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77" r:id="rId2"/>
    <p:sldId id="310" r:id="rId3"/>
    <p:sldId id="314" r:id="rId4"/>
    <p:sldId id="312" r:id="rId5"/>
    <p:sldId id="306" r:id="rId6"/>
    <p:sldId id="313" r:id="rId7"/>
    <p:sldId id="307" r:id="rId8"/>
    <p:sldId id="308" r:id="rId9"/>
    <p:sldId id="305" r:id="rId10"/>
    <p:sldId id="309" r:id="rId11"/>
    <p:sldId id="301" r:id="rId12"/>
    <p:sldId id="311" r:id="rId13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BD95B"/>
    <a:srgbClr val="DBF1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4" d="100"/>
          <a:sy n="124" d="100"/>
        </p:scale>
        <p:origin x="6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47C58-AACA-4E07-98CA-45D98CF9B547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477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8477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686E5-5014-4809-A554-E5AB3048F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957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5347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5347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91F145FC-E78B-42E4-8725-1F2578206D33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6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6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D9E64123-9169-4E6E-B0B8-6A9683A5A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754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D82433-73E7-4908-919E-9D6CBAB3E1D5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685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  <p:extLst>
      <p:ext uri="{BB962C8B-B14F-4D97-AF65-F5344CB8AC3E}">
        <p14:creationId xmlns:p14="http://schemas.microsoft.com/office/powerpoint/2010/main" val="2447983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462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20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43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429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6983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22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849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quality.web.cern.ch/template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Summary of LS2 </a:t>
            </a:r>
            <a:r>
              <a:rPr lang="en-US" sz="3400" dirty="0" err="1" smtClean="0"/>
              <a:t>ECRs</a:t>
            </a:r>
            <a:r>
              <a:rPr lang="en-US" sz="3400" dirty="0"/>
              <a:t/>
            </a:r>
            <a:br>
              <a:rPr lang="en-US" sz="3400" dirty="0"/>
            </a:br>
            <a:r>
              <a:rPr lang="en-US" sz="3400" dirty="0" smtClean="0"/>
              <a:t>LIU-</a:t>
            </a:r>
            <a:r>
              <a:rPr lang="en-US" sz="3400" dirty="0" err="1" smtClean="0"/>
              <a:t>PSB</a:t>
            </a:r>
            <a:r>
              <a:rPr lang="en-US" sz="3400" dirty="0" smtClean="0"/>
              <a:t> Scope</a:t>
            </a:r>
            <a:br>
              <a:rPr lang="en-US" sz="3400" dirty="0" smtClean="0"/>
            </a:br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T. Birtwistle (</a:t>
            </a:r>
            <a:r>
              <a:rPr lang="en-US" sz="1600" dirty="0" err="1" smtClean="0"/>
              <a:t>EN</a:t>
            </a:r>
            <a:r>
              <a:rPr lang="en-US" sz="1600" dirty="0" smtClean="0"/>
              <a:t>-ACE-CL)</a:t>
            </a:r>
          </a:p>
          <a:p>
            <a:endParaRPr lang="en-US" sz="1600" dirty="0" smtClean="0"/>
          </a:p>
          <a:p>
            <a:r>
              <a:rPr lang="en-US" sz="1600" dirty="0" smtClean="0"/>
              <a:t>LIU-</a:t>
            </a:r>
            <a:r>
              <a:rPr lang="en-US" sz="1600" dirty="0" err="1" smtClean="0"/>
              <a:t>PSB</a:t>
            </a:r>
            <a:r>
              <a:rPr lang="en-US" sz="1600" dirty="0" smtClean="0"/>
              <a:t> meeting </a:t>
            </a:r>
            <a:r>
              <a:rPr lang="en-US" sz="1600" dirty="0" smtClean="0"/>
              <a:t>19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June</a:t>
            </a:r>
            <a:r>
              <a:rPr lang="en-US" sz="1600" dirty="0" smtClean="0"/>
              <a:t> </a:t>
            </a:r>
            <a:r>
              <a:rPr lang="en-US" sz="1600" dirty="0" smtClean="0"/>
              <a:t>2018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393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507746"/>
              </p:ext>
            </p:extLst>
          </p:nvPr>
        </p:nvGraphicFramePr>
        <p:xfrm>
          <a:off x="182880" y="1298599"/>
          <a:ext cx="8826398" cy="2032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2619">
                  <a:extLst>
                    <a:ext uri="{9D8B030D-6E8A-4147-A177-3AD203B41FA5}">
                      <a16:colId xmlns:a16="http://schemas.microsoft.com/office/drawing/2014/main" val="1351320482"/>
                    </a:ext>
                  </a:extLst>
                </a:gridCol>
                <a:gridCol w="753035">
                  <a:extLst>
                    <a:ext uri="{9D8B030D-6E8A-4147-A177-3AD203B41FA5}">
                      <a16:colId xmlns:a16="http://schemas.microsoft.com/office/drawing/2014/main" val="3751033688"/>
                    </a:ext>
                  </a:extLst>
                </a:gridCol>
                <a:gridCol w="1367758">
                  <a:extLst>
                    <a:ext uri="{9D8B030D-6E8A-4147-A177-3AD203B41FA5}">
                      <a16:colId xmlns:a16="http://schemas.microsoft.com/office/drawing/2014/main" val="1421804003"/>
                    </a:ext>
                  </a:extLst>
                </a:gridCol>
                <a:gridCol w="1636700">
                  <a:extLst>
                    <a:ext uri="{9D8B030D-6E8A-4147-A177-3AD203B41FA5}">
                      <a16:colId xmlns:a16="http://schemas.microsoft.com/office/drawing/2014/main" val="349582353"/>
                    </a:ext>
                  </a:extLst>
                </a:gridCol>
                <a:gridCol w="1786286">
                  <a:extLst>
                    <a:ext uri="{9D8B030D-6E8A-4147-A177-3AD203B41FA5}">
                      <a16:colId xmlns:a16="http://schemas.microsoft.com/office/drawing/2014/main" val="2844065512"/>
                    </a:ext>
                  </a:extLst>
                </a:gridCol>
              </a:tblGrid>
              <a:tr h="489601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Description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Group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Responsible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Reference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Status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889925"/>
                  </a:ext>
                </a:extLst>
              </a:tr>
              <a:tr h="72447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Removal of 2 beam stoppers (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BI.STPFA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BI.STPSW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on the BI line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EN-STI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Edouard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Grenier-Boley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1835875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PSB-LJ-EC-0012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(vacuum</a:t>
                      </a:r>
                      <a:r>
                        <a:rPr lang="en-GB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chamber models/design needed)</a:t>
                      </a:r>
                      <a:endParaRPr lang="en-GB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02103"/>
                  </a:ext>
                </a:extLst>
              </a:tr>
              <a:tr h="81829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PS Booster Absorber in Period 8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EN-STI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Inigo Lamas Garcia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Draft only so far</a:t>
                      </a:r>
                    </a:p>
                  </a:txBody>
                  <a:tcPr marL="54000" marR="54000" marT="9525" marB="0" anchor="ctr">
                    <a:solidFill>
                      <a:srgbClr val="FBD95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(visit on site this morning</a:t>
                      </a:r>
                      <a:r>
                        <a:rPr lang="en-GB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BD95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90582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2880" y="514350"/>
            <a:ext cx="85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/>
            <a:r>
              <a:rPr lang="en-US" sz="2800" b="1" dirty="0">
                <a:solidFill>
                  <a:srgbClr val="0C377B"/>
                </a:solidFill>
                <a:latin typeface="Verdana"/>
              </a:rPr>
              <a:t>LIU-</a:t>
            </a:r>
            <a:r>
              <a:rPr lang="en-US" sz="2800" b="1" dirty="0" err="1">
                <a:solidFill>
                  <a:srgbClr val="0C377B"/>
                </a:solidFill>
                <a:latin typeface="Verdana"/>
              </a:rPr>
              <a:t>PSB</a:t>
            </a:r>
            <a:r>
              <a:rPr lang="en-US" sz="2800" b="1" dirty="0">
                <a:solidFill>
                  <a:srgbClr val="0C377B"/>
                </a:solidFill>
                <a:latin typeface="Verdana"/>
              </a:rPr>
              <a:t> </a:t>
            </a:r>
            <a:r>
              <a:rPr lang="en-US" sz="2800" b="1" dirty="0" smtClean="0">
                <a:solidFill>
                  <a:srgbClr val="0C377B"/>
                </a:solidFill>
                <a:latin typeface="Verdana"/>
              </a:rPr>
              <a:t>LS2 </a:t>
            </a:r>
            <a:r>
              <a:rPr lang="en-US" sz="2800" b="1" dirty="0" err="1" smtClean="0">
                <a:solidFill>
                  <a:srgbClr val="0C377B"/>
                </a:solidFill>
                <a:latin typeface="Verdana"/>
              </a:rPr>
              <a:t>ECRs</a:t>
            </a:r>
            <a:endParaRPr sz="2800" b="1" dirty="0">
              <a:solidFill>
                <a:srgbClr val="0C377B"/>
              </a:solidFill>
              <a:latin typeface="Verdana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456673"/>
              </p:ext>
            </p:extLst>
          </p:nvPr>
        </p:nvGraphicFramePr>
        <p:xfrm>
          <a:off x="182880" y="3868104"/>
          <a:ext cx="8826398" cy="22051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459">
                  <a:extLst>
                    <a:ext uri="{9D8B030D-6E8A-4147-A177-3AD203B41FA5}">
                      <a16:colId xmlns:a16="http://schemas.microsoft.com/office/drawing/2014/main" val="1351320482"/>
                    </a:ext>
                  </a:extLst>
                </a:gridCol>
                <a:gridCol w="776088">
                  <a:extLst>
                    <a:ext uri="{9D8B030D-6E8A-4147-A177-3AD203B41FA5}">
                      <a16:colId xmlns:a16="http://schemas.microsoft.com/office/drawing/2014/main" val="3751033688"/>
                    </a:ext>
                  </a:extLst>
                </a:gridCol>
                <a:gridCol w="1298602">
                  <a:extLst>
                    <a:ext uri="{9D8B030D-6E8A-4147-A177-3AD203B41FA5}">
                      <a16:colId xmlns:a16="http://schemas.microsoft.com/office/drawing/2014/main" val="1421804003"/>
                    </a:ext>
                  </a:extLst>
                </a:gridCol>
                <a:gridCol w="1605963">
                  <a:extLst>
                    <a:ext uri="{9D8B030D-6E8A-4147-A177-3AD203B41FA5}">
                      <a16:colId xmlns:a16="http://schemas.microsoft.com/office/drawing/2014/main" val="349582353"/>
                    </a:ext>
                  </a:extLst>
                </a:gridCol>
                <a:gridCol w="1786286">
                  <a:extLst>
                    <a:ext uri="{9D8B030D-6E8A-4147-A177-3AD203B41FA5}">
                      <a16:colId xmlns:a16="http://schemas.microsoft.com/office/drawing/2014/main" val="2844065512"/>
                    </a:ext>
                  </a:extLst>
                </a:gridCol>
              </a:tblGrid>
              <a:tr h="381925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Description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Group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Responsible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Reference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Status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889925"/>
                  </a:ext>
                </a:extLst>
              </a:tr>
              <a:tr h="48804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Ventilation system in the PS Booster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-CV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Gabor Petrika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Needed (delayed)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02103"/>
                  </a:ext>
                </a:extLst>
              </a:tr>
              <a:tr h="68060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Consolidation of the Booster chilled water plant (b.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361)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Gabor Petrika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Draft only so far</a:t>
                      </a:r>
                    </a:p>
                  </a:txBody>
                  <a:tcPr marL="54000" marR="54000" marT="9525" marB="0" anchor="ctr">
                    <a:solidFill>
                      <a:srgbClr val="FBD95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(integration needed)</a:t>
                      </a:r>
                    </a:p>
                  </a:txBody>
                  <a:tcPr marL="54000" marR="54000" marT="9525" marB="0" anchor="ctr">
                    <a:solidFill>
                      <a:srgbClr val="FBD95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748547"/>
                  </a:ext>
                </a:extLst>
              </a:tr>
              <a:tr h="65454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Consolidation of the Booster cooling plant</a:t>
                      </a:r>
                      <a:endParaRPr lang="en-GB" sz="1400" b="0" i="0" u="none" strike="noStrike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Gabor Petrika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Draft only so far</a:t>
                      </a:r>
                    </a:p>
                  </a:txBody>
                  <a:tcPr marL="54000" marR="54000" marT="9525" marB="0" anchor="ctr">
                    <a:solidFill>
                      <a:srgbClr val="FBD95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(integration needed)</a:t>
                      </a:r>
                    </a:p>
                  </a:txBody>
                  <a:tcPr marL="54000" marR="54000" marT="9525" marB="0" anchor="ctr">
                    <a:solidFill>
                      <a:srgbClr val="FBD95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991566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2880" y="929744"/>
            <a:ext cx="1569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libri" panose="020F0502020204030204" pitchFamily="34" charset="0"/>
              </a:rPr>
              <a:t>EN-STI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880" y="3492130"/>
            <a:ext cx="1569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libri" panose="020F0502020204030204" pitchFamily="34" charset="0"/>
              </a:rPr>
              <a:t>EN</a:t>
            </a:r>
            <a:r>
              <a:rPr lang="en-GB" b="1" dirty="0" smtClean="0">
                <a:latin typeface="Calibri" panose="020F0502020204030204" pitchFamily="34" charset="0"/>
              </a:rPr>
              <a:t>-CV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57271" y="3315928"/>
            <a:ext cx="8826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Plus contribution of information for the stopper in </a:t>
            </a:r>
            <a:r>
              <a:rPr lang="en-US" sz="1400" i="1" dirty="0" err="1" smtClean="0"/>
              <a:t>BTP</a:t>
            </a:r>
            <a:r>
              <a:rPr lang="en-US" sz="1400" i="1" dirty="0" smtClean="0"/>
              <a:t> line</a:t>
            </a:r>
            <a:endParaRPr lang="en-US" sz="1400" i="1" dirty="0"/>
          </a:p>
        </p:txBody>
      </p:sp>
      <p:sp>
        <p:nvSpPr>
          <p:cNvPr id="10" name="Date Placeholder 2"/>
          <p:cNvSpPr txBox="1">
            <a:spLocks/>
          </p:cNvSpPr>
          <p:nvPr/>
        </p:nvSpPr>
        <p:spPr>
          <a:xfrm>
            <a:off x="7772400" y="6404172"/>
            <a:ext cx="1027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0A0">
                    <a:tint val="75000"/>
                  </a:srgbClr>
                </a:solidFill>
                <a:latin typeface="PT Sans"/>
              </a:rPr>
              <a:t>2018-06-19</a:t>
            </a:r>
            <a:endParaRPr lang="en-GB" dirty="0">
              <a:solidFill>
                <a:srgbClr val="0050A0">
                  <a:tint val="75000"/>
                </a:srgbClr>
              </a:solidFill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294739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783866"/>
              </p:ext>
            </p:extLst>
          </p:nvPr>
        </p:nvGraphicFramePr>
        <p:xfrm>
          <a:off x="182880" y="1298600"/>
          <a:ext cx="8826398" cy="3402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459">
                  <a:extLst>
                    <a:ext uri="{9D8B030D-6E8A-4147-A177-3AD203B41FA5}">
                      <a16:colId xmlns:a16="http://schemas.microsoft.com/office/drawing/2014/main" val="1351320482"/>
                    </a:ext>
                  </a:extLst>
                </a:gridCol>
                <a:gridCol w="842092">
                  <a:extLst>
                    <a:ext uri="{9D8B030D-6E8A-4147-A177-3AD203B41FA5}">
                      <a16:colId xmlns:a16="http://schemas.microsoft.com/office/drawing/2014/main" val="3751033688"/>
                    </a:ext>
                  </a:extLst>
                </a:gridCol>
                <a:gridCol w="1438031">
                  <a:extLst>
                    <a:ext uri="{9D8B030D-6E8A-4147-A177-3AD203B41FA5}">
                      <a16:colId xmlns:a16="http://schemas.microsoft.com/office/drawing/2014/main" val="1421804003"/>
                    </a:ext>
                  </a:extLst>
                </a:gridCol>
                <a:gridCol w="1477107">
                  <a:extLst>
                    <a:ext uri="{9D8B030D-6E8A-4147-A177-3AD203B41FA5}">
                      <a16:colId xmlns:a16="http://schemas.microsoft.com/office/drawing/2014/main" val="349582353"/>
                    </a:ext>
                  </a:extLst>
                </a:gridCol>
                <a:gridCol w="1709709">
                  <a:extLst>
                    <a:ext uri="{9D8B030D-6E8A-4147-A177-3AD203B41FA5}">
                      <a16:colId xmlns:a16="http://schemas.microsoft.com/office/drawing/2014/main" val="2844065512"/>
                    </a:ext>
                  </a:extLst>
                </a:gridCol>
              </a:tblGrid>
              <a:tr h="444231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Description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Group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Responsible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Reference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Status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889925"/>
                  </a:ext>
                </a:extLst>
              </a:tr>
              <a:tr h="7502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LBE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line plus infrastructure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-ACE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Aurelio Berjillos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1805620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CPS-LJ-EC-0005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Approval</a:t>
                      </a:r>
                    </a:p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(integration</a:t>
                      </a:r>
                      <a:r>
                        <a:rPr lang="en-GB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needed)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02103"/>
                  </a:ext>
                </a:extLst>
              </a:tr>
              <a:tr h="124292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Partial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dismantling of Linac2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-ACE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Aurelio Berjillos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1688400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CPS-LJ-EC-0003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Approval</a:t>
                      </a:r>
                    </a:p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(final verification of equipment responsibilities</a:t>
                      </a:r>
                      <a:r>
                        <a:rPr lang="en-GB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ongoing)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905828"/>
                  </a:ext>
                </a:extLst>
              </a:tr>
              <a:tr h="96504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Connection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 Linac4 to BHZ20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-ACE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Aurelio Berjillos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1688387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CPS-LJ-EC-0002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Ready, but to be approved at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the same time as: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CPS-LJ-EC-0003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75516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2880" y="514350"/>
            <a:ext cx="85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/>
            <a:r>
              <a:rPr lang="en-US" sz="2800" b="1" dirty="0">
                <a:solidFill>
                  <a:srgbClr val="0C377B"/>
                </a:solidFill>
                <a:latin typeface="Verdana"/>
              </a:rPr>
              <a:t>LIU-</a:t>
            </a:r>
            <a:r>
              <a:rPr lang="en-US" sz="2800" b="1" dirty="0" err="1">
                <a:solidFill>
                  <a:srgbClr val="0C377B"/>
                </a:solidFill>
                <a:latin typeface="Verdana"/>
              </a:rPr>
              <a:t>PSB</a:t>
            </a:r>
            <a:r>
              <a:rPr lang="en-US" sz="2800" b="1" dirty="0">
                <a:solidFill>
                  <a:srgbClr val="0C377B"/>
                </a:solidFill>
                <a:latin typeface="Verdana"/>
              </a:rPr>
              <a:t> </a:t>
            </a:r>
            <a:r>
              <a:rPr lang="en-US" sz="2800" b="1" dirty="0" smtClean="0">
                <a:solidFill>
                  <a:srgbClr val="0C377B"/>
                </a:solidFill>
                <a:latin typeface="Verdana"/>
              </a:rPr>
              <a:t>LS2 </a:t>
            </a:r>
            <a:r>
              <a:rPr lang="en-US" sz="2800" b="1" dirty="0" err="1" smtClean="0">
                <a:solidFill>
                  <a:srgbClr val="0C377B"/>
                </a:solidFill>
                <a:latin typeface="Verdana"/>
              </a:rPr>
              <a:t>ECRs</a:t>
            </a:r>
            <a:endParaRPr sz="2800" b="1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" y="929744"/>
            <a:ext cx="1569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libri" panose="020F0502020204030204" pitchFamily="34" charset="0"/>
              </a:rPr>
              <a:t>EN</a:t>
            </a:r>
            <a:r>
              <a:rPr lang="en-GB" b="1" dirty="0" smtClean="0">
                <a:latin typeface="Calibri" panose="020F0502020204030204" pitchFamily="34" charset="0"/>
              </a:rPr>
              <a:t>-ACE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6" name="Date Placeholder 2"/>
          <p:cNvSpPr txBox="1">
            <a:spLocks/>
          </p:cNvSpPr>
          <p:nvPr/>
        </p:nvSpPr>
        <p:spPr>
          <a:xfrm>
            <a:off x="7772400" y="6404172"/>
            <a:ext cx="1027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0A0">
                    <a:tint val="75000"/>
                  </a:srgbClr>
                </a:solidFill>
                <a:latin typeface="PT Sans"/>
              </a:rPr>
              <a:t>2018-06-19</a:t>
            </a:r>
            <a:endParaRPr lang="en-GB" dirty="0">
              <a:solidFill>
                <a:srgbClr val="0050A0">
                  <a:tint val="75000"/>
                </a:srgbClr>
              </a:solidFill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32342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Thanks for your attention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19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2200" dirty="0" smtClean="0"/>
              <a:t>The following slides cover only LIU-</a:t>
            </a:r>
            <a:r>
              <a:rPr lang="en-GB" sz="2200" dirty="0" err="1" smtClean="0"/>
              <a:t>PSB</a:t>
            </a:r>
            <a:r>
              <a:rPr lang="en-GB" sz="2200" dirty="0" smtClean="0"/>
              <a:t> scope. However, we do also require </a:t>
            </a:r>
            <a:r>
              <a:rPr lang="en-GB" sz="2200" dirty="0" err="1" smtClean="0"/>
              <a:t>ECRs</a:t>
            </a:r>
            <a:r>
              <a:rPr lang="en-GB" sz="2200" dirty="0" smtClean="0"/>
              <a:t> for other activities where a change impacts on “Form, Fit or Function</a:t>
            </a:r>
            <a:r>
              <a:rPr lang="en-GB" sz="2200" dirty="0" smtClean="0"/>
              <a:t>”</a:t>
            </a:r>
          </a:p>
          <a:p>
            <a:r>
              <a:rPr lang="en-GB" sz="2200" dirty="0" smtClean="0"/>
              <a:t>Please </a:t>
            </a:r>
            <a:r>
              <a:rPr lang="en-GB" sz="2200" dirty="0" smtClean="0"/>
              <a:t>use the correct template for </a:t>
            </a:r>
            <a:r>
              <a:rPr lang="en-GB" sz="2200" dirty="0" err="1" smtClean="0"/>
              <a:t>ECRs</a:t>
            </a:r>
            <a:r>
              <a:rPr lang="en-GB" sz="2200" dirty="0"/>
              <a:t>, available here: </a:t>
            </a:r>
            <a:r>
              <a:rPr lang="en-GB" sz="2200" dirty="0">
                <a:hlinkClick r:id="rId2"/>
              </a:rPr>
              <a:t>https://</a:t>
            </a:r>
            <a:r>
              <a:rPr lang="en-GB" sz="2200" dirty="0" smtClean="0">
                <a:hlinkClick r:id="rId2"/>
              </a:rPr>
              <a:t>quality.web.cern.ch/templates</a:t>
            </a:r>
            <a:r>
              <a:rPr lang="en-GB" sz="2200" dirty="0" smtClean="0"/>
              <a:t> </a:t>
            </a:r>
            <a:endParaRPr lang="en-GB" sz="2200" dirty="0" smtClean="0"/>
          </a:p>
          <a:p>
            <a:r>
              <a:rPr lang="en-GB" sz="2200" dirty="0" smtClean="0"/>
              <a:t>If </a:t>
            </a:r>
            <a:r>
              <a:rPr lang="en-GB" sz="2200" dirty="0" smtClean="0"/>
              <a:t>you have an LIU-</a:t>
            </a:r>
            <a:r>
              <a:rPr lang="en-GB" sz="2200" dirty="0" err="1" smtClean="0"/>
              <a:t>PSB</a:t>
            </a:r>
            <a:r>
              <a:rPr lang="en-GB" sz="2200" dirty="0" smtClean="0"/>
              <a:t> activity that is missing from the lists, and you think an </a:t>
            </a:r>
            <a:r>
              <a:rPr lang="en-GB" sz="2200" dirty="0" err="1" smtClean="0"/>
              <a:t>ECR</a:t>
            </a:r>
            <a:r>
              <a:rPr lang="en-GB" sz="2200" dirty="0" smtClean="0"/>
              <a:t> may be needed, please contact me</a:t>
            </a:r>
          </a:p>
          <a:p>
            <a:endParaRPr lang="en-GB" sz="2400" dirty="0" smtClean="0"/>
          </a:p>
          <a:p>
            <a:endParaRPr lang="en-GB" dirty="0"/>
          </a:p>
        </p:txBody>
      </p:sp>
      <p:sp>
        <p:nvSpPr>
          <p:cNvPr id="5" name="Date Placeholder 2"/>
          <p:cNvSpPr txBox="1">
            <a:spLocks/>
          </p:cNvSpPr>
          <p:nvPr/>
        </p:nvSpPr>
        <p:spPr>
          <a:xfrm>
            <a:off x="7772400" y="6404172"/>
            <a:ext cx="1027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0A0">
                    <a:tint val="75000"/>
                  </a:srgbClr>
                </a:solidFill>
                <a:latin typeface="PT Sans"/>
              </a:rPr>
              <a:t>2018-06-19</a:t>
            </a:r>
            <a:endParaRPr lang="en-GB" dirty="0">
              <a:solidFill>
                <a:srgbClr val="0050A0">
                  <a:tint val="75000"/>
                </a:srgbClr>
              </a:solidFill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392125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2200" dirty="0" smtClean="0"/>
              <a:t>Due to the integration / design workload, the </a:t>
            </a:r>
            <a:r>
              <a:rPr lang="en-GB" sz="2200" dirty="0" err="1" smtClean="0"/>
              <a:t>ECR</a:t>
            </a:r>
            <a:r>
              <a:rPr lang="en-GB" sz="2200" dirty="0" smtClean="0"/>
              <a:t> process has been modified slightly:</a:t>
            </a:r>
          </a:p>
          <a:p>
            <a:pPr lvl="1"/>
            <a:r>
              <a:rPr lang="en-GB" sz="2000" dirty="0" err="1" smtClean="0"/>
              <a:t>ECRs</a:t>
            </a:r>
            <a:r>
              <a:rPr lang="en-GB" sz="2000" dirty="0" smtClean="0"/>
              <a:t> can be sent out ‘under approval’ without fully completed integration, so long as they contain at least a minimum of information (e.g. total volume required by equipment)</a:t>
            </a:r>
          </a:p>
          <a:p>
            <a:pPr lvl="1"/>
            <a:r>
              <a:rPr lang="en-GB" sz="2000" dirty="0" smtClean="0"/>
              <a:t>This allows all other teams to be notified sooner and perform their checks (e.g. safety, impedance etc.)</a:t>
            </a:r>
          </a:p>
          <a:p>
            <a:pPr lvl="1"/>
            <a:r>
              <a:rPr lang="en-GB" sz="2000" dirty="0" smtClean="0">
                <a:solidFill>
                  <a:srgbClr val="FF0000"/>
                </a:solidFill>
              </a:rPr>
              <a:t>An </a:t>
            </a:r>
            <a:r>
              <a:rPr lang="en-GB" sz="2000" dirty="0" err="1" smtClean="0">
                <a:solidFill>
                  <a:srgbClr val="FF0000"/>
                </a:solidFill>
              </a:rPr>
              <a:t>ECR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cannot</a:t>
            </a:r>
            <a:r>
              <a:rPr lang="en-GB" sz="2000" dirty="0" smtClean="0">
                <a:solidFill>
                  <a:srgbClr val="FF0000"/>
                </a:solidFill>
              </a:rPr>
              <a:t> be finally approved without a completed / validated integration study(</a:t>
            </a:r>
            <a:r>
              <a:rPr lang="en-GB" sz="2000" dirty="0" err="1" smtClean="0">
                <a:solidFill>
                  <a:srgbClr val="FF0000"/>
                </a:solidFill>
              </a:rPr>
              <a:t>ies</a:t>
            </a:r>
            <a:r>
              <a:rPr lang="en-GB" sz="20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GB" sz="2200" dirty="0" smtClean="0"/>
              <a:t>Please continue to follow integration activities:</a:t>
            </a:r>
          </a:p>
          <a:p>
            <a:pPr lvl="1"/>
            <a:r>
              <a:rPr lang="en-GB" sz="2000" dirty="0" err="1" smtClean="0"/>
              <a:t>ICL</a:t>
            </a:r>
            <a:r>
              <a:rPr lang="en-GB" sz="2000" dirty="0" smtClean="0"/>
              <a:t> </a:t>
            </a:r>
            <a:r>
              <a:rPr lang="en-GB" sz="2000" dirty="0"/>
              <a:t>(integration) meeting once every ~2 weeks (Wednesday</a:t>
            </a:r>
            <a:r>
              <a:rPr lang="en-GB" sz="2000" dirty="0" smtClean="0"/>
              <a:t>)</a:t>
            </a:r>
            <a:endParaRPr lang="en-GB" sz="2000" dirty="0" smtClean="0">
              <a:solidFill>
                <a:srgbClr val="FF0000"/>
              </a:solidFill>
            </a:endParaRPr>
          </a:p>
          <a:p>
            <a:pPr lvl="1"/>
            <a:r>
              <a:rPr lang="en-GB" sz="2000" dirty="0"/>
              <a:t>Contact is Jean Pierre Corso</a:t>
            </a:r>
            <a:endParaRPr lang="en-GB" sz="2000" dirty="0"/>
          </a:p>
        </p:txBody>
      </p:sp>
      <p:sp>
        <p:nvSpPr>
          <p:cNvPr id="4" name="Date Placeholder 2"/>
          <p:cNvSpPr txBox="1">
            <a:spLocks/>
          </p:cNvSpPr>
          <p:nvPr/>
        </p:nvSpPr>
        <p:spPr>
          <a:xfrm>
            <a:off x="7772400" y="6404172"/>
            <a:ext cx="1027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0A0">
                    <a:tint val="75000"/>
                  </a:srgbClr>
                </a:solidFill>
                <a:latin typeface="PT Sans"/>
              </a:rPr>
              <a:t>2018-06-19</a:t>
            </a:r>
            <a:endParaRPr lang="en-GB" dirty="0">
              <a:solidFill>
                <a:srgbClr val="0050A0">
                  <a:tint val="75000"/>
                </a:srgbClr>
              </a:solidFill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1227250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286717"/>
              </p:ext>
            </p:extLst>
          </p:nvPr>
        </p:nvGraphicFramePr>
        <p:xfrm>
          <a:off x="182880" y="1274748"/>
          <a:ext cx="8826398" cy="43359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459">
                  <a:extLst>
                    <a:ext uri="{9D8B030D-6E8A-4147-A177-3AD203B41FA5}">
                      <a16:colId xmlns:a16="http://schemas.microsoft.com/office/drawing/2014/main" val="1351320482"/>
                    </a:ext>
                  </a:extLst>
                </a:gridCol>
                <a:gridCol w="952821">
                  <a:extLst>
                    <a:ext uri="{9D8B030D-6E8A-4147-A177-3AD203B41FA5}">
                      <a16:colId xmlns:a16="http://schemas.microsoft.com/office/drawing/2014/main" val="3751033688"/>
                    </a:ext>
                  </a:extLst>
                </a:gridCol>
                <a:gridCol w="1660313">
                  <a:extLst>
                    <a:ext uri="{9D8B030D-6E8A-4147-A177-3AD203B41FA5}">
                      <a16:colId xmlns:a16="http://schemas.microsoft.com/office/drawing/2014/main" val="1421804003"/>
                    </a:ext>
                  </a:extLst>
                </a:gridCol>
                <a:gridCol w="1601307">
                  <a:extLst>
                    <a:ext uri="{9D8B030D-6E8A-4147-A177-3AD203B41FA5}">
                      <a16:colId xmlns:a16="http://schemas.microsoft.com/office/drawing/2014/main" val="349582353"/>
                    </a:ext>
                  </a:extLst>
                </a:gridCol>
                <a:gridCol w="1252498">
                  <a:extLst>
                    <a:ext uri="{9D8B030D-6E8A-4147-A177-3AD203B41FA5}">
                      <a16:colId xmlns:a16="http://schemas.microsoft.com/office/drawing/2014/main" val="2844065512"/>
                    </a:ext>
                  </a:extLst>
                </a:gridCol>
              </a:tblGrid>
              <a:tr h="387866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Description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Group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Responsible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Reference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Status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889925"/>
                  </a:ext>
                </a:extLst>
              </a:tr>
              <a:tr h="72374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of the PS Booster extraction lines BT,</a:t>
                      </a:r>
                      <a:r>
                        <a:rPr lang="en-GB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BTM</a:t>
                      </a:r>
                      <a:r>
                        <a:rPr lang="en-GB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</a:t>
                      </a:r>
                      <a:r>
                        <a:rPr lang="en-GB" sz="14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BTP</a:t>
                      </a:r>
                      <a:endParaRPr lang="en-GB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(input from others)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Wolfgang Bartmann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02103"/>
                  </a:ext>
                </a:extLst>
              </a:tr>
              <a:tr h="54269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 modifications in BT</a:t>
                      </a:r>
                      <a:r>
                        <a:rPr lang="en-GB" sz="14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4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BTM</a:t>
                      </a:r>
                      <a:r>
                        <a:rPr lang="en-GB" sz="14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</a:t>
                      </a:r>
                      <a:r>
                        <a:rPr lang="en-GB" sz="14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BTP</a:t>
                      </a:r>
                      <a:r>
                        <a:rPr lang="en-GB" sz="14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(including BT.BHZ10 and BTM.BHZ10)</a:t>
                      </a:r>
                      <a:endParaRPr lang="en-GB" sz="14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</a:t>
                      </a:r>
                      <a:r>
                        <a:rPr lang="en-GB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-MSC</a:t>
                      </a:r>
                      <a:endParaRPr lang="en-GB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Antony Newborough</a:t>
                      </a:r>
                      <a:endParaRPr lang="en-GB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1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SRR’s</a:t>
                      </a:r>
                      <a:r>
                        <a:rPr kumimoji="0" lang="en-GB" sz="1100" b="0" i="1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approved: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PSB-LJ-EC-0010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PSB-LJ-EC-0011</a:t>
                      </a:r>
                      <a:endParaRPr kumimoji="0" lang="en-GB" sz="11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98758"/>
                  </a:ext>
                </a:extLst>
              </a:tr>
              <a:tr h="71367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instrumentation modifications in </a:t>
                      </a:r>
                      <a:r>
                        <a:rPr lang="en-GB" sz="14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BTP</a:t>
                      </a:r>
                      <a:r>
                        <a:rPr lang="en-GB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line </a:t>
                      </a:r>
                      <a:r>
                        <a:rPr lang="en-GB" sz="14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(LIU related </a:t>
                      </a:r>
                      <a:r>
                        <a:rPr lang="en-GB" sz="1400" b="0" i="1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BTV</a:t>
                      </a:r>
                      <a:r>
                        <a:rPr lang="en-GB" sz="14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changes</a:t>
                      </a:r>
                      <a:r>
                        <a:rPr lang="en-GB" sz="1400" b="0" i="1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in BT line already covered by a separate </a:t>
                      </a:r>
                      <a:r>
                        <a:rPr lang="en-GB" sz="1400" b="0" i="1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400" b="0" i="1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1400" b="0" i="1" u="none" strike="noStrike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  <a:endParaRPr lang="en-GB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Lars Soby</a:t>
                      </a:r>
                      <a:endParaRPr lang="en-GB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kumimoji="0"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9553337"/>
                  </a:ext>
                </a:extLst>
              </a:tr>
              <a:tr h="57242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of new </a:t>
                      </a:r>
                      <a:r>
                        <a:rPr lang="en-GB" sz="14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BLMs</a:t>
                      </a:r>
                      <a:r>
                        <a:rPr lang="en-GB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on the PS Booster  extraction lines</a:t>
                      </a: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  <a:endParaRPr lang="en-GB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Christos Zamantzas</a:t>
                      </a:r>
                      <a:endParaRPr lang="en-GB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kumimoji="0"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4121937"/>
                  </a:ext>
                </a:extLst>
              </a:tr>
              <a:tr h="49065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EN-STI</a:t>
                      </a:r>
                      <a:r>
                        <a:rPr lang="en-GB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beam</a:t>
                      </a:r>
                      <a:r>
                        <a:rPr lang="en-GB" sz="14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stopper in </a:t>
                      </a:r>
                      <a:r>
                        <a:rPr lang="en-GB" sz="14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BTP</a:t>
                      </a:r>
                      <a:endParaRPr lang="en-GB" sz="14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EN-STI</a:t>
                      </a:r>
                      <a:endParaRPr lang="en-GB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Edouard</a:t>
                      </a:r>
                      <a:r>
                        <a:rPr lang="en-GB" sz="14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Grenier-Boley</a:t>
                      </a:r>
                      <a:endParaRPr lang="en-GB" sz="14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kumimoji="0" lang="en-GB" sz="14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789978"/>
                  </a:ext>
                </a:extLst>
              </a:tr>
              <a:tr h="45243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 related</a:t>
                      </a:r>
                      <a:r>
                        <a:rPr lang="en-GB" sz="14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vacuum changes</a:t>
                      </a:r>
                      <a:endParaRPr lang="en-GB" sz="14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TE-VSC</a:t>
                      </a:r>
                      <a:endParaRPr lang="en-GB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Jose Somoza</a:t>
                      </a: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kumimoji="0" lang="en-GB" sz="14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5412802"/>
                  </a:ext>
                </a:extLst>
              </a:tr>
              <a:tr h="45243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Include reference to</a:t>
                      </a:r>
                      <a:r>
                        <a:rPr lang="en-GB" sz="14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the </a:t>
                      </a:r>
                      <a:r>
                        <a:rPr lang="en-GB" sz="14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ECRs</a:t>
                      </a:r>
                      <a:r>
                        <a:rPr lang="en-GB" sz="14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for the BT Line Septa</a:t>
                      </a:r>
                      <a:endParaRPr lang="en-GB" sz="14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  <a:r>
                        <a:rPr lang="en-GB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Wolfgang Bartmann</a:t>
                      </a: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kumimoji="0" lang="en-GB" sz="14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717862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2880" y="514350"/>
            <a:ext cx="85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/>
            <a:r>
              <a:rPr lang="en-US" sz="2800" b="1" dirty="0" smtClean="0">
                <a:solidFill>
                  <a:srgbClr val="0C377B"/>
                </a:solidFill>
                <a:latin typeface="Verdana"/>
              </a:rPr>
              <a:t>LIU-</a:t>
            </a:r>
            <a:r>
              <a:rPr lang="en-US" sz="2800" b="1" dirty="0" err="1" smtClean="0">
                <a:solidFill>
                  <a:srgbClr val="0C377B"/>
                </a:solidFill>
                <a:latin typeface="Verdana"/>
              </a:rPr>
              <a:t>PSB</a:t>
            </a:r>
            <a:r>
              <a:rPr lang="en-US" sz="2800" b="1" dirty="0" smtClean="0">
                <a:solidFill>
                  <a:srgbClr val="0C377B"/>
                </a:solidFill>
                <a:latin typeface="Verdana"/>
              </a:rPr>
              <a:t> LS2 </a:t>
            </a:r>
            <a:r>
              <a:rPr lang="en-US" sz="2800" b="1" dirty="0" err="1" smtClean="0">
                <a:solidFill>
                  <a:srgbClr val="0C377B"/>
                </a:solidFill>
                <a:latin typeface="Verdana"/>
              </a:rPr>
              <a:t>ECRs</a:t>
            </a:r>
            <a:endParaRPr sz="2800" b="1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79" y="929744"/>
            <a:ext cx="566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alibri" panose="020F0502020204030204" pitchFamily="34" charset="0"/>
              </a:rPr>
              <a:t>Multiple Groups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52143" y="2420471"/>
            <a:ext cx="8826399" cy="3258030"/>
          </a:xfrm>
          <a:prstGeom prst="roundRect">
            <a:avLst>
              <a:gd name="adj" fmla="val 5530"/>
            </a:avLst>
          </a:prstGeom>
          <a:noFill/>
          <a:ln w="222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0" y="5704159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B050"/>
                </a:solidFill>
              </a:rPr>
              <a:t>Various contributions needed from groups for the overall </a:t>
            </a:r>
            <a:r>
              <a:rPr lang="en-US" sz="1400" i="1" dirty="0" err="1" smtClean="0">
                <a:solidFill>
                  <a:srgbClr val="00B050"/>
                </a:solidFill>
              </a:rPr>
              <a:t>ECR</a:t>
            </a:r>
            <a:endParaRPr lang="en-US" sz="1400" i="1" dirty="0">
              <a:solidFill>
                <a:srgbClr val="00B050"/>
              </a:solidFill>
            </a:endParaRPr>
          </a:p>
        </p:txBody>
      </p:sp>
      <p:sp>
        <p:nvSpPr>
          <p:cNvPr id="10" name="Date Placeholder 2"/>
          <p:cNvSpPr txBox="1">
            <a:spLocks/>
          </p:cNvSpPr>
          <p:nvPr/>
        </p:nvSpPr>
        <p:spPr>
          <a:xfrm>
            <a:off x="7772400" y="6404172"/>
            <a:ext cx="1027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0A0">
                    <a:tint val="75000"/>
                  </a:srgbClr>
                </a:solidFill>
                <a:latin typeface="PT Sans"/>
              </a:rPr>
              <a:t>2018-06-19</a:t>
            </a:r>
            <a:endParaRPr lang="en-GB" dirty="0">
              <a:solidFill>
                <a:srgbClr val="0050A0">
                  <a:tint val="75000"/>
                </a:srgbClr>
              </a:solidFill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78874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2880" y="514350"/>
            <a:ext cx="85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/>
            <a:r>
              <a:rPr lang="en-US" sz="2800" b="1" dirty="0" smtClean="0">
                <a:solidFill>
                  <a:srgbClr val="0C377B"/>
                </a:solidFill>
                <a:latin typeface="Verdana"/>
              </a:rPr>
              <a:t>LIU-</a:t>
            </a:r>
            <a:r>
              <a:rPr lang="en-US" sz="2800" b="1" dirty="0" err="1" smtClean="0">
                <a:solidFill>
                  <a:srgbClr val="0C377B"/>
                </a:solidFill>
                <a:latin typeface="Verdana"/>
              </a:rPr>
              <a:t>PSB</a:t>
            </a:r>
            <a:r>
              <a:rPr lang="en-US" sz="2800" b="1" dirty="0" smtClean="0">
                <a:solidFill>
                  <a:srgbClr val="0C377B"/>
                </a:solidFill>
                <a:latin typeface="Verdana"/>
              </a:rPr>
              <a:t> LS2 </a:t>
            </a:r>
            <a:r>
              <a:rPr lang="en-US" sz="2800" b="1" dirty="0" err="1" smtClean="0">
                <a:solidFill>
                  <a:srgbClr val="0C377B"/>
                </a:solidFill>
                <a:latin typeface="Verdana"/>
              </a:rPr>
              <a:t>ECRs</a:t>
            </a:r>
            <a:endParaRPr sz="2800" b="1" dirty="0">
              <a:solidFill>
                <a:srgbClr val="0C377B"/>
              </a:solidFill>
              <a:latin typeface="Verdana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271596"/>
              </p:ext>
            </p:extLst>
          </p:nvPr>
        </p:nvGraphicFramePr>
        <p:xfrm>
          <a:off x="182880" y="1280146"/>
          <a:ext cx="8826398" cy="1149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459">
                  <a:extLst>
                    <a:ext uri="{9D8B030D-6E8A-4147-A177-3AD203B41FA5}">
                      <a16:colId xmlns:a16="http://schemas.microsoft.com/office/drawing/2014/main" val="1351320482"/>
                    </a:ext>
                  </a:extLst>
                </a:gridCol>
                <a:gridCol w="952821">
                  <a:extLst>
                    <a:ext uri="{9D8B030D-6E8A-4147-A177-3AD203B41FA5}">
                      <a16:colId xmlns:a16="http://schemas.microsoft.com/office/drawing/2014/main" val="3751033688"/>
                    </a:ext>
                  </a:extLst>
                </a:gridCol>
                <a:gridCol w="1712352">
                  <a:extLst>
                    <a:ext uri="{9D8B030D-6E8A-4147-A177-3AD203B41FA5}">
                      <a16:colId xmlns:a16="http://schemas.microsoft.com/office/drawing/2014/main" val="1421804003"/>
                    </a:ext>
                  </a:extLst>
                </a:gridCol>
                <a:gridCol w="1549268">
                  <a:extLst>
                    <a:ext uri="{9D8B030D-6E8A-4147-A177-3AD203B41FA5}">
                      <a16:colId xmlns:a16="http://schemas.microsoft.com/office/drawing/2014/main" val="349582353"/>
                    </a:ext>
                  </a:extLst>
                </a:gridCol>
                <a:gridCol w="1252498">
                  <a:extLst>
                    <a:ext uri="{9D8B030D-6E8A-4147-A177-3AD203B41FA5}">
                      <a16:colId xmlns:a16="http://schemas.microsoft.com/office/drawing/2014/main" val="2844065512"/>
                    </a:ext>
                  </a:extLst>
                </a:gridCol>
              </a:tblGrid>
              <a:tr h="387866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Description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Group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Responsible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Reference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Status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889925"/>
                  </a:ext>
                </a:extLst>
              </a:tr>
              <a:tr h="76126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 a new BPM on the BI line (upstream of BI.SMV10)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</a:t>
                      </a:r>
                    </a:p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Christoph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Hessler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Lars Soby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SRR</a:t>
                      </a:r>
                      <a:r>
                        <a:rPr lang="en-GB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approved</a:t>
                      </a:r>
                    </a:p>
                    <a:p>
                      <a:pPr algn="l" fontAlgn="b"/>
                      <a:r>
                        <a:rPr lang="en-GB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PSB-LJ-EC-0013</a:t>
                      </a: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02103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82880" y="921415"/>
            <a:ext cx="566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alibri" panose="020F0502020204030204" pitchFamily="34" charset="0"/>
              </a:rPr>
              <a:t>Multiple Groups</a:t>
            </a:r>
            <a:endParaRPr lang="en-GB" b="1" dirty="0">
              <a:latin typeface="Calibri" panose="020F0502020204030204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863242"/>
              </p:ext>
            </p:extLst>
          </p:nvPr>
        </p:nvGraphicFramePr>
        <p:xfrm>
          <a:off x="182881" y="2837592"/>
          <a:ext cx="8826398" cy="1149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459">
                  <a:extLst>
                    <a:ext uri="{9D8B030D-6E8A-4147-A177-3AD203B41FA5}">
                      <a16:colId xmlns:a16="http://schemas.microsoft.com/office/drawing/2014/main" val="1351320482"/>
                    </a:ext>
                  </a:extLst>
                </a:gridCol>
                <a:gridCol w="952821">
                  <a:extLst>
                    <a:ext uri="{9D8B030D-6E8A-4147-A177-3AD203B41FA5}">
                      <a16:colId xmlns:a16="http://schemas.microsoft.com/office/drawing/2014/main" val="3751033688"/>
                    </a:ext>
                  </a:extLst>
                </a:gridCol>
                <a:gridCol w="1704919">
                  <a:extLst>
                    <a:ext uri="{9D8B030D-6E8A-4147-A177-3AD203B41FA5}">
                      <a16:colId xmlns:a16="http://schemas.microsoft.com/office/drawing/2014/main" val="1421804003"/>
                    </a:ext>
                  </a:extLst>
                </a:gridCol>
                <a:gridCol w="1556701">
                  <a:extLst>
                    <a:ext uri="{9D8B030D-6E8A-4147-A177-3AD203B41FA5}">
                      <a16:colId xmlns:a16="http://schemas.microsoft.com/office/drawing/2014/main" val="349582353"/>
                    </a:ext>
                  </a:extLst>
                </a:gridCol>
                <a:gridCol w="1252498">
                  <a:extLst>
                    <a:ext uri="{9D8B030D-6E8A-4147-A177-3AD203B41FA5}">
                      <a16:colId xmlns:a16="http://schemas.microsoft.com/office/drawing/2014/main" val="2844065512"/>
                    </a:ext>
                  </a:extLst>
                </a:gridCol>
              </a:tblGrid>
              <a:tr h="387866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Description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Group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Responsible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Reference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Status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889925"/>
                  </a:ext>
                </a:extLst>
              </a:tr>
              <a:tr h="76126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Modifications to the Booster extraction main unit and BT1/4.BVT10, BT2/3.DVT10 (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upto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the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BPMs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</a:t>
                      </a: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-MSC,</a:t>
                      </a:r>
                      <a:r>
                        <a:rPr lang="en-GB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TE-VSC</a:t>
                      </a:r>
                      <a:r>
                        <a:rPr lang="en-GB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</a:p>
                    <a:p>
                      <a:pPr algn="l" fontAlgn="b"/>
                      <a:r>
                        <a:rPr lang="en-GB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Antony Newborough 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Jose Somoza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02103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82880" y="2487190"/>
            <a:ext cx="566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alibri" panose="020F0502020204030204" pitchFamily="34" charset="0"/>
              </a:rPr>
              <a:t>Multiple Groups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8" name="Date Placeholder 2"/>
          <p:cNvSpPr txBox="1">
            <a:spLocks/>
          </p:cNvSpPr>
          <p:nvPr/>
        </p:nvSpPr>
        <p:spPr>
          <a:xfrm>
            <a:off x="7772400" y="6404172"/>
            <a:ext cx="1027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0A0">
                    <a:tint val="75000"/>
                  </a:srgbClr>
                </a:solidFill>
                <a:latin typeface="PT Sans"/>
              </a:rPr>
              <a:t>2018-06-19</a:t>
            </a:r>
            <a:endParaRPr lang="en-GB" dirty="0">
              <a:solidFill>
                <a:srgbClr val="0050A0">
                  <a:tint val="75000"/>
                </a:srgbClr>
              </a:solidFill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286847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694111"/>
              </p:ext>
            </p:extLst>
          </p:nvPr>
        </p:nvGraphicFramePr>
        <p:xfrm>
          <a:off x="182881" y="1287455"/>
          <a:ext cx="8826398" cy="48020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459">
                  <a:extLst>
                    <a:ext uri="{9D8B030D-6E8A-4147-A177-3AD203B41FA5}">
                      <a16:colId xmlns:a16="http://schemas.microsoft.com/office/drawing/2014/main" val="1351320482"/>
                    </a:ext>
                  </a:extLst>
                </a:gridCol>
                <a:gridCol w="818645">
                  <a:extLst>
                    <a:ext uri="{9D8B030D-6E8A-4147-A177-3AD203B41FA5}">
                      <a16:colId xmlns:a16="http://schemas.microsoft.com/office/drawing/2014/main" val="3751033688"/>
                    </a:ext>
                  </a:extLst>
                </a:gridCol>
                <a:gridCol w="1430215">
                  <a:extLst>
                    <a:ext uri="{9D8B030D-6E8A-4147-A177-3AD203B41FA5}">
                      <a16:colId xmlns:a16="http://schemas.microsoft.com/office/drawing/2014/main" val="1421804003"/>
                    </a:ext>
                  </a:extLst>
                </a:gridCol>
                <a:gridCol w="1711569">
                  <a:extLst>
                    <a:ext uri="{9D8B030D-6E8A-4147-A177-3AD203B41FA5}">
                      <a16:colId xmlns:a16="http://schemas.microsoft.com/office/drawing/2014/main" val="349582353"/>
                    </a:ext>
                  </a:extLst>
                </a:gridCol>
                <a:gridCol w="1506510">
                  <a:extLst>
                    <a:ext uri="{9D8B030D-6E8A-4147-A177-3AD203B41FA5}">
                      <a16:colId xmlns:a16="http://schemas.microsoft.com/office/drawing/2014/main" val="2844065512"/>
                    </a:ext>
                  </a:extLst>
                </a:gridCol>
              </a:tblGrid>
              <a:tr h="387866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Description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Group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Responsible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Reference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Status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889925"/>
                  </a:ext>
                </a:extLst>
              </a:tr>
              <a:tr h="67711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Replace kicker BT.KFA10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(same size, but potential implications on impedance)</a:t>
                      </a:r>
                      <a:endParaRPr kumimoji="0" lang="en-GB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Luc Sermeus, Wim Weterings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1955039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PSB-MK-EC-0001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Approval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(Int. need </a:t>
                      </a:r>
                      <a:r>
                        <a:rPr lang="en-GB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3D models)</a:t>
                      </a:r>
                      <a:endParaRPr lang="en-GB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356319"/>
                  </a:ext>
                </a:extLst>
              </a:tr>
              <a:tr h="67690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Replace extraction kicker BEr.KFA14L1 </a:t>
                      </a:r>
                    </a:p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(same size, but potential</a:t>
                      </a:r>
                      <a:r>
                        <a:rPr lang="en-GB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implications on impedance)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Luc Sermeus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1955075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PSB-MK-EC-0002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  <a:endParaRPr lang="en-GB" sz="1200" b="0" i="0" u="none" strike="noStrike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(impedance</a:t>
                      </a:r>
                      <a:r>
                        <a:rPr lang="en-GB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checks ongoing)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905828"/>
                  </a:ext>
                </a:extLst>
              </a:tr>
              <a:tr h="596348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Installation of Upgraded </a:t>
                      </a:r>
                      <a:r>
                        <a:rPr kumimoji="0"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PSB</a:t>
                      </a:r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Recombination Septa BT.SMV</a:t>
                      </a:r>
                      <a:r>
                        <a:rPr kumimoji="0" lang="en-GB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(BT1 and BT4)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Michael Hourican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1459318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PSB-MSMIC-EC-0001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755163"/>
                  </a:ext>
                </a:extLst>
              </a:tr>
              <a:tr h="549047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Installation of Upgraded </a:t>
                      </a:r>
                      <a:r>
                        <a:rPr kumimoji="0"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PSB</a:t>
                      </a:r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Recombination Septum BT.SMV</a:t>
                      </a:r>
                      <a:r>
                        <a:rPr kumimoji="0" lang="en-GB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Michael Hourican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1459320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PSB-MSMID-EC-0001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272902"/>
                  </a:ext>
                </a:extLst>
              </a:tr>
              <a:tr h="477079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Exchange </a:t>
                      </a:r>
                      <a:r>
                        <a:rPr kumimoji="0"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KSW</a:t>
                      </a:r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magnet in </a:t>
                      </a:r>
                      <a:r>
                        <a:rPr kumimoji="0"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16L1, 1L1 </a:t>
                      </a:r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and 2L1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Luis Coralejo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1422350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PSB-MKKSW-EC-0001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595624"/>
                  </a:ext>
                </a:extLst>
              </a:tr>
              <a:tr h="486107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New distributor BI.DIS10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Wim Weterings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1518483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PSB-MSMIA-EC-0001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44910"/>
                  </a:ext>
                </a:extLst>
              </a:tr>
              <a:tr h="471281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New Septum </a:t>
                      </a:r>
                      <a:r>
                        <a:rPr kumimoji="0"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BI.SMV10</a:t>
                      </a:r>
                      <a:endParaRPr kumimoji="0"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Michael Hourican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1561343</a:t>
                      </a:r>
                    </a:p>
                    <a:p>
                      <a:pPr algn="l" fontAlgn="b"/>
                      <a:r>
                        <a:rPr lang="en-GB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PSB-MSMIB-EC-0001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0853536"/>
                  </a:ext>
                </a:extLst>
              </a:tr>
              <a:tr h="480309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New injection region in the Booster 1L1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Wim Weterings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1422358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PSB-L-EC-0001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31365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2880" y="514350"/>
            <a:ext cx="85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/>
            <a:r>
              <a:rPr lang="en-US" sz="2800" b="1" dirty="0" smtClean="0">
                <a:solidFill>
                  <a:srgbClr val="0C377B"/>
                </a:solidFill>
                <a:latin typeface="Verdana"/>
              </a:rPr>
              <a:t>LIU-</a:t>
            </a:r>
            <a:r>
              <a:rPr lang="en-US" sz="2800" b="1" dirty="0" err="1" smtClean="0">
                <a:solidFill>
                  <a:srgbClr val="0C377B"/>
                </a:solidFill>
                <a:latin typeface="Verdana"/>
              </a:rPr>
              <a:t>PSB</a:t>
            </a:r>
            <a:r>
              <a:rPr lang="en-US" sz="2800" b="1" dirty="0" smtClean="0">
                <a:solidFill>
                  <a:srgbClr val="0C377B"/>
                </a:solidFill>
                <a:latin typeface="Verdana"/>
              </a:rPr>
              <a:t> LS2 </a:t>
            </a:r>
            <a:r>
              <a:rPr lang="en-US" sz="2800" b="1" dirty="0" err="1" smtClean="0">
                <a:solidFill>
                  <a:srgbClr val="0C377B"/>
                </a:solidFill>
                <a:latin typeface="Verdana"/>
              </a:rPr>
              <a:t>ECRs</a:t>
            </a:r>
            <a:endParaRPr sz="2800" b="1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" y="942451"/>
            <a:ext cx="1569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libri" panose="020F0502020204030204" pitchFamily="34" charset="0"/>
              </a:rPr>
              <a:t>TE-ABT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7" name="Date Placeholder 2"/>
          <p:cNvSpPr txBox="1">
            <a:spLocks/>
          </p:cNvSpPr>
          <p:nvPr/>
        </p:nvSpPr>
        <p:spPr>
          <a:xfrm>
            <a:off x="7772400" y="6404172"/>
            <a:ext cx="1027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0A0">
                    <a:tint val="75000"/>
                  </a:srgbClr>
                </a:solidFill>
                <a:latin typeface="PT Sans"/>
              </a:rPr>
              <a:t>2018-06-19</a:t>
            </a:r>
            <a:endParaRPr lang="en-GB" dirty="0">
              <a:solidFill>
                <a:srgbClr val="0050A0">
                  <a:tint val="75000"/>
                </a:srgbClr>
              </a:solidFill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96378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917835"/>
              </p:ext>
            </p:extLst>
          </p:nvPr>
        </p:nvGraphicFramePr>
        <p:xfrm>
          <a:off x="182880" y="1298601"/>
          <a:ext cx="8826398" cy="23858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459">
                  <a:extLst>
                    <a:ext uri="{9D8B030D-6E8A-4147-A177-3AD203B41FA5}">
                      <a16:colId xmlns:a16="http://schemas.microsoft.com/office/drawing/2014/main" val="1351320482"/>
                    </a:ext>
                  </a:extLst>
                </a:gridCol>
                <a:gridCol w="810830">
                  <a:extLst>
                    <a:ext uri="{9D8B030D-6E8A-4147-A177-3AD203B41FA5}">
                      <a16:colId xmlns:a16="http://schemas.microsoft.com/office/drawing/2014/main" val="3751033688"/>
                    </a:ext>
                  </a:extLst>
                </a:gridCol>
                <a:gridCol w="1336431">
                  <a:extLst>
                    <a:ext uri="{9D8B030D-6E8A-4147-A177-3AD203B41FA5}">
                      <a16:colId xmlns:a16="http://schemas.microsoft.com/office/drawing/2014/main" val="1421804003"/>
                    </a:ext>
                  </a:extLst>
                </a:gridCol>
                <a:gridCol w="1477108">
                  <a:extLst>
                    <a:ext uri="{9D8B030D-6E8A-4147-A177-3AD203B41FA5}">
                      <a16:colId xmlns:a16="http://schemas.microsoft.com/office/drawing/2014/main" val="349582353"/>
                    </a:ext>
                  </a:extLst>
                </a:gridCol>
                <a:gridCol w="1842570">
                  <a:extLst>
                    <a:ext uri="{9D8B030D-6E8A-4147-A177-3AD203B41FA5}">
                      <a16:colId xmlns:a16="http://schemas.microsoft.com/office/drawing/2014/main" val="2844065512"/>
                    </a:ext>
                  </a:extLst>
                </a:gridCol>
              </a:tblGrid>
              <a:tr h="39957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Description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Group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Responsible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Reference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Status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889925"/>
                  </a:ext>
                </a:extLst>
              </a:tr>
              <a:tr h="7568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of the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BHZ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Main unit bending magnets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(including injection bending magnet and reference magnet)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-MSC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Antony Newborough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8415313"/>
                  </a:ext>
                </a:extLst>
              </a:tr>
              <a:tr h="66467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Damping Resistors on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Bending and Quad Magnets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-MSC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Antony Newborough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1817987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PSB-M-EC-0001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(studies ongoing)</a:t>
                      </a: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272902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 Injection Transfer Line Magnet Upgrades and Consolidation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-MSC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Antony Newborough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1494503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PSB-LJ-EC-0001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59562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2880" y="514350"/>
            <a:ext cx="85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/>
            <a:r>
              <a:rPr lang="en-US" sz="2800" b="1" dirty="0">
                <a:solidFill>
                  <a:srgbClr val="0C377B"/>
                </a:solidFill>
                <a:latin typeface="Verdana"/>
              </a:rPr>
              <a:t>LIU-</a:t>
            </a:r>
            <a:r>
              <a:rPr lang="en-US" sz="2800" b="1" dirty="0" err="1">
                <a:solidFill>
                  <a:srgbClr val="0C377B"/>
                </a:solidFill>
                <a:latin typeface="Verdana"/>
              </a:rPr>
              <a:t>PSB</a:t>
            </a:r>
            <a:r>
              <a:rPr lang="en-US" sz="2800" b="1" dirty="0">
                <a:solidFill>
                  <a:srgbClr val="0C377B"/>
                </a:solidFill>
                <a:latin typeface="Verdana"/>
              </a:rPr>
              <a:t> </a:t>
            </a:r>
            <a:r>
              <a:rPr lang="en-US" sz="2800" b="1" dirty="0" smtClean="0">
                <a:solidFill>
                  <a:srgbClr val="0C377B"/>
                </a:solidFill>
                <a:latin typeface="Verdana"/>
              </a:rPr>
              <a:t>LS2 </a:t>
            </a:r>
            <a:r>
              <a:rPr lang="en-US" sz="2800" b="1" dirty="0" err="1" smtClean="0">
                <a:solidFill>
                  <a:srgbClr val="0C377B"/>
                </a:solidFill>
                <a:latin typeface="Verdana"/>
              </a:rPr>
              <a:t>ECRs</a:t>
            </a:r>
            <a:endParaRPr sz="2800" b="1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" y="929744"/>
            <a:ext cx="1569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libri" panose="020F0502020204030204" pitchFamily="34" charset="0"/>
              </a:rPr>
              <a:t>TE</a:t>
            </a:r>
            <a:r>
              <a:rPr lang="en-GB" b="1" dirty="0" smtClean="0">
                <a:latin typeface="Calibri" panose="020F0502020204030204" pitchFamily="34" charset="0"/>
              </a:rPr>
              <a:t>-MSC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880" y="3674349"/>
            <a:ext cx="8826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Plus contribution of information for the BT, </a:t>
            </a:r>
            <a:r>
              <a:rPr lang="en-US" sz="1400" i="1" dirty="0" err="1" smtClean="0"/>
              <a:t>BTM</a:t>
            </a:r>
            <a:r>
              <a:rPr lang="en-US" sz="1400" i="1" dirty="0" smtClean="0"/>
              <a:t>, </a:t>
            </a:r>
            <a:r>
              <a:rPr lang="en-US" sz="1400" i="1" dirty="0" err="1" smtClean="0"/>
              <a:t>BTP</a:t>
            </a:r>
            <a:r>
              <a:rPr lang="en-US" sz="1400" i="1" dirty="0" smtClean="0"/>
              <a:t> Lines</a:t>
            </a:r>
            <a:endParaRPr lang="en-US" sz="1400" i="1" dirty="0"/>
          </a:p>
        </p:txBody>
      </p:sp>
      <p:sp>
        <p:nvSpPr>
          <p:cNvPr id="8" name="Date Placeholder 2"/>
          <p:cNvSpPr txBox="1">
            <a:spLocks/>
          </p:cNvSpPr>
          <p:nvPr/>
        </p:nvSpPr>
        <p:spPr>
          <a:xfrm>
            <a:off x="7772400" y="6404172"/>
            <a:ext cx="1027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0A0">
                    <a:tint val="75000"/>
                  </a:srgbClr>
                </a:solidFill>
                <a:latin typeface="PT Sans"/>
              </a:rPr>
              <a:t>2018-06-19</a:t>
            </a:r>
            <a:endParaRPr lang="en-GB" dirty="0">
              <a:solidFill>
                <a:srgbClr val="0050A0">
                  <a:tint val="75000"/>
                </a:srgbClr>
              </a:solidFill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75607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050693"/>
              </p:ext>
            </p:extLst>
          </p:nvPr>
        </p:nvGraphicFramePr>
        <p:xfrm>
          <a:off x="182880" y="1298601"/>
          <a:ext cx="8826398" cy="4543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1766">
                  <a:extLst>
                    <a:ext uri="{9D8B030D-6E8A-4147-A177-3AD203B41FA5}">
                      <a16:colId xmlns:a16="http://schemas.microsoft.com/office/drawing/2014/main" val="1351320482"/>
                    </a:ext>
                  </a:extLst>
                </a:gridCol>
                <a:gridCol w="797169">
                  <a:extLst>
                    <a:ext uri="{9D8B030D-6E8A-4147-A177-3AD203B41FA5}">
                      <a16:colId xmlns:a16="http://schemas.microsoft.com/office/drawing/2014/main" val="3751033688"/>
                    </a:ext>
                  </a:extLst>
                </a:gridCol>
                <a:gridCol w="1344247">
                  <a:extLst>
                    <a:ext uri="{9D8B030D-6E8A-4147-A177-3AD203B41FA5}">
                      <a16:colId xmlns:a16="http://schemas.microsoft.com/office/drawing/2014/main" val="1421804003"/>
                    </a:ext>
                  </a:extLst>
                </a:gridCol>
                <a:gridCol w="1461476">
                  <a:extLst>
                    <a:ext uri="{9D8B030D-6E8A-4147-A177-3AD203B41FA5}">
                      <a16:colId xmlns:a16="http://schemas.microsoft.com/office/drawing/2014/main" val="349582353"/>
                    </a:ext>
                  </a:extLst>
                </a:gridCol>
                <a:gridCol w="2131740">
                  <a:extLst>
                    <a:ext uri="{9D8B030D-6E8A-4147-A177-3AD203B41FA5}">
                      <a16:colId xmlns:a16="http://schemas.microsoft.com/office/drawing/2014/main" val="2844065512"/>
                    </a:ext>
                  </a:extLst>
                </a:gridCol>
              </a:tblGrid>
              <a:tr h="39957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Description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Group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Responsible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Reference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Status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889925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1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Booster extraction</a:t>
                      </a:r>
                      <a:r>
                        <a:rPr kumimoji="0" lang="en-GB" sz="1400" b="0" i="1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septa transformers modifications (in tunnel)</a:t>
                      </a:r>
                      <a:endParaRPr kumimoji="0" lang="en-GB" sz="1400" b="0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  <a:endParaRPr lang="en-GB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Jean-Marc</a:t>
                      </a:r>
                      <a:r>
                        <a:rPr lang="en-GB" sz="14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Cravero</a:t>
                      </a:r>
                      <a:endParaRPr lang="en-GB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S. Pittet confirmed no change to volume</a:t>
                      </a:r>
                      <a:endParaRPr lang="en-GB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1265014"/>
                  </a:ext>
                </a:extLst>
              </a:tr>
              <a:tr h="620929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Upgrade of PS </a:t>
                      </a:r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Booster </a:t>
                      </a:r>
                      <a:r>
                        <a:rPr kumimoji="0"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Corrector</a:t>
                      </a:r>
                      <a:r>
                        <a:rPr kumimoji="0" lang="en-GB" sz="14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and Quadrupole Power Supplies</a:t>
                      </a:r>
                      <a:endParaRPr kumimoji="0"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Louis De Mallac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1874665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PSB-R-EC-0005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(integration </a:t>
                      </a:r>
                      <a:r>
                        <a:rPr lang="en-GB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needed)</a:t>
                      </a:r>
                      <a:endParaRPr lang="en-GB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905828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Booster Power House (BHP) Converters Upgrade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Serge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Pittet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1868992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PSB-R-EC-0003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(integration needed)</a:t>
                      </a: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755163"/>
                  </a:ext>
                </a:extLst>
              </a:tr>
              <a:tr h="586154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Installation of the power converters for BI.SMV10 magnets for LIU </a:t>
                      </a:r>
                      <a:r>
                        <a:rPr kumimoji="0"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PSB</a:t>
                      </a:r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injection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Jean-Marc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Cravero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1887658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PSB-R-EC-0007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(integration needed</a:t>
                      </a:r>
                      <a:r>
                        <a:rPr lang="en-GB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595624"/>
                  </a:ext>
                </a:extLst>
              </a:tr>
              <a:tr h="633046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Installation of new Power Converters for </a:t>
                      </a:r>
                      <a:r>
                        <a:rPr kumimoji="0" lang="en-GB" sz="14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PSB</a:t>
                      </a:r>
                      <a:r>
                        <a:rPr kumimoji="0"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injection </a:t>
                      </a:r>
                      <a:r>
                        <a:rPr kumimoji="0" lang="en-GB" sz="14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Qstrip</a:t>
                      </a:r>
                      <a:r>
                        <a:rPr kumimoji="0"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, Correctors, Quad.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Serge Pittet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1821166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PSB-R-EC-0004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(integration needed)</a:t>
                      </a: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44910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New MPS for LIU Booster (POPS-B)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Fulvio Boattini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1643409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PSB-LJ-EC-0008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0853536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Consolidation and upgrade of the power converters of the LT and </a:t>
                      </a:r>
                      <a:r>
                        <a:rPr kumimoji="0"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LTB</a:t>
                      </a:r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lines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David Nisbet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1851780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PSB-R-EC-0006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850568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2880" y="514350"/>
            <a:ext cx="85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/>
            <a:r>
              <a:rPr lang="en-US" sz="2800" b="1" dirty="0">
                <a:solidFill>
                  <a:srgbClr val="0C377B"/>
                </a:solidFill>
                <a:latin typeface="Verdana"/>
              </a:rPr>
              <a:t>LIU-</a:t>
            </a:r>
            <a:r>
              <a:rPr lang="en-US" sz="2800" b="1" dirty="0" err="1">
                <a:solidFill>
                  <a:srgbClr val="0C377B"/>
                </a:solidFill>
                <a:latin typeface="Verdana"/>
              </a:rPr>
              <a:t>PSB</a:t>
            </a:r>
            <a:r>
              <a:rPr lang="en-US" sz="2800" b="1" dirty="0">
                <a:solidFill>
                  <a:srgbClr val="0C377B"/>
                </a:solidFill>
                <a:latin typeface="Verdana"/>
              </a:rPr>
              <a:t> </a:t>
            </a:r>
            <a:r>
              <a:rPr lang="en-US" sz="2800" b="1" dirty="0" smtClean="0">
                <a:solidFill>
                  <a:srgbClr val="0C377B"/>
                </a:solidFill>
                <a:latin typeface="Verdana"/>
              </a:rPr>
              <a:t>LS2 </a:t>
            </a:r>
            <a:r>
              <a:rPr lang="en-US" sz="2800" b="1" dirty="0" err="1" smtClean="0">
                <a:solidFill>
                  <a:srgbClr val="0C377B"/>
                </a:solidFill>
                <a:latin typeface="Verdana"/>
              </a:rPr>
              <a:t>ECRs</a:t>
            </a:r>
            <a:endParaRPr sz="2800" b="1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" y="929744"/>
            <a:ext cx="1569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libri" panose="020F0502020204030204" pitchFamily="34" charset="0"/>
              </a:rPr>
              <a:t>TE-EPC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6" name="Date Placeholder 2"/>
          <p:cNvSpPr txBox="1">
            <a:spLocks/>
          </p:cNvSpPr>
          <p:nvPr/>
        </p:nvSpPr>
        <p:spPr>
          <a:xfrm>
            <a:off x="7772400" y="6404172"/>
            <a:ext cx="1027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0A0">
                    <a:tint val="75000"/>
                  </a:srgbClr>
                </a:solidFill>
                <a:latin typeface="PT Sans"/>
              </a:rPr>
              <a:t>2018-06-19</a:t>
            </a:r>
            <a:endParaRPr lang="en-GB" dirty="0">
              <a:solidFill>
                <a:srgbClr val="0050A0">
                  <a:tint val="75000"/>
                </a:srgbClr>
              </a:solidFill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144634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616762"/>
              </p:ext>
            </p:extLst>
          </p:nvPr>
        </p:nvGraphicFramePr>
        <p:xfrm>
          <a:off x="182880" y="1298601"/>
          <a:ext cx="8826398" cy="2766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8938">
                  <a:extLst>
                    <a:ext uri="{9D8B030D-6E8A-4147-A177-3AD203B41FA5}">
                      <a16:colId xmlns:a16="http://schemas.microsoft.com/office/drawing/2014/main" val="1351320482"/>
                    </a:ext>
                  </a:extLst>
                </a:gridCol>
                <a:gridCol w="722300">
                  <a:extLst>
                    <a:ext uri="{9D8B030D-6E8A-4147-A177-3AD203B41FA5}">
                      <a16:colId xmlns:a16="http://schemas.microsoft.com/office/drawing/2014/main" val="3751033688"/>
                    </a:ext>
                  </a:extLst>
                </a:gridCol>
                <a:gridCol w="1575227">
                  <a:extLst>
                    <a:ext uri="{9D8B030D-6E8A-4147-A177-3AD203B41FA5}">
                      <a16:colId xmlns:a16="http://schemas.microsoft.com/office/drawing/2014/main" val="1421804003"/>
                    </a:ext>
                  </a:extLst>
                </a:gridCol>
                <a:gridCol w="1682803">
                  <a:extLst>
                    <a:ext uri="{9D8B030D-6E8A-4147-A177-3AD203B41FA5}">
                      <a16:colId xmlns:a16="http://schemas.microsoft.com/office/drawing/2014/main" val="349582353"/>
                    </a:ext>
                  </a:extLst>
                </a:gridCol>
                <a:gridCol w="1717130">
                  <a:extLst>
                    <a:ext uri="{9D8B030D-6E8A-4147-A177-3AD203B41FA5}">
                      <a16:colId xmlns:a16="http://schemas.microsoft.com/office/drawing/2014/main" val="2844065512"/>
                    </a:ext>
                  </a:extLst>
                </a:gridCol>
              </a:tblGrid>
              <a:tr h="39957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Description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Group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Responsible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Reference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Status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889925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BLMs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Installation in the LT,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LTB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BI Lines for H- exchange monitoring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Christos Zamantzas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Needed</a:t>
                      </a: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02103"/>
                  </a:ext>
                </a:extLst>
              </a:tr>
              <a:tr h="67235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Wire Scanners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the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4L1 and 11L1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Raymond Veness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1962159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PSB-BWSRA-EC-0001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755163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Relocation of BI.BTV30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Stephane Burger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1572803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PSB-LJ-EC-0006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595624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Relocation of BT2.BTV10 and BT3.BTV10 in the PS Booster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Stephane Burger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1494819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PSB-LJ-EC-0002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4491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2880" y="514350"/>
            <a:ext cx="85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/>
            <a:r>
              <a:rPr lang="en-US" sz="2800" b="1" dirty="0">
                <a:solidFill>
                  <a:srgbClr val="0C377B"/>
                </a:solidFill>
                <a:latin typeface="Verdana"/>
              </a:rPr>
              <a:t>LIU-</a:t>
            </a:r>
            <a:r>
              <a:rPr lang="en-US" sz="2800" b="1" dirty="0" err="1">
                <a:solidFill>
                  <a:srgbClr val="0C377B"/>
                </a:solidFill>
                <a:latin typeface="Verdana"/>
              </a:rPr>
              <a:t>PSB</a:t>
            </a:r>
            <a:r>
              <a:rPr lang="en-US" sz="2800" b="1" dirty="0">
                <a:solidFill>
                  <a:srgbClr val="0C377B"/>
                </a:solidFill>
                <a:latin typeface="Verdana"/>
              </a:rPr>
              <a:t> </a:t>
            </a:r>
            <a:r>
              <a:rPr lang="en-US" sz="2800" b="1" dirty="0" smtClean="0">
                <a:solidFill>
                  <a:srgbClr val="0C377B"/>
                </a:solidFill>
                <a:latin typeface="Verdana"/>
              </a:rPr>
              <a:t>LS2 </a:t>
            </a:r>
            <a:r>
              <a:rPr lang="en-US" sz="2800" b="1" dirty="0" err="1" smtClean="0">
                <a:solidFill>
                  <a:srgbClr val="0C377B"/>
                </a:solidFill>
                <a:latin typeface="Verdana"/>
              </a:rPr>
              <a:t>ECRs</a:t>
            </a:r>
            <a:endParaRPr sz="2800" b="1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" y="929744"/>
            <a:ext cx="1569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alibri" panose="020F0502020204030204" pitchFamily="34" charset="0"/>
              </a:rPr>
              <a:t>BE-BI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" y="4106566"/>
            <a:ext cx="8826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Plus contribution of information for the BT, </a:t>
            </a:r>
            <a:r>
              <a:rPr lang="en-US" sz="1400" i="1" dirty="0" err="1" smtClean="0"/>
              <a:t>BTP</a:t>
            </a:r>
            <a:r>
              <a:rPr lang="en-US" sz="1400" i="1" dirty="0" smtClean="0"/>
              <a:t> Line, the new BPM in the BI Line, and extraction line </a:t>
            </a:r>
            <a:r>
              <a:rPr lang="en-US" sz="1400" i="1" dirty="0" err="1" smtClean="0"/>
              <a:t>BLMs</a:t>
            </a:r>
            <a:r>
              <a:rPr lang="en-US" sz="1400" i="1" dirty="0" smtClean="0"/>
              <a:t> </a:t>
            </a:r>
            <a:endParaRPr lang="en-US" sz="1400" i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080884"/>
              </p:ext>
            </p:extLst>
          </p:nvPr>
        </p:nvGraphicFramePr>
        <p:xfrm>
          <a:off x="182880" y="4885026"/>
          <a:ext cx="8826398" cy="116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1991">
                  <a:extLst>
                    <a:ext uri="{9D8B030D-6E8A-4147-A177-3AD203B41FA5}">
                      <a16:colId xmlns:a16="http://schemas.microsoft.com/office/drawing/2014/main" val="1351320482"/>
                    </a:ext>
                  </a:extLst>
                </a:gridCol>
                <a:gridCol w="722299">
                  <a:extLst>
                    <a:ext uri="{9D8B030D-6E8A-4147-A177-3AD203B41FA5}">
                      <a16:colId xmlns:a16="http://schemas.microsoft.com/office/drawing/2014/main" val="3751033688"/>
                    </a:ext>
                  </a:extLst>
                </a:gridCol>
                <a:gridCol w="1575227">
                  <a:extLst>
                    <a:ext uri="{9D8B030D-6E8A-4147-A177-3AD203B41FA5}">
                      <a16:colId xmlns:a16="http://schemas.microsoft.com/office/drawing/2014/main" val="1421804003"/>
                    </a:ext>
                  </a:extLst>
                </a:gridCol>
                <a:gridCol w="1675119">
                  <a:extLst>
                    <a:ext uri="{9D8B030D-6E8A-4147-A177-3AD203B41FA5}">
                      <a16:colId xmlns:a16="http://schemas.microsoft.com/office/drawing/2014/main" val="349582353"/>
                    </a:ext>
                  </a:extLst>
                </a:gridCol>
                <a:gridCol w="1701762">
                  <a:extLst>
                    <a:ext uri="{9D8B030D-6E8A-4147-A177-3AD203B41FA5}">
                      <a16:colId xmlns:a16="http://schemas.microsoft.com/office/drawing/2014/main" val="2844065512"/>
                    </a:ext>
                  </a:extLst>
                </a:gridCol>
              </a:tblGrid>
              <a:tr h="356063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Description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Group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Responsible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Reference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Status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889925"/>
                  </a:ext>
                </a:extLst>
              </a:tr>
              <a:tr h="81359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New PS Booster RF System (Finemet Cavities)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Mauro Paoluzzi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1733551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PSB-ACWFB-EC-0001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Approved, but integration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model to be updated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02103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2880" y="4509053"/>
            <a:ext cx="1569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alibri" panose="020F0502020204030204" pitchFamily="34" charset="0"/>
              </a:rPr>
              <a:t>BE-</a:t>
            </a:r>
            <a:r>
              <a:rPr lang="en-GB" b="1" dirty="0" err="1" smtClean="0">
                <a:latin typeface="Calibri" panose="020F0502020204030204" pitchFamily="34" charset="0"/>
              </a:rPr>
              <a:t>RF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10" name="Date Placeholder 2"/>
          <p:cNvSpPr txBox="1">
            <a:spLocks/>
          </p:cNvSpPr>
          <p:nvPr/>
        </p:nvSpPr>
        <p:spPr>
          <a:xfrm>
            <a:off x="7772400" y="6404172"/>
            <a:ext cx="1027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0A0">
                    <a:tint val="75000"/>
                  </a:srgbClr>
                </a:solidFill>
                <a:latin typeface="PT Sans"/>
              </a:rPr>
              <a:t>2018-06-19</a:t>
            </a:r>
            <a:endParaRPr lang="en-GB" dirty="0">
              <a:solidFill>
                <a:srgbClr val="0050A0">
                  <a:tint val="75000"/>
                </a:srgbClr>
              </a:solidFill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113944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R-SPS-PS-IEFC-2015-01-23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4956</TotalTime>
  <Words>1117</Words>
  <Application>Microsoft Office PowerPoint</Application>
  <PresentationFormat>On-screen Show (4:3)</PresentationFormat>
  <Paragraphs>336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PT Sans</vt:lpstr>
      <vt:lpstr>Ubuntu</vt:lpstr>
      <vt:lpstr>Ubuntu Light</vt:lpstr>
      <vt:lpstr>Ubuntu Medium</vt:lpstr>
      <vt:lpstr>Verdana</vt:lpstr>
      <vt:lpstr>ECR-SPS-PS-IEFC-2015-01-23</vt:lpstr>
      <vt:lpstr>Summary of LS2 ECRs LIU-PSB Scope </vt:lpstr>
      <vt:lpstr>General information</vt:lpstr>
      <vt:lpstr>Integration information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PS_Undergoing_ECRs_2015-07-28_14.14.04</dc:title>
  <dc:subject>PS_Undergoing_ECRs_2015-07-28_14.14.04</dc:subject>
  <dc:creator>CERN Slide Generator</dc:creator>
  <cp:keywords>cern</cp:keywords>
  <dc:description>Automatically generated script by Slide Generator</dc:description>
  <cp:lastModifiedBy>Thomas William Birtwistle</cp:lastModifiedBy>
  <cp:revision>136</cp:revision>
  <cp:lastPrinted>2018-03-06T10:07:23Z</cp:lastPrinted>
  <dcterms:created xsi:type="dcterms:W3CDTF">2015-07-28T12:14:04Z</dcterms:created>
  <dcterms:modified xsi:type="dcterms:W3CDTF">2018-06-19T09:00:59Z</dcterms:modified>
  <cp:category>administrative</cp:category>
</cp:coreProperties>
</file>