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</p:sldMasterIdLst>
  <p:notesMasterIdLst>
    <p:notesMasterId r:id="rId29"/>
  </p:notesMasterIdLst>
  <p:handoutMasterIdLst>
    <p:handoutMasterId r:id="rId30"/>
  </p:handoutMasterIdLst>
  <p:sldIdLst>
    <p:sldId id="256" r:id="rId3"/>
    <p:sldId id="394" r:id="rId4"/>
    <p:sldId id="395" r:id="rId5"/>
    <p:sldId id="396" r:id="rId6"/>
    <p:sldId id="397" r:id="rId7"/>
    <p:sldId id="393" r:id="rId8"/>
    <p:sldId id="398" r:id="rId9"/>
    <p:sldId id="399" r:id="rId10"/>
    <p:sldId id="400" r:id="rId11"/>
    <p:sldId id="401" r:id="rId12"/>
    <p:sldId id="402" r:id="rId13"/>
    <p:sldId id="403" r:id="rId14"/>
    <p:sldId id="404" r:id="rId15"/>
    <p:sldId id="308" r:id="rId16"/>
    <p:sldId id="385" r:id="rId17"/>
    <p:sldId id="386" r:id="rId18"/>
    <p:sldId id="364" r:id="rId19"/>
    <p:sldId id="365" r:id="rId20"/>
    <p:sldId id="388" r:id="rId21"/>
    <p:sldId id="389" r:id="rId22"/>
    <p:sldId id="390" r:id="rId23"/>
    <p:sldId id="366" r:id="rId24"/>
    <p:sldId id="387" r:id="rId25"/>
    <p:sldId id="367" r:id="rId26"/>
    <p:sldId id="352" r:id="rId27"/>
    <p:sldId id="39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ois Richard" initials="F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204"/>
    <a:srgbClr val="0000FF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47" autoAdjust="0"/>
    <p:restoredTop sz="92826" autoAdjust="0"/>
  </p:normalViewPr>
  <p:slideViewPr>
    <p:cSldViewPr snapToGrid="0">
      <p:cViewPr varScale="1">
        <p:scale>
          <a:sx n="62" d="100"/>
          <a:sy n="62" d="100"/>
        </p:scale>
        <p:origin x="72" y="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86" y="1435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290" y="-91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0AD5A-0816-474A-8F84-24A93FFA0DFF}" type="datetimeFigureOut">
              <a:rPr lang="fr-FR" smtClean="0"/>
              <a:t>26/02/2018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B2476-472D-4676-82E9-92B12DAE45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923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6D2F6-90FE-41C9-9CF3-FEACFBFD6A8A}" type="datetimeFigureOut">
              <a:rPr lang="en-GB" smtClean="0"/>
              <a:t>26/02/2018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FFAB0-7E94-4E93-9125-A43D6D89BC6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7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673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593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8727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75579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52773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7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1pPr>
            <a:lvl2pPr marL="651321" indent="-250508"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2pPr>
            <a:lvl3pPr marL="1002032" indent="-200406"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3pPr>
            <a:lvl4pPr marL="1402844" indent="-200406"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4pPr>
            <a:lvl5pPr marL="1803657" indent="-200406"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5pPr>
            <a:lvl6pPr marL="2204470" indent="-200406" defTabSz="3938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6pPr>
            <a:lvl7pPr marL="2605282" indent="-200406" defTabSz="3938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7pPr>
            <a:lvl8pPr marL="3006095" indent="-200406" defTabSz="3938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8pPr>
            <a:lvl9pPr marL="3406907" indent="-200406" defTabSz="3938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fld id="{B6D3F0C1-98CE-4EB4-884B-C663F14D9025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25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1003787" y="695134"/>
            <a:ext cx="4772661" cy="335619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3" tIns="40081" rIns="80163" bIns="40081" anchor="ctr"/>
          <a:lstStyle>
            <a:lvl1pPr eaLnBrk="0"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endParaRPr lang="fr-FR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/>
          </p:nvPr>
        </p:nvSpPr>
        <p:spPr>
          <a:xfrm>
            <a:off x="685512" y="4343232"/>
            <a:ext cx="5389045" cy="40228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1pPr>
            <a:lvl2pPr marL="651321" indent="-250508"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2pPr>
            <a:lvl3pPr marL="1002032" indent="-200406"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3pPr>
            <a:lvl4pPr marL="1402844" indent="-200406"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4pPr>
            <a:lvl5pPr marL="1803657" indent="-200406" eaLnBrk="0"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5pPr>
            <a:lvl6pPr marL="2204470" indent="-200406" defTabSz="3938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6pPr>
            <a:lvl7pPr marL="2605282" indent="-200406" defTabSz="3938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7pPr>
            <a:lvl8pPr marL="3006095" indent="-200406" defTabSz="3938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8pPr>
            <a:lvl9pPr marL="3406907" indent="-200406" defTabSz="3938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 sz="12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392462" algn="l"/>
                <a:tab pos="786317" algn="l"/>
                <a:tab pos="1180170" algn="l"/>
                <a:tab pos="1574025" algn="l"/>
                <a:tab pos="1967878" algn="l"/>
                <a:tab pos="2361733" algn="l"/>
                <a:tab pos="2755587" algn="l"/>
                <a:tab pos="3149442" algn="l"/>
                <a:tab pos="3543295" algn="l"/>
                <a:tab pos="3937150" algn="l"/>
                <a:tab pos="4331003" algn="l"/>
                <a:tab pos="4724858" algn="l"/>
                <a:tab pos="5118711" algn="l"/>
                <a:tab pos="5512566" algn="l"/>
                <a:tab pos="5906419" algn="l"/>
                <a:tab pos="6300274" algn="l"/>
                <a:tab pos="6694127" algn="l"/>
                <a:tab pos="7087983" algn="l"/>
                <a:tab pos="7481836" algn="l"/>
                <a:tab pos="7875691" algn="l"/>
              </a:tabLst>
              <a:defRPr/>
            </a:pPr>
            <a:fld id="{26018B67-5886-4CA6-9BE9-66600119C49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392462" algn="l"/>
                  <a:tab pos="786317" algn="l"/>
                  <a:tab pos="1180170" algn="l"/>
                  <a:tab pos="1574025" algn="l"/>
                  <a:tab pos="1967878" algn="l"/>
                  <a:tab pos="2361733" algn="l"/>
                  <a:tab pos="2755587" algn="l"/>
                  <a:tab pos="3149442" algn="l"/>
                  <a:tab pos="3543295" algn="l"/>
                  <a:tab pos="3937150" algn="l"/>
                  <a:tab pos="4331003" algn="l"/>
                  <a:tab pos="4724858" algn="l"/>
                  <a:tab pos="5118711" algn="l"/>
                  <a:tab pos="5512566" algn="l"/>
                  <a:tab pos="5906419" algn="l"/>
                  <a:tab pos="6300274" algn="l"/>
                  <a:tab pos="6694127" algn="l"/>
                  <a:tab pos="7087983" algn="l"/>
                  <a:tab pos="7481836" algn="l"/>
                  <a:tab pos="7875691" algn="l"/>
                </a:tabLst>
                <a:defRPr/>
              </a:pPr>
              <a:t>26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1003787" y="695134"/>
            <a:ext cx="4772661" cy="335619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3" tIns="40081" rIns="80163" bIns="40081" anchor="ctr"/>
          <a:lstStyle>
            <a:lvl1pPr eaLnBrk="0"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marL="0" marR="0" lvl="0" indent="0" algn="l" defTabSz="414715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/>
          </p:nvPr>
        </p:nvSpPr>
        <p:spPr>
          <a:xfrm>
            <a:off x="685512" y="4343232"/>
            <a:ext cx="5389045" cy="40228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30691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5525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8312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6954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5961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9740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6174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important channel for Run 3 + HL/HE LHC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811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3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3" y="360204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11/03/2016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820899" y="6356361"/>
            <a:ext cx="4669971" cy="365125"/>
          </a:xfrm>
        </p:spPr>
        <p:txBody>
          <a:bodyPr/>
          <a:lstStyle/>
          <a:p>
            <a:r>
              <a:rPr lang="nl-NL" dirty="0" smtClean="0"/>
              <a:t>S. GASCON-SHOTKIN  Les Rencontres de </a:t>
            </a:r>
            <a:r>
              <a:rPr lang="nl-NL" dirty="0" err="1" smtClean="0"/>
              <a:t>physique</a:t>
            </a:r>
            <a:r>
              <a:rPr lang="nl-NL" dirty="0" smtClean="0"/>
              <a:t> de la </a:t>
            </a:r>
            <a:r>
              <a:rPr lang="nl-NL" dirty="0" err="1" smtClean="0"/>
              <a:t>Vallee</a:t>
            </a:r>
            <a:r>
              <a:rPr lang="nl-NL" dirty="0" smtClean="0"/>
              <a:t> </a:t>
            </a:r>
            <a:r>
              <a:rPr lang="nl-NL" dirty="0" err="1" smtClean="0"/>
              <a:t>d’Aoste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968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8C8B1-B8E5-4FBE-B394-B1AEA705DF8D}" type="datetime1">
              <a:rPr lang="en-GB" smtClean="0"/>
              <a:t>26/02/2018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991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7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7"/>
            <a:ext cx="773429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E8BFF-0959-4D6C-B2EF-FDB3ABDF8CE4}" type="datetime1">
              <a:rPr lang="en-GB" smtClean="0"/>
              <a:t>26/02/2018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615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>
          <a:xfrm>
            <a:off x="696961" y="816566"/>
            <a:ext cx="1105920" cy="829527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Gascon-Shotkin HCP2012 University of Tokyo November 18-20  2012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C8527-53DF-4270-A53E-A4FB039F370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889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1" b="7388"/>
          <a:stretch>
            <a:fillRect/>
          </a:stretch>
        </p:blipFill>
        <p:spPr bwMode="auto">
          <a:xfrm>
            <a:off x="1132800" y="6"/>
            <a:ext cx="913920" cy="78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>
          <a:xfrm>
            <a:off x="696961" y="816566"/>
            <a:ext cx="1105920" cy="829527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Gascon-Shotkin HCP2012 University of Tokyo November 18-20  2012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C8527-53DF-4270-A53E-A4FB039F370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5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387F-FC61-418B-A55D-B926B60270EA}" type="datetime1">
              <a:rPr lang="en-GB" smtClean="0"/>
              <a:t>26/02/2018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906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12D9-7EA0-4E50-AE8D-82D2F662D210}" type="datetime1">
              <a:rPr lang="en-GB" smtClean="0"/>
              <a:t>26/02/2018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220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6A47-7E7F-463A-8D8A-13DF6A9E4D80}" type="datetime1">
              <a:rPr lang="en-GB" smtClean="0"/>
              <a:t>26/02/2018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595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91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6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B2A7-A88B-4FD3-8A5F-91F77016A80A}" type="datetime1">
              <a:rPr lang="en-GB" smtClean="0"/>
              <a:t>26/02/2018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743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7CE3-CFDE-43F2-A5A8-6A7530A1BA6C}" type="datetime1">
              <a:rPr lang="en-GB" smtClean="0"/>
              <a:t>26/02/2018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68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65690-9102-4C66-9F30-02345EFA8F96}" type="datetime1">
              <a:rPr lang="en-GB" smtClean="0"/>
              <a:t>26/02/2018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23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3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0331-3957-400A-A439-6BAE15BE238A}" type="datetime1">
              <a:rPr lang="en-GB" smtClean="0"/>
              <a:t>26/02/2018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14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3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9635-C6F9-40C9-A19A-EE90661253D9}" type="datetime1">
              <a:rPr lang="en-GB" smtClean="0"/>
              <a:t>26/02/2018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17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3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3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2" y="63563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AD095-515A-4F7B-9471-E63BE18AB8CA}" type="datetime1">
              <a:rPr lang="en-GB" smtClean="0"/>
              <a:t>26/02/2018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3" y="635636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36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8647" y="273629"/>
            <a:ext cx="10838399" cy="104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7" y="1604330"/>
            <a:ext cx="10838399" cy="4713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608642" y="6499408"/>
            <a:ext cx="696959" cy="299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34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Wingdings" pitchFamily="2" charset="2"/>
              <a:buNone/>
              <a:defRPr/>
            </a:pPr>
            <a:endParaRPr lang="en-GB" sz="1400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305606" y="6591575"/>
            <a:ext cx="9667201" cy="299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34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Wingdings" pitchFamily="2" charset="2"/>
              <a:buNone/>
              <a:defRPr/>
            </a:pPr>
            <a:r>
              <a:rPr lang="en-US" sz="1400"/>
              <a:t>S. Gascon-Shotkin HCP2012 University of Tokyo November 18-20  2012</a:t>
            </a:r>
            <a:endParaRPr lang="en-GB" sz="1400"/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631366" y="6591575"/>
            <a:ext cx="474241" cy="299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34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Wingdings" pitchFamily="2" charset="2"/>
              <a:buNone/>
              <a:defRPr/>
            </a:pPr>
            <a:fld id="{A7B32B8A-CCD2-432F-BB9A-271F00A2DFF2}" type="slidenum">
              <a:rPr lang="en-GB" sz="1400"/>
              <a:pPr defTabSz="449263" fontAlgn="base" hangingPunct="0">
                <a:spcBef>
                  <a:spcPct val="0"/>
                </a:spcBef>
                <a:spcAft>
                  <a:spcPct val="0"/>
                </a:spcAft>
                <a:buSzPct val="45000"/>
                <a:buFont typeface="Wingdings" pitchFamily="2" charset="2"/>
                <a:buNone/>
                <a:defRPr/>
              </a:pPr>
              <a:t>‹N°›</a:t>
            </a:fld>
            <a:endParaRPr lang="en-GB" sz="1400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" y="-33124"/>
            <a:ext cx="1102080" cy="82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4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8" r="14650"/>
          <a:stretch>
            <a:fillRect/>
          </a:stretch>
        </p:blipFill>
        <p:spPr bwMode="auto">
          <a:xfrm>
            <a:off x="11608320" y="-33119"/>
            <a:ext cx="583680" cy="475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 userDrawn="1"/>
        </p:nvPicPr>
        <p:blipFill>
          <a:blip r:embed="rId5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286" y="-15841"/>
            <a:ext cx="973441" cy="439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007" y="423404"/>
            <a:ext cx="1583999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725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hf hd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5pPr>
      <a:lvl6pPr marL="457200" algn="ctr" defTabSz="449263" rtl="0" fontAlgn="base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6pPr>
      <a:lvl7pPr marL="914400" algn="ctr" defTabSz="449263" rtl="0" fontAlgn="base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7pPr>
      <a:lvl8pPr marL="1371600" algn="ctr" defTabSz="449263" rtl="0" fontAlgn="base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8pPr>
      <a:lvl9pPr marL="1828800" algn="ctr" defTabSz="449263" rtl="0" fontAlgn="base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9pPr>
    </p:titleStyle>
    <p:bodyStyle>
      <a:lvl1pPr marL="323850" indent="-288925" algn="l" defTabSz="449263" rtl="0" eaLnBrk="0" fontAlgn="base" hangingPunct="0">
        <a:spcBef>
          <a:spcPct val="0"/>
        </a:spcBef>
        <a:spcAft>
          <a:spcPts val="1425"/>
        </a:spcAft>
        <a:buClr>
          <a:srgbClr val="FFFFFF"/>
        </a:buClr>
        <a:buSzPct val="45000"/>
        <a:buFont typeface="Wingdings" pitchFamily="2" charset="2"/>
        <a:buChar char="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55650" indent="-228600" algn="l" defTabSz="449263" rtl="0" eaLnBrk="0" fontAlgn="base" hangingPunct="0">
        <a:spcBef>
          <a:spcPct val="0"/>
        </a:spcBef>
        <a:spcAft>
          <a:spcPts val="1138"/>
        </a:spcAft>
        <a:buClr>
          <a:srgbClr val="FFFFFF"/>
        </a:buClr>
        <a:buSzPct val="75000"/>
        <a:buFont typeface="Symbol" pitchFamily="18" charset="2"/>
        <a:buChar char=""/>
        <a:defRPr sz="2800">
          <a:solidFill>
            <a:srgbClr val="FFFFFF"/>
          </a:solidFill>
          <a:latin typeface="+mn-lt"/>
        </a:defRPr>
      </a:lvl2pPr>
      <a:lvl3pPr marL="1187450" indent="-141288" algn="l" defTabSz="449263" rtl="0" eaLnBrk="0" fontAlgn="base" hangingPunct="0">
        <a:spcBef>
          <a:spcPct val="0"/>
        </a:spcBef>
        <a:spcAft>
          <a:spcPts val="850"/>
        </a:spcAft>
        <a:buClr>
          <a:srgbClr val="FFFFFF"/>
        </a:buClr>
        <a:buSzPct val="45000"/>
        <a:buFont typeface="Wingdings" pitchFamily="2" charset="2"/>
        <a:buChar char=""/>
        <a:defRPr sz="2400">
          <a:solidFill>
            <a:srgbClr val="FFFFFF"/>
          </a:solidFill>
          <a:latin typeface="+mn-lt"/>
        </a:defRPr>
      </a:lvl3pPr>
      <a:lvl4pPr marL="1619250" indent="-115888" algn="l" defTabSz="449263" rtl="0" eaLnBrk="0" fontAlgn="base" hangingPunct="0">
        <a:spcBef>
          <a:spcPct val="0"/>
        </a:spcBef>
        <a:spcAft>
          <a:spcPts val="575"/>
        </a:spcAft>
        <a:buClr>
          <a:srgbClr val="FFFFFF"/>
        </a:buClr>
        <a:buSzPct val="75000"/>
        <a:buFont typeface="Symbol" pitchFamily="18" charset="2"/>
        <a:buChar char=""/>
        <a:defRPr sz="2000">
          <a:solidFill>
            <a:srgbClr val="FFFFFF"/>
          </a:solidFill>
          <a:latin typeface="+mn-lt"/>
        </a:defRPr>
      </a:lvl4pPr>
      <a:lvl5pPr marL="2057400" indent="-193675" algn="l" defTabSz="449263" rtl="0" eaLnBrk="0" fontAlgn="base" hangingPunct="0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5pPr>
      <a:lvl6pPr marL="2514600" indent="-193675" algn="l" defTabSz="449263" rtl="0" fontAlgn="base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6pPr>
      <a:lvl7pPr marL="2971800" indent="-193675" algn="l" defTabSz="449263" rtl="0" fontAlgn="base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7pPr>
      <a:lvl8pPr marL="3429000" indent="-193675" algn="l" defTabSz="449263" rtl="0" fontAlgn="base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8pPr>
      <a:lvl9pPr marL="3886200" indent="-193675" algn="l" defTabSz="449263" rtl="0" fontAlgn="base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1.emf"/><Relationship Id="rId5" Type="http://schemas.openxmlformats.org/officeDocument/2006/relationships/image" Target="../media/image3.png"/><Relationship Id="rId10" Type="http://schemas.openxmlformats.org/officeDocument/2006/relationships/image" Target="../media/image10.emf"/><Relationship Id="rId4" Type="http://schemas.openxmlformats.org/officeDocument/2006/relationships/image" Target="../media/image2.png"/><Relationship Id="rId9" Type="http://schemas.openxmlformats.org/officeDocument/2006/relationships/image" Target="../media/image9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13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30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9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34.png"/><Relationship Id="rId10" Type="http://schemas.openxmlformats.org/officeDocument/2006/relationships/image" Target="../media/image35.png"/><Relationship Id="rId4" Type="http://schemas.openxmlformats.org/officeDocument/2006/relationships/image" Target="../media/image13.png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13.pn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36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9.jpe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7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19.jpeg"/><Relationship Id="rId9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47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19.jpeg"/><Relationship Id="rId9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65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19.jpe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1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4.png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openxmlformats.org/officeDocument/2006/relationships/image" Target="../media/image9.emf"/><Relationship Id="rId5" Type="http://schemas.openxmlformats.org/officeDocument/2006/relationships/image" Target="../media/image19.jpeg"/><Relationship Id="rId10" Type="http://schemas.openxmlformats.org/officeDocument/2006/relationships/image" Target="../media/image4.png"/><Relationship Id="rId4" Type="http://schemas.openxmlformats.org/officeDocument/2006/relationships/image" Target="../media/image18.pn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3.png"/><Relationship Id="rId7" Type="http://schemas.openxmlformats.org/officeDocument/2006/relationships/image" Target="../media/image8.emf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25.png"/><Relationship Id="rId5" Type="http://schemas.openxmlformats.org/officeDocument/2006/relationships/image" Target="../media/image3.png"/><Relationship Id="rId10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3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22.png"/><Relationship Id="rId4" Type="http://schemas.openxmlformats.org/officeDocument/2006/relationships/image" Target="../media/image2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0000"/>
            <a:lum/>
          </a:blip>
          <a:srcRect/>
          <a:stretch>
            <a:fillRect t="-2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373282" y="4391222"/>
            <a:ext cx="7445436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Suzanne GASCON-SHOTKIN</a:t>
            </a:r>
          </a:p>
          <a:p>
            <a:pPr algn="ctr"/>
            <a:r>
              <a:rPr lang="fr-FR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IPN Lyon (IN2P3-CNRS)/Université Claude Bernard Lyon </a:t>
            </a:r>
            <a:r>
              <a:rPr lang="fr-FR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en-US" sz="2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Seema</a:t>
            </a: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SHARMA</a:t>
            </a:r>
          </a:p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IISER-Pune</a:t>
            </a:r>
            <a:endParaRPr lang="fr-FR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1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015315" y="6087150"/>
            <a:ext cx="6096001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IISR-Pune </a:t>
            </a:r>
          </a:p>
          <a:p>
            <a:pPr algn="ctr"/>
            <a:r>
              <a:rPr lang="en-GB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February 26, 2018 </a:t>
            </a: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" y="717744"/>
            <a:ext cx="12192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WG Report: Experimental Group</a:t>
            </a:r>
            <a:endParaRPr lang="fr-FR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10398580" y="4503095"/>
            <a:ext cx="1309689" cy="962750"/>
            <a:chOff x="7036801" y="2731259"/>
            <a:chExt cx="1309689" cy="962750"/>
          </a:xfrm>
        </p:grpSpPr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4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228" r="14650"/>
            <a:stretch>
              <a:fillRect/>
            </a:stretch>
          </p:blipFill>
          <p:spPr bwMode="auto">
            <a:xfrm>
              <a:off x="7863890" y="2731259"/>
              <a:ext cx="482600" cy="523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102" y="2750309"/>
              <a:ext cx="804863" cy="48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6801" y="3260621"/>
              <a:ext cx="1309688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Imag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674" y="1530666"/>
            <a:ext cx="5962650" cy="27813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378" b="70915"/>
          <a:stretch/>
        </p:blipFill>
        <p:spPr>
          <a:xfrm>
            <a:off x="2190009" y="5461866"/>
            <a:ext cx="1070751" cy="80892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676" y="1331470"/>
            <a:ext cx="1346760" cy="80674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8362" y="750023"/>
            <a:ext cx="1173900" cy="123359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5836" y="2663618"/>
            <a:ext cx="1057800" cy="11966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91228" y="2374504"/>
            <a:ext cx="1300320" cy="121976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7673" y="4385626"/>
            <a:ext cx="1076325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pPr algn="ctr"/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Short-term (&lt;=2019) perspectives: Potential new projects/synergy with theorists/other WG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6650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91401" y="5675689"/>
            <a:ext cx="11659875" cy="563880"/>
          </a:xfrm>
        </p:spPr>
        <p:txBody>
          <a:bodyPr>
            <a:noAutofit/>
          </a:bodyPr>
          <a:lstStyle/>
          <a:p>
            <a:r>
              <a:rPr lang="en-US" sz="2200" dirty="0" smtClean="0">
                <a:sym typeface="Wingdings" panose="05000000000000000000" pitchFamily="2" charset="2"/>
              </a:rPr>
              <a:t>Also light </a:t>
            </a:r>
            <a:r>
              <a:rPr lang="en-US" sz="2200" dirty="0" err="1" smtClean="0">
                <a:sym typeface="Wingdings" panose="05000000000000000000" pitchFamily="2" charset="2"/>
              </a:rPr>
              <a:t>radion</a:t>
            </a:r>
            <a:r>
              <a:rPr lang="en-US" sz="2200" dirty="0" smtClean="0">
                <a:sym typeface="Wingdings" panose="05000000000000000000" pitchFamily="2" charset="2"/>
              </a:rPr>
              <a:t> [ 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S. Bhattacharya, G. Moreau</a:t>
            </a:r>
            <a:r>
              <a:rPr lang="en-US" sz="2200" dirty="0" smtClean="0">
                <a:sym typeface="Wingdings" panose="05000000000000000000" pitchFamily="2" charset="2"/>
              </a:rPr>
              <a:t>..], h</a:t>
            </a:r>
            <a:r>
              <a:rPr lang="en-US" sz="2200" baseline="-25000" dirty="0" smtClean="0">
                <a:sym typeface="Wingdings" panose="05000000000000000000" pitchFamily="2" charset="2"/>
              </a:rPr>
              <a:t>1</a:t>
            </a:r>
            <a:r>
              <a:rPr lang="en-US" sz="2200" dirty="0" smtClean="0">
                <a:sym typeface="Wingdings" panose="05000000000000000000" pitchFamily="2" charset="2"/>
              </a:rPr>
              <a:t> of NMSSM [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é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langer</a:t>
            </a:r>
            <a:r>
              <a:rPr lang="en-US" sz="2200" dirty="0" smtClean="0">
                <a:sym typeface="Wingdings" panose="05000000000000000000" pitchFamily="2" charset="2"/>
              </a:rPr>
              <a:t>, 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Ellwanger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Djouadi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r>
              <a:rPr lang="en-US" sz="2200" dirty="0" smtClean="0">
                <a:sym typeface="Wingdings" panose="05000000000000000000" pitchFamily="2" charset="2"/>
              </a:rPr>
              <a:t>.], </a:t>
            </a:r>
            <a:r>
              <a:rPr lang="en-US" sz="2200" dirty="0" smtClean="0">
                <a:sym typeface="Wingdings" panose="05000000000000000000" pitchFamily="2" charset="2"/>
              </a:rPr>
              <a:t>DM[</a:t>
            </a:r>
            <a:r>
              <a:rPr lang="en-US" sz="2200" dirty="0" err="1" smtClean="0">
                <a:sym typeface="Wingdings" panose="05000000000000000000" pitchFamily="2" charset="2"/>
              </a:rPr>
              <a:t>Bannerjee</a:t>
            </a:r>
            <a:r>
              <a:rPr lang="en-US" sz="2200" dirty="0" smtClean="0">
                <a:sym typeface="Wingdings" panose="05000000000000000000" pitchFamily="2" charset="2"/>
              </a:rPr>
              <a:t>, 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é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langer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et al], Higgs Compositeness [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Cacciapaglia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et al]  DM, </a:t>
            </a:r>
            <a:r>
              <a:rPr lang="en-US" sz="2200" dirty="0" err="1" smtClean="0">
                <a:sym typeface="Wingdings" panose="05000000000000000000" pitchFamily="2" charset="2"/>
              </a:rPr>
              <a:t>ExtraDimensions</a:t>
            </a:r>
            <a:r>
              <a:rPr lang="en-US" sz="2200" dirty="0" smtClean="0">
                <a:sym typeface="Wingdings" panose="05000000000000000000" pitchFamily="2" charset="2"/>
              </a:rPr>
              <a:t>, Tools/reinterpretation/presentation of results [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Kraml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Boudjema</a:t>
            </a:r>
            <a:r>
              <a:rPr lang="en-US" sz="2200" dirty="0" smtClean="0">
                <a:sym typeface="Wingdings" panose="05000000000000000000" pitchFamily="2" charset="2"/>
              </a:rPr>
              <a:t>] WG</a:t>
            </a:r>
            <a:endParaRPr lang="en-US" sz="2200" dirty="0">
              <a:sym typeface="Wingdings" panose="05000000000000000000" pitchFamily="2" charset="2"/>
            </a:endParaRPr>
          </a:p>
          <a:p>
            <a:endParaRPr lang="en-US" sz="2200" dirty="0" smtClean="0">
              <a:sym typeface="Wingdings" panose="05000000000000000000" pitchFamily="2" charset="2"/>
            </a:endParaRPr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8" name="Picture 2" descr="https://indico.in2p3.fr/event/12968/log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80048" r="53662" b="283"/>
          <a:stretch/>
        </p:blipFill>
        <p:spPr bwMode="auto">
          <a:xfrm>
            <a:off x="11225582" y="69965"/>
            <a:ext cx="789486" cy="103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2332331"/>
            <a:ext cx="403860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9871" y="5346172"/>
            <a:ext cx="4344759" cy="338554"/>
          </a:xfrm>
          <a:prstGeom prst="rect">
            <a:avLst/>
          </a:prstGeom>
          <a:blipFill>
            <a:blip r:embed="rId6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lvl="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1507.00933, </a:t>
            </a: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Phys. </a:t>
            </a:r>
            <a:r>
              <a:rPr lang="fr-FR" sz="1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</a:t>
            </a: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 92, 075004 (2015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984" y="2435029"/>
            <a:ext cx="3793331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115141" y="5320138"/>
            <a:ext cx="3176240" cy="338554"/>
          </a:xfrm>
          <a:prstGeom prst="rect">
            <a:avLst/>
          </a:prstGeom>
          <a:blipFill>
            <a:blip r:embed="rId6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1607.0865,JHEP12(2016)068 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8"/>
          <a:srcRect t="8957"/>
          <a:stretch/>
        </p:blipFill>
        <p:spPr>
          <a:xfrm>
            <a:off x="8627525" y="2347773"/>
            <a:ext cx="3441720" cy="262690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627525" y="5324701"/>
            <a:ext cx="3292080" cy="338554"/>
          </a:xfrm>
          <a:prstGeom prst="rect">
            <a:avLst/>
          </a:prstGeom>
          <a:blipFill>
            <a:blip r:embed="rId6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1608.05693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Phys. Rev. D 95, 035036 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Espace réservé du contenu 2"/>
          <p:cNvSpPr>
            <a:spLocks noGrp="1"/>
          </p:cNvSpPr>
          <p:nvPr>
            <p:ph idx="1"/>
          </p:nvPr>
        </p:nvSpPr>
        <p:spPr>
          <a:xfrm>
            <a:off x="184262" y="1101389"/>
            <a:ext cx="11830805" cy="563880"/>
          </a:xfrm>
        </p:spPr>
        <p:txBody>
          <a:bodyPr>
            <a:noAutofit/>
          </a:bodyPr>
          <a:lstStyle/>
          <a:p>
            <a:r>
              <a:rPr lang="en-US" sz="2400" dirty="0" smtClean="0">
                <a:sym typeface="Wingdings" panose="05000000000000000000" pitchFamily="2" charset="2"/>
              </a:rPr>
              <a:t>~Example: </a:t>
            </a:r>
            <a:r>
              <a:rPr lang="sv-SE" sz="2400" dirty="0">
                <a:solidFill>
                  <a:prstClr val="black"/>
                </a:solidFill>
                <a:latin typeface="Calibri Light" panose="020F0302020204030204"/>
              </a:rPr>
              <a:t>h--&gt;</a:t>
            </a:r>
            <a:r>
              <a:rPr lang="sv-SE" sz="2400" dirty="0">
                <a:solidFill>
                  <a:prstClr val="black"/>
                </a:solidFill>
                <a:latin typeface="Symbol" panose="05050102010706020507" pitchFamily="18" charset="2"/>
              </a:rPr>
              <a:t>gg </a:t>
            </a:r>
            <a:r>
              <a:rPr lang="sv-SE" sz="2400" dirty="0">
                <a:solidFill>
                  <a:prstClr val="black"/>
                </a:solidFill>
              </a:rPr>
              <a:t>with m</a:t>
            </a:r>
            <a:r>
              <a:rPr lang="sv-SE" sz="2400" baseline="-25000" dirty="0">
                <a:solidFill>
                  <a:prstClr val="black"/>
                </a:solidFill>
              </a:rPr>
              <a:t>h</a:t>
            </a:r>
            <a:r>
              <a:rPr lang="sv-SE" sz="2400" dirty="0">
                <a:solidFill>
                  <a:prstClr val="black"/>
                </a:solidFill>
              </a:rPr>
              <a:t>&lt;</a:t>
            </a:r>
            <a:r>
              <a:rPr lang="sv-SE" sz="24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sv-SE" sz="2400" dirty="0" smtClean="0">
                <a:solidFill>
                  <a:prstClr val="black"/>
                </a:solidFill>
                <a:latin typeface="Calibri Light" panose="020F0302020204030204"/>
              </a:rPr>
              <a:t>110GeV</a:t>
            </a:r>
            <a:r>
              <a:rPr lang="en-US" sz="2400" dirty="0" smtClean="0">
                <a:sym typeface="Wingdings" panose="05000000000000000000" pitchFamily="2" charset="2"/>
              </a:rPr>
              <a:t>:  Many network members already working on cases of: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       </a:t>
            </a:r>
          </a:p>
        </p:txBody>
      </p:sp>
      <p:sp>
        <p:nvSpPr>
          <p:cNvPr id="4" name="Rectangle 3"/>
          <p:cNvSpPr/>
          <p:nvPr/>
        </p:nvSpPr>
        <p:spPr>
          <a:xfrm>
            <a:off x="638288" y="1479667"/>
            <a:ext cx="3584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A of </a:t>
            </a:r>
            <a:r>
              <a:rPr lang="en-US" sz="2000" dirty="0">
                <a:solidFill>
                  <a:prstClr val="black"/>
                </a:solidFill>
                <a:sym typeface="Wingdings" panose="05000000000000000000" pitchFamily="2" charset="2"/>
              </a:rPr>
              <a:t>2HDM Type 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2 (Alignment Lim)[</a:t>
            </a:r>
            <a:r>
              <a:rPr lang="de-DE" sz="2000" dirty="0" err="1">
                <a:solidFill>
                  <a:prstClr val="black"/>
                </a:solidFill>
                <a:sym typeface="Wingdings" panose="05000000000000000000" pitchFamily="2" charset="2"/>
              </a:rPr>
              <a:t>Bernon</a:t>
            </a:r>
            <a:r>
              <a:rPr lang="de-DE" sz="2000" dirty="0">
                <a:solidFill>
                  <a:prstClr val="black"/>
                </a:solidFill>
                <a:sym typeface="Wingdings" panose="05000000000000000000" pitchFamily="2" charset="2"/>
              </a:rPr>
              <a:t>, </a:t>
            </a:r>
            <a:r>
              <a:rPr lang="de-DE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Gunion</a:t>
            </a:r>
            <a:r>
              <a:rPr lang="de-DE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, Haber, Jiang, </a:t>
            </a:r>
            <a:r>
              <a:rPr lang="de-DE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Kraml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]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54092" y="1519625"/>
            <a:ext cx="37372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000" dirty="0">
                <a:solidFill>
                  <a:prstClr val="black"/>
                </a:solidFill>
                <a:sym typeface="Wingdings" panose="05000000000000000000" pitchFamily="2" charset="2"/>
              </a:rPr>
              <a:t>h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of 2HDM </a:t>
            </a:r>
            <a:r>
              <a:rPr lang="en-US" sz="2000" dirty="0">
                <a:solidFill>
                  <a:prstClr val="black"/>
                </a:solidFill>
                <a:sym typeface="Wingdings" panose="05000000000000000000" pitchFamily="2" charset="2"/>
              </a:rPr>
              <a:t>Type 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1 [</a:t>
            </a:r>
            <a:r>
              <a:rPr lang="en-US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Deandrea,Cacciapaglia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G-S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, </a:t>
            </a:r>
            <a:r>
              <a:rPr lang="en-US" sz="2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LeCorre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Lethuillier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, Tao  ]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132644" y="1586190"/>
            <a:ext cx="261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A</a:t>
            </a:r>
            <a:r>
              <a:rPr lang="en-US" sz="2000" baseline="-25000" dirty="0" smtClean="0">
                <a:solidFill>
                  <a:prstClr val="black"/>
                </a:solidFill>
                <a:sym typeface="Wingdings" panose="05000000000000000000" pitchFamily="2" charset="2"/>
              </a:rPr>
              <a:t>1</a:t>
            </a:r>
            <a:r>
              <a:rPr lang="en-US" sz="20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of NMSSM [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Guchait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, J. Kumar]</a:t>
            </a:r>
            <a:endParaRPr lang="en-US" sz="2000" dirty="0">
              <a:solidFill>
                <a:prstClr val="black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278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pPr algn="ctr"/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Global/long-term perspectives and Conclusions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6650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184263" y="1419532"/>
            <a:ext cx="11567013" cy="563880"/>
          </a:xfrm>
        </p:spPr>
        <p:txBody>
          <a:bodyPr>
            <a:noAutofit/>
          </a:bodyPr>
          <a:lstStyle/>
          <a:p>
            <a:r>
              <a:rPr lang="en-US" sz="3200" dirty="0" smtClean="0">
                <a:sym typeface="Wingdings" panose="05000000000000000000" pitchFamily="2" charset="2"/>
              </a:rPr>
              <a:t>Possible areas for new projects (inter-</a:t>
            </a:r>
            <a:r>
              <a:rPr lang="en-US" sz="3200" dirty="0" err="1" smtClean="0">
                <a:sym typeface="Wingdings" panose="05000000000000000000" pitchFamily="2" charset="2"/>
              </a:rPr>
              <a:t>exp</a:t>
            </a:r>
            <a:r>
              <a:rPr lang="en-US" sz="3200" dirty="0" smtClean="0">
                <a:sym typeface="Wingdings" panose="05000000000000000000" pitchFamily="2" charset="2"/>
              </a:rPr>
              <a:t> and </a:t>
            </a:r>
            <a:r>
              <a:rPr lang="en-US" sz="3200" dirty="0" err="1" smtClean="0">
                <a:sym typeface="Wingdings" panose="05000000000000000000" pitchFamily="2" charset="2"/>
              </a:rPr>
              <a:t>exp-th</a:t>
            </a:r>
            <a:r>
              <a:rPr lang="en-US" sz="3200" dirty="0" smtClean="0">
                <a:sym typeface="Wingdings" panose="05000000000000000000" pitchFamily="2" charset="2"/>
              </a:rPr>
              <a:t>): CMS Phase 2 Upgrades (example: HGCAL), Run 3 and HL/HE LHC preparation</a:t>
            </a:r>
          </a:p>
          <a:p>
            <a:r>
              <a:rPr lang="en-US" sz="3200" dirty="0" smtClean="0">
                <a:sym typeface="Wingdings" panose="05000000000000000000" pitchFamily="2" charset="2"/>
              </a:rPr>
              <a:t>The </a:t>
            </a:r>
            <a:r>
              <a:rPr lang="en-US" sz="3200" dirty="0">
                <a:sym typeface="Wingdings" panose="05000000000000000000" pitchFamily="2" charset="2"/>
              </a:rPr>
              <a:t>Experimental working group still has a vocation, needs to increase synergy </a:t>
            </a:r>
            <a:r>
              <a:rPr lang="en-US" sz="3200" dirty="0" smtClean="0">
                <a:sym typeface="Wingdings" panose="05000000000000000000" pitchFamily="2" charset="2"/>
              </a:rPr>
              <a:t>with theorists/other </a:t>
            </a:r>
            <a:r>
              <a:rPr lang="en-US" sz="3200" dirty="0" smtClean="0">
                <a:sym typeface="Wingdings" panose="05000000000000000000" pitchFamily="2" charset="2"/>
              </a:rPr>
              <a:t>WG</a:t>
            </a:r>
          </a:p>
          <a:p>
            <a:endParaRPr lang="en-US" sz="3200" dirty="0">
              <a:sym typeface="Wingdings" panose="05000000000000000000" pitchFamily="2" charset="2"/>
            </a:endParaRPr>
          </a:p>
          <a:p>
            <a:r>
              <a:rPr lang="en-US" sz="3200" dirty="0" smtClean="0">
                <a:sym typeface="Wingdings" panose="05000000000000000000" pitchFamily="2" charset="2"/>
              </a:rPr>
              <a:t>Thank you for your attention!</a:t>
            </a:r>
            <a:endParaRPr lang="en-US" sz="3200" dirty="0">
              <a:sym typeface="Wingdings" panose="05000000000000000000" pitchFamily="2" charset="2"/>
            </a:endParaRPr>
          </a:p>
          <a:p>
            <a:endParaRPr lang="en-US" sz="3200" dirty="0" smtClean="0">
              <a:sym typeface="Wingdings" panose="05000000000000000000" pitchFamily="2" charset="2"/>
            </a:endParaRPr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8" name="Picture 2" descr="https://indico.in2p3.fr/event/12968/log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80048" r="53662" b="283"/>
          <a:stretch/>
        </p:blipFill>
        <p:spPr bwMode="auto">
          <a:xfrm>
            <a:off x="11225582" y="69965"/>
            <a:ext cx="789486" cy="103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98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8335" y="-179175"/>
            <a:ext cx="10515600" cy="1325563"/>
          </a:xfrm>
        </p:spPr>
        <p:txBody>
          <a:bodyPr/>
          <a:lstStyle/>
          <a:p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Acknowledgements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>
          <a:xfrm>
            <a:off x="1" y="953588"/>
            <a:ext cx="3540034" cy="2612571"/>
          </a:xfrm>
          <a:solidFill>
            <a:srgbClr val="00B0F0">
              <a:alpha val="15000"/>
            </a:srgbClr>
          </a:solidFill>
        </p:spPr>
        <p:txBody>
          <a:bodyPr>
            <a:normAutofit fontScale="92500" lnSpcReduction="10000"/>
          </a:bodyPr>
          <a:lstStyle/>
          <a:p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fr-F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THANK YOU to S. Sharma, S. Dube, and the </a:t>
            </a:r>
            <a:r>
              <a:rPr lang="fr-F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members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 </a:t>
            </a:r>
            <a:r>
              <a:rPr lang="fr-F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</a:t>
            </a: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staff of the Pune meeting!</a:t>
            </a:r>
          </a:p>
          <a:p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CEFIPRA INFRE-HEPNET</a:t>
            </a:r>
          </a:p>
          <a:p>
            <a:endParaRPr lang="fr-F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2" descr="https://indico.in2p3.fr/event/12968/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80048" r="53662" b="283"/>
          <a:stretch/>
        </p:blipFill>
        <p:spPr bwMode="auto">
          <a:xfrm>
            <a:off x="561701" y="3958045"/>
            <a:ext cx="986857" cy="129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348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6650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2914882" y="2482213"/>
            <a:ext cx="5363921" cy="5638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 smtClean="0">
                <a:sym typeface="Wingdings" panose="05000000000000000000" pitchFamily="2" charset="2"/>
              </a:rPr>
              <a:t>Additional Material</a:t>
            </a:r>
            <a:endParaRPr lang="en-US" sz="4400" dirty="0">
              <a:sym typeface="Wingdings" panose="05000000000000000000" pitchFamily="2" charset="2"/>
            </a:endParaRPr>
          </a:p>
          <a:p>
            <a:pPr algn="ctr"/>
            <a:endParaRPr lang="en-US" sz="4400" dirty="0" smtClean="0">
              <a:sym typeface="Wingdings" panose="05000000000000000000" pitchFamily="2" charset="2"/>
            </a:endParaRPr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Indo French Collaboration on High Energy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Physics, Pune, IN  Feb.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8" name="Picture 2" descr="https://indico.in2p3.fr/event/12968/log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80048" r="53662" b="283"/>
          <a:stretch/>
        </p:blipFill>
        <p:spPr bwMode="auto">
          <a:xfrm>
            <a:off x="11225582" y="69965"/>
            <a:ext cx="789486" cy="103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11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65315" y="-125730"/>
            <a:ext cx="12481560" cy="1325563"/>
          </a:xfrm>
        </p:spPr>
        <p:txBody>
          <a:bodyPr>
            <a:normAutofit/>
          </a:bodyPr>
          <a:lstStyle/>
          <a:p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Run 1 h--&gt;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v-S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earch(80-110 GeV) Run 1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14</a:t>
            </a:fld>
            <a:endParaRPr lang="en-GB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-42852" y="990052"/>
            <a:ext cx="5685062" cy="1629564"/>
          </a:xfrm>
        </p:spPr>
        <p:txBody>
          <a:bodyPr>
            <a:no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200" dirty="0">
                <a:sym typeface="Wingdings" panose="05000000000000000000" pitchFamily="2" charset="2"/>
              </a:rPr>
              <a:t>Joint effort by the IPN </a:t>
            </a:r>
            <a:r>
              <a:rPr lang="en-US" sz="2200" dirty="0" smtClean="0">
                <a:sym typeface="Wingdings" panose="05000000000000000000" pitchFamily="2" charset="2"/>
              </a:rPr>
              <a:t>Lyon (C. Carrillo, B. </a:t>
            </a:r>
            <a:r>
              <a:rPr lang="en-US" sz="2200" dirty="0" err="1" smtClean="0">
                <a:sym typeface="Wingdings" panose="05000000000000000000" pitchFamily="2" charset="2"/>
              </a:rPr>
              <a:t>Courbon</a:t>
            </a:r>
            <a:r>
              <a:rPr lang="en-US" sz="2200" dirty="0" smtClean="0">
                <a:sym typeface="Wingdings" panose="05000000000000000000" pitchFamily="2" charset="2"/>
              </a:rPr>
              <a:t>, J. Fan, S. G-S, M. </a:t>
            </a:r>
            <a:r>
              <a:rPr lang="en-US" sz="2200" dirty="0" err="1" smtClean="0">
                <a:sym typeface="Wingdings" panose="05000000000000000000" pitchFamily="2" charset="2"/>
              </a:rPr>
              <a:t>Lethuillier</a:t>
            </a:r>
            <a:r>
              <a:rPr lang="en-US" sz="2200" dirty="0" smtClean="0">
                <a:sym typeface="Wingdings" panose="05000000000000000000" pitchFamily="2" charset="2"/>
              </a:rPr>
              <a:t>, D. </a:t>
            </a:r>
            <a:r>
              <a:rPr lang="en-US" sz="2200" dirty="0" err="1" smtClean="0">
                <a:sym typeface="Wingdings" panose="05000000000000000000" pitchFamily="2" charset="2"/>
              </a:rPr>
              <a:t>Sabes</a:t>
            </a:r>
            <a:r>
              <a:rPr lang="en-US" sz="2200" dirty="0" smtClean="0">
                <a:sym typeface="Wingdings" panose="05000000000000000000" pitchFamily="2" charset="2"/>
              </a:rPr>
              <a:t>, L. </a:t>
            </a:r>
            <a:r>
              <a:rPr lang="en-US" sz="2200" dirty="0" err="1" smtClean="0">
                <a:sym typeface="Wingdings" panose="05000000000000000000" pitchFamily="2" charset="2"/>
              </a:rPr>
              <a:t>Sgandurra</a:t>
            </a:r>
            <a:r>
              <a:rPr lang="en-US" sz="2200" dirty="0" smtClean="0">
                <a:sym typeface="Wingdings" panose="05000000000000000000" pitchFamily="2" charset="2"/>
              </a:rPr>
              <a:t>) </a:t>
            </a:r>
            <a:r>
              <a:rPr lang="en-US" sz="2200" dirty="0">
                <a:sym typeface="Wingdings" panose="05000000000000000000" pitchFamily="2" charset="2"/>
              </a:rPr>
              <a:t>and </a:t>
            </a:r>
            <a:r>
              <a:rPr lang="en-US" sz="2200" dirty="0" smtClean="0">
                <a:sym typeface="Wingdings" panose="05000000000000000000" pitchFamily="2" charset="2"/>
              </a:rPr>
              <a:t>IHEP-Beijing (G. Chen, M. Chen, Y. Shen, J. Tao, S. Zhang) teams</a:t>
            </a:r>
          </a:p>
          <a:p>
            <a:r>
              <a:rPr lang="en-US" sz="2200" dirty="0">
                <a:sym typeface="Wingdings" panose="05000000000000000000" pitchFamily="2" charset="2"/>
              </a:rPr>
              <a:t>Many analysis elements inherited from the SM </a:t>
            </a:r>
            <a:r>
              <a:rPr lang="en-US" sz="2200" dirty="0" err="1">
                <a:sym typeface="Wingdings" panose="05000000000000000000" pitchFamily="2" charset="2"/>
              </a:rPr>
              <a:t>H</a:t>
            </a:r>
            <a:r>
              <a:rPr lang="en-US" sz="2200" dirty="0" err="1" smtClean="0">
                <a:sym typeface="Wingdings" panose="05000000000000000000" pitchFamily="2" charset="2"/>
              </a:rPr>
              <a:t></a:t>
            </a:r>
            <a:r>
              <a:rPr lang="en-US" sz="22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sz="2200" dirty="0" smtClean="0">
                <a:sym typeface="Wingdings" panose="05000000000000000000" pitchFamily="2" charset="2"/>
              </a:rPr>
              <a:t> ‘legacy’ analysis (see Arnab’s talk) </a:t>
            </a:r>
            <a:endParaRPr lang="en-US" sz="2200" dirty="0">
              <a:sym typeface="Wingdings" panose="05000000000000000000" pitchFamily="2" charset="2"/>
            </a:endParaRPr>
          </a:p>
          <a:p>
            <a:r>
              <a:rPr lang="en-US" sz="2200" dirty="0" smtClean="0">
                <a:sym typeface="Wingdings" panose="05000000000000000000" pitchFamily="2" charset="2"/>
              </a:rPr>
              <a:t>Analysis specifics </a:t>
            </a:r>
            <a:r>
              <a:rPr lang="en-US" sz="2200" dirty="0" err="1" smtClean="0">
                <a:sym typeface="Wingdings" panose="05000000000000000000" pitchFamily="2" charset="2"/>
              </a:rPr>
              <a:t>wrt</a:t>
            </a:r>
            <a:r>
              <a:rPr lang="en-US" sz="2200" dirty="0" smtClean="0">
                <a:sym typeface="Wingdings" panose="05000000000000000000" pitchFamily="2" charset="2"/>
              </a:rPr>
              <a:t> SM analysis: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Search range: 80 </a:t>
            </a:r>
            <a:r>
              <a:rPr lang="en-US" sz="2200" dirty="0" err="1" smtClean="0">
                <a:sym typeface="Wingdings" panose="05000000000000000000" pitchFamily="2" charset="2"/>
              </a:rPr>
              <a:t>GeV</a:t>
            </a:r>
            <a:r>
              <a:rPr lang="en-US" sz="2200" dirty="0" smtClean="0">
                <a:sym typeface="Wingdings" panose="05000000000000000000" pitchFamily="2" charset="2"/>
              </a:rPr>
              <a:t>&lt;</a:t>
            </a:r>
            <a:r>
              <a:rPr lang="en-US" sz="2200" dirty="0" err="1" smtClean="0">
                <a:sym typeface="Wingdings" panose="05000000000000000000" pitchFamily="2" charset="2"/>
              </a:rPr>
              <a:t>m</a:t>
            </a:r>
            <a:r>
              <a:rPr lang="en-US" sz="2200" baseline="-25000" dirty="0" err="1" smtClean="0">
                <a:sym typeface="Wingdings" panose="05000000000000000000" pitchFamily="2" charset="2"/>
              </a:rPr>
              <a:t>h</a:t>
            </a:r>
            <a:r>
              <a:rPr lang="en-US" sz="2200" dirty="0" smtClean="0">
                <a:sym typeface="Wingdings" panose="05000000000000000000" pitchFamily="2" charset="2"/>
              </a:rPr>
              <a:t>&lt;110 </a:t>
            </a:r>
            <a:r>
              <a:rPr lang="en-US" sz="2200" dirty="0" err="1" smtClean="0">
                <a:sym typeface="Wingdings" panose="05000000000000000000" pitchFamily="2" charset="2"/>
              </a:rPr>
              <a:t>GeV</a:t>
            </a:r>
            <a:r>
              <a:rPr lang="en-US" sz="2200" dirty="0" smtClean="0">
                <a:sym typeface="Wingdings" panose="05000000000000000000" pitchFamily="2" charset="2"/>
              </a:rPr>
              <a:t> (cut on </a:t>
            </a:r>
            <a:r>
              <a:rPr lang="en-US" sz="2200" dirty="0" err="1" smtClean="0">
                <a:sym typeface="Wingdings" panose="05000000000000000000" pitchFamily="2" charset="2"/>
              </a:rPr>
              <a:t>m</a:t>
            </a:r>
            <a:r>
              <a:rPr lang="en-US" sz="2200" baseline="-25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sz="2200" baseline="-25000" dirty="0" smtClean="0">
                <a:latin typeface="Symbol" panose="05050102010706020507" pitchFamily="18" charset="2"/>
                <a:sym typeface="Wingdings" panose="05000000000000000000" pitchFamily="2" charset="2"/>
              </a:rPr>
              <a:t>   </a:t>
            </a:r>
            <a:r>
              <a:rPr lang="en-US" sz="2200" dirty="0" smtClean="0">
                <a:sym typeface="Wingdings" panose="05000000000000000000" pitchFamily="2" charset="2"/>
              </a:rPr>
              <a:t>at Trigger-level)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4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inclusive event classes (output of </a:t>
            </a:r>
            <a:r>
              <a:rPr lang="en-US" sz="2200" dirty="0" err="1" smtClean="0">
                <a:sym typeface="Wingdings" panose="05000000000000000000" pitchFamily="2" charset="2"/>
              </a:rPr>
              <a:t>diphoton</a:t>
            </a:r>
            <a:r>
              <a:rPr lang="en-US" sz="2200" dirty="0" smtClean="0">
                <a:sym typeface="Wingdings" panose="05000000000000000000" pitchFamily="2" charset="2"/>
              </a:rPr>
              <a:t> boosted decision tree [BDT] with photon identification and kinematic inputs)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Background </a:t>
            </a:r>
            <a:r>
              <a:rPr lang="en-US" sz="2200" dirty="0">
                <a:sym typeface="Wingdings" panose="05000000000000000000" pitchFamily="2" charset="2"/>
              </a:rPr>
              <a:t>model: Two-component background model (relic Z peak </a:t>
            </a:r>
            <a:r>
              <a:rPr lang="en-US" sz="2200" dirty="0" smtClean="0">
                <a:sym typeface="Wingdings" panose="05000000000000000000" pitchFamily="2" charset="2"/>
              </a:rPr>
              <a:t>modeled by double-sided Crystal Ball (DCB) function on </a:t>
            </a:r>
            <a:r>
              <a:rPr lang="en-US" sz="2200" dirty="0">
                <a:sym typeface="Wingdings" panose="05000000000000000000" pitchFamily="2" charset="2"/>
              </a:rPr>
              <a:t>top of monotonically decreasing </a:t>
            </a:r>
            <a:r>
              <a:rPr lang="en-US" sz="2200" dirty="0" smtClean="0">
                <a:sym typeface="Wingdings" panose="05000000000000000000" pitchFamily="2" charset="2"/>
              </a:rPr>
              <a:t>polynomial)</a:t>
            </a:r>
          </a:p>
          <a:p>
            <a:endParaRPr lang="en-US" sz="2400" dirty="0" smtClean="0">
              <a:sym typeface="Wingdings" panose="05000000000000000000" pitchFamily="2" charset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113679" y="1215138"/>
            <a:ext cx="1943674" cy="338554"/>
          </a:xfrm>
          <a:prstGeom prst="rect">
            <a:avLst/>
          </a:prstGeom>
          <a:blipFill>
            <a:blip r:embed="rId3">
              <a:extLst/>
            </a:blip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 PAS 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HIG-14-037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93" y="137811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79"/>
          <a:stretch/>
        </p:blipFill>
        <p:spPr bwMode="auto">
          <a:xfrm>
            <a:off x="5424848" y="1113244"/>
            <a:ext cx="3435858" cy="344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483" y="25302"/>
            <a:ext cx="1514378" cy="102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e 14"/>
          <p:cNvGrpSpPr/>
          <p:nvPr/>
        </p:nvGrpSpPr>
        <p:grpSpPr>
          <a:xfrm>
            <a:off x="9266352" y="137811"/>
            <a:ext cx="1309689" cy="962750"/>
            <a:chOff x="7036801" y="2731259"/>
            <a:chExt cx="1309689" cy="962750"/>
          </a:xfrm>
        </p:grpSpPr>
        <p:pic>
          <p:nvPicPr>
            <p:cNvPr id="16" name="Picture 8"/>
            <p:cNvPicPr>
              <a:picLocks noChangeAspect="1" noChangeArrowheads="1"/>
            </p:cNvPicPr>
            <p:nvPr/>
          </p:nvPicPr>
          <p:blipFill>
            <a:blip r:embed="rId7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228" r="14650"/>
            <a:stretch>
              <a:fillRect/>
            </a:stretch>
          </p:blipFill>
          <p:spPr bwMode="auto">
            <a:xfrm>
              <a:off x="7863890" y="2731259"/>
              <a:ext cx="482600" cy="523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8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102" y="2750309"/>
              <a:ext cx="804863" cy="48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6801" y="3260621"/>
              <a:ext cx="1309688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846" y="1604012"/>
            <a:ext cx="3712464" cy="251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5695406" y="4559229"/>
            <a:ext cx="6496594" cy="1629564"/>
          </a:xfrm>
        </p:spPr>
        <p:txBody>
          <a:bodyPr>
            <a:noAutofit/>
          </a:bodyPr>
          <a:lstStyle/>
          <a:p>
            <a:r>
              <a:rPr lang="en-US" sz="2200" dirty="0">
                <a:sym typeface="Wingdings" panose="05000000000000000000" pitchFamily="2" charset="2"/>
              </a:rPr>
              <a:t> More stringent electron veto applied (no hits in pixel </a:t>
            </a:r>
            <a:r>
              <a:rPr lang="en-US" sz="2200" dirty="0" smtClean="0">
                <a:sym typeface="Wingdings" panose="05000000000000000000" pitchFamily="2" charset="2"/>
              </a:rPr>
              <a:t>detector)</a:t>
            </a:r>
          </a:p>
          <a:p>
            <a:r>
              <a:rPr lang="en-US" sz="2200" dirty="0" smtClean="0">
                <a:sym typeface="Wingdings" panose="05000000000000000000" pitchFamily="2" charset="2"/>
              </a:rPr>
              <a:t>DCB shape parameters determined from </a:t>
            </a:r>
            <a:r>
              <a:rPr lang="en-US" sz="2200" dirty="0" err="1" smtClean="0">
                <a:sym typeface="Wingdings" panose="05000000000000000000" pitchFamily="2" charset="2"/>
              </a:rPr>
              <a:t>Drell</a:t>
            </a:r>
            <a:r>
              <a:rPr lang="en-US" sz="2200" dirty="0" smtClean="0">
                <a:sym typeface="Wingdings" panose="05000000000000000000" pitchFamily="2" charset="2"/>
              </a:rPr>
              <a:t>-Yan Monte Carlo, </a:t>
            </a:r>
            <a:r>
              <a:rPr lang="en-US" sz="2200" dirty="0">
                <a:sym typeface="Wingdings" panose="05000000000000000000" pitchFamily="2" charset="2"/>
              </a:rPr>
              <a:t>contributes additional systematic </a:t>
            </a:r>
            <a:r>
              <a:rPr lang="en-US" sz="2200" dirty="0" smtClean="0">
                <a:sym typeface="Wingdings" panose="05000000000000000000" pitchFamily="2" charset="2"/>
              </a:rPr>
              <a:t>error</a:t>
            </a:r>
          </a:p>
          <a:p>
            <a:r>
              <a:rPr lang="en-US" sz="2200" dirty="0" smtClean="0">
                <a:sym typeface="Wingdings" panose="05000000000000000000" pitchFamily="2" charset="2"/>
              </a:rPr>
              <a:t>Relic </a:t>
            </a:r>
            <a:r>
              <a:rPr lang="en-US" sz="2200" dirty="0" err="1" smtClean="0">
                <a:sym typeface="Wingdings" panose="05000000000000000000" pitchFamily="2" charset="2"/>
              </a:rPr>
              <a:t>Zee</a:t>
            </a:r>
            <a:r>
              <a:rPr lang="en-US" sz="2200" dirty="0" smtClean="0">
                <a:sym typeface="Wingdings" panose="05000000000000000000" pitchFamily="2" charset="2"/>
              </a:rPr>
              <a:t> normalization left floating </a:t>
            </a:r>
          </a:p>
          <a:p>
            <a:endParaRPr lang="en-US" sz="2200" dirty="0" smtClean="0">
              <a:sym typeface="Wingdings" panose="05000000000000000000" pitchFamily="2" charset="2"/>
            </a:endParaRPr>
          </a:p>
          <a:p>
            <a:endParaRPr lang="en-US" sz="2200" dirty="0" smtClean="0">
              <a:sym typeface="Wingdings" panose="05000000000000000000" pitchFamily="2" charset="2"/>
            </a:endParaRPr>
          </a:p>
          <a:p>
            <a:endParaRPr lang="en-US" sz="2200" dirty="0" smtClean="0">
              <a:sym typeface="Wingdings" panose="05000000000000000000" pitchFamily="2" charset="2"/>
            </a:endParaRPr>
          </a:p>
          <a:p>
            <a:endParaRPr lang="en-US" sz="2200" dirty="0" smtClean="0">
              <a:sym typeface="Wingdings" panose="05000000000000000000" pitchFamily="2" charset="2"/>
            </a:endParaRPr>
          </a:p>
        </p:txBody>
      </p:sp>
      <p:sp>
        <p:nvSpPr>
          <p:cNvPr id="19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3359727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17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h--&gt;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Run 1: CMS and ATLAS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15</a:t>
            </a:fld>
            <a:endParaRPr lang="en-GB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09948" y="6123830"/>
            <a:ext cx="5022121" cy="448419"/>
          </a:xfrm>
        </p:spPr>
        <p:txBody>
          <a:bodyPr>
            <a:noAutofit/>
          </a:bodyPr>
          <a:lstStyle/>
          <a:p>
            <a:r>
              <a:rPr lang="en-US" sz="3200" dirty="0" smtClean="0">
                <a:sym typeface="Wingdings" panose="05000000000000000000" pitchFamily="2" charset="2"/>
              </a:rPr>
              <a:t>~2</a:t>
            </a:r>
            <a:r>
              <a:rPr lang="en-US" sz="3200" dirty="0" smtClean="0"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US" sz="3200" dirty="0" smtClean="0">
                <a:sym typeface="Wingdings" panose="05000000000000000000" pitchFamily="2" charset="2"/>
              </a:rPr>
              <a:t>excursion @~97.5 </a:t>
            </a:r>
            <a:r>
              <a:rPr lang="en-US" sz="3200" dirty="0" err="1" smtClean="0">
                <a:sym typeface="Wingdings" panose="05000000000000000000" pitchFamily="2" charset="2"/>
              </a:rPr>
              <a:t>GeV</a:t>
            </a:r>
            <a:endParaRPr lang="en-US" sz="3200" dirty="0" smtClean="0">
              <a:sym typeface="Wingdings" panose="05000000000000000000" pitchFamily="2" charset="2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5113" y="325439"/>
            <a:ext cx="831567" cy="95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716199" y="987358"/>
            <a:ext cx="2170787" cy="338554"/>
          </a:xfrm>
          <a:prstGeom prst="rect">
            <a:avLst/>
          </a:prstGeom>
          <a:blipFill>
            <a:blip r:embed="rId4">
              <a:extLst/>
            </a:blip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PRL 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113 </a:t>
            </a: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171801 (2014)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49689" y="1002314"/>
            <a:ext cx="1943674" cy="338554"/>
          </a:xfrm>
          <a:prstGeom prst="rect">
            <a:avLst/>
          </a:prstGeom>
          <a:blipFill>
            <a:blip r:embed="rId4">
              <a:extLst/>
            </a:blip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 PAS 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HIG-14-037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41182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6114508" y="6012180"/>
            <a:ext cx="5646961" cy="563880"/>
          </a:xfrm>
        </p:spPr>
        <p:txBody>
          <a:bodyPr>
            <a:noAutofit/>
          </a:bodyPr>
          <a:lstStyle/>
          <a:p>
            <a:r>
              <a:rPr lang="en-US" sz="3200" dirty="0">
                <a:sym typeface="Wingdings" panose="05000000000000000000" pitchFamily="2" charset="2"/>
              </a:rPr>
              <a:t>~2</a:t>
            </a:r>
            <a:r>
              <a:rPr lang="en-US" sz="3200" dirty="0"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US" sz="3200" dirty="0">
                <a:sym typeface="Wingdings" panose="05000000000000000000" pitchFamily="2" charset="2"/>
              </a:rPr>
              <a:t>excursion </a:t>
            </a:r>
            <a:r>
              <a:rPr lang="en-US" sz="3200" dirty="0" smtClean="0">
                <a:sym typeface="Wingdings" panose="05000000000000000000" pitchFamily="2" charset="2"/>
              </a:rPr>
              <a:t>@~80 </a:t>
            </a:r>
            <a:r>
              <a:rPr lang="en-US" sz="3200" dirty="0" err="1">
                <a:sym typeface="Wingdings" panose="05000000000000000000" pitchFamily="2" charset="2"/>
              </a:rPr>
              <a:t>GeV</a:t>
            </a:r>
            <a:endParaRPr lang="en-US" sz="3200" dirty="0">
              <a:sym typeface="Wingdings" panose="05000000000000000000" pitchFamily="2" charset="2"/>
            </a:endParaRPr>
          </a:p>
          <a:p>
            <a:endParaRPr lang="en-US" sz="3200" dirty="0" smtClean="0">
              <a:sym typeface="Wingdings" panose="05000000000000000000" pitchFamily="2" charset="2"/>
            </a:endParaRPr>
          </a:p>
        </p:txBody>
      </p:sp>
      <p:pic>
        <p:nvPicPr>
          <p:cNvPr id="4098" name="Picture 2" descr="http://cms-results.web.cern.ch/cms-results/public-results/preliminary-results/HIG-14-037/CMS-PAS-HIG-14-037_Figure_00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23" y="1333784"/>
            <a:ext cx="4802124" cy="462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tlas.web.cern.ch/Atlas/GROUPS/PHYSICS/PAPERS/HIGG-2014-04/figaux_1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545" y="1508397"/>
            <a:ext cx="6001512" cy="43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34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value_a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83" y="1565547"/>
            <a:ext cx="4556760" cy="43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tlas.web.cern.ch/Atlas/GROUPS/PHYSICS/PAPERS/HIGG-2014-04/figaux_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011" y="1853583"/>
            <a:ext cx="6001512" cy="43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224249" y="6055250"/>
            <a:ext cx="4789714" cy="448419"/>
          </a:xfrm>
        </p:spPr>
        <p:txBody>
          <a:bodyPr>
            <a:noAutofit/>
          </a:bodyPr>
          <a:lstStyle/>
          <a:p>
            <a:r>
              <a:rPr lang="en-US" sz="3200" dirty="0" smtClean="0">
                <a:sym typeface="Wingdings" panose="05000000000000000000" pitchFamily="2" charset="2"/>
              </a:rPr>
              <a:t>Local p-values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h--&gt;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Run 1: CMS and ATLAS 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16</a:t>
            </a:fld>
            <a:endParaRPr lang="en-GB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2236" y="395748"/>
            <a:ext cx="831567" cy="95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716199" y="987358"/>
            <a:ext cx="2170787" cy="338554"/>
          </a:xfrm>
          <a:prstGeom prst="rect">
            <a:avLst/>
          </a:prstGeom>
          <a:blipFill>
            <a:blip r:embed="rId6">
              <a:extLst/>
            </a:blip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PRL 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113 </a:t>
            </a: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171801 (2014)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49689" y="1002314"/>
            <a:ext cx="1943674" cy="338554"/>
          </a:xfrm>
          <a:prstGeom prst="rect">
            <a:avLst/>
          </a:prstGeom>
          <a:blipFill>
            <a:blip r:embed="rId6">
              <a:extLst/>
            </a:blip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 PAS 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HIG-14-037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22" y="417862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29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481560" cy="1325563"/>
          </a:xfrm>
        </p:spPr>
        <p:txBody>
          <a:bodyPr>
            <a:normAutofit fontScale="90000"/>
          </a:bodyPr>
          <a:lstStyle/>
          <a:p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h--&gt;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Run 1: by production process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17</a:t>
            </a:fld>
            <a:endParaRPr lang="en-GB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115052" y="4919826"/>
            <a:ext cx="4188468" cy="532284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Gluon </a:t>
            </a:r>
            <a:r>
              <a:rPr lang="en-US" dirty="0" err="1" smtClean="0">
                <a:sym typeface="Wingdings" panose="05000000000000000000" pitchFamily="2" charset="2"/>
              </a:rPr>
              <a:t>fusion+ttbarh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1349689" y="385094"/>
            <a:ext cx="1943674" cy="338554"/>
          </a:xfrm>
          <a:prstGeom prst="rect">
            <a:avLst/>
          </a:prstGeom>
          <a:blipFill>
            <a:blip r:embed="rId3">
              <a:extLst/>
            </a:blip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 PAS 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HIG-14-037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23" y="26323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Limit_gghtth_ab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7" y="1708499"/>
            <a:ext cx="3189732" cy="307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Limit_vbfvh_ab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165" y="1707070"/>
            <a:ext cx="3189732" cy="307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Pvalue_gghtth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033" y="1707070"/>
            <a:ext cx="3189732" cy="307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Pvalue_vbfvh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023" y="1706562"/>
            <a:ext cx="3189732" cy="307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8474833" y="4832196"/>
            <a:ext cx="1972187" cy="532284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VBF + VH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</p:txBody>
      </p:sp>
      <p:sp>
        <p:nvSpPr>
          <p:cNvPr id="14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883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62890"/>
            <a:ext cx="12481560" cy="1325563"/>
          </a:xfrm>
        </p:spPr>
        <p:txBody>
          <a:bodyPr>
            <a:normAutofit/>
          </a:bodyPr>
          <a:lstStyle/>
          <a:p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h--&gt;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2HDM Interpretation of CMS Run 1 results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18</a:t>
            </a:fld>
            <a:endParaRPr lang="en-GB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7160" y="6165696"/>
            <a:ext cx="11700513" cy="600864"/>
          </a:xfrm>
        </p:spPr>
        <p:txBody>
          <a:bodyPr>
            <a:noAutofit/>
          </a:bodyPr>
          <a:lstStyle/>
          <a:p>
            <a:r>
              <a:rPr lang="en-US" sz="2000" dirty="0" smtClean="0">
                <a:sym typeface="Wingdings" panose="05000000000000000000" pitchFamily="2" charset="2"/>
              </a:rPr>
              <a:t>Cross-checked with </a:t>
            </a:r>
            <a:r>
              <a:rPr lang="en-US" sz="2000" dirty="0" err="1" smtClean="0">
                <a:sym typeface="Wingdings" panose="05000000000000000000" pitchFamily="2" charset="2"/>
              </a:rPr>
              <a:t>SusHi</a:t>
            </a:r>
            <a:r>
              <a:rPr lang="en-US" sz="2000" dirty="0">
                <a:sym typeface="Wingdings" panose="05000000000000000000" pitchFamily="2" charset="2"/>
              </a:rPr>
              <a:t> [</a:t>
            </a:r>
            <a:r>
              <a:rPr lang="en-US" sz="2000" dirty="0" err="1">
                <a:sym typeface="Wingdings" panose="05000000000000000000" pitchFamily="2" charset="2"/>
              </a:rPr>
              <a:t>Harlander</a:t>
            </a:r>
            <a:r>
              <a:rPr lang="en-US" sz="2000" dirty="0">
                <a:sym typeface="Wingdings" panose="05000000000000000000" pitchFamily="2" charset="2"/>
              </a:rPr>
              <a:t>, </a:t>
            </a:r>
            <a:r>
              <a:rPr lang="en-US" sz="2000" dirty="0" err="1">
                <a:sym typeface="Wingdings" panose="05000000000000000000" pitchFamily="2" charset="2"/>
              </a:rPr>
              <a:t>Liebler</a:t>
            </a:r>
            <a:r>
              <a:rPr lang="en-US" sz="2000" dirty="0">
                <a:sym typeface="Wingdings" panose="05000000000000000000" pitchFamily="2" charset="2"/>
              </a:rPr>
              <a:t>, </a:t>
            </a:r>
            <a:r>
              <a:rPr lang="en-US" sz="2000" dirty="0" err="1">
                <a:sym typeface="Wingdings" panose="05000000000000000000" pitchFamily="2" charset="2"/>
              </a:rPr>
              <a:t>Mantler</a:t>
            </a:r>
            <a:r>
              <a:rPr lang="en-US" sz="2000" dirty="0">
                <a:sym typeface="Wingdings" panose="05000000000000000000" pitchFamily="2" charset="2"/>
              </a:rPr>
              <a:t>; sushi.hepforge.org/manual/SusHi150.pdf</a:t>
            </a:r>
            <a:r>
              <a:rPr lang="en-US" sz="2000" dirty="0" smtClean="0">
                <a:sym typeface="Wingdings" panose="05000000000000000000" pitchFamily="2" charset="2"/>
              </a:rPr>
              <a:t>] for </a:t>
            </a:r>
            <a:r>
              <a:rPr lang="en-US" sz="2000" dirty="0">
                <a:sym typeface="Wingdings" panose="05000000000000000000" pitchFamily="2" charset="2"/>
              </a:rPr>
              <a:t>gluon fusion </a:t>
            </a:r>
            <a:r>
              <a:rPr lang="en-US" sz="2000" dirty="0" smtClean="0">
                <a:sym typeface="Wingdings" panose="05000000000000000000" pitchFamily="2" charset="2"/>
              </a:rPr>
              <a:t>mode, agreement at ~3% level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206689" y="881920"/>
            <a:ext cx="1827851" cy="584775"/>
          </a:xfrm>
          <a:prstGeom prst="rect">
            <a:avLst/>
          </a:prstGeom>
          <a:blipFill>
            <a:blip r:embed="rId3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arXiv:1607.08653, </a:t>
            </a:r>
            <a:r>
              <a:rPr lang="fr-FR" sz="16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JHEP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67888" y="950500"/>
            <a:ext cx="94580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 smtClean="0"/>
              <a:t>Work</a:t>
            </a:r>
            <a:r>
              <a:rPr lang="fr-FR" sz="2400" dirty="0" smtClean="0"/>
              <a:t> </a:t>
            </a:r>
            <a:r>
              <a:rPr lang="fr-FR" sz="2400" dirty="0" err="1"/>
              <a:t>d</a:t>
            </a:r>
            <a:r>
              <a:rPr lang="fr-FR" sz="2400" dirty="0" err="1" smtClean="0"/>
              <a:t>one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IPNL </a:t>
            </a:r>
            <a:r>
              <a:rPr lang="fr-FR" sz="2400" dirty="0" err="1" smtClean="0"/>
              <a:t>theorists</a:t>
            </a:r>
            <a:r>
              <a:rPr lang="fr-FR" sz="2400" dirty="0" smtClean="0"/>
              <a:t>:  G. </a:t>
            </a:r>
            <a:r>
              <a:rPr lang="fr-FR" sz="2400" dirty="0" err="1" smtClean="0"/>
              <a:t>Cacciapaglia</a:t>
            </a:r>
            <a:r>
              <a:rPr lang="fr-FR" sz="2400" dirty="0" smtClean="0"/>
              <a:t> </a:t>
            </a:r>
            <a:r>
              <a:rPr lang="fr-FR" sz="2400" dirty="0"/>
              <a:t>, </a:t>
            </a:r>
            <a:r>
              <a:rPr lang="fr-FR" sz="2400" dirty="0" smtClean="0"/>
              <a:t>A. </a:t>
            </a:r>
            <a:r>
              <a:rPr lang="fr-FR" sz="2400" dirty="0" err="1" smtClean="0"/>
              <a:t>Deandrea</a:t>
            </a:r>
            <a:r>
              <a:rPr lang="fr-FR" sz="2400" dirty="0" smtClean="0"/>
              <a:t>, S. Le Corre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8" y="1743075"/>
            <a:ext cx="79724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e 10"/>
          <p:cNvGrpSpPr>
            <a:grpSpLocks noChangeAspect="1"/>
          </p:cNvGrpSpPr>
          <p:nvPr/>
        </p:nvGrpSpPr>
        <p:grpSpPr>
          <a:xfrm>
            <a:off x="7507878" y="2152795"/>
            <a:ext cx="4584573" cy="1088735"/>
            <a:chOff x="2674620" y="5013561"/>
            <a:chExt cx="5093970" cy="1209705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8930" y="5019306"/>
              <a:ext cx="4899660" cy="1203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2674620" y="5013561"/>
              <a:ext cx="137409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buSzTx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2HDM</a:t>
              </a:r>
            </a:p>
          </p:txBody>
        </p:sp>
      </p:grpSp>
      <p:sp>
        <p:nvSpPr>
          <p:cNvPr id="14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23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53" y="1342870"/>
            <a:ext cx="8420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62890"/>
            <a:ext cx="12481560" cy="1325563"/>
          </a:xfrm>
        </p:spPr>
        <p:txBody>
          <a:bodyPr>
            <a:normAutofit/>
          </a:bodyPr>
          <a:lstStyle/>
          <a:p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h--&gt;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v-SE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65-110GeV): 2HDM Interpretation of CMS Run 1 results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19</a:t>
            </a:fld>
            <a:endParaRPr lang="en-GB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-21911" y="1970886"/>
            <a:ext cx="11700513" cy="600864"/>
          </a:xfrm>
        </p:spPr>
        <p:txBody>
          <a:bodyPr>
            <a:noAutofit/>
          </a:bodyPr>
          <a:lstStyle/>
          <a:p>
            <a:r>
              <a:rPr lang="en-US" dirty="0" smtClean="0"/>
              <a:t>Initial 1M-point scan, apply cumulative constraints: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206689" y="699040"/>
            <a:ext cx="1827851" cy="584775"/>
          </a:xfrm>
          <a:prstGeom prst="rect">
            <a:avLst/>
          </a:prstGeom>
          <a:blipFill>
            <a:blip r:embed="rId4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arXiv:1607.08653, </a:t>
            </a:r>
            <a:r>
              <a:rPr lang="fr-FR" sz="16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JHEP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67890" y="767620"/>
            <a:ext cx="55130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(</a:t>
            </a:r>
            <a:r>
              <a:rPr lang="fr-FR" sz="1600" dirty="0" err="1" smtClean="0"/>
              <a:t>Cacciapaglia</a:t>
            </a:r>
            <a:r>
              <a:rPr lang="fr-FR" sz="1600" dirty="0" smtClean="0"/>
              <a:t> </a:t>
            </a:r>
            <a:r>
              <a:rPr lang="fr-FR" sz="1600" dirty="0"/>
              <a:t>, </a:t>
            </a:r>
            <a:r>
              <a:rPr lang="fr-FR" sz="1600" dirty="0" err="1" smtClean="0"/>
              <a:t>Deandrea</a:t>
            </a:r>
            <a:r>
              <a:rPr lang="fr-FR" sz="1600" dirty="0" smtClean="0"/>
              <a:t>, G-S, Le Corre, </a:t>
            </a:r>
            <a:r>
              <a:rPr lang="fr-FR" sz="1600" dirty="0" err="1" smtClean="0"/>
              <a:t>Lethuillier</a:t>
            </a:r>
            <a:r>
              <a:rPr lang="fr-FR" sz="1600" dirty="0" smtClean="0"/>
              <a:t> </a:t>
            </a:r>
            <a:r>
              <a:rPr lang="fr-FR" sz="1600" dirty="0"/>
              <a:t>, </a:t>
            </a:r>
            <a:r>
              <a:rPr lang="fr-FR" sz="1600" dirty="0" smtClean="0"/>
              <a:t>Tao)</a:t>
            </a:r>
            <a:endParaRPr lang="fr-FR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8" y="2438245"/>
            <a:ext cx="7439025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458" y="2438788"/>
            <a:ext cx="4720590" cy="314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448" y="2090173"/>
            <a:ext cx="13906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581198" y="5541563"/>
            <a:ext cx="1136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Type 1</a:t>
            </a:r>
            <a:endParaRPr lang="fr-FR" dirty="0"/>
          </a:p>
        </p:txBody>
      </p:sp>
      <p:sp>
        <p:nvSpPr>
          <p:cNvPr id="13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26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contenu 2"/>
          <p:cNvSpPr>
            <a:spLocks noGrp="1"/>
          </p:cNvSpPr>
          <p:nvPr>
            <p:ph idx="1"/>
          </p:nvPr>
        </p:nvSpPr>
        <p:spPr>
          <a:xfrm>
            <a:off x="492261" y="1073728"/>
            <a:ext cx="11432010" cy="56388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Lyon Node: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Senior:  M. </a:t>
            </a:r>
            <a:r>
              <a:rPr lang="en-US" sz="2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Lethuillier</a:t>
            </a:r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, S. Gascon-</a:t>
            </a:r>
            <a:r>
              <a:rPr lang="en-US" sz="2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Shotkin</a:t>
            </a:r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, M. </a:t>
            </a:r>
            <a:r>
              <a:rPr lang="en-US" sz="2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Gouzevitch</a:t>
            </a:r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Postdoc: L. </a:t>
            </a:r>
            <a:r>
              <a:rPr lang="en-US" sz="2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Finco</a:t>
            </a:r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 Students: C. </a:t>
            </a:r>
            <a:r>
              <a:rPr lang="en-US" sz="2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Camen</a:t>
            </a:r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, S. Zhang</a:t>
            </a:r>
          </a:p>
          <a:p>
            <a:r>
              <a:rPr lang="en-US" sz="2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Saclay</a:t>
            </a:r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Node:  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Senior:  M. </a:t>
            </a:r>
            <a:r>
              <a:rPr lang="en-US" sz="2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Besançon</a:t>
            </a:r>
            <a:r>
              <a:rPr lang="en-US" sz="2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, P. Gras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Bangalore/Chennai Node:  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Senior: J.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Komaragiri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Students: P. Chandra, L.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Panwar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Mumbai/Pune Node: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Senior:  S.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Dube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, S. Sharma, A.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Thalapillilil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, (IISER)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M. Guchait, G.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Majumder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, K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Mazumdar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, R. Sharma (TIFR) 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Students:  S. Chauhan, V.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Hegde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, B.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Kansal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,  A. Kapoor, K.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Kothekar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, S. Pandey, A.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Rane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, A.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Rastogi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(IISER)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Kolkata Node: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Senior:  S. Bhattacharya (SINP), P. Mal, B.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Mohanty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(NISER) 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Students: A.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Purohit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, P.K. Rout (SINP) </a:t>
            </a:r>
          </a:p>
          <a:p>
            <a:pPr lvl="1"/>
            <a:endParaRPr lang="en-US" sz="2000" dirty="0" smtClean="0">
              <a:sym typeface="Wingdings" panose="05000000000000000000" pitchFamily="2" charset="2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r>
              <a:rPr lang="sv-SE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The Experimental WG: Current/potential members (30!)</a:t>
            </a:r>
            <a:endParaRPr lang="en-GB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6650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8" name="Picture 2" descr="https://indico.in2p3.fr/event/12968/log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80048" r="53662" b="283"/>
          <a:stretch/>
        </p:blipFill>
        <p:spPr bwMode="auto">
          <a:xfrm>
            <a:off x="11225582" y="69965"/>
            <a:ext cx="789486" cy="103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87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53" y="1342870"/>
            <a:ext cx="8420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62890"/>
            <a:ext cx="12481560" cy="1325563"/>
          </a:xfrm>
        </p:spPr>
        <p:txBody>
          <a:bodyPr>
            <a:normAutofit/>
          </a:bodyPr>
          <a:lstStyle/>
          <a:p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h--&gt;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v-SE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65-110GeV): 2HDM Interpretation of CMS Run 1 results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20</a:t>
            </a:fld>
            <a:endParaRPr lang="en-GB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-90491" y="1970886"/>
            <a:ext cx="12834941" cy="600864"/>
          </a:xfrm>
        </p:spPr>
        <p:txBody>
          <a:bodyPr>
            <a:noAutofit/>
          </a:bodyPr>
          <a:lstStyle/>
          <a:p>
            <a:r>
              <a:rPr lang="en-US" dirty="0" smtClean="0"/>
              <a:t>Initial 1M-point scan, apply cumulative constraints to refine ranges (shown: Type 1):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206689" y="699040"/>
            <a:ext cx="1827851" cy="584775"/>
          </a:xfrm>
          <a:prstGeom prst="rect">
            <a:avLst/>
          </a:prstGeom>
          <a:blipFill>
            <a:blip r:embed="rId4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arXiv:1607.08653, </a:t>
            </a:r>
            <a:r>
              <a:rPr lang="fr-FR" sz="16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JHEP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67890" y="767620"/>
            <a:ext cx="55130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(</a:t>
            </a:r>
            <a:r>
              <a:rPr lang="fr-FR" sz="1600" dirty="0" err="1" smtClean="0"/>
              <a:t>Cacciapaglia</a:t>
            </a:r>
            <a:r>
              <a:rPr lang="fr-FR" sz="1600" dirty="0" smtClean="0"/>
              <a:t> </a:t>
            </a:r>
            <a:r>
              <a:rPr lang="fr-FR" sz="1600" dirty="0"/>
              <a:t>, </a:t>
            </a:r>
            <a:r>
              <a:rPr lang="fr-FR" sz="1600" dirty="0" err="1" smtClean="0"/>
              <a:t>Deandrea</a:t>
            </a:r>
            <a:r>
              <a:rPr lang="fr-FR" sz="1600" dirty="0" smtClean="0"/>
              <a:t>, G-S, Le Corre, </a:t>
            </a:r>
            <a:r>
              <a:rPr lang="fr-FR" sz="1600" dirty="0" err="1" smtClean="0"/>
              <a:t>Lethuillier</a:t>
            </a:r>
            <a:r>
              <a:rPr lang="fr-FR" sz="1600" dirty="0" smtClean="0"/>
              <a:t> </a:t>
            </a:r>
            <a:r>
              <a:rPr lang="fr-FR" sz="1600" dirty="0"/>
              <a:t>, </a:t>
            </a:r>
            <a:r>
              <a:rPr lang="fr-FR" sz="1600" dirty="0" smtClean="0"/>
              <a:t>Tao)</a:t>
            </a:r>
            <a:endParaRPr lang="fr-FR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" y="3145155"/>
            <a:ext cx="4046220" cy="2697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178" y="3145155"/>
            <a:ext cx="4046220" cy="2697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780" y="3053715"/>
            <a:ext cx="4046220" cy="2697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3" y="2630805"/>
            <a:ext cx="2276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2630805"/>
            <a:ext cx="1971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615" y="2596515"/>
            <a:ext cx="21145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contenu 2"/>
          <p:cNvSpPr>
            <a:spLocks noGrp="1"/>
          </p:cNvSpPr>
          <p:nvPr>
            <p:ph idx="1"/>
          </p:nvPr>
        </p:nvSpPr>
        <p:spPr>
          <a:xfrm>
            <a:off x="130490" y="5472276"/>
            <a:ext cx="6579873" cy="600864"/>
          </a:xfrm>
        </p:spPr>
        <p:txBody>
          <a:bodyPr>
            <a:noAutofit/>
          </a:bodyPr>
          <a:lstStyle/>
          <a:p>
            <a:r>
              <a:rPr lang="en-US" dirty="0" smtClean="0"/>
              <a:t>Further refine ranges targeting points within ‘shooting distance’ of CMS maximal sensitivity (&gt;0.01pb) 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53" y="1342870"/>
            <a:ext cx="8420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62890"/>
            <a:ext cx="12481560" cy="1325563"/>
          </a:xfrm>
        </p:spPr>
        <p:txBody>
          <a:bodyPr>
            <a:normAutofit/>
          </a:bodyPr>
          <a:lstStyle/>
          <a:p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h--&gt;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v-SE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65-110GeV): 2HDM Interpretation of CMS Run 1 results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21</a:t>
            </a:fld>
            <a:endParaRPr lang="en-GB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-21911" y="1970886"/>
            <a:ext cx="11700513" cy="600864"/>
          </a:xfrm>
        </p:spPr>
        <p:txBody>
          <a:bodyPr>
            <a:noAutofit/>
          </a:bodyPr>
          <a:lstStyle/>
          <a:p>
            <a:r>
              <a:rPr lang="en-US" dirty="0" smtClean="0"/>
              <a:t>Initial 1M-point scan, apply cumulative constraints: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206689" y="699040"/>
            <a:ext cx="1827851" cy="584775"/>
          </a:xfrm>
          <a:prstGeom prst="rect">
            <a:avLst/>
          </a:prstGeom>
          <a:blipFill>
            <a:blip r:embed="rId4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arXiv:1607.08653, </a:t>
            </a:r>
            <a:r>
              <a:rPr lang="fr-FR" sz="16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JHEP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67890" y="767620"/>
            <a:ext cx="55130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(</a:t>
            </a:r>
            <a:r>
              <a:rPr lang="fr-FR" sz="1600" dirty="0" err="1" smtClean="0"/>
              <a:t>Cacciapaglia</a:t>
            </a:r>
            <a:r>
              <a:rPr lang="fr-FR" sz="1600" dirty="0" smtClean="0"/>
              <a:t> </a:t>
            </a:r>
            <a:r>
              <a:rPr lang="fr-FR" sz="1600" dirty="0"/>
              <a:t>, </a:t>
            </a:r>
            <a:r>
              <a:rPr lang="fr-FR" sz="1600" dirty="0" err="1" smtClean="0"/>
              <a:t>Deandrea</a:t>
            </a:r>
            <a:r>
              <a:rPr lang="fr-FR" sz="1600" dirty="0" smtClean="0"/>
              <a:t>, G-S, Le Corre, </a:t>
            </a:r>
            <a:r>
              <a:rPr lang="fr-FR" sz="1600" dirty="0" err="1" smtClean="0"/>
              <a:t>Lethuillier</a:t>
            </a:r>
            <a:r>
              <a:rPr lang="fr-FR" sz="1600" dirty="0" smtClean="0"/>
              <a:t> </a:t>
            </a:r>
            <a:r>
              <a:rPr lang="fr-FR" sz="1600" dirty="0"/>
              <a:t>, </a:t>
            </a:r>
            <a:r>
              <a:rPr lang="fr-FR" sz="1600" dirty="0" smtClean="0"/>
              <a:t>Tao)</a:t>
            </a:r>
            <a:endParaRPr lang="fr-FR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" y="2809875"/>
            <a:ext cx="33718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2809875"/>
            <a:ext cx="33718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318" y="2421255"/>
            <a:ext cx="33718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648" y="4608195"/>
            <a:ext cx="33718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2486025"/>
            <a:ext cx="325374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1317653" y="5091470"/>
            <a:ext cx="15103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Gluon fusion</a:t>
            </a:r>
            <a:endParaRPr lang="fr-FR" sz="1400" dirty="0"/>
          </a:p>
        </p:txBody>
      </p:sp>
      <p:sp>
        <p:nvSpPr>
          <p:cNvPr id="21" name="Rectangle 20"/>
          <p:cNvSpPr/>
          <p:nvPr/>
        </p:nvSpPr>
        <p:spPr>
          <a:xfrm>
            <a:off x="4269263" y="5100400"/>
            <a:ext cx="10230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VBF+VH</a:t>
            </a:r>
            <a:endParaRPr lang="fr-FR" sz="14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63" y="2053435"/>
            <a:ext cx="2529840" cy="289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208" y="4293870"/>
            <a:ext cx="2446020" cy="33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718574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83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85728" y="6015201"/>
            <a:ext cx="12106271" cy="659919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Results of new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1M-point scan with new ranges: Some exclusion possible with VBF + VH, </a:t>
            </a:r>
            <a:r>
              <a:rPr lang="en-US" dirty="0" err="1" smtClean="0">
                <a:sym typeface="Wingdings" panose="05000000000000000000" pitchFamily="2" charset="2"/>
              </a:rPr>
              <a:t>m</a:t>
            </a:r>
            <a:r>
              <a:rPr lang="en-US" baseline="-25000" dirty="0" err="1" smtClean="0">
                <a:sym typeface="Wingdings" panose="05000000000000000000" pitchFamily="2" charset="2"/>
              </a:rPr>
              <a:t>h</a:t>
            </a:r>
            <a:r>
              <a:rPr lang="en-US" dirty="0" smtClean="0">
                <a:sym typeface="Wingdings" panose="05000000000000000000" pitchFamily="2" charset="2"/>
              </a:rPr>
              <a:t> ~&lt;105 </a:t>
            </a:r>
            <a:r>
              <a:rPr lang="en-US" dirty="0" err="1" smtClean="0">
                <a:sym typeface="Wingdings" panose="05000000000000000000" pitchFamily="2" charset="2"/>
              </a:rPr>
              <a:t>GeV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308610"/>
            <a:ext cx="12481560" cy="1325563"/>
          </a:xfrm>
        </p:spPr>
        <p:txBody>
          <a:bodyPr>
            <a:norm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(65-110GeV): 2HDM Interpretation of CMS Run 1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22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8" y="2196465"/>
            <a:ext cx="5394960" cy="3596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378" y="1924050"/>
            <a:ext cx="5732145" cy="382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443" y="706755"/>
            <a:ext cx="814387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0167938" y="733330"/>
            <a:ext cx="1827851" cy="584775"/>
          </a:xfrm>
          <a:prstGeom prst="rect">
            <a:avLst/>
          </a:prstGeom>
          <a:blipFill>
            <a:blip r:embed="rId6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arXiv:1607.08653, </a:t>
            </a:r>
            <a:r>
              <a:rPr lang="fr-FR" sz="16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JHEP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52043" y="5742980"/>
            <a:ext cx="15103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Gluon fusion</a:t>
            </a: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8464073" y="5631180"/>
            <a:ext cx="10230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VBF+VH</a:t>
            </a:r>
            <a:endParaRPr lang="fr-FR" sz="1400" dirty="0"/>
          </a:p>
        </p:txBody>
      </p:sp>
      <p:sp>
        <p:nvSpPr>
          <p:cNvPr id="14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87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82880" y="5763741"/>
            <a:ext cx="11887200" cy="659919"/>
          </a:xfrm>
        </p:spPr>
        <p:txBody>
          <a:bodyPr>
            <a:noAutofit/>
          </a:bodyPr>
          <a:lstStyle/>
          <a:p>
            <a:r>
              <a:rPr lang="en-US" sz="3200" dirty="0" smtClean="0">
                <a:sym typeface="Wingdings" panose="05000000000000000000" pitchFamily="2" charset="2"/>
              </a:rPr>
              <a:t>Projections of </a:t>
            </a:r>
            <a:r>
              <a:rPr lang="en-US" sz="3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red</a:t>
            </a:r>
            <a:r>
              <a:rPr lang="en-US" sz="3200" dirty="0" smtClean="0">
                <a:sym typeface="Wingdings" panose="05000000000000000000" pitchFamily="2" charset="2"/>
              </a:rPr>
              <a:t> points on previous </a:t>
            </a:r>
            <a:r>
              <a:rPr lang="en-US" sz="3200" dirty="0" err="1" smtClean="0">
                <a:sym typeface="Wingdings" panose="05000000000000000000" pitchFamily="2" charset="2"/>
              </a:rPr>
              <a:t>slide</a:t>
            </a:r>
            <a:r>
              <a:rPr lang="en-US" sz="3200" dirty="0" err="1" smtClean="0">
                <a:solidFill>
                  <a:srgbClr val="FC9204"/>
                </a:solidFill>
                <a:sym typeface="Wingdings" panose="05000000000000000000" pitchFamily="2" charset="2"/>
              </a:rPr>
              <a:t>orange</a:t>
            </a:r>
            <a:r>
              <a:rPr lang="en-US" sz="3200" dirty="0" smtClean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en-US" sz="3200" dirty="0" smtClean="0">
                <a:sym typeface="Wingdings" panose="05000000000000000000" pitchFamily="2" charset="2"/>
              </a:rPr>
              <a:t>if </a:t>
            </a:r>
            <a:r>
              <a:rPr lang="en-US" sz="32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3200" dirty="0" err="1" smtClean="0">
                <a:sym typeface="Wingdings" panose="05000000000000000000" pitchFamily="2" charset="2"/>
              </a:rPr>
              <a:t>XBR</a:t>
            </a:r>
            <a:r>
              <a:rPr lang="en-US" sz="3200" dirty="0" smtClean="0">
                <a:sym typeface="Wingdings" panose="05000000000000000000" pitchFamily="2" charset="2"/>
              </a:rPr>
              <a:t>&gt;CMS observed limitexcluded (</a:t>
            </a:r>
            <a:r>
              <a:rPr lang="en-US" sz="3200" dirty="0" smtClean="0">
                <a:solidFill>
                  <a:srgbClr val="7030A0"/>
                </a:solidFill>
                <a:sym typeface="Wingdings" panose="05000000000000000000" pitchFamily="2" charset="2"/>
              </a:rPr>
              <a:t>violet</a:t>
            </a:r>
            <a:r>
              <a:rPr lang="en-US" sz="3200" dirty="0" smtClean="0">
                <a:sym typeface="Wingdings" panose="05000000000000000000" pitchFamily="2" charset="2"/>
              </a:rPr>
              <a:t> otherwise) [but caveat…]</a:t>
            </a:r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308610"/>
            <a:ext cx="12481560" cy="1325563"/>
          </a:xfrm>
        </p:spPr>
        <p:txBody>
          <a:bodyPr>
            <a:norm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(65-110GeV): 2HDM Interpretation of CMS Run 1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23</a:t>
            </a:fld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58" y="1202055"/>
            <a:ext cx="493776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24915"/>
            <a:ext cx="493776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0167938" y="733330"/>
            <a:ext cx="1827851" cy="584775"/>
          </a:xfrm>
          <a:prstGeom prst="rect">
            <a:avLst/>
          </a:prstGeom>
          <a:blipFill>
            <a:blip r:embed="rId5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arXiv:1607.08653, </a:t>
            </a:r>
            <a:r>
              <a:rPr lang="fr-FR" sz="16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</a:t>
            </a: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JHEP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432" y="733330"/>
            <a:ext cx="22764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915" y="809530"/>
            <a:ext cx="13144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99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481560" cy="1325563"/>
          </a:xfrm>
        </p:spPr>
        <p:txBody>
          <a:bodyPr>
            <a:normAutofit fontScale="90000"/>
          </a:bodyPr>
          <a:lstStyle/>
          <a:p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h--&gt;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 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with m</a:t>
            </a:r>
            <a:r>
              <a:rPr lang="sv-SE" sz="48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</a:t>
            </a:r>
            <a:r>
              <a:rPr lang="sv-S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&lt;</a:t>
            </a:r>
            <a:r>
              <a:rPr lang="sv-S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110GeV: Conclusions/Perspectives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0" y="137811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24</a:t>
            </a:fld>
            <a:endParaRPr lang="en-GB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-253" y="1110337"/>
            <a:ext cx="8360482" cy="521679"/>
          </a:xfrm>
        </p:spPr>
        <p:txBody>
          <a:bodyPr>
            <a:noAutofit/>
          </a:bodyPr>
          <a:lstStyle/>
          <a:p>
            <a:r>
              <a:rPr lang="en-US" sz="2600" dirty="0" smtClean="0">
                <a:sym typeface="Wingdings" panose="05000000000000000000" pitchFamily="2" charset="2"/>
              </a:rPr>
              <a:t>Run 2</a:t>
            </a:r>
            <a:r>
              <a:rPr lang="en-US" sz="2600" dirty="0">
                <a:sym typeface="Wingdings" panose="05000000000000000000" pitchFamily="2" charset="2"/>
              </a:rPr>
              <a:t>: Analysis of 2015, 2016 data in </a:t>
            </a:r>
            <a:r>
              <a:rPr lang="en-US" sz="2600" dirty="0" smtClean="0">
                <a:sym typeface="Wingdings" panose="05000000000000000000" pitchFamily="2" charset="2"/>
              </a:rPr>
              <a:t>progress (&gt;35fb</a:t>
            </a:r>
            <a:r>
              <a:rPr lang="en-US" sz="2600" baseline="30000" dirty="0" smtClean="0">
                <a:sym typeface="Wingdings" panose="05000000000000000000" pitchFamily="2" charset="2"/>
              </a:rPr>
              <a:t>-1</a:t>
            </a:r>
            <a:r>
              <a:rPr lang="en-US" sz="2600" dirty="0" smtClean="0">
                <a:sym typeface="Wingdings" panose="05000000000000000000" pitchFamily="2" charset="2"/>
              </a:rPr>
              <a:t>) with new IPNL group members L. </a:t>
            </a:r>
            <a:r>
              <a:rPr lang="en-US" sz="2600" dirty="0" err="1" smtClean="0">
                <a:sym typeface="Wingdings" panose="05000000000000000000" pitchFamily="2" charset="2"/>
              </a:rPr>
              <a:t>Finco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smtClean="0">
                <a:sym typeface="Wingdings" panose="05000000000000000000" pitchFamily="2" charset="2"/>
              </a:rPr>
              <a:t>and B. Marques</a:t>
            </a:r>
          </a:p>
          <a:p>
            <a:r>
              <a:rPr lang="en-US" sz="2600" dirty="0">
                <a:sym typeface="Wingdings" panose="05000000000000000000" pitchFamily="2" charset="2"/>
              </a:rPr>
              <a:t>New trigger paths </a:t>
            </a:r>
            <a:r>
              <a:rPr lang="en-US" sz="2600" dirty="0" smtClean="0">
                <a:sym typeface="Wingdings" panose="05000000000000000000" pitchFamily="2" charset="2"/>
              </a:rPr>
              <a:t>have been developed </a:t>
            </a:r>
            <a:r>
              <a:rPr lang="en-US" sz="2600" dirty="0">
                <a:sym typeface="Wingdings" panose="05000000000000000000" pitchFamily="2" charset="2"/>
              </a:rPr>
              <a:t>to </a:t>
            </a:r>
            <a:r>
              <a:rPr lang="en-US" sz="2600" dirty="0" smtClean="0">
                <a:sym typeface="Wingdings" panose="05000000000000000000" pitchFamily="2" charset="2"/>
              </a:rPr>
              <a:t>extend </a:t>
            </a:r>
            <a:r>
              <a:rPr lang="en-US" sz="2600" dirty="0">
                <a:sym typeface="Wingdings" panose="05000000000000000000" pitchFamily="2" charset="2"/>
              </a:rPr>
              <a:t>lower bound of search range </a:t>
            </a:r>
            <a:r>
              <a:rPr lang="en-US" sz="2600" dirty="0" smtClean="0">
                <a:sym typeface="Wingdings" panose="05000000000000000000" pitchFamily="2" charset="2"/>
              </a:rPr>
              <a:t>below </a:t>
            </a:r>
            <a:r>
              <a:rPr lang="en-US" sz="2600" dirty="0" err="1" smtClean="0">
                <a:sym typeface="Wingdings" panose="05000000000000000000" pitchFamily="2" charset="2"/>
              </a:rPr>
              <a:t>m</a:t>
            </a:r>
            <a:r>
              <a:rPr lang="en-US" sz="2600" baseline="-25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sz="2600" dirty="0" smtClean="0">
                <a:sym typeface="Wingdings" panose="05000000000000000000" pitchFamily="2" charset="2"/>
              </a:rPr>
              <a:t>&lt;80 </a:t>
            </a:r>
            <a:r>
              <a:rPr lang="en-US" sz="2600" dirty="0" err="1" smtClean="0">
                <a:sym typeface="Wingdings" panose="05000000000000000000" pitchFamily="2" charset="2"/>
              </a:rPr>
              <a:t>GeV</a:t>
            </a:r>
            <a:endParaRPr lang="en-US" sz="2600" dirty="0" smtClean="0">
              <a:sym typeface="Wingdings" panose="05000000000000000000" pitchFamily="2" charset="2"/>
            </a:endParaRPr>
          </a:p>
          <a:p>
            <a:r>
              <a:rPr lang="en-US" sz="2600" dirty="0" smtClean="0">
                <a:sym typeface="Wingdings" panose="05000000000000000000" pitchFamily="2" charset="2"/>
              </a:rPr>
              <a:t>We are very pleased to be able to start a collaboration  with the SINP group (S. Bhattacharya, K. </a:t>
            </a:r>
            <a:r>
              <a:rPr lang="en-US" sz="2600" dirty="0" err="1" smtClean="0">
                <a:sym typeface="Wingdings" panose="05000000000000000000" pitchFamily="2" charset="2"/>
              </a:rPr>
              <a:t>Mondal</a:t>
            </a:r>
            <a:r>
              <a:rPr lang="en-US" sz="2600" dirty="0" smtClean="0">
                <a:sym typeface="Wingdings" panose="05000000000000000000" pitchFamily="2" charset="2"/>
              </a:rPr>
              <a:t>, A. </a:t>
            </a:r>
            <a:r>
              <a:rPr lang="en-US" sz="2600" dirty="0" err="1" smtClean="0">
                <a:sym typeface="Wingdings" panose="05000000000000000000" pitchFamily="2" charset="2"/>
              </a:rPr>
              <a:t>Purohit</a:t>
            </a:r>
            <a:r>
              <a:rPr lang="en-US" sz="2600" dirty="0" smtClean="0">
                <a:sym typeface="Wingdings" panose="05000000000000000000" pitchFamily="2" charset="2"/>
              </a:rPr>
              <a:t>, P. K. Rout) beginning with some crucial elements for the analysis (see Arnab’s </a:t>
            </a:r>
            <a:r>
              <a:rPr lang="en-US" sz="2600" dirty="0">
                <a:sym typeface="Wingdings" panose="05000000000000000000" pitchFamily="2" charset="2"/>
              </a:rPr>
              <a:t>talk): Photon </a:t>
            </a:r>
            <a:r>
              <a:rPr lang="en-US" sz="2600" dirty="0" err="1" smtClean="0">
                <a:sym typeface="Wingdings" panose="05000000000000000000" pitchFamily="2" charset="2"/>
              </a:rPr>
              <a:t>preselection</a:t>
            </a:r>
            <a:r>
              <a:rPr lang="en-US" sz="2600" dirty="0" smtClean="0">
                <a:sym typeface="Wingdings" panose="05000000000000000000" pitchFamily="2" charset="2"/>
              </a:rPr>
              <a:t> +  </a:t>
            </a:r>
            <a:r>
              <a:rPr lang="en-US" sz="2600" dirty="0">
                <a:sym typeface="Wingdings" panose="05000000000000000000" pitchFamily="2" charset="2"/>
              </a:rPr>
              <a:t>identification efficiency </a:t>
            </a:r>
            <a:r>
              <a:rPr lang="en-US" sz="2600" dirty="0" smtClean="0">
                <a:sym typeface="Wingdings" panose="05000000000000000000" pitchFamily="2" charset="2"/>
              </a:rPr>
              <a:t>scale factors </a:t>
            </a:r>
            <a:r>
              <a:rPr lang="en-US" sz="2600" dirty="0">
                <a:sym typeface="Wingdings" panose="05000000000000000000" pitchFamily="2" charset="2"/>
              </a:rPr>
              <a:t>and associated </a:t>
            </a:r>
            <a:r>
              <a:rPr lang="en-US" sz="2600" dirty="0" smtClean="0">
                <a:sym typeface="Wingdings" panose="05000000000000000000" pitchFamily="2" charset="2"/>
              </a:rPr>
              <a:t>systematics</a:t>
            </a:r>
          </a:p>
          <a:p>
            <a:r>
              <a:rPr lang="en-US" sz="2600" dirty="0" smtClean="0">
                <a:sym typeface="Wingdings" panose="05000000000000000000" pitchFamily="2" charset="2"/>
              </a:rPr>
              <a:t>Later possibility:  Fix rather than float normalization of relic </a:t>
            </a:r>
            <a:r>
              <a:rPr lang="en-US" sz="2600" dirty="0" err="1" smtClean="0">
                <a:sym typeface="Wingdings" panose="05000000000000000000" pitchFamily="2" charset="2"/>
              </a:rPr>
              <a:t>Zee</a:t>
            </a:r>
            <a:r>
              <a:rPr lang="en-US" sz="2600" dirty="0" smtClean="0">
                <a:sym typeface="Wingdings" panose="05000000000000000000" pitchFamily="2" charset="2"/>
              </a:rPr>
              <a:t> background for increased sensitivity near </a:t>
            </a:r>
            <a:r>
              <a:rPr lang="en-US" sz="2600" dirty="0" err="1" smtClean="0">
                <a:sym typeface="Wingdings" panose="05000000000000000000" pitchFamily="2" charset="2"/>
              </a:rPr>
              <a:t>m</a:t>
            </a:r>
            <a:r>
              <a:rPr lang="en-US" sz="2600" baseline="-25000" dirty="0" err="1" smtClean="0">
                <a:sym typeface="Wingdings" panose="05000000000000000000" pitchFamily="2" charset="2"/>
              </a:rPr>
              <a:t>Z</a:t>
            </a:r>
            <a:r>
              <a:rPr lang="en-US" sz="2600" dirty="0">
                <a:sym typeface="Wingdings" panose="05000000000000000000" pitchFamily="2" charset="2"/>
              </a:rPr>
              <a:t> (requires detailed </a:t>
            </a:r>
            <a:r>
              <a:rPr lang="en-US" sz="2600" dirty="0" err="1">
                <a:sym typeface="Wingdings" panose="05000000000000000000" pitchFamily="2" charset="2"/>
              </a:rPr>
              <a:t>dielectron</a:t>
            </a:r>
            <a:r>
              <a:rPr lang="en-US" sz="2600" dirty="0">
                <a:sym typeface="Wingdings" panose="05000000000000000000" pitchFamily="2" charset="2"/>
              </a:rPr>
              <a:t> to </a:t>
            </a:r>
            <a:r>
              <a:rPr lang="en-US" sz="2600" dirty="0" err="1">
                <a:sym typeface="Wingdings" panose="05000000000000000000" pitchFamily="2" charset="2"/>
              </a:rPr>
              <a:t>diphoton</a:t>
            </a:r>
            <a:r>
              <a:rPr lang="en-US" sz="2600" dirty="0">
                <a:sym typeface="Wingdings" panose="05000000000000000000" pitchFamily="2" charset="2"/>
              </a:rPr>
              <a:t> fake rate study</a:t>
            </a:r>
            <a:r>
              <a:rPr lang="en-US" sz="2600" dirty="0" smtClean="0">
                <a:sym typeface="Wingdings" panose="05000000000000000000" pitchFamily="2" charset="2"/>
              </a:rPr>
              <a:t>.)</a:t>
            </a:r>
          </a:p>
          <a:p>
            <a:r>
              <a:rPr lang="en-US" sz="2600" dirty="0">
                <a:sym typeface="Wingdings" panose="05000000000000000000" pitchFamily="2" charset="2"/>
              </a:rPr>
              <a:t>Another ~</a:t>
            </a:r>
            <a:r>
              <a:rPr lang="en-US" sz="2600" dirty="0" smtClean="0">
                <a:sym typeface="Wingdings" panose="05000000000000000000" pitchFamily="2" charset="2"/>
              </a:rPr>
              <a:t>45fb</a:t>
            </a:r>
            <a:r>
              <a:rPr lang="en-US" sz="2600" baseline="30000" dirty="0" smtClean="0">
                <a:sym typeface="Wingdings" panose="05000000000000000000" pitchFamily="2" charset="2"/>
              </a:rPr>
              <a:t>-1</a:t>
            </a:r>
            <a:r>
              <a:rPr lang="en-US" sz="2600" dirty="0" smtClean="0">
                <a:sym typeface="Wingdings" panose="05000000000000000000" pitchFamily="2" charset="2"/>
              </a:rPr>
              <a:t> </a:t>
            </a:r>
            <a:r>
              <a:rPr lang="en-US" sz="2600" dirty="0">
                <a:sym typeface="Wingdings" panose="05000000000000000000" pitchFamily="2" charset="2"/>
              </a:rPr>
              <a:t>hoped for </a:t>
            </a:r>
            <a:r>
              <a:rPr lang="en-US" sz="2600" dirty="0" smtClean="0">
                <a:sym typeface="Wingdings" panose="05000000000000000000" pitchFamily="2" charset="2"/>
              </a:rPr>
              <a:t>2017, ~100fb</a:t>
            </a:r>
            <a:r>
              <a:rPr lang="en-US" sz="2600" baseline="30000" dirty="0" smtClean="0">
                <a:sym typeface="Wingdings" panose="05000000000000000000" pitchFamily="2" charset="2"/>
              </a:rPr>
              <a:t>-1</a:t>
            </a:r>
            <a:r>
              <a:rPr lang="en-US" sz="2600" dirty="0" smtClean="0">
                <a:sym typeface="Wingdings" panose="05000000000000000000" pitchFamily="2" charset="2"/>
              </a:rPr>
              <a:t> by end Run 2 </a:t>
            </a:r>
            <a:endParaRPr lang="en-US" sz="2600" dirty="0">
              <a:sym typeface="Wingdings" panose="05000000000000000000" pitchFamily="2" charset="2"/>
            </a:endParaRPr>
          </a:p>
          <a:p>
            <a:endParaRPr lang="en-US" sz="2600" dirty="0" smtClean="0">
              <a:sym typeface="Wingdings" panose="05000000000000000000" pitchFamily="2" charset="2"/>
            </a:endParaRPr>
          </a:p>
          <a:p>
            <a:endParaRPr lang="en-US" sz="2600" dirty="0" smtClean="0">
              <a:sym typeface="Wingdings" panose="05000000000000000000" pitchFamily="2" charset="2"/>
            </a:endParaRPr>
          </a:p>
          <a:p>
            <a:endParaRPr lang="en-US" sz="2600" dirty="0">
              <a:sym typeface="Wingdings" panose="05000000000000000000" pitchFamily="2" charset="2"/>
            </a:endParaRPr>
          </a:p>
          <a:p>
            <a:endParaRPr lang="en-US" sz="2600" dirty="0" smtClean="0">
              <a:sym typeface="Wingdings" panose="05000000000000000000" pitchFamily="2" charset="2"/>
            </a:endParaRPr>
          </a:p>
          <a:p>
            <a:endParaRPr lang="en-US" sz="2600" dirty="0" smtClean="0">
              <a:sym typeface="Wingdings" panose="05000000000000000000" pitchFamily="2" charset="2"/>
            </a:endParaRPr>
          </a:p>
          <a:p>
            <a:endParaRPr lang="en-US" sz="2600" dirty="0" smtClean="0">
              <a:sym typeface="Wingdings" panose="05000000000000000000" pitchFamily="2" charset="2"/>
            </a:endParaRPr>
          </a:p>
        </p:txBody>
      </p:sp>
      <p:pic>
        <p:nvPicPr>
          <p:cNvPr id="4098" name="Picture 2" descr="http://cms-service-lumi.web.cern.ch/cms-service-lumi/publicplots/int_lumi_per_day_cumulative_pp_2016OnlineLu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297" y="1293219"/>
            <a:ext cx="4192726" cy="314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84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contenu 2"/>
          <p:cNvSpPr>
            <a:spLocks noGrp="1"/>
          </p:cNvSpPr>
          <p:nvPr>
            <p:ph idx="4294967295"/>
          </p:nvPr>
        </p:nvSpPr>
        <p:spPr>
          <a:xfrm>
            <a:off x="-52505" y="809888"/>
            <a:ext cx="8360482" cy="521679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600" dirty="0" smtClean="0">
                <a:sym typeface="Wingdings" panose="05000000000000000000" pitchFamily="2" charset="2"/>
              </a:rPr>
              <a:t>Continuation with interpretations as h</a:t>
            </a:r>
            <a:r>
              <a:rPr lang="en-US" sz="2600" baseline="-25000" dirty="0" smtClean="0">
                <a:sym typeface="Wingdings" panose="05000000000000000000" pitchFamily="2" charset="2"/>
              </a:rPr>
              <a:t>1 </a:t>
            </a:r>
            <a:r>
              <a:rPr lang="en-US" sz="2600" dirty="0" smtClean="0">
                <a:sym typeface="Wingdings" panose="05000000000000000000" pitchFamily="2" charset="2"/>
              </a:rPr>
              <a:t>in NMSSM and 2HDM on future Run 2 results (already some exclusion in Run 1)</a:t>
            </a:r>
          </a:p>
          <a:p>
            <a:r>
              <a:rPr lang="en-US" sz="2600" dirty="0" smtClean="0">
                <a:sym typeface="Wingdings" panose="05000000000000000000" pitchFamily="2" charset="2"/>
              </a:rPr>
              <a:t>Interpretations as </a:t>
            </a:r>
            <a:r>
              <a:rPr lang="en-US" sz="2600" dirty="0" err="1" smtClean="0">
                <a:sym typeface="Wingdings" panose="05000000000000000000" pitchFamily="2" charset="2"/>
              </a:rPr>
              <a:t>pseudoscalar</a:t>
            </a:r>
            <a:r>
              <a:rPr lang="en-US" sz="2600" dirty="0" smtClean="0">
                <a:sym typeface="Wingdings" panose="05000000000000000000" pitchFamily="2" charset="2"/>
              </a:rPr>
              <a:t> a (~50 </a:t>
            </a:r>
            <a:r>
              <a:rPr lang="en-US" sz="2600" dirty="0" err="1" smtClean="0">
                <a:sym typeface="Wingdings" panose="05000000000000000000" pitchFamily="2" charset="2"/>
              </a:rPr>
              <a:t>GeV</a:t>
            </a:r>
            <a:r>
              <a:rPr lang="en-US" sz="2600" dirty="0" smtClean="0">
                <a:sym typeface="Wingdings" panose="05000000000000000000" pitchFamily="2" charset="2"/>
              </a:rPr>
              <a:t>&lt;m</a:t>
            </a:r>
            <a:r>
              <a:rPr lang="en-US" sz="2600" baseline="-25000" dirty="0" smtClean="0">
                <a:sym typeface="Wingdings" panose="05000000000000000000" pitchFamily="2" charset="2"/>
              </a:rPr>
              <a:t>a</a:t>
            </a:r>
            <a:r>
              <a:rPr lang="en-US" sz="2600" dirty="0" smtClean="0">
                <a:sym typeface="Wingdings" panose="05000000000000000000" pitchFamily="2" charset="2"/>
              </a:rPr>
              <a:t> &lt;100 </a:t>
            </a:r>
            <a:r>
              <a:rPr lang="en-US" sz="2600" dirty="0" err="1" smtClean="0">
                <a:sym typeface="Wingdings" panose="05000000000000000000" pitchFamily="2" charset="2"/>
              </a:rPr>
              <a:t>GeV</a:t>
            </a:r>
            <a:r>
              <a:rPr lang="en-US" sz="2600" dirty="0" smtClean="0">
                <a:sym typeface="Wingdings" panose="05000000000000000000" pitchFamily="2" charset="2"/>
              </a:rPr>
              <a:t>) :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NMSSM A</a:t>
            </a:r>
            <a:r>
              <a:rPr lang="en-US" baseline="-25000" dirty="0" smtClean="0">
                <a:sym typeface="Wingdings" panose="05000000000000000000" pitchFamily="2" charset="2"/>
              </a:rPr>
              <a:t>1</a:t>
            </a:r>
            <a:r>
              <a:rPr lang="en-US" dirty="0" smtClean="0">
                <a:sym typeface="Wingdings" panose="05000000000000000000" pitchFamily="2" charset="2"/>
              </a:rPr>
              <a:t> (M. Guchait, J. Kumar 1608.05693,  see Jacky’s talk earlier)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S. Bhattacharya et al.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2HDM Type II in </a:t>
            </a:r>
            <a:r>
              <a:rPr lang="en-US" dirty="0" err="1" smtClean="0">
                <a:sym typeface="Wingdings" panose="05000000000000000000" pitchFamily="2" charset="2"/>
              </a:rPr>
              <a:t>gg</a:t>
            </a:r>
            <a:r>
              <a:rPr lang="en-US" dirty="0" smtClean="0">
                <a:sym typeface="Wingdings" panose="05000000000000000000" pitchFamily="2" charset="2"/>
              </a:rPr>
              <a:t>                                                                        </a:t>
            </a:r>
            <a:r>
              <a:rPr lang="en-US" dirty="0" err="1" smtClean="0">
                <a:sym typeface="Wingdings" panose="05000000000000000000" pitchFamily="2" charset="2"/>
              </a:rPr>
              <a:t>H,A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in alignment                                                                    limit </a:t>
            </a: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(</a:t>
            </a:r>
            <a:r>
              <a:rPr lang="en-US" dirty="0" smtClean="0">
                <a:sym typeface="Wingdings" panose="05000000000000000000" pitchFamily="2" charset="2"/>
              </a:rPr>
              <a:t>J. Bernon,                                                                                                                                                                                                                                     J. </a:t>
            </a:r>
            <a:r>
              <a:rPr lang="en-US" dirty="0" err="1" smtClean="0">
                <a:sym typeface="Wingdings" panose="05000000000000000000" pitchFamily="2" charset="2"/>
              </a:rPr>
              <a:t>Gunion</a:t>
            </a:r>
            <a:r>
              <a:rPr lang="en-US" dirty="0" smtClean="0">
                <a:sym typeface="Wingdings" panose="05000000000000000000" pitchFamily="2" charset="2"/>
              </a:rPr>
              <a:t>, H. Haber,                                                                        Y. Jiang, S. </a:t>
            </a:r>
            <a:r>
              <a:rPr lang="en-US" dirty="0" err="1" smtClean="0">
                <a:sym typeface="Wingdings" panose="05000000000000000000" pitchFamily="2" charset="2"/>
              </a:rPr>
              <a:t>Kraml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marL="457200" lvl="1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sz="2600" dirty="0" smtClean="0">
                <a:sym typeface="Wingdings" panose="05000000000000000000" pitchFamily="2" charset="2"/>
              </a:rPr>
              <a:t>Interpretations as h in MSSM still possible (</a:t>
            </a:r>
            <a:r>
              <a:rPr lang="en-US" sz="2600" dirty="0" err="1" smtClean="0">
                <a:sym typeface="Wingdings" panose="05000000000000000000" pitchFamily="2" charset="2"/>
              </a:rPr>
              <a:t>Bechtle</a:t>
            </a:r>
            <a:r>
              <a:rPr lang="en-US" sz="2600" dirty="0" smtClean="0">
                <a:sym typeface="Wingdings" panose="05000000000000000000" pitchFamily="2" charset="2"/>
              </a:rPr>
              <a:t> et al, 1608.00638) </a:t>
            </a:r>
          </a:p>
          <a:p>
            <a:pPr marL="0" indent="0">
              <a:buNone/>
            </a:pPr>
            <a:endParaRPr lang="en-US" sz="2600" dirty="0">
              <a:sym typeface="Wingdings" panose="05000000000000000000" pitchFamily="2" charset="2"/>
            </a:endParaRPr>
          </a:p>
          <a:p>
            <a:endParaRPr lang="en-US" sz="2600" dirty="0" smtClean="0">
              <a:sym typeface="Wingdings" panose="05000000000000000000" pitchFamily="2" charset="2"/>
            </a:endParaRPr>
          </a:p>
          <a:p>
            <a:endParaRPr lang="en-US" sz="2600" dirty="0" smtClean="0">
              <a:sym typeface="Wingdings" panose="05000000000000000000" pitchFamily="2" charset="2"/>
            </a:endParaRPr>
          </a:p>
          <a:p>
            <a:endParaRPr lang="en-US" sz="2600" dirty="0" smtClean="0">
              <a:sym typeface="Wingdings" panose="05000000000000000000" pitchFamily="2" charset="2"/>
            </a:endParaRPr>
          </a:p>
        </p:txBody>
      </p:sp>
      <p:sp>
        <p:nvSpPr>
          <p:cNvPr id="19462" name="Espace réservé du numéro de diapositive 2"/>
          <p:cNvSpPr>
            <a:spLocks noGrp="1"/>
          </p:cNvSpPr>
          <p:nvPr>
            <p:ph type="sldNum" sz="quarter" idx="16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fld id="{FD4AD475-4A48-43FC-9EE9-BEDCE39A2398}" type="slidenum">
              <a:rPr lang="en-GB" smtClean="0">
                <a:solidFill>
                  <a:srgbClr val="FFFFFF"/>
                </a:solidFill>
                <a:latin typeface="Times New Roman" pitchFamily="18" charset="0"/>
              </a:rPr>
              <a:pPr eaLnBrk="1"/>
              <a:t>25</a:t>
            </a:fld>
            <a:endParaRPr lang="en-GB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6"/>
          <a:stretch/>
        </p:blipFill>
        <p:spPr bwMode="auto">
          <a:xfrm>
            <a:off x="8075022" y="1174308"/>
            <a:ext cx="4038600" cy="293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031184" y="4192337"/>
            <a:ext cx="1827851" cy="338554"/>
          </a:xfrm>
          <a:prstGeom prst="rect">
            <a:avLst/>
          </a:prstGeom>
          <a:blipFill>
            <a:blip r:embed="rId4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arXiv:1608.00638 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08424" y="679287"/>
            <a:ext cx="3551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Bechtle</a:t>
            </a:r>
            <a:r>
              <a:rPr lang="fr-FR" sz="1600" dirty="0" smtClean="0"/>
              <a:t>, Haber, </a:t>
            </a:r>
            <a:r>
              <a:rPr lang="fr-FR" sz="1600" dirty="0" err="1" smtClean="0"/>
              <a:t>Heinemeyer</a:t>
            </a:r>
            <a:r>
              <a:rPr lang="fr-FR" sz="1600" dirty="0" smtClean="0"/>
              <a:t>, Stal, </a:t>
            </a:r>
            <a:r>
              <a:rPr lang="fr-FR" sz="1600" dirty="0" err="1" smtClean="0"/>
              <a:t>Stefaniak</a:t>
            </a:r>
            <a:r>
              <a:rPr lang="fr-FR" sz="1600" dirty="0" smtClean="0"/>
              <a:t>, </a:t>
            </a:r>
            <a:r>
              <a:rPr lang="fr-FR" sz="1600" dirty="0" err="1" smtClean="0"/>
              <a:t>Weiglein</a:t>
            </a:r>
            <a:r>
              <a:rPr lang="fr-FR" sz="1600" dirty="0" smtClean="0"/>
              <a:t>, </a:t>
            </a:r>
            <a:r>
              <a:rPr lang="fr-FR" sz="1600" dirty="0" err="1" smtClean="0"/>
              <a:t>Zeune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-52252" y="0"/>
            <a:ext cx="12481560" cy="13255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h--&gt;</a:t>
            </a:r>
            <a:r>
              <a:rPr lang="sv-S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 </a:t>
            </a:r>
            <a:r>
              <a:rPr lang="sv-S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with m</a:t>
            </a:r>
            <a:r>
              <a:rPr lang="sv-SE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</a:t>
            </a:r>
            <a:r>
              <a:rPr lang="sv-S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&lt;</a:t>
            </a:r>
            <a:r>
              <a:rPr lang="sv-S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110GeV:Perspectives on interpretations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383" y="2976428"/>
            <a:ext cx="403860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535973" y="5533457"/>
            <a:ext cx="1827851" cy="338554"/>
          </a:xfrm>
          <a:prstGeom prst="rect">
            <a:avLst/>
          </a:prstGeom>
          <a:blipFill>
            <a:blip r:embed="rId4">
              <a:extLst/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fr-FR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arXiv:1507.00933 </a:t>
            </a:r>
            <a:endParaRPr lang="fr-FR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S.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</a:rPr>
              <a:t>Gascon-Shotkin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</a:rPr>
              <a:t> CEFIPRA-CMS, Mumbai, IN  Nov. 19  2016</a:t>
            </a:r>
            <a:endParaRPr lang="en-GB" sz="12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5139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1" y="-33118"/>
            <a:ext cx="12488090" cy="9541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Introduction/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Motivation:Is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there a second Higgs boson with m&lt;125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GeV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606" name="Rectangle 14"/>
          <p:cNvSpPr>
            <a:spLocks noChangeArrowheads="1"/>
          </p:cNvSpPr>
          <p:nvPr/>
        </p:nvSpPr>
        <p:spPr bwMode="auto">
          <a:xfrm>
            <a:off x="6057092" y="524215"/>
            <a:ext cx="6182400" cy="1261884"/>
          </a:xfrm>
          <a:prstGeom prst="rect">
            <a:avLst/>
          </a:prstGeom>
          <a:solidFill>
            <a:srgbClr val="9933FF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Final LEP SM Higgs boson search results: &gt;2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s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excess at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mH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=   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GeV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. Has contributed to sustained interest by both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theorests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and experimentalists in the possibility of additional low-mass (pseudo-) scalars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630" name="Espace réservé du numéro de diapositive 2"/>
          <p:cNvSpPr>
            <a:spLocks noGrp="1"/>
          </p:cNvSpPr>
          <p:nvPr>
            <p:ph type="sldNum" sz="quarter" idx="16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4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F9469C3E-2E00-47D7-BEF0-97A97CFEA8E4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3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26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49000"/>
                    </a14:imgEffect>
                    <a14:imgEffect>
                      <a14:brightnessContrast bright="-12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158" y="2316015"/>
            <a:ext cx="5385601" cy="372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964032" y="2011356"/>
            <a:ext cx="3890809" cy="338554"/>
          </a:xfrm>
          <a:prstGeom prst="rect">
            <a:avLst/>
          </a:prstGeom>
          <a:blipFill>
            <a:blip r:embed="rId7">
              <a:extLst/>
            </a:blip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LEPHWG, Phys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Lett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B565:61-75,2003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73880" y="1001340"/>
            <a:ext cx="5746950" cy="4770537"/>
          </a:xfrm>
          <a:prstGeom prst="rect">
            <a:avLst/>
          </a:prstGeom>
          <a:solidFill>
            <a:srgbClr val="9933FF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The </a:t>
            </a: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LHC Standard Model </a:t>
            </a:r>
            <a:r>
              <a:rPr kumimoji="0" lang="fr-FR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kumimoji="0" lang="fr-FR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kumimoji="0" lang="fr-FR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gg</a:t>
            </a: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fr-FR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discovery</a:t>
            </a: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 analyses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explored a mass range between 110 and 150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GeV</a:t>
            </a: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 Several models like the NMSSM or in general Two-Higgs-Doublet-Models (2HDM) postulate the existence of additional light Higgs bosons and even admit the possibility that the observed H(125) is only the next-to-lightest</a:t>
            </a:r>
          </a:p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Subject of this talk: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CMS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searches during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LHC Run 1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for additional scalars/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pseudoscalars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with m&lt;110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GeV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, in the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diphoton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decay channel by definition in a BSM context.</a:t>
            </a:r>
          </a:p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Perspectives for Run 2 and interpretations</a:t>
            </a:r>
          </a:p>
        </p:txBody>
      </p:sp>
      <p:sp>
        <p:nvSpPr>
          <p:cNvPr id="13" name="Ellipse 12"/>
          <p:cNvSpPr/>
          <p:nvPr/>
        </p:nvSpPr>
        <p:spPr bwMode="auto">
          <a:xfrm>
            <a:off x="8345286" y="3559648"/>
            <a:ext cx="1495591" cy="829527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fr-FR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14" name="Espace réservé du pied de page 2"/>
          <p:cNvSpPr txBox="1">
            <a:spLocks/>
          </p:cNvSpPr>
          <p:nvPr/>
        </p:nvSpPr>
        <p:spPr>
          <a:xfrm>
            <a:off x="4064063" y="6584315"/>
            <a:ext cx="459104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0" latinLnBrk="0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kern="1200">
                <a:solidFill>
                  <a:schemeClr val="bg1"/>
                </a:solidFill>
                <a:latin typeface="Symbol" pitchFamily="18" charset="2"/>
                <a:ea typeface="+mn-ea"/>
                <a:cs typeface="+mn-cs"/>
              </a:defRPr>
            </a:lvl1pPr>
            <a:lvl2pPr marL="742950" indent="-285750" algn="l" defTabSz="914400" rtl="0" eaLnBrk="0" latinLnBrk="0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kern="1200">
                <a:solidFill>
                  <a:schemeClr val="bg1"/>
                </a:solidFill>
                <a:latin typeface="Symbol" pitchFamily="18" charset="2"/>
                <a:ea typeface="+mn-ea"/>
                <a:cs typeface="+mn-cs"/>
              </a:defRPr>
            </a:lvl2pPr>
            <a:lvl3pPr marL="1143000" indent="-228600" algn="l" defTabSz="914400" rtl="0" eaLnBrk="0" latinLnBrk="0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kern="1200">
                <a:solidFill>
                  <a:schemeClr val="bg1"/>
                </a:solidFill>
                <a:latin typeface="Symbol" pitchFamily="18" charset="2"/>
                <a:ea typeface="+mn-ea"/>
                <a:cs typeface="+mn-cs"/>
              </a:defRPr>
            </a:lvl3pPr>
            <a:lvl4pPr marL="1600200" indent="-228600" algn="l" defTabSz="914400" rtl="0" eaLnBrk="0" latinLnBrk="0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kern="1200">
                <a:solidFill>
                  <a:schemeClr val="bg1"/>
                </a:solidFill>
                <a:latin typeface="Symbol" pitchFamily="18" charset="2"/>
                <a:ea typeface="+mn-ea"/>
                <a:cs typeface="+mn-cs"/>
              </a:defRPr>
            </a:lvl4pPr>
            <a:lvl5pPr marL="2057400" indent="-228600" algn="l" defTabSz="914400" rtl="0" eaLnBrk="0" latinLnBrk="0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kern="1200">
                <a:solidFill>
                  <a:schemeClr val="bg1"/>
                </a:solidFill>
                <a:latin typeface="Symbol" pitchFamily="18" charset="2"/>
                <a:ea typeface="+mn-ea"/>
                <a:cs typeface="+mn-cs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kern="1200">
                <a:solidFill>
                  <a:schemeClr val="bg1"/>
                </a:solidFill>
                <a:latin typeface="Symbol" pitchFamily="18" charset="2"/>
                <a:ea typeface="+mn-ea"/>
                <a:cs typeface="+mn-cs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kern="1200">
                <a:solidFill>
                  <a:schemeClr val="bg1"/>
                </a:solidFill>
                <a:latin typeface="Symbol" pitchFamily="18" charset="2"/>
                <a:ea typeface="+mn-ea"/>
                <a:cs typeface="+mn-cs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kern="1200">
                <a:solidFill>
                  <a:schemeClr val="bg1"/>
                </a:solidFill>
                <a:latin typeface="Symbol" pitchFamily="18" charset="2"/>
                <a:ea typeface="+mn-ea"/>
                <a:cs typeface="+mn-cs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kern="1200">
                <a:solidFill>
                  <a:schemeClr val="bg1"/>
                </a:solidFill>
                <a:latin typeface="Symbol" pitchFamily="18" charset="2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Gascon-Shotkin CEFIPRA-CMS, Mumbai, IN  Nov. 19  2016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9675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6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606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pPr algn="ctr"/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Activities of the Experimental WG since the                          Bangalore kickoff (May 2016)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6650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6545039" y="1208087"/>
            <a:ext cx="5646961" cy="563880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Initial brainstorming in Bangalore…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553" y="1208087"/>
            <a:ext cx="5785651" cy="414306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6016" y="2275055"/>
            <a:ext cx="5815321" cy="3381039"/>
          </a:xfrm>
          <a:prstGeom prst="rect">
            <a:avLst/>
          </a:prstGeom>
        </p:spPr>
      </p:pic>
      <p:sp>
        <p:nvSpPr>
          <p:cNvPr id="11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9" name="Picture 2" descr="https://indico.in2p3.fr/event/12968/logo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80048" r="53662" b="283"/>
          <a:stretch/>
        </p:blipFill>
        <p:spPr bwMode="auto">
          <a:xfrm>
            <a:off x="11225582" y="69965"/>
            <a:ext cx="789486" cy="103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u contenu 2"/>
          <p:cNvSpPr>
            <a:spLocks noGrp="1"/>
          </p:cNvSpPr>
          <p:nvPr>
            <p:ph idx="1"/>
          </p:nvPr>
        </p:nvSpPr>
        <p:spPr>
          <a:xfrm>
            <a:off x="413552" y="5776878"/>
            <a:ext cx="11473647" cy="563880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Informal coffee meeting during June 2016 CMS Week @ </a:t>
            </a:r>
            <a:r>
              <a:rPr lang="en-US" dirty="0" err="1" smtClean="0">
                <a:sym typeface="Wingdings" panose="05000000000000000000" pitchFamily="2" charset="2"/>
              </a:rPr>
              <a:t>CERNPlanning</a:t>
            </a:r>
            <a:r>
              <a:rPr lang="en-US" dirty="0" smtClean="0">
                <a:sym typeface="Wingdings" panose="05000000000000000000" pitchFamily="2" charset="2"/>
              </a:rPr>
              <a:t> of INFRE-HEPNET ‘satellite’ meeting for Nov. 2016 CMS Week @TIFR…  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7985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pPr algn="ctr"/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Activities of the Experimental WG since the                          Bangalore kickoff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6650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6858724" y="1419532"/>
            <a:ext cx="5646961" cy="563880"/>
          </a:xfrm>
        </p:spPr>
        <p:txBody>
          <a:bodyPr>
            <a:noAutofit/>
          </a:bodyPr>
          <a:lstStyle/>
          <a:p>
            <a:r>
              <a:rPr lang="en-US" sz="3200" dirty="0" smtClean="0">
                <a:sym typeface="Wingdings" panose="05000000000000000000" pitchFamily="2" charset="2"/>
              </a:rPr>
              <a:t>The ‘satellite’ meeting including:</a:t>
            </a:r>
          </a:p>
          <a:p>
            <a:pPr lvl="1"/>
            <a:r>
              <a:rPr lang="en-US" sz="2800" dirty="0" smtClean="0">
                <a:sym typeface="Wingdings" panose="05000000000000000000" pitchFamily="2" charset="2"/>
              </a:rPr>
              <a:t> guest talks by TIFR theory colleagues in the AM</a:t>
            </a:r>
          </a:p>
          <a:p>
            <a:pPr lvl="1"/>
            <a:r>
              <a:rPr lang="en-US" sz="2800" dirty="0" smtClean="0">
                <a:sym typeface="Wingdings" panose="05000000000000000000" pitchFamily="2" charset="2"/>
              </a:rPr>
              <a:t>CMS internal session in the PM</a:t>
            </a:r>
          </a:p>
          <a:p>
            <a:r>
              <a:rPr lang="en-US" sz="3200" dirty="0">
                <a:sym typeface="Wingdings" panose="05000000000000000000" pitchFamily="2" charset="2"/>
              </a:rPr>
              <a:t>t</a:t>
            </a:r>
            <a:r>
              <a:rPr lang="en-US" sz="3200" dirty="0" smtClean="0">
                <a:sym typeface="Wingdings" panose="05000000000000000000" pitchFamily="2" charset="2"/>
              </a:rPr>
              <a:t>ook place on Nov. 19 2016</a:t>
            </a:r>
            <a:endParaRPr lang="en-US" sz="3200" dirty="0">
              <a:sym typeface="Wingdings" panose="05000000000000000000" pitchFamily="2" charset="2"/>
            </a:endParaRPr>
          </a:p>
          <a:p>
            <a:endParaRPr lang="en-US" sz="3200" dirty="0" smtClean="0">
              <a:sym typeface="Wingdings" panose="05000000000000000000" pitchFamily="2" charset="2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63" y="1198126"/>
            <a:ext cx="6674461" cy="5427804"/>
          </a:xfrm>
          <a:prstGeom prst="rect">
            <a:avLst/>
          </a:prstGeom>
        </p:spPr>
      </p:pic>
      <p:sp>
        <p:nvSpPr>
          <p:cNvPr id="10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8" name="Picture 2" descr="https://indico.in2p3.fr/event/12968/log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80048" r="53662" b="283"/>
          <a:stretch/>
        </p:blipFill>
        <p:spPr bwMode="auto">
          <a:xfrm>
            <a:off x="11225582" y="69965"/>
            <a:ext cx="789486" cy="103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14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pPr algn="ctr"/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Status of concrete projects in the Experimental WG 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6650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184262" y="1610769"/>
            <a:ext cx="12098353" cy="563880"/>
          </a:xfrm>
        </p:spPr>
        <p:txBody>
          <a:bodyPr>
            <a:noAutofit/>
          </a:bodyPr>
          <a:lstStyle/>
          <a:p>
            <a:r>
              <a:rPr lang="en-US" sz="2500" dirty="0" smtClean="0">
                <a:sym typeface="Wingdings" panose="05000000000000000000" pitchFamily="2" charset="2"/>
              </a:rPr>
              <a:t>One project begun during the Nov. 2016 CMS Week @Mumbai: </a:t>
            </a:r>
            <a:r>
              <a:rPr lang="en-US" sz="2500" dirty="0" smtClean="0">
                <a:solidFill>
                  <a:srgbClr val="00B050"/>
                </a:solidFill>
                <a:sym typeface="Wingdings" panose="05000000000000000000" pitchFamily="2" charset="2"/>
              </a:rPr>
              <a:t>SINP</a:t>
            </a:r>
            <a:r>
              <a:rPr lang="en-US" sz="2500" dirty="0" smtClean="0">
                <a:sym typeface="Wingdings" panose="05000000000000000000" pitchFamily="2" charset="2"/>
              </a:rPr>
              <a:t> group joins </a:t>
            </a:r>
            <a:r>
              <a:rPr lang="en-US" sz="2500" dirty="0" smtClean="0">
                <a:solidFill>
                  <a:srgbClr val="00B050"/>
                </a:solidFill>
                <a:sym typeface="Wingdings" panose="05000000000000000000" pitchFamily="2" charset="2"/>
              </a:rPr>
              <a:t>IPN Lyon</a:t>
            </a:r>
            <a:r>
              <a:rPr lang="en-US" sz="2500" dirty="0" smtClean="0">
                <a:sym typeface="Wingdings" panose="05000000000000000000" pitchFamily="2" charset="2"/>
              </a:rPr>
              <a:t>/IHEP-Beijing collaboration on the </a:t>
            </a:r>
            <a:r>
              <a:rPr lang="en-US" sz="2500" dirty="0" smtClean="0">
                <a:solidFill>
                  <a:srgbClr val="0070C0"/>
                </a:solidFill>
                <a:sym typeface="Wingdings" panose="05000000000000000000" pitchFamily="2" charset="2"/>
              </a:rPr>
              <a:t>CMS low-mass (m&lt;125 GeV) </a:t>
            </a:r>
            <a:r>
              <a:rPr lang="en-US" sz="25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h</a:t>
            </a:r>
            <a:r>
              <a:rPr lang="en-US" sz="2500" dirty="0" err="1" smtClean="0">
                <a:solidFill>
                  <a:srgbClr val="0070C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sz="2500" dirty="0" smtClean="0">
                <a:solidFill>
                  <a:srgbClr val="0070C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2500" dirty="0" smtClean="0">
                <a:solidFill>
                  <a:srgbClr val="0070C0"/>
                </a:solidFill>
                <a:sym typeface="Wingdings" panose="05000000000000000000" pitchFamily="2" charset="2"/>
              </a:rPr>
              <a:t>search</a:t>
            </a:r>
          </a:p>
          <a:p>
            <a:pPr lvl="1"/>
            <a:r>
              <a:rPr lang="en-US" sz="2300" dirty="0" smtClean="0">
                <a:sym typeface="Wingdings" panose="05000000000000000000" pitchFamily="2" charset="2"/>
              </a:rPr>
              <a:t>Team</a:t>
            </a:r>
            <a:r>
              <a:rPr lang="en-US" sz="2300" dirty="0">
                <a:sym typeface="Wingdings" panose="05000000000000000000" pitchFamily="2" charset="2"/>
              </a:rPr>
              <a:t>:  IPN Lyon: S. G-S, M. </a:t>
            </a:r>
            <a:r>
              <a:rPr lang="en-US" sz="2300" dirty="0" err="1">
                <a:sym typeface="Wingdings" panose="05000000000000000000" pitchFamily="2" charset="2"/>
              </a:rPr>
              <a:t>Lethuillier</a:t>
            </a:r>
            <a:r>
              <a:rPr lang="en-US" sz="2300" dirty="0">
                <a:sym typeface="Wingdings" panose="05000000000000000000" pitchFamily="2" charset="2"/>
              </a:rPr>
              <a:t>, L. </a:t>
            </a:r>
            <a:r>
              <a:rPr lang="en-US" sz="2300" dirty="0" err="1">
                <a:sym typeface="Wingdings" panose="05000000000000000000" pitchFamily="2" charset="2"/>
              </a:rPr>
              <a:t>Finco</a:t>
            </a:r>
            <a:r>
              <a:rPr lang="en-US" sz="2300" dirty="0">
                <a:sym typeface="Wingdings" panose="05000000000000000000" pitchFamily="2" charset="2"/>
              </a:rPr>
              <a:t>, C. </a:t>
            </a:r>
            <a:r>
              <a:rPr lang="en-US" sz="2300" dirty="0" err="1" smtClean="0">
                <a:sym typeface="Wingdings" panose="05000000000000000000" pitchFamily="2" charset="2"/>
              </a:rPr>
              <a:t>Camen</a:t>
            </a:r>
            <a:r>
              <a:rPr lang="en-US" sz="2300" dirty="0" smtClean="0">
                <a:sym typeface="Wingdings" panose="05000000000000000000" pitchFamily="2" charset="2"/>
              </a:rPr>
              <a:t> </a:t>
            </a:r>
            <a:r>
              <a:rPr lang="en-US" sz="2300" dirty="0">
                <a:sym typeface="Wingdings" panose="05000000000000000000" pitchFamily="2" charset="2"/>
              </a:rPr>
              <a:t>IHEP-Beijing: G. Chen, J. Tao, A. </a:t>
            </a:r>
            <a:r>
              <a:rPr lang="en-US" sz="2300" dirty="0" err="1" smtClean="0">
                <a:sym typeface="Wingdings" panose="05000000000000000000" pitchFamily="2" charset="2"/>
              </a:rPr>
              <a:t>Shahzad</a:t>
            </a:r>
            <a:r>
              <a:rPr lang="en-US" sz="2300" dirty="0" smtClean="0">
                <a:sym typeface="Wingdings" panose="05000000000000000000" pitchFamily="2" charset="2"/>
              </a:rPr>
              <a:t>, S</a:t>
            </a:r>
            <a:r>
              <a:rPr lang="en-US" sz="2300" dirty="0">
                <a:sym typeface="Wingdings" panose="05000000000000000000" pitchFamily="2" charset="2"/>
              </a:rPr>
              <a:t>. </a:t>
            </a:r>
            <a:r>
              <a:rPr lang="en-US" sz="2300" dirty="0" smtClean="0">
                <a:sym typeface="Wingdings" panose="05000000000000000000" pitchFamily="2" charset="2"/>
              </a:rPr>
              <a:t>Zhang SINP </a:t>
            </a:r>
            <a:r>
              <a:rPr lang="en-US" sz="2300" dirty="0">
                <a:sym typeface="Wingdings" panose="05000000000000000000" pitchFamily="2" charset="2"/>
              </a:rPr>
              <a:t>Kolkata: S. Bhattacharya, K. </a:t>
            </a:r>
            <a:r>
              <a:rPr lang="en-US" sz="2300" dirty="0" err="1">
                <a:sym typeface="Wingdings" panose="05000000000000000000" pitchFamily="2" charset="2"/>
              </a:rPr>
              <a:t>Mondal</a:t>
            </a:r>
            <a:r>
              <a:rPr lang="en-US" sz="2300" dirty="0">
                <a:sym typeface="Wingdings" panose="05000000000000000000" pitchFamily="2" charset="2"/>
              </a:rPr>
              <a:t>, A. </a:t>
            </a:r>
            <a:r>
              <a:rPr lang="en-US" sz="2300" dirty="0" err="1">
                <a:sym typeface="Wingdings" panose="05000000000000000000" pitchFamily="2" charset="2"/>
              </a:rPr>
              <a:t>Purohit</a:t>
            </a:r>
            <a:r>
              <a:rPr lang="en-US" sz="2300" dirty="0">
                <a:sym typeface="Wingdings" panose="05000000000000000000" pitchFamily="2" charset="2"/>
              </a:rPr>
              <a:t>, P. K. </a:t>
            </a:r>
            <a:r>
              <a:rPr lang="en-US" sz="2300" dirty="0" smtClean="0">
                <a:sym typeface="Wingdings" panose="05000000000000000000" pitchFamily="2" charset="2"/>
              </a:rPr>
              <a:t>Rout</a:t>
            </a:r>
          </a:p>
          <a:p>
            <a:pPr lvl="1"/>
            <a:r>
              <a:rPr lang="en-US" sz="2300" dirty="0" smtClean="0">
                <a:sym typeface="Wingdings" panose="05000000000000000000" pitchFamily="2" charset="2"/>
              </a:rPr>
              <a:t>Team leads/holds responsibility for this field in CMS since 2013: </a:t>
            </a:r>
            <a:r>
              <a:rPr lang="en-US" sz="2300" dirty="0" smtClean="0">
                <a:sym typeface="Wingdings" panose="05000000000000000000" pitchFamily="2" charset="2"/>
              </a:rPr>
              <a:t>Public </a:t>
            </a:r>
            <a:r>
              <a:rPr lang="en-US" sz="2300" dirty="0" smtClean="0">
                <a:sym typeface="Wingdings" panose="05000000000000000000" pitchFamily="2" charset="2"/>
              </a:rPr>
              <a:t>Run </a:t>
            </a:r>
            <a:r>
              <a:rPr lang="en-US" sz="2300" dirty="0" smtClean="0">
                <a:sym typeface="Wingdings" panose="05000000000000000000" pitchFamily="2" charset="2"/>
              </a:rPr>
              <a:t>1 (CMS-HIG-14-037) and Run 2 </a:t>
            </a:r>
            <a:r>
              <a:rPr lang="en-US" sz="2300" dirty="0" smtClean="0">
                <a:sym typeface="Wingdings" panose="05000000000000000000" pitchFamily="2" charset="2"/>
              </a:rPr>
              <a:t>preliminary </a:t>
            </a:r>
            <a:r>
              <a:rPr lang="en-US" sz="2300" dirty="0" smtClean="0">
                <a:sym typeface="Wingdings" panose="05000000000000000000" pitchFamily="2" charset="2"/>
              </a:rPr>
              <a:t>results </a:t>
            </a:r>
            <a:r>
              <a:rPr lang="en-US" sz="2300" dirty="0" smtClean="0">
                <a:sym typeface="Wingdings" panose="05000000000000000000" pitchFamily="2" charset="2"/>
              </a:rPr>
              <a:t>(2016 </a:t>
            </a:r>
            <a:r>
              <a:rPr lang="en-US" sz="2300" dirty="0" smtClean="0">
                <a:sym typeface="Wingdings" panose="05000000000000000000" pitchFamily="2" charset="2"/>
              </a:rPr>
              <a:t>13 </a:t>
            </a:r>
            <a:r>
              <a:rPr lang="en-US" sz="2300" dirty="0" err="1" smtClean="0">
                <a:sym typeface="Wingdings" panose="05000000000000000000" pitchFamily="2" charset="2"/>
              </a:rPr>
              <a:t>TeV</a:t>
            </a:r>
            <a:r>
              <a:rPr lang="en-US" sz="2300" dirty="0" smtClean="0">
                <a:sym typeface="Wingdings" panose="05000000000000000000" pitchFamily="2" charset="2"/>
              </a:rPr>
              <a:t> </a:t>
            </a:r>
            <a:r>
              <a:rPr lang="en-US" sz="2300" dirty="0" smtClean="0">
                <a:sym typeface="Wingdings" panose="05000000000000000000" pitchFamily="2" charset="2"/>
              </a:rPr>
              <a:t>data </a:t>
            </a:r>
            <a:r>
              <a:rPr lang="en-US" sz="2300" dirty="0" smtClean="0">
                <a:sym typeface="Wingdings" panose="05000000000000000000" pitchFamily="2" charset="2"/>
              </a:rPr>
              <a:t>+ combination with 2012 </a:t>
            </a:r>
            <a:r>
              <a:rPr lang="en-US" sz="2300" dirty="0" smtClean="0">
                <a:sym typeface="Wingdings" panose="05000000000000000000" pitchFamily="2" charset="2"/>
              </a:rPr>
              <a:t>8 </a:t>
            </a:r>
            <a:r>
              <a:rPr lang="en-US" sz="2300" dirty="0" err="1" smtClean="0">
                <a:sym typeface="Wingdings" panose="05000000000000000000" pitchFamily="2" charset="2"/>
              </a:rPr>
              <a:t>TeV</a:t>
            </a:r>
            <a:r>
              <a:rPr lang="en-US" sz="2300" dirty="0" smtClean="0">
                <a:sym typeface="Wingdings" panose="05000000000000000000" pitchFamily="2" charset="2"/>
              </a:rPr>
              <a:t> data</a:t>
            </a:r>
            <a:r>
              <a:rPr lang="en-US" sz="2300" dirty="0" smtClean="0">
                <a:sym typeface="Wingdings" panose="05000000000000000000" pitchFamily="2" charset="2"/>
              </a:rPr>
              <a:t>) released Sept. 2017 (CMS-HIG-17-013), </a:t>
            </a:r>
            <a:r>
              <a:rPr lang="en-US" sz="2300" dirty="0">
                <a:sym typeface="Wingdings" panose="05000000000000000000" pitchFamily="2" charset="2"/>
              </a:rPr>
              <a:t>paper in preparation (</a:t>
            </a:r>
            <a:r>
              <a:rPr lang="en-US" sz="2300" dirty="0" smtClean="0">
                <a:sym typeface="Wingdings" panose="05000000000000000000" pitchFamily="2" charset="2"/>
              </a:rPr>
              <a:t>internal CMS </a:t>
            </a:r>
            <a:r>
              <a:rPr lang="en-US" sz="2300" dirty="0">
                <a:sym typeface="Wingdings" panose="05000000000000000000" pitchFamily="2" charset="2"/>
              </a:rPr>
              <a:t>review</a:t>
            </a:r>
            <a:r>
              <a:rPr lang="en-US" sz="2300" dirty="0" smtClean="0">
                <a:sym typeface="Wingdings" panose="05000000000000000000" pitchFamily="2" charset="2"/>
              </a:rPr>
              <a:t>)[see next slide]</a:t>
            </a:r>
          </a:p>
          <a:p>
            <a:pPr lvl="1"/>
            <a:r>
              <a:rPr lang="en-US" sz="2300" dirty="0" smtClean="0">
                <a:sym typeface="Wingdings" panose="05000000000000000000" pitchFamily="2" charset="2"/>
              </a:rPr>
              <a:t>Without the SINP-IPNL partnership we would still probably not have public Run 2 results </a:t>
            </a:r>
            <a:r>
              <a:rPr lang="en-US" sz="2300" dirty="0" smtClean="0">
                <a:sym typeface="Wingdings" panose="05000000000000000000" pitchFamily="2" charset="2"/>
              </a:rPr>
              <a:t>today. 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Only LHC results to date using 13 </a:t>
            </a: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TeV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data</a:t>
            </a:r>
            <a:endParaRPr lang="en-US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r>
              <a:rPr lang="en-US" sz="2500" dirty="0" smtClean="0">
                <a:sym typeface="Wingdings" panose="05000000000000000000" pitchFamily="2" charset="2"/>
              </a:rPr>
              <a:t>One project in its infancy stage: </a:t>
            </a:r>
            <a:r>
              <a:rPr lang="en-US" sz="2500" dirty="0" smtClean="0">
                <a:solidFill>
                  <a:srgbClr val="00B050"/>
                </a:solidFill>
                <a:sym typeface="Wingdings" panose="05000000000000000000" pitchFamily="2" charset="2"/>
              </a:rPr>
              <a:t>TIFR Mumbai </a:t>
            </a:r>
            <a:r>
              <a:rPr lang="en-US" sz="2500" dirty="0" smtClean="0">
                <a:sym typeface="Wingdings" panose="05000000000000000000" pitchFamily="2" charset="2"/>
              </a:rPr>
              <a:t>joins </a:t>
            </a:r>
            <a:r>
              <a:rPr lang="en-US" sz="2500" dirty="0" smtClean="0">
                <a:solidFill>
                  <a:srgbClr val="00B050"/>
                </a:solidFill>
                <a:sym typeface="Wingdings" panose="05000000000000000000" pitchFamily="2" charset="2"/>
              </a:rPr>
              <a:t>IPN Lyon </a:t>
            </a:r>
            <a:r>
              <a:rPr lang="en-US" sz="2500" dirty="0" smtClean="0">
                <a:sym typeface="Wingdings" panose="05000000000000000000" pitchFamily="2" charset="2"/>
              </a:rPr>
              <a:t>and other CMS groups on </a:t>
            </a:r>
            <a:r>
              <a:rPr lang="en-US" sz="25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HHbb</a:t>
            </a:r>
            <a:r>
              <a:rPr lang="en-US" sz="2500" dirty="0" err="1" smtClean="0">
                <a:solidFill>
                  <a:srgbClr val="0070C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n-US" sz="2500" dirty="0" smtClean="0">
              <a:solidFill>
                <a:srgbClr val="0070C0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r>
              <a:rPr lang="en-US" sz="2300" dirty="0" smtClean="0">
                <a:sym typeface="Wingdings" panose="05000000000000000000" pitchFamily="2" charset="2"/>
              </a:rPr>
              <a:t>Team:  IPN Lyon: M. </a:t>
            </a:r>
            <a:r>
              <a:rPr lang="en-US" sz="2300" dirty="0" err="1" smtClean="0">
                <a:sym typeface="Wingdings" panose="05000000000000000000" pitchFamily="2" charset="2"/>
              </a:rPr>
              <a:t>Gouzevitch</a:t>
            </a:r>
            <a:r>
              <a:rPr lang="en-US" sz="2300" dirty="0" smtClean="0">
                <a:sym typeface="Wingdings" panose="05000000000000000000" pitchFamily="2" charset="2"/>
              </a:rPr>
              <a:t> TIFR Mumbai: K. </a:t>
            </a:r>
            <a:r>
              <a:rPr lang="en-US" sz="2300" dirty="0" err="1" smtClean="0">
                <a:sym typeface="Wingdings" panose="05000000000000000000" pitchFamily="2" charset="2"/>
              </a:rPr>
              <a:t>Mazumder</a:t>
            </a:r>
            <a:r>
              <a:rPr lang="en-US" sz="2300" dirty="0" smtClean="0">
                <a:sym typeface="Wingdings" panose="05000000000000000000" pitchFamily="2" charset="2"/>
              </a:rPr>
              <a:t>, N. </a:t>
            </a:r>
            <a:r>
              <a:rPr lang="en-US" sz="2300" dirty="0" err="1" smtClean="0">
                <a:sym typeface="Wingdings" panose="05000000000000000000" pitchFamily="2" charset="2"/>
              </a:rPr>
              <a:t>Sahoo</a:t>
            </a:r>
            <a:r>
              <a:rPr lang="en-US" sz="2300" dirty="0" smtClean="0">
                <a:sym typeface="Wingdings" panose="05000000000000000000" pitchFamily="2" charset="2"/>
              </a:rPr>
              <a:t>, A. Ray</a:t>
            </a:r>
            <a:endParaRPr lang="en-US" sz="2300" dirty="0" smtClean="0">
              <a:sym typeface="Wingdings" panose="05000000000000000000" pitchFamily="2" charset="2"/>
            </a:endParaRPr>
          </a:p>
          <a:p>
            <a:pPr lvl="1"/>
            <a:r>
              <a:rPr lang="en-US" sz="2300" dirty="0" smtClean="0">
                <a:sym typeface="Wingdings" panose="05000000000000000000" pitchFamily="2" charset="2"/>
              </a:rPr>
              <a:t>Leading role in most sensitive HH results to date (2 publications)</a:t>
            </a:r>
            <a:endParaRPr lang="en-US" sz="2300" dirty="0">
              <a:sym typeface="Wingdings" panose="05000000000000000000" pitchFamily="2" charset="2"/>
            </a:endParaRPr>
          </a:p>
          <a:p>
            <a:endParaRPr lang="en-US" sz="2300" dirty="0" smtClean="0">
              <a:sym typeface="Wingdings" panose="05000000000000000000" pitchFamily="2" charset="2"/>
            </a:endParaRPr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1" name="Picture 2" descr="https://indico.in2p3.fr/event/12968/log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80048" r="53662" b="283"/>
          <a:stretch/>
        </p:blipFill>
        <p:spPr bwMode="auto">
          <a:xfrm>
            <a:off x="11225582" y="69965"/>
            <a:ext cx="789486" cy="103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e 13"/>
          <p:cNvGrpSpPr/>
          <p:nvPr/>
        </p:nvGrpSpPr>
        <p:grpSpPr>
          <a:xfrm>
            <a:off x="3811443" y="761045"/>
            <a:ext cx="1309689" cy="872918"/>
            <a:chOff x="7036801" y="2731259"/>
            <a:chExt cx="1309689" cy="962750"/>
          </a:xfrm>
        </p:grpSpPr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228" r="14650"/>
            <a:stretch>
              <a:fillRect/>
            </a:stretch>
          </p:blipFill>
          <p:spPr bwMode="auto">
            <a:xfrm>
              <a:off x="7863890" y="2731259"/>
              <a:ext cx="482600" cy="523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9"/>
            <p:cNvPicPr>
              <a:picLocks noChangeAspect="1" noChangeArrowheads="1"/>
            </p:cNvPicPr>
            <p:nvPr/>
          </p:nvPicPr>
          <p:blipFill>
            <a:blip r:embed="rId6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102" y="2750309"/>
              <a:ext cx="804863" cy="48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6801" y="3260621"/>
              <a:ext cx="1309688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5385" y="735374"/>
            <a:ext cx="900617" cy="946413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3437" y="875047"/>
            <a:ext cx="1346760" cy="80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85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6" y="5775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98856" y="-348156"/>
            <a:ext cx="12481560" cy="1325563"/>
          </a:xfrm>
        </p:spPr>
        <p:txBody>
          <a:bodyPr>
            <a:normAutofit/>
          </a:bodyPr>
          <a:lstStyle/>
          <a:p>
            <a:r>
              <a:rPr lang="sv-S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Low-mass h--&gt;</a:t>
            </a:r>
            <a:r>
              <a:rPr lang="sv-S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r>
              <a:rPr lang="sv-S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(70/80-110 GeV)</a:t>
            </a:r>
            <a:endParaRPr lang="en-GB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-22272" y="5730561"/>
            <a:ext cx="5323319" cy="677418"/>
          </a:xfrm>
        </p:spPr>
        <p:txBody>
          <a:bodyPr>
            <a:noAutofit/>
          </a:bodyPr>
          <a:lstStyle/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Combined </a:t>
            </a:r>
            <a:r>
              <a:rPr lang="en-US" sz="1800" dirty="0">
                <a:sym typeface="Wingdings" panose="05000000000000000000" pitchFamily="2" charset="2"/>
              </a:rPr>
              <a:t>8 </a:t>
            </a:r>
            <a:r>
              <a:rPr lang="en-US" sz="1800" dirty="0" smtClean="0">
                <a:sym typeface="Wingdings" panose="05000000000000000000" pitchFamily="2" charset="2"/>
              </a:rPr>
              <a:t>TeV+13 </a:t>
            </a:r>
            <a:r>
              <a:rPr lang="en-US" sz="1800" dirty="0" err="1">
                <a:sym typeface="Wingdings" panose="05000000000000000000" pitchFamily="2" charset="2"/>
              </a:rPr>
              <a:t>TeV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1800" dirty="0" smtClean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X BR limit normalized to SM expectation </a:t>
            </a:r>
            <a:r>
              <a:rPr lang="en-US" sz="1800" dirty="0" smtClean="0">
                <a:sym typeface="Wingdings" panose="05000000000000000000" pitchFamily="2" charset="2"/>
              </a:rPr>
              <a:t>(production </a:t>
            </a:r>
            <a:r>
              <a:rPr lang="en-US" sz="1800" dirty="0">
                <a:sym typeface="Wingdings" panose="05000000000000000000" pitchFamily="2" charset="2"/>
              </a:rPr>
              <a:t>processes assumed in SM proportions ). 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5" y="1256422"/>
            <a:ext cx="5109210" cy="49034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3784" y="959520"/>
            <a:ext cx="2159950" cy="369332"/>
          </a:xfrm>
          <a:prstGeom prst="rect">
            <a:avLst/>
          </a:prstGeom>
          <a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1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CMS PAS </a:t>
            </a: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HIG-17-013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163" y="1363772"/>
            <a:ext cx="4825365" cy="463105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815859" y="1575101"/>
            <a:ext cx="2294625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8TeV+13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TeV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Combination: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Excess with ~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2.8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local (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1.3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global) significance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at m=95.3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GeV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More data are required to ascertain the origin of this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excess. No 13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TeV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ATLAS result yet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See following dedicated talk by Arnab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Purohit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(SINP)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20775" y="968851"/>
            <a:ext cx="95186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Public preliminary result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anose="05000000000000000000" pitchFamily="2" charset="2"/>
              </a:rPr>
              <a:t> Sept. 2017, </a:t>
            </a:r>
            <a:r>
              <a:rPr lang="en-US" sz="2000" noProof="0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paper in preparation (internal </a:t>
            </a:r>
            <a:r>
              <a:rPr lang="en-US" sz="2000" noProof="0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CMS review</a:t>
            </a:r>
            <a:r>
              <a:rPr lang="en-US" sz="2000" noProof="0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16" name="Espace réservé du contenu 2"/>
          <p:cNvSpPr>
            <a:spLocks noGrp="1"/>
          </p:cNvSpPr>
          <p:nvPr>
            <p:ph idx="1"/>
          </p:nvPr>
        </p:nvSpPr>
        <p:spPr>
          <a:xfrm>
            <a:off x="5248491" y="5938615"/>
            <a:ext cx="4249186" cy="677418"/>
          </a:xfrm>
        </p:spPr>
        <p:txBody>
          <a:bodyPr>
            <a:noAutofit/>
          </a:bodyPr>
          <a:lstStyle/>
          <a:p>
            <a:r>
              <a:rPr lang="en-US" sz="1800" dirty="0"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sym typeface="Wingdings" panose="05000000000000000000" pitchFamily="2" charset="2"/>
              </a:rPr>
              <a:t>Expected and observed local p-values for </a:t>
            </a:r>
            <a:r>
              <a:rPr lang="en-US" sz="1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8 </a:t>
            </a:r>
            <a:r>
              <a:rPr lang="en-US" sz="18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TeV</a:t>
            </a:r>
            <a:r>
              <a:rPr lang="en-US" sz="1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,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13 </a:t>
            </a:r>
            <a:r>
              <a:rPr lang="en-US" sz="1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TeV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sym typeface="Wingdings" panose="05000000000000000000" pitchFamily="2" charset="2"/>
              </a:rPr>
              <a:t>and their combination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934045" y="-26077"/>
            <a:ext cx="1309689" cy="962750"/>
            <a:chOff x="7036801" y="2731259"/>
            <a:chExt cx="1309689" cy="962750"/>
          </a:xfrm>
        </p:grpSpPr>
        <p:pic>
          <p:nvPicPr>
            <p:cNvPr id="18" name="Picture 8"/>
            <p:cNvPicPr>
              <a:picLocks noChangeAspect="1" noChangeArrowheads="1"/>
            </p:cNvPicPr>
            <p:nvPr/>
          </p:nvPicPr>
          <p:blipFill>
            <a:blip r:embed="rId8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228" r="14650"/>
            <a:stretch>
              <a:fillRect/>
            </a:stretch>
          </p:blipFill>
          <p:spPr bwMode="auto">
            <a:xfrm>
              <a:off x="7863890" y="2731259"/>
              <a:ext cx="482600" cy="523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9"/>
            <p:cNvPicPr>
              <a:picLocks noChangeAspect="1" noChangeArrowheads="1"/>
            </p:cNvPicPr>
            <p:nvPr/>
          </p:nvPicPr>
          <p:blipFill>
            <a:blip r:embed="rId9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102" y="2750309"/>
              <a:ext cx="804863" cy="48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6801" y="3260621"/>
              <a:ext cx="1309688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" name="Imag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63712" y="-67463"/>
            <a:ext cx="993300" cy="1043808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483" y="-36483"/>
            <a:ext cx="1514378" cy="102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99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pPr algn="ctr"/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HH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bb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(1)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6650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e 6"/>
          <p:cNvGrpSpPr/>
          <p:nvPr/>
        </p:nvGrpSpPr>
        <p:grpSpPr>
          <a:xfrm>
            <a:off x="10882311" y="55676"/>
            <a:ext cx="1309689" cy="962750"/>
            <a:chOff x="7036801" y="2731259"/>
            <a:chExt cx="1309689" cy="962750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4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228" r="14650"/>
            <a:stretch>
              <a:fillRect/>
            </a:stretch>
          </p:blipFill>
          <p:spPr bwMode="auto">
            <a:xfrm>
              <a:off x="7863890" y="2731259"/>
              <a:ext cx="482600" cy="523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102" y="2750309"/>
              <a:ext cx="804863" cy="48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6801" y="3260621"/>
              <a:ext cx="1309688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6577" y="166507"/>
            <a:ext cx="1346760" cy="806740"/>
          </a:xfrm>
          <a:prstGeom prst="rect">
            <a:avLst/>
          </a:prstGeom>
        </p:spPr>
      </p:pic>
      <p:sp>
        <p:nvSpPr>
          <p:cNvPr id="14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15900" y="1177930"/>
            <a:ext cx="6530588" cy="42164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1pPr>
            <a:lvl2pPr marL="741363" indent="-284163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9pPr>
          </a:lstStyle>
          <a:p>
            <a:pPr hangingPunct="1">
              <a:lnSpc>
                <a:spcPct val="100000"/>
              </a:lnSpc>
              <a:buSzPct val="58000"/>
              <a:buFont typeface="Times New Roman" panose="02020603050405020304" pitchFamily="18" charset="0"/>
              <a:buBlip>
                <a:blip r:embed="rId8"/>
              </a:buBlip>
            </a:pPr>
            <a:r>
              <a:rPr lang="en-US" altLang="fr-FR" sz="2400" dirty="0">
                <a:latin typeface="+mn-lt"/>
              </a:rPr>
              <a:t> Shape of the Higgs potential </a:t>
            </a:r>
          </a:p>
          <a:p>
            <a:pPr lvl="1" hangingPunct="1">
              <a:lnSpc>
                <a:spcPct val="100000"/>
              </a:lnSpc>
              <a:buFont typeface="Times New Roman" panose="02020603050405020304" pitchFamily="18" charset="0"/>
              <a:buChar char="–"/>
            </a:pPr>
            <a:r>
              <a:rPr lang="en-US" altLang="fr-FR" sz="2400" dirty="0">
                <a:latin typeface="+mn-lt"/>
              </a:rPr>
              <a:t>postulated not taken from first principles.</a:t>
            </a:r>
          </a:p>
          <a:p>
            <a:pPr lvl="1" hangingPunct="1">
              <a:lnSpc>
                <a:spcPct val="100000"/>
              </a:lnSpc>
              <a:buFont typeface="Times New Roman" panose="02020603050405020304" pitchFamily="18" charset="0"/>
              <a:buChar char="–"/>
            </a:pPr>
            <a:r>
              <a:rPr lang="en-US" altLang="fr-FR" sz="2400" dirty="0">
                <a:latin typeface="+mn-lt"/>
              </a:rPr>
              <a:t>indirectly </a:t>
            </a:r>
            <a:r>
              <a:rPr lang="en-US" altLang="fr-FR" sz="2400" dirty="0" smtClean="0">
                <a:latin typeface="+mn-lt"/>
              </a:rPr>
              <a:t>constrained </a:t>
            </a:r>
            <a:r>
              <a:rPr lang="en-US" altLang="fr-FR" sz="2400" dirty="0">
                <a:latin typeface="+mn-lt"/>
              </a:rPr>
              <a:t>within SM.</a:t>
            </a:r>
          </a:p>
          <a:p>
            <a:pPr hangingPunct="1">
              <a:lnSpc>
                <a:spcPct val="100000"/>
              </a:lnSpc>
              <a:buSzPct val="58000"/>
              <a:buFont typeface="Times New Roman" panose="02020603050405020304" pitchFamily="18" charset="0"/>
              <a:buBlip>
                <a:blip r:embed="rId8"/>
              </a:buBlip>
            </a:pPr>
            <a:r>
              <a:rPr lang="en-US" altLang="fr-FR" sz="2400" dirty="0">
                <a:latin typeface="+mn-lt"/>
              </a:rPr>
              <a:t> HH production sensitive to the quartic term, but the cross section is too small.</a:t>
            </a:r>
          </a:p>
          <a:p>
            <a:pPr hangingPunct="1">
              <a:lnSpc>
                <a:spcPct val="100000"/>
              </a:lnSpc>
              <a:buSzPct val="58000"/>
            </a:pPr>
            <a:endParaRPr lang="en-US" altLang="fr-FR" sz="2400" dirty="0" smtClean="0">
              <a:latin typeface="+mn-lt"/>
            </a:endParaRPr>
          </a:p>
          <a:p>
            <a:pPr hangingPunct="1">
              <a:lnSpc>
                <a:spcPct val="100000"/>
              </a:lnSpc>
              <a:buSzPct val="58000"/>
            </a:pPr>
            <a:endParaRPr lang="en-US" altLang="fr-FR" sz="2400" dirty="0">
              <a:latin typeface="+mn-lt"/>
            </a:endParaRPr>
          </a:p>
          <a:p>
            <a:pPr hangingPunct="1">
              <a:lnSpc>
                <a:spcPct val="100000"/>
              </a:lnSpc>
              <a:buSzPct val="58000"/>
            </a:pPr>
            <a:endParaRPr lang="en-US" altLang="fr-FR" sz="2400" dirty="0">
              <a:latin typeface="+mn-lt"/>
            </a:endParaRPr>
          </a:p>
          <a:p>
            <a:pPr hangingPunct="1">
              <a:lnSpc>
                <a:spcPct val="100000"/>
              </a:lnSpc>
              <a:buSzPct val="58000"/>
            </a:pPr>
            <a:endParaRPr lang="en-US" altLang="fr-FR" sz="2400" dirty="0">
              <a:latin typeface="+mn-lt"/>
            </a:endParaRPr>
          </a:p>
          <a:p>
            <a:pPr hangingPunct="1">
              <a:lnSpc>
                <a:spcPct val="100000"/>
              </a:lnSpc>
              <a:buSzPct val="58000"/>
              <a:buFont typeface="Times New Roman" panose="02020603050405020304" pitchFamily="18" charset="0"/>
              <a:buBlip>
                <a:blip r:embed="rId8"/>
              </a:buBlip>
            </a:pPr>
            <a:r>
              <a:rPr lang="en-US" altLang="fr-FR" sz="2400" dirty="0">
                <a:latin typeface="+mn-lt"/>
              </a:rPr>
              <a:t> Since Run I </a:t>
            </a:r>
            <a:r>
              <a:rPr lang="en-US" altLang="fr-FR" sz="2400" dirty="0" smtClean="0">
                <a:latin typeface="+mn-lt"/>
              </a:rPr>
              <a:t>we have searched </a:t>
            </a:r>
            <a:r>
              <a:rPr lang="en-US" altLang="fr-FR" sz="2400" dirty="0">
                <a:latin typeface="+mn-lt"/>
              </a:rPr>
              <a:t>for anomalous production and try to provide a precise estimate of what HL-LHC can bring us:</a:t>
            </a:r>
          </a:p>
          <a:p>
            <a:pPr lvl="1" hangingPunct="1">
              <a:lnSpc>
                <a:spcPct val="100000"/>
              </a:lnSpc>
              <a:buSzPct val="58000"/>
              <a:buFont typeface="Times New Roman" panose="02020603050405020304" pitchFamily="18" charset="0"/>
              <a:buBlip>
                <a:blip r:embed="rId8"/>
              </a:buBlip>
            </a:pPr>
            <a:r>
              <a:rPr lang="en-US" altLang="fr-FR" sz="2400" dirty="0">
                <a:latin typeface="+mn-lt"/>
              </a:rPr>
              <a:t>The HH channel appears in almost </a:t>
            </a:r>
            <a:r>
              <a:rPr lang="en-US" altLang="fr-FR" sz="2400" dirty="0" smtClean="0">
                <a:latin typeface="+mn-lt"/>
              </a:rPr>
              <a:t>all the </a:t>
            </a:r>
            <a:r>
              <a:rPr lang="en-US" altLang="fr-FR" sz="2400" dirty="0">
                <a:latin typeface="+mn-lt"/>
              </a:rPr>
              <a:t>HL-LHC TDR of CMS.</a:t>
            </a:r>
          </a:p>
          <a:p>
            <a:pPr lvl="1" hangingPunct="1">
              <a:lnSpc>
                <a:spcPct val="100000"/>
              </a:lnSpc>
              <a:buSzPct val="58000"/>
              <a:buFont typeface="Times New Roman" panose="02020603050405020304" pitchFamily="18" charset="0"/>
              <a:buBlip>
                <a:blip r:embed="rId8"/>
              </a:buBlip>
            </a:pPr>
            <a:r>
              <a:rPr lang="en-US" altLang="fr-FR" sz="2400" dirty="0">
                <a:latin typeface="+mn-lt"/>
              </a:rPr>
              <a:t>~ 10 publications from </a:t>
            </a:r>
            <a:r>
              <a:rPr lang="en-US" altLang="fr-FR" sz="2400" dirty="0" smtClean="0">
                <a:latin typeface="+mn-lt"/>
              </a:rPr>
              <a:t>the different </a:t>
            </a:r>
            <a:r>
              <a:rPr lang="en-US" altLang="fr-FR" sz="2400" dirty="0">
                <a:latin typeface="+mn-lt"/>
              </a:rPr>
              <a:t>channels</a:t>
            </a:r>
          </a:p>
          <a:p>
            <a:pPr hangingPunct="1">
              <a:lnSpc>
                <a:spcPct val="100000"/>
              </a:lnSpc>
            </a:pPr>
            <a:r>
              <a:rPr lang="en-US" altLang="fr-FR" sz="2400" dirty="0">
                <a:latin typeface="+mn-lt"/>
              </a:rPr>
              <a:t> </a:t>
            </a: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461" y="3917009"/>
            <a:ext cx="3964892" cy="895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737" y="1417896"/>
            <a:ext cx="3242120" cy="2005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03"/>
          <a:stretch>
            <a:fillRect/>
          </a:stretch>
        </p:blipFill>
        <p:spPr bwMode="auto">
          <a:xfrm>
            <a:off x="3551328" y="3346455"/>
            <a:ext cx="2930843" cy="103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2070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3609896"/>
            <a:ext cx="2290421" cy="66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696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pPr algn="ctr"/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HH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bb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(2)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6650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e 6"/>
          <p:cNvGrpSpPr/>
          <p:nvPr/>
        </p:nvGrpSpPr>
        <p:grpSpPr>
          <a:xfrm>
            <a:off x="10882311" y="55676"/>
            <a:ext cx="1309689" cy="962750"/>
            <a:chOff x="7036801" y="2731259"/>
            <a:chExt cx="1309689" cy="962750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4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228" r="14650"/>
            <a:stretch>
              <a:fillRect/>
            </a:stretch>
          </p:blipFill>
          <p:spPr bwMode="auto">
            <a:xfrm>
              <a:off x="7863890" y="2731259"/>
              <a:ext cx="482600" cy="523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102" y="2750309"/>
              <a:ext cx="804863" cy="48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6801" y="3260621"/>
              <a:ext cx="1309688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6577" y="166507"/>
            <a:ext cx="1346760" cy="806740"/>
          </a:xfrm>
          <a:prstGeom prst="rect">
            <a:avLst/>
          </a:prstGeom>
        </p:spPr>
      </p:pic>
      <p:sp>
        <p:nvSpPr>
          <p:cNvPr id="14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361" y="731838"/>
            <a:ext cx="2555875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2" y="2916198"/>
            <a:ext cx="6218237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20649" y="1289140"/>
            <a:ext cx="7589967" cy="1281069"/>
          </a:xfrm>
          <a:prstGeom prst="rect">
            <a:avLst/>
          </a:prstGeom>
          <a:noFill/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1pPr>
            <a:lvl2pPr marL="741363" indent="-284163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 PL UMing HK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8000"/>
              <a:buFont typeface="Times New Roman" panose="02020603050405020304" pitchFamily="18" charset="0"/>
              <a:buBlip>
                <a:blip r:embed="rId10"/>
              </a:buBlip>
            </a:pPr>
            <a:r>
              <a:rPr lang="en-US" altLang="fr-FR" dirty="0" smtClean="0">
                <a:latin typeface="+mn-lt"/>
              </a:rPr>
              <a:t> </a:t>
            </a:r>
            <a:r>
              <a:rPr lang="en-US" altLang="fr-FR" sz="2400" dirty="0" smtClean="0">
                <a:latin typeface="+mn-lt"/>
              </a:rPr>
              <a:t>The most sensitive channel is HH→ </a:t>
            </a:r>
            <a:r>
              <a:rPr lang="en-US" altLang="fr-FR" sz="2400" dirty="0" smtClean="0">
                <a:latin typeface="+mn-lt"/>
              </a:rPr>
              <a:t>2b2</a:t>
            </a:r>
            <a:r>
              <a:rPr lang="en-US" altLang="fr-FR" sz="2400" dirty="0" smtClean="0">
                <a:latin typeface="Symbol" panose="05050102010706020507" pitchFamily="18" charset="2"/>
              </a:rPr>
              <a:t>g</a:t>
            </a:r>
            <a:r>
              <a:rPr lang="en-US" altLang="fr-FR" sz="2400" dirty="0" smtClean="0">
                <a:latin typeface="+mn-lt"/>
              </a:rPr>
              <a:t>.</a:t>
            </a:r>
            <a:endParaRPr lang="en-US" altLang="fr-FR" sz="2400" dirty="0" smtClean="0">
              <a:latin typeface="+mn-lt"/>
            </a:endParaRP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</a:pPr>
            <a:r>
              <a:rPr lang="en-US" altLang="fr-FR" sz="2400" dirty="0" smtClean="0">
                <a:latin typeface="+mn-lt"/>
              </a:rPr>
              <a:t>Excellent  H→ resolution and high H→ bb branching.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3000"/>
              <a:buFont typeface="Times New Roman" panose="02020603050405020304" pitchFamily="18" charset="0"/>
              <a:buBlip>
                <a:blip r:embed="rId10"/>
              </a:buBlip>
            </a:pPr>
            <a:r>
              <a:rPr lang="en-US" altLang="fr-FR" sz="2400" dirty="0" smtClean="0">
                <a:latin typeface="+mn-lt"/>
              </a:rPr>
              <a:t> Below an example of the sensitivity to SM-like production.</a:t>
            </a:r>
          </a:p>
        </p:txBody>
      </p:sp>
    </p:spTree>
    <p:extLst>
      <p:ext uri="{BB962C8B-B14F-4D97-AF65-F5344CB8AC3E}">
        <p14:creationId xmlns:p14="http://schemas.microsoft.com/office/powerpoint/2010/main" val="156444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5730"/>
            <a:ext cx="12481560" cy="1325563"/>
          </a:xfrm>
        </p:spPr>
        <p:txBody>
          <a:bodyPr>
            <a:normAutofit/>
          </a:bodyPr>
          <a:lstStyle/>
          <a:p>
            <a:pPr algn="ctr"/>
            <a:r>
              <a:rPr lang="sv-S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Short-term (&lt;=2019) perspectives: Current projects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92365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184263" y="1457309"/>
            <a:ext cx="7360976" cy="563880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Priority:  Analyze the 2017 data (&gt;40 fb-1, slightly bigger dataset than 2016) and then the 2018 data (last year of Run 2): ~70fb-1 expected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For low-mass </a:t>
            </a:r>
            <a:r>
              <a:rPr lang="en-US" dirty="0" err="1" smtClean="0">
                <a:sym typeface="Wingdings" panose="05000000000000000000" pitchFamily="2" charset="2"/>
              </a:rPr>
              <a:t>H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dirty="0" smtClean="0">
                <a:sym typeface="Wingdings" panose="05000000000000000000" pitchFamily="2" charset="2"/>
              </a:rPr>
              <a:t>, this data could be </a:t>
            </a:r>
            <a:r>
              <a:rPr lang="en-US" dirty="0" smtClean="0">
                <a:sym typeface="Wingdings" panose="05000000000000000000" pitchFamily="2" charset="2"/>
              </a:rPr>
              <a:t>conclusive. New publications for both projects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Both projects will participate in HL/HE LHC ‘CERN Yellow Report’ for end of 2018 (input to European Strategy)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Will discuss plans for 2018 visit requests (current call) during the parallel session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Try to develop additional new projects</a:t>
            </a:r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2914882" y="6576060"/>
            <a:ext cx="6315613" cy="3733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lvl="0" eaLnBrk="1"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S. Gascon-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Shotkin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, Indo French Collaboration on High Energy 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Physics, Pune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IN  </a:t>
            </a:r>
            <a:r>
              <a:rPr lang="en-US" sz="1200" noProof="0" dirty="0" smtClean="0">
                <a:solidFill>
                  <a:prstClr val="black"/>
                </a:solidFill>
                <a:latin typeface="Times New Roman" pitchFamily="18" charset="0"/>
              </a:rPr>
              <a:t>Feb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26  2018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8" name="Picture 2" descr="https://indico.in2p3.fr/event/12968/log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80048" r="53662" b="283"/>
          <a:stretch/>
        </p:blipFill>
        <p:spPr bwMode="auto">
          <a:xfrm>
            <a:off x="11225582" y="69965"/>
            <a:ext cx="789486" cy="103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105" y="1395528"/>
            <a:ext cx="4828265" cy="3621199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7572606" y="5073021"/>
            <a:ext cx="4361966" cy="563880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Continue efforts for </a:t>
            </a:r>
            <a:r>
              <a:rPr lang="en-US" dirty="0" err="1" smtClean="0">
                <a:sym typeface="Wingdings" panose="05000000000000000000" pitchFamily="2" charset="2"/>
              </a:rPr>
              <a:t>exp-th</a:t>
            </a:r>
            <a:r>
              <a:rPr lang="en-US" dirty="0" smtClean="0">
                <a:sym typeface="Wingdings" panose="05000000000000000000" pitchFamily="2" charset="2"/>
              </a:rPr>
              <a:t> collaborations (next slide)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1090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Modèle par défaut">
  <a:themeElements>
    <a:clrScheme name="1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ymbol" pitchFamily="18" charset="2"/>
          </a:defRPr>
        </a:defPPr>
      </a:lstStyle>
    </a:lnDef>
  </a:objectDefaults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98287</TotalTime>
  <Words>2536</Words>
  <Application>Microsoft Office PowerPoint</Application>
  <PresentationFormat>Grand écran</PresentationFormat>
  <Paragraphs>271</Paragraphs>
  <Slides>26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26</vt:i4>
      </vt:variant>
    </vt:vector>
  </HeadingPairs>
  <TitlesOfParts>
    <vt:vector size="35" baseType="lpstr">
      <vt:lpstr>AR PL UMing HK</vt:lpstr>
      <vt:lpstr>Arial</vt:lpstr>
      <vt:lpstr>Calibri</vt:lpstr>
      <vt:lpstr>Calibri Light</vt:lpstr>
      <vt:lpstr>Symbol</vt:lpstr>
      <vt:lpstr>Times New Roman</vt:lpstr>
      <vt:lpstr>Wingdings</vt:lpstr>
      <vt:lpstr>Thème Office</vt:lpstr>
      <vt:lpstr>2_Modèle par défaut</vt:lpstr>
      <vt:lpstr>Présentation PowerPoint</vt:lpstr>
      <vt:lpstr>           The Experimental WG: Current/potential members (30!)</vt:lpstr>
      <vt:lpstr>           Activities of the Experimental WG since the                          Bangalore kickoff (May 2016)</vt:lpstr>
      <vt:lpstr>           Activities of the Experimental WG since the                          Bangalore kickoff</vt:lpstr>
      <vt:lpstr> Status of concrete projects in the Experimental WG </vt:lpstr>
      <vt:lpstr>                              Low-mass h--&gt;gg (70/80-110 GeV)</vt:lpstr>
      <vt:lpstr>     HHbbgg (1)</vt:lpstr>
      <vt:lpstr>     HHbbgg (2)</vt:lpstr>
      <vt:lpstr>Short-term (&lt;=2019) perspectives: Current projects</vt:lpstr>
      <vt:lpstr>   Short-term (&lt;=2019) perspectives: Potential new projects/synergy with theorists/other WG</vt:lpstr>
      <vt:lpstr>   Global/long-term perspectives and Conclusions</vt:lpstr>
      <vt:lpstr>Acknowledgements</vt:lpstr>
      <vt:lpstr>Présentation PowerPoint</vt:lpstr>
      <vt:lpstr>        Run 1 h--&gt;gg Search(80-110 GeV) Run 1</vt:lpstr>
      <vt:lpstr>                 h--&gt;gg Run 1: CMS and ATLAS</vt:lpstr>
      <vt:lpstr>                 h--&gt;gg Run 1: CMS and ATLAS </vt:lpstr>
      <vt:lpstr>                           h--&gt;gg Run 1: by production process</vt:lpstr>
      <vt:lpstr>          h--&gt;gg: 2HDM Interpretation of CMS Run 1 results</vt:lpstr>
      <vt:lpstr>h--&gt;gg (65-110GeV): 2HDM Interpretation of CMS Run 1 results</vt:lpstr>
      <vt:lpstr>h--&gt;gg (65-110GeV): 2HDM Interpretation of CMS Run 1 results</vt:lpstr>
      <vt:lpstr>h--&gt;gg (65-110GeV): 2HDM Interpretation of CMS Run 1 results</vt:lpstr>
      <vt:lpstr>h--&gt;gg (65-110GeV): 2HDM Interpretation of CMS Run 1 results</vt:lpstr>
      <vt:lpstr>h--&gt;gg (65-110GeV): 2HDM Interpretation of CMS Run 1 results</vt:lpstr>
      <vt:lpstr>       h--&gt;gg with mh&lt; 110GeV: Conclusions/Perspectives</vt:lpstr>
      <vt:lpstr>Présentation PowerPoint</vt:lpstr>
      <vt:lpstr>Présentation PowerPoint</vt:lpstr>
    </vt:vector>
  </TitlesOfParts>
  <Company>CNRS/LAL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Diboson at LHC ?</dc:title>
  <dc:creator>Francois Richard</dc:creator>
  <cp:lastModifiedBy>Susan Gascon</cp:lastModifiedBy>
  <cp:revision>1042</cp:revision>
  <dcterms:created xsi:type="dcterms:W3CDTF">2015-06-25T13:12:30Z</dcterms:created>
  <dcterms:modified xsi:type="dcterms:W3CDTF">2018-02-26T06:14:50Z</dcterms:modified>
</cp:coreProperties>
</file>