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97" r:id="rId2"/>
    <p:sldId id="398" r:id="rId3"/>
    <p:sldId id="393" r:id="rId4"/>
    <p:sldId id="399" r:id="rId5"/>
    <p:sldId id="402" r:id="rId6"/>
    <p:sldId id="400" r:id="rId7"/>
    <p:sldId id="401" r:id="rId8"/>
    <p:sldId id="404" r:id="rId9"/>
    <p:sldId id="405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1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5151F-AE68-4286-B97A-2A8944535BB2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15802-E2AC-4FCA-8774-4D77C138A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674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8B99CF-FD29-4CA0-9D5F-CA1A78DBEF99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3A7CC3-511C-4CC4-B588-D26E6042E7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358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7F8FD-D91C-4F75-96FA-67AF086D052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050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12/03/2018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PULPOKS: M.J. Barnes - Overview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12/03/2018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PULPOKS: M.J. Barnes - Overview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12/03/2018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PULPOKS: M.J. Barnes - Overview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12/03/2018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PULPOKS: M.J. Barnes - Overview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12/03/2018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PULPOKS: M.J. Barnes - Overview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12/03/2018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PULPOKS: M.J. Barnes - Overview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12/03/2018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PULPOKS: M.J. Barnes - Overview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12/03/2018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PULPOKS: M.J. Barnes - Overview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12/03/2018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PULPOKS: M.J. Barnes - Overview</a:t>
            </a: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12/03/2018</a:t>
            </a:r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PULPOKS: M.J. Barnes - Overview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12/03/2018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PULPOKS: M.J. Barnes - Overview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fcc.web.cern.ch/Pages/default.aspx" TargetMode="External"/><Relationship Id="rId2" Type="http://schemas.openxmlformats.org/officeDocument/2006/relationships/hyperlink" Target="https://aries.web.cern.ch/" TargetMode="Externa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PULPOKS-participants@cern.ch" TargetMode="Externa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2861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12/03/2018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PULPOKS: M.J. Barnes - Overview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mtClean="0"/>
              <a:t>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-1"/>
            <a:ext cx="4283968" cy="61890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9637" y="100771"/>
            <a:ext cx="9034363" cy="3093154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6500" b="1" spc="54" dirty="0" smtClean="0">
                <a:ln w="0"/>
                <a:solidFill>
                  <a:schemeClr val="accent6">
                    <a:lumMod val="50000"/>
                  </a:schemeClr>
                </a:solidFill>
                <a:latin typeface="Impact" panose="020B0806030902050204" pitchFamily="34" charset="0"/>
              </a:rPr>
              <a:t>Overview of the</a:t>
            </a:r>
            <a:r>
              <a:rPr lang="en-US" sz="6500" b="1" spc="54" dirty="0">
                <a:ln w="0"/>
                <a:solidFill>
                  <a:schemeClr val="accent6">
                    <a:lumMod val="50000"/>
                  </a:schemeClr>
                </a:solidFill>
                <a:latin typeface="Impact" panose="020B0806030902050204" pitchFamily="34" charset="0"/>
              </a:rPr>
              <a:t>:</a:t>
            </a:r>
            <a:endParaRPr lang="en-GB" sz="6500" b="1" spc="54" dirty="0">
              <a:ln w="0"/>
              <a:solidFill>
                <a:schemeClr val="accent6">
                  <a:lumMod val="50000"/>
                </a:schemeClr>
              </a:solidFill>
              <a:latin typeface="Impact" panose="020B0806030902050204" pitchFamily="34" charset="0"/>
            </a:endParaRPr>
          </a:p>
          <a:p>
            <a:r>
              <a:rPr lang="en-GB" sz="6500" b="1" spc="54" dirty="0">
                <a:ln w="0"/>
                <a:solidFill>
                  <a:schemeClr val="accent5">
                    <a:lumMod val="60000"/>
                    <a:lumOff val="40000"/>
                  </a:schemeClr>
                </a:solidFill>
                <a:latin typeface="Impact" panose="020B0806030902050204" pitchFamily="34" charset="0"/>
              </a:rPr>
              <a:t>PUL</a:t>
            </a:r>
            <a:r>
              <a:rPr lang="en-GB" sz="6500" b="1" spc="54" dirty="0">
                <a:ln w="0"/>
                <a:latin typeface="Impact" panose="020B0806030902050204" pitchFamily="34" charset="0"/>
              </a:rPr>
              <a:t>SED</a:t>
            </a:r>
            <a:r>
              <a:rPr lang="en-GB" sz="6500" b="1" spc="54" dirty="0">
                <a:ln w="0"/>
                <a:solidFill>
                  <a:schemeClr val="bg2"/>
                </a:solidFill>
                <a:latin typeface="Impact" panose="020B0806030902050204" pitchFamily="34" charset="0"/>
              </a:rPr>
              <a:t> </a:t>
            </a:r>
            <a:r>
              <a:rPr lang="en-GB" sz="6500" b="1" spc="54" dirty="0">
                <a:ln w="0"/>
                <a:solidFill>
                  <a:schemeClr val="accent5">
                    <a:lumMod val="60000"/>
                    <a:lumOff val="40000"/>
                  </a:schemeClr>
                </a:solidFill>
                <a:latin typeface="Impact" panose="020B0806030902050204" pitchFamily="34" charset="0"/>
              </a:rPr>
              <a:t>PO</a:t>
            </a:r>
            <a:r>
              <a:rPr lang="en-GB" sz="6500" b="1" spc="54" dirty="0">
                <a:ln w="0"/>
                <a:latin typeface="Impact" panose="020B0806030902050204" pitchFamily="34" charset="0"/>
              </a:rPr>
              <a:t>WER for </a:t>
            </a:r>
            <a:r>
              <a:rPr lang="en-GB" sz="6500" b="1" spc="54" dirty="0">
                <a:ln w="0"/>
                <a:solidFill>
                  <a:schemeClr val="accent5">
                    <a:lumMod val="60000"/>
                    <a:lumOff val="40000"/>
                  </a:schemeClr>
                </a:solidFill>
                <a:latin typeface="Impact" panose="020B0806030902050204" pitchFamily="34" charset="0"/>
              </a:rPr>
              <a:t>K</a:t>
            </a:r>
            <a:r>
              <a:rPr lang="en-GB" sz="6500" b="1" spc="54" dirty="0">
                <a:ln w="0"/>
                <a:solidFill>
                  <a:schemeClr val="tx2"/>
                </a:solidFill>
                <a:latin typeface="Impact" panose="020B0806030902050204" pitchFamily="34" charset="0"/>
              </a:rPr>
              <a:t>ICKER</a:t>
            </a:r>
            <a:r>
              <a:rPr lang="en-GB" sz="6500" b="1" spc="54" dirty="0">
                <a:ln w="0"/>
                <a:solidFill>
                  <a:srgbClr val="808080"/>
                </a:solidFill>
                <a:latin typeface="Impact" panose="020B0806030902050204" pitchFamily="34" charset="0"/>
              </a:rPr>
              <a:t> </a:t>
            </a:r>
            <a:r>
              <a:rPr lang="en-GB" sz="6500" b="1" spc="54" dirty="0">
                <a:ln w="0"/>
                <a:solidFill>
                  <a:schemeClr val="accent5">
                    <a:lumMod val="60000"/>
                    <a:lumOff val="40000"/>
                  </a:schemeClr>
                </a:solidFill>
                <a:latin typeface="Impact" panose="020B0806030902050204" pitchFamily="34" charset="0"/>
              </a:rPr>
              <a:t>S</a:t>
            </a:r>
            <a:r>
              <a:rPr lang="en-GB" sz="6500" b="1" spc="54" dirty="0">
                <a:ln w="0"/>
                <a:solidFill>
                  <a:schemeClr val="tx2"/>
                </a:solidFill>
                <a:latin typeface="Impact" panose="020B0806030902050204" pitchFamily="34" charset="0"/>
              </a:rPr>
              <a:t>YSTEMS</a:t>
            </a:r>
            <a:r>
              <a:rPr lang="en-GB" sz="6500" b="1" spc="54" dirty="0">
                <a:ln w="0"/>
                <a:solidFill>
                  <a:srgbClr val="808080"/>
                </a:solidFill>
                <a:latin typeface="Impact" panose="020B0806030902050204" pitchFamily="34" charset="0"/>
              </a:rPr>
              <a:t> </a:t>
            </a:r>
            <a:r>
              <a:rPr lang="en-GB" sz="6500" b="1" spc="54" dirty="0">
                <a:ln w="0"/>
                <a:solidFill>
                  <a:schemeClr val="bg2"/>
                </a:solidFill>
                <a:latin typeface="Impact" panose="020B0806030902050204" pitchFamily="34" charset="0"/>
              </a:rPr>
              <a:t> </a:t>
            </a:r>
            <a:r>
              <a:rPr lang="en-GB" sz="6500" b="1" spc="54" dirty="0">
                <a:ln w="0"/>
                <a:solidFill>
                  <a:schemeClr val="accent5">
                    <a:lumMod val="60000"/>
                    <a:lumOff val="40000"/>
                  </a:schemeClr>
                </a:solidFill>
                <a:latin typeface="Impact" panose="020B0806030902050204" pitchFamily="34" charset="0"/>
              </a:rPr>
              <a:t>20</a:t>
            </a:r>
            <a:r>
              <a:rPr lang="en-GB" sz="6500" b="1" spc="54" dirty="0">
                <a:ln w="0"/>
                <a:solidFill>
                  <a:srgbClr val="C00000"/>
                </a:solidFill>
                <a:latin typeface="Impact" panose="020B0806030902050204" pitchFamily="34" charset="0"/>
              </a:rPr>
              <a:t>18 workshop</a:t>
            </a:r>
            <a:r>
              <a:rPr lang="en-GB" sz="6500" b="1" spc="54" dirty="0">
                <a:ln w="0"/>
                <a:solidFill>
                  <a:srgbClr val="FF6565"/>
                </a:solidFill>
                <a:latin typeface="Impact" panose="020B0806030902050204" pitchFamily="34" charset="0"/>
              </a:rPr>
              <a:t>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2600" y="2996952"/>
            <a:ext cx="9051400" cy="3168352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262511" y="4725144"/>
            <a:ext cx="41764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71D4"/>
                </a:solidFill>
                <a:latin typeface="Impact" panose="020B0806030902050204" pitchFamily="34" charset="0"/>
              </a:rPr>
              <a:t>https://indico.cern.ch/event/682148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92873" y="3137193"/>
            <a:ext cx="685671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dirty="0">
                <a:solidFill>
                  <a:srgbClr val="FF6565"/>
                </a:solidFill>
                <a:latin typeface="Impact" panose="020B0806030902050204" pitchFamily="34" charset="0"/>
              </a:rPr>
              <a:t>12–13 March 2018, CERN, Geneva, Switzerland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3970612" y="3539772"/>
            <a:ext cx="2699342" cy="2570803"/>
            <a:chOff x="4409808" y="3539772"/>
            <a:chExt cx="2699342" cy="2570803"/>
          </a:xfrm>
        </p:grpSpPr>
        <p:sp>
          <p:nvSpPr>
            <p:cNvPr id="20" name="TextBox 19"/>
            <p:cNvSpPr txBox="1"/>
            <p:nvPr/>
          </p:nvSpPr>
          <p:spPr>
            <a:xfrm>
              <a:off x="4816535" y="3539772"/>
              <a:ext cx="229261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600" dirty="0">
                  <a:solidFill>
                    <a:srgbClr val="4B4FFF"/>
                  </a:solidFill>
                  <a:latin typeface="Impact" panose="020B0806030902050204" pitchFamily="34" charset="0"/>
                </a:rPr>
                <a:t>International Organising </a:t>
              </a:r>
            </a:p>
            <a:p>
              <a:pPr algn="r"/>
              <a:r>
                <a:rPr lang="en-GB" sz="1600" dirty="0">
                  <a:solidFill>
                    <a:srgbClr val="4B4FFF"/>
                  </a:solidFill>
                  <a:latin typeface="Impact" panose="020B0806030902050204" pitchFamily="34" charset="0"/>
                </a:rPr>
                <a:t>Committee:</a:t>
              </a:r>
            </a:p>
            <a:p>
              <a:pPr algn="r"/>
              <a:endParaRPr lang="en-GB" sz="1600" dirty="0">
                <a:solidFill>
                  <a:srgbClr val="4B4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4" name="Rectangle 2"/>
            <p:cNvSpPr>
              <a:spLocks noChangeArrowheads="1"/>
            </p:cNvSpPr>
            <p:nvPr/>
          </p:nvSpPr>
          <p:spPr bwMode="auto">
            <a:xfrm>
              <a:off x="4409808" y="4010000"/>
              <a:ext cx="2694250" cy="2100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9060" tIns="49530" rIns="99060" bIns="49530" numCol="1" anchor="ctr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990570"/>
              <a:r>
                <a:rPr lang="en-US" altLang="en-US" sz="12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34" charset="0"/>
                </a:rPr>
                <a:t>Patrick Alexandre </a:t>
              </a:r>
              <a:r>
                <a:rPr lang="en-US" altLang="en-US" sz="1250" dirty="0">
                  <a:solidFill>
                    <a:srgbClr val="4B4FFF"/>
                  </a:solidFill>
                  <a:latin typeface="Impact" panose="020B0806030902050204" pitchFamily="34" charset="0"/>
                </a:rPr>
                <a:t>SOLEIL</a:t>
              </a:r>
            </a:p>
            <a:p>
              <a:pPr algn="r" defTabSz="990570"/>
              <a:r>
                <a:rPr lang="en-US" altLang="en-US" sz="12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34" charset="0"/>
                </a:rPr>
                <a:t>Mike Barnes </a:t>
              </a:r>
              <a:r>
                <a:rPr lang="en-US" altLang="en-US" sz="1250" dirty="0">
                  <a:solidFill>
                    <a:srgbClr val="4B4FFF"/>
                  </a:solidFill>
                  <a:latin typeface="Impact" panose="020B0806030902050204" pitchFamily="34" charset="0"/>
                </a:rPr>
                <a:t>CERN</a:t>
              </a:r>
            </a:p>
            <a:p>
              <a:pPr algn="r" defTabSz="990570"/>
              <a:r>
                <a:rPr lang="en-US" altLang="en-US" sz="12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34" charset="0"/>
                </a:rPr>
                <a:t>Marc Dubrulle </a:t>
              </a:r>
              <a:r>
                <a:rPr lang="en-US" altLang="en-US" sz="1250" dirty="0">
                  <a:solidFill>
                    <a:srgbClr val="4B4FFF"/>
                  </a:solidFill>
                  <a:latin typeface="Impact" panose="020B0806030902050204" pitchFamily="34" charset="0"/>
                </a:rPr>
                <a:t>ESRF</a:t>
              </a:r>
            </a:p>
            <a:p>
              <a:pPr algn="r" defTabSz="990570"/>
              <a:r>
                <a:rPr lang="en-US" altLang="en-US" sz="12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34" charset="0"/>
                </a:rPr>
                <a:t>Olaf Dressler </a:t>
              </a:r>
              <a:r>
                <a:rPr lang="en-US" altLang="en-US" sz="1250" dirty="0">
                  <a:solidFill>
                    <a:srgbClr val="4B4FFF"/>
                  </a:solidFill>
                  <a:latin typeface="Impact" panose="020B0806030902050204" pitchFamily="34" charset="0"/>
                </a:rPr>
                <a:t>BESSY-II</a:t>
              </a:r>
            </a:p>
            <a:p>
              <a:pPr algn="r" defTabSz="990570"/>
              <a:r>
                <a:rPr lang="en-US" altLang="en-US" sz="12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34" charset="0"/>
                </a:rPr>
                <a:t>Laurent Ducimetière </a:t>
              </a:r>
              <a:r>
                <a:rPr lang="en-US" altLang="en-US" sz="1250" dirty="0">
                  <a:solidFill>
                    <a:srgbClr val="4B4FFF"/>
                  </a:solidFill>
                  <a:latin typeface="Impact" panose="020B0806030902050204" pitchFamily="34" charset="0"/>
                </a:rPr>
                <a:t>CERN</a:t>
              </a:r>
            </a:p>
            <a:p>
              <a:pPr algn="r" defTabSz="990570"/>
              <a:r>
                <a:rPr lang="en-US" altLang="en-US" sz="12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34" charset="0"/>
                </a:rPr>
                <a:t>Thomas Kramer </a:t>
              </a:r>
              <a:r>
                <a:rPr lang="en-US" altLang="en-US" sz="1250" dirty="0">
                  <a:solidFill>
                    <a:srgbClr val="4B4FFF"/>
                  </a:solidFill>
                  <a:latin typeface="Impact" panose="020B0806030902050204" pitchFamily="34" charset="0"/>
                </a:rPr>
                <a:t>CERN</a:t>
              </a:r>
            </a:p>
            <a:p>
              <a:pPr algn="r" defTabSz="990570"/>
              <a:r>
                <a:rPr lang="en-US" altLang="en-US" sz="12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34" charset="0"/>
                </a:rPr>
                <a:t>Martin Paraliev </a:t>
              </a:r>
              <a:r>
                <a:rPr lang="en-US" altLang="en-US" sz="1250" dirty="0">
                  <a:solidFill>
                    <a:srgbClr val="4B4FFF"/>
                  </a:solidFill>
                  <a:latin typeface="Impact" panose="020B0806030902050204" pitchFamily="34" charset="0"/>
                </a:rPr>
                <a:t>PSI</a:t>
              </a:r>
            </a:p>
            <a:p>
              <a:pPr algn="r" defTabSz="990570"/>
              <a:r>
                <a:rPr lang="en-US" altLang="en-US" sz="12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34" charset="0"/>
                </a:rPr>
                <a:t>Montse Pont </a:t>
              </a:r>
              <a:r>
                <a:rPr lang="en-US" altLang="en-US" sz="1250" dirty="0">
                  <a:solidFill>
                    <a:srgbClr val="4B4FFF"/>
                  </a:solidFill>
                  <a:latin typeface="Impact" panose="020B0806030902050204" pitchFamily="34" charset="0"/>
                </a:rPr>
                <a:t>ALBA</a:t>
              </a:r>
            </a:p>
            <a:p>
              <a:pPr algn="r" defTabSz="990570"/>
              <a:r>
                <a:rPr lang="en-US" altLang="en-US" sz="12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34" charset="0"/>
                </a:rPr>
                <a:t>Jonny Ranner </a:t>
              </a:r>
              <a:r>
                <a:rPr lang="en-US" altLang="en-US" sz="1250" dirty="0">
                  <a:solidFill>
                    <a:srgbClr val="4B4FFF"/>
                  </a:solidFill>
                  <a:latin typeface="Impact" panose="020B0806030902050204" pitchFamily="34" charset="0"/>
                </a:rPr>
                <a:t>STFC</a:t>
              </a:r>
            </a:p>
            <a:p>
              <a:pPr algn="r" defTabSz="990570"/>
              <a:r>
                <a:rPr lang="en-US" altLang="en-US" sz="125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34" charset="0"/>
                </a:rPr>
                <a:t>Piergiorgio</a:t>
              </a:r>
              <a:r>
                <a:rPr lang="en-US" altLang="en-US" sz="12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34" charset="0"/>
                </a:rPr>
                <a:t> </a:t>
              </a:r>
              <a:r>
                <a:rPr lang="en-US" altLang="en-US" sz="125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34" charset="0"/>
                </a:rPr>
                <a:t>Tosolini</a:t>
              </a:r>
              <a:r>
                <a:rPr lang="en-US" altLang="en-US" sz="12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34" charset="0"/>
                </a:rPr>
                <a:t> </a:t>
              </a:r>
              <a:r>
                <a:rPr lang="en-US" altLang="en-US" sz="1250" dirty="0">
                  <a:solidFill>
                    <a:srgbClr val="4B4FFF"/>
                  </a:solidFill>
                  <a:latin typeface="Impact" panose="020B0806030902050204" pitchFamily="34" charset="0"/>
                </a:rPr>
                <a:t>ELETTRA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16118" y="5157192"/>
            <a:ext cx="4249819" cy="898257"/>
            <a:chOff x="316119" y="5292773"/>
            <a:chExt cx="3608360" cy="762676"/>
          </a:xfrm>
        </p:grpSpPr>
        <p:pic>
          <p:nvPicPr>
            <p:cNvPr id="22" name="Picture 4" descr="Slow Extraction Workshop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134"/>
            <a:stretch/>
          </p:blipFill>
          <p:spPr bwMode="auto">
            <a:xfrm>
              <a:off x="1167849" y="5299449"/>
              <a:ext cx="1013967" cy="75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6" descr="Physics Beyond Colliders Kickoff Workshop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5"/>
            <a:stretch/>
          </p:blipFill>
          <p:spPr bwMode="auto">
            <a:xfrm>
              <a:off x="316119" y="5292773"/>
              <a:ext cx="849285" cy="75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050438E8-8B24-4B2F-BE24-2C3F2061743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7382" y="5298913"/>
              <a:ext cx="1707097" cy="756000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E97B6C2F-9C77-4594-9D5E-3298CAB69FFA}"/>
              </a:ext>
            </a:extLst>
          </p:cNvPr>
          <p:cNvSpPr txBox="1"/>
          <p:nvPr/>
        </p:nvSpPr>
        <p:spPr>
          <a:xfrm>
            <a:off x="6588224" y="3529315"/>
            <a:ext cx="24631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rgbClr val="4B4FFF"/>
                </a:solidFill>
                <a:latin typeface="Impact" panose="020B0806030902050204" pitchFamily="34" charset="0"/>
              </a:rPr>
              <a:t>Local Organisation Committee </a:t>
            </a:r>
          </a:p>
          <a:p>
            <a:pPr algn="r"/>
            <a:r>
              <a:rPr lang="en-GB" sz="12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Janne</a:t>
            </a:r>
            <a:r>
              <a:rPr lang="en-GB" sz="125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 </a:t>
            </a:r>
            <a:r>
              <a:rPr lang="en-GB" sz="12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Holma</a:t>
            </a:r>
            <a:r>
              <a:rPr lang="en-GB" sz="125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 </a:t>
            </a:r>
            <a:r>
              <a:rPr lang="en-GB" sz="1250" dirty="0">
                <a:solidFill>
                  <a:srgbClr val="4B4FFF"/>
                </a:solidFill>
                <a:latin typeface="Impact" panose="020B0806030902050204" pitchFamily="34" charset="0"/>
              </a:rPr>
              <a:t>(Technical Chair)</a:t>
            </a:r>
          </a:p>
          <a:p>
            <a:pPr algn="r"/>
            <a:r>
              <a:rPr lang="en-GB" sz="125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Lucie </a:t>
            </a:r>
            <a:r>
              <a:rPr lang="en-GB" sz="12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Mainoli</a:t>
            </a:r>
            <a:r>
              <a:rPr lang="en-GB" sz="125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 </a:t>
            </a:r>
            <a:r>
              <a:rPr lang="en-GB" sz="1250" dirty="0">
                <a:solidFill>
                  <a:srgbClr val="4B4FFF"/>
                </a:solidFill>
                <a:latin typeface="Impact" panose="020B0806030902050204" pitchFamily="34" charset="0"/>
              </a:rPr>
              <a:t>(Local organisation)</a:t>
            </a:r>
          </a:p>
          <a:p>
            <a:pPr algn="r"/>
            <a:r>
              <a:rPr lang="en-GB" sz="125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Miroslav </a:t>
            </a:r>
            <a:r>
              <a:rPr lang="en-GB" sz="12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Georgiev</a:t>
            </a:r>
            <a:r>
              <a:rPr lang="en-GB" sz="125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 </a:t>
            </a:r>
            <a:r>
              <a:rPr lang="en-GB" sz="12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Atanasov</a:t>
            </a:r>
            <a:r>
              <a:rPr lang="en-GB" sz="125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 </a:t>
            </a:r>
            <a:r>
              <a:rPr lang="en-GB" sz="1250" dirty="0">
                <a:solidFill>
                  <a:srgbClr val="4B4FFF"/>
                </a:solidFill>
                <a:latin typeface="Impact" panose="020B0806030902050204" pitchFamily="34" charset="0"/>
              </a:rPr>
              <a:t>(Visit)</a:t>
            </a:r>
          </a:p>
          <a:p>
            <a:pPr algn="r"/>
            <a:r>
              <a:rPr lang="en-GB" sz="125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Christoph Wiesner</a:t>
            </a:r>
            <a:r>
              <a:rPr lang="en-GB" sz="1250" dirty="0">
                <a:latin typeface="Impact" panose="020B0806030902050204" pitchFamily="34" charset="0"/>
              </a:rPr>
              <a:t> </a:t>
            </a:r>
            <a:r>
              <a:rPr lang="en-GB" sz="1250" dirty="0">
                <a:solidFill>
                  <a:srgbClr val="4B4FFF"/>
                </a:solidFill>
                <a:latin typeface="Impact" panose="020B0806030902050204" pitchFamily="34" charset="0"/>
              </a:rPr>
              <a:t>(Visit)</a:t>
            </a:r>
          </a:p>
          <a:p>
            <a:pPr algn="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3617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12/03/2018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PULPOKS: M.J. Barnes - Overview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16632"/>
            <a:ext cx="8435280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>
              <a:spcBef>
                <a:spcPct val="0"/>
              </a:spcBef>
              <a:buNone/>
              <a:defRPr kumimoji="0" sz="3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Many Thanks to: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381836" y="1124744"/>
            <a:ext cx="8304964" cy="4893647"/>
            <a:chOff x="381836" y="1178821"/>
            <a:chExt cx="8304964" cy="4893647"/>
          </a:xfrm>
        </p:grpSpPr>
        <p:sp>
          <p:nvSpPr>
            <p:cNvPr id="6" name="TextBox 5"/>
            <p:cNvSpPr txBox="1"/>
            <p:nvPr/>
          </p:nvSpPr>
          <p:spPr>
            <a:xfrm>
              <a:off x="1916370" y="1178821"/>
              <a:ext cx="6770430" cy="4893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457200">
                <a:spcAft>
                  <a:spcPts val="600"/>
                </a:spcAft>
              </a:pPr>
              <a:r>
                <a:rPr lang="en-GB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rPr>
                <a:t>CERN </a:t>
              </a:r>
              <a:r>
                <a: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rPr>
                <a:t>and especially to the management of the </a:t>
              </a:r>
              <a:r>
                <a:rPr lang="en-GB" sz="19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rPr>
                <a:t>Technology Department </a:t>
              </a:r>
              <a:r>
                <a:rPr lang="en-GB" sz="1600" dirty="0"/>
                <a:t>for all their support during the organization, preparation and running of the workshop.</a:t>
              </a:r>
            </a:p>
            <a:p>
              <a:pPr>
                <a:spcAft>
                  <a:spcPts val="600"/>
                </a:spcAft>
              </a:pPr>
              <a:endPara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endParaRPr>
            </a:p>
            <a:p>
              <a:pPr>
                <a:spcAft>
                  <a:spcPts val="600"/>
                </a:spcAft>
              </a:pPr>
              <a:r>
                <a:rPr 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rPr>
                <a:t>Workshop sponsors:</a:t>
              </a:r>
              <a:endPara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endParaRPr>
            </a:p>
            <a:p>
              <a:r>
                <a:rPr lang="en-GB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rPr>
                <a:t>ARIES: </a:t>
              </a:r>
              <a:r>
                <a:rPr lang="en-GB" sz="1600" b="1" dirty="0"/>
                <a:t>Accelerator Research and Innovation for European Science and Society </a:t>
              </a:r>
            </a:p>
            <a:p>
              <a:r>
                <a:rPr lang="en-GB" sz="1600" b="1" dirty="0"/>
                <a:t>ARIES</a:t>
              </a:r>
              <a:r>
                <a:rPr lang="en-GB" sz="1600" dirty="0"/>
                <a:t> is an Integrating Activity project which aims to develop European particle accelerator infrastructures, co-funded under the European Commission's Horizon 2020 Research and Innovation programme. </a:t>
              </a:r>
            </a:p>
            <a:p>
              <a:r>
                <a:rPr lang="en-GB" sz="1600" i="1" dirty="0">
                  <a:hlinkClick r:id="rId2"/>
                </a:rPr>
                <a:t>https://aries.web.cern.ch/</a:t>
              </a:r>
              <a:endParaRPr lang="en-GB" sz="1600" i="1" dirty="0"/>
            </a:p>
            <a:p>
              <a:endParaRPr lang="en-GB" sz="1600" i="1" dirty="0"/>
            </a:p>
            <a:p>
              <a:pPr>
                <a:spcBef>
                  <a:spcPts val="600"/>
                </a:spcBef>
              </a:pPr>
              <a:r>
                <a:rPr lang="en-GB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rPr>
                <a:t>FCC: </a:t>
              </a:r>
              <a:r>
                <a:rPr lang="en-GB" sz="1600" b="1" dirty="0"/>
                <a:t>Future Circular Collider </a:t>
              </a:r>
            </a:p>
            <a:p>
              <a:pPr>
                <a:spcBef>
                  <a:spcPts val="600"/>
                </a:spcBef>
              </a:pPr>
              <a:r>
                <a:rPr lang="en-GB" sz="1600" b="1" dirty="0"/>
                <a:t>FCC </a:t>
              </a:r>
              <a:r>
                <a:rPr lang="en-GB" sz="1600" dirty="0"/>
                <a:t>is an international collaboration to explore concepts for the most powerful particle collider and develop enabling technologies. </a:t>
              </a:r>
              <a:r>
                <a:rPr lang="en-GB" sz="1600" i="1" dirty="0">
                  <a:hlinkClick r:id="rId3"/>
                </a:rPr>
                <a:t>https://fcc.web.cern.ch/Pages/default.aspx</a:t>
              </a:r>
              <a:endParaRPr lang="en-GB" sz="1600" i="1" dirty="0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50438E8-8B24-4B2F-BE24-2C3F206174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836" y="4854330"/>
              <a:ext cx="1431330" cy="633874"/>
            </a:xfrm>
            <a:prstGeom prst="rect">
              <a:avLst/>
            </a:prstGeom>
          </p:spPr>
        </p:pic>
        <p:pic>
          <p:nvPicPr>
            <p:cNvPr id="11" name="Picture 6" descr="Physics Beyond Colliders Kickoff Workshop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5"/>
            <a:stretch/>
          </p:blipFill>
          <p:spPr bwMode="auto">
            <a:xfrm>
              <a:off x="539552" y="1178821"/>
              <a:ext cx="1000263" cy="8903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" descr="Slow Extraction Workshop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134"/>
            <a:stretch/>
          </p:blipFill>
          <p:spPr bwMode="auto">
            <a:xfrm>
              <a:off x="381836" y="3037880"/>
              <a:ext cx="1194220" cy="8903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72194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12/03/2018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PULPOKS: M.J. Barnes - Overview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16632"/>
            <a:ext cx="8435280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>
              <a:spcBef>
                <a:spcPct val="0"/>
              </a:spcBef>
              <a:buNone/>
              <a:defRPr kumimoji="0" sz="3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 Few Statistics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124744"/>
            <a:ext cx="80752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Forty participants;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Representing </a:t>
            </a:r>
            <a:r>
              <a:rPr lang="en-GB" b="1" dirty="0"/>
              <a:t>14 labs/institutes</a:t>
            </a:r>
            <a:r>
              <a:rPr lang="en-GB" dirty="0"/>
              <a:t> in 9 </a:t>
            </a:r>
            <a:r>
              <a:rPr lang="en-GB" b="1" dirty="0"/>
              <a:t>countries</a:t>
            </a:r>
            <a:r>
              <a:rPr lang="en-GB" dirty="0"/>
              <a:t>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ALBA, Spain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CERN, Switzerland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DESY, Germany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Diamond, UK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err="1"/>
              <a:t>Elettra</a:t>
            </a:r>
            <a:r>
              <a:rPr lang="en-US" dirty="0"/>
              <a:t> </a:t>
            </a:r>
            <a:r>
              <a:rPr lang="en-US" dirty="0" err="1"/>
              <a:t>Sincrotrone</a:t>
            </a:r>
            <a:r>
              <a:rPr lang="en-US" dirty="0"/>
              <a:t>, Italy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ESRF, France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err="1"/>
              <a:t>Fermilab</a:t>
            </a:r>
            <a:r>
              <a:rPr lang="en-US" dirty="0"/>
              <a:t>, USA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GSI, Germany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HZB, Germany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Institute of </a:t>
            </a:r>
            <a:r>
              <a:rPr lang="en-US" dirty="0" err="1"/>
              <a:t>Electrophysics</a:t>
            </a:r>
            <a:r>
              <a:rPr lang="en-US" dirty="0"/>
              <a:t>, Russia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ISEL, Portugal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PSI, Switzerland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Soleil, France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STFC, 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6828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6839"/>
            <a:ext cx="8784976" cy="940443"/>
          </a:xfrm>
        </p:spPr>
        <p:txBody>
          <a:bodyPr>
            <a:noAutofit/>
          </a:bodyPr>
          <a:lstStyle/>
          <a:p>
            <a:r>
              <a:rPr lang="en-GB" sz="3800" dirty="0"/>
              <a:t>Logistics - 1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12/03/2018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mtClean="0"/>
              <a:t>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PULPOKS: M.J. Barnes - Overview</a:t>
            </a:r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DE6282-C264-4205-BB14-7F4C2D874EB4}"/>
              </a:ext>
            </a:extLst>
          </p:cNvPr>
          <p:cNvSpPr txBox="1"/>
          <p:nvPr/>
        </p:nvSpPr>
        <p:spPr>
          <a:xfrm>
            <a:off x="395536" y="987282"/>
            <a:ext cx="35283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Coffee Breaks: outside this room;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Lunch: Restaurant 2. Self-service (self-pay !). </a:t>
            </a:r>
            <a:r>
              <a:rPr lang="en-GB" b="1" dirty="0"/>
              <a:t>Reserved table(s) for workshop;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Group photograph: TBD </a:t>
            </a:r>
            <a:r>
              <a:rPr lang="en-GB" b="1" dirty="0"/>
              <a:t>…..</a:t>
            </a:r>
            <a:endParaRPr lang="en-GB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68EF4D-E7B1-4097-B194-BBC0ED2A175F}"/>
              </a:ext>
            </a:extLst>
          </p:cNvPr>
          <p:cNvGrpSpPr/>
          <p:nvPr/>
        </p:nvGrpSpPr>
        <p:grpSpPr>
          <a:xfrm>
            <a:off x="3976278" y="148001"/>
            <a:ext cx="4789781" cy="6166515"/>
            <a:chOff x="3976278" y="148001"/>
            <a:chExt cx="4789781" cy="616651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D57ADFD-9A66-44E4-9298-7B91F4A2E9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62115" y="148001"/>
              <a:ext cx="4703944" cy="6166515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18B2590-8213-41B1-97C9-6F609F7BEF7B}"/>
                </a:ext>
              </a:extLst>
            </p:cNvPr>
            <p:cNvGrpSpPr/>
            <p:nvPr/>
          </p:nvGrpSpPr>
          <p:grpSpPr>
            <a:xfrm>
              <a:off x="3976278" y="989716"/>
              <a:ext cx="4190720" cy="4288950"/>
              <a:chOff x="3976278" y="989716"/>
              <a:chExt cx="4190720" cy="4288950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F556798C-140F-4144-B7D0-A380181B410E}"/>
                  </a:ext>
                </a:extLst>
              </p:cNvPr>
              <p:cNvSpPr/>
              <p:nvPr/>
            </p:nvSpPr>
            <p:spPr>
              <a:xfrm rot="2100000">
                <a:off x="7416686" y="5091276"/>
                <a:ext cx="750312" cy="187390"/>
              </a:xfrm>
              <a:prstGeom prst="round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F5A97F83-EAE5-4133-A8F0-606C1B160687}"/>
                  </a:ext>
                </a:extLst>
              </p:cNvPr>
              <p:cNvSpPr/>
              <p:nvPr/>
            </p:nvSpPr>
            <p:spPr>
              <a:xfrm>
                <a:off x="4093915" y="3429000"/>
                <a:ext cx="694109" cy="477044"/>
              </a:xfrm>
              <a:prstGeom prst="round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9E9E501-DA94-4018-8C4E-9C4AE92F25EA}"/>
                  </a:ext>
                </a:extLst>
              </p:cNvPr>
              <p:cNvSpPr txBox="1"/>
              <p:nvPr/>
            </p:nvSpPr>
            <p:spPr>
              <a:xfrm>
                <a:off x="3976278" y="3898073"/>
                <a:ext cx="92938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srgbClr val="FF0000"/>
                    </a:solidFill>
                  </a:rPr>
                  <a:t>R2</a:t>
                </a:r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A672B96F-E9C9-4BDB-B8C5-6B82A3DCF7E1}"/>
                  </a:ext>
                </a:extLst>
              </p:cNvPr>
              <p:cNvSpPr/>
              <p:nvPr/>
            </p:nvSpPr>
            <p:spPr>
              <a:xfrm rot="3600000">
                <a:off x="5498150" y="983135"/>
                <a:ext cx="307937" cy="321099"/>
              </a:xfrm>
              <a:prstGeom prst="roundRect">
                <a:avLst/>
              </a:prstGeom>
              <a:noFill/>
              <a:ln w="25400">
                <a:solidFill>
                  <a:srgbClr val="FF0000"/>
                </a:solidFill>
              </a:ln>
              <a:effectLst>
                <a:glow rad="12700">
                  <a:schemeClr val="accent1">
                    <a:tint val="30000"/>
                    <a:shade val="95000"/>
                    <a:satMod val="300000"/>
                    <a:alpha val="5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0EFF56B1-22E4-4868-AFFA-15E876613BA5}"/>
                  </a:ext>
                </a:extLst>
              </p:cNvPr>
              <p:cNvSpPr/>
              <p:nvPr/>
            </p:nvSpPr>
            <p:spPr>
              <a:xfrm rot="2040000">
                <a:off x="6640820" y="4321911"/>
                <a:ext cx="1045149" cy="321099"/>
              </a:xfrm>
              <a:prstGeom prst="roundRect">
                <a:avLst/>
              </a:prstGeom>
              <a:noFill/>
              <a:ln w="25400">
                <a:solidFill>
                  <a:srgbClr val="FF0000"/>
                </a:solidFill>
              </a:ln>
              <a:effectLst>
                <a:glow rad="12700">
                  <a:schemeClr val="accent1">
                    <a:tint val="30000"/>
                    <a:shade val="95000"/>
                    <a:satMod val="300000"/>
                    <a:alpha val="5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7242AEF-A19F-41AC-B6E3-5C58B1EF8D01}"/>
              </a:ext>
            </a:extLst>
          </p:cNvPr>
          <p:cNvSpPr txBox="1"/>
          <p:nvPr/>
        </p:nvSpPr>
        <p:spPr>
          <a:xfrm>
            <a:off x="284643" y="4539423"/>
            <a:ext cx="49234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Visit: meet at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9:00hrs in AD (in front of new building </a:t>
            </a:r>
            <a:r>
              <a:rPr lang="en-GB" b="1" dirty="0"/>
              <a:t>393</a:t>
            </a:r>
            <a:r>
              <a:rPr lang="en-GB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10:00hrs </a:t>
            </a:r>
            <a:r>
              <a:rPr lang="en-GB" dirty="0" smtClean="0"/>
              <a:t>(LEIR) in </a:t>
            </a:r>
            <a:r>
              <a:rPr lang="en-GB" dirty="0"/>
              <a:t>front of building </a:t>
            </a:r>
            <a:r>
              <a:rPr lang="en-GB" b="1" dirty="0"/>
              <a:t>150</a:t>
            </a:r>
            <a:r>
              <a:rPr lang="en-GB" dirty="0"/>
              <a:t> (transport entrance next to the power converters). </a:t>
            </a:r>
            <a:endParaRPr lang="en-US" kern="0" dirty="0"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368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12/03/2018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mtClean="0"/>
              <a:t>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PULPOKS: M.J. Barnes - Overview</a:t>
            </a:r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0696460-5BD3-4B0A-854C-AD0E5BC15918}"/>
              </a:ext>
            </a:extLst>
          </p:cNvPr>
          <p:cNvGrpSpPr/>
          <p:nvPr/>
        </p:nvGrpSpPr>
        <p:grpSpPr>
          <a:xfrm>
            <a:off x="520167" y="404664"/>
            <a:ext cx="8165559" cy="5523410"/>
            <a:chOff x="520167" y="908721"/>
            <a:chExt cx="7558189" cy="511256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0A63CA5-4759-43AE-BBE4-FDF68E925F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607" b="6133"/>
            <a:stretch/>
          </p:blipFill>
          <p:spPr>
            <a:xfrm>
              <a:off x="604837" y="908721"/>
              <a:ext cx="7135515" cy="5112568"/>
            </a:xfrm>
            <a:prstGeom prst="rect">
              <a:avLst/>
            </a:prstGeom>
          </p:spPr>
        </p:pic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F556798C-140F-4144-B7D0-A380181B410E}"/>
                </a:ext>
              </a:extLst>
            </p:cNvPr>
            <p:cNvSpPr/>
            <p:nvPr/>
          </p:nvSpPr>
          <p:spPr>
            <a:xfrm rot="1800000">
              <a:off x="2630803" y="4564965"/>
              <a:ext cx="396490" cy="125589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34F9294-8DEA-4BA2-9343-6F757E938CA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32040" y="1252871"/>
              <a:ext cx="2232248" cy="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>
              <a:glow rad="254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FD4775-79DE-48E9-B942-90E226DAB5AA}"/>
                </a:ext>
              </a:extLst>
            </p:cNvPr>
            <p:cNvSpPr txBox="1"/>
            <p:nvPr/>
          </p:nvSpPr>
          <p:spPr>
            <a:xfrm>
              <a:off x="7148975" y="1098983"/>
              <a:ext cx="929381" cy="284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SMASH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37CFCE3-BBBD-4718-9AE2-E844E57AD42F}"/>
                </a:ext>
              </a:extLst>
            </p:cNvPr>
            <p:cNvSpPr txBox="1"/>
            <p:nvPr/>
          </p:nvSpPr>
          <p:spPr>
            <a:xfrm>
              <a:off x="2771800" y="434921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FF0000"/>
                  </a:solidFill>
                </a:rPr>
                <a:t>6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6974ECD6-9825-4A56-9D4A-B4A8D2F458A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1600" y="3822597"/>
              <a:ext cx="72008" cy="3881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>
              <a:glow rad="254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10C3ADD-E7BD-45C6-A34B-CA2694A45653}"/>
                </a:ext>
              </a:extLst>
            </p:cNvPr>
            <p:cNvSpPr txBox="1"/>
            <p:nvPr/>
          </p:nvSpPr>
          <p:spPr>
            <a:xfrm>
              <a:off x="5469964" y="4244565"/>
              <a:ext cx="9293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FF0000"/>
                  </a:solidFill>
                </a:rPr>
                <a:t>R1</a:t>
              </a: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5CE9BBE-8355-4EF4-9404-DBBE6EC0B51E}"/>
                </a:ext>
              </a:extLst>
            </p:cNvPr>
            <p:cNvSpPr/>
            <p:nvPr/>
          </p:nvSpPr>
          <p:spPr>
            <a:xfrm rot="3600000">
              <a:off x="1567825" y="2314482"/>
              <a:ext cx="190157" cy="206675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  <a:effectLst>
              <a:glow rad="127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EA56EFE-A8FF-4E97-BDD3-09549477E608}"/>
                </a:ext>
              </a:extLst>
            </p:cNvPr>
            <p:cNvSpPr txBox="1"/>
            <p:nvPr/>
          </p:nvSpPr>
          <p:spPr>
            <a:xfrm>
              <a:off x="1259632" y="2499058"/>
              <a:ext cx="9293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FF0000"/>
                  </a:solidFill>
                </a:rPr>
                <a:t>393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5DDD2A8-1FE9-47F4-892D-F0C348FA172F}"/>
                </a:ext>
              </a:extLst>
            </p:cNvPr>
            <p:cNvSpPr txBox="1"/>
            <p:nvPr/>
          </p:nvSpPr>
          <p:spPr>
            <a:xfrm>
              <a:off x="520167" y="4306521"/>
              <a:ext cx="9293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FF0000"/>
                  </a:solidFill>
                </a:rPr>
                <a:t>R2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9DDE6282-C264-4205-BB14-7F4C2D874EB4}"/>
              </a:ext>
            </a:extLst>
          </p:cNvPr>
          <p:cNvSpPr txBox="1"/>
          <p:nvPr/>
        </p:nvSpPr>
        <p:spPr>
          <a:xfrm>
            <a:off x="546275" y="5851046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Workshop dinner (</a:t>
            </a:r>
            <a:r>
              <a:rPr lang="fr-FR" dirty="0" smtClean="0"/>
              <a:t>SMASH </a:t>
            </a:r>
            <a:r>
              <a:rPr lang="fr-FR" dirty="0"/>
              <a:t>Restaurant, Chemin de la Berne 5, Meyrin)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6839"/>
            <a:ext cx="3312368" cy="940443"/>
          </a:xfrm>
          <a:solidFill>
            <a:schemeClr val="accent1">
              <a:alpha val="70000"/>
            </a:schemeClr>
          </a:solidFill>
        </p:spPr>
        <p:txBody>
          <a:bodyPr>
            <a:noAutofit/>
          </a:bodyPr>
          <a:lstStyle/>
          <a:p>
            <a:r>
              <a:rPr lang="en-GB" sz="3800" dirty="0"/>
              <a:t>Logistics - 2</a:t>
            </a:r>
          </a:p>
        </p:txBody>
      </p:sp>
    </p:spTree>
    <p:extLst>
      <p:ext uri="{BB962C8B-B14F-4D97-AF65-F5344CB8AC3E}">
        <p14:creationId xmlns:p14="http://schemas.microsoft.com/office/powerpoint/2010/main" val="3781517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7A1872-0F37-41BF-A7E9-E709358F62B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12/03/2018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DBF960-C8B9-4A60-ABA1-2E7944FEFA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PULPOKS: M.J. Barnes - Overview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71BBB5-B65D-46F1-924F-A129232F3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mtClean="0"/>
              <a:t>7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95E79E-AB5B-4848-A8A6-F1FA7147FB88}"/>
              </a:ext>
            </a:extLst>
          </p:cNvPr>
          <p:cNvSpPr txBox="1"/>
          <p:nvPr/>
        </p:nvSpPr>
        <p:spPr>
          <a:xfrm>
            <a:off x="696544" y="1412776"/>
            <a:ext cx="799025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/>
              <a:t>Egroup</a:t>
            </a:r>
            <a:r>
              <a:rPr lang="en-GB" sz="2400" dirty="0"/>
              <a:t>: </a:t>
            </a:r>
            <a:r>
              <a:rPr lang="en-GB" sz="2400" i="1" dirty="0">
                <a:hlinkClick r:id="rId2"/>
              </a:rPr>
              <a:t>PULPOKS-participants@cern.ch</a:t>
            </a:r>
            <a:endParaRPr lang="en-GB" sz="2400" i="1" dirty="0"/>
          </a:p>
          <a:p>
            <a:endParaRPr lang="en-GB" sz="2400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400" dirty="0"/>
              <a:t>Self-subscription policy for this </a:t>
            </a:r>
            <a:r>
              <a:rPr lang="en-GB" sz="2400" dirty="0" err="1"/>
              <a:t>egroup</a:t>
            </a:r>
            <a:r>
              <a:rPr lang="en-GB" sz="2400" dirty="0"/>
              <a:t> (mailing list), with administrator approval.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400" dirty="0"/>
              <a:t>Subscriber can send questions or interesting information.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400" dirty="0"/>
              <a:t>Idea </a:t>
            </a:r>
            <a:r>
              <a:rPr lang="en-GB" sz="2400" dirty="0" smtClean="0"/>
              <a:t>is </a:t>
            </a:r>
            <a:r>
              <a:rPr lang="en-GB" sz="2400" dirty="0"/>
              <a:t>similar to the “</a:t>
            </a:r>
            <a:r>
              <a:rPr lang="en-GB" sz="2400" i="1" dirty="0"/>
              <a:t>POCPA-participants</a:t>
            </a:r>
            <a:r>
              <a:rPr lang="en-GB" sz="2400" dirty="0"/>
              <a:t>” mailing list, e.g. to be able to also request unbiased information on commercial products.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0880052-623E-40BB-84EE-746B868A2902}"/>
              </a:ext>
            </a:extLst>
          </p:cNvPr>
          <p:cNvSpPr txBox="1">
            <a:spLocks/>
          </p:cNvSpPr>
          <p:nvPr/>
        </p:nvSpPr>
        <p:spPr>
          <a:xfrm>
            <a:off x="416404" y="-102168"/>
            <a:ext cx="8568182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00" dirty="0" err="1"/>
              <a:t>Egroup</a:t>
            </a:r>
            <a:r>
              <a:rPr lang="en-US" sz="3800" dirty="0"/>
              <a:t> / Mailing List</a:t>
            </a:r>
          </a:p>
        </p:txBody>
      </p:sp>
    </p:spTree>
    <p:extLst>
      <p:ext uri="{BB962C8B-B14F-4D97-AF65-F5344CB8AC3E}">
        <p14:creationId xmlns:p14="http://schemas.microsoft.com/office/powerpoint/2010/main" val="3366344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644524-01D8-4F12-8DD2-CCC14BB6ACA8}" type="slidenum">
              <a:rPr lang="en-GB" smtClean="0"/>
              <a:t>8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12/03/2018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PULPOKS: M.J. Barnes - Overview</a:t>
            </a:r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D82496-A008-47BB-A8EB-D17E10F29E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818" y="554416"/>
            <a:ext cx="8110982" cy="58344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404" y="-102168"/>
            <a:ext cx="8568182" cy="940443"/>
          </a:xfrm>
        </p:spPr>
        <p:txBody>
          <a:bodyPr vert="horz" lIns="45720" rIns="45720" anchor="ctr">
            <a:noAutofit/>
          </a:bodyPr>
          <a:lstStyle/>
          <a:p>
            <a:r>
              <a:rPr lang="en-US" sz="3800" dirty="0"/>
              <a:t>Workshop Overview</a:t>
            </a:r>
          </a:p>
        </p:txBody>
      </p:sp>
    </p:spTree>
    <p:extLst>
      <p:ext uri="{BB962C8B-B14F-4D97-AF65-F5344CB8AC3E}">
        <p14:creationId xmlns:p14="http://schemas.microsoft.com/office/powerpoint/2010/main" val="1490879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66ED06-A63B-45ED-BFAF-255A55207CC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12/03/2018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9E16E6-AA09-4D1C-B20B-7937BA1452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PULPOKS: M.J. Barnes - Overview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3CD35-1546-4336-B79E-B0FE6D8ECA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mtClean="0"/>
              <a:t>9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750378-9DF4-4330-8DE4-B1C959337579}"/>
              </a:ext>
            </a:extLst>
          </p:cNvPr>
          <p:cNvSpPr txBox="1"/>
          <p:nvPr/>
        </p:nvSpPr>
        <p:spPr>
          <a:xfrm>
            <a:off x="395536" y="1916832"/>
            <a:ext cx="84969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kern="0" dirty="0">
                <a:cs typeface="Calibri" pitchFamily="34" charset="0"/>
              </a:rPr>
              <a:t>I’m looking forward to an interesting  workshop - with much discussion.</a:t>
            </a:r>
          </a:p>
          <a:p>
            <a:pPr algn="ctr"/>
            <a:endParaRPr lang="en-US" sz="3200" kern="0" dirty="0">
              <a:cs typeface="Calibri" pitchFamily="34" charset="0"/>
            </a:endParaRPr>
          </a:p>
          <a:p>
            <a:pPr algn="ctr"/>
            <a:r>
              <a:rPr lang="en-US" sz="3200" kern="0" dirty="0">
                <a:cs typeface="Calibri" pitchFamily="34" charset="0"/>
              </a:rPr>
              <a:t>Thank you for your attention !</a:t>
            </a:r>
          </a:p>
          <a:p>
            <a:pPr algn="ctr"/>
            <a:endParaRPr lang="en-US" sz="3200" kern="0" dirty="0">
              <a:cs typeface="Calibri" pitchFamily="34" charset="0"/>
            </a:endParaRPr>
          </a:p>
          <a:p>
            <a:pPr algn="ctr"/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445272172"/>
      </p:ext>
    </p:extLst>
  </p:cSld>
  <p:clrMapOvr>
    <a:masterClrMapping/>
  </p:clrMapOvr>
</p:sld>
</file>

<file path=ppt/theme/theme1.xml><?xml version="1.0" encoding="utf-8"?>
<a:theme xmlns:a="http://schemas.openxmlformats.org/drawingml/2006/main" name="cern_templat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cern_template</Template>
  <TotalTime>5</TotalTime>
  <Words>395</Words>
  <Application>Microsoft Office PowerPoint</Application>
  <PresentationFormat>On-screen Show (4:3)</PresentationFormat>
  <Paragraphs>98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Impact</vt:lpstr>
      <vt:lpstr>Wingdings</vt:lpstr>
      <vt:lpstr>cern_template</vt:lpstr>
      <vt:lpstr>PowerPoint Presentation</vt:lpstr>
      <vt:lpstr>PowerPoint Presentation</vt:lpstr>
      <vt:lpstr>PowerPoint Presentation</vt:lpstr>
      <vt:lpstr>PowerPoint Presentation</vt:lpstr>
      <vt:lpstr>Logistics - 1</vt:lpstr>
      <vt:lpstr>Logistics - 2</vt:lpstr>
      <vt:lpstr>PowerPoint Presentation</vt:lpstr>
      <vt:lpstr>Workshop Overview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Kramer</dc:creator>
  <cp:lastModifiedBy>Mike Barnes</cp:lastModifiedBy>
  <cp:revision>225</cp:revision>
  <cp:lastPrinted>2018-03-09T16:35:46Z</cp:lastPrinted>
  <dcterms:created xsi:type="dcterms:W3CDTF">2014-12-10T14:37:00Z</dcterms:created>
  <dcterms:modified xsi:type="dcterms:W3CDTF">2018-03-12T17:12:00Z</dcterms:modified>
</cp:coreProperties>
</file>