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82" r:id="rId1"/>
  </p:sldMasterIdLst>
  <p:notesMasterIdLst>
    <p:notesMasterId r:id="rId7"/>
  </p:notesMasterIdLst>
  <p:handoutMasterIdLst>
    <p:handoutMasterId r:id="rId8"/>
  </p:handoutMasterIdLst>
  <p:sldIdLst>
    <p:sldId id="392" r:id="rId2"/>
    <p:sldId id="390" r:id="rId3"/>
    <p:sldId id="391" r:id="rId4"/>
    <p:sldId id="394" r:id="rId5"/>
    <p:sldId id="393" r:id="rId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E072628-238A-4FFA-83B5-0FF5EA936234}">
          <p14:sldIdLst>
            <p14:sldId id="392"/>
            <p14:sldId id="390"/>
            <p14:sldId id="391"/>
            <p14:sldId id="394"/>
            <p14:sldId id="3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04040"/>
    <a:srgbClr val="505050"/>
    <a:srgbClr val="004C97"/>
    <a:srgbClr val="63666A"/>
    <a:srgbClr val="A7A8AA"/>
    <a:srgbClr val="003087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09" autoAdjust="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1416" y="1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80DBBE75-B897-4C2D-851E-711B34683BA3}" type="datetimeFigureOut">
              <a:rPr lang="en-US" altLang="en-US"/>
              <a:pPr/>
              <a:t>3/9/18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CABB725D-266A-4787-B290-EA1B210292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761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4050BF1F-29FD-4232-8E96-B3FD1DCB3ADE}" type="datetimeFigureOut">
              <a:rPr lang="en-US" altLang="en-US"/>
              <a:pPr/>
              <a:t>3/9/18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60BFB643-3B51-4A23-96A6-8ED93A064C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4760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180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4082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March 12, 2018</a:t>
            </a:r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PULPOKS 2018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/>
            </a:lvl1pPr>
          </a:lstStyle>
          <a:p>
            <a:fld id="{B71519E6-F709-4990-B973-B339820CA7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524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March 12, 2018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PULPOKS 2018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/>
            </a:lvl1pPr>
          </a:lstStyle>
          <a:p>
            <a:fld id="{C2BC038B-CA57-479E-BFA9-9E819877A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382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March 12, 2018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PULPOKS 2018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/>
            </a:lvl1pPr>
          </a:lstStyle>
          <a:p>
            <a:fld id="{B5585131-D98E-4CC9-8879-1D32CC470D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7779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March 12, 2018</a:t>
            </a:r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PULPOKS 2018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/>
            </a:lvl1pPr>
          </a:lstStyle>
          <a:p>
            <a:fld id="{2C85A5DC-9CCB-48FE-8FD9-B52B9FD574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552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March 12, 2018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smtClean="0"/>
              <a:t>PULPOKS 2018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2161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999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 smtClean="0"/>
              <a:t>March 12, 2018</a:t>
            </a:r>
            <a:endParaRPr lang="en-US" alt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PULPOKS 2018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319E6341-E9E7-4128-9402-327DA868150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  <p:sldLayoutId id="2147484106" r:id="rId5"/>
    <p:sldLayoutId id="2147484107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png"/><Relationship Id="rId6" Type="http://schemas.openxmlformats.org/officeDocument/2006/relationships/image" Target="../media/image12.jpeg"/><Relationship Id="rId7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6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806449" y="3443501"/>
            <a:ext cx="7839897" cy="1181421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dirty="0" smtClean="0">
                <a:latin typeface="Arial" charset="0"/>
                <a:ea typeface="Arial" charset="0"/>
                <a:cs typeface="Arial" charset="0"/>
              </a:rPr>
              <a:t>Accelerator Division</a:t>
            </a:r>
            <a:br>
              <a:rPr lang="en-US" sz="3600" dirty="0" smtClean="0">
                <a:latin typeface="Arial" charset="0"/>
                <a:ea typeface="Arial" charset="0"/>
                <a:cs typeface="Arial" charset="0"/>
              </a:rPr>
            </a:br>
            <a:r>
              <a:rPr lang="en-US" sz="3600" dirty="0" smtClean="0">
                <a:latin typeface="Arial" charset="0"/>
                <a:ea typeface="Arial" charset="0"/>
                <a:cs typeface="Arial" charset="0"/>
              </a:rPr>
              <a:t>EE Support Department</a:t>
            </a:r>
            <a:endParaRPr lang="en-US" altLang="en-US" sz="3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841875"/>
            <a:ext cx="7526338" cy="11525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  <a:ea typeface="Arial" charset="0"/>
                <a:cs typeface="Arial" charset="0"/>
              </a:rPr>
              <a:t>Chris C. Jensen</a:t>
            </a:r>
          </a:p>
          <a:p>
            <a:r>
              <a:rPr lang="en-US" altLang="en-US" dirty="0" smtClean="0">
                <a:latin typeface="Arial" charset="0"/>
                <a:ea typeface="Arial" charset="0"/>
                <a:cs typeface="Arial" charset="0"/>
              </a:rPr>
              <a:t>March 12, 2018</a:t>
            </a:r>
            <a:endParaRPr lang="en-US" alt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Power Supplies from DC to ns, W to MW </a:t>
            </a: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4C97"/>
                </a:solidFill>
                <a:latin typeface="Helvetica" panose="020B0604020202020204" pitchFamily="34" charset="0"/>
              </a:rPr>
              <a:t>March 12, 2018</a:t>
            </a:r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2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32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06450" y="6522358"/>
            <a:ext cx="5373688" cy="240577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PULPOKS 2018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35" name="Content Placeholder 29"/>
          <p:cNvSpPr>
            <a:spLocks noGrp="1"/>
          </p:cNvSpPr>
          <p:nvPr>
            <p:ph idx="1"/>
          </p:nvPr>
        </p:nvSpPr>
        <p:spPr bwMode="auto">
          <a:xfrm>
            <a:off x="267905" y="882505"/>
            <a:ext cx="4683473" cy="236783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buNone/>
            </a:pPr>
            <a:r>
              <a:rPr lang="en-US" altLang="en-US" sz="1800" dirty="0" smtClean="0">
                <a:solidFill>
                  <a:schemeClr val="tx1"/>
                </a:solidFill>
                <a:latin typeface="Helvetica" panose="020B0604020202020204" pitchFamily="34" charset="0"/>
                <a:ea typeface="Geneva" pitchFamily="121" charset="-128"/>
              </a:rPr>
              <a:t>Marx Modulator provides a 30 kV, 300 A, </a:t>
            </a:r>
            <a:endParaRPr lang="en-US" altLang="en-US" sz="1800" dirty="0">
              <a:solidFill>
                <a:schemeClr val="tx1"/>
              </a:solidFill>
              <a:latin typeface="Helvetica" panose="020B0604020202020204" pitchFamily="34" charset="0"/>
              <a:ea typeface="Geneva" pitchFamily="121" charset="-128"/>
            </a:endParaRPr>
          </a:p>
          <a:p>
            <a:pPr marL="0" indent="0" eaLnBrk="1" hangingPunct="1">
              <a:buNone/>
            </a:pPr>
            <a:r>
              <a:rPr lang="en-US" altLang="en-US" sz="1800" dirty="0" smtClean="0">
                <a:solidFill>
                  <a:schemeClr val="tx1"/>
                </a:solidFill>
                <a:latin typeface="Helvetica" panose="020B0604020202020204" pitchFamily="34" charset="0"/>
                <a:ea typeface="Geneva" pitchFamily="121" charset="-128"/>
              </a:rPr>
              <a:t>200 us wide pulse 15 times a second to RF amplifier tube to accelerate beam</a:t>
            </a:r>
          </a:p>
          <a:p>
            <a:pPr marL="0" indent="0" eaLnBrk="1" hangingPunct="1">
              <a:buNone/>
            </a:pPr>
            <a:endParaRPr lang="en-US" altLang="en-US" sz="1800" dirty="0" smtClean="0">
              <a:solidFill>
                <a:schemeClr val="tx1"/>
              </a:solidFill>
              <a:latin typeface="Helvetica" panose="020B0604020202020204" pitchFamily="34" charset="0"/>
              <a:ea typeface="Geneva" pitchFamily="121" charset="-128"/>
            </a:endParaRPr>
          </a:p>
          <a:p>
            <a:pPr marL="0" indent="0" eaLnBrk="1" hangingPunct="1">
              <a:buNone/>
            </a:pPr>
            <a:r>
              <a:rPr lang="en-US" altLang="en-US" sz="1800" dirty="0" smtClean="0">
                <a:solidFill>
                  <a:schemeClr val="tx1"/>
                </a:solidFill>
                <a:latin typeface="Helvetica" panose="020B0604020202020204" pitchFamily="34" charset="0"/>
                <a:ea typeface="Geneva" pitchFamily="121" charset="-128"/>
              </a:rPr>
              <a:t>PIP II Chopper provides 500 V, 2 ns rise and fall time arbitrary pulse pattern at 38 MHz repetition rate to deflect beam</a:t>
            </a:r>
          </a:p>
        </p:txBody>
      </p:sp>
      <p:sp>
        <p:nvSpPr>
          <p:cNvPr id="12" name="Content Placeholder 29"/>
          <p:cNvSpPr txBox="1">
            <a:spLocks/>
          </p:cNvSpPr>
          <p:nvPr/>
        </p:nvSpPr>
        <p:spPr bwMode="auto">
          <a:xfrm>
            <a:off x="267905" y="3797973"/>
            <a:ext cx="4683473" cy="2263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en-US" altLang="en-US" sz="1800" dirty="0" err="1" smtClean="0">
                <a:solidFill>
                  <a:schemeClr val="tx1"/>
                </a:solidFill>
                <a:latin typeface="Helvetica" panose="020B0604020202020204" pitchFamily="34" charset="0"/>
                <a:ea typeface="Geneva" pitchFamily="121" charset="-128"/>
              </a:rPr>
              <a:t>NuMI</a:t>
            </a:r>
            <a:r>
              <a:rPr lang="en-US" altLang="en-US" sz="1800" dirty="0" smtClean="0">
                <a:solidFill>
                  <a:schemeClr val="tx1"/>
                </a:solidFill>
                <a:latin typeface="Helvetica" panose="020B0604020202020204" pitchFamily="34" charset="0"/>
                <a:ea typeface="Geneva" pitchFamily="121" charset="-128"/>
              </a:rPr>
              <a:t> horn provides 700 V, 200 kA, 2 </a:t>
            </a:r>
            <a:r>
              <a:rPr lang="en-US" altLang="en-US" sz="1800" dirty="0" err="1" smtClean="0">
                <a:solidFill>
                  <a:schemeClr val="tx1"/>
                </a:solidFill>
                <a:latin typeface="Helvetica" panose="020B0604020202020204" pitchFamily="34" charset="0"/>
                <a:ea typeface="Geneva" pitchFamily="121" charset="-128"/>
              </a:rPr>
              <a:t>ms</a:t>
            </a:r>
            <a:r>
              <a:rPr lang="en-US" altLang="en-US" sz="1800" dirty="0" smtClean="0">
                <a:solidFill>
                  <a:schemeClr val="tx1"/>
                </a:solidFill>
                <a:latin typeface="Helvetica" panose="020B0604020202020204" pitchFamily="34" charset="0"/>
                <a:ea typeface="Geneva" pitchFamily="121" charset="-128"/>
              </a:rPr>
              <a:t> wide pulse every 1.33 seconds to focus beam</a:t>
            </a:r>
          </a:p>
          <a:p>
            <a:pPr marL="0" indent="0" eaLnBrk="1" hangingPunct="1">
              <a:buNone/>
            </a:pPr>
            <a:endParaRPr lang="en-US" altLang="en-US" sz="1800" dirty="0" smtClean="0">
              <a:solidFill>
                <a:schemeClr val="tx1"/>
              </a:solidFill>
              <a:latin typeface="Helvetica" panose="020B0604020202020204" pitchFamily="34" charset="0"/>
              <a:ea typeface="Geneva" pitchFamily="121" charset="-128"/>
            </a:endParaRPr>
          </a:p>
          <a:p>
            <a:pPr marL="0" indent="0" eaLnBrk="1" hangingPunct="1">
              <a:buNone/>
            </a:pPr>
            <a:endParaRPr lang="en-US" altLang="en-US" sz="1800" dirty="0" smtClean="0">
              <a:solidFill>
                <a:schemeClr val="tx1"/>
              </a:solidFill>
              <a:latin typeface="Helvetica" panose="020B0604020202020204" pitchFamily="34" charset="0"/>
              <a:ea typeface="Geneva" pitchFamily="121" charset="-128"/>
            </a:endParaRPr>
          </a:p>
          <a:p>
            <a:pPr marL="0" indent="0" eaLnBrk="1" hangingPunct="1">
              <a:buNone/>
            </a:pPr>
            <a:r>
              <a:rPr lang="en-US" altLang="en-US" sz="1800" dirty="0" err="1">
                <a:solidFill>
                  <a:schemeClr val="tx1"/>
                </a:solidFill>
                <a:latin typeface="Helvetica" panose="020B0604020202020204" pitchFamily="34" charset="0"/>
                <a:ea typeface="Geneva" pitchFamily="121" charset="-128"/>
              </a:rPr>
              <a:t>Pbar</a:t>
            </a:r>
            <a:r>
              <a:rPr lang="en-US" altLang="en-US" sz="1800" dirty="0">
                <a:solidFill>
                  <a:schemeClr val="tx1"/>
                </a:solidFill>
                <a:latin typeface="Helvetica" panose="020B0604020202020204" pitchFamily="34" charset="0"/>
                <a:ea typeface="Geneva" pitchFamily="121" charset="-128"/>
              </a:rPr>
              <a:t> lens provides 1 kV, 25 kA, 400 us wide pulse 8 times in 80 </a:t>
            </a:r>
            <a:r>
              <a:rPr lang="en-US" altLang="en-US" sz="1800" dirty="0" err="1">
                <a:solidFill>
                  <a:schemeClr val="tx1"/>
                </a:solidFill>
                <a:latin typeface="Helvetica" panose="020B0604020202020204" pitchFamily="34" charset="0"/>
                <a:ea typeface="Geneva" pitchFamily="121" charset="-128"/>
              </a:rPr>
              <a:t>ms</a:t>
            </a:r>
            <a:r>
              <a:rPr lang="en-US" altLang="en-US" sz="1800" dirty="0">
                <a:solidFill>
                  <a:schemeClr val="tx1"/>
                </a:solidFill>
                <a:latin typeface="Helvetica" panose="020B0604020202020204" pitchFamily="34" charset="0"/>
                <a:ea typeface="Geneva" pitchFamily="121" charset="-128"/>
              </a:rPr>
              <a:t> to drive focusing and collecting lens after </a:t>
            </a:r>
            <a:r>
              <a:rPr lang="en-US" altLang="en-US" sz="1800" dirty="0" smtClean="0">
                <a:solidFill>
                  <a:schemeClr val="tx1"/>
                </a:solidFill>
                <a:latin typeface="Helvetica" panose="020B0604020202020204" pitchFamily="34" charset="0"/>
                <a:ea typeface="Geneva" pitchFamily="121" charset="-128"/>
              </a:rPr>
              <a:t>target</a:t>
            </a:r>
            <a:endParaRPr lang="en-US" altLang="en-US" sz="1800" dirty="0">
              <a:solidFill>
                <a:schemeClr val="tx1"/>
              </a:solidFill>
              <a:latin typeface="Helvetica" panose="020B0604020202020204" pitchFamily="34" charset="0"/>
              <a:ea typeface="Geneva" pitchFamily="121" charset="-128"/>
            </a:endParaRPr>
          </a:p>
        </p:txBody>
      </p:sp>
      <p:pic>
        <p:nvPicPr>
          <p:cNvPr id="17" name="Picture 16" descr="DaniilPIPChopp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3004" y="1365735"/>
            <a:ext cx="2640827" cy="1679898"/>
          </a:xfrm>
          <a:prstGeom prst="rect">
            <a:avLst/>
          </a:prstGeom>
        </p:spPr>
      </p:pic>
      <p:pic>
        <p:nvPicPr>
          <p:cNvPr id="16" name="Picture 15" descr="NickMarx.JPG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1378" y="850706"/>
            <a:ext cx="2244030" cy="196794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1378" y="3095645"/>
            <a:ext cx="2834159" cy="2125619"/>
          </a:xfrm>
          <a:prstGeom prst="rect">
            <a:avLst/>
          </a:prstGeom>
        </p:spPr>
      </p:pic>
      <p:pic>
        <p:nvPicPr>
          <p:cNvPr id="5" name="Picture 4" descr="HowieBryanMikePmag.jpg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3393" y="4521656"/>
            <a:ext cx="2830438" cy="1679746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3832697" y="1589471"/>
            <a:ext cx="1361873" cy="58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4533089" y="2422187"/>
            <a:ext cx="3252448" cy="1750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387174" y="4124529"/>
            <a:ext cx="807396" cy="972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054485" y="5739319"/>
            <a:ext cx="3018908" cy="1556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372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Power </a:t>
            </a: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Supplies from DC to ns, </a:t>
            </a:r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W </a:t>
            </a: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to MW </a:t>
            </a:r>
            <a:endParaRPr lang="en-US" altLang="en-US" dirty="0" smtClean="0">
              <a:latin typeface="Helvetica" panose="020B0604020202020204" pitchFamily="34" charset="0"/>
              <a:ea typeface="Geneva" pitchFamily="121" charset="-128"/>
            </a:endParaRP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4C97"/>
                </a:solidFill>
                <a:latin typeface="Helvetica" panose="020B0604020202020204" pitchFamily="34" charset="0"/>
              </a:rPr>
              <a:t>March 12, 2018</a:t>
            </a:r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3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06450" y="6514298"/>
            <a:ext cx="5373688" cy="240577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PULPOKS 2018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8" name="Content Placeholder 29"/>
          <p:cNvSpPr txBox="1">
            <a:spLocks/>
          </p:cNvSpPr>
          <p:nvPr/>
        </p:nvSpPr>
        <p:spPr bwMode="auto">
          <a:xfrm>
            <a:off x="228600" y="899465"/>
            <a:ext cx="5785526" cy="1028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en-US" altLang="en-US" sz="1800" dirty="0" smtClean="0">
                <a:solidFill>
                  <a:schemeClr val="tx1"/>
                </a:solidFill>
                <a:latin typeface="Helvetica" panose="020B0604020202020204" pitchFamily="34" charset="0"/>
                <a:ea typeface="Geneva" pitchFamily="121" charset="-128"/>
              </a:rPr>
              <a:t>Kickers provides 30 kV, 1000 kA, 1.6 us wide pulses to deflect beam onto orbit. Hydrogen gas switch voltage rise is 30 kV in 20 ns into 50 Ohm resistor</a:t>
            </a:r>
            <a:endParaRPr lang="en-US" altLang="en-US" sz="1800" dirty="0">
              <a:solidFill>
                <a:schemeClr val="tx1"/>
              </a:solidFill>
              <a:latin typeface="Helvetica" panose="020B0604020202020204" pitchFamily="34" charset="0"/>
              <a:ea typeface="Geneva" pitchFamily="121" charset="-128"/>
            </a:endParaRPr>
          </a:p>
          <a:p>
            <a:pPr marL="0" indent="0" eaLnBrk="1" hangingPunct="1">
              <a:buNone/>
            </a:pPr>
            <a:endParaRPr lang="en-US" altLang="en-US" sz="1800" dirty="0" smtClean="0">
              <a:latin typeface="Helvetica" panose="020B0604020202020204" pitchFamily="34" charset="0"/>
              <a:ea typeface="Geneva" pitchFamily="121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5715" y="3788683"/>
            <a:ext cx="2107539" cy="15791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2702" y="4581298"/>
            <a:ext cx="2097478" cy="157310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8599" y="3868550"/>
            <a:ext cx="564690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</a:pPr>
            <a:r>
              <a:rPr lang="en-US" altLang="en-US" sz="1800" dirty="0" smtClean="0">
                <a:latin typeface="Helvetica" panose="020B0604020202020204" pitchFamily="34" charset="0"/>
              </a:rPr>
              <a:t>Computer and FPGA control of large power supplies, </a:t>
            </a:r>
            <a:r>
              <a:rPr lang="en-US" altLang="en-US" sz="1800" dirty="0">
                <a:latin typeface="Helvetica" panose="020B0604020202020204" pitchFamily="34" charset="0"/>
              </a:rPr>
              <a:t>5</a:t>
            </a:r>
            <a:r>
              <a:rPr lang="en-US" altLang="en-US" sz="1800" dirty="0" smtClean="0">
                <a:latin typeface="Helvetica" panose="020B0604020202020204" pitchFamily="34" charset="0"/>
              </a:rPr>
              <a:t>0 ppm regulation of 1200 A, learning systems</a:t>
            </a:r>
          </a:p>
          <a:p>
            <a:pPr marL="0" indent="0" eaLnBrk="1" hangingPunct="1">
              <a:buNone/>
            </a:pPr>
            <a:endParaRPr lang="en-US" altLang="en-US" sz="1800" dirty="0">
              <a:latin typeface="Helvetica" panose="020B0604020202020204" pitchFamily="34" charset="0"/>
            </a:endParaRPr>
          </a:p>
          <a:p>
            <a:pPr marL="0" indent="0" eaLnBrk="1" hangingPunct="1">
              <a:buNone/>
            </a:pPr>
            <a:r>
              <a:rPr lang="en-US" altLang="en-US" sz="1800" dirty="0" smtClean="0">
                <a:latin typeface="Helvetica" panose="020B0604020202020204" pitchFamily="34" charset="0"/>
              </a:rPr>
              <a:t>Converse </a:t>
            </a:r>
            <a:r>
              <a:rPr lang="en-US" altLang="en-US" sz="1800" dirty="0">
                <a:latin typeface="Helvetica" panose="020B0604020202020204" pitchFamily="34" charset="0"/>
              </a:rPr>
              <a:t>with various other groups </a:t>
            </a:r>
            <a:r>
              <a:rPr lang="en-US" altLang="en-US" sz="1800" dirty="0" err="1">
                <a:latin typeface="Helvetica" panose="020B0604020202020204" pitchFamily="34" charset="0"/>
              </a:rPr>
              <a:t>wrt</a:t>
            </a:r>
            <a:r>
              <a:rPr lang="en-US" altLang="en-US" sz="1800" dirty="0">
                <a:latin typeface="Helvetica" panose="020B0604020202020204" pitchFamily="34" charset="0"/>
              </a:rPr>
              <a:t> </a:t>
            </a:r>
            <a:r>
              <a:rPr lang="en-US" altLang="en-US" sz="1800" dirty="0" smtClean="0">
                <a:latin typeface="Helvetica" panose="020B0604020202020204" pitchFamily="34" charset="0"/>
              </a:rPr>
              <a:t>high voltage</a:t>
            </a:r>
            <a:r>
              <a:rPr lang="en-US" altLang="en-US" sz="1800" dirty="0">
                <a:latin typeface="Helvetica" panose="020B0604020202020204" pitchFamily="34" charset="0"/>
              </a:rPr>
              <a:t>, high current and high speed </a:t>
            </a:r>
            <a:r>
              <a:rPr lang="en-US" altLang="en-US" sz="1800" dirty="0" smtClean="0">
                <a:latin typeface="Helvetica" panose="020B0604020202020204" pitchFamily="34" charset="0"/>
              </a:rPr>
              <a:t>power supplies</a:t>
            </a:r>
            <a:endParaRPr lang="en-US" altLang="en-US" sz="1800" dirty="0">
              <a:latin typeface="Helvetica" panose="020B0604020202020204" pitchFamily="34" charset="0"/>
            </a:endParaRPr>
          </a:p>
          <a:p>
            <a:pPr marL="0" indent="0" eaLnBrk="1" hangingPunct="1">
              <a:buNone/>
            </a:pPr>
            <a:endParaRPr lang="en-US" altLang="en-US" sz="1800" dirty="0">
              <a:latin typeface="Helvetica" panose="020B0604020202020204" pitchFamily="34" charset="0"/>
            </a:endParaRPr>
          </a:p>
          <a:p>
            <a:pPr marL="0" indent="0" eaLnBrk="1" hangingPunct="1">
              <a:buNone/>
            </a:pPr>
            <a:r>
              <a:rPr lang="en-US" altLang="en-US" sz="1800" dirty="0">
                <a:latin typeface="Helvetica" panose="020B0604020202020204" pitchFamily="34" charset="0"/>
              </a:rPr>
              <a:t>Circuit Simulation and EM field </a:t>
            </a:r>
            <a:r>
              <a:rPr lang="en-US" altLang="en-US" sz="1800" dirty="0" smtClean="0">
                <a:latin typeface="Helvetica" panose="020B0604020202020204" pitchFamily="34" charset="0"/>
              </a:rPr>
              <a:t>simulation</a:t>
            </a:r>
          </a:p>
          <a:p>
            <a:pPr marL="0" indent="0" eaLnBrk="1" hangingPunct="1">
              <a:buNone/>
            </a:pPr>
            <a:r>
              <a:rPr lang="en-US" altLang="en-US" sz="1800" dirty="0" smtClean="0">
                <a:latin typeface="Helvetica" panose="020B0604020202020204" pitchFamily="34" charset="0"/>
              </a:rPr>
              <a:t>(</a:t>
            </a:r>
            <a:r>
              <a:rPr lang="en-US" altLang="en-US" sz="1800" dirty="0" err="1" smtClean="0">
                <a:latin typeface="Helvetica" panose="020B0604020202020204" pitchFamily="34" charset="0"/>
              </a:rPr>
              <a:t>NuMI</a:t>
            </a:r>
            <a:r>
              <a:rPr lang="en-US" altLang="en-US" sz="1800" dirty="0" smtClean="0">
                <a:latin typeface="Helvetica" panose="020B0604020202020204" pitchFamily="34" charset="0"/>
              </a:rPr>
              <a:t> </a:t>
            </a:r>
            <a:r>
              <a:rPr lang="en-US" altLang="en-US" sz="1800" dirty="0" err="1" smtClean="0">
                <a:latin typeface="Helvetica" panose="020B0604020202020204" pitchFamily="34" charset="0"/>
              </a:rPr>
              <a:t>Stripline</a:t>
            </a:r>
            <a:r>
              <a:rPr lang="en-US" altLang="en-US" sz="1800" dirty="0" smtClean="0">
                <a:latin typeface="Helvetica" panose="020B0604020202020204" pitchFamily="34" charset="0"/>
              </a:rPr>
              <a:t>, 200 kA, low inductance</a:t>
            </a:r>
            <a:r>
              <a:rPr lang="en-US" altLang="en-US" sz="1800" dirty="0">
                <a:latin typeface="Helvetica" panose="020B0604020202020204" pitchFamily="34" charset="0"/>
              </a:rPr>
              <a:t> </a:t>
            </a:r>
            <a:r>
              <a:rPr lang="en-US" altLang="en-US" sz="1800" dirty="0" smtClean="0">
                <a:latin typeface="Helvetica" panose="020B0604020202020204" pitchFamily="34" charset="0"/>
              </a:rPr>
              <a:t>)</a:t>
            </a:r>
            <a:endParaRPr lang="en-US" altLang="en-US" sz="1800" dirty="0">
              <a:latin typeface="Helvetica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516" y="2062245"/>
            <a:ext cx="2301050" cy="1726438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9648" y="1831122"/>
            <a:ext cx="2140195" cy="158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3931" y="1611378"/>
            <a:ext cx="2164934" cy="1623015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1816574" y="1714555"/>
            <a:ext cx="694992" cy="5528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636196" y="1724019"/>
            <a:ext cx="603115" cy="5433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2295728" y="2925464"/>
            <a:ext cx="3210127" cy="9430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4665689" y="5262664"/>
            <a:ext cx="1348437" cy="5725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179" y="1072343"/>
            <a:ext cx="1957075" cy="2436257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V="1">
            <a:off x="3628417" y="2925464"/>
            <a:ext cx="3599234" cy="10208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669843" y="4328809"/>
            <a:ext cx="2431348" cy="14980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67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Kicker Magnets, Horns and Septa (Electric and Magnetic) </a:t>
            </a: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4C97"/>
                </a:solidFill>
                <a:latin typeface="Helvetica" panose="020B0604020202020204" pitchFamily="34" charset="0"/>
              </a:rPr>
              <a:t>March 12, 2018</a:t>
            </a:r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4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06450" y="6514298"/>
            <a:ext cx="5373688" cy="240577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PULPOKS 2018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8" name="Content Placeholder 29"/>
          <p:cNvSpPr txBox="1">
            <a:spLocks/>
          </p:cNvSpPr>
          <p:nvPr/>
        </p:nvSpPr>
        <p:spPr bwMode="auto">
          <a:xfrm>
            <a:off x="228600" y="899465"/>
            <a:ext cx="5785526" cy="629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en-US" altLang="en-US" sz="1800" dirty="0" smtClean="0">
                <a:solidFill>
                  <a:schemeClr val="tx1"/>
                </a:solidFill>
                <a:latin typeface="Helvetica" panose="020B0604020202020204" pitchFamily="34" charset="0"/>
                <a:ea typeface="Geneva" pitchFamily="121" charset="-128"/>
              </a:rPr>
              <a:t>EE Support collaborates with other departments and divisions within </a:t>
            </a:r>
            <a:r>
              <a:rPr lang="en-US" altLang="en-US" sz="1800" dirty="0" err="1" smtClean="0">
                <a:solidFill>
                  <a:schemeClr val="tx1"/>
                </a:solidFill>
                <a:latin typeface="Helvetica" panose="020B0604020202020204" pitchFamily="34" charset="0"/>
                <a:ea typeface="Geneva" pitchFamily="121" charset="-128"/>
              </a:rPr>
              <a:t>Fermilab</a:t>
            </a:r>
            <a:r>
              <a:rPr lang="en-US" altLang="en-US" sz="1800" dirty="0" smtClean="0">
                <a:solidFill>
                  <a:schemeClr val="tx1"/>
                </a:solidFill>
                <a:latin typeface="Helvetica" panose="020B0604020202020204" pitchFamily="34" charset="0"/>
                <a:ea typeface="Geneva" pitchFamily="121" charset="-128"/>
              </a:rPr>
              <a:t> on specialty loads</a:t>
            </a:r>
          </a:p>
        </p:txBody>
      </p:sp>
      <p:pic>
        <p:nvPicPr>
          <p:cNvPr id="20" name="Picture 4" descr="C:\Program Files\ArcSoft\PhotoBase\PHOTOS\my09-074.jpg"/>
          <p:cNvPicPr>
            <a:picLocks noChangeAspect="1" noChangeArrowheads="1"/>
          </p:cNvPicPr>
          <p:nvPr/>
        </p:nvPicPr>
        <p:blipFill rotWithShape="1">
          <a:blip r:embed="rId2" cstate="print">
            <a:lum bright="12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40908" y="1617196"/>
            <a:ext cx="3191790" cy="22102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\\numiserver\share\hylen\2003-horn2-milestone\horn2-conductor-insertion.jpg"/>
          <p:cNvPicPr>
            <a:picLocks noChangeAspect="1" noChangeArrowheads="1"/>
          </p:cNvPicPr>
          <p:nvPr/>
        </p:nvPicPr>
        <p:blipFill>
          <a:blip r:embed="rId3" cstate="print">
            <a:lum bright="24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028327" y="1337613"/>
            <a:ext cx="2892497" cy="21693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8599" y="1950458"/>
            <a:ext cx="26264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AD – Target Systems </a:t>
            </a:r>
            <a:r>
              <a:rPr lang="en-US" sz="1800" dirty="0" err="1" smtClean="0">
                <a:latin typeface="Arial" charset="0"/>
                <a:ea typeface="Arial" charset="0"/>
                <a:cs typeface="Arial" charset="0"/>
              </a:rPr>
              <a:t>NuMI</a:t>
            </a: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 Horn 2</a:t>
            </a:r>
            <a:endParaRPr lang="en-US" sz="18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700 </a:t>
            </a: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V</a:t>
            </a: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, 200 kA, </a:t>
            </a: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2 </a:t>
            </a:r>
            <a:r>
              <a:rPr lang="en-US" sz="1800" dirty="0" err="1" smtClean="0">
                <a:latin typeface="Arial" charset="0"/>
                <a:ea typeface="Arial" charset="0"/>
                <a:cs typeface="Arial" charset="0"/>
              </a:rPr>
              <a:t>m</a:t>
            </a:r>
            <a:r>
              <a:rPr lang="en-US" sz="1800" dirty="0" err="1" smtClean="0">
                <a:latin typeface="Arial" charset="0"/>
                <a:ea typeface="Arial" charset="0"/>
                <a:cs typeface="Arial" charset="0"/>
              </a:rPr>
              <a:t>s</a:t>
            </a:r>
            <a:endParaRPr lang="en-US" sz="18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549183" y="1746554"/>
            <a:ext cx="4250451" cy="4614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593272" y="2247907"/>
            <a:ext cx="776178" cy="4011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6988175" y="3996572"/>
            <a:ext cx="1621587" cy="2162532"/>
          </a:xfrm>
          <a:prstGeom prst="rect">
            <a:avLst/>
          </a:prstGeom>
          <a:ln>
            <a:noFill/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981424" y="4003510"/>
            <a:ext cx="1931771" cy="2148656"/>
          </a:xfrm>
          <a:prstGeom prst="rect">
            <a:avLst/>
          </a:prstGeom>
          <a:ln>
            <a:noFill/>
          </a:ln>
        </p:spPr>
      </p:pic>
      <p:cxnSp>
        <p:nvCxnSpPr>
          <p:cNvPr id="26" name="Straight Arrow Connector 25"/>
          <p:cNvCxnSpPr/>
          <p:nvPr/>
        </p:nvCxnSpPr>
        <p:spPr>
          <a:xfrm>
            <a:off x="5671226" y="5583679"/>
            <a:ext cx="508912" cy="1167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5671226" y="4994275"/>
            <a:ext cx="2005924" cy="5894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290" y="4259713"/>
            <a:ext cx="2665379" cy="199949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081834" y="4698527"/>
            <a:ext cx="282594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</a:pPr>
            <a:r>
              <a:rPr lang="en-US" altLang="en-US" sz="1800" dirty="0" smtClean="0">
                <a:latin typeface="Helvetica" panose="020B0604020202020204" pitchFamily="34" charset="0"/>
              </a:rPr>
              <a:t>AD </a:t>
            </a:r>
            <a:r>
              <a:rPr lang="en-US" altLang="en-US" sz="1800" smtClean="0">
                <a:latin typeface="Helvetica" panose="020B0604020202020204" pitchFamily="34" charset="0"/>
              </a:rPr>
              <a:t>– </a:t>
            </a:r>
            <a:r>
              <a:rPr lang="en-US" altLang="en-US" sz="1800" smtClean="0">
                <a:latin typeface="Helvetica" panose="020B0604020202020204" pitchFamily="34" charset="0"/>
              </a:rPr>
              <a:t>Mechanical </a:t>
            </a:r>
            <a:r>
              <a:rPr lang="en-US" altLang="en-US" sz="1800" dirty="0" smtClean="0">
                <a:latin typeface="Helvetica" panose="020B0604020202020204" pitchFamily="34" charset="0"/>
              </a:rPr>
              <a:t>Support</a:t>
            </a:r>
            <a:endParaRPr lang="en-US" altLang="en-US" sz="1800" dirty="0">
              <a:latin typeface="Helvetica" panose="020B0604020202020204" pitchFamily="34" charset="0"/>
            </a:endParaRPr>
          </a:p>
          <a:p>
            <a:pPr marL="0" indent="0" eaLnBrk="1" hangingPunct="1">
              <a:buNone/>
            </a:pPr>
            <a:r>
              <a:rPr lang="en-US" altLang="en-US" sz="1800" dirty="0" smtClean="0">
                <a:latin typeface="Helvetica" panose="020B0604020202020204" pitchFamily="34" charset="0"/>
              </a:rPr>
              <a:t>Electrostatic Septa Wire Failures (100 µm</a:t>
            </a:r>
            <a:r>
              <a:rPr lang="en-US" altLang="en-US" sz="1800" dirty="0" smtClean="0">
                <a:latin typeface="Helvetica" panose="020B0604020202020204" pitchFamily="34" charset="0"/>
              </a:rPr>
              <a:t>) after 20 years in beam</a:t>
            </a:r>
            <a:endParaRPr lang="en-US" altLang="en-US" sz="1800" dirty="0" smtClean="0">
              <a:latin typeface="Helvetica" panose="020B0604020202020204" pitchFamily="34" charset="0"/>
            </a:endParaRPr>
          </a:p>
          <a:p>
            <a:pPr marL="0" indent="0" eaLnBrk="1" hangingPunct="1">
              <a:buNone/>
            </a:pPr>
            <a:r>
              <a:rPr lang="en-US" altLang="en-US" sz="1800" dirty="0" smtClean="0">
                <a:latin typeface="Helvetica" panose="020B0604020202020204" pitchFamily="34" charset="0"/>
              </a:rPr>
              <a:t>120 kV, 14 mm</a:t>
            </a:r>
            <a:endParaRPr lang="en-US" altLang="en-US" sz="1800" dirty="0" smtClean="0">
              <a:latin typeface="Helvetica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25693" y="3177527"/>
            <a:ext cx="27509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</a:pPr>
            <a:r>
              <a:rPr lang="en-US" altLang="en-US" sz="1800" dirty="0" smtClean="0">
                <a:latin typeface="Helvetica" panose="020B0604020202020204" pitchFamily="34" charset="0"/>
              </a:rPr>
              <a:t>TD – Magnet Systems</a:t>
            </a:r>
          </a:p>
          <a:p>
            <a:pPr marL="0" indent="0" eaLnBrk="1" hangingPunct="1">
              <a:buNone/>
            </a:pPr>
            <a:r>
              <a:rPr lang="en-US" altLang="en-US" sz="1800" dirty="0" smtClean="0">
                <a:latin typeface="Helvetica" panose="020B0604020202020204" pitchFamily="34" charset="0"/>
              </a:rPr>
              <a:t>Injection Kicker Magnet</a:t>
            </a:r>
          </a:p>
          <a:p>
            <a:pPr marL="0" indent="0" eaLnBrk="1" hangingPunct="1">
              <a:buNone/>
            </a:pPr>
            <a:r>
              <a:rPr lang="en-US" altLang="en-US" sz="1800" dirty="0" smtClean="0">
                <a:latin typeface="Helvetica" panose="020B0604020202020204" pitchFamily="34" charset="0"/>
              </a:rPr>
              <a:t>50 Ohm, 50 ns field rise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332689" y="4100857"/>
            <a:ext cx="603115" cy="6267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598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Power Supplies from DC to ns, W to MW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4672"/>
            <a:ext cx="8686800" cy="5214026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Current Projects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Completing Marx Modulators for </a:t>
            </a:r>
            <a:r>
              <a:rPr lang="en-US" dirty="0" err="1" smtClean="0">
                <a:solidFill>
                  <a:schemeClr val="tx1"/>
                </a:solidFill>
              </a:rPr>
              <a:t>Linac</a:t>
            </a:r>
            <a:r>
              <a:rPr lang="en-US" dirty="0" smtClean="0">
                <a:solidFill>
                  <a:schemeClr val="tx1"/>
                </a:solidFill>
              </a:rPr>
              <a:t> Upgrade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15 </a:t>
            </a:r>
            <a:r>
              <a:rPr lang="en-US" dirty="0" err="1" smtClean="0">
                <a:solidFill>
                  <a:schemeClr val="tx1"/>
                </a:solidFill>
              </a:rPr>
              <a:t>pps</a:t>
            </a:r>
            <a:r>
              <a:rPr lang="en-US" dirty="0" smtClean="0">
                <a:solidFill>
                  <a:schemeClr val="tx1"/>
                </a:solidFill>
              </a:rPr>
              <a:t>, 30 kV, 300 A, 250 µs pulse driving tetrode amplifier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Ramped power supplies for slow spill and RF cavity tuning 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300 V, 100-600 A , 20-60 A/</a:t>
            </a:r>
            <a:r>
              <a:rPr lang="en-US" dirty="0" err="1" smtClean="0">
                <a:solidFill>
                  <a:schemeClr val="tx1"/>
                </a:solidFill>
              </a:rPr>
              <a:t>ms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Future Large Scale Projects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LBNF Horn Power Supply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4</a:t>
            </a:r>
            <a:r>
              <a:rPr lang="en-US" dirty="0" smtClean="0">
                <a:solidFill>
                  <a:schemeClr val="tx1"/>
                </a:solidFill>
              </a:rPr>
              <a:t> kV, 300 kA, 800 µs wide pulse every 0.7 seconds</a:t>
            </a:r>
          </a:p>
          <a:p>
            <a:pPr lvl="3"/>
            <a:r>
              <a:rPr lang="en-US" dirty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 µH, 800 µOhm load including connecting </a:t>
            </a:r>
            <a:r>
              <a:rPr lang="en-US" dirty="0" err="1" smtClean="0">
                <a:solidFill>
                  <a:schemeClr val="tx1"/>
                </a:solidFill>
              </a:rPr>
              <a:t>stripline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The LBNF/DUNE collaboration is looking for partners for the design and construction of this challenging supply.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PIP II – New </a:t>
            </a:r>
            <a:r>
              <a:rPr lang="en-US" dirty="0" err="1" smtClean="0">
                <a:solidFill>
                  <a:schemeClr val="tx1"/>
                </a:solidFill>
              </a:rPr>
              <a:t>Linac</a:t>
            </a:r>
            <a:r>
              <a:rPr lang="en-US" dirty="0" smtClean="0">
                <a:solidFill>
                  <a:schemeClr val="tx1"/>
                </a:solidFill>
              </a:rPr>
              <a:t> – Various small pulsed power supplies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International </a:t>
            </a:r>
            <a:r>
              <a:rPr lang="en-US" dirty="0">
                <a:solidFill>
                  <a:schemeClr val="tx1"/>
                </a:solidFill>
              </a:rPr>
              <a:t>contribution </a:t>
            </a:r>
            <a:r>
              <a:rPr lang="en-US" dirty="0" smtClean="0">
                <a:solidFill>
                  <a:schemeClr val="tx1"/>
                </a:solidFill>
              </a:rPr>
              <a:t>for RF power sources and power supplies</a:t>
            </a:r>
          </a:p>
          <a:p>
            <a:pPr lvl="3"/>
            <a:r>
              <a:rPr lang="en-US" dirty="0" smtClean="0">
                <a:solidFill>
                  <a:schemeClr val="tx1"/>
                </a:solidFill>
              </a:rPr>
              <a:t>Collaboration with India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March 12, 2018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PULPOKS 2018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186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3CED6F7E-0C40-4358-9557-CEEF733EC3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7548</TotalTime>
  <Words>433</Words>
  <Application>Microsoft Macintosh PowerPoint</Application>
  <PresentationFormat>On-screen Show (4:3)</PresentationFormat>
  <Paragraphs>58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Calibri</vt:lpstr>
      <vt:lpstr>Geneva</vt:lpstr>
      <vt:lpstr>Helvetica</vt:lpstr>
      <vt:lpstr>MS PGothic</vt:lpstr>
      <vt:lpstr>ＭＳ Ｐゴシック</vt:lpstr>
      <vt:lpstr>Arial</vt:lpstr>
      <vt:lpstr>Fermilab: Footer Only</vt:lpstr>
      <vt:lpstr>Accelerator Division EE Support Department</vt:lpstr>
      <vt:lpstr>Power Supplies from DC to ns, W to MW </vt:lpstr>
      <vt:lpstr>Power Supplies from DC to ns, W to MW </vt:lpstr>
      <vt:lpstr>Kicker Magnets, Horns and Septa (Electric and Magnetic) </vt:lpstr>
      <vt:lpstr>Power Supplies from DC to ns, W to MW </vt:lpstr>
    </vt:vector>
  </TitlesOfParts>
  <Company>Sandbox Studio</Company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Mu2e Electrostatic Septum Full Scale Prototype Design Review</dc:title>
  <dc:creator>Matthew L. Alvarez x8746 15441N</dc:creator>
  <cp:lastModifiedBy>Chris Jensen</cp:lastModifiedBy>
  <cp:revision>224</cp:revision>
  <cp:lastPrinted>2018-03-09T19:53:16Z</cp:lastPrinted>
  <dcterms:created xsi:type="dcterms:W3CDTF">2017-01-09T13:47:53Z</dcterms:created>
  <dcterms:modified xsi:type="dcterms:W3CDTF">2018-03-09T19:53:28Z</dcterms:modified>
</cp:coreProperties>
</file>