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8"/>
  </p:notesMasterIdLst>
  <p:sldIdLst>
    <p:sldId id="268" r:id="rId5"/>
    <p:sldId id="269" r:id="rId6"/>
    <p:sldId id="256" r:id="rId7"/>
    <p:sldId id="257" r:id="rId8"/>
    <p:sldId id="272" r:id="rId9"/>
    <p:sldId id="262" r:id="rId10"/>
    <p:sldId id="263" r:id="rId11"/>
    <p:sldId id="274" r:id="rId12"/>
    <p:sldId id="275" r:id="rId13"/>
    <p:sldId id="279" r:id="rId14"/>
    <p:sldId id="276" r:id="rId15"/>
    <p:sldId id="277" r:id="rId16"/>
    <p:sldId id="278" r:id="rId17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92" autoAdjust="0"/>
    <p:restoredTop sz="90929"/>
  </p:normalViewPr>
  <p:slideViewPr>
    <p:cSldViewPr>
      <p:cViewPr varScale="1">
        <p:scale>
          <a:sx n="115" d="100"/>
          <a:sy n="115" d="100"/>
        </p:scale>
        <p:origin x="160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B42E75-0CF9-4408-94A3-E28DC4A338D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764207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7B1268-A970-4C4A-AA28-293D93093980}" type="slidenum">
              <a:rPr lang="en-GB" altLang="en-US"/>
              <a:pPr/>
              <a:t>3</a:t>
            </a:fld>
            <a:endParaRPr lang="en-GB" alt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229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751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161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319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722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853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151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862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871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4313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7306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4575"/>
            <a:ext cx="8763000" cy="327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2pPr>
      <a:lvl3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3pPr>
      <a:lvl4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4pPr>
      <a:lvl5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05EC4052DLSdu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53" y="1124744"/>
            <a:ext cx="8867775" cy="397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554309" y="216039"/>
            <a:ext cx="7993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9pPr>
          </a:lstStyle>
          <a:p>
            <a:pPr algn="ctr"/>
            <a:r>
              <a:rPr lang="en-GB" altLang="en-US" sz="3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Diamond </a:t>
            </a:r>
            <a:r>
              <a:rPr lang="en-GB" altLang="en-US" sz="36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Light Source</a:t>
            </a:r>
            <a:endParaRPr lang="en-GB" altLang="en-US" sz="36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2267744" y="5241394"/>
            <a:ext cx="39604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9pPr>
          </a:lstStyle>
          <a:p>
            <a:pPr algn="ctr"/>
            <a:r>
              <a:rPr lang="en-GB" altLang="en-US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Colin Abraham</a:t>
            </a:r>
          </a:p>
          <a:p>
            <a:pPr algn="ctr"/>
            <a:r>
              <a:rPr lang="en-GB" altLang="en-US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Snr </a:t>
            </a:r>
            <a:r>
              <a:rPr lang="en-GB" altLang="en-US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 Supply Engineer</a:t>
            </a:r>
          </a:p>
        </p:txBody>
      </p:sp>
    </p:spTree>
    <p:extLst>
      <p:ext uri="{BB962C8B-B14F-4D97-AF65-F5344CB8AC3E}">
        <p14:creationId xmlns:p14="http://schemas.microsoft.com/office/powerpoint/2010/main" val="248709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/>
          <p:cNvSpPr>
            <a:spLocks noChangeShapeType="1"/>
          </p:cNvSpPr>
          <p:nvPr/>
        </p:nvSpPr>
        <p:spPr bwMode="auto">
          <a:xfrm>
            <a:off x="467420" y="764704"/>
            <a:ext cx="7772400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51520" y="167436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Kicker Test Stand</a:t>
            </a:r>
            <a:endParaRPr lang="en-GB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980728"/>
            <a:ext cx="8743718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46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/>
          <p:cNvSpPr>
            <a:spLocks noChangeShapeType="1"/>
          </p:cNvSpPr>
          <p:nvPr/>
        </p:nvSpPr>
        <p:spPr bwMode="auto">
          <a:xfrm>
            <a:off x="467420" y="764704"/>
            <a:ext cx="7772400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51520" y="167436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Kicker Test Stand</a:t>
            </a:r>
            <a:endParaRPr lang="en-GB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20" r="10041"/>
          <a:stretch/>
        </p:blipFill>
        <p:spPr>
          <a:xfrm>
            <a:off x="753620" y="1052736"/>
            <a:ext cx="7200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00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/>
          <p:cNvSpPr>
            <a:spLocks noChangeShapeType="1"/>
          </p:cNvSpPr>
          <p:nvPr/>
        </p:nvSpPr>
        <p:spPr bwMode="auto">
          <a:xfrm>
            <a:off x="467420" y="764704"/>
            <a:ext cx="7772400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51520" y="167436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Kicker Test Stand</a:t>
            </a:r>
            <a:endParaRPr lang="en-GB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9" t="13955" r="8175" b="-9843"/>
          <a:stretch/>
        </p:blipFill>
        <p:spPr>
          <a:xfrm>
            <a:off x="395536" y="900308"/>
            <a:ext cx="8131648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467544" y="1556792"/>
            <a:ext cx="799306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9pPr>
          </a:lstStyle>
          <a:p>
            <a:pPr algn="ctr"/>
            <a:r>
              <a:rPr lang="en-GB" altLang="en-US" sz="36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 you for your</a:t>
            </a:r>
          </a:p>
          <a:p>
            <a:pPr algn="ctr"/>
            <a:r>
              <a:rPr lang="en-GB" altLang="en-US" sz="36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Attention.</a:t>
            </a:r>
            <a:endParaRPr lang="en-GB" altLang="en-US" sz="36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2267744" y="5241394"/>
            <a:ext cx="39604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9pPr>
          </a:lstStyle>
          <a:p>
            <a:pPr algn="ctr"/>
            <a:r>
              <a:rPr lang="en-GB" altLang="en-US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Colin Abraham</a:t>
            </a:r>
          </a:p>
          <a:p>
            <a:pPr algn="ctr"/>
            <a:r>
              <a:rPr lang="en-GB" altLang="en-US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Snr </a:t>
            </a:r>
            <a:r>
              <a:rPr lang="en-GB" altLang="en-US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 Supply Engineer</a:t>
            </a:r>
          </a:p>
        </p:txBody>
      </p:sp>
    </p:spTree>
    <p:extLst>
      <p:ext uri="{BB962C8B-B14F-4D97-AF65-F5344CB8AC3E}">
        <p14:creationId xmlns:p14="http://schemas.microsoft.com/office/powerpoint/2010/main" val="826110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aa28\AppData\Local\Temp\70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836712"/>
            <a:ext cx="7094341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1328" y="836712"/>
            <a:ext cx="8519144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Injector:  100MeV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+ 3Gev 5Hz Booster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Storage Ring: 24 DBA Cells, 560m, 300mA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7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30 Beam lines, including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22 I.D. Beam lines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7 Dipole Beam lines 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07950" y="6524625"/>
            <a:ext cx="21605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9pPr>
          </a:lstStyle>
          <a:p>
            <a:pPr algn="ctr"/>
            <a:r>
              <a:rPr lang="en-GB" altLang="en-US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 Abraham – </a:t>
            </a:r>
            <a:r>
              <a:rPr lang="en-GB" altLang="en-US" sz="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Snr</a:t>
            </a:r>
            <a:r>
              <a:rPr lang="en-GB" altLang="en-US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Power Supply Engineer</a:t>
            </a:r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612900" y="620688"/>
            <a:ext cx="8279211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23528" y="116632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Diamond – 3</a:t>
            </a:r>
            <a:r>
              <a:rPr lang="en-GB" baseline="30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Generation Light Source</a:t>
            </a:r>
            <a:endParaRPr lang="en-GB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74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/>
          <p:cNvSpPr>
            <a:spLocks noChangeShapeType="1"/>
          </p:cNvSpPr>
          <p:nvPr/>
        </p:nvSpPr>
        <p:spPr bwMode="auto">
          <a:xfrm>
            <a:off x="612900" y="620688"/>
            <a:ext cx="8279211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411287" y="671971"/>
            <a:ext cx="725705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Four kickers bump in one straight sections (8.3 m flange-to-flange)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2007-15: septum at -16mm and injection point at -8.3 mm</a:t>
            </a: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 flipH="1">
            <a:off x="7758794" y="2195016"/>
            <a:ext cx="1205694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rgbClr val="3333FF"/>
                </a:solidFill>
              </a:rPr>
              <a:t>- 8.3 mm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11287" y="5673442"/>
            <a:ext cx="639296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2015-now septum moved at -12 mm to have the injection </a:t>
            </a:r>
            <a:endParaRPr lang="en-GB" alt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point </a:t>
            </a: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at -6.5 </a:t>
            </a:r>
            <a:r>
              <a:rPr lang="en-GB" alt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mm and </a:t>
            </a: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lower the strength of the kicker bump</a:t>
            </a:r>
          </a:p>
        </p:txBody>
      </p:sp>
      <p:pic>
        <p:nvPicPr>
          <p:cNvPr id="7" name="Picture 8" descr="injection_layout_diamo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40768"/>
            <a:ext cx="6557757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3528" y="99329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Diamond SR Injection</a:t>
            </a:r>
            <a:endParaRPr lang="en-GB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/>
          <p:cNvSpPr>
            <a:spLocks noChangeShapeType="1"/>
          </p:cNvSpPr>
          <p:nvPr/>
        </p:nvSpPr>
        <p:spPr bwMode="auto">
          <a:xfrm>
            <a:off x="539552" y="620688"/>
            <a:ext cx="7772400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4" name="Picture 7" descr="S:\Technical\Operations\kickers\Misc Pictures\In Tunnel\Inj Str Over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90861"/>
            <a:ext cx="381635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S:\Technical\Operations\kickers\Misc Pictures\In Tunnel\Kicker Assy Overvi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281" y="908720"/>
            <a:ext cx="3817938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S:\Technical\Operations\kickers\Misc Pictures\In Tunnel\Kicker Assy Ferrit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07098"/>
            <a:ext cx="3816350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S:\Technical\Operations\kickers\Misc Pictures\In Tunnel\Kicker Assy Ferrite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281" y="3819798"/>
            <a:ext cx="3797300" cy="28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95536" y="87015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Kickers assembly overview</a:t>
            </a:r>
            <a:endParaRPr lang="en-GB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10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/>
          <p:cNvSpPr>
            <a:spLocks noChangeShapeType="1"/>
          </p:cNvSpPr>
          <p:nvPr/>
        </p:nvSpPr>
        <p:spPr bwMode="auto">
          <a:xfrm>
            <a:off x="575494" y="548680"/>
            <a:ext cx="7772400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916260"/>
            <a:ext cx="7667625" cy="57531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3528" y="53262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Kicker Poor Matching</a:t>
            </a:r>
            <a:endParaRPr lang="en-GB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41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/>
          <p:cNvSpPr>
            <a:spLocks noChangeShapeType="1"/>
          </p:cNvSpPr>
          <p:nvPr/>
        </p:nvSpPr>
        <p:spPr bwMode="auto">
          <a:xfrm>
            <a:off x="584199" y="764704"/>
            <a:ext cx="7772400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576262" y="980728"/>
            <a:ext cx="79914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000"/>
              <a:t>Existing kickers coating and tune kicker coating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000">
                <a:solidFill>
                  <a:srgbClr val="FF0000"/>
                </a:solidFill>
              </a:rPr>
              <a:t>coating damage appears at the ends</a:t>
            </a:r>
          </a:p>
        </p:txBody>
      </p:sp>
      <p:pic>
        <p:nvPicPr>
          <p:cNvPr id="5" name="Picture 3" descr="S:\Technical\Operations\kickers\Misc Pictures\SIK-01 dam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49" y="1652239"/>
            <a:ext cx="3332162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4724399" y="1615727"/>
            <a:ext cx="3632200" cy="2430462"/>
            <a:chOff x="4732713" y="1119463"/>
            <a:chExt cx="4034652" cy="3026721"/>
          </a:xfrm>
        </p:grpSpPr>
        <p:pic>
          <p:nvPicPr>
            <p:cNvPr id="7" name="Picture 4" descr="S:\Technical\Operations\kickers\Misc Pictures\SIK-03 damge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2713" y="1119463"/>
              <a:ext cx="4032448" cy="3026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itle 1"/>
            <p:cNvSpPr txBox="1">
              <a:spLocks/>
            </p:cNvSpPr>
            <p:nvPr/>
          </p:nvSpPr>
          <p:spPr bwMode="auto">
            <a:xfrm>
              <a:off x="6926934" y="1218469"/>
              <a:ext cx="1840431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800"/>
                <a:t>SIK-03</a:t>
              </a:r>
            </a:p>
          </p:txBody>
        </p:sp>
      </p:grpSp>
      <p:pic>
        <p:nvPicPr>
          <p:cNvPr id="9" name="Picture 2" descr="S:\Technical\Operations\kickers\Misc Pictures\SIK-01 damge_wid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4192240"/>
            <a:ext cx="3379787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700" y="4192240"/>
            <a:ext cx="4491037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338137" y="4281140"/>
            <a:ext cx="127952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/>
              <a:t>SIK-01</a:t>
            </a: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576261" y="3474689"/>
            <a:ext cx="9032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/>
              <a:t>SIK-01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4914900" y="4065239"/>
            <a:ext cx="171767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/>
              <a:t>Tune kicker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5536" y="195608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Kicker vessel coating damage</a:t>
            </a:r>
            <a:endParaRPr lang="en-GB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42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-point probe he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33" y="2708499"/>
            <a:ext cx="6918325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ne 10"/>
          <p:cNvSpPr>
            <a:spLocks noChangeShapeType="1"/>
          </p:cNvSpPr>
          <p:nvPr/>
        </p:nvSpPr>
        <p:spPr bwMode="auto">
          <a:xfrm>
            <a:off x="467420" y="764704"/>
            <a:ext cx="7772400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1520" y="1233711"/>
            <a:ext cx="22878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/>
              <a:t>4-Point Probe setup </a:t>
            </a:r>
          </a:p>
        </p:txBody>
      </p:sp>
      <p:pic>
        <p:nvPicPr>
          <p:cNvPr id="6" name="Picture 5" descr="C:\Users\nwx97381\Documents\Kickers\f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321" y="1052736"/>
            <a:ext cx="2598737" cy="190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:\Users\nwx97381\Documents\Kickers\4point-in-bor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171" y="1052736"/>
            <a:ext cx="3303587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51520" y="167436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Coating thickness measurements</a:t>
            </a:r>
            <a:endParaRPr lang="en-GB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9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/>
          <p:cNvSpPr>
            <a:spLocks noChangeShapeType="1"/>
          </p:cNvSpPr>
          <p:nvPr/>
        </p:nvSpPr>
        <p:spPr bwMode="auto">
          <a:xfrm>
            <a:off x="611560" y="764704"/>
            <a:ext cx="7772400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81" y="1268760"/>
            <a:ext cx="8605837" cy="549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188640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Coating thickness measurements</a:t>
            </a:r>
            <a:endParaRPr lang="en-GB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39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/>
          <p:cNvSpPr>
            <a:spLocks noChangeShapeType="1"/>
          </p:cNvSpPr>
          <p:nvPr/>
        </p:nvSpPr>
        <p:spPr bwMode="auto">
          <a:xfrm>
            <a:off x="467420" y="764704"/>
            <a:ext cx="7772400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51520" y="167436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Kicker Test Stand</a:t>
            </a:r>
            <a:endParaRPr lang="en-GB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891505"/>
            <a:ext cx="8418386" cy="5867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80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-BoldMT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accent2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0 xmlns="77B100AA-0171-460F-AADD-CBE3128DD753">Colin Abraham</Author0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00B17771010F46AADDCBE3128DD753" ma:contentTypeVersion="0" ma:contentTypeDescription="Create a new document." ma:contentTypeScope="" ma:versionID="12fa91ff39694084a77a4100e68def18">
  <xsd:schema xmlns:xsd="http://www.w3.org/2001/XMLSchema" xmlns:p="http://schemas.microsoft.com/office/2006/metadata/properties" xmlns:ns2="77B100AA-0171-460F-AADD-CBE3128DD753" targetNamespace="http://schemas.microsoft.com/office/2006/metadata/properties" ma:root="true" ma:fieldsID="3096fc5289772df6097e58921dd28ac5" ns2:_="">
    <xsd:import namespace="77B100AA-0171-460F-AADD-CBE3128DD753"/>
    <xsd:element name="properties">
      <xsd:complexType>
        <xsd:sequence>
          <xsd:element name="documentManagement">
            <xsd:complexType>
              <xsd:all>
                <xsd:element ref="ns2:Author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77B100AA-0171-460F-AADD-CBE3128DD753" elementFormDefault="qualified">
    <xsd:import namespace="http://schemas.microsoft.com/office/2006/documentManagement/types"/>
    <xsd:element name="Author0" ma:index="8" ma:displayName="Author" ma:internalName="Author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65DBD5E-9687-4B8D-A3EB-7777425A78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08A072-35C1-472A-8FC9-8BE2540B7078}">
  <ds:schemaRefs>
    <ds:schemaRef ds:uri="http://schemas.microsoft.com/office/2006/documentManagement/types"/>
    <ds:schemaRef ds:uri="77B100AA-0171-460F-AADD-CBE3128DD753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3D37FA2-BCE2-4B02-B7F3-2AE504E125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100AA-0171-460F-AADD-CBE3128DD75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173</Words>
  <Application>Microsoft Office PowerPoint</Application>
  <PresentationFormat>On-screen Show (4:3)</PresentationFormat>
  <Paragraphs>38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Arial-BoldMT</vt:lpstr>
      <vt:lpstr>Calibri</vt:lpstr>
      <vt:lpstr>Times</vt:lpstr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Creative 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PULPOKS - Diamond Introduction</dc:title>
  <dc:creator>colin.abraham@diamond.ac.uk</dc:creator>
  <cp:keywords>Diamond, Pulse Power, Injection</cp:keywords>
  <cp:lastModifiedBy>Lucie Mainoli</cp:lastModifiedBy>
  <cp:revision>17</cp:revision>
  <dcterms:created xsi:type="dcterms:W3CDTF">2007-04-29T14:34:10Z</dcterms:created>
  <dcterms:modified xsi:type="dcterms:W3CDTF">2018-03-10T18:53:40Z</dcterms:modified>
</cp:coreProperties>
</file>