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9" r:id="rId2"/>
  </p:sldMasterIdLst>
  <p:notesMasterIdLst>
    <p:notesMasterId r:id="rId12"/>
  </p:notesMasterIdLst>
  <p:handoutMasterIdLst>
    <p:handoutMasterId r:id="rId13"/>
  </p:handoutMasterIdLst>
  <p:sldIdLst>
    <p:sldId id="338" r:id="rId3"/>
    <p:sldId id="339" r:id="rId4"/>
    <p:sldId id="340" r:id="rId5"/>
    <p:sldId id="341" r:id="rId6"/>
    <p:sldId id="342" r:id="rId7"/>
    <p:sldId id="343" r:id="rId8"/>
    <p:sldId id="344" r:id="rId9"/>
    <p:sldId id="345" r:id="rId10"/>
    <p:sldId id="34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9390D162-CC63-4D5F-AF65-FE27921142D1}">
          <p14:sldIdLst>
            <p14:sldId id="338"/>
            <p14:sldId id="339"/>
            <p14:sldId id="340"/>
            <p14:sldId id="341"/>
            <p14:sldId id="342"/>
            <p14:sldId id="343"/>
            <p14:sldId id="344"/>
            <p14:sldId id="345"/>
            <p14:sldId id="34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2E50"/>
    <a:srgbClr val="125E9F"/>
    <a:srgbClr val="88A0B8"/>
    <a:srgbClr val="979F07"/>
    <a:srgbClr val="DEDFE6"/>
    <a:srgbClr val="5F0E0B"/>
    <a:srgbClr val="9C9D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7" autoAdjust="0"/>
    <p:restoredTop sz="94673" autoAdjust="0"/>
  </p:normalViewPr>
  <p:slideViewPr>
    <p:cSldViewPr>
      <p:cViewPr>
        <p:scale>
          <a:sx n="66" d="100"/>
          <a:sy n="66" d="100"/>
        </p:scale>
        <p:origin x="-1698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168651796473017"/>
          <c:y val="0.12030535725417477"/>
          <c:w val="0.77716414725899929"/>
          <c:h val="0.64577232367230697"/>
        </c:manualLayout>
      </c:layout>
      <c:barChart>
        <c:barDir val="col"/>
        <c:grouping val="clustered"/>
        <c:varyColors val="0"/>
        <c:ser>
          <c:idx val="1"/>
          <c:order val="1"/>
          <c:tx>
            <c:v>Beam availability [%]</c:v>
          </c:tx>
          <c:spPr>
            <a:solidFill>
              <a:srgbClr val="D60093"/>
            </a:solidFill>
          </c:spPr>
          <c:invertIfNegative val="0"/>
          <c:dPt>
            <c:idx val="4"/>
            <c:invertIfNegative val="0"/>
            <c:bubble3D val="0"/>
          </c:dPt>
          <c:dPt>
            <c:idx val="5"/>
            <c:invertIfNegative val="0"/>
            <c:bubble3D val="0"/>
            <c:spPr>
              <a:solidFill>
                <a:srgbClr val="D60093"/>
              </a:solidFill>
            </c:spPr>
          </c:dPt>
          <c:cat>
            <c:numRef>
              <c:f>graphs!$C$37:$C$42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graphs!$G$37:$G$42</c:f>
              <c:numCache>
                <c:formatCode>0.0</c:formatCode>
                <c:ptCount val="6"/>
                <c:pt idx="0">
                  <c:v>77</c:v>
                </c:pt>
                <c:pt idx="1">
                  <c:v>83.8</c:v>
                </c:pt>
                <c:pt idx="2">
                  <c:v>96.8</c:v>
                </c:pt>
                <c:pt idx="3">
                  <c:v>97.3</c:v>
                </c:pt>
                <c:pt idx="4">
                  <c:v>97.6</c:v>
                </c:pt>
                <c:pt idx="5">
                  <c:v>98.3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77"/>
        <c:overlap val="-22"/>
        <c:axId val="97926656"/>
        <c:axId val="101043008"/>
      </c:barChart>
      <c:lineChart>
        <c:grouping val="stacked"/>
        <c:varyColors val="0"/>
        <c:ser>
          <c:idx val="0"/>
          <c:order val="0"/>
          <c:tx>
            <c:strRef>
              <c:f>graphs!$I$36</c:f>
              <c:strCache>
                <c:ptCount val="1"/>
                <c:pt idx="0">
                  <c:v>MTBF</c:v>
                </c:pt>
              </c:strCache>
            </c:strRef>
          </c:tx>
          <c:spPr>
            <a:ln w="25400">
              <a:solidFill>
                <a:schemeClr val="tx1"/>
              </a:solidFill>
            </a:ln>
          </c:spPr>
          <c:marker>
            <c:symbol val="circle"/>
            <c:size val="9"/>
            <c:spPr>
              <a:solidFill>
                <a:schemeClr val="tx1"/>
              </a:solidFill>
              <a:ln>
                <a:noFill/>
              </a:ln>
            </c:spPr>
          </c:marker>
          <c:dPt>
            <c:idx val="4"/>
            <c:bubble3D val="0"/>
            <c:spPr>
              <a:ln w="25400">
                <a:solidFill>
                  <a:schemeClr val="tx1"/>
                </a:solidFill>
              </a:ln>
            </c:spPr>
          </c:dPt>
          <c:dPt>
            <c:idx val="5"/>
            <c:bubble3D val="0"/>
            <c:spPr>
              <a:ln w="25400">
                <a:solidFill>
                  <a:schemeClr val="tx1"/>
                </a:solidFill>
              </a:ln>
            </c:spPr>
          </c:dPt>
          <c:cat>
            <c:numRef>
              <c:f>graphs!$C$37:$C$42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graphs!$I$37:$I$42</c:f>
              <c:numCache>
                <c:formatCode>0.0</c:formatCode>
                <c:ptCount val="6"/>
                <c:pt idx="0">
                  <c:v>21</c:v>
                </c:pt>
                <c:pt idx="1">
                  <c:v>25</c:v>
                </c:pt>
                <c:pt idx="2">
                  <c:v>33.700000000000003</c:v>
                </c:pt>
                <c:pt idx="3">
                  <c:v>51</c:v>
                </c:pt>
                <c:pt idx="4">
                  <c:v>58.2</c:v>
                </c:pt>
                <c:pt idx="5">
                  <c:v>96.458333333333329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7928704"/>
        <c:axId val="101043584"/>
      </c:lineChart>
      <c:catAx>
        <c:axId val="97926656"/>
        <c:scaling>
          <c:orientation val="minMax"/>
        </c:scaling>
        <c:delete val="0"/>
        <c:axPos val="b"/>
        <c:majorGridlines>
          <c:spPr>
            <a:ln w="3175"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101043008"/>
        <c:crosses val="autoZero"/>
        <c:auto val="1"/>
        <c:lblAlgn val="ctr"/>
        <c:lblOffset val="100"/>
        <c:noMultiLvlLbl val="0"/>
      </c:catAx>
      <c:valAx>
        <c:axId val="101043008"/>
        <c:scaling>
          <c:orientation val="minMax"/>
          <c:max val="100"/>
          <c:min val="75"/>
        </c:scaling>
        <c:delete val="0"/>
        <c:axPos val="l"/>
        <c:majorGridlines>
          <c:spPr>
            <a:ln w="3175">
              <a:noFill/>
              <a:prstDash val="sysDot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>
                    <a:solidFill>
                      <a:srgbClr val="D60093"/>
                    </a:solidFill>
                  </a:defRPr>
                </a:pPr>
                <a:r>
                  <a:rPr lang="en-US">
                    <a:solidFill>
                      <a:srgbClr val="D60093"/>
                    </a:solidFill>
                  </a:rPr>
                  <a:t>Beam availability [%]</a:t>
                </a:r>
              </a:p>
            </c:rich>
          </c:tx>
          <c:layout/>
          <c:overlay val="0"/>
        </c:title>
        <c:numFmt formatCode="0.0" sourceLinked="0"/>
        <c:majorTickMark val="out"/>
        <c:minorTickMark val="none"/>
        <c:tickLblPos val="nextTo"/>
        <c:crossAx val="97926656"/>
        <c:crosses val="autoZero"/>
        <c:crossBetween val="between"/>
        <c:majorUnit val="5"/>
      </c:valAx>
      <c:valAx>
        <c:axId val="101043584"/>
        <c:scaling>
          <c:orientation val="minMax"/>
          <c:max val="100"/>
          <c:min val="0"/>
        </c:scaling>
        <c:delete val="0"/>
        <c:axPos val="r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MTBF [h]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crossAx val="97928704"/>
        <c:crosses val="max"/>
        <c:crossBetween val="between"/>
        <c:majorUnit val="20"/>
      </c:valAx>
      <c:catAx>
        <c:axId val="979287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01043584"/>
        <c:crosses val="autoZero"/>
        <c:auto val="1"/>
        <c:lblAlgn val="ctr"/>
        <c:lblOffset val="100"/>
        <c:noMultiLvlLbl val="0"/>
      </c:catAx>
      <c:spPr>
        <a:noFill/>
        <a:ln w="3175">
          <a:solidFill>
            <a:schemeClr val="tx1"/>
          </a:solidFill>
        </a:ln>
      </c:spPr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+mn-lt"/>
          <a:cs typeface="Arial" panose="020B0604020202020204" pitchFamily="34" charset="0"/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0.79563</cdr:x>
      <cdr:y>0.2883</cdr:y>
    </cdr:from>
    <cdr:to>
      <cdr:x>0.85097</cdr:x>
      <cdr:y>0.3668</cdr:y>
    </cdr:to>
    <cdr:sp macro="" textlink="">
      <cdr:nvSpPr>
        <cdr:cNvPr id="2" name="TextBox 1"/>
        <cdr:cNvSpPr txBox="1"/>
      </cdr:nvSpPr>
      <cdr:spPr>
        <a:xfrm xmlns:a="http://schemas.openxmlformats.org/drawingml/2006/main" rot="20807339">
          <a:off x="6272519" y="960797"/>
          <a:ext cx="436338" cy="2616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none" rtlCol="0">
          <a:spAutoFit/>
        </a:bodyPr>
        <a:lstStyle xmlns:a="http://schemas.openxmlformats.org/drawingml/2006/main"/>
        <a:p xmlns:a="http://schemas.openxmlformats.org/drawingml/2006/main">
          <a:r>
            <a:rPr lang="es-ES" sz="1100" b="1" dirty="0" smtClean="0">
              <a:solidFill>
                <a:schemeClr val="bg1"/>
              </a:solidFill>
            </a:rPr>
            <a:t>98.3</a:t>
          </a:r>
          <a:endParaRPr lang="en-US" sz="1100" b="1" dirty="0" smtClean="0">
            <a:solidFill>
              <a:schemeClr val="bg1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8BD02A-659A-4BD1-8867-123BE9625D58}" type="datetimeFigureOut">
              <a:rPr lang="en-US" smtClean="0"/>
              <a:t>3/11/2018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6BDD0-B58C-4867-AEFE-A74914E557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94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2710A5-AAF5-4646-B3F4-B8B6E5726253}" type="datetimeFigureOut">
              <a:rPr lang="en-US" smtClean="0"/>
              <a:t>3/11/2018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F4D05F-0845-432B-BBD0-32E47074A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165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F4D05F-0845-432B-BBD0-32E47074A61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01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3134" y="4316216"/>
            <a:ext cx="5856540" cy="405896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4C596C-A6C2-41C1-ABEB-83B3FDF65D6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222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060161"/>
            <a:ext cx="4495800" cy="2523703"/>
          </a:xfrm>
        </p:spPr>
        <p:txBody>
          <a:bodyPr/>
          <a:lstStyle>
            <a:lvl1pPr marL="0" indent="0" algn="l">
              <a:buNone/>
              <a:defRPr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1143000"/>
            <a:ext cx="4495800" cy="1728446"/>
          </a:xfrm>
        </p:spPr>
        <p:txBody>
          <a:bodyPr/>
          <a:lstStyle>
            <a:lvl1pPr algn="l">
              <a:defRPr>
                <a:solidFill>
                  <a:srgbClr val="112E5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5181600" y="1149172"/>
            <a:ext cx="3581400" cy="471822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304800"/>
            <a:ext cx="4572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/>
              <a:pPr algn="r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1255266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304800"/>
            <a:ext cx="4572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/>
              <a:pPr algn="r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31966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05101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060161"/>
            <a:ext cx="4495800" cy="2523703"/>
          </a:xfrm>
        </p:spPr>
        <p:txBody>
          <a:bodyPr/>
          <a:lstStyle>
            <a:lvl1pPr marL="0" indent="0" algn="l">
              <a:buNone/>
              <a:defRPr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1143000"/>
            <a:ext cx="4495800" cy="1728446"/>
          </a:xfrm>
        </p:spPr>
        <p:txBody>
          <a:bodyPr/>
          <a:lstStyle>
            <a:lvl1pPr algn="l">
              <a:defRPr>
                <a:solidFill>
                  <a:srgbClr val="112E5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5181600" y="1149172"/>
            <a:ext cx="3581400" cy="471822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304800"/>
            <a:ext cx="4572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/>
              <a:pPr algn="r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5035381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36F8C0-76E2-4370-BAE1-AF4E3FA8BD9B}" type="datetimeFigureOut">
              <a:rPr lang="en-US" smtClean="0"/>
              <a:t>3/11/2018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0E12-4F15-425F-A03F-C873FA663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2623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710C0EC6-3D9B-439E-B76A-0FD8D7E2EE1E}" type="datetime1">
              <a:rPr lang="en-US"/>
              <a:pPr>
                <a:defRPr/>
              </a:pPr>
              <a:t>3/11/2018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5 November 2012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E363BEE7-A989-4842-9CE4-F42BFDF511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0382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1705723" y="188640"/>
            <a:ext cx="6933456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3382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6F8C0-76E2-4370-BAE1-AF4E3FA8BD9B}" type="datetimeFigureOut">
              <a:rPr lang="en-US" smtClean="0"/>
              <a:t>3/11/2018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0E12-4F15-425F-A03F-C873FA663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2623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6F8C0-76E2-4370-BAE1-AF4E3FA8BD9B}" type="datetimeFigureOut">
              <a:rPr lang="en-US" smtClean="0"/>
              <a:t>3/11/2018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0E12-4F15-425F-A03F-C873FA663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1802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6F8C0-76E2-4370-BAE1-AF4E3FA8BD9B}" type="datetimeFigureOut">
              <a:rPr lang="en-US" smtClean="0"/>
              <a:t>3/11/2018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0E12-4F15-425F-A03F-C873FA663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9114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6F8C0-76E2-4370-BAE1-AF4E3FA8BD9B}" type="datetimeFigureOut">
              <a:rPr lang="en-US" smtClean="0"/>
              <a:t>3/11/2018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0E12-4F15-425F-A03F-C873FA663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887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4076818" cy="2215662"/>
          </a:xfrm>
          <a:solidFill>
            <a:srgbClr val="DEDFE6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609600" y="3505200"/>
            <a:ext cx="4076818" cy="2215662"/>
          </a:xfrm>
          <a:solidFill>
            <a:srgbClr val="979F07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4686182" y="1295400"/>
            <a:ext cx="4076818" cy="2215662"/>
          </a:xfrm>
          <a:solidFill>
            <a:srgbClr val="88A0B8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4686182" y="3505200"/>
            <a:ext cx="4076818" cy="2215662"/>
          </a:xfrm>
          <a:solidFill>
            <a:srgbClr val="125E9F"/>
          </a:solidFill>
        </p:spPr>
        <p:txBody>
          <a:bodyPr/>
          <a:lstStyle>
            <a:lvl1pPr marL="0" indent="0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304800"/>
            <a:ext cx="4572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/>
              <a:pPr algn="r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1304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6F8C0-76E2-4370-BAE1-AF4E3FA8BD9B}" type="datetimeFigureOut">
              <a:rPr lang="en-US" smtClean="0"/>
              <a:t>3/11/2018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0E12-4F15-425F-A03F-C873FA663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1899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6F8C0-76E2-4370-BAE1-AF4E3FA8BD9B}" type="datetimeFigureOut">
              <a:rPr lang="en-US" smtClean="0"/>
              <a:t>3/11/2018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0E12-4F15-425F-A03F-C873FA663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5552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6F8C0-76E2-4370-BAE1-AF4E3FA8BD9B}" type="datetimeFigureOut">
              <a:rPr lang="en-US" smtClean="0"/>
              <a:t>3/11/2018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0E12-4F15-425F-A03F-C873FA663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754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6F8C0-76E2-4370-BAE1-AF4E3FA8BD9B}" type="datetimeFigureOut">
              <a:rPr lang="en-US" smtClean="0"/>
              <a:t>3/11/2018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0E12-4F15-425F-A03F-C873FA663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7175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6F8C0-76E2-4370-BAE1-AF4E3FA8BD9B}" type="datetimeFigureOut">
              <a:rPr lang="en-US" smtClean="0"/>
              <a:t>3/11/2018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0E12-4F15-425F-A03F-C873FA663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5548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6F8C0-76E2-4370-BAE1-AF4E3FA8BD9B}" type="datetimeFigureOut">
              <a:rPr lang="en-US" smtClean="0"/>
              <a:t>3/11/2018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0E12-4F15-425F-A03F-C873FA663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34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6F8C0-76E2-4370-BAE1-AF4E3FA8BD9B}" type="datetimeFigureOut">
              <a:rPr lang="en-US" smtClean="0"/>
              <a:t>3/11/2018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60E12-4F15-425F-A03F-C873FA663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8330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710C0EC6-3D9B-439E-B76A-0FD8D7E2EE1E}" type="datetime1">
              <a:rPr lang="en-US"/>
              <a:pPr>
                <a:defRPr/>
              </a:pPr>
              <a:t>3/11/2018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5 November 2012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E363BEE7-A989-4842-9CE4-F42BFDF511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0382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1705723" y="188640"/>
            <a:ext cx="6933456" cy="6633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3382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060161"/>
            <a:ext cx="4495800" cy="2523703"/>
          </a:xfrm>
        </p:spPr>
        <p:txBody>
          <a:bodyPr/>
          <a:lstStyle>
            <a:lvl1pPr marL="0" indent="0" algn="l">
              <a:buNone/>
              <a:defRPr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1143000"/>
            <a:ext cx="4495800" cy="1728446"/>
          </a:xfrm>
        </p:spPr>
        <p:txBody>
          <a:bodyPr/>
          <a:lstStyle>
            <a:lvl1pPr algn="l">
              <a:defRPr>
                <a:solidFill>
                  <a:srgbClr val="112E5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5181600" y="1149172"/>
            <a:ext cx="3581400" cy="471822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304800"/>
            <a:ext cx="4572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/>
              <a:pPr algn="r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5035381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2037471" cy="1107322"/>
          </a:xfr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2667000" y="1676400"/>
            <a:ext cx="2037471" cy="1107322"/>
          </a:xfr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4"/>
          </p:nvPr>
        </p:nvSpPr>
        <p:spPr>
          <a:xfrm>
            <a:off x="4724400" y="1676400"/>
            <a:ext cx="2037471" cy="1107322"/>
          </a:xfr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6781800" y="1676400"/>
            <a:ext cx="2049194" cy="1113693"/>
          </a:xfr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6"/>
          </p:nvPr>
        </p:nvSpPr>
        <p:spPr>
          <a:xfrm>
            <a:off x="6781800" y="2819400"/>
            <a:ext cx="2037471" cy="1107322"/>
          </a:xfr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7"/>
          </p:nvPr>
        </p:nvSpPr>
        <p:spPr>
          <a:xfrm>
            <a:off x="609600" y="2819400"/>
            <a:ext cx="2037471" cy="1107322"/>
          </a:xfr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8"/>
          </p:nvPr>
        </p:nvSpPr>
        <p:spPr>
          <a:xfrm>
            <a:off x="2667000" y="2819400"/>
            <a:ext cx="2037471" cy="1107322"/>
          </a:xfr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9"/>
          </p:nvPr>
        </p:nvSpPr>
        <p:spPr>
          <a:xfrm>
            <a:off x="4724400" y="2819400"/>
            <a:ext cx="2049194" cy="1113693"/>
          </a:xfr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20"/>
          </p:nvPr>
        </p:nvSpPr>
        <p:spPr>
          <a:xfrm>
            <a:off x="4724400" y="3962400"/>
            <a:ext cx="2037471" cy="1107322"/>
          </a:xfrm>
          <a:solidFill>
            <a:srgbClr val="DEDFE6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rgbClr val="112E5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21"/>
          </p:nvPr>
        </p:nvSpPr>
        <p:spPr>
          <a:xfrm>
            <a:off x="609600" y="3962400"/>
            <a:ext cx="2037471" cy="1107322"/>
          </a:xfrm>
          <a:solidFill>
            <a:srgbClr val="88A0B8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2667000" y="3962400"/>
            <a:ext cx="2049194" cy="1113693"/>
          </a:xfrm>
          <a:solidFill>
            <a:srgbClr val="125E9F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23"/>
          </p:nvPr>
        </p:nvSpPr>
        <p:spPr>
          <a:xfrm>
            <a:off x="6781800" y="3962400"/>
            <a:ext cx="2037471" cy="1107322"/>
          </a:xfrm>
          <a:solidFill>
            <a:srgbClr val="979F07"/>
          </a:solidFill>
        </p:spPr>
        <p:txBody>
          <a:bodyPr>
            <a:noAutofit/>
          </a:bodyPr>
          <a:lstStyle>
            <a:lvl1pPr marL="0" indent="0">
              <a:buFont typeface="+mj-lt"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304800"/>
            <a:ext cx="4572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/>
              <a:pPr algn="r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31459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304800"/>
            <a:ext cx="4572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/>
              <a:pPr algn="r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104040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1"/>
            <a:ext cx="4038600" cy="49069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1"/>
            <a:ext cx="4038600" cy="49069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304800"/>
            <a:ext cx="4572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/>
              <a:pPr algn="r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07945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219200"/>
            <a:ext cx="4040188" cy="9556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19200"/>
            <a:ext cx="4041775" cy="9556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534400" y="304800"/>
            <a:ext cx="4572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/>
              <a:pPr algn="r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47852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304800"/>
            <a:ext cx="4572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/>
              <a:pPr algn="r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7075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-309265"/>
            <a:ext cx="6477000" cy="1169551"/>
          </a:xfrm>
        </p:spPr>
        <p:txBody>
          <a:bodyPr anchor="b"/>
          <a:lstStyle>
            <a:lvl1pPr algn="l">
              <a:defRPr sz="3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19200"/>
            <a:ext cx="5111751" cy="464820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205843"/>
            <a:ext cx="3008313" cy="46615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304800"/>
            <a:ext cx="4572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/>
              <a:pPr algn="r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97937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861510"/>
            <a:ext cx="6019800" cy="415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7488" y="990600"/>
            <a:ext cx="6056312" cy="37369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0" y="5257800"/>
            <a:ext cx="6019800" cy="51917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304800"/>
            <a:ext cx="4572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/>
              <a:pPr algn="r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61122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76199"/>
            <a:ext cx="1524000" cy="83871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6400800"/>
            <a:ext cx="2997591" cy="457200"/>
          </a:xfrm>
          <a:prstGeom prst="rect">
            <a:avLst/>
          </a:prstGeom>
          <a:solidFill>
            <a:srgbClr val="DEDF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angle 12"/>
          <p:cNvSpPr/>
          <p:nvPr/>
        </p:nvSpPr>
        <p:spPr>
          <a:xfrm>
            <a:off x="2997591" y="6400800"/>
            <a:ext cx="3200400" cy="457200"/>
          </a:xfrm>
          <a:prstGeom prst="rect">
            <a:avLst/>
          </a:prstGeom>
          <a:solidFill>
            <a:srgbClr val="979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ALBA </a:t>
            </a:r>
            <a:endParaRPr lang="es-ES" dirty="0"/>
          </a:p>
        </p:txBody>
      </p:sp>
      <p:sp>
        <p:nvSpPr>
          <p:cNvPr id="14" name="Rectangle 13"/>
          <p:cNvSpPr/>
          <p:nvPr/>
        </p:nvSpPr>
        <p:spPr>
          <a:xfrm>
            <a:off x="6172200" y="6400800"/>
            <a:ext cx="2971800" cy="457200"/>
          </a:xfrm>
          <a:prstGeom prst="rect">
            <a:avLst/>
          </a:prstGeom>
          <a:solidFill>
            <a:srgbClr val="88A0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8800" y="304800"/>
            <a:ext cx="6553200" cy="6309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lvl="0" algn="l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1"/>
            <a:ext cx="8229600" cy="472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304800"/>
            <a:ext cx="4572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>
              <a:defRPr lang="en-US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r"/>
            <a:fld id="{393CF724-F9E0-44B8-95BD-D38D8B22F53D}" type="slidenum">
              <a:rPr lang="es-ES" smtClean="0"/>
              <a:pPr algn="r"/>
              <a:t>‹#›</a:t>
            </a:fld>
            <a:endParaRPr lang="es-ES" dirty="0"/>
          </a:p>
        </p:txBody>
      </p:sp>
      <p:sp>
        <p:nvSpPr>
          <p:cNvPr id="24" name="Footer Placeholder 4"/>
          <p:cNvSpPr txBox="1">
            <a:spLocks/>
          </p:cNvSpPr>
          <p:nvPr/>
        </p:nvSpPr>
        <p:spPr>
          <a:xfrm>
            <a:off x="0" y="6492369"/>
            <a:ext cx="29718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lang="en-US" sz="1400" b="0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err="1" smtClean="0">
                <a:solidFill>
                  <a:srgbClr val="112E50"/>
                </a:solidFill>
              </a:rPr>
              <a:t>M.Pont</a:t>
            </a:r>
            <a:endParaRPr lang="es-ES" dirty="0">
              <a:solidFill>
                <a:srgbClr val="112E50"/>
              </a:solidFill>
            </a:endParaRPr>
          </a:p>
        </p:txBody>
      </p:sp>
      <p:sp>
        <p:nvSpPr>
          <p:cNvPr id="15" name="Footer Placeholder 4"/>
          <p:cNvSpPr txBox="1">
            <a:spLocks/>
          </p:cNvSpPr>
          <p:nvPr/>
        </p:nvSpPr>
        <p:spPr>
          <a:xfrm>
            <a:off x="6152271" y="6492369"/>
            <a:ext cx="29718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lang="en-US" sz="1400" b="0" kern="120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>
                <a:solidFill>
                  <a:schemeClr val="bg1"/>
                </a:solidFill>
              </a:rPr>
              <a:t>PULPOKS’2018</a:t>
            </a:r>
            <a:endParaRPr lang="es-E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430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52" r:id="rId5"/>
    <p:sldLayoutId id="2147483653" r:id="rId6"/>
    <p:sldLayoutId id="2147483655" r:id="rId7"/>
    <p:sldLayoutId id="2147483656" r:id="rId8"/>
    <p:sldLayoutId id="2147483657" r:id="rId9"/>
    <p:sldLayoutId id="2147483659" r:id="rId10"/>
    <p:sldLayoutId id="2147483664" r:id="rId11"/>
    <p:sldLayoutId id="2147483665" r:id="rId12"/>
    <p:sldLayoutId id="2147483666" r:id="rId13"/>
    <p:sldLayoutId id="2147483667" r:id="rId14"/>
    <p:sldLayoutId id="2147483668" r:id="rId1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lang="en-US" sz="3500" b="1" kern="1200" smtClean="0">
          <a:solidFill>
            <a:srgbClr val="112E50"/>
          </a:solidFill>
          <a:latin typeface="Arial" pitchFamily="34" charset="0"/>
          <a:ea typeface="+mn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959F38"/>
        </a:buClr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112E50"/>
        </a:buClr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959F38"/>
        </a:buClr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112E50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88A0B8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6F8C0-76E2-4370-BAE1-AF4E3FA8BD9B}" type="datetimeFigureOut">
              <a:rPr lang="en-US" smtClean="0"/>
              <a:t>3/11/2018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60E12-4F15-425F-A03F-C873FA663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75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\\storage\AllDivisions\CommunicationAndOutreach\03_PHOTOS\02 BUILDING\03 Aerial\2011\fa11007scr (6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0080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3810000"/>
            <a:ext cx="7924800" cy="2126095"/>
          </a:xfrm>
        </p:spPr>
        <p:txBody>
          <a:bodyPr>
            <a:normAutofit fontScale="90000"/>
          </a:bodyPr>
          <a:lstStyle/>
          <a:p>
            <a:pPr algn="ctr">
              <a:lnSpc>
                <a:spcPct val="200000"/>
              </a:lnSpc>
            </a:pPr>
            <a:r>
              <a:rPr lang="en-US" sz="36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ALBA Synchrotron Light Source</a:t>
            </a:r>
            <a:r>
              <a:rPr lang="en-US" sz="36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sz="36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36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Montse </a:t>
            </a:r>
            <a:r>
              <a:rPr lang="en-US" sz="36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Pont &amp; </a:t>
            </a:r>
            <a:r>
              <a:rPr lang="en-US" sz="3600" dirty="0" err="1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Nuria</a:t>
            </a:r>
            <a:r>
              <a:rPr lang="en-US" sz="36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Ayala</a:t>
            </a:r>
            <a:endParaRPr lang="en-US" sz="36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57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0910" y="1524000"/>
            <a:ext cx="5029200" cy="453552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3285720" y="2454270"/>
            <a:ext cx="2545190" cy="24150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3874139" y="3458059"/>
            <a:ext cx="1419331" cy="954107"/>
          </a:xfrm>
          <a:prstGeom prst="rect">
            <a:avLst/>
          </a:prstGeom>
          <a:solidFill>
            <a:srgbClr val="8EB4E3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000" b="1" dirty="0" smtClean="0">
                <a:latin typeface="Calibri" pitchFamily="34" charset="0"/>
              </a:rPr>
              <a:t>BOOSTER</a:t>
            </a:r>
            <a:endParaRPr lang="es-ES" sz="2000" b="1" dirty="0">
              <a:latin typeface="Calibri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b="1" dirty="0">
                <a:latin typeface="Calibri" pitchFamily="34" charset="0"/>
              </a:rPr>
              <a:t>100 MeV  </a:t>
            </a:r>
            <a:r>
              <a:rPr lang="es-ES" b="1" dirty="0" smtClean="0">
                <a:latin typeface="Calibri" pitchFamily="34" charset="0"/>
              </a:rPr>
              <a:t>-&gt;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" b="1" dirty="0" smtClean="0">
                <a:latin typeface="Calibri" pitchFamily="34" charset="0"/>
              </a:rPr>
              <a:t>3 GeV</a:t>
            </a:r>
            <a:endParaRPr lang="es-ES" b="1" dirty="0">
              <a:latin typeface="Calibri" pitchFamily="34" charset="0"/>
            </a:endParaRPr>
          </a:p>
        </p:txBody>
      </p:sp>
      <p:sp>
        <p:nvSpPr>
          <p:cNvPr id="64519" name="Line 7"/>
          <p:cNvSpPr>
            <a:spLocks noChangeShapeType="1"/>
          </p:cNvSpPr>
          <p:nvPr/>
        </p:nvSpPr>
        <p:spPr bwMode="auto">
          <a:xfrm flipV="1">
            <a:off x="2737300" y="4716967"/>
            <a:ext cx="548420" cy="695480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3996640" y="2454270"/>
            <a:ext cx="1077739" cy="646331"/>
          </a:xfrm>
          <a:prstGeom prst="rect">
            <a:avLst/>
          </a:prstGeom>
          <a:solidFill>
            <a:srgbClr val="8EB4E3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US" b="1" dirty="0"/>
              <a:t>LINAC</a:t>
            </a:r>
          </a:p>
          <a:p>
            <a:r>
              <a:rPr lang="en-US" b="1" dirty="0"/>
              <a:t>100 MeV</a:t>
            </a:r>
          </a:p>
        </p:txBody>
      </p:sp>
      <p:sp>
        <p:nvSpPr>
          <p:cNvPr id="5" name="Rettangolo 4"/>
          <p:cNvSpPr/>
          <p:nvPr/>
        </p:nvSpPr>
        <p:spPr>
          <a:xfrm>
            <a:off x="1043608" y="5412447"/>
            <a:ext cx="1758794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STORAGE RING</a:t>
            </a:r>
          </a:p>
          <a:p>
            <a:pPr algn="ctr"/>
            <a:r>
              <a:rPr lang="en-US" b="1" dirty="0"/>
              <a:t>3 GeV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828800" y="304800"/>
            <a:ext cx="6553200" cy="6309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s-ES" dirty="0" err="1" smtClean="0"/>
              <a:t>Layout</a:t>
            </a:r>
            <a:endParaRPr lang="es-ES" dirty="0"/>
          </a:p>
        </p:txBody>
      </p:sp>
      <p:sp>
        <p:nvSpPr>
          <p:cNvPr id="14" name="Line 7"/>
          <p:cNvSpPr>
            <a:spLocks noChangeShapeType="1"/>
          </p:cNvSpPr>
          <p:nvPr/>
        </p:nvSpPr>
        <p:spPr bwMode="auto">
          <a:xfrm flipV="1">
            <a:off x="5074379" y="2777435"/>
            <a:ext cx="601597" cy="0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5" name="Line 7"/>
          <p:cNvSpPr>
            <a:spLocks noChangeShapeType="1"/>
          </p:cNvSpPr>
          <p:nvPr/>
        </p:nvSpPr>
        <p:spPr bwMode="auto">
          <a:xfrm flipV="1">
            <a:off x="5236163" y="3935112"/>
            <a:ext cx="899547" cy="0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54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Lay-out-beamlinescolor"/>
          <p:cNvPicPr>
            <a:picLocks noGrp="1"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1613" y="836712"/>
            <a:ext cx="6130925" cy="5472112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5053013" y="951171"/>
            <a:ext cx="1738312" cy="290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CC"/>
                </a:solidFill>
              </a:rPr>
              <a:t>Bending:</a:t>
            </a:r>
            <a:r>
              <a:rPr lang="en-US" sz="1300" dirty="0" smtClean="0">
                <a:solidFill>
                  <a:srgbClr val="FF0000"/>
                </a:solidFill>
              </a:rPr>
              <a:t> </a:t>
            </a:r>
            <a:r>
              <a:rPr lang="en-US" sz="1300" dirty="0" smtClean="0">
                <a:solidFill>
                  <a:srgbClr val="000000"/>
                </a:solidFill>
              </a:rPr>
              <a:t>e</a:t>
            </a:r>
            <a:r>
              <a:rPr lang="en-US" sz="1300" baseline="30000" dirty="0" smtClean="0">
                <a:solidFill>
                  <a:srgbClr val="000000"/>
                </a:solidFill>
              </a:rPr>
              <a:t>-</a:t>
            </a:r>
            <a:r>
              <a:rPr lang="en-US" sz="1300" dirty="0" smtClean="0">
                <a:solidFill>
                  <a:srgbClr val="000000"/>
                </a:solidFill>
              </a:rPr>
              <a:t> Diagnostics</a:t>
            </a:r>
            <a:endParaRPr lang="en-US" sz="1300" dirty="0">
              <a:solidFill>
                <a:srgbClr val="000000"/>
              </a:solidFill>
            </a:endParaRP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7308304" y="2420888"/>
            <a:ext cx="1524200" cy="892552"/>
          </a:xfrm>
          <a:prstGeom prst="rect">
            <a:avLst/>
          </a:prstGeom>
          <a:solidFill>
            <a:schemeClr val="accent1">
              <a:alpha val="32941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C00000"/>
                </a:solidFill>
              </a:rPr>
              <a:t>BL04: MSPD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CC"/>
                </a:solidFill>
              </a:rPr>
              <a:t>SCW31 – (8-50 </a:t>
            </a:r>
            <a:r>
              <a:rPr lang="en-US" sz="1300" dirty="0" err="1" smtClean="0">
                <a:solidFill>
                  <a:srgbClr val="0000CC"/>
                </a:solidFill>
              </a:rPr>
              <a:t>keV</a:t>
            </a:r>
            <a:r>
              <a:rPr lang="en-US" sz="1300" dirty="0" smtClean="0">
                <a:solidFill>
                  <a:srgbClr val="0000CC"/>
                </a:solidFill>
              </a:rPr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00"/>
                </a:solidFill>
              </a:rPr>
              <a:t>HP/HR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00"/>
                </a:solidFill>
              </a:rPr>
              <a:t>Powder Diffraction</a:t>
            </a:r>
            <a:endParaRPr lang="en-US" sz="1300" dirty="0">
              <a:solidFill>
                <a:srgbClr val="000000"/>
              </a:solidFill>
            </a:endParaRPr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6791325" y="4365724"/>
            <a:ext cx="1811137" cy="692497"/>
          </a:xfrm>
          <a:prstGeom prst="rect">
            <a:avLst/>
          </a:prstGeom>
          <a:solidFill>
            <a:schemeClr val="accent1">
              <a:alpha val="32941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C00000"/>
                </a:solidFill>
              </a:rPr>
              <a:t>BL09: MISTRAL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CC"/>
                </a:solidFill>
              </a:rPr>
              <a:t>Bending– (0.27-2.6 </a:t>
            </a:r>
            <a:r>
              <a:rPr lang="en-US" sz="1300" dirty="0" err="1" smtClean="0">
                <a:solidFill>
                  <a:srgbClr val="0000CC"/>
                </a:solidFill>
              </a:rPr>
              <a:t>keV</a:t>
            </a:r>
            <a:r>
              <a:rPr lang="en-US" sz="1300" dirty="0" smtClean="0">
                <a:solidFill>
                  <a:srgbClr val="0000CC"/>
                </a:solidFill>
              </a:rPr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00"/>
                </a:solidFill>
              </a:rPr>
              <a:t>X ray Microscopy</a:t>
            </a:r>
            <a:endParaRPr lang="en-US" sz="1300" dirty="0">
              <a:solidFill>
                <a:srgbClr val="000000"/>
              </a:solidFill>
            </a:endParaRPr>
          </a:p>
        </p:txBody>
      </p:sp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6608390" y="5349974"/>
            <a:ext cx="1932645" cy="892552"/>
          </a:xfrm>
          <a:prstGeom prst="rect">
            <a:avLst/>
          </a:prstGeom>
          <a:solidFill>
            <a:schemeClr val="accent1">
              <a:alpha val="32941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C00000"/>
                </a:solidFill>
              </a:rPr>
              <a:t>BL11: NCD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CC"/>
                </a:solidFill>
              </a:rPr>
              <a:t>IVU21– (6-13 </a:t>
            </a:r>
            <a:r>
              <a:rPr lang="en-US" sz="1300" dirty="0" err="1" smtClean="0">
                <a:solidFill>
                  <a:srgbClr val="0000CC"/>
                </a:solidFill>
              </a:rPr>
              <a:t>keV</a:t>
            </a:r>
            <a:r>
              <a:rPr lang="en-US" sz="1300" dirty="0" smtClean="0">
                <a:solidFill>
                  <a:srgbClr val="0000CC"/>
                </a:solidFill>
              </a:rPr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00"/>
                </a:solidFill>
              </a:rPr>
              <a:t>Non </a:t>
            </a:r>
            <a:r>
              <a:rPr lang="en-US" sz="1300" dirty="0" err="1" smtClean="0">
                <a:solidFill>
                  <a:srgbClr val="000000"/>
                </a:solidFill>
              </a:rPr>
              <a:t>Cristalline</a:t>
            </a:r>
            <a:r>
              <a:rPr lang="en-US" sz="1300" dirty="0" smtClean="0">
                <a:solidFill>
                  <a:srgbClr val="000000"/>
                </a:solidFill>
              </a:rPr>
              <a:t> Diffraction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00"/>
                </a:solidFill>
              </a:rPr>
              <a:t>SAXS/WAXS</a:t>
            </a:r>
            <a:endParaRPr lang="en-US" sz="1300" dirty="0">
              <a:solidFill>
                <a:srgbClr val="000000"/>
              </a:solidFill>
            </a:endParaRPr>
          </a:p>
        </p:txBody>
      </p:sp>
      <p:sp>
        <p:nvSpPr>
          <p:cNvPr id="14342" name="Text Box 7"/>
          <p:cNvSpPr txBox="1">
            <a:spLocks noChangeArrowheads="1"/>
          </p:cNvSpPr>
          <p:nvPr/>
        </p:nvSpPr>
        <p:spPr bwMode="auto">
          <a:xfrm>
            <a:off x="4208463" y="5813524"/>
            <a:ext cx="2346861" cy="692497"/>
          </a:xfrm>
          <a:prstGeom prst="rect">
            <a:avLst/>
          </a:prstGeom>
          <a:solidFill>
            <a:schemeClr val="accent1">
              <a:alpha val="32941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C00000"/>
                </a:solidFill>
              </a:rPr>
              <a:t>BL13: XALOC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CC"/>
                </a:solidFill>
              </a:rPr>
              <a:t>IVU21 – (5-22 </a:t>
            </a:r>
            <a:r>
              <a:rPr lang="en-US" sz="1300" dirty="0" err="1" smtClean="0">
                <a:solidFill>
                  <a:srgbClr val="0000CC"/>
                </a:solidFill>
              </a:rPr>
              <a:t>keV</a:t>
            </a:r>
            <a:r>
              <a:rPr lang="en-US" sz="1300" dirty="0" smtClean="0">
                <a:solidFill>
                  <a:srgbClr val="0000CC"/>
                </a:solidFill>
              </a:rPr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1746"/>
                </a:solidFill>
              </a:rPr>
              <a:t>Macromolecular </a:t>
            </a:r>
            <a:r>
              <a:rPr lang="en-US" sz="1300" dirty="0" err="1" smtClean="0">
                <a:solidFill>
                  <a:srgbClr val="001746"/>
                </a:solidFill>
              </a:rPr>
              <a:t>Cristallography</a:t>
            </a:r>
            <a:endParaRPr lang="en-US" sz="1300" dirty="0">
              <a:solidFill>
                <a:srgbClr val="001746"/>
              </a:solidFill>
            </a:endParaRPr>
          </a:p>
        </p:txBody>
      </p:sp>
      <p:sp>
        <p:nvSpPr>
          <p:cNvPr id="14343" name="Text Box 8"/>
          <p:cNvSpPr txBox="1">
            <a:spLocks noChangeArrowheads="1"/>
          </p:cNvSpPr>
          <p:nvPr/>
        </p:nvSpPr>
        <p:spPr bwMode="auto">
          <a:xfrm>
            <a:off x="395536" y="3819420"/>
            <a:ext cx="1839671" cy="892552"/>
          </a:xfrm>
          <a:prstGeom prst="rect">
            <a:avLst/>
          </a:prstGeom>
          <a:solidFill>
            <a:schemeClr val="accent1">
              <a:alpha val="32941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C00000"/>
                </a:solidFill>
              </a:rPr>
              <a:t>BL22: CLÆSS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CC"/>
                </a:solidFill>
              </a:rPr>
              <a:t>MPW80– (2-63 </a:t>
            </a:r>
            <a:r>
              <a:rPr lang="en-US" sz="1300" dirty="0" err="1" smtClean="0">
                <a:solidFill>
                  <a:srgbClr val="0000CC"/>
                </a:solidFill>
              </a:rPr>
              <a:t>keV</a:t>
            </a:r>
            <a:r>
              <a:rPr lang="en-US" sz="1300" dirty="0" smtClean="0">
                <a:solidFill>
                  <a:srgbClr val="0000CC"/>
                </a:solidFill>
              </a:rPr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00"/>
                </a:solidFill>
              </a:rPr>
              <a:t>Absorption &amp;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00"/>
                </a:solidFill>
              </a:rPr>
              <a:t>Emission Spectroscopies</a:t>
            </a:r>
            <a:endParaRPr lang="en-US" sz="1300" dirty="0">
              <a:solidFill>
                <a:srgbClr val="000000"/>
              </a:solidFill>
            </a:endParaRPr>
          </a:p>
        </p:txBody>
      </p:sp>
      <p:sp>
        <p:nvSpPr>
          <p:cNvPr id="14344" name="Text Box 9"/>
          <p:cNvSpPr txBox="1">
            <a:spLocks noChangeArrowheads="1"/>
          </p:cNvSpPr>
          <p:nvPr/>
        </p:nvSpPr>
        <p:spPr bwMode="auto">
          <a:xfrm>
            <a:off x="383023" y="2011059"/>
            <a:ext cx="1402372" cy="892552"/>
          </a:xfrm>
          <a:prstGeom prst="rect">
            <a:avLst/>
          </a:prstGeom>
          <a:solidFill>
            <a:schemeClr val="accent1">
              <a:alpha val="32941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C00000"/>
                </a:solidFill>
              </a:rPr>
              <a:t>BL24: CIRCE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CC"/>
                </a:solidFill>
              </a:rPr>
              <a:t>EU62– (0.1-2 </a:t>
            </a:r>
            <a:r>
              <a:rPr lang="en-US" sz="1300" dirty="0" err="1" smtClean="0">
                <a:solidFill>
                  <a:srgbClr val="0000CC"/>
                </a:solidFill>
              </a:rPr>
              <a:t>keV</a:t>
            </a:r>
            <a:r>
              <a:rPr lang="en-US" sz="1300" dirty="0" smtClean="0">
                <a:solidFill>
                  <a:srgbClr val="0000CC"/>
                </a:solidFill>
              </a:rPr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00"/>
                </a:solidFill>
              </a:rPr>
              <a:t>Photoemission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00"/>
                </a:solidFill>
              </a:rPr>
              <a:t>spectroscopies</a:t>
            </a:r>
            <a:endParaRPr lang="en-US" sz="1300" dirty="0">
              <a:solidFill>
                <a:srgbClr val="000000"/>
              </a:solidFill>
            </a:endParaRPr>
          </a:p>
        </p:txBody>
      </p:sp>
      <p:sp>
        <p:nvSpPr>
          <p:cNvPr id="14345" name="Text Box 10"/>
          <p:cNvSpPr txBox="1">
            <a:spLocks noChangeArrowheads="1"/>
          </p:cNvSpPr>
          <p:nvPr/>
        </p:nvSpPr>
        <p:spPr bwMode="auto">
          <a:xfrm>
            <a:off x="452444" y="952272"/>
            <a:ext cx="1611723" cy="892552"/>
          </a:xfrm>
          <a:prstGeom prst="rect">
            <a:avLst/>
          </a:prstGeom>
          <a:solidFill>
            <a:schemeClr val="accent1">
              <a:alpha val="32941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C00000"/>
                </a:solidFill>
              </a:rPr>
              <a:t>BL29: BOREAS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CC"/>
                </a:solidFill>
              </a:rPr>
              <a:t>EU71– (0.08-3 </a:t>
            </a:r>
            <a:r>
              <a:rPr lang="en-US" sz="1300" dirty="0" err="1" smtClean="0">
                <a:solidFill>
                  <a:srgbClr val="0000CC"/>
                </a:solidFill>
              </a:rPr>
              <a:t>keV</a:t>
            </a:r>
            <a:r>
              <a:rPr lang="en-US" sz="1300" dirty="0" smtClean="0">
                <a:solidFill>
                  <a:srgbClr val="0000CC"/>
                </a:solidFill>
              </a:rPr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00"/>
                </a:solidFill>
              </a:rPr>
              <a:t>Resonant Absorption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00"/>
                </a:solidFill>
              </a:rPr>
              <a:t>and Scattering</a:t>
            </a:r>
            <a:endParaRPr lang="en-US" sz="1300" dirty="0">
              <a:solidFill>
                <a:srgbClr val="000000"/>
              </a:solidFill>
            </a:endParaRPr>
          </a:p>
        </p:txBody>
      </p:sp>
      <p:sp>
        <p:nvSpPr>
          <p:cNvPr id="3" name="Trapezoid 2"/>
          <p:cNvSpPr/>
          <p:nvPr/>
        </p:nvSpPr>
        <p:spPr>
          <a:xfrm rot="17399270">
            <a:off x="5574013" y="1322041"/>
            <a:ext cx="297979" cy="570520"/>
          </a:xfrm>
          <a:prstGeom prst="trapezoid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6151563" y="1490881"/>
            <a:ext cx="1842171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C00000"/>
                </a:solidFill>
              </a:rPr>
              <a:t>BL01: MIRAS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CC"/>
                </a:solidFill>
              </a:rPr>
              <a:t>Bending – (</a:t>
            </a:r>
            <a:r>
              <a:rPr lang="en-US" sz="1400" dirty="0" smtClean="0">
                <a:solidFill>
                  <a:srgbClr val="0070C0"/>
                </a:solidFill>
              </a:rPr>
              <a:t>0.4-100 µm</a:t>
            </a:r>
            <a:r>
              <a:rPr lang="en-US" sz="1300" dirty="0" smtClean="0">
                <a:solidFill>
                  <a:srgbClr val="0000CC"/>
                </a:solidFill>
              </a:rPr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00"/>
                </a:solidFill>
              </a:rPr>
              <a:t>IR Spectroscopy</a:t>
            </a:r>
            <a:endParaRPr lang="en-US" sz="1300" dirty="0">
              <a:solidFill>
                <a:srgbClr val="000000"/>
              </a:solidFill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1235930" y="5003725"/>
            <a:ext cx="1584088" cy="692497"/>
          </a:xfrm>
          <a:prstGeom prst="rect">
            <a:avLst/>
          </a:prstGeom>
          <a:solidFill>
            <a:srgbClr val="FFA7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C00000"/>
                </a:solidFill>
              </a:rPr>
              <a:t>BL20: LOREA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CC"/>
                </a:solidFill>
              </a:rPr>
              <a:t>EU125 – (10-450 eV)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00"/>
                </a:solidFill>
              </a:rPr>
              <a:t>ARPES</a:t>
            </a:r>
            <a:endParaRPr lang="en-US" sz="1300" dirty="0">
              <a:solidFill>
                <a:srgbClr val="000000"/>
              </a:solidFill>
            </a:endParaRPr>
          </a:p>
        </p:txBody>
      </p:sp>
      <p:sp>
        <p:nvSpPr>
          <p:cNvPr id="17" name="Trapezoid 16"/>
          <p:cNvSpPr/>
          <p:nvPr/>
        </p:nvSpPr>
        <p:spPr>
          <a:xfrm rot="5598159">
            <a:off x="3102697" y="5110321"/>
            <a:ext cx="347801" cy="754058"/>
          </a:xfrm>
          <a:prstGeom prst="trapezoid">
            <a:avLst/>
          </a:prstGeom>
          <a:pattFill prst="dkHorz">
            <a:fgClr>
              <a:schemeClr val="accent1"/>
            </a:fgClr>
            <a:bgClr>
              <a:srgbClr val="FF11FF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60674" y="3065640"/>
            <a:ext cx="1909049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In operation (8)    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625417" y="3625558"/>
            <a:ext cx="1905009" cy="369332"/>
          </a:xfrm>
          <a:prstGeom prst="rect">
            <a:avLst/>
          </a:prstGeom>
          <a:solidFill>
            <a:srgbClr val="FFA7FF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In construction (4)</a:t>
            </a: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6896973" y="3599152"/>
            <a:ext cx="2346861" cy="692497"/>
          </a:xfrm>
          <a:prstGeom prst="rect">
            <a:avLst/>
          </a:prstGeom>
          <a:solidFill>
            <a:srgbClr val="FFA7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C00000"/>
                </a:solidFill>
              </a:rPr>
              <a:t>BL06: XAIRA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00CC"/>
                </a:solidFill>
              </a:rPr>
              <a:t>IVUXX  (~5-25 </a:t>
            </a:r>
            <a:r>
              <a:rPr lang="en-US" sz="1300" dirty="0" err="1" smtClean="0">
                <a:solidFill>
                  <a:srgbClr val="0000CC"/>
                </a:solidFill>
              </a:rPr>
              <a:t>keV</a:t>
            </a:r>
            <a:r>
              <a:rPr lang="en-US" sz="1300" dirty="0" smtClean="0">
                <a:solidFill>
                  <a:srgbClr val="0000CC"/>
                </a:solidFill>
              </a:rPr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001746"/>
                </a:solidFill>
              </a:rPr>
              <a:t>Macromolecular </a:t>
            </a:r>
            <a:r>
              <a:rPr lang="en-US" sz="1300" dirty="0" err="1" smtClean="0">
                <a:solidFill>
                  <a:srgbClr val="001746"/>
                </a:solidFill>
              </a:rPr>
              <a:t>Cristallography</a:t>
            </a:r>
            <a:endParaRPr lang="en-US" sz="1300" dirty="0">
              <a:solidFill>
                <a:srgbClr val="001746"/>
              </a:solidFill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770963" y="5796250"/>
            <a:ext cx="1217577" cy="692497"/>
          </a:xfrm>
          <a:prstGeom prst="rect">
            <a:avLst/>
          </a:prstGeom>
          <a:solidFill>
            <a:srgbClr val="FFA7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C00000"/>
                </a:solidFill>
              </a:rPr>
              <a:t>BL16: NOTOS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a-ES" sz="1300" dirty="0" smtClean="0">
                <a:solidFill>
                  <a:srgbClr val="0000CC"/>
                </a:solidFill>
              </a:rPr>
              <a:t>Bending</a:t>
            </a:r>
            <a:endParaRPr lang="en-US" sz="1300" dirty="0" smtClean="0">
              <a:solidFill>
                <a:srgbClr val="0000CC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a-ES" sz="1300" dirty="0" err="1" smtClean="0">
                <a:solidFill>
                  <a:srgbClr val="001746"/>
                </a:solidFill>
              </a:rPr>
              <a:t>Metrology</a:t>
            </a:r>
            <a:r>
              <a:rPr lang="ca-ES" sz="1300" dirty="0" smtClean="0">
                <a:solidFill>
                  <a:srgbClr val="001746"/>
                </a:solidFill>
              </a:rPr>
              <a:t>, XAS</a:t>
            </a:r>
            <a:endParaRPr lang="en-US" sz="1300" dirty="0">
              <a:solidFill>
                <a:srgbClr val="001746"/>
              </a:solidFill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383023" y="3014015"/>
            <a:ext cx="1783630" cy="692497"/>
          </a:xfrm>
          <a:prstGeom prst="rect">
            <a:avLst/>
          </a:prstGeom>
          <a:solidFill>
            <a:srgbClr val="FFA7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solidFill>
                  <a:srgbClr val="C00000"/>
                </a:solidFill>
              </a:rPr>
              <a:t>BLXX: </a:t>
            </a:r>
            <a:r>
              <a:rPr lang="en-US" sz="1300" dirty="0" err="1" smtClean="0">
                <a:solidFill>
                  <a:srgbClr val="C00000"/>
                </a:solidFill>
              </a:rPr>
              <a:t>FaxTor</a:t>
            </a:r>
            <a:endParaRPr lang="en-US" sz="1300" dirty="0" smtClean="0">
              <a:solidFill>
                <a:srgbClr val="C0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a-ES" sz="1300" dirty="0" smtClean="0">
                <a:solidFill>
                  <a:srgbClr val="0000CC"/>
                </a:solidFill>
              </a:rPr>
              <a:t>ID: 3 pole wiggler</a:t>
            </a:r>
            <a:endParaRPr lang="en-US" sz="1300" dirty="0" smtClean="0">
              <a:solidFill>
                <a:srgbClr val="0000CC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a-ES" sz="1300" dirty="0" smtClean="0">
                <a:solidFill>
                  <a:srgbClr val="001746"/>
                </a:solidFill>
              </a:rPr>
              <a:t>Hard x-ray  tomography</a:t>
            </a:r>
            <a:endParaRPr lang="en-US" sz="1300" dirty="0">
              <a:solidFill>
                <a:srgbClr val="001746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2190750" y="304800"/>
            <a:ext cx="62484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sz="3200" b="0" dirty="0" err="1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Beamlines</a:t>
            </a:r>
            <a:endParaRPr lang="es-ES" sz="3200" b="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07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0"/>
          <p:cNvSpPr txBox="1">
            <a:spLocks noChangeArrowheads="1"/>
          </p:cNvSpPr>
          <p:nvPr/>
        </p:nvSpPr>
        <p:spPr bwMode="auto">
          <a:xfrm>
            <a:off x="1835150" y="260350"/>
            <a:ext cx="5184775" cy="45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s-ES" altLang="en-US">
                <a:solidFill>
                  <a:schemeClr val="bg1"/>
                </a:solidFill>
                <a:latin typeface="Verdana" pitchFamily="34" charset="0"/>
              </a:rPr>
              <a:t>100 MeV LINAC</a:t>
            </a:r>
          </a:p>
        </p:txBody>
      </p:sp>
      <p:pic>
        <p:nvPicPr>
          <p:cNvPr id="6147" name="Picture 6" descr="_U5L2776C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544"/>
          <a:stretch/>
        </p:blipFill>
        <p:spPr bwMode="auto">
          <a:xfrm>
            <a:off x="0" y="938212"/>
            <a:ext cx="9144000" cy="547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572000" y="4395926"/>
            <a:ext cx="4038600" cy="175432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s-ES" altLang="en-US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LINAC</a:t>
            </a:r>
            <a:r>
              <a:rPr lang="es-ES" altLang="en-US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altLang="en-US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@ 100 </a:t>
            </a:r>
            <a:r>
              <a:rPr lang="es-ES" altLang="en-US" b="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MeV</a:t>
            </a:r>
            <a:endParaRPr lang="es-ES" altLang="en-US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es-ES" altLang="en-US" b="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Charge</a:t>
            </a:r>
            <a:r>
              <a:rPr lang="es-ES" altLang="en-US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1 </a:t>
            </a:r>
            <a:r>
              <a:rPr lang="es-ES" altLang="en-US" b="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nC</a:t>
            </a:r>
            <a:endParaRPr lang="es-ES" altLang="en-US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es-ES" altLang="en-US" b="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Rep</a:t>
            </a:r>
            <a:r>
              <a:rPr lang="es-ES" altLang="en-US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altLang="en-US" b="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rate</a:t>
            </a:r>
            <a:r>
              <a:rPr lang="es-ES" altLang="en-US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3.125 Hz</a:t>
            </a:r>
          </a:p>
          <a:p>
            <a:pPr eaLnBrk="1" hangingPunct="1">
              <a:lnSpc>
                <a:spcPct val="150000"/>
              </a:lnSpc>
            </a:pPr>
            <a:r>
              <a:rPr lang="es-ES" altLang="en-US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Flexible e-</a:t>
            </a:r>
            <a:r>
              <a:rPr lang="es-ES" altLang="en-US" b="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gun</a:t>
            </a:r>
            <a:r>
              <a:rPr lang="es-ES" altLang="en-US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flexible </a:t>
            </a:r>
            <a:r>
              <a:rPr lang="es-ES" altLang="en-US" b="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filling</a:t>
            </a:r>
            <a:r>
              <a:rPr lang="es-ES" altLang="en-US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altLang="en-US" b="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patterns</a:t>
            </a:r>
            <a:endParaRPr lang="es-ES" altLang="en-US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209800" y="304800"/>
            <a:ext cx="62484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sz="3200" b="0" dirty="0" err="1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Linac</a:t>
            </a:r>
            <a:endParaRPr lang="es-ES" sz="3200" b="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58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egnaposto numero diapositiva 4"/>
          <p:cNvSpPr txBox="1">
            <a:spLocks noGrp="1"/>
          </p:cNvSpPr>
          <p:nvPr/>
        </p:nvSpPr>
        <p:spPr bwMode="auto">
          <a:xfrm>
            <a:off x="8305800" y="6629400"/>
            <a:ext cx="762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8195" name="Text Box 12"/>
          <p:cNvSpPr txBox="1">
            <a:spLocks noChangeArrowheads="1"/>
          </p:cNvSpPr>
          <p:nvPr/>
        </p:nvSpPr>
        <p:spPr bwMode="auto">
          <a:xfrm>
            <a:off x="2339975" y="5949950"/>
            <a:ext cx="143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solidFill>
                  <a:schemeClr val="bg1"/>
                </a:solidFill>
              </a:rPr>
              <a:t>Extraction</a:t>
            </a:r>
            <a:endParaRPr lang="en-US" altLang="en-US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196" name="Text Box 20"/>
          <p:cNvSpPr txBox="1">
            <a:spLocks noChangeArrowheads="1"/>
          </p:cNvSpPr>
          <p:nvPr/>
        </p:nvSpPr>
        <p:spPr bwMode="auto">
          <a:xfrm>
            <a:off x="1835150" y="260350"/>
            <a:ext cx="5184775" cy="45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s-ES" altLang="en-US">
                <a:solidFill>
                  <a:schemeClr val="bg1"/>
                </a:solidFill>
                <a:latin typeface="Verdana" pitchFamily="34" charset="0"/>
              </a:rPr>
              <a:t>BOOSTER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09800" y="304800"/>
            <a:ext cx="62484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sz="3200" b="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</a:t>
            </a:r>
            <a:r>
              <a:rPr lang="es-ES" sz="3200" b="0" dirty="0" err="1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ooster</a:t>
            </a:r>
            <a:endParaRPr lang="es-ES" sz="3200" b="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50" name="Picture 2" descr="\\storage\AllDivisions\CommunicationAndOutreach\03_PHOTOS\04 ACCELERATORS\2011\High\_U5L9709©PepoSegura.t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38600" y="914400"/>
            <a:ext cx="4953000" cy="5364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6549795"/>
              </p:ext>
            </p:extLst>
          </p:nvPr>
        </p:nvGraphicFramePr>
        <p:xfrm>
          <a:off x="381000" y="1749303"/>
          <a:ext cx="3276600" cy="369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8010"/>
                <a:gridCol w="1358590"/>
              </a:tblGrid>
              <a:tr h="369436">
                <a:tc>
                  <a:txBody>
                    <a:bodyPr/>
                    <a:lstStyle/>
                    <a:p>
                      <a:r>
                        <a:rPr lang="it-IT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Parameter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69436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Nominal inj E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100 MeV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69436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Minimum </a:t>
                      </a:r>
                      <a:r>
                        <a:rPr lang="it-IT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inj</a:t>
                      </a:r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E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60 MeV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694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Nominal</a:t>
                      </a:r>
                      <a:r>
                        <a:rPr lang="it-IT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it-IT" baseline="0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ext</a:t>
                      </a:r>
                      <a:r>
                        <a:rPr lang="it-IT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E</a:t>
                      </a:r>
                      <a:endParaRPr lang="en-US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 </a:t>
                      </a:r>
                      <a:r>
                        <a:rPr lang="it-IT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GeV</a:t>
                      </a:r>
                      <a:endParaRPr lang="en-US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694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Circumference</a:t>
                      </a:r>
                      <a:endParaRPr lang="en-US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249.6 m</a:t>
                      </a:r>
                      <a:endParaRPr lang="en-US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69436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Emittance 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 nm·rad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69436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Nominal Current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r>
                        <a:rPr lang="it-IT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mA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69436">
                <a:tc>
                  <a:txBody>
                    <a:bodyPr/>
                    <a:lstStyle/>
                    <a:p>
                      <a:r>
                        <a:rPr lang="it-IT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Rf</a:t>
                      </a:r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it-IT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frequency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500 MHz 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69436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# </a:t>
                      </a:r>
                      <a:r>
                        <a:rPr lang="it-IT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cavities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69436">
                <a:tc gridSpan="2">
                  <a:txBody>
                    <a:bodyPr/>
                    <a:lstStyle/>
                    <a:p>
                      <a:r>
                        <a:rPr lang="ca-ES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 the same tunnel as the</a:t>
                      </a:r>
                      <a:r>
                        <a:rPr lang="ca-ES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SR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408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0"/>
          <p:cNvSpPr txBox="1">
            <a:spLocks noChangeArrowheads="1"/>
          </p:cNvSpPr>
          <p:nvPr/>
        </p:nvSpPr>
        <p:spPr bwMode="auto">
          <a:xfrm>
            <a:off x="1835150" y="260350"/>
            <a:ext cx="5184775" cy="45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s-ES" altLang="en-US">
                <a:solidFill>
                  <a:schemeClr val="bg1"/>
                </a:solidFill>
                <a:latin typeface="Verdana" pitchFamily="34" charset="0"/>
              </a:rPr>
              <a:t>STORAGE RING</a:t>
            </a:r>
          </a:p>
        </p:txBody>
      </p:sp>
      <p:graphicFrame>
        <p:nvGraphicFramePr>
          <p:cNvPr id="5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9110585"/>
              </p:ext>
            </p:extLst>
          </p:nvPr>
        </p:nvGraphicFramePr>
        <p:xfrm>
          <a:off x="76200" y="1606097"/>
          <a:ext cx="3277737" cy="38744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8675"/>
                <a:gridCol w="1359062"/>
              </a:tblGrid>
              <a:tr h="409568">
                <a:tc>
                  <a:txBody>
                    <a:bodyPr/>
                    <a:lstStyle/>
                    <a:p>
                      <a:r>
                        <a:rPr lang="it-IT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Parameter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84982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Energy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 GeV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84982">
                <a:tc>
                  <a:txBody>
                    <a:bodyPr/>
                    <a:lstStyle/>
                    <a:p>
                      <a:r>
                        <a:rPr lang="it-IT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Circumference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269.9 m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84982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Emittance 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4.5 nm·rad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84982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Nominal Current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250</a:t>
                      </a:r>
                      <a:r>
                        <a:rPr lang="it-IT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it-IT" baseline="0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84982">
                <a:tc>
                  <a:txBody>
                    <a:bodyPr/>
                    <a:lstStyle/>
                    <a:p>
                      <a:r>
                        <a:rPr lang="it-IT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Rf</a:t>
                      </a:r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it-IT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frequency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500 MHz 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84982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# </a:t>
                      </a:r>
                      <a:r>
                        <a:rPr lang="it-IT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cavities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84982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Long </a:t>
                      </a:r>
                      <a:r>
                        <a:rPr lang="it-IT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straights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4 (8 m)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84982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Medium </a:t>
                      </a:r>
                      <a:r>
                        <a:rPr lang="it-IT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straights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 (4 m)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84982"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Short </a:t>
                      </a:r>
                      <a:r>
                        <a:rPr lang="es-ES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straights</a:t>
                      </a:r>
                      <a:endParaRPr lang="en-US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8 (2 m)</a:t>
                      </a:r>
                      <a:endParaRPr lang="en-US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2190750" y="304800"/>
            <a:ext cx="62484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sz="3200" b="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Storage Ring</a:t>
            </a:r>
            <a:endParaRPr lang="es-ES" sz="3200" b="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075" name="Picture 3" descr="\\storage\AllDivisions\CommunicationAndOutreach\03_PHOTOS\04 ACCELERATORS\2011\High\_U5L9674©PepoSegura.t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441023" y="1630483"/>
            <a:ext cx="5631180" cy="3825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5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42"/>
          <a:stretch/>
        </p:blipFill>
        <p:spPr bwMode="auto">
          <a:xfrm>
            <a:off x="240248" y="1318370"/>
            <a:ext cx="8316416" cy="4065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5562600"/>
            <a:ext cx="2191072" cy="369332"/>
          </a:xfrm>
          <a:prstGeom prst="rect">
            <a:avLst/>
          </a:prstGeom>
          <a:solidFill>
            <a:srgbClr val="FC8808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Beam for Users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39618" y="5562600"/>
            <a:ext cx="5093902" cy="369332"/>
          </a:xfrm>
          <a:prstGeom prst="rect">
            <a:avLst/>
          </a:prstGeom>
          <a:solidFill>
            <a:srgbClr val="008A3E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Accelerator  Development and Maintenance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4200" y="5957797"/>
            <a:ext cx="2362826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Shutdown  Systems off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24622" y="5957797"/>
            <a:ext cx="3699978" cy="369332"/>
          </a:xfrm>
          <a:prstGeom prst="rect">
            <a:avLst/>
          </a:prstGeom>
          <a:solidFill>
            <a:srgbClr val="66FFFF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Shutdown  - Basic systems 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24012" y="1524000"/>
            <a:ext cx="341513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5888 hours of operation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2190750" y="304800"/>
            <a:ext cx="62484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sz="3200" b="0" dirty="0" err="1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Operational</a:t>
            </a:r>
            <a:r>
              <a:rPr lang="es-ES" sz="3200" b="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performance</a:t>
            </a:r>
            <a:endParaRPr lang="es-ES" sz="3200" b="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8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190750" y="304800"/>
            <a:ext cx="62484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sz="3200" b="0" dirty="0" err="1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Operational</a:t>
            </a:r>
            <a:r>
              <a:rPr lang="es-ES" sz="3200" b="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performance</a:t>
            </a:r>
            <a:endParaRPr lang="es-ES" sz="3200" b="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6830883"/>
              </p:ext>
            </p:extLst>
          </p:nvPr>
        </p:nvGraphicFramePr>
        <p:xfrm>
          <a:off x="762000" y="1752600"/>
          <a:ext cx="7883739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90750" y="1011648"/>
            <a:ext cx="39085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Beam</a:t>
            </a:r>
            <a:r>
              <a:rPr lang="es-ES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availability</a:t>
            </a:r>
            <a:r>
              <a:rPr lang="es-ES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MTBF</a:t>
            </a:r>
            <a:endParaRPr lang="en-US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2306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319" y="1902088"/>
            <a:ext cx="4453269" cy="3066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38" y="1472625"/>
            <a:ext cx="4387833" cy="325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5217588" y="5102487"/>
            <a:ext cx="3657600" cy="4924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s-ES" sz="2600" b="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Staff</a:t>
            </a:r>
            <a:endParaRPr lang="es-ES" sz="2600" b="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09600" y="5130225"/>
            <a:ext cx="3657600" cy="4924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s-ES" sz="2600" b="0" dirty="0" err="1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Users</a:t>
            </a:r>
            <a:endParaRPr lang="es-ES" sz="2600" b="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09800" y="304800"/>
            <a:ext cx="62484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500" b="1" kern="1200" smtClean="0">
                <a:solidFill>
                  <a:srgbClr val="112E50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algn="l"/>
            <a:r>
              <a:rPr lang="es-ES" sz="3200" b="0" dirty="0" err="1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Users</a:t>
            </a:r>
            <a:r>
              <a:rPr lang="es-ES" sz="3200" b="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&amp; Staff</a:t>
            </a:r>
            <a:endParaRPr lang="es-ES" sz="3200" b="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446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ALBA 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noFill/>
        </a:ln>
      </a:spPr>
      <a:bodyPr wrap="square" rtlCol="0">
        <a:spAutoFit/>
      </a:bodyPr>
      <a:lstStyle>
        <a:defPPr>
          <a:defRPr dirty="0" smtClean="0">
            <a:solidFill>
              <a:schemeClr val="bg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ALBA Powerpoint</Template>
  <TotalTime>25726</TotalTime>
  <Words>325</Words>
  <Application>Microsoft Office PowerPoint</Application>
  <PresentationFormat>On-screen Show (4:3)</PresentationFormat>
  <Paragraphs>120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ALBA Powerpoint</vt:lpstr>
      <vt:lpstr>Office Theme</vt:lpstr>
      <vt:lpstr>ALBA Synchrotron Light Source Montse Pont &amp; Nuria Ayala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CELLS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Montserrat Pont Montaner</dc:creator>
  <cp:lastModifiedBy>Montse Pont</cp:lastModifiedBy>
  <cp:revision>215</cp:revision>
  <dcterms:created xsi:type="dcterms:W3CDTF">2015-05-20T10:44:55Z</dcterms:created>
  <dcterms:modified xsi:type="dcterms:W3CDTF">2018-03-11T22:01:53Z</dcterms:modified>
</cp:coreProperties>
</file>