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8" r:id="rId2"/>
    <p:sldId id="265" r:id="rId3"/>
    <p:sldId id="274" r:id="rId4"/>
    <p:sldId id="277" r:id="rId5"/>
    <p:sldId id="275" r:id="rId6"/>
    <p:sldId id="276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13" userDrawn="1">
          <p15:clr>
            <a:srgbClr val="A4A3A4"/>
          </p15:clr>
        </p15:guide>
        <p15:guide id="2" pos="2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1" autoAdjust="0"/>
    <p:restoredTop sz="94660"/>
  </p:normalViewPr>
  <p:slideViewPr>
    <p:cSldViewPr showGuides="1">
      <p:cViewPr>
        <p:scale>
          <a:sx n="100" d="100"/>
          <a:sy n="100" d="100"/>
        </p:scale>
        <p:origin x="-374" y="-58"/>
      </p:cViewPr>
      <p:guideLst>
        <p:guide orient="horz" pos="913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579"/>
            <a:ext cx="793750" cy="7947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FA66228A-40CC-4875-B5B2-E0DA77FB35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|Markus Hüning, 12.03.2018</a:t>
            </a:r>
            <a:endParaRPr lang="en-US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E704B3C6-C432-42C5-94A1-8321298516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="" xmlns:a16="http://schemas.microsoft.com/office/drawing/2014/main" id="{2E82049A-6019-4056-8638-0E7938261DF0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8E7668B4-E772-45DD-8F6B-23E9883B6073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="" xmlns:a16="http://schemas.microsoft.com/office/drawing/2014/main" id="{1383398B-695A-4C6B-980D-9B67FB512D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0500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9143998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579"/>
            <a:ext cx="793750" cy="7947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DC059C8A-4E30-4CF7-8596-8085B43DF3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0"/>
            <a:ext cx="83534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0"/>
            <a:ext cx="83534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27151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43438" y="1406426"/>
            <a:ext cx="4116548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8" y="1449389"/>
            <a:ext cx="4105274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643439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Inhaltsplatzhalter 10">
            <a:extLst>
              <a:ext uri="{FF2B5EF4-FFF2-40B4-BE49-F238E27FC236}">
                <a16:creationId xmlns="" xmlns:a16="http://schemas.microsoft.com/office/drawing/2014/main" id="{3940162A-D75D-4335-9E40-1D7B2D50CB1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43438" y="1449389"/>
            <a:ext cx="4105274" cy="2411411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r>
              <a:rPr lang="de-DE" dirty="0" err="1"/>
              <a:t>Object</a:t>
            </a:r>
            <a:endParaRPr lang="de-DE" dirty="0"/>
          </a:p>
        </p:txBody>
      </p:sp>
      <p:sp>
        <p:nvSpPr>
          <p:cNvPr id="13" name="Inhaltsplatzhalter 11">
            <a:extLst>
              <a:ext uri="{FF2B5EF4-FFF2-40B4-BE49-F238E27FC236}">
                <a16:creationId xmlns="" xmlns:a16="http://schemas.microsoft.com/office/drawing/2014/main" id="{383D9EF4-C943-4128-A189-76FB47C215C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43438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080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95288" y="1449388"/>
            <a:ext cx="83534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8353425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7" y="1406426"/>
            <a:ext cx="83534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9" y="6580800"/>
            <a:ext cx="7272810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|Markus Hüning, 12.03.2018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8136396" y="6580800"/>
            <a:ext cx="612316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91A9E512-39DB-45FA-95C7-CE8C891DDC6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74" r:id="rId4"/>
    <p:sldLayoutId id="2147483662" r:id="rId5"/>
    <p:sldLayoutId id="2147483668" r:id="rId6"/>
    <p:sldLayoutId id="2147483670" r:id="rId7"/>
    <p:sldLayoutId id="2147483673" r:id="rId8"/>
    <p:sldLayoutId id="2147483669" r:id="rId9"/>
    <p:sldLayoutId id="2147483666" r:id="rId10"/>
    <p:sldLayoutId id="2147483667" r:id="rId11"/>
    <p:sldLayoutId id="2147483675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913" userDrawn="1">
          <p15:clr>
            <a:srgbClr val="F26B43"/>
          </p15:clr>
        </p15:guide>
        <p15:guide id="2" pos="2925" userDrawn="1">
          <p15:clr>
            <a:srgbClr val="F26B43"/>
          </p15:clr>
        </p15:guide>
        <p15:guide id="3" pos="2835" userDrawn="1">
          <p15:clr>
            <a:srgbClr val="F26B43"/>
          </p15:clr>
        </p15:guide>
        <p15:guide id="4" pos="5511" userDrawn="1">
          <p15:clr>
            <a:srgbClr val="F26B43"/>
          </p15:clr>
        </p15:guide>
        <p15:guide id="5" pos="249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Kickers at DESY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Just a Glimpse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Markus Hüning</a:t>
            </a:r>
            <a:endParaRPr lang="en-US" dirty="0"/>
          </a:p>
          <a:p>
            <a:r>
              <a:rPr lang="en-US" dirty="0" smtClean="0"/>
              <a:t>Geneva</a:t>
            </a:r>
            <a:r>
              <a:rPr lang="en-US" dirty="0" smtClean="0"/>
              <a:t>, 12.03.2018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Accelerators at DESY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|Markus Hüning, 12.03.2018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We have </a:t>
            </a:r>
            <a:r>
              <a:rPr lang="en-US" dirty="0" smtClean="0"/>
              <a:t>3 individual accelerator complexes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6903467" cy="4686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851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PETRA III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95536" y="4005064"/>
            <a:ext cx="4105276" cy="2454374"/>
          </a:xfrm>
        </p:spPr>
        <p:txBody>
          <a:bodyPr/>
          <a:lstStyle/>
          <a:p>
            <a:r>
              <a:rPr lang="de-DE" dirty="0" smtClean="0"/>
              <a:t>Chain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accelerators</a:t>
            </a:r>
            <a:endParaRPr lang="de-DE" dirty="0" smtClean="0"/>
          </a:p>
          <a:p>
            <a:pPr lvl="1"/>
            <a:r>
              <a:rPr lang="de-DE" dirty="0" smtClean="0"/>
              <a:t>Linac II</a:t>
            </a:r>
          </a:p>
          <a:p>
            <a:pPr lvl="1"/>
            <a:r>
              <a:rPr lang="de-DE" dirty="0" smtClean="0"/>
              <a:t>PIA</a:t>
            </a:r>
          </a:p>
          <a:p>
            <a:pPr lvl="1"/>
            <a:r>
              <a:rPr lang="de-DE" dirty="0" smtClean="0"/>
              <a:t>DESY II</a:t>
            </a:r>
          </a:p>
          <a:p>
            <a:pPr lvl="1"/>
            <a:r>
              <a:rPr lang="de-DE" dirty="0" smtClean="0"/>
              <a:t>PETRA III</a:t>
            </a:r>
          </a:p>
          <a:p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injection</a:t>
            </a:r>
            <a:r>
              <a:rPr lang="de-DE" dirty="0" smtClean="0"/>
              <a:t>, </a:t>
            </a:r>
            <a:r>
              <a:rPr lang="de-DE" dirty="0" err="1" smtClean="0"/>
              <a:t>ejection</a:t>
            </a:r>
            <a:r>
              <a:rPr lang="de-DE" dirty="0" smtClean="0"/>
              <a:t> and </a:t>
            </a:r>
            <a:r>
              <a:rPr lang="de-DE" dirty="0" err="1" smtClean="0"/>
              <a:t>feedback</a:t>
            </a:r>
            <a:r>
              <a:rPr lang="de-DE" dirty="0" smtClean="0"/>
              <a:t> </a:t>
            </a:r>
            <a:r>
              <a:rPr lang="de-DE" dirty="0" err="1" smtClean="0"/>
              <a:t>kickers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395536" y="1412776"/>
            <a:ext cx="4105276" cy="2454374"/>
          </a:xfrm>
        </p:spPr>
        <p:txBody>
          <a:bodyPr/>
          <a:lstStyle/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brighttest</a:t>
            </a:r>
            <a:r>
              <a:rPr lang="de-DE" dirty="0" smtClean="0"/>
              <a:t> </a:t>
            </a:r>
            <a:r>
              <a:rPr lang="de-DE" dirty="0" err="1" smtClean="0"/>
              <a:t>synchrotron</a:t>
            </a:r>
            <a:r>
              <a:rPr lang="de-DE" dirty="0" smtClean="0"/>
              <a:t> </a:t>
            </a:r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for </a:t>
            </a:r>
            <a:r>
              <a:rPr lang="de-DE" dirty="0" err="1" smtClean="0"/>
              <a:t>hard</a:t>
            </a:r>
            <a:r>
              <a:rPr lang="de-DE" dirty="0" smtClean="0"/>
              <a:t> X-</a:t>
            </a:r>
            <a:r>
              <a:rPr lang="de-DE" dirty="0" err="1" smtClean="0"/>
              <a:t>rays</a:t>
            </a:r>
            <a:endParaRPr lang="de-DE" dirty="0" smtClean="0"/>
          </a:p>
          <a:p>
            <a:r>
              <a:rPr lang="de-DE" dirty="0" err="1" smtClean="0"/>
              <a:t>Three</a:t>
            </a:r>
            <a:r>
              <a:rPr lang="de-DE" dirty="0" smtClean="0"/>
              <a:t> experimental </a:t>
            </a:r>
            <a:r>
              <a:rPr lang="de-DE" dirty="0" err="1" smtClean="0"/>
              <a:t>halls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22 undulator </a:t>
            </a:r>
            <a:r>
              <a:rPr lang="de-DE" dirty="0" err="1" smtClean="0"/>
              <a:t>beamlines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+ 1 </a:t>
            </a:r>
            <a:r>
              <a:rPr lang="de-DE" dirty="0" err="1" smtClean="0"/>
              <a:t>beamline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damping</a:t>
            </a:r>
            <a:r>
              <a:rPr lang="de-DE" dirty="0" smtClean="0"/>
              <a:t> </a:t>
            </a:r>
            <a:r>
              <a:rPr lang="de-DE" dirty="0" err="1" smtClean="0"/>
              <a:t>wigglers</a:t>
            </a:r>
            <a:endParaRPr lang="de-DE" dirty="0" smtClean="0"/>
          </a:p>
          <a:p>
            <a:r>
              <a:rPr lang="de-DE" dirty="0" err="1" smtClean="0"/>
              <a:t>Operated</a:t>
            </a:r>
            <a:r>
              <a:rPr lang="de-DE" dirty="0" smtClean="0"/>
              <a:t> at  6GeV in top-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15" b="10815"/>
          <a:stretch>
            <a:fillRect/>
          </a:stretch>
        </p:blipFill>
        <p:spPr bwMode="auto">
          <a:xfrm>
            <a:off x="4644008" y="1412776"/>
            <a:ext cx="4105274" cy="2412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0" b="10890"/>
          <a:stretch>
            <a:fillRect/>
          </a:stretch>
        </p:blipFill>
        <p:spPr bwMode="auto">
          <a:xfrm>
            <a:off x="4644008" y="4005064"/>
            <a:ext cx="4105274" cy="241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93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PETRA IV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Currently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Conceptual</a:t>
            </a:r>
            <a:r>
              <a:rPr lang="de-DE" dirty="0" smtClean="0"/>
              <a:t> Design Phase</a:t>
            </a:r>
          </a:p>
          <a:p>
            <a:r>
              <a:rPr lang="de-DE" dirty="0" err="1" smtClean="0"/>
              <a:t>Diffraction</a:t>
            </a:r>
            <a:r>
              <a:rPr lang="de-DE" dirty="0" smtClean="0"/>
              <a:t> limited for X-</a:t>
            </a:r>
            <a:r>
              <a:rPr lang="de-DE" dirty="0" err="1" smtClean="0"/>
              <a:t>rays</a:t>
            </a:r>
            <a:r>
              <a:rPr lang="de-DE" dirty="0" smtClean="0"/>
              <a:t> </a:t>
            </a:r>
            <a:r>
              <a:rPr lang="de-DE" dirty="0" err="1" smtClean="0"/>
              <a:t>around</a:t>
            </a:r>
            <a:r>
              <a:rPr lang="de-DE" dirty="0" smtClean="0"/>
              <a:t> 10keV</a:t>
            </a:r>
          </a:p>
          <a:p>
            <a:r>
              <a:rPr lang="de-DE" dirty="0" smtClean="0"/>
              <a:t>Horizontal emittance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10-30 </a:t>
            </a:r>
            <a:r>
              <a:rPr lang="de-DE" dirty="0" err="1" smtClean="0"/>
              <a:t>pm</a:t>
            </a:r>
            <a:r>
              <a:rPr lang="de-DE" dirty="0" smtClean="0"/>
              <a:t> </a:t>
            </a:r>
            <a:r>
              <a:rPr lang="de-DE" dirty="0" err="1" smtClean="0"/>
              <a:t>rad</a:t>
            </a:r>
            <a:endParaRPr lang="de-DE" dirty="0" smtClean="0"/>
          </a:p>
          <a:p>
            <a:r>
              <a:rPr lang="de-DE" dirty="0" err="1" smtClean="0"/>
              <a:t>Injection</a:t>
            </a:r>
            <a:r>
              <a:rPr lang="de-DE" dirty="0" smtClean="0"/>
              <a:t> </a:t>
            </a:r>
            <a:r>
              <a:rPr lang="de-DE" dirty="0" err="1" smtClean="0"/>
              <a:t>Scheme</a:t>
            </a:r>
            <a:r>
              <a:rPr lang="de-DE" dirty="0" smtClean="0"/>
              <a:t> </a:t>
            </a:r>
            <a:r>
              <a:rPr lang="de-DE" dirty="0" err="1" smtClean="0"/>
              <a:t>unclear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,</a:t>
            </a:r>
            <a:br>
              <a:rPr lang="de-DE" dirty="0" smtClean="0"/>
            </a:br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require</a:t>
            </a:r>
            <a:r>
              <a:rPr lang="de-DE" dirty="0" smtClean="0"/>
              <a:t> on-</a:t>
            </a:r>
            <a:r>
              <a:rPr lang="de-DE" dirty="0" err="1" smtClean="0"/>
              <a:t>axis</a:t>
            </a:r>
            <a:r>
              <a:rPr lang="de-DE" dirty="0" smtClean="0"/>
              <a:t> </a:t>
            </a:r>
            <a:r>
              <a:rPr lang="de-DE" dirty="0" err="1" smtClean="0"/>
              <a:t>injection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Aim</a:t>
            </a:r>
            <a:r>
              <a:rPr lang="de-DE" dirty="0" smtClean="0"/>
              <a:t> for an Ultimate Storage Ring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18350"/>
            <a:ext cx="3779912" cy="2421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579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FLASH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Superconduction</a:t>
            </a:r>
            <a:r>
              <a:rPr lang="de-DE" dirty="0" smtClean="0"/>
              <a:t> Soft X-Ray FEL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smtClean="0"/>
              <a:t>Kickers for</a:t>
            </a:r>
          </a:p>
          <a:p>
            <a:pPr lvl="1"/>
            <a:r>
              <a:rPr lang="de-DE" dirty="0" smtClean="0"/>
              <a:t>Dark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removal</a:t>
            </a:r>
            <a:endParaRPr lang="de-DE" dirty="0" smtClean="0"/>
          </a:p>
          <a:p>
            <a:pPr lvl="1"/>
            <a:r>
              <a:rPr lang="de-DE" dirty="0" err="1" smtClean="0"/>
              <a:t>Diagnostics</a:t>
            </a:r>
            <a:r>
              <a:rPr lang="de-DE" dirty="0" smtClean="0"/>
              <a:t> (TDS)</a:t>
            </a:r>
          </a:p>
          <a:p>
            <a:pPr lvl="1"/>
            <a:r>
              <a:rPr lang="de-DE" dirty="0" smtClean="0"/>
              <a:t>Feedback</a:t>
            </a:r>
          </a:p>
          <a:p>
            <a:pPr lvl="1"/>
            <a:r>
              <a:rPr lang="de-DE" dirty="0" smtClean="0"/>
              <a:t>Beam Distribution</a:t>
            </a:r>
            <a:endParaRPr lang="de-DE" dirty="0"/>
          </a:p>
        </p:txBody>
      </p:sp>
      <p:grpSp>
        <p:nvGrpSpPr>
          <p:cNvPr id="349" name="Group 348"/>
          <p:cNvGrpSpPr/>
          <p:nvPr/>
        </p:nvGrpSpPr>
        <p:grpSpPr>
          <a:xfrm>
            <a:off x="243749" y="1391771"/>
            <a:ext cx="8757988" cy="2034628"/>
            <a:chOff x="108852" y="1412776"/>
            <a:chExt cx="8901938" cy="2664296"/>
          </a:xfrm>
        </p:grpSpPr>
        <p:sp>
          <p:nvSpPr>
            <p:cNvPr id="350" name="Line 55"/>
            <p:cNvSpPr>
              <a:spLocks noChangeShapeType="1"/>
            </p:cNvSpPr>
            <p:nvPr/>
          </p:nvSpPr>
          <p:spPr bwMode="auto">
            <a:xfrm rot="429407">
              <a:off x="4169028" y="2139966"/>
              <a:ext cx="390974" cy="37949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 dirty="0">
                <a:solidFill>
                  <a:srgbClr val="000000"/>
                </a:solidFill>
                <a:ea typeface="ＭＳ Ｐゴシック" pitchFamily="112" charset="-128"/>
              </a:endParaRPr>
            </a:p>
          </p:txBody>
        </p:sp>
        <p:grpSp>
          <p:nvGrpSpPr>
            <p:cNvPr id="351" name="Group 350"/>
            <p:cNvGrpSpPr/>
            <p:nvPr/>
          </p:nvGrpSpPr>
          <p:grpSpPr>
            <a:xfrm>
              <a:off x="108852" y="1412776"/>
              <a:ext cx="8901938" cy="2664296"/>
              <a:chOff x="108852" y="1412776"/>
              <a:chExt cx="8901938" cy="2664296"/>
            </a:xfrm>
          </p:grpSpPr>
          <p:grpSp>
            <p:nvGrpSpPr>
              <p:cNvPr id="352" name="Group 351"/>
              <p:cNvGrpSpPr/>
              <p:nvPr/>
            </p:nvGrpSpPr>
            <p:grpSpPr>
              <a:xfrm rot="387912">
                <a:off x="8039261" y="2761591"/>
                <a:ext cx="831221" cy="627051"/>
                <a:chOff x="8139044" y="2803630"/>
                <a:chExt cx="831221" cy="627051"/>
              </a:xfrm>
            </p:grpSpPr>
            <p:sp>
              <p:nvSpPr>
                <p:cNvPr id="668" name="Rectangle 667"/>
                <p:cNvSpPr/>
                <p:nvPr/>
              </p:nvSpPr>
              <p:spPr bwMode="auto">
                <a:xfrm>
                  <a:off x="8139044" y="2803630"/>
                  <a:ext cx="831221" cy="581332"/>
                </a:xfrm>
                <a:prstGeom prst="rect">
                  <a:avLst/>
                </a:prstGeom>
                <a:solidFill>
                  <a:srgbClr val="CCECFF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en-US" sz="2000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69" name="Rectangle 668"/>
                <p:cNvSpPr/>
                <p:nvPr/>
              </p:nvSpPr>
              <p:spPr bwMode="auto">
                <a:xfrm>
                  <a:off x="8139044" y="3284984"/>
                  <a:ext cx="524686" cy="99978"/>
                </a:xfrm>
                <a:prstGeom prst="rect">
                  <a:avLst/>
                </a:prstGeom>
                <a:solidFill>
                  <a:srgbClr val="808080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en-US" sz="2000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70" name="Rectangle 669"/>
                <p:cNvSpPr/>
                <p:nvPr/>
              </p:nvSpPr>
              <p:spPr bwMode="auto">
                <a:xfrm>
                  <a:off x="8604447" y="3384962"/>
                  <a:ext cx="365817" cy="45719"/>
                </a:xfrm>
                <a:prstGeom prst="rect">
                  <a:avLst/>
                </a:prstGeom>
                <a:solidFill>
                  <a:srgbClr val="808080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en-US" sz="2000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71" name="Rectangle 670"/>
                <p:cNvSpPr/>
                <p:nvPr/>
              </p:nvSpPr>
              <p:spPr bwMode="auto">
                <a:xfrm>
                  <a:off x="8195509" y="2831330"/>
                  <a:ext cx="268469" cy="136528"/>
                </a:xfrm>
                <a:prstGeom prst="rect">
                  <a:avLst/>
                </a:prstGeom>
                <a:solidFill>
                  <a:srgbClr val="808080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en-US" sz="2000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</p:grpSp>
          <p:grpSp>
            <p:nvGrpSpPr>
              <p:cNvPr id="353" name="Group 352"/>
              <p:cNvGrpSpPr/>
              <p:nvPr/>
            </p:nvGrpSpPr>
            <p:grpSpPr>
              <a:xfrm>
                <a:off x="354576" y="3772272"/>
                <a:ext cx="8435975" cy="304800"/>
                <a:chOff x="345316" y="3715050"/>
                <a:chExt cx="8435975" cy="304800"/>
              </a:xfrm>
            </p:grpSpPr>
            <p:sp>
              <p:nvSpPr>
                <p:cNvPr id="666" name="Line 21"/>
                <p:cNvSpPr>
                  <a:spLocks noChangeShapeType="1"/>
                </p:cNvSpPr>
                <p:nvPr/>
              </p:nvSpPr>
              <p:spPr bwMode="auto">
                <a:xfrm>
                  <a:off x="345316" y="3846813"/>
                  <a:ext cx="8435975" cy="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6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154805" y="3715050"/>
                  <a:ext cx="816998" cy="3048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16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1pPr>
                  <a:lvl2pPr marL="742950" indent="-285750" eaLnBrk="0" hangingPunct="0">
                    <a:defRPr sz="16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2pPr>
                  <a:lvl3pPr marL="1143000" indent="-228600" eaLnBrk="0" hangingPunct="0">
                    <a:defRPr sz="16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3pPr>
                  <a:lvl4pPr marL="1600200" indent="-228600" eaLnBrk="0" hangingPunct="0">
                    <a:defRPr sz="16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4pPr>
                  <a:lvl5pPr marL="2057400" indent="-228600" eaLnBrk="0" hangingPunct="0">
                    <a:defRPr sz="16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  <a:ea typeface="ＭＳ Ｐゴシック" pitchFamily="112" charset="-128"/>
                    </a:defRPr>
                  </a:lvl9pPr>
                </a:lstStyle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sz="1400" dirty="0">
                      <a:solidFill>
                        <a:srgbClr val="000000"/>
                      </a:solidFill>
                      <a:latin typeface="Helvetica" pitchFamily="34" charset="0"/>
                      <a:sym typeface="Wingdings" pitchFamily="2" charset="2"/>
                    </a:rPr>
                    <a:t>315 m</a:t>
                  </a:r>
                </a:p>
              </p:txBody>
            </p:sp>
          </p:grpSp>
          <p:sp>
            <p:nvSpPr>
              <p:cNvPr id="354" name="Line 24"/>
              <p:cNvSpPr>
                <a:spLocks noChangeShapeType="1"/>
              </p:cNvSpPr>
              <p:nvPr/>
            </p:nvSpPr>
            <p:spPr bwMode="auto">
              <a:xfrm flipH="1" flipV="1">
                <a:off x="466416" y="2124444"/>
                <a:ext cx="97658" cy="5502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55" name="Line 29"/>
              <p:cNvSpPr>
                <a:spLocks noChangeShapeType="1"/>
              </p:cNvSpPr>
              <p:nvPr/>
            </p:nvSpPr>
            <p:spPr bwMode="auto">
              <a:xfrm flipV="1">
                <a:off x="420380" y="2111206"/>
                <a:ext cx="39906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56" name="AutoShape 30"/>
              <p:cNvSpPr>
                <a:spLocks noChangeArrowheads="1"/>
              </p:cNvSpPr>
              <p:nvPr/>
            </p:nvSpPr>
            <p:spPr bwMode="auto">
              <a:xfrm>
                <a:off x="344180" y="2039768"/>
                <a:ext cx="122238" cy="1397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grpSp>
            <p:nvGrpSpPr>
              <p:cNvPr id="357" name="Group 39"/>
              <p:cNvGrpSpPr>
                <a:grpSpLocks/>
              </p:cNvGrpSpPr>
              <p:nvPr/>
            </p:nvGrpSpPr>
            <p:grpSpPr bwMode="auto">
              <a:xfrm>
                <a:off x="1159625" y="1965156"/>
                <a:ext cx="381000" cy="184150"/>
                <a:chOff x="1337" y="2168"/>
                <a:chExt cx="270" cy="116"/>
              </a:xfrm>
            </p:grpSpPr>
            <p:sp>
              <p:nvSpPr>
                <p:cNvPr id="659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1357" y="2198"/>
                  <a:ext cx="75" cy="5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60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1421" y="2208"/>
                  <a:ext cx="10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61" name="Line 42"/>
                <p:cNvSpPr>
                  <a:spLocks noChangeShapeType="1"/>
                </p:cNvSpPr>
                <p:nvPr/>
              </p:nvSpPr>
              <p:spPr bwMode="auto">
                <a:xfrm>
                  <a:off x="1516" y="2203"/>
                  <a:ext cx="74" cy="5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62" name="Rectangle 43"/>
                <p:cNvSpPr>
                  <a:spLocks noChangeAspect="1" noChangeArrowheads="1"/>
                </p:cNvSpPr>
                <p:nvPr/>
              </p:nvSpPr>
              <p:spPr bwMode="auto">
                <a:xfrm>
                  <a:off x="1337" y="2226"/>
                  <a:ext cx="35" cy="58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63" name="Rectangl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1415" y="2168"/>
                  <a:ext cx="35" cy="58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64" name="Rectangl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1493" y="2168"/>
                  <a:ext cx="35" cy="58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65" name="Rectangle 46"/>
                <p:cNvSpPr>
                  <a:spLocks noChangeAspect="1" noChangeArrowheads="1"/>
                </p:cNvSpPr>
                <p:nvPr/>
              </p:nvSpPr>
              <p:spPr bwMode="auto">
                <a:xfrm>
                  <a:off x="1572" y="2226"/>
                  <a:ext cx="35" cy="58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grpSp>
            <p:nvGrpSpPr>
              <p:cNvPr id="358" name="Group 61"/>
              <p:cNvGrpSpPr>
                <a:grpSpLocks noChangeAspect="1"/>
              </p:cNvGrpSpPr>
              <p:nvPr/>
            </p:nvGrpSpPr>
            <p:grpSpPr bwMode="auto">
              <a:xfrm flipH="1" flipV="1">
                <a:off x="4075069" y="1958117"/>
                <a:ext cx="73025" cy="315119"/>
                <a:chOff x="2790" y="3240"/>
                <a:chExt cx="56" cy="332"/>
              </a:xfrm>
            </p:grpSpPr>
            <p:sp>
              <p:nvSpPr>
                <p:cNvPr id="657" name="AutoShap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2790" y="3240"/>
                  <a:ext cx="56" cy="13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629 w 21600"/>
                    <a:gd name="T13" fmla="*/ 4582 h 21600"/>
                    <a:gd name="T14" fmla="*/ 16971 w 21600"/>
                    <a:gd name="T15" fmla="*/ 171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10800000"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58" name="AutoShape 63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790" y="3440"/>
                  <a:ext cx="56" cy="13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629 w 21600"/>
                    <a:gd name="T13" fmla="*/ 4582 h 21600"/>
                    <a:gd name="T14" fmla="*/ 16971 w 21600"/>
                    <a:gd name="T15" fmla="*/ 171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sp>
            <p:nvSpPr>
              <p:cNvPr id="359" name="Text Box 156"/>
              <p:cNvSpPr txBox="1">
                <a:spLocks noChangeArrowheads="1"/>
              </p:cNvSpPr>
              <p:nvPr/>
            </p:nvSpPr>
            <p:spPr bwMode="auto">
              <a:xfrm flipH="1">
                <a:off x="158441" y="2932609"/>
                <a:ext cx="82550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5 MeV</a:t>
                </a:r>
              </a:p>
            </p:txBody>
          </p:sp>
          <p:sp>
            <p:nvSpPr>
              <p:cNvPr id="360" name="Text Box 157"/>
              <p:cNvSpPr txBox="1">
                <a:spLocks noChangeArrowheads="1"/>
              </p:cNvSpPr>
              <p:nvPr/>
            </p:nvSpPr>
            <p:spPr bwMode="auto">
              <a:xfrm flipH="1">
                <a:off x="918297" y="2935586"/>
                <a:ext cx="101917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150 MeV</a:t>
                </a:r>
              </a:p>
            </p:txBody>
          </p:sp>
          <p:sp>
            <p:nvSpPr>
              <p:cNvPr id="361" name="Text Box 159"/>
              <p:cNvSpPr txBox="1">
                <a:spLocks noChangeArrowheads="1"/>
              </p:cNvSpPr>
              <p:nvPr/>
            </p:nvSpPr>
            <p:spPr bwMode="auto">
              <a:xfrm flipH="1">
                <a:off x="3210973" y="2935586"/>
                <a:ext cx="131286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1250 MeV</a:t>
                </a:r>
              </a:p>
            </p:txBody>
          </p:sp>
          <p:sp>
            <p:nvSpPr>
              <p:cNvPr id="362" name="AutoShape 182"/>
              <p:cNvSpPr>
                <a:spLocks noChangeArrowheads="1"/>
              </p:cNvSpPr>
              <p:nvPr/>
            </p:nvSpPr>
            <p:spPr bwMode="auto">
              <a:xfrm rot="10800000">
                <a:off x="302905" y="1822281"/>
                <a:ext cx="177800" cy="144463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grpSp>
            <p:nvGrpSpPr>
              <p:cNvPr id="363" name="Group 362"/>
              <p:cNvGrpSpPr/>
              <p:nvPr/>
            </p:nvGrpSpPr>
            <p:grpSpPr>
              <a:xfrm>
                <a:off x="616911" y="1829928"/>
                <a:ext cx="525462" cy="395288"/>
                <a:chOff x="811271" y="3235031"/>
                <a:chExt cx="525462" cy="395288"/>
              </a:xfrm>
            </p:grpSpPr>
            <p:grpSp>
              <p:nvGrpSpPr>
                <p:cNvPr id="650" name="Group 69"/>
                <p:cNvGrpSpPr>
                  <a:grpSpLocks/>
                </p:cNvGrpSpPr>
                <p:nvPr/>
              </p:nvGrpSpPr>
              <p:grpSpPr bwMode="auto">
                <a:xfrm>
                  <a:off x="811271" y="3409656"/>
                  <a:ext cx="334963" cy="220663"/>
                  <a:chOff x="468" y="1952"/>
                  <a:chExt cx="211" cy="139"/>
                </a:xfrm>
              </p:grpSpPr>
              <p:sp>
                <p:nvSpPr>
                  <p:cNvPr id="655" name="AutoShap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8" y="1952"/>
                    <a:ext cx="211" cy="139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56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5" y="1996"/>
                    <a:ext cx="178" cy="46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  <p:sp>
              <p:nvSpPr>
                <p:cNvPr id="651" name="AutoShape 30"/>
                <p:cNvSpPr>
                  <a:spLocks noChangeArrowheads="1"/>
                </p:cNvSpPr>
                <p:nvPr/>
              </p:nvSpPr>
              <p:spPr bwMode="auto">
                <a:xfrm>
                  <a:off x="1170046" y="3417593"/>
                  <a:ext cx="134938" cy="2063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52" name="Rectangle 76"/>
                <p:cNvSpPr>
                  <a:spLocks noChangeAspect="1" noChangeArrowheads="1"/>
                </p:cNvSpPr>
                <p:nvPr/>
              </p:nvSpPr>
              <p:spPr bwMode="auto">
                <a:xfrm>
                  <a:off x="1197033" y="3490618"/>
                  <a:ext cx="82550" cy="55563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53" name="AutoShape 183"/>
                <p:cNvSpPr>
                  <a:spLocks noChangeArrowheads="1"/>
                </p:cNvSpPr>
                <p:nvPr/>
              </p:nvSpPr>
              <p:spPr bwMode="auto">
                <a:xfrm rot="10800000">
                  <a:off x="871596" y="3235031"/>
                  <a:ext cx="177800" cy="14446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54" name="AutoShape 184"/>
                <p:cNvSpPr>
                  <a:spLocks noChangeArrowheads="1"/>
                </p:cNvSpPr>
                <p:nvPr/>
              </p:nvSpPr>
              <p:spPr bwMode="auto">
                <a:xfrm rot="10800000">
                  <a:off x="1158933" y="3235031"/>
                  <a:ext cx="177800" cy="14446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</p:grpSp>
          <p:sp>
            <p:nvSpPr>
              <p:cNvPr id="364" name="Text Box 23"/>
              <p:cNvSpPr txBox="1">
                <a:spLocks noChangeArrowheads="1"/>
              </p:cNvSpPr>
              <p:nvPr/>
            </p:nvSpPr>
            <p:spPr bwMode="auto">
              <a:xfrm flipH="1">
                <a:off x="1072546" y="2469774"/>
                <a:ext cx="195134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Bunch 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Compressors</a:t>
                </a:r>
                <a:endParaRPr lang="en-US" sz="1400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365" name="Text Box 158"/>
              <p:cNvSpPr txBox="1">
                <a:spLocks noChangeArrowheads="1"/>
              </p:cNvSpPr>
              <p:nvPr/>
            </p:nvSpPr>
            <p:spPr bwMode="auto">
              <a:xfrm flipH="1">
                <a:off x="2171015" y="2935586"/>
                <a:ext cx="94773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450 MeV</a:t>
                </a:r>
              </a:p>
            </p:txBody>
          </p:sp>
          <p:sp>
            <p:nvSpPr>
              <p:cNvPr id="366" name="Text Box 160"/>
              <p:cNvSpPr txBox="1">
                <a:spLocks noChangeArrowheads="1"/>
              </p:cNvSpPr>
              <p:nvPr/>
            </p:nvSpPr>
            <p:spPr bwMode="auto">
              <a:xfrm>
                <a:off x="1619672" y="1501784"/>
                <a:ext cx="2399506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Accelerating Structures</a:t>
                </a:r>
              </a:p>
            </p:txBody>
          </p:sp>
          <p:grpSp>
            <p:nvGrpSpPr>
              <p:cNvPr id="367" name="Group 366"/>
              <p:cNvGrpSpPr/>
              <p:nvPr/>
            </p:nvGrpSpPr>
            <p:grpSpPr>
              <a:xfrm>
                <a:off x="1593165" y="1827043"/>
                <a:ext cx="2403476" cy="427037"/>
                <a:chOff x="2209858" y="3235031"/>
                <a:chExt cx="2403476" cy="427037"/>
              </a:xfrm>
            </p:grpSpPr>
            <p:grpSp>
              <p:nvGrpSpPr>
                <p:cNvPr id="629" name="Group 31"/>
                <p:cNvGrpSpPr>
                  <a:grpSpLocks/>
                </p:cNvGrpSpPr>
                <p:nvPr/>
              </p:nvGrpSpPr>
              <p:grpSpPr bwMode="auto">
                <a:xfrm flipH="1" flipV="1">
                  <a:off x="2944871" y="3379493"/>
                  <a:ext cx="379413" cy="282575"/>
                  <a:chOff x="3345" y="3309"/>
                  <a:chExt cx="270" cy="178"/>
                </a:xfrm>
              </p:grpSpPr>
              <p:sp>
                <p:nvSpPr>
                  <p:cNvPr id="643" name="Line 3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20" y="3400"/>
                    <a:ext cx="75" cy="57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de-DE" dirty="0">
                      <a:solidFill>
                        <a:srgbClr val="000000"/>
                      </a:solidFill>
                      <a:ea typeface="ＭＳ Ｐゴシック" pitchFamily="112" charset="-128"/>
                    </a:endParaRPr>
                  </a:p>
                </p:txBody>
              </p:sp>
              <p:sp>
                <p:nvSpPr>
                  <p:cNvPr id="644" name="Line 3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452" y="3360"/>
                    <a:ext cx="68" cy="9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de-DE" dirty="0">
                      <a:solidFill>
                        <a:srgbClr val="000000"/>
                      </a:solidFill>
                      <a:ea typeface="ＭＳ Ｐゴシック" pitchFamily="112" charset="-128"/>
                    </a:endParaRPr>
                  </a:p>
                </p:txBody>
              </p:sp>
              <p:sp>
                <p:nvSpPr>
                  <p:cNvPr id="645" name="Line 3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68" y="3346"/>
                    <a:ext cx="68" cy="6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de-DE" dirty="0">
                      <a:solidFill>
                        <a:srgbClr val="000000"/>
                      </a:solidFill>
                      <a:ea typeface="ＭＳ Ｐゴシック" pitchFamily="112" charset="-128"/>
                    </a:endParaRPr>
                  </a:p>
                </p:txBody>
              </p:sp>
              <p:sp>
                <p:nvSpPr>
                  <p:cNvPr id="646" name="Rectangle 35"/>
                  <p:cNvSpPr>
                    <a:spLocks noChangeAspect="1" noChangeArrowheads="1"/>
                  </p:cNvSpPr>
                  <p:nvPr/>
                </p:nvSpPr>
                <p:spPr bwMode="auto">
                  <a:xfrm flipH="1" flipV="1">
                    <a:off x="3580" y="3371"/>
                    <a:ext cx="35" cy="58"/>
                  </a:xfrm>
                  <a:prstGeom prst="rect">
                    <a:avLst/>
                  </a:prstGeom>
                  <a:solidFill>
                    <a:srgbClr val="333399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47" name="Rectangle 36"/>
                  <p:cNvSpPr>
                    <a:spLocks noChangeAspect="1" noChangeArrowheads="1"/>
                  </p:cNvSpPr>
                  <p:nvPr/>
                </p:nvSpPr>
                <p:spPr bwMode="auto">
                  <a:xfrm flipH="1" flipV="1">
                    <a:off x="3502" y="3429"/>
                    <a:ext cx="35" cy="58"/>
                  </a:xfrm>
                  <a:prstGeom prst="rect">
                    <a:avLst/>
                  </a:prstGeom>
                  <a:solidFill>
                    <a:srgbClr val="333399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48" name="Rectangle 37"/>
                  <p:cNvSpPr>
                    <a:spLocks noChangeAspect="1" noChangeArrowheads="1"/>
                  </p:cNvSpPr>
                  <p:nvPr/>
                </p:nvSpPr>
                <p:spPr bwMode="auto">
                  <a:xfrm flipH="1" flipV="1">
                    <a:off x="3420" y="3309"/>
                    <a:ext cx="35" cy="58"/>
                  </a:xfrm>
                  <a:prstGeom prst="rect">
                    <a:avLst/>
                  </a:prstGeom>
                  <a:solidFill>
                    <a:srgbClr val="333399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49" name="Rectangle 38"/>
                  <p:cNvSpPr>
                    <a:spLocks noChangeAspect="1" noChangeArrowheads="1"/>
                  </p:cNvSpPr>
                  <p:nvPr/>
                </p:nvSpPr>
                <p:spPr bwMode="auto">
                  <a:xfrm flipH="1" flipV="1">
                    <a:off x="3345" y="3371"/>
                    <a:ext cx="35" cy="58"/>
                  </a:xfrm>
                  <a:prstGeom prst="rect">
                    <a:avLst/>
                  </a:prstGeom>
                  <a:solidFill>
                    <a:srgbClr val="333399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  <p:grpSp>
              <p:nvGrpSpPr>
                <p:cNvPr id="630" name="Group 70"/>
                <p:cNvGrpSpPr>
                  <a:grpSpLocks/>
                </p:cNvGrpSpPr>
                <p:nvPr/>
              </p:nvGrpSpPr>
              <p:grpSpPr bwMode="auto">
                <a:xfrm>
                  <a:off x="2209858" y="3404893"/>
                  <a:ext cx="660400" cy="230188"/>
                  <a:chOff x="1656" y="2172"/>
                  <a:chExt cx="639" cy="169"/>
                </a:xfrm>
              </p:grpSpPr>
              <p:sp>
                <p:nvSpPr>
                  <p:cNvPr id="640" name="AutoShape 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6" y="2172"/>
                    <a:ext cx="639" cy="169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41" name="Rectangle 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708" y="2226"/>
                    <a:ext cx="258" cy="55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42" name="Rectangle 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986" y="2226"/>
                    <a:ext cx="258" cy="55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  <p:grpSp>
              <p:nvGrpSpPr>
                <p:cNvPr id="631" name="Group 630"/>
                <p:cNvGrpSpPr/>
                <p:nvPr/>
              </p:nvGrpSpPr>
              <p:grpSpPr>
                <a:xfrm>
                  <a:off x="3383021" y="3404893"/>
                  <a:ext cx="1230313" cy="230188"/>
                  <a:chOff x="3436243" y="3225800"/>
                  <a:chExt cx="1230313" cy="230188"/>
                </a:xfrm>
              </p:grpSpPr>
              <p:sp>
                <p:nvSpPr>
                  <p:cNvPr id="635" name="AutoShape 1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36243" y="3225800"/>
                    <a:ext cx="1230313" cy="230188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36" name="Rectangle 1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87043" y="3302000"/>
                    <a:ext cx="266700" cy="7620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37" name="Rectangle 1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3851" y="3302000"/>
                    <a:ext cx="266700" cy="7620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38" name="Rectangle 1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060659" y="3302000"/>
                    <a:ext cx="265113" cy="7620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39" name="Rectangle 1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45881" y="3302000"/>
                    <a:ext cx="265113" cy="7620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  <p:sp>
              <p:nvSpPr>
                <p:cNvPr id="632" name="AutoShape 185"/>
                <p:cNvSpPr>
                  <a:spLocks noChangeArrowheads="1"/>
                </p:cNvSpPr>
                <p:nvPr/>
              </p:nvSpPr>
              <p:spPr bwMode="auto">
                <a:xfrm rot="10800000">
                  <a:off x="2455921" y="3235031"/>
                  <a:ext cx="177800" cy="14446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33" name="AutoShape 186"/>
                <p:cNvSpPr>
                  <a:spLocks noChangeArrowheads="1"/>
                </p:cNvSpPr>
                <p:nvPr/>
              </p:nvSpPr>
              <p:spPr bwMode="auto">
                <a:xfrm rot="10800000">
                  <a:off x="3608446" y="3235031"/>
                  <a:ext cx="177800" cy="14446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34" name="AutoShape 187"/>
                <p:cNvSpPr>
                  <a:spLocks noChangeArrowheads="1"/>
                </p:cNvSpPr>
                <p:nvPr/>
              </p:nvSpPr>
              <p:spPr bwMode="auto">
                <a:xfrm rot="10800000">
                  <a:off x="4183121" y="3235031"/>
                  <a:ext cx="177800" cy="14446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</p:grpSp>
          <p:sp>
            <p:nvSpPr>
              <p:cNvPr id="368" name="Text Box 164"/>
              <p:cNvSpPr txBox="1">
                <a:spLocks noChangeArrowheads="1"/>
              </p:cNvSpPr>
              <p:nvPr/>
            </p:nvSpPr>
            <p:spPr bwMode="auto">
              <a:xfrm>
                <a:off x="108852" y="1501784"/>
                <a:ext cx="130253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RF Stations</a:t>
                </a:r>
                <a:endParaRPr lang="en-US" sz="1400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369" name="Text Box 78"/>
              <p:cNvSpPr txBox="1">
                <a:spLocks noChangeArrowheads="1"/>
              </p:cNvSpPr>
              <p:nvPr/>
            </p:nvSpPr>
            <p:spPr bwMode="auto">
              <a:xfrm flipH="1">
                <a:off x="176380" y="2637800"/>
                <a:ext cx="80962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Lasers</a:t>
                </a:r>
                <a:endParaRPr lang="en-US" sz="1400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370" name="Line 24"/>
              <p:cNvSpPr>
                <a:spLocks noChangeShapeType="1"/>
              </p:cNvSpPr>
              <p:nvPr/>
            </p:nvSpPr>
            <p:spPr bwMode="auto">
              <a:xfrm>
                <a:off x="350733" y="2228800"/>
                <a:ext cx="0" cy="1639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71" name="Text Box 164"/>
              <p:cNvSpPr txBox="1">
                <a:spLocks noChangeArrowheads="1"/>
              </p:cNvSpPr>
              <p:nvPr/>
            </p:nvSpPr>
            <p:spPr bwMode="auto">
              <a:xfrm>
                <a:off x="130342" y="2423132"/>
                <a:ext cx="90170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RF 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Gun</a:t>
                </a:r>
                <a:endParaRPr lang="en-US" sz="1400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373" name="Text Box 27"/>
              <p:cNvSpPr txBox="1">
                <a:spLocks noChangeArrowheads="1"/>
              </p:cNvSpPr>
              <p:nvPr/>
            </p:nvSpPr>
            <p:spPr bwMode="auto">
              <a:xfrm flipH="1">
                <a:off x="4407371" y="1611143"/>
                <a:ext cx="107315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sFLASH</a:t>
                </a:r>
              </a:p>
            </p:txBody>
          </p:sp>
          <p:sp>
            <p:nvSpPr>
              <p:cNvPr id="374" name="Line 55"/>
              <p:cNvSpPr>
                <a:spLocks noChangeShapeType="1"/>
              </p:cNvSpPr>
              <p:nvPr/>
            </p:nvSpPr>
            <p:spPr bwMode="auto">
              <a:xfrm>
                <a:off x="4411000" y="2111205"/>
                <a:ext cx="149522" cy="13434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75" name="Freeform 57"/>
              <p:cNvSpPr>
                <a:spLocks/>
              </p:cNvSpPr>
              <p:nvPr/>
            </p:nvSpPr>
            <p:spPr bwMode="auto">
              <a:xfrm>
                <a:off x="4361064" y="2053264"/>
                <a:ext cx="93663" cy="117470"/>
              </a:xfrm>
              <a:custGeom>
                <a:avLst/>
                <a:gdLst>
                  <a:gd name="T0" fmla="*/ 0 w 143"/>
                  <a:gd name="T1" fmla="*/ 0 h 130"/>
                  <a:gd name="T2" fmla="*/ 0 w 143"/>
                  <a:gd name="T3" fmla="*/ 206375 h 130"/>
                  <a:gd name="T4" fmla="*/ 3 w 143"/>
                  <a:gd name="T5" fmla="*/ 206375 h 130"/>
                  <a:gd name="T6" fmla="*/ 5 w 143"/>
                  <a:gd name="T7" fmla="*/ 114300 h 130"/>
                  <a:gd name="T8" fmla="*/ 6 w 143"/>
                  <a:gd name="T9" fmla="*/ 0 h 130"/>
                  <a:gd name="T10" fmla="*/ 0 w 143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130"/>
                  <a:gd name="T20" fmla="*/ 143 w 143"/>
                  <a:gd name="T21" fmla="*/ 130 h 1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grpSp>
            <p:nvGrpSpPr>
              <p:cNvPr id="376" name="Group 64"/>
              <p:cNvGrpSpPr>
                <a:grpSpLocks noChangeAspect="1"/>
              </p:cNvGrpSpPr>
              <p:nvPr/>
            </p:nvGrpSpPr>
            <p:grpSpPr bwMode="auto">
              <a:xfrm rot="1435350" flipH="1" flipV="1">
                <a:off x="4452527" y="2042507"/>
                <a:ext cx="73025" cy="280924"/>
                <a:chOff x="2790" y="3240"/>
                <a:chExt cx="56" cy="332"/>
              </a:xfrm>
            </p:grpSpPr>
            <p:sp>
              <p:nvSpPr>
                <p:cNvPr id="627" name="AutoShap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2790" y="3240"/>
                  <a:ext cx="56" cy="13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629 w 21600"/>
                    <a:gd name="T13" fmla="*/ 4582 h 21600"/>
                    <a:gd name="T14" fmla="*/ 16971 w 21600"/>
                    <a:gd name="T15" fmla="*/ 171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10800000"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28" name="AutoShape 66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790" y="3440"/>
                  <a:ext cx="56" cy="13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629 w 21600"/>
                    <a:gd name="T13" fmla="*/ 4582 h 21600"/>
                    <a:gd name="T14" fmla="*/ 16971 w 21600"/>
                    <a:gd name="T15" fmla="*/ 171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sp>
            <p:nvSpPr>
              <p:cNvPr id="377" name="Line 67"/>
              <p:cNvSpPr>
                <a:spLocks noChangeShapeType="1"/>
              </p:cNvSpPr>
              <p:nvPr/>
            </p:nvSpPr>
            <p:spPr bwMode="auto">
              <a:xfrm>
                <a:off x="4563304" y="2241381"/>
                <a:ext cx="374211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grpSp>
            <p:nvGrpSpPr>
              <p:cNvPr id="378" name="Group 377"/>
              <p:cNvGrpSpPr/>
              <p:nvPr/>
            </p:nvGrpSpPr>
            <p:grpSpPr>
              <a:xfrm>
                <a:off x="7442916" y="2177754"/>
                <a:ext cx="377618" cy="386303"/>
                <a:chOff x="7513576" y="2205584"/>
                <a:chExt cx="377618" cy="386303"/>
              </a:xfrm>
            </p:grpSpPr>
            <p:sp>
              <p:nvSpPr>
                <p:cNvPr id="624" name="Line 52"/>
                <p:cNvSpPr>
                  <a:spLocks noChangeShapeType="1"/>
                </p:cNvSpPr>
                <p:nvPr/>
              </p:nvSpPr>
              <p:spPr bwMode="auto">
                <a:xfrm>
                  <a:off x="7544517" y="2270004"/>
                  <a:ext cx="301514" cy="27440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625" name="Rectangle 53"/>
                <p:cNvSpPr>
                  <a:spLocks noChangeAspect="1" noChangeArrowheads="1"/>
                </p:cNvSpPr>
                <p:nvPr/>
              </p:nvSpPr>
              <p:spPr bwMode="auto">
                <a:xfrm rot="2617159" flipH="1" flipV="1">
                  <a:off x="7759741" y="2469649"/>
                  <a:ext cx="131453" cy="122238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26" name="Freeform 68"/>
                <p:cNvSpPr>
                  <a:spLocks/>
                </p:cNvSpPr>
                <p:nvPr/>
              </p:nvSpPr>
              <p:spPr bwMode="auto">
                <a:xfrm>
                  <a:off x="7513576" y="2205584"/>
                  <a:ext cx="115970" cy="159787"/>
                </a:xfrm>
                <a:custGeom>
                  <a:avLst/>
                  <a:gdLst>
                    <a:gd name="T0" fmla="*/ 0 w 143"/>
                    <a:gd name="T1" fmla="*/ 0 h 130"/>
                    <a:gd name="T2" fmla="*/ 0 w 143"/>
                    <a:gd name="T3" fmla="*/ 206375 h 130"/>
                    <a:gd name="T4" fmla="*/ 29815 w 143"/>
                    <a:gd name="T5" fmla="*/ 206375 h 130"/>
                    <a:gd name="T6" fmla="*/ 54277 w 143"/>
                    <a:gd name="T7" fmla="*/ 114300 h 130"/>
                    <a:gd name="T8" fmla="*/ 54659 w 143"/>
                    <a:gd name="T9" fmla="*/ 0 h 130"/>
                    <a:gd name="T10" fmla="*/ 0 w 143"/>
                    <a:gd name="T11" fmla="*/ 0 h 13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3"/>
                    <a:gd name="T19" fmla="*/ 0 h 130"/>
                    <a:gd name="T20" fmla="*/ 143 w 143"/>
                    <a:gd name="T21" fmla="*/ 130 h 13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3" h="130">
                      <a:moveTo>
                        <a:pt x="0" y="0"/>
                      </a:moveTo>
                      <a:lnTo>
                        <a:pt x="0" y="130"/>
                      </a:lnTo>
                      <a:lnTo>
                        <a:pt x="78" y="130"/>
                      </a:lnTo>
                      <a:lnTo>
                        <a:pt x="142" y="72"/>
                      </a:lnTo>
                      <a:lnTo>
                        <a:pt x="14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rot="10800000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grpSp>
            <p:nvGrpSpPr>
              <p:cNvPr id="379" name="Group 80"/>
              <p:cNvGrpSpPr>
                <a:grpSpLocks/>
              </p:cNvGrpSpPr>
              <p:nvPr/>
            </p:nvGrpSpPr>
            <p:grpSpPr bwMode="auto">
              <a:xfrm>
                <a:off x="5839780" y="2141368"/>
                <a:ext cx="1100107" cy="200025"/>
                <a:chOff x="4009" y="2043"/>
                <a:chExt cx="724" cy="126"/>
              </a:xfrm>
            </p:grpSpPr>
            <p:sp>
              <p:nvSpPr>
                <p:cNvPr id="574" name="Rectangle 81"/>
                <p:cNvSpPr>
                  <a:spLocks noChangeAspect="1" noChangeArrowheads="1"/>
                </p:cNvSpPr>
                <p:nvPr/>
              </p:nvSpPr>
              <p:spPr bwMode="auto">
                <a:xfrm>
                  <a:off x="4413" y="2043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75" name="Rectangle 82"/>
                <p:cNvSpPr>
                  <a:spLocks noChangeAspect="1" noChangeArrowheads="1"/>
                </p:cNvSpPr>
                <p:nvPr/>
              </p:nvSpPr>
              <p:spPr bwMode="auto">
                <a:xfrm>
                  <a:off x="4442" y="2043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76" name="Rectangle 83"/>
                <p:cNvSpPr>
                  <a:spLocks noChangeAspect="1" noChangeArrowheads="1"/>
                </p:cNvSpPr>
                <p:nvPr/>
              </p:nvSpPr>
              <p:spPr bwMode="auto">
                <a:xfrm>
                  <a:off x="4471" y="2043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77" name="Rectangle 84"/>
                <p:cNvSpPr>
                  <a:spLocks noChangeAspect="1" noChangeArrowheads="1"/>
                </p:cNvSpPr>
                <p:nvPr/>
              </p:nvSpPr>
              <p:spPr bwMode="auto">
                <a:xfrm>
                  <a:off x="4500" y="2043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78" name="Rectangle 85"/>
                <p:cNvSpPr>
                  <a:spLocks noChangeAspect="1" noChangeArrowheads="1"/>
                </p:cNvSpPr>
                <p:nvPr/>
              </p:nvSpPr>
              <p:spPr bwMode="auto">
                <a:xfrm>
                  <a:off x="4558" y="2043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79" name="Rectangle 86"/>
                <p:cNvSpPr>
                  <a:spLocks noChangeAspect="1" noChangeArrowheads="1"/>
                </p:cNvSpPr>
                <p:nvPr/>
              </p:nvSpPr>
              <p:spPr bwMode="auto">
                <a:xfrm>
                  <a:off x="4529" y="2043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0" name="Rectangle 87"/>
                <p:cNvSpPr>
                  <a:spLocks noChangeAspect="1" noChangeArrowheads="1"/>
                </p:cNvSpPr>
                <p:nvPr/>
              </p:nvSpPr>
              <p:spPr bwMode="auto">
                <a:xfrm>
                  <a:off x="4587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1" name="Rectangle 88"/>
                <p:cNvSpPr>
                  <a:spLocks noChangeAspect="1" noChangeArrowheads="1"/>
                </p:cNvSpPr>
                <p:nvPr/>
              </p:nvSpPr>
              <p:spPr bwMode="auto">
                <a:xfrm>
                  <a:off x="4617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2" name="Rectangle 89"/>
                <p:cNvSpPr>
                  <a:spLocks noChangeAspect="1" noChangeArrowheads="1"/>
                </p:cNvSpPr>
                <p:nvPr/>
              </p:nvSpPr>
              <p:spPr bwMode="auto">
                <a:xfrm>
                  <a:off x="4645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3" name="Rectangle 90"/>
                <p:cNvSpPr>
                  <a:spLocks noChangeAspect="1" noChangeArrowheads="1"/>
                </p:cNvSpPr>
                <p:nvPr/>
              </p:nvSpPr>
              <p:spPr bwMode="auto">
                <a:xfrm>
                  <a:off x="4675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4" name="Rectangle 91"/>
                <p:cNvSpPr>
                  <a:spLocks noChangeAspect="1" noChangeArrowheads="1"/>
                </p:cNvSpPr>
                <p:nvPr/>
              </p:nvSpPr>
              <p:spPr bwMode="auto">
                <a:xfrm>
                  <a:off x="4413" y="2122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5" name="Rectangle 92"/>
                <p:cNvSpPr>
                  <a:spLocks noChangeAspect="1" noChangeArrowheads="1"/>
                </p:cNvSpPr>
                <p:nvPr/>
              </p:nvSpPr>
              <p:spPr bwMode="auto">
                <a:xfrm>
                  <a:off x="4442" y="2122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6" name="Rectangle 93"/>
                <p:cNvSpPr>
                  <a:spLocks noChangeAspect="1" noChangeArrowheads="1"/>
                </p:cNvSpPr>
                <p:nvPr/>
              </p:nvSpPr>
              <p:spPr bwMode="auto">
                <a:xfrm>
                  <a:off x="4471" y="2122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7" name="Rectangle 94"/>
                <p:cNvSpPr>
                  <a:spLocks noChangeAspect="1" noChangeArrowheads="1"/>
                </p:cNvSpPr>
                <p:nvPr/>
              </p:nvSpPr>
              <p:spPr bwMode="auto">
                <a:xfrm>
                  <a:off x="4500" y="2122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8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4558" y="2122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89" name="Rectangle 96"/>
                <p:cNvSpPr>
                  <a:spLocks noChangeAspect="1" noChangeArrowheads="1"/>
                </p:cNvSpPr>
                <p:nvPr/>
              </p:nvSpPr>
              <p:spPr bwMode="auto">
                <a:xfrm>
                  <a:off x="4529" y="2122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90" name="Rectangle 97"/>
                <p:cNvSpPr>
                  <a:spLocks noChangeAspect="1" noChangeArrowheads="1"/>
                </p:cNvSpPr>
                <p:nvPr/>
              </p:nvSpPr>
              <p:spPr bwMode="auto">
                <a:xfrm>
                  <a:off x="4587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91" name="Rectangle 98"/>
                <p:cNvSpPr>
                  <a:spLocks noChangeAspect="1" noChangeArrowheads="1"/>
                </p:cNvSpPr>
                <p:nvPr/>
              </p:nvSpPr>
              <p:spPr bwMode="auto">
                <a:xfrm>
                  <a:off x="4617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92" name="Rectangle 99"/>
                <p:cNvSpPr>
                  <a:spLocks noChangeAspect="1" noChangeArrowheads="1"/>
                </p:cNvSpPr>
                <p:nvPr/>
              </p:nvSpPr>
              <p:spPr bwMode="auto">
                <a:xfrm>
                  <a:off x="4645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93" name="Rectangle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4675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94" name="Rectangle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4703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95" name="Rectangle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4703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grpSp>
              <p:nvGrpSpPr>
                <p:cNvPr id="596" name="Group 103"/>
                <p:cNvGrpSpPr>
                  <a:grpSpLocks/>
                </p:cNvGrpSpPr>
                <p:nvPr/>
              </p:nvGrpSpPr>
              <p:grpSpPr bwMode="auto">
                <a:xfrm flipH="1" flipV="1">
                  <a:off x="4382" y="2043"/>
                  <a:ext cx="29" cy="126"/>
                  <a:chOff x="1359" y="3335"/>
                  <a:chExt cx="31" cy="126"/>
                </a:xfrm>
              </p:grpSpPr>
              <p:sp>
                <p:nvSpPr>
                  <p:cNvPr id="622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 flipH="1" flipV="1">
                    <a:off x="1359" y="3414"/>
                    <a:ext cx="31" cy="47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23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 flipH="1" flipV="1">
                    <a:off x="1359" y="3335"/>
                    <a:ext cx="31" cy="47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  <p:sp>
              <p:nvSpPr>
                <p:cNvPr id="597" name="Rectangle 106"/>
                <p:cNvSpPr>
                  <a:spLocks noChangeAspect="1" noChangeArrowheads="1"/>
                </p:cNvSpPr>
                <p:nvPr/>
              </p:nvSpPr>
              <p:spPr bwMode="auto">
                <a:xfrm>
                  <a:off x="4040" y="2043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98" name="Rectangle 107"/>
                <p:cNvSpPr>
                  <a:spLocks noChangeAspect="1" noChangeArrowheads="1"/>
                </p:cNvSpPr>
                <p:nvPr/>
              </p:nvSpPr>
              <p:spPr bwMode="auto">
                <a:xfrm>
                  <a:off x="4069" y="2043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99" name="Rectangle 108"/>
                <p:cNvSpPr>
                  <a:spLocks noChangeAspect="1" noChangeArrowheads="1"/>
                </p:cNvSpPr>
                <p:nvPr/>
              </p:nvSpPr>
              <p:spPr bwMode="auto">
                <a:xfrm>
                  <a:off x="4098" y="2043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0" name="Rectangle 109"/>
                <p:cNvSpPr>
                  <a:spLocks noChangeAspect="1" noChangeArrowheads="1"/>
                </p:cNvSpPr>
                <p:nvPr/>
              </p:nvSpPr>
              <p:spPr bwMode="auto">
                <a:xfrm>
                  <a:off x="4127" y="2043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1" name="Rectangle 110"/>
                <p:cNvSpPr>
                  <a:spLocks noChangeAspect="1" noChangeArrowheads="1"/>
                </p:cNvSpPr>
                <p:nvPr/>
              </p:nvSpPr>
              <p:spPr bwMode="auto">
                <a:xfrm>
                  <a:off x="4185" y="2043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2" name="Rectangle 111"/>
                <p:cNvSpPr>
                  <a:spLocks noChangeAspect="1" noChangeArrowheads="1"/>
                </p:cNvSpPr>
                <p:nvPr/>
              </p:nvSpPr>
              <p:spPr bwMode="auto">
                <a:xfrm>
                  <a:off x="4156" y="2043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3" name="Rectangle 112"/>
                <p:cNvSpPr>
                  <a:spLocks noChangeAspect="1" noChangeArrowheads="1"/>
                </p:cNvSpPr>
                <p:nvPr/>
              </p:nvSpPr>
              <p:spPr bwMode="auto">
                <a:xfrm>
                  <a:off x="4214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4" name="Rectangle 113"/>
                <p:cNvSpPr>
                  <a:spLocks noChangeAspect="1" noChangeArrowheads="1"/>
                </p:cNvSpPr>
                <p:nvPr/>
              </p:nvSpPr>
              <p:spPr bwMode="auto">
                <a:xfrm>
                  <a:off x="4244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5" name="Rectangle 114"/>
                <p:cNvSpPr>
                  <a:spLocks noChangeAspect="1" noChangeArrowheads="1"/>
                </p:cNvSpPr>
                <p:nvPr/>
              </p:nvSpPr>
              <p:spPr bwMode="auto">
                <a:xfrm>
                  <a:off x="4272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6" name="Rectangle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4302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7" name="Rectangle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4040" y="2122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8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4069" y="2122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09" name="Rectangle 118"/>
                <p:cNvSpPr>
                  <a:spLocks noChangeAspect="1" noChangeArrowheads="1"/>
                </p:cNvSpPr>
                <p:nvPr/>
              </p:nvSpPr>
              <p:spPr bwMode="auto">
                <a:xfrm>
                  <a:off x="4098" y="2122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10" name="Rectangle 119"/>
                <p:cNvSpPr>
                  <a:spLocks noChangeAspect="1" noChangeArrowheads="1"/>
                </p:cNvSpPr>
                <p:nvPr/>
              </p:nvSpPr>
              <p:spPr bwMode="auto">
                <a:xfrm>
                  <a:off x="4127" y="2122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11" name="Rectangle 120"/>
                <p:cNvSpPr>
                  <a:spLocks noChangeAspect="1" noChangeArrowheads="1"/>
                </p:cNvSpPr>
                <p:nvPr/>
              </p:nvSpPr>
              <p:spPr bwMode="auto">
                <a:xfrm>
                  <a:off x="4185" y="2122"/>
                  <a:ext cx="29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12" name="Rectangle 121"/>
                <p:cNvSpPr>
                  <a:spLocks noChangeAspect="1" noChangeArrowheads="1"/>
                </p:cNvSpPr>
                <p:nvPr/>
              </p:nvSpPr>
              <p:spPr bwMode="auto">
                <a:xfrm>
                  <a:off x="4156" y="2122"/>
                  <a:ext cx="29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13" name="Rectangle 122"/>
                <p:cNvSpPr>
                  <a:spLocks noChangeAspect="1" noChangeArrowheads="1"/>
                </p:cNvSpPr>
                <p:nvPr/>
              </p:nvSpPr>
              <p:spPr bwMode="auto">
                <a:xfrm>
                  <a:off x="4214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14" name="Rectangle 123"/>
                <p:cNvSpPr>
                  <a:spLocks noChangeAspect="1" noChangeArrowheads="1"/>
                </p:cNvSpPr>
                <p:nvPr/>
              </p:nvSpPr>
              <p:spPr bwMode="auto">
                <a:xfrm>
                  <a:off x="4244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15" name="Rectangle 124"/>
                <p:cNvSpPr>
                  <a:spLocks noChangeAspect="1" noChangeArrowheads="1"/>
                </p:cNvSpPr>
                <p:nvPr/>
              </p:nvSpPr>
              <p:spPr bwMode="auto">
                <a:xfrm>
                  <a:off x="4272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16" name="Rectangle 125"/>
                <p:cNvSpPr>
                  <a:spLocks noChangeAspect="1" noChangeArrowheads="1"/>
                </p:cNvSpPr>
                <p:nvPr/>
              </p:nvSpPr>
              <p:spPr bwMode="auto">
                <a:xfrm>
                  <a:off x="4302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17" name="Rectangl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4330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618" name="Rectangl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4330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grpSp>
              <p:nvGrpSpPr>
                <p:cNvPr id="619" name="Group 128"/>
                <p:cNvGrpSpPr>
                  <a:grpSpLocks/>
                </p:cNvGrpSpPr>
                <p:nvPr/>
              </p:nvGrpSpPr>
              <p:grpSpPr bwMode="auto">
                <a:xfrm flipH="1" flipV="1">
                  <a:off x="4009" y="2043"/>
                  <a:ext cx="29" cy="126"/>
                  <a:chOff x="1359" y="3335"/>
                  <a:chExt cx="31" cy="126"/>
                </a:xfrm>
              </p:grpSpPr>
              <p:sp>
                <p:nvSpPr>
                  <p:cNvPr id="620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 flipH="1" flipV="1">
                    <a:off x="1359" y="3414"/>
                    <a:ext cx="31" cy="47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621" name="Rectangle 130"/>
                  <p:cNvSpPr>
                    <a:spLocks noChangeAspect="1" noChangeArrowheads="1"/>
                  </p:cNvSpPr>
                  <p:nvPr/>
                </p:nvSpPr>
                <p:spPr bwMode="auto">
                  <a:xfrm flipH="1" flipV="1">
                    <a:off x="1359" y="3335"/>
                    <a:ext cx="31" cy="47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</p:grpSp>
          <p:grpSp>
            <p:nvGrpSpPr>
              <p:cNvPr id="380" name="Group 131"/>
              <p:cNvGrpSpPr>
                <a:grpSpLocks/>
              </p:cNvGrpSpPr>
              <p:nvPr/>
            </p:nvGrpSpPr>
            <p:grpSpPr bwMode="auto">
              <a:xfrm>
                <a:off x="5273012" y="2141368"/>
                <a:ext cx="531820" cy="200025"/>
                <a:chOff x="3636" y="2043"/>
                <a:chExt cx="350" cy="126"/>
              </a:xfrm>
            </p:grpSpPr>
            <p:sp>
              <p:nvSpPr>
                <p:cNvPr id="550" name="Rectangle 132"/>
                <p:cNvSpPr>
                  <a:spLocks noChangeAspect="1" noChangeArrowheads="1"/>
                </p:cNvSpPr>
                <p:nvPr/>
              </p:nvSpPr>
              <p:spPr bwMode="auto">
                <a:xfrm>
                  <a:off x="3666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51" name="Rectangle 133"/>
                <p:cNvSpPr>
                  <a:spLocks noChangeAspect="1" noChangeArrowheads="1"/>
                </p:cNvSpPr>
                <p:nvPr/>
              </p:nvSpPr>
              <p:spPr bwMode="auto">
                <a:xfrm>
                  <a:off x="3696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52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3724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53" name="Rectangl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3754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54" name="Rectangle 136"/>
                <p:cNvSpPr>
                  <a:spLocks noChangeAspect="1" noChangeArrowheads="1"/>
                </p:cNvSpPr>
                <p:nvPr/>
              </p:nvSpPr>
              <p:spPr bwMode="auto">
                <a:xfrm>
                  <a:off x="3812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55" name="Rectangl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3782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56" name="Rectangl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3840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57" name="Rectangle 139"/>
                <p:cNvSpPr>
                  <a:spLocks noChangeAspect="1" noChangeArrowheads="1"/>
                </p:cNvSpPr>
                <p:nvPr/>
              </p:nvSpPr>
              <p:spPr bwMode="auto">
                <a:xfrm>
                  <a:off x="3870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58" name="Rectangle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3898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59" name="Rectangl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3928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0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3666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1" name="Rectangle 143"/>
                <p:cNvSpPr>
                  <a:spLocks noChangeAspect="1" noChangeArrowheads="1"/>
                </p:cNvSpPr>
                <p:nvPr/>
              </p:nvSpPr>
              <p:spPr bwMode="auto">
                <a:xfrm>
                  <a:off x="3696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2" name="Rectangle 144"/>
                <p:cNvSpPr>
                  <a:spLocks noChangeAspect="1" noChangeArrowheads="1"/>
                </p:cNvSpPr>
                <p:nvPr/>
              </p:nvSpPr>
              <p:spPr bwMode="auto">
                <a:xfrm>
                  <a:off x="3724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3" name="Rectangle 145"/>
                <p:cNvSpPr>
                  <a:spLocks noChangeAspect="1" noChangeArrowheads="1"/>
                </p:cNvSpPr>
                <p:nvPr/>
              </p:nvSpPr>
              <p:spPr bwMode="auto">
                <a:xfrm>
                  <a:off x="3754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4" name="Rectangle 146"/>
                <p:cNvSpPr>
                  <a:spLocks noChangeAspect="1" noChangeArrowheads="1"/>
                </p:cNvSpPr>
                <p:nvPr/>
              </p:nvSpPr>
              <p:spPr bwMode="auto">
                <a:xfrm>
                  <a:off x="3812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5" name="Rectangle 147"/>
                <p:cNvSpPr>
                  <a:spLocks noChangeAspect="1" noChangeArrowheads="1"/>
                </p:cNvSpPr>
                <p:nvPr/>
              </p:nvSpPr>
              <p:spPr bwMode="auto">
                <a:xfrm>
                  <a:off x="3782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6" name="Rectangle 148"/>
                <p:cNvSpPr>
                  <a:spLocks noChangeAspect="1" noChangeArrowheads="1"/>
                </p:cNvSpPr>
                <p:nvPr/>
              </p:nvSpPr>
              <p:spPr bwMode="auto">
                <a:xfrm>
                  <a:off x="3840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7" name="Rectangle 149"/>
                <p:cNvSpPr>
                  <a:spLocks noChangeAspect="1" noChangeArrowheads="1"/>
                </p:cNvSpPr>
                <p:nvPr/>
              </p:nvSpPr>
              <p:spPr bwMode="auto">
                <a:xfrm>
                  <a:off x="3870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8" name="Rectangle 150"/>
                <p:cNvSpPr>
                  <a:spLocks noChangeAspect="1" noChangeArrowheads="1"/>
                </p:cNvSpPr>
                <p:nvPr/>
              </p:nvSpPr>
              <p:spPr bwMode="auto">
                <a:xfrm>
                  <a:off x="3898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69" name="Rectangle 151"/>
                <p:cNvSpPr>
                  <a:spLocks noChangeAspect="1" noChangeArrowheads="1"/>
                </p:cNvSpPr>
                <p:nvPr/>
              </p:nvSpPr>
              <p:spPr bwMode="auto">
                <a:xfrm>
                  <a:off x="3928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70" name="Rectangle 152"/>
                <p:cNvSpPr>
                  <a:spLocks noChangeAspect="1" noChangeArrowheads="1"/>
                </p:cNvSpPr>
                <p:nvPr/>
              </p:nvSpPr>
              <p:spPr bwMode="auto">
                <a:xfrm>
                  <a:off x="3956" y="2122"/>
                  <a:ext cx="30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71" name="Rectangle 153"/>
                <p:cNvSpPr>
                  <a:spLocks noChangeAspect="1" noChangeArrowheads="1"/>
                </p:cNvSpPr>
                <p:nvPr/>
              </p:nvSpPr>
              <p:spPr bwMode="auto">
                <a:xfrm>
                  <a:off x="3956" y="2043"/>
                  <a:ext cx="30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72" name="Rectangle 154"/>
                <p:cNvSpPr>
                  <a:spLocks noChangeAspect="1" noChangeArrowheads="1"/>
                </p:cNvSpPr>
                <p:nvPr/>
              </p:nvSpPr>
              <p:spPr bwMode="auto">
                <a:xfrm>
                  <a:off x="3636" y="2043"/>
                  <a:ext cx="28" cy="47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73" name="Rectangle 155"/>
                <p:cNvSpPr>
                  <a:spLocks noChangeAspect="1" noChangeArrowheads="1"/>
                </p:cNvSpPr>
                <p:nvPr/>
              </p:nvSpPr>
              <p:spPr bwMode="auto">
                <a:xfrm>
                  <a:off x="3636" y="2122"/>
                  <a:ext cx="28" cy="47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sp>
            <p:nvSpPr>
              <p:cNvPr id="381" name="Rectangle 165"/>
              <p:cNvSpPr>
                <a:spLocks noChangeAspect="1" noChangeArrowheads="1"/>
              </p:cNvSpPr>
              <p:nvPr/>
            </p:nvSpPr>
            <p:spPr bwMode="auto">
              <a:xfrm>
                <a:off x="7680017" y="2195343"/>
                <a:ext cx="363538" cy="93663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382" name="AutoShape 13"/>
              <p:cNvSpPr>
                <a:spLocks noChangeArrowheads="1"/>
              </p:cNvSpPr>
              <p:nvPr/>
            </p:nvSpPr>
            <p:spPr bwMode="auto">
              <a:xfrm rot="5400000">
                <a:off x="8193069" y="1899164"/>
                <a:ext cx="585788" cy="6832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59 w 21600"/>
                  <a:gd name="T13" fmla="*/ 3486 h 21600"/>
                  <a:gd name="T14" fmla="*/ 18141 w 21600"/>
                  <a:gd name="T15" fmla="*/ 1811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349" y="21600"/>
                    </a:lnTo>
                    <a:lnTo>
                      <a:pt x="1825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383" name="AutoShape 14"/>
              <p:cNvSpPr>
                <a:spLocks noChangeArrowheads="1"/>
              </p:cNvSpPr>
              <p:nvPr/>
            </p:nvSpPr>
            <p:spPr bwMode="auto">
              <a:xfrm rot="16200000">
                <a:off x="8208303" y="1975859"/>
                <a:ext cx="401734" cy="53164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379 w 21600"/>
                  <a:gd name="T13" fmla="*/ 2400 h 21600"/>
                  <a:gd name="T14" fmla="*/ 19221 w 21600"/>
                  <a:gd name="T15" fmla="*/ 19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142" y="21600"/>
                    </a:lnTo>
                    <a:lnTo>
                      <a:pt x="2045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384" name="Line 15"/>
              <p:cNvSpPr>
                <a:spLocks noChangeShapeType="1"/>
              </p:cNvSpPr>
              <p:nvPr/>
            </p:nvSpPr>
            <p:spPr bwMode="auto">
              <a:xfrm flipV="1">
                <a:off x="8675977" y="1949673"/>
                <a:ext cx="151619" cy="11149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85" name="Line 16"/>
              <p:cNvSpPr>
                <a:spLocks noChangeShapeType="1"/>
              </p:cNvSpPr>
              <p:nvPr/>
            </p:nvSpPr>
            <p:spPr bwMode="auto">
              <a:xfrm rot="16200000" flipV="1">
                <a:off x="8694269" y="2400365"/>
                <a:ext cx="115034" cy="15161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86" name="Line 17"/>
              <p:cNvSpPr>
                <a:spLocks noChangeShapeType="1"/>
              </p:cNvSpPr>
              <p:nvPr/>
            </p:nvSpPr>
            <p:spPr bwMode="auto">
              <a:xfrm rot="5400000">
                <a:off x="8749132" y="2340193"/>
                <a:ext cx="5310" cy="15161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87" name="Line 18"/>
              <p:cNvSpPr>
                <a:spLocks noChangeShapeType="1"/>
              </p:cNvSpPr>
              <p:nvPr/>
            </p:nvSpPr>
            <p:spPr bwMode="auto">
              <a:xfrm rot="16200000" flipV="1">
                <a:off x="8749132" y="1988013"/>
                <a:ext cx="5310" cy="15161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88" name="Line 177"/>
              <p:cNvSpPr>
                <a:spLocks noChangeShapeType="1"/>
              </p:cNvSpPr>
              <p:nvPr/>
            </p:nvSpPr>
            <p:spPr bwMode="auto">
              <a:xfrm>
                <a:off x="8146300" y="2245221"/>
                <a:ext cx="464699" cy="13427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89" name="Line 178"/>
              <p:cNvSpPr>
                <a:spLocks noChangeShapeType="1"/>
              </p:cNvSpPr>
              <p:nvPr/>
            </p:nvSpPr>
            <p:spPr bwMode="auto">
              <a:xfrm>
                <a:off x="8305421" y="2204331"/>
                <a:ext cx="287650" cy="265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90" name="Line 179"/>
              <p:cNvSpPr>
                <a:spLocks noChangeShapeType="1"/>
              </p:cNvSpPr>
              <p:nvPr/>
            </p:nvSpPr>
            <p:spPr bwMode="auto">
              <a:xfrm flipV="1">
                <a:off x="8386526" y="2303797"/>
                <a:ext cx="224473" cy="139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91" name="Line 180"/>
              <p:cNvSpPr>
                <a:spLocks noChangeShapeType="1"/>
              </p:cNvSpPr>
              <p:nvPr/>
            </p:nvSpPr>
            <p:spPr bwMode="auto">
              <a:xfrm flipV="1">
                <a:off x="8140392" y="2128418"/>
                <a:ext cx="470607" cy="11503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92" name="Line 181"/>
              <p:cNvSpPr>
                <a:spLocks noChangeShapeType="1"/>
              </p:cNvSpPr>
              <p:nvPr/>
            </p:nvSpPr>
            <p:spPr bwMode="auto">
              <a:xfrm flipV="1">
                <a:off x="8229000" y="2080261"/>
                <a:ext cx="304788" cy="1401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93" name="Line 55"/>
              <p:cNvSpPr>
                <a:spLocks noChangeShapeType="1"/>
              </p:cNvSpPr>
              <p:nvPr/>
            </p:nvSpPr>
            <p:spPr bwMode="auto">
              <a:xfrm>
                <a:off x="4611462" y="1957217"/>
                <a:ext cx="77329" cy="28178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94" name="Line 55"/>
              <p:cNvSpPr>
                <a:spLocks noChangeShapeType="1"/>
              </p:cNvSpPr>
              <p:nvPr/>
            </p:nvSpPr>
            <p:spPr bwMode="auto">
              <a:xfrm flipH="1">
                <a:off x="5110415" y="2026965"/>
                <a:ext cx="95250" cy="2174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95" name="Rectangle 178"/>
              <p:cNvSpPr>
                <a:spLocks noChangeArrowheads="1"/>
              </p:cNvSpPr>
              <p:nvPr/>
            </p:nvSpPr>
            <p:spPr bwMode="auto">
              <a:xfrm>
                <a:off x="4581300" y="1915943"/>
                <a:ext cx="114300" cy="117475"/>
              </a:xfrm>
              <a:prstGeom prst="rect">
                <a:avLst/>
              </a:prstGeom>
              <a:solidFill>
                <a:srgbClr val="CCECFF"/>
              </a:solidFill>
              <a:ln w="127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396" name="Rectangle 179"/>
              <p:cNvSpPr>
                <a:spLocks noChangeArrowheads="1"/>
              </p:cNvSpPr>
              <p:nvPr/>
            </p:nvSpPr>
            <p:spPr bwMode="auto">
              <a:xfrm>
                <a:off x="5162369" y="1915943"/>
                <a:ext cx="114300" cy="117475"/>
              </a:xfrm>
              <a:prstGeom prst="rect">
                <a:avLst/>
              </a:prstGeom>
              <a:solidFill>
                <a:srgbClr val="CCECFF"/>
              </a:solidFill>
              <a:ln w="127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grpSp>
            <p:nvGrpSpPr>
              <p:cNvPr id="397" name="Group 396"/>
              <p:cNvGrpSpPr/>
              <p:nvPr/>
            </p:nvGrpSpPr>
            <p:grpSpPr>
              <a:xfrm>
                <a:off x="4717161" y="2141367"/>
                <a:ext cx="355560" cy="200026"/>
                <a:chOff x="4854052" y="3554117"/>
                <a:chExt cx="355560" cy="200026"/>
              </a:xfrm>
            </p:grpSpPr>
            <p:sp>
              <p:nvSpPr>
                <p:cNvPr id="534" name="Rectangle 132"/>
                <p:cNvSpPr>
                  <a:spLocks noChangeAspect="1" noChangeArrowheads="1"/>
                </p:cNvSpPr>
                <p:nvPr/>
              </p:nvSpPr>
              <p:spPr bwMode="auto">
                <a:xfrm>
                  <a:off x="4899637" y="3554117"/>
                  <a:ext cx="45585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35" name="Rectangle 133"/>
                <p:cNvSpPr>
                  <a:spLocks noChangeAspect="1" noChangeArrowheads="1"/>
                </p:cNvSpPr>
                <p:nvPr/>
              </p:nvSpPr>
              <p:spPr bwMode="auto">
                <a:xfrm>
                  <a:off x="4945221" y="3554117"/>
                  <a:ext cx="42546" cy="74613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36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4987767" y="3554117"/>
                  <a:ext cx="45585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37" name="Rectangl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5033351" y="3554117"/>
                  <a:ext cx="42546" cy="74613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38" name="Rectangle 136"/>
                <p:cNvSpPr>
                  <a:spLocks noChangeAspect="1" noChangeArrowheads="1"/>
                </p:cNvSpPr>
                <p:nvPr/>
              </p:nvSpPr>
              <p:spPr bwMode="auto">
                <a:xfrm>
                  <a:off x="5121481" y="3554117"/>
                  <a:ext cx="42546" cy="74613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39" name="Rectangl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5075897" y="3554117"/>
                  <a:ext cx="45585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0" name="Rectangl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5164027" y="3554117"/>
                  <a:ext cx="45585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1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4899637" y="3679530"/>
                  <a:ext cx="45585" cy="74613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2" name="Rectangle 143"/>
                <p:cNvSpPr>
                  <a:spLocks noChangeAspect="1" noChangeArrowheads="1"/>
                </p:cNvSpPr>
                <p:nvPr/>
              </p:nvSpPr>
              <p:spPr bwMode="auto">
                <a:xfrm>
                  <a:off x="4945221" y="3679530"/>
                  <a:ext cx="42546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3" name="Rectangle 144"/>
                <p:cNvSpPr>
                  <a:spLocks noChangeAspect="1" noChangeArrowheads="1"/>
                </p:cNvSpPr>
                <p:nvPr/>
              </p:nvSpPr>
              <p:spPr bwMode="auto">
                <a:xfrm>
                  <a:off x="4987767" y="3679530"/>
                  <a:ext cx="45585" cy="74613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4" name="Rectangle 145"/>
                <p:cNvSpPr>
                  <a:spLocks noChangeAspect="1" noChangeArrowheads="1"/>
                </p:cNvSpPr>
                <p:nvPr/>
              </p:nvSpPr>
              <p:spPr bwMode="auto">
                <a:xfrm>
                  <a:off x="5033351" y="3679530"/>
                  <a:ext cx="42546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5" name="Rectangle 146"/>
                <p:cNvSpPr>
                  <a:spLocks noChangeAspect="1" noChangeArrowheads="1"/>
                </p:cNvSpPr>
                <p:nvPr/>
              </p:nvSpPr>
              <p:spPr bwMode="auto">
                <a:xfrm>
                  <a:off x="5121481" y="3679530"/>
                  <a:ext cx="42546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6" name="Rectangle 147"/>
                <p:cNvSpPr>
                  <a:spLocks noChangeAspect="1" noChangeArrowheads="1"/>
                </p:cNvSpPr>
                <p:nvPr/>
              </p:nvSpPr>
              <p:spPr bwMode="auto">
                <a:xfrm>
                  <a:off x="5075897" y="3679530"/>
                  <a:ext cx="45585" cy="74613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7" name="Rectangle 148"/>
                <p:cNvSpPr>
                  <a:spLocks noChangeAspect="1" noChangeArrowheads="1"/>
                </p:cNvSpPr>
                <p:nvPr/>
              </p:nvSpPr>
              <p:spPr bwMode="auto">
                <a:xfrm>
                  <a:off x="5164027" y="3679530"/>
                  <a:ext cx="45585" cy="74613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8" name="Rectangle 154"/>
                <p:cNvSpPr>
                  <a:spLocks noChangeAspect="1" noChangeArrowheads="1"/>
                </p:cNvSpPr>
                <p:nvPr/>
              </p:nvSpPr>
              <p:spPr bwMode="auto">
                <a:xfrm>
                  <a:off x="4854052" y="3554117"/>
                  <a:ext cx="42546" cy="74613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49" name="Rectangle 155"/>
                <p:cNvSpPr>
                  <a:spLocks noChangeAspect="1" noChangeArrowheads="1"/>
                </p:cNvSpPr>
                <p:nvPr/>
              </p:nvSpPr>
              <p:spPr bwMode="auto">
                <a:xfrm>
                  <a:off x="4854052" y="3679530"/>
                  <a:ext cx="42546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sp>
            <p:nvSpPr>
              <p:cNvPr id="398" name="Text Box 169"/>
              <p:cNvSpPr txBox="1">
                <a:spLocks noChangeArrowheads="1"/>
              </p:cNvSpPr>
              <p:nvPr/>
            </p:nvSpPr>
            <p:spPr bwMode="auto">
              <a:xfrm flipH="1">
                <a:off x="7366986" y="1412776"/>
                <a:ext cx="118586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Photon Diagnostics</a:t>
                </a:r>
                <a:endParaRPr lang="en-US" sz="1400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399" name="Freeform 57"/>
              <p:cNvSpPr>
                <a:spLocks/>
              </p:cNvSpPr>
              <p:nvPr/>
            </p:nvSpPr>
            <p:spPr bwMode="auto">
              <a:xfrm rot="10800000">
                <a:off x="4515845" y="2174295"/>
                <a:ext cx="93663" cy="117470"/>
              </a:xfrm>
              <a:custGeom>
                <a:avLst/>
                <a:gdLst>
                  <a:gd name="T0" fmla="*/ 0 w 143"/>
                  <a:gd name="T1" fmla="*/ 0 h 130"/>
                  <a:gd name="T2" fmla="*/ 0 w 143"/>
                  <a:gd name="T3" fmla="*/ 206375 h 130"/>
                  <a:gd name="T4" fmla="*/ 3 w 143"/>
                  <a:gd name="T5" fmla="*/ 206375 h 130"/>
                  <a:gd name="T6" fmla="*/ 5 w 143"/>
                  <a:gd name="T7" fmla="*/ 114300 h 130"/>
                  <a:gd name="T8" fmla="*/ 6 w 143"/>
                  <a:gd name="T9" fmla="*/ 0 h 130"/>
                  <a:gd name="T10" fmla="*/ 0 w 143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130"/>
                  <a:gd name="T20" fmla="*/ 143 w 143"/>
                  <a:gd name="T21" fmla="*/ 130 h 1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grpSp>
            <p:nvGrpSpPr>
              <p:cNvPr id="400" name="Group 399"/>
              <p:cNvGrpSpPr/>
              <p:nvPr/>
            </p:nvGrpSpPr>
            <p:grpSpPr>
              <a:xfrm>
                <a:off x="7006385" y="2141078"/>
                <a:ext cx="355560" cy="200026"/>
                <a:chOff x="7143276" y="3553828"/>
                <a:chExt cx="355560" cy="200026"/>
              </a:xfrm>
            </p:grpSpPr>
            <p:sp>
              <p:nvSpPr>
                <p:cNvPr id="518" name="Rectangle 132"/>
                <p:cNvSpPr>
                  <a:spLocks noChangeAspect="1" noChangeArrowheads="1"/>
                </p:cNvSpPr>
                <p:nvPr/>
              </p:nvSpPr>
              <p:spPr bwMode="auto">
                <a:xfrm>
                  <a:off x="7188861" y="3553828"/>
                  <a:ext cx="45585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19" name="Rectangle 133"/>
                <p:cNvSpPr>
                  <a:spLocks noChangeAspect="1" noChangeArrowheads="1"/>
                </p:cNvSpPr>
                <p:nvPr/>
              </p:nvSpPr>
              <p:spPr bwMode="auto">
                <a:xfrm>
                  <a:off x="7234445" y="3553828"/>
                  <a:ext cx="42546" cy="74613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0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7276991" y="3553828"/>
                  <a:ext cx="45585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1" name="Rectangl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7322575" y="3553828"/>
                  <a:ext cx="42546" cy="74613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2" name="Rectangle 136"/>
                <p:cNvSpPr>
                  <a:spLocks noChangeAspect="1" noChangeArrowheads="1"/>
                </p:cNvSpPr>
                <p:nvPr/>
              </p:nvSpPr>
              <p:spPr bwMode="auto">
                <a:xfrm>
                  <a:off x="7410705" y="3553828"/>
                  <a:ext cx="42546" cy="74613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3" name="Rectangl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7365121" y="3553828"/>
                  <a:ext cx="45585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4" name="Rectangl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7453251" y="3553828"/>
                  <a:ext cx="45585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5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7188861" y="3679241"/>
                  <a:ext cx="45585" cy="74613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6" name="Rectangle 143"/>
                <p:cNvSpPr>
                  <a:spLocks noChangeAspect="1" noChangeArrowheads="1"/>
                </p:cNvSpPr>
                <p:nvPr/>
              </p:nvSpPr>
              <p:spPr bwMode="auto">
                <a:xfrm>
                  <a:off x="7234445" y="3679241"/>
                  <a:ext cx="42546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7" name="Rectangle 144"/>
                <p:cNvSpPr>
                  <a:spLocks noChangeAspect="1" noChangeArrowheads="1"/>
                </p:cNvSpPr>
                <p:nvPr/>
              </p:nvSpPr>
              <p:spPr bwMode="auto">
                <a:xfrm>
                  <a:off x="7276991" y="3679241"/>
                  <a:ext cx="45585" cy="74613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8" name="Rectangle 145"/>
                <p:cNvSpPr>
                  <a:spLocks noChangeAspect="1" noChangeArrowheads="1"/>
                </p:cNvSpPr>
                <p:nvPr/>
              </p:nvSpPr>
              <p:spPr bwMode="auto">
                <a:xfrm>
                  <a:off x="7322575" y="3679241"/>
                  <a:ext cx="42546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29" name="Rectangle 146"/>
                <p:cNvSpPr>
                  <a:spLocks noChangeAspect="1" noChangeArrowheads="1"/>
                </p:cNvSpPr>
                <p:nvPr/>
              </p:nvSpPr>
              <p:spPr bwMode="auto">
                <a:xfrm>
                  <a:off x="7410705" y="3679241"/>
                  <a:ext cx="42546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30" name="Rectangle 147"/>
                <p:cNvSpPr>
                  <a:spLocks noChangeAspect="1" noChangeArrowheads="1"/>
                </p:cNvSpPr>
                <p:nvPr/>
              </p:nvSpPr>
              <p:spPr bwMode="auto">
                <a:xfrm>
                  <a:off x="7365121" y="3679241"/>
                  <a:ext cx="45585" cy="74613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31" name="Rectangle 148"/>
                <p:cNvSpPr>
                  <a:spLocks noChangeAspect="1" noChangeArrowheads="1"/>
                </p:cNvSpPr>
                <p:nvPr/>
              </p:nvSpPr>
              <p:spPr bwMode="auto">
                <a:xfrm>
                  <a:off x="7453251" y="3679241"/>
                  <a:ext cx="45585" cy="74613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32" name="Rectangle 154"/>
                <p:cNvSpPr>
                  <a:spLocks noChangeAspect="1" noChangeArrowheads="1"/>
                </p:cNvSpPr>
                <p:nvPr/>
              </p:nvSpPr>
              <p:spPr bwMode="auto">
                <a:xfrm>
                  <a:off x="7143276" y="3553828"/>
                  <a:ext cx="42546" cy="74613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33" name="Rectangle 155"/>
                <p:cNvSpPr>
                  <a:spLocks noChangeAspect="1" noChangeArrowheads="1"/>
                </p:cNvSpPr>
                <p:nvPr/>
              </p:nvSpPr>
              <p:spPr bwMode="auto">
                <a:xfrm>
                  <a:off x="7143276" y="3679241"/>
                  <a:ext cx="42546" cy="74613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sp>
            <p:nvSpPr>
              <p:cNvPr id="401" name="Text Box 169"/>
              <p:cNvSpPr txBox="1">
                <a:spLocks noChangeArrowheads="1"/>
              </p:cNvSpPr>
              <p:nvPr/>
            </p:nvSpPr>
            <p:spPr bwMode="auto">
              <a:xfrm flipH="1">
                <a:off x="6812485" y="1822281"/>
                <a:ext cx="74640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THz</a:t>
                </a:r>
                <a:endParaRPr lang="en-US" sz="1400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grpSp>
            <p:nvGrpSpPr>
              <p:cNvPr id="402" name="Group 64"/>
              <p:cNvGrpSpPr>
                <a:grpSpLocks noChangeAspect="1"/>
              </p:cNvGrpSpPr>
              <p:nvPr/>
            </p:nvGrpSpPr>
            <p:grpSpPr bwMode="auto">
              <a:xfrm rot="1864757" flipH="1" flipV="1">
                <a:off x="4435196" y="2330878"/>
                <a:ext cx="73025" cy="280924"/>
                <a:chOff x="2790" y="3240"/>
                <a:chExt cx="56" cy="332"/>
              </a:xfrm>
            </p:grpSpPr>
            <p:sp>
              <p:nvSpPr>
                <p:cNvPr id="516" name="AutoShap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2790" y="3240"/>
                  <a:ext cx="56" cy="13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629 w 21600"/>
                    <a:gd name="T13" fmla="*/ 4582 h 21600"/>
                    <a:gd name="T14" fmla="*/ 16971 w 21600"/>
                    <a:gd name="T15" fmla="*/ 171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10800000"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517" name="AutoShape 66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790" y="3440"/>
                  <a:ext cx="56" cy="13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629 w 21600"/>
                    <a:gd name="T13" fmla="*/ 4582 h 21600"/>
                    <a:gd name="T14" fmla="*/ 16971 w 21600"/>
                    <a:gd name="T15" fmla="*/ 171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sp>
            <p:nvSpPr>
              <p:cNvPr id="403" name="Line 177"/>
              <p:cNvSpPr>
                <a:spLocks noChangeShapeType="1"/>
              </p:cNvSpPr>
              <p:nvPr/>
            </p:nvSpPr>
            <p:spPr bwMode="auto">
              <a:xfrm rot="429407">
                <a:off x="8327441" y="3032499"/>
                <a:ext cx="248233" cy="95307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04" name="Line 181"/>
              <p:cNvSpPr>
                <a:spLocks noChangeShapeType="1"/>
              </p:cNvSpPr>
              <p:nvPr/>
            </p:nvSpPr>
            <p:spPr bwMode="auto">
              <a:xfrm rot="429407" flipV="1">
                <a:off x="8243250" y="2932543"/>
                <a:ext cx="504650" cy="93969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05" name="Line 67"/>
              <p:cNvSpPr>
                <a:spLocks noChangeShapeType="1"/>
              </p:cNvSpPr>
              <p:nvPr/>
            </p:nvSpPr>
            <p:spPr bwMode="auto">
              <a:xfrm rot="429407" flipV="1">
                <a:off x="4523967" y="2764802"/>
                <a:ext cx="3729543" cy="609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06" name="Rectangle 165"/>
              <p:cNvSpPr>
                <a:spLocks noChangeAspect="1" noChangeArrowheads="1"/>
              </p:cNvSpPr>
              <p:nvPr/>
            </p:nvSpPr>
            <p:spPr bwMode="auto">
              <a:xfrm rot="429407">
                <a:off x="7629033" y="2903447"/>
                <a:ext cx="363538" cy="93663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407" name="Line 178"/>
              <p:cNvSpPr>
                <a:spLocks noChangeShapeType="1"/>
              </p:cNvSpPr>
              <p:nvPr/>
            </p:nvSpPr>
            <p:spPr bwMode="auto">
              <a:xfrm rot="429407" flipV="1">
                <a:off x="8321920" y="2921144"/>
                <a:ext cx="226429" cy="86402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08" name="Line 179"/>
              <p:cNvSpPr>
                <a:spLocks noChangeShapeType="1"/>
              </p:cNvSpPr>
              <p:nvPr/>
            </p:nvSpPr>
            <p:spPr bwMode="auto">
              <a:xfrm rot="429407" flipV="1">
                <a:off x="8423604" y="2981385"/>
                <a:ext cx="326512" cy="47262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09" name="Line 180"/>
              <p:cNvSpPr>
                <a:spLocks noChangeShapeType="1"/>
              </p:cNvSpPr>
              <p:nvPr/>
            </p:nvSpPr>
            <p:spPr bwMode="auto">
              <a:xfrm rot="429407">
                <a:off x="8505990" y="3030689"/>
                <a:ext cx="148991" cy="16669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10" name="Freeform 57"/>
              <p:cNvSpPr>
                <a:spLocks/>
              </p:cNvSpPr>
              <p:nvPr/>
            </p:nvSpPr>
            <p:spPr bwMode="auto">
              <a:xfrm rot="11229407">
                <a:off x="4491703" y="2471451"/>
                <a:ext cx="93663" cy="117470"/>
              </a:xfrm>
              <a:custGeom>
                <a:avLst/>
                <a:gdLst>
                  <a:gd name="T0" fmla="*/ 0 w 143"/>
                  <a:gd name="T1" fmla="*/ 0 h 130"/>
                  <a:gd name="T2" fmla="*/ 0 w 143"/>
                  <a:gd name="T3" fmla="*/ 206375 h 130"/>
                  <a:gd name="T4" fmla="*/ 3 w 143"/>
                  <a:gd name="T5" fmla="*/ 206375 h 130"/>
                  <a:gd name="T6" fmla="*/ 5 w 143"/>
                  <a:gd name="T7" fmla="*/ 114300 h 130"/>
                  <a:gd name="T8" fmla="*/ 6 w 143"/>
                  <a:gd name="T9" fmla="*/ 0 h 130"/>
                  <a:gd name="T10" fmla="*/ 0 w 143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130"/>
                  <a:gd name="T20" fmla="*/ 143 w 143"/>
                  <a:gd name="T21" fmla="*/ 130 h 1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411" name="Freeform 57"/>
              <p:cNvSpPr>
                <a:spLocks/>
              </p:cNvSpPr>
              <p:nvPr/>
            </p:nvSpPr>
            <p:spPr bwMode="auto">
              <a:xfrm>
                <a:off x="4147359" y="2047706"/>
                <a:ext cx="93663" cy="117470"/>
              </a:xfrm>
              <a:custGeom>
                <a:avLst/>
                <a:gdLst>
                  <a:gd name="T0" fmla="*/ 0 w 143"/>
                  <a:gd name="T1" fmla="*/ 0 h 130"/>
                  <a:gd name="T2" fmla="*/ 0 w 143"/>
                  <a:gd name="T3" fmla="*/ 206375 h 130"/>
                  <a:gd name="T4" fmla="*/ 3 w 143"/>
                  <a:gd name="T5" fmla="*/ 206375 h 130"/>
                  <a:gd name="T6" fmla="*/ 5 w 143"/>
                  <a:gd name="T7" fmla="*/ 114300 h 130"/>
                  <a:gd name="T8" fmla="*/ 6 w 143"/>
                  <a:gd name="T9" fmla="*/ 0 h 130"/>
                  <a:gd name="T10" fmla="*/ 0 w 143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130"/>
                  <a:gd name="T20" fmla="*/ 143 w 143"/>
                  <a:gd name="T21" fmla="*/ 130 h 1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grpSp>
            <p:nvGrpSpPr>
              <p:cNvPr id="412" name="Group 411"/>
              <p:cNvGrpSpPr/>
              <p:nvPr/>
            </p:nvGrpSpPr>
            <p:grpSpPr>
              <a:xfrm>
                <a:off x="5298452" y="2540984"/>
                <a:ext cx="1514033" cy="381023"/>
                <a:chOff x="5369112" y="2568814"/>
                <a:chExt cx="1514033" cy="381023"/>
              </a:xfrm>
            </p:grpSpPr>
            <p:grpSp>
              <p:nvGrpSpPr>
                <p:cNvPr id="448" name="Group 447"/>
                <p:cNvGrpSpPr/>
                <p:nvPr/>
              </p:nvGrpSpPr>
              <p:grpSpPr>
                <a:xfrm>
                  <a:off x="5369112" y="2568814"/>
                  <a:ext cx="368757" cy="237856"/>
                  <a:chOff x="4819006" y="3120533"/>
                  <a:chExt cx="368757" cy="237856"/>
                </a:xfrm>
              </p:grpSpPr>
              <p:sp>
                <p:nvSpPr>
                  <p:cNvPr id="500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79848" y="312640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01" name="Rectangle 133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25088" y="313189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02" name="Rectangle 13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67291" y="313738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03" name="Rectangle 13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12532" y="314287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04" name="Rectangle 136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99975" y="315385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05" name="Rectangle 137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54735" y="314836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06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142178" y="315934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07" name="Rectangle 142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64223" y="3250838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08" name="Rectangle 143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09464" y="325632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09" name="Rectangle 14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51667" y="3261817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10" name="Rectangle 14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96907" y="326730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11" name="Rectangle 146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84351" y="327828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12" name="Rectangle 147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39110" y="3272797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13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126553" y="3283776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14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34630" y="3120533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515" name="Rectangle 15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19006" y="3244969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  <p:grpSp>
              <p:nvGrpSpPr>
                <p:cNvPr id="449" name="Group 448"/>
                <p:cNvGrpSpPr/>
                <p:nvPr/>
              </p:nvGrpSpPr>
              <p:grpSpPr>
                <a:xfrm>
                  <a:off x="5751305" y="2614819"/>
                  <a:ext cx="368757" cy="237856"/>
                  <a:chOff x="4819006" y="3120533"/>
                  <a:chExt cx="368757" cy="237856"/>
                </a:xfrm>
              </p:grpSpPr>
              <p:sp>
                <p:nvSpPr>
                  <p:cNvPr id="484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79848" y="312640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85" name="Rectangle 133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25088" y="313189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86" name="Rectangle 13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67291" y="313738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87" name="Rectangle 13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12532" y="314287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88" name="Rectangle 136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99975" y="315385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89" name="Rectangle 137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54735" y="314836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0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142178" y="315934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1" name="Rectangle 142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64223" y="3250838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2" name="Rectangle 143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09464" y="325632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3" name="Rectangle 14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51667" y="3261817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4" name="Rectangle 14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96907" y="326730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5" name="Rectangle 146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84351" y="327828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6" name="Rectangle 147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39110" y="3272797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7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126553" y="3283776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8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34630" y="3120533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99" name="Rectangle 15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19006" y="3244969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  <p:grpSp>
              <p:nvGrpSpPr>
                <p:cNvPr id="450" name="Group 449"/>
                <p:cNvGrpSpPr/>
                <p:nvPr/>
              </p:nvGrpSpPr>
              <p:grpSpPr>
                <a:xfrm>
                  <a:off x="6133804" y="2661773"/>
                  <a:ext cx="368757" cy="237856"/>
                  <a:chOff x="4819006" y="3120533"/>
                  <a:chExt cx="368757" cy="237856"/>
                </a:xfrm>
              </p:grpSpPr>
              <p:sp>
                <p:nvSpPr>
                  <p:cNvPr id="468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79848" y="312640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69" name="Rectangle 133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25088" y="313189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0" name="Rectangle 13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67291" y="313738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1" name="Rectangle 13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12532" y="314287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2" name="Rectangle 136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99975" y="315385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3" name="Rectangle 137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54735" y="314836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4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142178" y="315934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5" name="Rectangle 142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64223" y="3250838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6" name="Rectangle 143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09464" y="325632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7" name="Rectangle 14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51667" y="3261817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8" name="Rectangle 14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96907" y="326730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79" name="Rectangle 146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84351" y="327828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80" name="Rectangle 147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39110" y="3272797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81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126553" y="3283776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82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34630" y="3120533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83" name="Rectangle 15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19006" y="3244969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  <p:grpSp>
              <p:nvGrpSpPr>
                <p:cNvPr id="451" name="Group 450"/>
                <p:cNvGrpSpPr/>
                <p:nvPr/>
              </p:nvGrpSpPr>
              <p:grpSpPr>
                <a:xfrm>
                  <a:off x="6514388" y="2711981"/>
                  <a:ext cx="368757" cy="237856"/>
                  <a:chOff x="4819006" y="3120533"/>
                  <a:chExt cx="368757" cy="237856"/>
                </a:xfrm>
              </p:grpSpPr>
              <p:sp>
                <p:nvSpPr>
                  <p:cNvPr id="452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79848" y="312640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53" name="Rectangle 133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25088" y="313189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54" name="Rectangle 13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67291" y="313738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55" name="Rectangle 13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12532" y="314287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56" name="Rectangle 136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99975" y="3153851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57" name="Rectangle 137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54735" y="314836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58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142178" y="3159341"/>
                    <a:ext cx="45585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59" name="Rectangle 142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64223" y="3250838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60" name="Rectangle 143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09464" y="325632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61" name="Rectangle 14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51667" y="3261817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62" name="Rectangle 14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996907" y="326730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63" name="Rectangle 146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84351" y="3278287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64" name="Rectangle 147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039110" y="3272797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65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5126553" y="3283776"/>
                    <a:ext cx="45585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66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34630" y="3120533"/>
                    <a:ext cx="42546" cy="74613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sp>
                <p:nvSpPr>
                  <p:cNvPr id="467" name="Rectangle 155"/>
                  <p:cNvSpPr>
                    <a:spLocks noChangeAspect="1" noChangeArrowheads="1"/>
                  </p:cNvSpPr>
                  <p:nvPr/>
                </p:nvSpPr>
                <p:spPr bwMode="auto">
                  <a:xfrm rot="429407">
                    <a:off x="4819006" y="3244969"/>
                    <a:ext cx="42546" cy="74613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</p:grpSp>
          </p:grpSp>
          <p:grpSp>
            <p:nvGrpSpPr>
              <p:cNvPr id="413" name="Group 412"/>
              <p:cNvGrpSpPr/>
              <p:nvPr/>
            </p:nvGrpSpPr>
            <p:grpSpPr>
              <a:xfrm rot="366438">
                <a:off x="7423831" y="2868025"/>
                <a:ext cx="377618" cy="386303"/>
                <a:chOff x="7513576" y="2205584"/>
                <a:chExt cx="377618" cy="386303"/>
              </a:xfrm>
            </p:grpSpPr>
            <p:sp>
              <p:nvSpPr>
                <p:cNvPr id="445" name="Line 52"/>
                <p:cNvSpPr>
                  <a:spLocks noChangeShapeType="1"/>
                </p:cNvSpPr>
                <p:nvPr/>
              </p:nvSpPr>
              <p:spPr bwMode="auto">
                <a:xfrm>
                  <a:off x="7544517" y="2270004"/>
                  <a:ext cx="301514" cy="27440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dirty="0">
                    <a:solidFill>
                      <a:srgbClr val="000000"/>
                    </a:solidFill>
                    <a:ea typeface="ＭＳ Ｐゴシック" pitchFamily="112" charset="-128"/>
                  </a:endParaRPr>
                </a:p>
              </p:txBody>
            </p:sp>
            <p:sp>
              <p:nvSpPr>
                <p:cNvPr id="446" name="Rectangle 53"/>
                <p:cNvSpPr>
                  <a:spLocks noChangeAspect="1" noChangeArrowheads="1"/>
                </p:cNvSpPr>
                <p:nvPr/>
              </p:nvSpPr>
              <p:spPr bwMode="auto">
                <a:xfrm rot="2617159" flipH="1" flipV="1">
                  <a:off x="7759741" y="2469649"/>
                  <a:ext cx="131453" cy="122238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  <p:sp>
              <p:nvSpPr>
                <p:cNvPr id="447" name="Freeform 68"/>
                <p:cNvSpPr>
                  <a:spLocks/>
                </p:cNvSpPr>
                <p:nvPr/>
              </p:nvSpPr>
              <p:spPr bwMode="auto">
                <a:xfrm>
                  <a:off x="7513576" y="2205584"/>
                  <a:ext cx="115970" cy="159787"/>
                </a:xfrm>
                <a:custGeom>
                  <a:avLst/>
                  <a:gdLst>
                    <a:gd name="T0" fmla="*/ 0 w 143"/>
                    <a:gd name="T1" fmla="*/ 0 h 130"/>
                    <a:gd name="T2" fmla="*/ 0 w 143"/>
                    <a:gd name="T3" fmla="*/ 206375 h 130"/>
                    <a:gd name="T4" fmla="*/ 29815 w 143"/>
                    <a:gd name="T5" fmla="*/ 206375 h 130"/>
                    <a:gd name="T6" fmla="*/ 54277 w 143"/>
                    <a:gd name="T7" fmla="*/ 114300 h 130"/>
                    <a:gd name="T8" fmla="*/ 54659 w 143"/>
                    <a:gd name="T9" fmla="*/ 0 h 130"/>
                    <a:gd name="T10" fmla="*/ 0 w 143"/>
                    <a:gd name="T11" fmla="*/ 0 h 13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3"/>
                    <a:gd name="T19" fmla="*/ 0 h 130"/>
                    <a:gd name="T20" fmla="*/ 143 w 143"/>
                    <a:gd name="T21" fmla="*/ 130 h 13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3" h="130">
                      <a:moveTo>
                        <a:pt x="0" y="0"/>
                      </a:moveTo>
                      <a:lnTo>
                        <a:pt x="0" y="130"/>
                      </a:lnTo>
                      <a:lnTo>
                        <a:pt x="78" y="130"/>
                      </a:lnTo>
                      <a:lnTo>
                        <a:pt x="142" y="72"/>
                      </a:lnTo>
                      <a:lnTo>
                        <a:pt x="14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rot="10800000"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sp>
            <p:nvSpPr>
              <p:cNvPr id="414" name="Text Box 27"/>
              <p:cNvSpPr txBox="1">
                <a:spLocks noChangeArrowheads="1"/>
              </p:cNvSpPr>
              <p:nvPr/>
            </p:nvSpPr>
            <p:spPr bwMode="auto">
              <a:xfrm flipH="1">
                <a:off x="5723869" y="1789959"/>
                <a:ext cx="107315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i="1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FLASH1</a:t>
                </a:r>
                <a:endParaRPr lang="en-US" sz="1400" i="1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415" name="Text Box 27"/>
              <p:cNvSpPr txBox="1">
                <a:spLocks noChangeArrowheads="1"/>
              </p:cNvSpPr>
              <p:nvPr/>
            </p:nvSpPr>
            <p:spPr bwMode="auto">
              <a:xfrm rot="409761" flipH="1">
                <a:off x="5747767" y="2316012"/>
                <a:ext cx="107315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i="1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FLASH2</a:t>
                </a:r>
                <a:endParaRPr lang="en-US" sz="1400" i="1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416" name="Line 24"/>
              <p:cNvSpPr>
                <a:spLocks noChangeShapeType="1"/>
              </p:cNvSpPr>
              <p:nvPr/>
            </p:nvSpPr>
            <p:spPr bwMode="auto">
              <a:xfrm>
                <a:off x="568261" y="2171478"/>
                <a:ext cx="511" cy="15682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17" name="Line 55"/>
              <p:cNvSpPr>
                <a:spLocks noChangeShapeType="1"/>
              </p:cNvSpPr>
              <p:nvPr/>
            </p:nvSpPr>
            <p:spPr bwMode="auto">
              <a:xfrm rot="429407">
                <a:off x="4662513" y="2579985"/>
                <a:ext cx="640625" cy="4435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18" name="Freeform 57"/>
              <p:cNvSpPr>
                <a:spLocks/>
              </p:cNvSpPr>
              <p:nvPr/>
            </p:nvSpPr>
            <p:spPr bwMode="auto">
              <a:xfrm>
                <a:off x="4645809" y="2492896"/>
                <a:ext cx="93663" cy="117470"/>
              </a:xfrm>
              <a:custGeom>
                <a:avLst/>
                <a:gdLst>
                  <a:gd name="T0" fmla="*/ 0 w 143"/>
                  <a:gd name="T1" fmla="*/ 0 h 130"/>
                  <a:gd name="T2" fmla="*/ 0 w 143"/>
                  <a:gd name="T3" fmla="*/ 206375 h 130"/>
                  <a:gd name="T4" fmla="*/ 3 w 143"/>
                  <a:gd name="T5" fmla="*/ 206375 h 130"/>
                  <a:gd name="T6" fmla="*/ 5 w 143"/>
                  <a:gd name="T7" fmla="*/ 114300 h 130"/>
                  <a:gd name="T8" fmla="*/ 6 w 143"/>
                  <a:gd name="T9" fmla="*/ 0 h 130"/>
                  <a:gd name="T10" fmla="*/ 0 w 143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130"/>
                  <a:gd name="T20" fmla="*/ 143 w 143"/>
                  <a:gd name="T21" fmla="*/ 130 h 1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419" name="Text Box 27"/>
              <p:cNvSpPr txBox="1">
                <a:spLocks noChangeArrowheads="1"/>
              </p:cNvSpPr>
              <p:nvPr/>
            </p:nvSpPr>
            <p:spPr bwMode="auto">
              <a:xfrm rot="422781" flipH="1">
                <a:off x="5161292" y="3137591"/>
                <a:ext cx="1496044" cy="403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i="1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FLASHForward</a:t>
                </a:r>
                <a:endParaRPr lang="en-US" sz="1400" i="1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420" name="Text Box 27"/>
              <p:cNvSpPr txBox="1">
                <a:spLocks noChangeArrowheads="1"/>
              </p:cNvSpPr>
              <p:nvPr/>
            </p:nvSpPr>
            <p:spPr bwMode="auto">
              <a:xfrm rot="422781" flipH="1">
                <a:off x="7961137" y="2463589"/>
                <a:ext cx="1049653" cy="2539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050" i="1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Albert Einstein </a:t>
                </a:r>
                <a:endParaRPr lang="en-US" sz="1050" i="1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421" name="Text Box 27"/>
              <p:cNvSpPr txBox="1">
                <a:spLocks noChangeArrowheads="1"/>
              </p:cNvSpPr>
              <p:nvPr/>
            </p:nvSpPr>
            <p:spPr bwMode="auto">
              <a:xfrm rot="422781" flipH="1">
                <a:off x="7882125" y="3327685"/>
                <a:ext cx="1049653" cy="2539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050" i="1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Kai Siegbahn</a:t>
                </a:r>
                <a:endParaRPr lang="en-US" sz="1050" i="1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422" name="Text Box 26"/>
              <p:cNvSpPr txBox="1">
                <a:spLocks noChangeArrowheads="1"/>
              </p:cNvSpPr>
              <p:nvPr/>
            </p:nvSpPr>
            <p:spPr bwMode="auto">
              <a:xfrm rot="420000" flipH="1">
                <a:off x="5206328" y="2805355"/>
                <a:ext cx="165735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Variable Gap</a:t>
                </a:r>
                <a:endParaRPr lang="en-US" sz="1400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  <p:sp>
            <p:nvSpPr>
              <p:cNvPr id="423" name="Line 24"/>
              <p:cNvSpPr>
                <a:spLocks noChangeShapeType="1"/>
              </p:cNvSpPr>
              <p:nvPr/>
            </p:nvSpPr>
            <p:spPr bwMode="auto">
              <a:xfrm flipH="1" flipV="1">
                <a:off x="350732" y="2233030"/>
                <a:ext cx="218104" cy="196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24" name="Line 24"/>
              <p:cNvSpPr>
                <a:spLocks noChangeShapeType="1"/>
              </p:cNvSpPr>
              <p:nvPr/>
            </p:nvSpPr>
            <p:spPr bwMode="auto">
              <a:xfrm>
                <a:off x="449001" y="2234893"/>
                <a:ext cx="0" cy="1639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25" name="AutoShape 77"/>
              <p:cNvSpPr>
                <a:spLocks noChangeArrowheads="1"/>
              </p:cNvSpPr>
              <p:nvPr/>
            </p:nvSpPr>
            <p:spPr bwMode="auto">
              <a:xfrm>
                <a:off x="521954" y="2270074"/>
                <a:ext cx="89606" cy="150813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426" name="AutoShape 77"/>
              <p:cNvSpPr>
                <a:spLocks noChangeArrowheads="1"/>
              </p:cNvSpPr>
              <p:nvPr/>
            </p:nvSpPr>
            <p:spPr bwMode="auto">
              <a:xfrm>
                <a:off x="413942" y="2270074"/>
                <a:ext cx="89606" cy="150813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427" name="AutoShape 77"/>
              <p:cNvSpPr>
                <a:spLocks noChangeArrowheads="1"/>
              </p:cNvSpPr>
              <p:nvPr/>
            </p:nvSpPr>
            <p:spPr bwMode="auto">
              <a:xfrm>
                <a:off x="305930" y="2270074"/>
                <a:ext cx="89606" cy="150813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de-DE" sz="2000" dirty="0">
                  <a:solidFill>
                    <a:srgbClr val="000000"/>
                  </a:solidFill>
                  <a:ea typeface="ＭＳ Ｐゴシック" pitchFamily="112" charset="-128"/>
                  <a:sym typeface="Wingdings" pitchFamily="2" charset="2"/>
                </a:endParaRPr>
              </a:p>
            </p:txBody>
          </p:sp>
          <p:grpSp>
            <p:nvGrpSpPr>
              <p:cNvPr id="428" name="Group 427"/>
              <p:cNvGrpSpPr/>
              <p:nvPr/>
            </p:nvGrpSpPr>
            <p:grpSpPr>
              <a:xfrm>
                <a:off x="4601716" y="2961286"/>
                <a:ext cx="2307717" cy="683738"/>
                <a:chOff x="4601716" y="2961286"/>
                <a:chExt cx="2307717" cy="683738"/>
              </a:xfrm>
            </p:grpSpPr>
            <p:grpSp>
              <p:nvGrpSpPr>
                <p:cNvPr id="435" name="Group 434"/>
                <p:cNvGrpSpPr/>
                <p:nvPr/>
              </p:nvGrpSpPr>
              <p:grpSpPr>
                <a:xfrm>
                  <a:off x="4601716" y="2961286"/>
                  <a:ext cx="2307717" cy="683738"/>
                  <a:chOff x="4601716" y="2879477"/>
                  <a:chExt cx="2307717" cy="683738"/>
                </a:xfrm>
              </p:grpSpPr>
              <p:sp>
                <p:nvSpPr>
                  <p:cNvPr id="437" name="Line 55"/>
                  <p:cNvSpPr>
                    <a:spLocks noChangeShapeType="1"/>
                  </p:cNvSpPr>
                  <p:nvPr/>
                </p:nvSpPr>
                <p:spPr bwMode="auto">
                  <a:xfrm rot="429407">
                    <a:off x="5270315" y="3107870"/>
                    <a:ext cx="1344056" cy="2015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de-DE" dirty="0">
                      <a:solidFill>
                        <a:srgbClr val="000000"/>
                      </a:solidFill>
                      <a:ea typeface="ＭＳ Ｐゴシック" pitchFamily="112" charset="-128"/>
                    </a:endParaRPr>
                  </a:p>
                </p:txBody>
              </p:sp>
              <p:sp>
                <p:nvSpPr>
                  <p:cNvPr id="438" name="Freeform 57"/>
                  <p:cNvSpPr>
                    <a:spLocks/>
                  </p:cNvSpPr>
                  <p:nvPr/>
                </p:nvSpPr>
                <p:spPr bwMode="auto">
                  <a:xfrm rot="11229407">
                    <a:off x="5227025" y="2946113"/>
                    <a:ext cx="93663" cy="117470"/>
                  </a:xfrm>
                  <a:custGeom>
                    <a:avLst/>
                    <a:gdLst>
                      <a:gd name="T0" fmla="*/ 0 w 143"/>
                      <a:gd name="T1" fmla="*/ 0 h 130"/>
                      <a:gd name="T2" fmla="*/ 0 w 143"/>
                      <a:gd name="T3" fmla="*/ 206375 h 130"/>
                      <a:gd name="T4" fmla="*/ 3 w 143"/>
                      <a:gd name="T5" fmla="*/ 206375 h 130"/>
                      <a:gd name="T6" fmla="*/ 5 w 143"/>
                      <a:gd name="T7" fmla="*/ 114300 h 130"/>
                      <a:gd name="T8" fmla="*/ 6 w 143"/>
                      <a:gd name="T9" fmla="*/ 0 h 130"/>
                      <a:gd name="T10" fmla="*/ 0 w 143"/>
                      <a:gd name="T11" fmla="*/ 0 h 13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43"/>
                      <a:gd name="T19" fmla="*/ 0 h 130"/>
                      <a:gd name="T20" fmla="*/ 143 w 143"/>
                      <a:gd name="T21" fmla="*/ 130 h 130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43" h="130">
                        <a:moveTo>
                          <a:pt x="0" y="0"/>
                        </a:moveTo>
                        <a:lnTo>
                          <a:pt x="0" y="130"/>
                        </a:lnTo>
                        <a:lnTo>
                          <a:pt x="78" y="130"/>
                        </a:lnTo>
                        <a:lnTo>
                          <a:pt x="142" y="72"/>
                        </a:lnTo>
                        <a:lnTo>
                          <a:pt x="14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20000"/>
                      </a:spcBef>
                      <a:spcAft>
                        <a:spcPct val="0"/>
                      </a:spcAft>
                    </a:pPr>
                    <a:endParaRPr lang="de-DE" sz="2000" dirty="0">
                      <a:solidFill>
                        <a:srgbClr val="000000"/>
                      </a:solidFill>
                      <a:ea typeface="ＭＳ Ｐゴシック" pitchFamily="112" charset="-128"/>
                      <a:sym typeface="Wingdings" pitchFamily="2" charset="2"/>
                    </a:endParaRPr>
                  </a:p>
                </p:txBody>
              </p:sp>
              <p:grpSp>
                <p:nvGrpSpPr>
                  <p:cNvPr id="439" name="Group 438"/>
                  <p:cNvGrpSpPr/>
                  <p:nvPr/>
                </p:nvGrpSpPr>
                <p:grpSpPr>
                  <a:xfrm>
                    <a:off x="6581248" y="3223575"/>
                    <a:ext cx="328185" cy="339640"/>
                    <a:chOff x="6581248" y="3223575"/>
                    <a:chExt cx="328185" cy="339640"/>
                  </a:xfrm>
                </p:grpSpPr>
                <p:sp>
                  <p:nvSpPr>
                    <p:cNvPr id="443" name="Line 52"/>
                    <p:cNvSpPr>
                      <a:spLocks noChangeShapeType="1"/>
                    </p:cNvSpPr>
                    <p:nvPr/>
                  </p:nvSpPr>
                  <p:spPr bwMode="auto">
                    <a:xfrm rot="366438">
                      <a:off x="6581248" y="3223575"/>
                      <a:ext cx="301514" cy="27440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de-DE" dirty="0">
                        <a:solidFill>
                          <a:srgbClr val="000000"/>
                        </a:solidFill>
                        <a:ea typeface="ＭＳ Ｐゴシック" pitchFamily="112" charset="-128"/>
                      </a:endParaRPr>
                    </a:p>
                  </p:txBody>
                </p:sp>
                <p:sp>
                  <p:nvSpPr>
                    <p:cNvPr id="444" name="Rectangle 53"/>
                    <p:cNvSpPr>
                      <a:spLocks noChangeAspect="1" noChangeArrowheads="1"/>
                    </p:cNvSpPr>
                    <p:nvPr/>
                  </p:nvSpPr>
                  <p:spPr bwMode="auto">
                    <a:xfrm rot="2983597" flipH="1" flipV="1">
                      <a:off x="6782587" y="3436370"/>
                      <a:ext cx="131453" cy="122238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</a:pPr>
                      <a:endParaRPr lang="de-DE" sz="2000" dirty="0">
                        <a:solidFill>
                          <a:srgbClr val="000000"/>
                        </a:solidFill>
                        <a:ea typeface="ＭＳ Ｐゴシック" pitchFamily="112" charset="-128"/>
                        <a:sym typeface="Wingdings" pitchFamily="2" charset="2"/>
                      </a:endParaRPr>
                    </a:p>
                  </p:txBody>
                </p:sp>
              </p:grpSp>
              <p:sp>
                <p:nvSpPr>
                  <p:cNvPr id="440" name="Rectangle 178"/>
                  <p:cNvSpPr>
                    <a:spLocks noChangeArrowheads="1"/>
                  </p:cNvSpPr>
                  <p:nvPr/>
                </p:nvSpPr>
                <p:spPr bwMode="auto">
                  <a:xfrm>
                    <a:off x="4601716" y="2879477"/>
                    <a:ext cx="114300" cy="117475"/>
                  </a:xfrm>
                  <a:prstGeom prst="rect">
                    <a:avLst/>
                  </a:prstGeom>
                  <a:solidFill>
                    <a:srgbClr val="CCECFF"/>
                  </a:solidFill>
                  <a:ln w="12700" algn="ctr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de-DE" dirty="0">
                      <a:solidFill>
                        <a:srgbClr val="000000"/>
                      </a:solidFill>
                      <a:ea typeface="ＭＳ Ｐゴシック" pitchFamily="112" charset="-128"/>
                    </a:endParaRPr>
                  </a:p>
                </p:txBody>
              </p:sp>
              <p:sp>
                <p:nvSpPr>
                  <p:cNvPr id="441" name="Line 55"/>
                  <p:cNvSpPr>
                    <a:spLocks noChangeShapeType="1"/>
                  </p:cNvSpPr>
                  <p:nvPr/>
                </p:nvSpPr>
                <p:spPr bwMode="auto">
                  <a:xfrm rot="429407">
                    <a:off x="4715891" y="2974998"/>
                    <a:ext cx="506770" cy="986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de-DE" dirty="0">
                      <a:solidFill>
                        <a:srgbClr val="000000"/>
                      </a:solidFill>
                      <a:ea typeface="ＭＳ Ｐゴシック" pitchFamily="112" charset="-128"/>
                    </a:endParaRPr>
                  </a:p>
                </p:txBody>
              </p:sp>
              <p:sp>
                <p:nvSpPr>
                  <p:cNvPr id="442" name="Rectangle 178"/>
                  <p:cNvSpPr>
                    <a:spLocks noChangeArrowheads="1"/>
                  </p:cNvSpPr>
                  <p:nvPr/>
                </p:nvSpPr>
                <p:spPr bwMode="auto">
                  <a:xfrm rot="420000">
                    <a:off x="6237252" y="3098016"/>
                    <a:ext cx="114300" cy="117475"/>
                  </a:xfrm>
                  <a:prstGeom prst="rect">
                    <a:avLst/>
                  </a:prstGeom>
                  <a:solidFill>
                    <a:srgbClr val="CCECFF"/>
                  </a:solidFill>
                  <a:ln w="12700" algn="ctr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de-DE" dirty="0">
                      <a:solidFill>
                        <a:srgbClr val="000000"/>
                      </a:solidFill>
                      <a:ea typeface="ＭＳ Ｐゴシック" pitchFamily="112" charset="-128"/>
                    </a:endParaRPr>
                  </a:p>
                </p:txBody>
              </p:sp>
            </p:grpSp>
            <p:sp>
              <p:nvSpPr>
                <p:cNvPr id="436" name="Freeform 57"/>
                <p:cNvSpPr>
                  <a:spLocks/>
                </p:cNvSpPr>
                <p:nvPr/>
              </p:nvSpPr>
              <p:spPr bwMode="auto">
                <a:xfrm rot="420000">
                  <a:off x="6558281" y="3241786"/>
                  <a:ext cx="93663" cy="117470"/>
                </a:xfrm>
                <a:custGeom>
                  <a:avLst/>
                  <a:gdLst>
                    <a:gd name="T0" fmla="*/ 0 w 143"/>
                    <a:gd name="T1" fmla="*/ 0 h 130"/>
                    <a:gd name="T2" fmla="*/ 0 w 143"/>
                    <a:gd name="T3" fmla="*/ 206375 h 130"/>
                    <a:gd name="T4" fmla="*/ 3 w 143"/>
                    <a:gd name="T5" fmla="*/ 206375 h 130"/>
                    <a:gd name="T6" fmla="*/ 5 w 143"/>
                    <a:gd name="T7" fmla="*/ 114300 h 130"/>
                    <a:gd name="T8" fmla="*/ 6 w 143"/>
                    <a:gd name="T9" fmla="*/ 0 h 130"/>
                    <a:gd name="T10" fmla="*/ 0 w 143"/>
                    <a:gd name="T11" fmla="*/ 0 h 13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3"/>
                    <a:gd name="T19" fmla="*/ 0 h 130"/>
                    <a:gd name="T20" fmla="*/ 143 w 143"/>
                    <a:gd name="T21" fmla="*/ 130 h 13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3" h="130">
                      <a:moveTo>
                        <a:pt x="0" y="0"/>
                      </a:moveTo>
                      <a:lnTo>
                        <a:pt x="0" y="130"/>
                      </a:lnTo>
                      <a:lnTo>
                        <a:pt x="78" y="130"/>
                      </a:lnTo>
                      <a:lnTo>
                        <a:pt x="142" y="72"/>
                      </a:lnTo>
                      <a:lnTo>
                        <a:pt x="14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</a:pPr>
                  <a:endParaRPr lang="de-DE" sz="2000" dirty="0">
                    <a:solidFill>
                      <a:srgbClr val="000000"/>
                    </a:solidFill>
                    <a:ea typeface="ＭＳ Ｐゴシック" pitchFamily="112" charset="-128"/>
                    <a:sym typeface="Wingdings" pitchFamily="2" charset="2"/>
                  </a:endParaRPr>
                </a:p>
              </p:txBody>
            </p:sp>
          </p:grpSp>
          <p:sp>
            <p:nvSpPr>
              <p:cNvPr id="429" name="Line 177"/>
              <p:cNvSpPr>
                <a:spLocks noChangeShapeType="1"/>
              </p:cNvSpPr>
              <p:nvPr/>
            </p:nvSpPr>
            <p:spPr bwMode="auto">
              <a:xfrm>
                <a:off x="8239362" y="2997149"/>
                <a:ext cx="552291" cy="11885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30" name="Line 177"/>
              <p:cNvSpPr>
                <a:spLocks noChangeShapeType="1"/>
              </p:cNvSpPr>
              <p:nvPr/>
            </p:nvSpPr>
            <p:spPr bwMode="auto">
              <a:xfrm>
                <a:off x="8233880" y="2998537"/>
                <a:ext cx="536883" cy="4342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31" name="Line 179"/>
              <p:cNvSpPr>
                <a:spLocks noChangeShapeType="1"/>
              </p:cNvSpPr>
              <p:nvPr/>
            </p:nvSpPr>
            <p:spPr bwMode="auto">
              <a:xfrm>
                <a:off x="8415870" y="2321579"/>
                <a:ext cx="136979" cy="159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32" name="Rectangle 431"/>
              <p:cNvSpPr/>
              <p:nvPr/>
            </p:nvSpPr>
            <p:spPr bwMode="auto">
              <a:xfrm>
                <a:off x="8215541" y="2333802"/>
                <a:ext cx="177491" cy="77789"/>
              </a:xfrm>
              <a:prstGeom prst="rect">
                <a:avLst/>
              </a:prstGeom>
              <a:solidFill>
                <a:srgbClr val="808080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33" name="Rectangle 432"/>
              <p:cNvSpPr/>
              <p:nvPr/>
            </p:nvSpPr>
            <p:spPr bwMode="auto">
              <a:xfrm>
                <a:off x="8204415" y="2086103"/>
                <a:ext cx="137905" cy="64353"/>
              </a:xfrm>
              <a:prstGeom prst="rect">
                <a:avLst/>
              </a:prstGeom>
              <a:solidFill>
                <a:srgbClr val="808080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dirty="0">
                  <a:solidFill>
                    <a:srgbClr val="000000"/>
                  </a:solidFill>
                  <a:ea typeface="ＭＳ Ｐゴシック" pitchFamily="112" charset="-128"/>
                </a:endParaRPr>
              </a:p>
            </p:txBody>
          </p:sp>
          <p:sp>
            <p:nvSpPr>
              <p:cNvPr id="434" name="Text Box 169"/>
              <p:cNvSpPr txBox="1">
                <a:spLocks noChangeArrowheads="1"/>
              </p:cNvSpPr>
              <p:nvPr/>
            </p:nvSpPr>
            <p:spPr bwMode="auto">
              <a:xfrm flipH="1">
                <a:off x="7308304" y="3553271"/>
                <a:ext cx="159783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Helvetica" pitchFamily="34" charset="0"/>
                    <a:sym typeface="Wingdings" pitchFamily="2" charset="2"/>
                  </a:rPr>
                  <a:t>FEL Experiments</a:t>
                </a:r>
                <a:endParaRPr lang="en-US" sz="1400" dirty="0">
                  <a:solidFill>
                    <a:srgbClr val="000000"/>
                  </a:solidFill>
                  <a:latin typeface="Helvetica" pitchFamily="34" charset="0"/>
                  <a:sym typeface="Wingdings" pitchFamily="2" charset="2"/>
                </a:endParaRPr>
              </a:p>
            </p:txBody>
          </p:sp>
        </p:grpSp>
      </p:grpSp>
      <p:pic>
        <p:nvPicPr>
          <p:cNvPr id="673" name="Content Placeholder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7359" y="3645024"/>
            <a:ext cx="2882019" cy="140840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674" name="Picture 67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685" y="5013176"/>
            <a:ext cx="2503157" cy="140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43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European XFEL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|Markus Hüning, 12.03.2018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Superconducting</a:t>
            </a:r>
            <a:r>
              <a:rPr lang="de-DE" dirty="0" smtClean="0"/>
              <a:t> Hard X-Ray FEL</a:t>
            </a:r>
            <a:endParaRPr lang="de-DE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1" b="10761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3"/>
          <p:cNvGrpSpPr/>
          <p:nvPr/>
        </p:nvGrpSpPr>
        <p:grpSpPr>
          <a:xfrm>
            <a:off x="126000" y="1176706"/>
            <a:ext cx="8892000" cy="1201321"/>
            <a:chOff x="126000" y="1182975"/>
            <a:chExt cx="8892000" cy="120132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26000" y="1182975"/>
              <a:ext cx="8892000" cy="120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67"/>
            <p:cNvSpPr txBox="1"/>
            <p:nvPr/>
          </p:nvSpPr>
          <p:spPr>
            <a:xfrm>
              <a:off x="163287" y="2010291"/>
              <a:ext cx="8730343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solidFill>
                    <a:schemeClr val="bg1"/>
                  </a:solidFill>
                </a:rPr>
                <a:t>0m           30m                   230m                 480m         1430m    2100m           3100m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68"/>
            <p:cNvSpPr txBox="1"/>
            <p:nvPr/>
          </p:nvSpPr>
          <p:spPr>
            <a:xfrm>
              <a:off x="2144486" y="1302718"/>
              <a:ext cx="4898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 smtClean="0">
                  <a:solidFill>
                    <a:schemeClr val="bg1"/>
                  </a:solidFill>
                </a:rPr>
                <a:t>L1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69"/>
            <p:cNvSpPr txBox="1"/>
            <p:nvPr/>
          </p:nvSpPr>
          <p:spPr>
            <a:xfrm>
              <a:off x="3331029" y="1302718"/>
              <a:ext cx="4898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 smtClean="0">
                  <a:solidFill>
                    <a:schemeClr val="bg1"/>
                  </a:solidFill>
                </a:rPr>
                <a:t>L2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70"/>
            <p:cNvSpPr txBox="1"/>
            <p:nvPr/>
          </p:nvSpPr>
          <p:spPr>
            <a:xfrm>
              <a:off x="5334000" y="1274173"/>
              <a:ext cx="4898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 smtClean="0">
                  <a:solidFill>
                    <a:schemeClr val="bg1"/>
                  </a:solidFill>
                </a:rPr>
                <a:t>L3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smtClean="0"/>
              <a:t>Kickers for</a:t>
            </a:r>
          </a:p>
          <a:p>
            <a:pPr lvl="1"/>
            <a:r>
              <a:rPr lang="de-DE" dirty="0" smtClean="0"/>
              <a:t>Dark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removal</a:t>
            </a:r>
            <a:endParaRPr lang="de-DE" dirty="0" smtClean="0"/>
          </a:p>
          <a:p>
            <a:pPr lvl="1"/>
            <a:r>
              <a:rPr lang="de-DE" dirty="0" err="1" smtClean="0"/>
              <a:t>Diagnostics</a:t>
            </a:r>
            <a:r>
              <a:rPr lang="de-DE" dirty="0" smtClean="0"/>
              <a:t> (TDS)</a:t>
            </a:r>
          </a:p>
          <a:p>
            <a:pPr lvl="1"/>
            <a:r>
              <a:rPr lang="de-DE" dirty="0" smtClean="0"/>
              <a:t>Feedback</a:t>
            </a:r>
          </a:p>
          <a:p>
            <a:pPr lvl="1"/>
            <a:r>
              <a:rPr lang="de-DE" dirty="0" smtClean="0"/>
              <a:t>Beam Distribution</a:t>
            </a:r>
          </a:p>
          <a:p>
            <a:pPr lvl="1"/>
            <a:r>
              <a:rPr lang="de-DE" dirty="0" smtClean="0"/>
              <a:t>FEL Suppression</a:t>
            </a:r>
          </a:p>
          <a:p>
            <a:pPr lvl="1"/>
            <a:r>
              <a:rPr lang="de-DE" dirty="0" err="1" smtClean="0"/>
              <a:t>Arbitrary</a:t>
            </a:r>
            <a:r>
              <a:rPr lang="de-DE" dirty="0" smtClean="0"/>
              <a:t> Pattern Generation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7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95288" y="349610"/>
            <a:ext cx="8353425" cy="35111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 err="1" smtClean="0"/>
              <a:t>Thank</a:t>
            </a:r>
            <a:r>
              <a:rPr lang="de-DE" sz="5400" dirty="0" smtClean="0"/>
              <a:t> </a:t>
            </a:r>
            <a:r>
              <a:rPr lang="de-DE" sz="5400" dirty="0" err="1" smtClean="0"/>
              <a:t>you</a:t>
            </a:r>
            <a:endParaRPr lang="de-DE" sz="5400" dirty="0"/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theme/theme1.xml><?xml version="1.0" encoding="utf-8"?>
<a:theme xmlns:a="http://schemas.openxmlformats.org/drawingml/2006/main" name="DESY_PowerPoint_4x3_en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xmlns="" name="Präsentation4" id="{F68CE67E-EE19-2845-BED6-FFABD22E2502}" vid="{704B2338-30D7-C340-A1B0-2F3BA1525363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DESY_PowerPoint_4x3_en</Template>
  <TotalTime>0</TotalTime>
  <Words>209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DESY_PowerPoint_4x3_en</vt:lpstr>
      <vt:lpstr>Kickers at DESY </vt:lpstr>
      <vt:lpstr>Accelerators at DESY</vt:lpstr>
      <vt:lpstr>PETRA III</vt:lpstr>
      <vt:lpstr>PETRA IV</vt:lpstr>
      <vt:lpstr>FLASH</vt:lpstr>
      <vt:lpstr>European XFEL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mhuening</dc:creator>
  <cp:lastModifiedBy>mhuening</cp:lastModifiedBy>
  <cp:revision>7</cp:revision>
  <dcterms:created xsi:type="dcterms:W3CDTF">2018-03-09T13:21:39Z</dcterms:created>
  <dcterms:modified xsi:type="dcterms:W3CDTF">2018-03-09T14:21:57Z</dcterms:modified>
</cp:coreProperties>
</file>