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9" r:id="rId1"/>
  </p:sldMasterIdLst>
  <p:notesMasterIdLst>
    <p:notesMasterId r:id="rId23"/>
  </p:notesMasterIdLst>
  <p:sldIdLst>
    <p:sldId id="256" r:id="rId2"/>
    <p:sldId id="257" r:id="rId3"/>
    <p:sldId id="316" r:id="rId4"/>
    <p:sldId id="317" r:id="rId5"/>
    <p:sldId id="318" r:id="rId6"/>
    <p:sldId id="322" r:id="rId7"/>
    <p:sldId id="323" r:id="rId8"/>
    <p:sldId id="319" r:id="rId9"/>
    <p:sldId id="320" r:id="rId10"/>
    <p:sldId id="321" r:id="rId11"/>
    <p:sldId id="324" r:id="rId12"/>
    <p:sldId id="325" r:id="rId13"/>
    <p:sldId id="326" r:id="rId14"/>
    <p:sldId id="328" r:id="rId15"/>
    <p:sldId id="327" r:id="rId16"/>
    <p:sldId id="334" r:id="rId17"/>
    <p:sldId id="333" r:id="rId18"/>
    <p:sldId id="315" r:id="rId19"/>
    <p:sldId id="329" r:id="rId20"/>
    <p:sldId id="331" r:id="rId21"/>
    <p:sldId id="332" r:id="rId22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93713" autoAdjust="0"/>
  </p:normalViewPr>
  <p:slideViewPr>
    <p:cSldViewPr snapToGrid="0" showGuides="1">
      <p:cViewPr varScale="1">
        <p:scale>
          <a:sx n="122" d="100"/>
          <a:sy n="122" d="100"/>
        </p:scale>
        <p:origin x="20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szakaly\Documents\Analyser\Clean%20results\erra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732622455448644E-2"/>
          <c:y val="2.5514423685421218E-2"/>
          <c:w val="0.8060903112522213"/>
          <c:h val="0.81678534333641617"/>
        </c:manualLayout>
      </c:layout>
      <c:scatterChart>
        <c:scatterStyle val="lineMarker"/>
        <c:varyColors val="0"/>
        <c:ser>
          <c:idx val="1"/>
          <c:order val="0"/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Sheet1!$A$1:$A$15</c:f>
              <c:numCache>
                <c:formatCode>yyyy/mm</c:formatCode>
                <c:ptCount val="15"/>
                <c:pt idx="0">
                  <c:v>41320.021574074075</c:v>
                </c:pt>
                <c:pt idx="1">
                  <c:v>42297.988020833334</c:v>
                </c:pt>
                <c:pt idx="2">
                  <c:v>42444.053900462961</c:v>
                </c:pt>
                <c:pt idx="3">
                  <c:v>42445.00341435185</c:v>
                </c:pt>
                <c:pt idx="4">
                  <c:v>42445.384085648147</c:v>
                </c:pt>
                <c:pt idx="5">
                  <c:v>42445.453912037039</c:v>
                </c:pt>
                <c:pt idx="6">
                  <c:v>42445.489247685182</c:v>
                </c:pt>
                <c:pt idx="7">
                  <c:v>42445.584282407406</c:v>
                </c:pt>
                <c:pt idx="8">
                  <c:v>42679.374780092592</c:v>
                </c:pt>
                <c:pt idx="9">
                  <c:v>42679.599363425928</c:v>
                </c:pt>
                <c:pt idx="10">
                  <c:v>42788.629907407405</c:v>
                </c:pt>
                <c:pt idx="11">
                  <c:v>42895.193888888891</c:v>
                </c:pt>
                <c:pt idx="12">
                  <c:v>42829.789398148147</c:v>
                </c:pt>
                <c:pt idx="13">
                  <c:v>42830.918981481482</c:v>
                </c:pt>
                <c:pt idx="14">
                  <c:v>42937.680219907408</c:v>
                </c:pt>
              </c:numCache>
            </c:numRef>
          </c:xVal>
          <c:yVal>
            <c:numRef>
              <c:f>Sheet1!$E$1:$E$15</c:f>
              <c:numCache>
                <c:formatCode>General</c:formatCode>
                <c:ptCount val="1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5</c:v>
                </c:pt>
                <c:pt idx="13">
                  <c:v>8</c:v>
                </c:pt>
                <c:pt idx="1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20-4BEE-B8B8-15E429205962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Sheet1!$A$16:$A$20</c:f>
              <c:numCache>
                <c:formatCode>yyyy/mm</c:formatCode>
                <c:ptCount val="5"/>
                <c:pt idx="0">
                  <c:v>42895.785624999997</c:v>
                </c:pt>
                <c:pt idx="1">
                  <c:v>42864.444594907407</c:v>
                </c:pt>
                <c:pt idx="2">
                  <c:v>42615.197638888887</c:v>
                </c:pt>
                <c:pt idx="3">
                  <c:v>40474.834861111114</c:v>
                </c:pt>
                <c:pt idx="4">
                  <c:v>40993.876493055555</c:v>
                </c:pt>
              </c:numCache>
            </c:numRef>
          </c:xVal>
          <c:yVal>
            <c:numRef>
              <c:f>Sheet1!$E$16:$E$20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20-4BEE-B8B8-15E429205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508168"/>
        <c:axId val="337511120"/>
      </c:scatterChart>
      <c:valAx>
        <c:axId val="337508168"/>
        <c:scaling>
          <c:orientation val="minMax"/>
          <c:max val="43103"/>
          <c:min val="4017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/m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511120"/>
        <c:crosses val="autoZero"/>
        <c:crossBetween val="midCat"/>
        <c:majorUnit val="731"/>
        <c:minorUnit val="91.374999999999986"/>
      </c:valAx>
      <c:valAx>
        <c:axId val="337511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508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FA827-701F-4A75-A389-E99EFF1C3F31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66462-CF25-4737-8C11-A29E5E243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93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90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66462-CF25-4737-8C11-A29E5E24377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7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180214" y="0"/>
            <a:ext cx="7751135" cy="782638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9" name="Picture 13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C838BBF-A75E-43F7-9281-18BB492EED22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369888"/>
            <a:ext cx="1982787" cy="572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369888"/>
            <a:ext cx="5799138" cy="572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D58A257-4C7F-48FE-AA59-50A0FDB72359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675931" cy="91598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DC670EF-F3B9-495A-89C1-C5D32938D4FB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815922F-ABD7-428D-BBBB-C8F4B03D901F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1085297" y="0"/>
            <a:ext cx="7814154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8BFD183-2F33-4514-9488-D590E3BCE189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610BE32-7AB5-47D7-92E0-F9835A0172DB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1595E56-68EE-4AF5-9ABB-8604DC026FAA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B9414C2-0E1E-4390-AE88-E2BDB6E8670E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CA4047B-4B7A-4DF4-92CE-81475F6ED4C4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EFC3064-2D00-4686-A328-A28E41C33673}" type="slidenum">
              <a:rPr lang="en-GB"/>
              <a:pPr lvl="1"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4099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0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85297" y="0"/>
            <a:ext cx="7814154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9100" y="6524625"/>
            <a:ext cx="41116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4175" y="6524625"/>
            <a:ext cx="18732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j-lt"/>
              </a:defRPr>
            </a:lvl1pPr>
          </a:lstStyle>
          <a:p>
            <a:pPr>
              <a:defRPr/>
            </a:pPr>
            <a:r>
              <a:rPr lang="en-US"/>
              <a:t>L. Sermeus</a:t>
            </a:r>
            <a:endParaRPr lang="en-GB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7191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ctr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>
              <a:defRPr/>
            </a:pPr>
            <a:fld id="{9210A095-3052-4D5E-A582-9E35D32817C1}" type="slidenum">
              <a:rPr lang="en-GB"/>
              <a:pPr lvl="1">
                <a:defRPr/>
              </a:pPr>
              <a:t>‹#›</a:t>
            </a:fld>
            <a:endParaRPr lang="en-GB"/>
          </a:p>
        </p:txBody>
      </p:sp>
      <p:pic>
        <p:nvPicPr>
          <p:cNvPr id="12" name="Picture 13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676400"/>
            <a:ext cx="8066088" cy="1933492"/>
          </a:xfrm>
        </p:spPr>
        <p:txBody>
          <a:bodyPr/>
          <a:lstStyle/>
          <a:p>
            <a:pPr algn="ctr"/>
            <a:r>
              <a:rPr lang="en-GB" i="1" dirty="0">
                <a:effectLst/>
              </a:rPr>
              <a:t>Statistical </a:t>
            </a:r>
            <a:r>
              <a:rPr lang="en-GB" i="1" dirty="0" smtClean="0">
                <a:effectLst/>
              </a:rPr>
              <a:t>Lifetime </a:t>
            </a:r>
            <a:r>
              <a:rPr lang="en-GB" i="1" dirty="0">
                <a:effectLst/>
              </a:rPr>
              <a:t>Analysis of </a:t>
            </a:r>
            <a:r>
              <a:rPr lang="en-GB" i="1" dirty="0" err="1">
                <a:effectLst/>
              </a:rPr>
              <a:t>Thyratrons</a:t>
            </a:r>
            <a:r>
              <a:rPr lang="en-GB" i="1" dirty="0">
                <a:effectLst/>
              </a:rPr>
              <a:t> in CERN Kicker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86248" y="5414839"/>
            <a:ext cx="8480066" cy="1264257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PULPOKS, 12 March 2018</a:t>
            </a:r>
          </a:p>
          <a:p>
            <a:r>
              <a:rPr lang="en-US" sz="2400" dirty="0" smtClean="0"/>
              <a:t>L. Sermeus (with data inputs from ABT colleagues) </a:t>
            </a:r>
          </a:p>
          <a:p>
            <a:r>
              <a:rPr lang="en-US" sz="2400" dirty="0" smtClean="0"/>
              <a:t>CERN/TE/ABT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7" y="0"/>
            <a:ext cx="8174893" cy="915987"/>
          </a:xfrm>
        </p:spPr>
        <p:txBody>
          <a:bodyPr/>
          <a:lstStyle/>
          <a:p>
            <a:r>
              <a:rPr lang="en-GB" sz="3200" dirty="0"/>
              <a:t>Operating modes in </a:t>
            </a:r>
            <a:r>
              <a:rPr lang="en-GB" sz="3200" dirty="0" smtClean="0"/>
              <a:t>CERN </a:t>
            </a:r>
            <a:r>
              <a:rPr lang="en-GB" sz="3200" dirty="0"/>
              <a:t>kicker systems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9</a:t>
            </a:fld>
            <a:endParaRPr lang="en-GB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492" y="892314"/>
            <a:ext cx="888755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 practises:</a:t>
            </a:r>
          </a:p>
          <a:p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try to match the system to avoid reflections which may lead to reverse currents in unidirectional tubes. This is not possible with lumped inductance magnets.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en-GB" sz="2200" dirty="0"/>
              <a:t>o</a:t>
            </a:r>
            <a:r>
              <a:rPr lang="en-GB" sz="2200" dirty="0" smtClean="0"/>
              <a:t>perate tubes at their optimum gas pressure in order to reduce losses and avoid quenching or internal arc.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en-GB" sz="2200" dirty="0" smtClean="0"/>
              <a:t>use stabilised heater supplies.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en-GB" sz="2200" dirty="0"/>
              <a:t>u</a:t>
            </a:r>
            <a:r>
              <a:rPr lang="en-GB" sz="2200" dirty="0" smtClean="0"/>
              <a:t>se hollow anode tubes only if you can switch forward current during a minimum of 100 ns before reverse current arrival. If this is not guaranteed, a double cathode switch is necessary.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en-GB" sz="2200" dirty="0" smtClean="0"/>
              <a:t>use hollow anode or double cathode tubes as Dump Switches to avoid damage (arc) in case of short-circuit in a normally terminated magnet circuit.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en-GB" sz="2200" dirty="0" smtClean="0"/>
              <a:t>Use an efficient fault detection system to immediately stop operation in case of problem.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107577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915987"/>
          </a:xfrm>
        </p:spPr>
        <p:txBody>
          <a:bodyPr/>
          <a:lstStyle/>
          <a:p>
            <a:r>
              <a:rPr lang="en-GB" sz="3600" dirty="0" smtClean="0"/>
              <a:t>Lifetime Statistics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10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284" y="816119"/>
            <a:ext cx="8262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Glass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350765"/>
              </p:ext>
            </p:extLst>
          </p:nvPr>
        </p:nvGraphicFramePr>
        <p:xfrm>
          <a:off x="104777" y="1277784"/>
          <a:ext cx="8931273" cy="424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73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685885">
                  <a:extLst>
                    <a:ext uri="{9D8B030D-6E8A-4147-A177-3AD203B41FA5}">
                      <a16:colId xmlns:a16="http://schemas.microsoft.com/office/drawing/2014/main" val="703333766"/>
                    </a:ext>
                  </a:extLst>
                </a:gridCol>
                <a:gridCol w="930104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878906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55703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61840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776509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36240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24863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Tube Type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Qty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PFN</a:t>
                      </a:r>
                      <a:r>
                        <a:rPr lang="en-GB" sz="1600" baseline="0" dirty="0" smtClean="0"/>
                        <a:t> Volt (kV)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current (kA)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Pulse duration (µs)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Trigger method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(Shots)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PSB Distributor</a:t>
                      </a:r>
                    </a:p>
                    <a:p>
                      <a:r>
                        <a:rPr lang="en-GB" sz="1600" dirty="0" smtClean="0"/>
                        <a:t>BI.DIS10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CX1159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 Pedestal</a:t>
                      </a:r>
                    </a:p>
                    <a:p>
                      <a:r>
                        <a:rPr lang="en-GB" sz="1600" dirty="0" smtClean="0"/>
                        <a:t>PG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CX1159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10·10</a:t>
                      </a:r>
                      <a:r>
                        <a:rPr lang="en-GB" sz="1600" baseline="30000" dirty="0" smtClean="0"/>
                        <a:t>3 </a:t>
                      </a:r>
                      <a:r>
                        <a:rPr lang="en-GB" sz="1600" baseline="0" dirty="0" smtClean="0"/>
                        <a:t>to 2</a:t>
                      </a:r>
                      <a:r>
                        <a:rPr lang="en-GB" sz="1600" dirty="0" smtClean="0"/>
                        <a:t>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 Staircase NSG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CX1159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10·10</a:t>
                      </a:r>
                      <a:r>
                        <a:rPr lang="en-GB" sz="1600" baseline="30000" dirty="0" smtClean="0"/>
                        <a:t>3 </a:t>
                      </a:r>
                      <a:r>
                        <a:rPr lang="en-GB" sz="1600" baseline="0" dirty="0" smtClean="0"/>
                        <a:t>to 2</a:t>
                      </a:r>
                      <a:r>
                        <a:rPr lang="en-GB" sz="1600" dirty="0" smtClean="0"/>
                        <a:t>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3·10</a:t>
                      </a:r>
                      <a:r>
                        <a:rPr lang="en-GB" sz="16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01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 ERD1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CX1159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25·10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 ERD2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CX1191D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25·10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4.5·10</a:t>
                      </a:r>
                      <a:r>
                        <a:rPr lang="en-GB" sz="16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706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7" y="5672056"/>
            <a:ext cx="8845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Failure modes: metallisation, </a:t>
            </a:r>
            <a:r>
              <a:rPr lang="en-GB" dirty="0"/>
              <a:t>short </a:t>
            </a:r>
            <a:r>
              <a:rPr lang="en-GB" dirty="0" smtClean="0"/>
              <a:t>circuit G2-cathode, </a:t>
            </a:r>
            <a:r>
              <a:rPr lang="en-GB" dirty="0" err="1" smtClean="0"/>
              <a:t>erratics</a:t>
            </a:r>
            <a:r>
              <a:rPr lang="en-GB" dirty="0" smtClean="0"/>
              <a:t>, gas leak.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797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11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9" y="554003"/>
            <a:ext cx="806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975742"/>
              </p:ext>
            </p:extLst>
          </p:nvPr>
        </p:nvGraphicFramePr>
        <p:xfrm>
          <a:off x="104777" y="1034722"/>
          <a:ext cx="8931273" cy="5110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438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109785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545810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44922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0954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75323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939312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92048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System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Tube 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Qty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PFN</a:t>
                      </a:r>
                      <a:r>
                        <a:rPr lang="en-GB" sz="1400" baseline="0" dirty="0" smtClean="0"/>
                        <a:t> Volt (kV)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Switch current (kA)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Pulse duration (µs)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Trigger method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Switch use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Life Time (h)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Life Time (Shots)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855519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PSB extraction</a:t>
                      </a:r>
                    </a:p>
                    <a:p>
                      <a:r>
                        <a:rPr lang="en-GB" sz="1400" dirty="0" smtClean="0"/>
                        <a:t>BE.KFA14L1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CX1575G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(2 gaps, HA)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&gt;110·10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&gt;180·10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64434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CX1175G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(2 gaps)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Diode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&gt;110·10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&gt;180·10</a:t>
                      </a:r>
                      <a:r>
                        <a:rPr lang="en-GB" sz="1400" baseline="30000" dirty="0" smtClean="0"/>
                        <a:t>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855519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PSB Transfer</a:t>
                      </a:r>
                    </a:p>
                    <a:p>
                      <a:r>
                        <a:rPr lang="en-GB" sz="1400" dirty="0" smtClean="0"/>
                        <a:t>BT.KFA10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CX1575G  </a:t>
                      </a:r>
                      <a:r>
                        <a:rPr lang="en-GB" sz="1400" baseline="0" dirty="0" smtClean="0"/>
                        <a:t>(2 gaps,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&gt;120·10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&gt;200·10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01809"/>
                  </a:ext>
                </a:extLst>
              </a:tr>
              <a:tr h="64434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CX1175G  (2 gaps)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Diode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&gt;120·10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&gt;200·10</a:t>
                      </a:r>
                      <a:r>
                        <a:rPr lang="en-GB" sz="1400" baseline="30000" dirty="0" smtClean="0"/>
                        <a:t>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570693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PSB Transfer</a:t>
                      </a:r>
                    </a:p>
                    <a:p>
                      <a:r>
                        <a:rPr lang="en-GB" sz="1400" dirty="0" smtClean="0"/>
                        <a:t>BT2.KFA20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CX1574G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4.48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2.717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75·10</a:t>
                      </a:r>
                      <a:r>
                        <a:rPr lang="en-GB" sz="1400" baseline="30000" dirty="0" smtClean="0"/>
                        <a:t>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125·10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7063"/>
                  </a:ext>
                </a:extLst>
              </a:tr>
              <a:tr h="61987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CX1175G </a:t>
                      </a:r>
                      <a:r>
                        <a:rPr lang="en-GB" sz="1400" baseline="0" dirty="0" smtClean="0"/>
                        <a:t>(HA)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-28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Diode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&gt;120·10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&gt;200·10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370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7" y="6153930"/>
            <a:ext cx="8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Failure modes: </a:t>
            </a:r>
            <a:r>
              <a:rPr lang="en-GB" dirty="0" err="1" smtClean="0"/>
              <a:t>erratics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512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12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9" y="554003"/>
            <a:ext cx="806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932989"/>
              </p:ext>
            </p:extLst>
          </p:nvPr>
        </p:nvGraphicFramePr>
        <p:xfrm>
          <a:off x="104777" y="1034722"/>
          <a:ext cx="8931273" cy="5119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014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259842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93678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6085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807364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69468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57639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92048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Tube Type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Qty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PFN</a:t>
                      </a:r>
                      <a:r>
                        <a:rPr lang="en-GB" sz="1600" baseline="0" dirty="0" smtClean="0"/>
                        <a:t> Volt (kV)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current (kA)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Pulse duration (µs)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Trigger method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(Shots)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855519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PS Proton Injection</a:t>
                      </a:r>
                    </a:p>
                    <a:p>
                      <a:r>
                        <a:rPr lang="en-GB" sz="1600" dirty="0" smtClean="0"/>
                        <a:t>KFA45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CX1171A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1.52</a:t>
                      </a:r>
                    </a:p>
                    <a:p>
                      <a:pPr algn="ctr"/>
                      <a:r>
                        <a:rPr lang="en-GB" sz="1600" dirty="0" smtClean="0"/>
                        <a:t>(3 if</a:t>
                      </a:r>
                      <a:r>
                        <a:rPr lang="en-GB" sz="1600" baseline="0" dirty="0" smtClean="0"/>
                        <a:t> SC)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64434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CX1671A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(3 gaps,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1.52 (± if SC)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</a:t>
                      </a:r>
                      <a:r>
                        <a:rPr lang="en-GB" sz="1600" baseline="0" dirty="0" smtClean="0"/>
                        <a:t> (</a:t>
                      </a:r>
                      <a:r>
                        <a:rPr lang="en-GB" sz="1600" dirty="0" smtClean="0"/>
                        <a:t>3 if SC)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100·10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855519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PS</a:t>
                      </a:r>
                      <a:r>
                        <a:rPr lang="en-GB" sz="1600" baseline="0" dirty="0" smtClean="0"/>
                        <a:t> Ion Injection KFA28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CX1154A</a:t>
                      </a:r>
                      <a:endParaRPr lang="en-GB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&gt;20·10</a:t>
                      </a:r>
                      <a:r>
                        <a:rPr lang="en-GB" sz="1600" baseline="30000" dirty="0" smtClean="0"/>
                        <a:t>3 </a:t>
                      </a:r>
                      <a:r>
                        <a:rPr lang="en-GB" sz="1600" baseline="0" dirty="0" smtClean="0"/>
                        <a:t>still ok</a:t>
                      </a:r>
                    </a:p>
                    <a:p>
                      <a:pPr algn="ctr"/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&gt;3·10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01809"/>
                  </a:ext>
                </a:extLst>
              </a:tr>
              <a:tr h="64434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CX1573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  (HA)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±1.12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&gt;20·10</a:t>
                      </a:r>
                      <a:r>
                        <a:rPr lang="en-GB" sz="1600" baseline="30000" dirty="0" smtClean="0"/>
                        <a:t>3 </a:t>
                      </a:r>
                      <a:r>
                        <a:rPr lang="en-GB" sz="1600" baseline="0" dirty="0" smtClean="0"/>
                        <a:t>still ok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&gt;3·10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570693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PS Extraction </a:t>
                      </a:r>
                    </a:p>
                    <a:p>
                      <a:r>
                        <a:rPr lang="en-GB" sz="1600" dirty="0" smtClean="0"/>
                        <a:t>KFA71/79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CX1171A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2.667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7063"/>
                  </a:ext>
                </a:extLst>
              </a:tr>
              <a:tr h="61987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CX1671A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(3 gaps,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2.667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70·10</a:t>
                      </a:r>
                      <a:r>
                        <a:rPr lang="en-GB" sz="16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370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7" y="6153930"/>
            <a:ext cx="8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Failure modes: mainly </a:t>
            </a:r>
            <a:r>
              <a:rPr lang="en-GB" dirty="0" err="1" smtClean="0"/>
              <a:t>erratics</a:t>
            </a:r>
            <a:r>
              <a:rPr lang="en-GB" dirty="0" smtClean="0"/>
              <a:t>, not triggering.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593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13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8" y="554003"/>
            <a:ext cx="8262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578607"/>
              </p:ext>
            </p:extLst>
          </p:nvPr>
        </p:nvGraphicFramePr>
        <p:xfrm>
          <a:off x="104777" y="942819"/>
          <a:ext cx="8931273" cy="5256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77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258277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530179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93678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6085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807364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69468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57639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72566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System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Tube 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Qty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PFN</a:t>
                      </a:r>
                      <a:r>
                        <a:rPr lang="en-GB" sz="1400" baseline="0" dirty="0" smtClean="0"/>
                        <a:t> Volt (kV)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Switch current (kA)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Pulse duration (µs)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Trigger method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Switch use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Life Time (h)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Life Time (Shots)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72566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PS MTE extraction</a:t>
                      </a:r>
                    </a:p>
                    <a:p>
                      <a:r>
                        <a:rPr lang="en-GB" sz="1400" dirty="0" smtClean="0"/>
                        <a:t>KFA13-21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CX1192G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&gt;46·10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&gt;9·10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725666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PS MTE extraction</a:t>
                      </a:r>
                    </a:p>
                    <a:p>
                      <a:r>
                        <a:rPr lang="en-GB" sz="1400" dirty="0" smtClean="0"/>
                        <a:t>KFA4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CX1171A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&gt;20·10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</a:p>
                    <a:p>
                      <a:pPr algn="ctr"/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&gt;3·10</a:t>
                      </a:r>
                      <a:r>
                        <a:rPr lang="en-GB" sz="1400" baseline="30000" dirty="0" smtClean="0"/>
                        <a:t>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7256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CX1671A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&gt;20·10</a:t>
                      </a:r>
                      <a:r>
                        <a:rPr lang="en-GB" sz="1400" baseline="30000" dirty="0" smtClean="0"/>
                        <a:t>3 </a:t>
                      </a:r>
                      <a:r>
                        <a:rPr lang="en-GB" sz="1400" baseline="0" dirty="0" smtClean="0"/>
                        <a:t>still ok</a:t>
                      </a:r>
                    </a:p>
                    <a:p>
                      <a:pPr algn="ctr"/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&gt;3·10</a:t>
                      </a:r>
                      <a:r>
                        <a:rPr lang="en-GB" sz="1400" baseline="30000" dirty="0" smtClean="0"/>
                        <a:t>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649878"/>
                  </a:ext>
                </a:extLst>
              </a:tr>
              <a:tr h="654353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AD Injection</a:t>
                      </a:r>
                    </a:p>
                    <a:p>
                      <a:r>
                        <a:rPr lang="en-GB" sz="1400" dirty="0" smtClean="0"/>
                        <a:t>KFI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CX1171A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&gt;100·10</a:t>
                      </a:r>
                      <a:r>
                        <a:rPr lang="en-GB" sz="1400" baseline="30000" dirty="0" smtClean="0"/>
                        <a:t>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01809"/>
                  </a:ext>
                </a:extLst>
              </a:tr>
              <a:tr h="51401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CX1671A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±2.67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&gt;100·10</a:t>
                      </a:r>
                      <a:r>
                        <a:rPr lang="en-GB" sz="1400" baseline="30000" dirty="0" smtClean="0"/>
                        <a:t>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&gt;2·10</a:t>
                      </a:r>
                      <a:r>
                        <a:rPr lang="en-GB" sz="1400" baseline="30000" dirty="0" smtClean="0"/>
                        <a:t>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514013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AD Extraction</a:t>
                      </a:r>
                    </a:p>
                    <a:p>
                      <a:r>
                        <a:rPr lang="en-GB" sz="1400" dirty="0" smtClean="0"/>
                        <a:t>KFE &amp;</a:t>
                      </a:r>
                    </a:p>
                    <a:p>
                      <a:r>
                        <a:rPr lang="en-GB" sz="1400" dirty="0" smtClean="0"/>
                        <a:t>ELENA Injection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CX1171A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0.6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&gt;100·10</a:t>
                      </a:r>
                      <a:r>
                        <a:rPr lang="en-GB" sz="1400" baseline="30000" dirty="0" smtClean="0"/>
                        <a:t>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&gt;2·10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7063"/>
                  </a:ext>
                </a:extLst>
              </a:tr>
              <a:tr h="6349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CX1671A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(3 gaps 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&gt;100·10</a:t>
                      </a:r>
                      <a:r>
                        <a:rPr lang="en-GB" sz="1400" baseline="30000" dirty="0" smtClean="0"/>
                        <a:t>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&gt;2·10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370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7" y="6153930"/>
            <a:ext cx="8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Failure modes: </a:t>
            </a:r>
            <a:r>
              <a:rPr lang="en-GB" dirty="0" err="1" smtClean="0"/>
              <a:t>erratics</a:t>
            </a:r>
            <a:r>
              <a:rPr lang="en-GB" dirty="0" smtClean="0"/>
              <a:t>, not triggering.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898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14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9" y="554003"/>
            <a:ext cx="806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509287"/>
              </p:ext>
            </p:extLst>
          </p:nvPr>
        </p:nvGraphicFramePr>
        <p:xfrm>
          <a:off x="61914" y="945263"/>
          <a:ext cx="8931273" cy="5281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77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258277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530179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93678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6085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807364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69468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57639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816238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System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Tube Type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err="1" smtClean="0"/>
                        <a:t>Qty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PFN</a:t>
                      </a:r>
                      <a:r>
                        <a:rPr lang="en-GB" sz="1500" baseline="0" dirty="0" smtClean="0"/>
                        <a:t> Volt (kV)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Switch current (kA)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Pulse duration (µs)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Trigger method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Switch use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Life Time (h)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Life Time (Shots)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734133">
                <a:tc rowSpan="4">
                  <a:txBody>
                    <a:bodyPr/>
                    <a:lstStyle/>
                    <a:p>
                      <a:r>
                        <a:rPr lang="en-GB" sz="1500" dirty="0" smtClean="0"/>
                        <a:t>SPS Injection MKP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CX1171B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(3 gaps, DC)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3.1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11.5 (0)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MS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35·10</a:t>
                      </a:r>
                      <a:r>
                        <a:rPr lang="en-GB" sz="1500" baseline="30000" dirty="0" smtClean="0"/>
                        <a:t>3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10·10</a:t>
                      </a:r>
                      <a:r>
                        <a:rPr lang="en-GB" sz="1500" baseline="30000" dirty="0" smtClean="0"/>
                        <a:t>6</a:t>
                      </a:r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57439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CX1171B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(3 gaps, DC)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6.2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0.2 (0)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&gt;50·10</a:t>
                      </a:r>
                      <a:r>
                        <a:rPr lang="en-GB" sz="1500" baseline="30000" dirty="0" smtClean="0"/>
                        <a:t>3</a:t>
                      </a:r>
                      <a:r>
                        <a:rPr lang="en-GB" sz="1500" baseline="0" dirty="0" smtClean="0"/>
                        <a:t>still ok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&gt;10·10</a:t>
                      </a:r>
                      <a:r>
                        <a:rPr lang="en-GB" sz="1500" baseline="30000" dirty="0" smtClean="0"/>
                        <a:t>6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643528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CX2503X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 smtClean="0"/>
                        <a:t>(3 gaps, 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±3.1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 (11.5)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4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DS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&gt;30·10</a:t>
                      </a:r>
                      <a:r>
                        <a:rPr lang="en-GB" sz="1500" baseline="30000" dirty="0" smtClean="0"/>
                        <a:t>3</a:t>
                      </a:r>
                      <a:r>
                        <a:rPr lang="en-GB" sz="1500" baseline="0" dirty="0" smtClean="0"/>
                        <a:t>still ok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&gt;8·10</a:t>
                      </a:r>
                      <a:r>
                        <a:rPr lang="en-GB" sz="1500" baseline="30000" dirty="0" smtClean="0"/>
                        <a:t>6</a:t>
                      </a:r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01809"/>
                  </a:ext>
                </a:extLst>
              </a:tr>
              <a:tr h="615803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CX2503X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 smtClean="0"/>
                        <a:t>(3 gaps, 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38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4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MS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 smtClean="0"/>
                        <a:t>new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 smtClean="0"/>
                        <a:t>new</a:t>
                      </a:r>
                    </a:p>
                    <a:p>
                      <a:pPr algn="ctr"/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039174"/>
                  </a:ext>
                </a:extLst>
              </a:tr>
              <a:tr h="748664">
                <a:tc rowSpan="3">
                  <a:txBody>
                    <a:bodyPr/>
                    <a:lstStyle/>
                    <a:p>
                      <a:r>
                        <a:rPr lang="en-GB" sz="1500" dirty="0" smtClean="0"/>
                        <a:t>SPS MKQV</a:t>
                      </a:r>
                    </a:p>
                    <a:p>
                      <a:r>
                        <a:rPr lang="en-GB" sz="1500" dirty="0" smtClean="0"/>
                        <a:t>MKQH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CX1154B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(DC)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&lt;23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MS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80·10</a:t>
                      </a:r>
                      <a:r>
                        <a:rPr lang="en-GB" sz="1500" baseline="30000" dirty="0" smtClean="0"/>
                        <a:t>3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10·10</a:t>
                      </a:r>
                      <a:r>
                        <a:rPr lang="en-GB" sz="1500" baseline="30000" dirty="0" smtClean="0"/>
                        <a:t>6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574390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CX1154B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(DC)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±2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&lt;23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DS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80·10</a:t>
                      </a:r>
                      <a:r>
                        <a:rPr lang="en-GB" sz="1500" baseline="30000" dirty="0" smtClean="0"/>
                        <a:t>3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10·10</a:t>
                      </a:r>
                      <a:r>
                        <a:rPr lang="en-GB" sz="1500" baseline="30000" dirty="0" smtClean="0"/>
                        <a:t>6</a:t>
                      </a:r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7063"/>
                  </a:ext>
                </a:extLst>
              </a:tr>
              <a:tr h="57439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CX1154B</a:t>
                      </a:r>
                    </a:p>
                    <a:p>
                      <a:pPr algn="ctr"/>
                      <a:r>
                        <a:rPr lang="en-GB" sz="1500" baseline="0" dirty="0" smtClean="0"/>
                        <a:t>(DC)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4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80·10</a:t>
                      </a:r>
                      <a:r>
                        <a:rPr lang="en-GB" sz="1500" baseline="30000" dirty="0" smtClean="0"/>
                        <a:t>3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10·10</a:t>
                      </a:r>
                      <a:r>
                        <a:rPr lang="en-GB" sz="15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370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6" y="6229647"/>
            <a:ext cx="8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Failure modes: switching too slow, </a:t>
            </a:r>
            <a:r>
              <a:rPr lang="en-GB" sz="2300" dirty="0" err="1" smtClean="0"/>
              <a:t>erratics</a:t>
            </a:r>
            <a:r>
              <a:rPr lang="en-GB" sz="2300" dirty="0" smtClean="0"/>
              <a:t>, cathode heater.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3204310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15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9" y="554003"/>
            <a:ext cx="806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266720"/>
              </p:ext>
            </p:extLst>
          </p:nvPr>
        </p:nvGraphicFramePr>
        <p:xfrm>
          <a:off x="104777" y="1012333"/>
          <a:ext cx="8931273" cy="3668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77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258277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530179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93678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6085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807364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69468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57639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8162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Tube Type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Qty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PFN</a:t>
                      </a:r>
                      <a:r>
                        <a:rPr lang="en-GB" sz="1600" baseline="0" dirty="0" smtClean="0"/>
                        <a:t> Volt (kV)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current (kA)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Pulse duration (µs)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Trigger method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(Shots)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7341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SPS DUMP</a:t>
                      </a:r>
                    </a:p>
                    <a:p>
                      <a:r>
                        <a:rPr lang="en-GB" sz="1600" dirty="0" smtClean="0"/>
                        <a:t>MKDV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CX1171B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DC)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~7.5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55·10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95345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SPS ExtractionMKE6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CX2003X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X)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&gt;60·10</a:t>
                      </a:r>
                      <a:r>
                        <a:rPr lang="en-GB" sz="1600" baseline="30000" dirty="0" smtClean="0"/>
                        <a:t>3</a:t>
                      </a:r>
                      <a:r>
                        <a:rPr lang="en-GB" sz="1600" baseline="0" dirty="0" smtClean="0"/>
                        <a:t>still ok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&gt;10·10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865244"/>
                  </a:ext>
                </a:extLst>
              </a:tr>
              <a:tr h="37433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SPS ExtractionMKE4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CX2003X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X)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&gt;60·10</a:t>
                      </a:r>
                      <a:r>
                        <a:rPr lang="en-GB" sz="1600" baseline="30000" dirty="0" smtClean="0"/>
                        <a:t>3</a:t>
                      </a:r>
                      <a:r>
                        <a:rPr lang="en-GB" sz="1600" baseline="0" dirty="0" smtClean="0"/>
                        <a:t>still ok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&gt;10·10</a:t>
                      </a:r>
                      <a:r>
                        <a:rPr lang="en-GB" sz="16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017558"/>
                  </a:ext>
                </a:extLst>
              </a:tr>
              <a:tr h="57439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CX2503X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X)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&lt;8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&gt;60·10</a:t>
                      </a:r>
                      <a:r>
                        <a:rPr lang="en-GB" sz="1600" baseline="30000" dirty="0" smtClean="0"/>
                        <a:t>3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&gt;10·10</a:t>
                      </a:r>
                      <a:r>
                        <a:rPr lang="en-GB" sz="1600" baseline="30000" dirty="0" smtClean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370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7" y="6067396"/>
            <a:ext cx="88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Failure modes: </a:t>
            </a:r>
            <a:r>
              <a:rPr lang="en-GB" dirty="0" err="1" smtClean="0"/>
              <a:t>erratics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4175" y="4681118"/>
            <a:ext cx="5772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Prior to December 2015, we had 5 systems.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171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08" y="0"/>
            <a:ext cx="8066942" cy="664027"/>
          </a:xfrm>
        </p:spPr>
        <p:txBody>
          <a:bodyPr/>
          <a:lstStyle/>
          <a:p>
            <a:r>
              <a:rPr lang="en-GB" sz="3200" dirty="0" smtClean="0"/>
              <a:t>Lifetime Statistics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16</a:t>
            </a:fld>
            <a:endParaRPr lang="en-GB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109" y="554003"/>
            <a:ext cx="806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Ceramic Tubes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578182"/>
              </p:ext>
            </p:extLst>
          </p:nvPr>
        </p:nvGraphicFramePr>
        <p:xfrm>
          <a:off x="104777" y="1012333"/>
          <a:ext cx="8931273" cy="2136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77">
                  <a:extLst>
                    <a:ext uri="{9D8B030D-6E8A-4147-A177-3AD203B41FA5}">
                      <a16:colId xmlns:a16="http://schemas.microsoft.com/office/drawing/2014/main" val="3745067760"/>
                    </a:ext>
                  </a:extLst>
                </a:gridCol>
                <a:gridCol w="1258277">
                  <a:extLst>
                    <a:ext uri="{9D8B030D-6E8A-4147-A177-3AD203B41FA5}">
                      <a16:colId xmlns:a16="http://schemas.microsoft.com/office/drawing/2014/main" val="3380217529"/>
                    </a:ext>
                  </a:extLst>
                </a:gridCol>
                <a:gridCol w="530179">
                  <a:extLst>
                    <a:ext uri="{9D8B030D-6E8A-4147-A177-3AD203B41FA5}">
                      <a16:colId xmlns:a16="http://schemas.microsoft.com/office/drawing/2014/main" val="4175563850"/>
                    </a:ext>
                  </a:extLst>
                </a:gridCol>
                <a:gridCol w="612177">
                  <a:extLst>
                    <a:ext uri="{9D8B030D-6E8A-4147-A177-3AD203B41FA5}">
                      <a16:colId xmlns:a16="http://schemas.microsoft.com/office/drawing/2014/main" val="3498933763"/>
                    </a:ext>
                  </a:extLst>
                </a:gridCol>
                <a:gridCol w="913829">
                  <a:extLst>
                    <a:ext uri="{9D8B030D-6E8A-4147-A177-3AD203B41FA5}">
                      <a16:colId xmlns:a16="http://schemas.microsoft.com/office/drawing/2014/main" val="3258010309"/>
                    </a:ext>
                  </a:extLst>
                </a:gridCol>
                <a:gridCol w="993678">
                  <a:extLst>
                    <a:ext uri="{9D8B030D-6E8A-4147-A177-3AD203B41FA5}">
                      <a16:colId xmlns:a16="http://schemas.microsoft.com/office/drawing/2014/main" val="1403592742"/>
                    </a:ext>
                  </a:extLst>
                </a:gridCol>
                <a:gridCol w="896085">
                  <a:extLst>
                    <a:ext uri="{9D8B030D-6E8A-4147-A177-3AD203B41FA5}">
                      <a16:colId xmlns:a16="http://schemas.microsoft.com/office/drawing/2014/main" val="3299726719"/>
                    </a:ext>
                  </a:extLst>
                </a:gridCol>
                <a:gridCol w="807364">
                  <a:extLst>
                    <a:ext uri="{9D8B030D-6E8A-4147-A177-3AD203B41FA5}">
                      <a16:colId xmlns:a16="http://schemas.microsoft.com/office/drawing/2014/main" val="1741028334"/>
                    </a:ext>
                  </a:extLst>
                </a:gridCol>
                <a:gridCol w="869468">
                  <a:extLst>
                    <a:ext uri="{9D8B030D-6E8A-4147-A177-3AD203B41FA5}">
                      <a16:colId xmlns:a16="http://schemas.microsoft.com/office/drawing/2014/main" val="144067192"/>
                    </a:ext>
                  </a:extLst>
                </a:gridCol>
                <a:gridCol w="857639">
                  <a:extLst>
                    <a:ext uri="{9D8B030D-6E8A-4147-A177-3AD203B41FA5}">
                      <a16:colId xmlns:a16="http://schemas.microsoft.com/office/drawing/2014/main" val="2523533108"/>
                    </a:ext>
                  </a:extLst>
                </a:gridCol>
              </a:tblGrid>
              <a:tr h="8162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Tube Type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Qty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PFN</a:t>
                      </a:r>
                      <a:r>
                        <a:rPr lang="en-GB" sz="1600" baseline="0" dirty="0" smtClean="0"/>
                        <a:t> Volt (kV)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current (kA)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Pulse duration (µs)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Trigger method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Switch 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Time (Shots)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3082"/>
                  </a:ext>
                </a:extLst>
              </a:tr>
              <a:tr h="734133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LHC Injection MKI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CX2003X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X)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&gt;45·10</a:t>
                      </a:r>
                      <a:r>
                        <a:rPr lang="en-GB" sz="1600" baseline="30000" dirty="0" smtClean="0"/>
                        <a:t>3</a:t>
                      </a:r>
                      <a:r>
                        <a:rPr lang="en-GB" sz="1600" baseline="0" dirty="0" smtClean="0"/>
                        <a:t>still ok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&gt;3·10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73673"/>
                  </a:ext>
                </a:extLst>
              </a:tr>
              <a:tr h="2442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CX2503X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(3 gaps, X)</a:t>
                      </a:r>
                      <a:endParaRPr lang="en-GB" sz="1600" baseline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54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5.4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DS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&gt;45·10</a:t>
                      </a:r>
                      <a:r>
                        <a:rPr lang="en-GB" sz="1600" baseline="30000" dirty="0" smtClean="0"/>
                        <a:t>3</a:t>
                      </a:r>
                      <a:r>
                        <a:rPr lang="en-GB" sz="1600" baseline="0" dirty="0" smtClean="0"/>
                        <a:t>still ok</a:t>
                      </a:r>
                      <a:endParaRPr lang="en-GB" sz="1600" baseline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&gt;3·10</a:t>
                      </a:r>
                      <a:r>
                        <a:rPr lang="en-GB" sz="1600" baseline="30000" dirty="0" smtClean="0"/>
                        <a:t>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540673"/>
                  </a:ext>
                </a:extLst>
              </a:tr>
              <a:tr h="334863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5808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9764" y="6022151"/>
            <a:ext cx="800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Main concern: </a:t>
            </a:r>
            <a:r>
              <a:rPr lang="en-GB" dirty="0" err="1" smtClean="0"/>
              <a:t>erratics</a:t>
            </a:r>
            <a:r>
              <a:rPr lang="en-GB" dirty="0" smtClean="0"/>
              <a:t> to be avoided to prevent loss of the beam</a:t>
            </a:r>
            <a:endParaRPr lang="en-GB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600568"/>
              </p:ext>
            </p:extLst>
          </p:nvPr>
        </p:nvGraphicFramePr>
        <p:xfrm>
          <a:off x="384175" y="3266437"/>
          <a:ext cx="8651875" cy="2986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4708" y="3419741"/>
            <a:ext cx="914400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sz="1800" dirty="0">
                <a:latin typeface="Gill Sans Light"/>
                <a:cs typeface="Gill Sans Light"/>
              </a:rPr>
              <a:t>MKI8</a:t>
            </a:r>
            <a:r>
              <a:rPr lang="en-US" sz="1800" b="0" i="0" dirty="0" smtClean="0">
                <a:latin typeface="Gill Sans Light"/>
                <a:cs typeface="Gill Sans Light"/>
              </a:rPr>
              <a:t>D</a:t>
            </a:r>
          </a:p>
          <a:p>
            <a:pPr algn="r">
              <a:lnSpc>
                <a:spcPts val="2100"/>
              </a:lnSpc>
            </a:pPr>
            <a:r>
              <a:rPr lang="en-US" sz="1800" dirty="0">
                <a:latin typeface="Gill Sans Light"/>
                <a:cs typeface="Gill Sans Light"/>
              </a:rPr>
              <a:t>MKI8C</a:t>
            </a:r>
            <a:endParaRPr lang="en-US" sz="1800" dirty="0" smtClean="0">
              <a:latin typeface="Gill Sans Light"/>
              <a:cs typeface="Gill Sans Light"/>
            </a:endParaRPr>
          </a:p>
          <a:p>
            <a:pPr algn="r">
              <a:lnSpc>
                <a:spcPts val="2100"/>
              </a:lnSpc>
            </a:pPr>
            <a:r>
              <a:rPr lang="en-US" sz="1800" dirty="0">
                <a:latin typeface="Gill Sans Light"/>
                <a:cs typeface="Gill Sans Light"/>
              </a:rPr>
              <a:t>MKI8</a:t>
            </a:r>
            <a:r>
              <a:rPr lang="en-US" sz="1800" b="0" i="0" dirty="0" smtClean="0">
                <a:latin typeface="Gill Sans Light"/>
                <a:cs typeface="Gill Sans Light"/>
              </a:rPr>
              <a:t>B</a:t>
            </a:r>
          </a:p>
          <a:p>
            <a:pPr algn="r">
              <a:lnSpc>
                <a:spcPts val="2100"/>
              </a:lnSpc>
            </a:pPr>
            <a:r>
              <a:rPr lang="en-US" sz="1800" dirty="0" smtClean="0">
                <a:latin typeface="Gill Sans Light"/>
                <a:cs typeface="Gill Sans Light"/>
              </a:rPr>
              <a:t>MKI8A</a:t>
            </a:r>
          </a:p>
          <a:p>
            <a:pPr algn="r">
              <a:lnSpc>
                <a:spcPts val="2100"/>
              </a:lnSpc>
            </a:pPr>
            <a:r>
              <a:rPr lang="en-US" sz="1800" dirty="0">
                <a:latin typeface="Gill Sans Light"/>
                <a:cs typeface="Gill Sans Light"/>
              </a:rPr>
              <a:t>MKI2</a:t>
            </a:r>
            <a:r>
              <a:rPr lang="en-US" sz="1800" b="0" i="0" dirty="0" smtClean="0">
                <a:latin typeface="Gill Sans Light"/>
                <a:cs typeface="Gill Sans Light"/>
              </a:rPr>
              <a:t>D</a:t>
            </a:r>
          </a:p>
          <a:p>
            <a:pPr algn="r">
              <a:lnSpc>
                <a:spcPts val="2100"/>
              </a:lnSpc>
            </a:pPr>
            <a:r>
              <a:rPr lang="en-US" sz="1800" dirty="0">
                <a:latin typeface="Gill Sans Light"/>
                <a:cs typeface="Gill Sans Light"/>
              </a:rPr>
              <a:t>MKI2C</a:t>
            </a:r>
            <a:endParaRPr lang="en-US" sz="1800" dirty="0" smtClean="0">
              <a:latin typeface="Gill Sans Light"/>
              <a:cs typeface="Gill Sans Light"/>
            </a:endParaRPr>
          </a:p>
          <a:p>
            <a:pPr algn="r">
              <a:lnSpc>
                <a:spcPts val="2100"/>
              </a:lnSpc>
            </a:pPr>
            <a:r>
              <a:rPr lang="en-US" sz="1800" dirty="0" smtClean="0">
                <a:latin typeface="Gill Sans Light"/>
                <a:cs typeface="Gill Sans Light"/>
              </a:rPr>
              <a:t>MKI2</a:t>
            </a:r>
            <a:r>
              <a:rPr lang="en-US" sz="1800" b="0" i="0" dirty="0" smtClean="0">
                <a:latin typeface="Gill Sans Light"/>
                <a:cs typeface="Gill Sans Light"/>
              </a:rPr>
              <a:t>B</a:t>
            </a:r>
          </a:p>
          <a:p>
            <a:pPr algn="r">
              <a:lnSpc>
                <a:spcPts val="2100"/>
              </a:lnSpc>
            </a:pPr>
            <a:r>
              <a:rPr lang="en-US" sz="1800" dirty="0" smtClean="0">
                <a:latin typeface="Gill Sans Light"/>
                <a:cs typeface="Gill Sans Light"/>
              </a:rPr>
              <a:t>MKI2A</a:t>
            </a:r>
            <a:endParaRPr lang="en-GB" sz="1800" b="0" i="0" dirty="0" smtClean="0">
              <a:latin typeface="Gill Sans Light"/>
              <a:cs typeface="Gill Sans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4000" y="3497270"/>
            <a:ext cx="2667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Blue: during injection</a:t>
            </a:r>
          </a:p>
          <a:p>
            <a:r>
              <a:rPr lang="en-GB" sz="2000" dirty="0" smtClean="0"/>
              <a:t>Yellow: during soft start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57082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17</a:t>
            </a:fld>
            <a:endParaRPr lang="en-GB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3107" y="0"/>
            <a:ext cx="7302944" cy="915987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2494" y="970875"/>
            <a:ext cx="83091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Thyratron</a:t>
            </a:r>
            <a:r>
              <a:rPr lang="en-US" dirty="0" smtClean="0"/>
              <a:t> lifetime in normal operating conditions depends </a:t>
            </a:r>
            <a:r>
              <a:rPr lang="en-US" dirty="0"/>
              <a:t>mainly </a:t>
            </a:r>
            <a:r>
              <a:rPr lang="en-US" dirty="0" smtClean="0"/>
              <a:t>on product</a:t>
            </a:r>
            <a:r>
              <a:rPr lang="en-US" dirty="0"/>
              <a:t>: </a:t>
            </a:r>
            <a:r>
              <a:rPr lang="en-US" dirty="0" smtClean="0"/>
              <a:t>peak current × pulse duration × shots.</a:t>
            </a:r>
          </a:p>
          <a:p>
            <a:endParaRPr lang="en-US" dirty="0"/>
          </a:p>
          <a:p>
            <a:r>
              <a:rPr lang="en-US" dirty="0" smtClean="0"/>
              <a:t>For extended life, G1 trigger before G2 is highly recommended.</a:t>
            </a:r>
          </a:p>
          <a:p>
            <a:endParaRPr lang="en-US" dirty="0"/>
          </a:p>
          <a:p>
            <a:r>
              <a:rPr lang="en-US" dirty="0" smtClean="0"/>
              <a:t>Filament failures are very rare.</a:t>
            </a:r>
          </a:p>
          <a:p>
            <a:endParaRPr lang="en-US" dirty="0"/>
          </a:p>
          <a:p>
            <a:r>
              <a:rPr lang="en-US" dirty="0" smtClean="0"/>
              <a:t>For the best tubes without erratic problems, end of CERN life is decided when the rise time becomes out of specification due to gas depletion. A large reservoir voltage supply dynamic from ~3 to 8V is recommended for extended use of non X tubes.</a:t>
            </a:r>
          </a:p>
          <a:p>
            <a:endParaRPr lang="en-US" dirty="0"/>
          </a:p>
          <a:p>
            <a:r>
              <a:rPr lang="en-US" dirty="0" err="1" smtClean="0"/>
              <a:t>Thyratrons</a:t>
            </a:r>
            <a:r>
              <a:rPr lang="en-US" dirty="0" smtClean="0"/>
              <a:t> are reliable devices in kicker systems if they are properly operated by well trained people.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18</a:t>
            </a:fld>
            <a:endParaRPr lang="en-GB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3106" y="0"/>
            <a:ext cx="7410893" cy="915987"/>
          </a:xfrm>
        </p:spPr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2494" y="1017767"/>
            <a:ext cx="8309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007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219200"/>
            <a:ext cx="8991599" cy="4876800"/>
          </a:xfrm>
        </p:spPr>
        <p:txBody>
          <a:bodyPr/>
          <a:lstStyle/>
          <a:p>
            <a:r>
              <a:rPr lang="en-US" dirty="0" smtClean="0"/>
              <a:t>Reminder about </a:t>
            </a:r>
            <a:r>
              <a:rPr lang="en-US" dirty="0" err="1" smtClean="0"/>
              <a:t>thyratron</a:t>
            </a:r>
            <a:r>
              <a:rPr lang="en-US" dirty="0" smtClean="0"/>
              <a:t> devices.</a:t>
            </a:r>
          </a:p>
          <a:p>
            <a:r>
              <a:rPr lang="en-US" dirty="0" err="1" smtClean="0"/>
              <a:t>Thyratrons</a:t>
            </a:r>
            <a:r>
              <a:rPr lang="en-US" dirty="0" smtClean="0"/>
              <a:t> used in CERN kicker systems.</a:t>
            </a:r>
          </a:p>
          <a:p>
            <a:r>
              <a:rPr lang="en-US" dirty="0" smtClean="0"/>
              <a:t>Operating mode </a:t>
            </a:r>
            <a:r>
              <a:rPr lang="en-US" dirty="0"/>
              <a:t>in </a:t>
            </a:r>
            <a:r>
              <a:rPr lang="en-US" dirty="0" smtClean="0"/>
              <a:t>CERN </a:t>
            </a:r>
            <a:r>
              <a:rPr lang="en-US" dirty="0"/>
              <a:t>kicker </a:t>
            </a:r>
            <a:r>
              <a:rPr lang="en-US" dirty="0" smtClean="0"/>
              <a:t>systems.</a:t>
            </a:r>
          </a:p>
          <a:p>
            <a:r>
              <a:rPr lang="en-US" dirty="0" smtClean="0"/>
              <a:t>Lifetime statistics.</a:t>
            </a:r>
          </a:p>
          <a:p>
            <a:r>
              <a:rPr lang="en-US" dirty="0" smtClean="0"/>
              <a:t>Conclusion.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L. Sermeus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1</a:t>
            </a:fld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000" dirty="0" err="1" smtClean="0"/>
              <a:t>Thyratron</a:t>
            </a:r>
            <a:r>
              <a:rPr lang="en-US" sz="4000" dirty="0" smtClean="0"/>
              <a:t> CX1171A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4DC670EF-F3B9-495A-89C1-C5D32938D4FB}" type="slidenum">
              <a:rPr lang="en-GB" smtClean="0"/>
              <a:pPr lvl="1"/>
              <a:t>19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844703" y="831048"/>
            <a:ext cx="712735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Features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deuterium filled switch (gas discharge technology)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deuterium pressure adjustable (reservoir)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100 kV max operating voltage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3 kA max current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switching time ~ 30 ns (10-90)%, jitter &lt;5 ns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triggered with ~1 kV pulse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single supplier (E2V technologies)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cost ~11000 GBP ( ~17000 CHF)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lifetime from 50000 to 100000 filament hours (more</a:t>
            </a:r>
          </a:p>
          <a:p>
            <a:r>
              <a:rPr lang="en-US" sz="2000" dirty="0" smtClean="0"/>
              <a:t>  than 10</a:t>
            </a:r>
            <a:r>
              <a:rPr lang="en-US" sz="2000" baseline="30000" dirty="0" smtClean="0"/>
              <a:t>7 </a:t>
            </a:r>
            <a:r>
              <a:rPr lang="en-US" sz="2000" dirty="0" smtClean="0"/>
              <a:t>shots)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for the time being no equivalent switch in other</a:t>
            </a:r>
          </a:p>
          <a:p>
            <a:r>
              <a:rPr lang="en-US" sz="2000" dirty="0" smtClean="0"/>
              <a:t>  technologies (semi-conductors or else)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14" descr="CX1171A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846" y="1129103"/>
            <a:ext cx="1481744" cy="19742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74928" y="4811261"/>
            <a:ext cx="886112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Main concerns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long term availability (the supplier has recently reduced his catalog offer)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smtClean="0"/>
              <a:t>continuous </a:t>
            </a:r>
            <a:r>
              <a:rPr lang="en-US" sz="2000" dirty="0" smtClean="0"/>
              <a:t>optimization of gas pressure necessary for a good compromise between voltage hold-off (low pressure) and rise-time (high pressure)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inherent self firing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17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352" y="0"/>
            <a:ext cx="8221648" cy="91598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/>
              <a:t>KFA71-79 system description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4DC670EF-F3B9-495A-89C1-C5D32938D4FB}" type="slidenum">
              <a:rPr lang="en-GB" smtClean="0"/>
              <a:pPr lvl="1"/>
              <a:t>20</a:t>
            </a:fld>
            <a:endParaRPr lang="en-GB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" name="Picture 28" descr="Kfa71-1-2002.wmf"/>
          <p:cNvPicPr>
            <a:picLocks noChangeAspect="1"/>
          </p:cNvPicPr>
          <p:nvPr/>
        </p:nvPicPr>
        <p:blipFill>
          <a:blip r:embed="rId3" cstate="print"/>
          <a:srcRect l="12111" t="42817" r="39563" b="32676"/>
          <a:stretch>
            <a:fillRect/>
          </a:stretch>
        </p:blipFill>
        <p:spPr>
          <a:xfrm>
            <a:off x="143125" y="922005"/>
            <a:ext cx="4925725" cy="178993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" name="Picture 16" descr="FAK_MOD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394" y="2806825"/>
            <a:ext cx="4608576" cy="3456432"/>
          </a:xfrm>
          <a:prstGeom prst="rect">
            <a:avLst/>
          </a:prstGeom>
        </p:spPr>
      </p:pic>
      <p:pic>
        <p:nvPicPr>
          <p:cNvPr id="18" name="Picture 17" descr="CX1171A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3518" y="938258"/>
            <a:ext cx="2962656" cy="395020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262393" y="1025718"/>
            <a:ext cx="3196424" cy="826936"/>
          </a:xfrm>
          <a:prstGeom prst="rect">
            <a:avLst/>
          </a:prstGeom>
          <a:solidFill>
            <a:schemeClr val="accent1">
              <a:alpha val="21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1216550" y="1741336"/>
            <a:ext cx="294198" cy="10972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082748" y="5001371"/>
            <a:ext cx="2026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100 kV </a:t>
            </a:r>
            <a:r>
              <a:rPr lang="en-US" sz="2000" dirty="0" err="1" smtClean="0"/>
              <a:t>Thyratron</a:t>
            </a:r>
            <a:endParaRPr lang="en-US" sz="20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031311" y="4198289"/>
            <a:ext cx="1789044" cy="17333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5294869" y="5957270"/>
            <a:ext cx="3235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SF</a:t>
            </a:r>
            <a:r>
              <a:rPr lang="en-US" sz="2000" baseline="-25000" dirty="0" smtClean="0"/>
              <a:t>6 </a:t>
            </a:r>
            <a:r>
              <a:rPr lang="en-US" sz="2000" dirty="0" smtClean="0"/>
              <a:t>filled Pulse Forming Line</a:t>
            </a:r>
            <a:endParaRPr lang="en-US" sz="2000" dirty="0"/>
          </a:p>
        </p:txBody>
      </p:sp>
      <p:sp>
        <p:nvSpPr>
          <p:cNvPr id="31" name="Rectangle 30"/>
          <p:cNvSpPr/>
          <p:nvPr/>
        </p:nvSpPr>
        <p:spPr>
          <a:xfrm>
            <a:off x="1439812" y="6292550"/>
            <a:ext cx="21916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Generators in B359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37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855060" cy="915987"/>
          </a:xfrm>
        </p:spPr>
        <p:txBody>
          <a:bodyPr/>
          <a:lstStyle/>
          <a:p>
            <a:r>
              <a:rPr lang="en-GB" sz="4000" dirty="0" smtClean="0"/>
              <a:t>Reminder about </a:t>
            </a:r>
            <a:r>
              <a:rPr lang="en-GB" sz="4000" dirty="0" err="1" smtClean="0"/>
              <a:t>thyratron</a:t>
            </a:r>
            <a:r>
              <a:rPr lang="en-GB" sz="4000" dirty="0" smtClean="0"/>
              <a:t> devices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4" y="1144953"/>
            <a:ext cx="8957896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Tube containing  H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or D</a:t>
            </a:r>
            <a:r>
              <a:rPr lang="en-GB" sz="2400" baseline="-25000" dirty="0"/>
              <a:t>2 </a:t>
            </a:r>
            <a:r>
              <a:rPr lang="en-GB" sz="2400" dirty="0" smtClean="0"/>
              <a:t>(deuterium) gas at low pressure (~0.5 </a:t>
            </a:r>
            <a:r>
              <a:rPr lang="en-GB" sz="2400" dirty="0" err="1" smtClean="0"/>
              <a:t>torr</a:t>
            </a:r>
            <a:r>
              <a:rPr lang="en-GB" sz="2400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Cathode heated for e</a:t>
            </a:r>
            <a:r>
              <a:rPr lang="en-GB" sz="2400" baseline="30000" dirty="0" smtClean="0"/>
              <a:t>-</a:t>
            </a:r>
            <a:r>
              <a:rPr lang="en-GB" sz="2400" dirty="0" smtClean="0"/>
              <a:t> emission.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High density plasma in glow mode when 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Voltage controlled switching.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Unidirectional in standard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Gas pressure adjustable using heated titanium hydride reservoir.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High voltage and high current capabilities (200 kV, 100 </a:t>
            </a:r>
            <a:r>
              <a:rPr lang="en-GB" sz="2400" dirty="0" err="1" smtClean="0"/>
              <a:t>kÂ</a:t>
            </a:r>
            <a:r>
              <a:rPr lang="en-GB" sz="2400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Fast switching (tens of ns). Low jitter (2 ns typical).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Closing switch only. Needs zero current + recovery time ~50 µs </a:t>
            </a:r>
            <a:r>
              <a:rPr lang="en-GB" sz="2400" dirty="0"/>
              <a:t>to </a:t>
            </a:r>
            <a:r>
              <a:rPr lang="en-GB" sz="2400" dirty="0" smtClean="0"/>
              <a:t>stop. </a:t>
            </a:r>
          </a:p>
          <a:p>
            <a:pPr marL="0" indent="0">
              <a:buNone/>
            </a:pP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2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4809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855060" cy="915987"/>
          </a:xfrm>
        </p:spPr>
        <p:txBody>
          <a:bodyPr/>
          <a:lstStyle/>
          <a:p>
            <a:r>
              <a:rPr lang="en-GB" sz="4000" dirty="0" smtClean="0"/>
              <a:t>Reminder about </a:t>
            </a:r>
            <a:r>
              <a:rPr lang="en-GB" sz="4000" dirty="0" err="1" smtClean="0"/>
              <a:t>thyratron</a:t>
            </a:r>
            <a:r>
              <a:rPr lang="en-GB" sz="4000" dirty="0" smtClean="0"/>
              <a:t> devices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" y="1144953"/>
            <a:ext cx="8965712" cy="531837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For the kickers, we use glass (H</a:t>
            </a:r>
            <a:r>
              <a:rPr lang="en-GB" baseline="-25000" dirty="0" smtClean="0"/>
              <a:t>2</a:t>
            </a:r>
            <a:r>
              <a:rPr lang="en-GB" dirty="0" smtClean="0"/>
              <a:t> filled) and ceramic (D</a:t>
            </a:r>
            <a:r>
              <a:rPr lang="en-GB" baseline="-25000" dirty="0"/>
              <a:t>2</a:t>
            </a:r>
            <a:r>
              <a:rPr lang="en-GB" dirty="0" smtClean="0"/>
              <a:t> filled) envelope tubes from E2V (now Teledyne).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3</a:t>
            </a:fld>
            <a:endParaRPr lang="en-GB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84" y="2347266"/>
            <a:ext cx="2352675" cy="3629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765" y="2384507"/>
            <a:ext cx="2922937" cy="3589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9036" y="5973813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Glass envelope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91877" y="5989224"/>
            <a:ext cx="336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Ceramic envelope (1 gap)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5447323" y="2743200"/>
            <a:ext cx="1383323" cy="8987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60563" y="2493107"/>
            <a:ext cx="1838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2-3 mm gap for 40 kV hold-off at 0.5 </a:t>
            </a:r>
            <a:r>
              <a:rPr lang="en-GB" dirty="0" err="1" smtClean="0"/>
              <a:t>Torr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45703" y="4579924"/>
            <a:ext cx="2790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G0, G1 priming grids,</a:t>
            </a:r>
          </a:p>
          <a:p>
            <a:r>
              <a:rPr lang="en-GB" dirty="0" smtClean="0"/>
              <a:t>G2 trigger grid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5447323" y="3978031"/>
            <a:ext cx="1219201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6163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50" y="2297752"/>
            <a:ext cx="5033772" cy="3774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855060" cy="915987"/>
          </a:xfrm>
        </p:spPr>
        <p:txBody>
          <a:bodyPr/>
          <a:lstStyle/>
          <a:p>
            <a:r>
              <a:rPr lang="en-GB" sz="4000" dirty="0" smtClean="0"/>
              <a:t>Reminder about </a:t>
            </a:r>
            <a:r>
              <a:rPr lang="en-GB" sz="4000" dirty="0" err="1" smtClean="0"/>
              <a:t>thyratron</a:t>
            </a:r>
            <a:r>
              <a:rPr lang="en-GB" sz="4000" dirty="0" smtClean="0"/>
              <a:t> devices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4</a:t>
            </a:fld>
            <a:endParaRPr lang="en-GB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3816" y="5976291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Glass envelope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09292" y="6000742"/>
            <a:ext cx="3887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Ceramic envelope (multi-gap)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6379064" y="3995109"/>
            <a:ext cx="1514474" cy="6391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421339" y="2425449"/>
            <a:ext cx="1691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2-3 mm gap for 40 kV hold-off at 0.5 </a:t>
            </a:r>
            <a:r>
              <a:rPr lang="en-GB" dirty="0" err="1" smtClean="0"/>
              <a:t>Torr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6" y="1688138"/>
            <a:ext cx="3287850" cy="43838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flipH="1">
            <a:off x="1180990" y="1474648"/>
            <a:ext cx="1514474" cy="6391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639277" y="1139804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Anode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6531464" y="1972762"/>
            <a:ext cx="502639" cy="728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48961" y="16044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G1 priming grid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932380" y="1688138"/>
            <a:ext cx="343374" cy="13364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360548" y="1172186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Cathode heater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908773" y="3616826"/>
            <a:ext cx="1195294" cy="8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4056185" y="3144700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Reservoir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5373457" y="2144623"/>
            <a:ext cx="343374" cy="13364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3931405" y="1398861"/>
            <a:ext cx="15327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Cathode</a:t>
            </a:r>
          </a:p>
          <a:p>
            <a:r>
              <a:rPr lang="en-GB" dirty="0" smtClean="0"/>
              <a:t>connection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23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2326523" y="1062305"/>
            <a:ext cx="5231277" cy="3200400"/>
            <a:chOff x="2311447" y="1075982"/>
            <a:chExt cx="5231277" cy="3200400"/>
          </a:xfrm>
        </p:grpSpPr>
        <p:grpSp>
          <p:nvGrpSpPr>
            <p:cNvPr id="8" name="Group 7"/>
            <p:cNvGrpSpPr/>
            <p:nvPr/>
          </p:nvGrpSpPr>
          <p:grpSpPr>
            <a:xfrm>
              <a:off x="3275524" y="1075982"/>
              <a:ext cx="4267200" cy="3200400"/>
              <a:chOff x="4155197" y="1157035"/>
              <a:chExt cx="4267200" cy="3200400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5197" y="1157035"/>
                <a:ext cx="4267200" cy="3200400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 bwMode="auto">
              <a:xfrm flipH="1">
                <a:off x="5635333" y="1958438"/>
                <a:ext cx="1860061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sp>
            <p:nvSpPr>
              <p:cNvPr id="38" name="TextBox 37"/>
              <p:cNvSpPr txBox="1"/>
              <p:nvPr/>
            </p:nvSpPr>
            <p:spPr>
              <a:xfrm>
                <a:off x="6288797" y="1502843"/>
                <a:ext cx="21002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C00000"/>
                    </a:solidFill>
                  </a:rPr>
                  <a:t>Increasing </a:t>
                </a:r>
                <a:r>
                  <a:rPr lang="en-GB" dirty="0" err="1" smtClean="0">
                    <a:solidFill>
                      <a:srgbClr val="C00000"/>
                    </a:solidFill>
                  </a:rPr>
                  <a:t>Vres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 bwMode="auto">
            <a:xfrm flipV="1">
              <a:off x="2311447" y="2670967"/>
              <a:ext cx="2032063" cy="121138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92D05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5810297" y="2594709"/>
              <a:ext cx="1023918" cy="8147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855060" cy="915987"/>
          </a:xfrm>
        </p:spPr>
        <p:txBody>
          <a:bodyPr/>
          <a:lstStyle/>
          <a:p>
            <a:r>
              <a:rPr lang="en-GB" sz="4000" dirty="0" smtClean="0"/>
              <a:t>Reminder about </a:t>
            </a:r>
            <a:r>
              <a:rPr lang="en-GB" sz="4000" dirty="0" err="1" smtClean="0"/>
              <a:t>thyratron</a:t>
            </a:r>
            <a:r>
              <a:rPr lang="en-GB" sz="4000" dirty="0" smtClean="0"/>
              <a:t> devices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5</a:t>
            </a:fld>
            <a:endParaRPr lang="en-GB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74529" y="2000786"/>
            <a:ext cx="23694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</a:rPr>
              <a:t>Vres</a:t>
            </a:r>
            <a:r>
              <a:rPr lang="en-GB" sz="2000" dirty="0" smtClean="0">
                <a:solidFill>
                  <a:srgbClr val="FF0000"/>
                </a:solidFill>
              </a:rPr>
              <a:t> too low,</a:t>
            </a:r>
          </a:p>
          <a:p>
            <a:r>
              <a:rPr lang="en-GB" sz="2000" dirty="0">
                <a:solidFill>
                  <a:srgbClr val="FF0000"/>
                </a:solidFill>
              </a:rPr>
              <a:t>l</a:t>
            </a:r>
            <a:r>
              <a:rPr lang="en-GB" sz="2000" dirty="0" smtClean="0">
                <a:solidFill>
                  <a:srgbClr val="FF0000"/>
                </a:solidFill>
              </a:rPr>
              <a:t>ong switching time,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high switching losses,</a:t>
            </a:r>
          </a:p>
          <a:p>
            <a:r>
              <a:rPr lang="en-GB" sz="2000" dirty="0">
                <a:solidFill>
                  <a:srgbClr val="FF0000"/>
                </a:solidFill>
              </a:rPr>
              <a:t>r</a:t>
            </a:r>
            <a:r>
              <a:rPr lang="en-GB" sz="2000" dirty="0" smtClean="0">
                <a:solidFill>
                  <a:srgbClr val="FF0000"/>
                </a:solidFill>
              </a:rPr>
              <a:t>isk of quenching.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06167" y="640941"/>
            <a:ext cx="4161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Reservoir voltage management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882651"/>
            <a:ext cx="3327479" cy="2558340"/>
            <a:chOff x="295738" y="926203"/>
            <a:chExt cx="3423004" cy="2558340"/>
          </a:xfrm>
        </p:grpSpPr>
        <p:sp>
          <p:nvSpPr>
            <p:cNvPr id="18" name="TextBox 17"/>
            <p:cNvSpPr txBox="1"/>
            <p:nvPr/>
          </p:nvSpPr>
          <p:spPr>
            <a:xfrm>
              <a:off x="295738" y="926203"/>
              <a:ext cx="3423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Operating zone (left side)</a:t>
              </a:r>
              <a:endParaRPr lang="en-GB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9712" y="1384229"/>
              <a:ext cx="2790825" cy="2100314"/>
              <a:chOff x="3176587" y="2543175"/>
              <a:chExt cx="2790825" cy="210031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394433" y="4243379"/>
                <a:ext cx="2355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err="1" smtClean="0"/>
                  <a:t>Paschen</a:t>
                </a:r>
                <a:r>
                  <a:rPr lang="en-GB" sz="2000" dirty="0" smtClean="0"/>
                  <a:t> curve for H</a:t>
                </a:r>
                <a:r>
                  <a:rPr lang="en-GB" sz="2000" baseline="-25000" dirty="0" smtClean="0"/>
                  <a:t>2</a:t>
                </a:r>
                <a:endParaRPr lang="en-GB" sz="2000" baseline="-25000" dirty="0"/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76587" y="2543175"/>
                <a:ext cx="2790825" cy="1771650"/>
              </a:xfrm>
              <a:prstGeom prst="rect">
                <a:avLst/>
              </a:prstGeom>
            </p:spPr>
          </p:pic>
        </p:grpSp>
      </p:grpSp>
      <p:cxnSp>
        <p:nvCxnSpPr>
          <p:cNvPr id="17" name="Straight Arrow Connector 16"/>
          <p:cNvCxnSpPr/>
          <p:nvPr/>
        </p:nvCxnSpPr>
        <p:spPr bwMode="auto">
          <a:xfrm>
            <a:off x="570524" y="1254967"/>
            <a:ext cx="46893" cy="1340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19739" y="3440991"/>
            <a:ext cx="2977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92D050"/>
                </a:solidFill>
              </a:rPr>
              <a:t>Vres</a:t>
            </a:r>
            <a:r>
              <a:rPr lang="en-GB" sz="2000" dirty="0" smtClean="0">
                <a:solidFill>
                  <a:srgbClr val="92D050"/>
                </a:solidFill>
              </a:rPr>
              <a:t> optimised,</a:t>
            </a:r>
          </a:p>
          <a:p>
            <a:r>
              <a:rPr lang="en-GB" sz="2000" dirty="0" smtClean="0">
                <a:solidFill>
                  <a:srgbClr val="92D050"/>
                </a:solidFill>
              </a:rPr>
              <a:t>short switching time,</a:t>
            </a:r>
          </a:p>
          <a:p>
            <a:r>
              <a:rPr lang="en-GB" sz="2000" dirty="0">
                <a:solidFill>
                  <a:srgbClr val="92D050"/>
                </a:solidFill>
              </a:rPr>
              <a:t>m</a:t>
            </a:r>
            <a:r>
              <a:rPr lang="en-GB" sz="2000" dirty="0" smtClean="0">
                <a:solidFill>
                  <a:srgbClr val="92D050"/>
                </a:solidFill>
              </a:rPr>
              <a:t>inimum switching losses,</a:t>
            </a:r>
          </a:p>
          <a:p>
            <a:r>
              <a:rPr lang="en-GB" sz="2000" dirty="0">
                <a:solidFill>
                  <a:srgbClr val="92D050"/>
                </a:solidFill>
              </a:rPr>
              <a:t>r</a:t>
            </a:r>
            <a:r>
              <a:rPr lang="en-GB" sz="2000" dirty="0" smtClean="0">
                <a:solidFill>
                  <a:srgbClr val="92D050"/>
                </a:solidFill>
              </a:rPr>
              <a:t>educed anode delay time. </a:t>
            </a:r>
            <a:endParaRPr lang="en-GB" sz="2000" dirty="0">
              <a:solidFill>
                <a:srgbClr val="92D050"/>
              </a:solidFill>
            </a:endParaRPr>
          </a:p>
        </p:txBody>
      </p:sp>
      <p:pic>
        <p:nvPicPr>
          <p:cNvPr id="33" name="Picture 32" descr="MOD7_FS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35324" y="4328055"/>
            <a:ext cx="2865120" cy="214884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49130" y="4262886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PFN voltage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510344" y="4974330"/>
            <a:ext cx="4579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Erratic switching due to wrong reservoir settings (resonant charging case)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5121381" y="5255034"/>
            <a:ext cx="1949344" cy="208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79402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990" y="0"/>
            <a:ext cx="7855060" cy="915987"/>
          </a:xfrm>
        </p:spPr>
        <p:txBody>
          <a:bodyPr/>
          <a:lstStyle/>
          <a:p>
            <a:r>
              <a:rPr lang="en-GB" sz="4000" dirty="0" smtClean="0"/>
              <a:t>Reminder about </a:t>
            </a:r>
            <a:r>
              <a:rPr lang="en-GB" sz="4000" dirty="0" err="1" smtClean="0"/>
              <a:t>thyratron</a:t>
            </a:r>
            <a:r>
              <a:rPr lang="en-GB" sz="4000" dirty="0" smtClean="0"/>
              <a:t> devices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6</a:t>
            </a:fld>
            <a:endParaRPr lang="en-GB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51" y="1476375"/>
            <a:ext cx="8864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Special tube types</a:t>
            </a:r>
          </a:p>
          <a:p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Double Cathode (DC) ceramic: symmetric tube allowing bi-directional current. Needs two heater systems. Longer than the single cathode standard tube (more inductance, slower switching).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Hollow Anode ceramic (HA): designed to conduct reverse current after forward current conduction if the plasma is still present in the tube. Same length as the standard tube.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Ceramic metal envelope (X): tube with large reservoir and fixed reservoir voltage along its lifetime. An internal circuit assures the self adjustment of the gas pressure when the tube ages.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26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3" y="0"/>
            <a:ext cx="8268677" cy="915987"/>
          </a:xfrm>
        </p:spPr>
        <p:txBody>
          <a:bodyPr/>
          <a:lstStyle/>
          <a:p>
            <a:r>
              <a:rPr lang="en-GB" sz="3400" dirty="0" err="1" smtClean="0"/>
              <a:t>Thyratrons</a:t>
            </a:r>
            <a:r>
              <a:rPr lang="en-GB" sz="3400" dirty="0" smtClean="0"/>
              <a:t> used in CERN kicker systems </a:t>
            </a:r>
            <a:endParaRPr lang="en-GB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7</a:t>
            </a:fld>
            <a:endParaRPr lang="en-GB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5" t="30589" r="23610" b="31612"/>
          <a:stretch/>
        </p:blipFill>
        <p:spPr>
          <a:xfrm>
            <a:off x="384175" y="975620"/>
            <a:ext cx="8477802" cy="298174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extBox 7"/>
          <p:cNvSpPr txBox="1"/>
          <p:nvPr/>
        </p:nvSpPr>
        <p:spPr>
          <a:xfrm>
            <a:off x="161925" y="3994498"/>
            <a:ext cx="8874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Thyratron</a:t>
            </a:r>
            <a:r>
              <a:rPr lang="en-GB" dirty="0" smtClean="0"/>
              <a:t> types used at </a:t>
            </a:r>
            <a:r>
              <a:rPr lang="en-GB" dirty="0" err="1" smtClean="0"/>
              <a:t>Cern</a:t>
            </a:r>
            <a:r>
              <a:rPr lang="en-GB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Glass up to 30 kV, 1.8 </a:t>
            </a:r>
            <a:r>
              <a:rPr lang="en-GB" dirty="0" err="1"/>
              <a:t>kÂ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Standard ceramic up to 100 kV (3 gaps), </a:t>
            </a:r>
            <a:r>
              <a:rPr lang="en-GB" dirty="0"/>
              <a:t>6 </a:t>
            </a:r>
            <a:r>
              <a:rPr lang="en-GB" dirty="0" err="1"/>
              <a:t>kÂ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Hollow Anode ceramic up to 100 kV (3 gaps), 6 </a:t>
            </a:r>
            <a:r>
              <a:rPr lang="en-GB" dirty="0" err="1" smtClean="0"/>
              <a:t>kÂ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Double Cathode ceramic up to 100 kV (3 gaps), 6 </a:t>
            </a:r>
            <a:r>
              <a:rPr lang="en-GB" dirty="0" err="1" smtClean="0"/>
              <a:t>k</a:t>
            </a:r>
            <a:r>
              <a:rPr lang="en-GB" dirty="0" err="1"/>
              <a:t>Â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Metal envelope X up to 100 kV (3 gaps), 6 </a:t>
            </a:r>
            <a:r>
              <a:rPr lang="en-GB" dirty="0" err="1" smtClean="0"/>
              <a:t>k</a:t>
            </a:r>
            <a:r>
              <a:rPr lang="en-GB" dirty="0" err="1"/>
              <a:t>Â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4494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3" y="0"/>
            <a:ext cx="8268677" cy="915987"/>
          </a:xfrm>
        </p:spPr>
        <p:txBody>
          <a:bodyPr/>
          <a:lstStyle/>
          <a:p>
            <a:r>
              <a:rPr lang="en-GB" sz="3200" dirty="0" smtClean="0"/>
              <a:t>Operating modes in CERN </a:t>
            </a:r>
            <a:r>
              <a:rPr lang="en-GB" sz="3200" dirty="0"/>
              <a:t>kicker systems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PULPOKS 12 March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Sermeus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4DC670EF-F3B9-495A-89C1-C5D32938D4FB}" type="slidenum">
              <a:rPr lang="en-GB" smtClean="0"/>
              <a:pPr lvl="1">
                <a:defRPr/>
              </a:pPr>
              <a:t>8</a:t>
            </a:fld>
            <a:endParaRPr lang="en-GB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5" y="888999"/>
            <a:ext cx="895032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Triggering techniques used:</a:t>
            </a:r>
          </a:p>
          <a:p>
            <a:endParaRPr lang="en-GB" sz="2800" dirty="0" smtClean="0"/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G1 DC priming (100 to 150 mA), G2 negative bias, G2 fast trigger pulse of 1 kV minimum.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G1 </a:t>
            </a:r>
            <a:r>
              <a:rPr lang="en-GB" sz="2300" dirty="0"/>
              <a:t>DC priming (100 to 150 mA), G2 negative bias, G2 fast trigger pulse of 1 kV minimum, RC coupling of G2 pulse to G1 without delay</a:t>
            </a:r>
            <a:r>
              <a:rPr lang="en-GB" sz="23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300" dirty="0"/>
              <a:t>No G1 DC priming. G1 pulsed with </a:t>
            </a:r>
            <a:r>
              <a:rPr lang="en-GB" sz="2300" dirty="0" smtClean="0"/>
              <a:t>1 Â </a:t>
            </a:r>
            <a:r>
              <a:rPr lang="en-GB" sz="2300" dirty="0"/>
              <a:t>picked from G2 trigger pulse which is then delayed by ~</a:t>
            </a:r>
            <a:r>
              <a:rPr lang="en-GB" sz="2300" dirty="0" smtClean="0"/>
              <a:t>550 ns</a:t>
            </a:r>
            <a:r>
              <a:rPr lang="en-GB" sz="2300" dirty="0"/>
              <a:t>. Negative bias on G2. Needs only one trigger unit. </a:t>
            </a:r>
            <a:endParaRPr lang="en-GB" sz="2300" dirty="0" smtClean="0"/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G1 </a:t>
            </a:r>
            <a:r>
              <a:rPr lang="en-GB" sz="2300" dirty="0"/>
              <a:t>DC priming (100 to 150 mA</a:t>
            </a:r>
            <a:r>
              <a:rPr lang="en-GB" sz="2300" dirty="0" smtClean="0"/>
              <a:t>) + minimum 10 Â/1 µs pulse ~550 ns before G2 </a:t>
            </a:r>
            <a:r>
              <a:rPr lang="en-GB" sz="2300" dirty="0"/>
              <a:t>fast trigger pulse of 1 kV minimum</a:t>
            </a:r>
            <a:r>
              <a:rPr lang="en-GB" sz="2300" dirty="0" smtClean="0"/>
              <a:t>.</a:t>
            </a:r>
            <a:r>
              <a:rPr lang="en-GB" sz="2300" dirty="0"/>
              <a:t> G2 negative </a:t>
            </a:r>
            <a:r>
              <a:rPr lang="en-GB" sz="2300" dirty="0" smtClean="0"/>
              <a:t>bias. Needs two separate trigger units and trigger transformers.</a:t>
            </a:r>
          </a:p>
          <a:p>
            <a:pPr marL="457200" indent="-457200">
              <a:buFont typeface="+mj-lt"/>
              <a:buAutoNum type="arabicParenR"/>
            </a:pPr>
            <a:endParaRPr lang="en-GB" sz="2300" dirty="0" smtClean="0"/>
          </a:p>
          <a:p>
            <a:r>
              <a:rPr lang="en-GB" sz="2300" dirty="0" smtClean="0"/>
              <a:t>Methods 3) and 4) give the best results in terms of jitter and lifetime.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160645454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rain_s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_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arrow"/>
        </a:ln>
        <a:effectLst/>
      </a:spPr>
      <a:bodyPr/>
      <a:lstStyle/>
    </a:lnDef>
  </a:objectDefaults>
  <a:extraClrSchemeLst>
    <a:extraClrScheme>
      <a:clrScheme name="train_s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_s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_s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_s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_s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Theme4</Template>
  <TotalTime>5742</TotalTime>
  <Words>2213</Words>
  <Application>Microsoft Office PowerPoint</Application>
  <PresentationFormat>On-screen Show (4:3)</PresentationFormat>
  <Paragraphs>680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Gill Sans Light</vt:lpstr>
      <vt:lpstr>Times New Roman</vt:lpstr>
      <vt:lpstr>Wingdings</vt:lpstr>
      <vt:lpstr>Theme4</vt:lpstr>
      <vt:lpstr>Statistical Lifetime Analysis of Thyratrons in CERN Kicker Systems</vt:lpstr>
      <vt:lpstr>Contents</vt:lpstr>
      <vt:lpstr>Reminder about thyratron devices</vt:lpstr>
      <vt:lpstr>Reminder about thyratron devices</vt:lpstr>
      <vt:lpstr>Reminder about thyratron devices</vt:lpstr>
      <vt:lpstr>Reminder about thyratron devices</vt:lpstr>
      <vt:lpstr>Reminder about thyratron devices</vt:lpstr>
      <vt:lpstr>Thyratrons used in CERN kicker systems </vt:lpstr>
      <vt:lpstr>Operating modes in CERN kicker systems </vt:lpstr>
      <vt:lpstr>Operating modes in CERN kicker systems </vt:lpstr>
      <vt:lpstr>Lifetime Statistics</vt:lpstr>
      <vt:lpstr>Lifetime Statistics</vt:lpstr>
      <vt:lpstr>Lifetime Statistics</vt:lpstr>
      <vt:lpstr>Lifetime Statistics</vt:lpstr>
      <vt:lpstr>Lifetime Statistics</vt:lpstr>
      <vt:lpstr>Lifetime Statistics</vt:lpstr>
      <vt:lpstr>Lifetime Statistics</vt:lpstr>
      <vt:lpstr>Conclusion</vt:lpstr>
      <vt:lpstr>Extra Slides</vt:lpstr>
      <vt:lpstr> Thyratron CX1171A</vt:lpstr>
      <vt:lpstr> KFA71-79 system description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Considerations on performance of extraction elements</dc:title>
  <dc:creator>lsr</dc:creator>
  <cp:lastModifiedBy>Luc Sermeus</cp:lastModifiedBy>
  <cp:revision>549</cp:revision>
  <dcterms:created xsi:type="dcterms:W3CDTF">2010-09-17T16:22:51Z</dcterms:created>
  <dcterms:modified xsi:type="dcterms:W3CDTF">2018-03-12T17:44:43Z</dcterms:modified>
</cp:coreProperties>
</file>