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 snapToObjects="1">
      <p:cViewPr varScale="1">
        <p:scale>
          <a:sx n="91" d="100"/>
          <a:sy n="91" d="100"/>
        </p:scale>
        <p:origin x="1404" y="84"/>
      </p:cViewPr>
      <p:guideLst>
        <p:guide orient="horz" pos="2183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200"/>
            </a:pPr>
            <a:r>
              <a:rPr lang="en-US" sz="1200"/>
              <a:t>Absorption depth in Silicon</a:t>
            </a:r>
          </a:p>
        </c:rich>
      </c:tx>
      <c:layout>
        <c:manualLayout>
          <c:xMode val="edge"/>
          <c:yMode val="edge"/>
          <c:x val="0.28728864734299536"/>
          <c:y val="1.1904761904761908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3103848822204032"/>
          <c:y val="0.1492521670778838"/>
          <c:w val="0.56996751212043284"/>
          <c:h val="0.65034898869698754"/>
        </c:manualLayout>
      </c:layout>
      <c:scatterChart>
        <c:scatterStyle val="smoothMarker"/>
        <c:varyColors val="0"/>
        <c:ser>
          <c:idx val="0"/>
          <c:order val="0"/>
          <c:tx>
            <c:strRef>
              <c:f>nank!$C$1</c:f>
              <c:strCache>
                <c:ptCount val="1"/>
                <c:pt idx="0">
                  <c:v>absorption depth (m)</c:v>
                </c:pt>
              </c:strCache>
            </c:strRef>
          </c:tx>
          <c:spPr>
            <a:ln w="19050">
              <a:solidFill>
                <a:sysClr val="windowText" lastClr="000000"/>
              </a:solidFill>
            </a:ln>
          </c:spPr>
          <c:marker>
            <c:symbol val="none"/>
          </c:marker>
          <c:xVal>
            <c:numRef>
              <c:f>nank!$A$2:$A$122</c:f>
              <c:numCache>
                <c:formatCode>General</c:formatCode>
                <c:ptCount val="121"/>
                <c:pt idx="0">
                  <c:v>250</c:v>
                </c:pt>
                <c:pt idx="1">
                  <c:v>260</c:v>
                </c:pt>
                <c:pt idx="2">
                  <c:v>270</c:v>
                </c:pt>
                <c:pt idx="3">
                  <c:v>280</c:v>
                </c:pt>
                <c:pt idx="4">
                  <c:v>290</c:v>
                </c:pt>
                <c:pt idx="5">
                  <c:v>300</c:v>
                </c:pt>
                <c:pt idx="6">
                  <c:v>310</c:v>
                </c:pt>
                <c:pt idx="7">
                  <c:v>320</c:v>
                </c:pt>
                <c:pt idx="8">
                  <c:v>330</c:v>
                </c:pt>
                <c:pt idx="9">
                  <c:v>340</c:v>
                </c:pt>
                <c:pt idx="10">
                  <c:v>350</c:v>
                </c:pt>
                <c:pt idx="11">
                  <c:v>360</c:v>
                </c:pt>
                <c:pt idx="12">
                  <c:v>370</c:v>
                </c:pt>
                <c:pt idx="13">
                  <c:v>380</c:v>
                </c:pt>
                <c:pt idx="14">
                  <c:v>390</c:v>
                </c:pt>
                <c:pt idx="15">
                  <c:v>400</c:v>
                </c:pt>
                <c:pt idx="16">
                  <c:v>410</c:v>
                </c:pt>
                <c:pt idx="17">
                  <c:v>420</c:v>
                </c:pt>
                <c:pt idx="18">
                  <c:v>430</c:v>
                </c:pt>
                <c:pt idx="19">
                  <c:v>440</c:v>
                </c:pt>
                <c:pt idx="20">
                  <c:v>450</c:v>
                </c:pt>
                <c:pt idx="21">
                  <c:v>460</c:v>
                </c:pt>
                <c:pt idx="22">
                  <c:v>470</c:v>
                </c:pt>
                <c:pt idx="23">
                  <c:v>480</c:v>
                </c:pt>
                <c:pt idx="24">
                  <c:v>490</c:v>
                </c:pt>
                <c:pt idx="25">
                  <c:v>500</c:v>
                </c:pt>
                <c:pt idx="26">
                  <c:v>510</c:v>
                </c:pt>
                <c:pt idx="27">
                  <c:v>520</c:v>
                </c:pt>
                <c:pt idx="28">
                  <c:v>530</c:v>
                </c:pt>
                <c:pt idx="29">
                  <c:v>540</c:v>
                </c:pt>
                <c:pt idx="30">
                  <c:v>550</c:v>
                </c:pt>
                <c:pt idx="31">
                  <c:v>560</c:v>
                </c:pt>
                <c:pt idx="32">
                  <c:v>570</c:v>
                </c:pt>
                <c:pt idx="33">
                  <c:v>580</c:v>
                </c:pt>
                <c:pt idx="34">
                  <c:v>590</c:v>
                </c:pt>
                <c:pt idx="35">
                  <c:v>600</c:v>
                </c:pt>
                <c:pt idx="36">
                  <c:v>610</c:v>
                </c:pt>
                <c:pt idx="37">
                  <c:v>620</c:v>
                </c:pt>
                <c:pt idx="38">
                  <c:v>630</c:v>
                </c:pt>
                <c:pt idx="39">
                  <c:v>640</c:v>
                </c:pt>
                <c:pt idx="40">
                  <c:v>650</c:v>
                </c:pt>
                <c:pt idx="41">
                  <c:v>660</c:v>
                </c:pt>
                <c:pt idx="42">
                  <c:v>670</c:v>
                </c:pt>
                <c:pt idx="43">
                  <c:v>680</c:v>
                </c:pt>
                <c:pt idx="44">
                  <c:v>690</c:v>
                </c:pt>
                <c:pt idx="45">
                  <c:v>700</c:v>
                </c:pt>
                <c:pt idx="46">
                  <c:v>710</c:v>
                </c:pt>
                <c:pt idx="47">
                  <c:v>720</c:v>
                </c:pt>
                <c:pt idx="48">
                  <c:v>730</c:v>
                </c:pt>
                <c:pt idx="49">
                  <c:v>740</c:v>
                </c:pt>
                <c:pt idx="50">
                  <c:v>750</c:v>
                </c:pt>
                <c:pt idx="51">
                  <c:v>760</c:v>
                </c:pt>
                <c:pt idx="52">
                  <c:v>770</c:v>
                </c:pt>
                <c:pt idx="53">
                  <c:v>780</c:v>
                </c:pt>
                <c:pt idx="54">
                  <c:v>790</c:v>
                </c:pt>
                <c:pt idx="55">
                  <c:v>800</c:v>
                </c:pt>
                <c:pt idx="56">
                  <c:v>810</c:v>
                </c:pt>
                <c:pt idx="57">
                  <c:v>820</c:v>
                </c:pt>
                <c:pt idx="58">
                  <c:v>830</c:v>
                </c:pt>
                <c:pt idx="59">
                  <c:v>840</c:v>
                </c:pt>
                <c:pt idx="60">
                  <c:v>850</c:v>
                </c:pt>
                <c:pt idx="61">
                  <c:v>860</c:v>
                </c:pt>
                <c:pt idx="62">
                  <c:v>870</c:v>
                </c:pt>
                <c:pt idx="63">
                  <c:v>880</c:v>
                </c:pt>
                <c:pt idx="64">
                  <c:v>890</c:v>
                </c:pt>
                <c:pt idx="65">
                  <c:v>900</c:v>
                </c:pt>
                <c:pt idx="66">
                  <c:v>910</c:v>
                </c:pt>
                <c:pt idx="67">
                  <c:v>920</c:v>
                </c:pt>
                <c:pt idx="68">
                  <c:v>930</c:v>
                </c:pt>
                <c:pt idx="69">
                  <c:v>940</c:v>
                </c:pt>
                <c:pt idx="70">
                  <c:v>950</c:v>
                </c:pt>
                <c:pt idx="71">
                  <c:v>960</c:v>
                </c:pt>
                <c:pt idx="72">
                  <c:v>970</c:v>
                </c:pt>
                <c:pt idx="73">
                  <c:v>980</c:v>
                </c:pt>
                <c:pt idx="74">
                  <c:v>990</c:v>
                </c:pt>
                <c:pt idx="75">
                  <c:v>1000</c:v>
                </c:pt>
                <c:pt idx="76">
                  <c:v>1010</c:v>
                </c:pt>
                <c:pt idx="77">
                  <c:v>1020</c:v>
                </c:pt>
                <c:pt idx="78">
                  <c:v>1030</c:v>
                </c:pt>
                <c:pt idx="79">
                  <c:v>1040</c:v>
                </c:pt>
                <c:pt idx="80">
                  <c:v>1050</c:v>
                </c:pt>
                <c:pt idx="81">
                  <c:v>1060</c:v>
                </c:pt>
                <c:pt idx="82">
                  <c:v>1070</c:v>
                </c:pt>
                <c:pt idx="83">
                  <c:v>1080</c:v>
                </c:pt>
                <c:pt idx="84">
                  <c:v>1090</c:v>
                </c:pt>
                <c:pt idx="85">
                  <c:v>1100</c:v>
                </c:pt>
                <c:pt idx="86">
                  <c:v>1110</c:v>
                </c:pt>
                <c:pt idx="87">
                  <c:v>1120</c:v>
                </c:pt>
                <c:pt idx="88">
                  <c:v>1130</c:v>
                </c:pt>
                <c:pt idx="89">
                  <c:v>1140</c:v>
                </c:pt>
                <c:pt idx="90">
                  <c:v>1150</c:v>
                </c:pt>
                <c:pt idx="91">
                  <c:v>1160</c:v>
                </c:pt>
                <c:pt idx="92">
                  <c:v>1170</c:v>
                </c:pt>
                <c:pt idx="93">
                  <c:v>1180</c:v>
                </c:pt>
                <c:pt idx="94">
                  <c:v>1190</c:v>
                </c:pt>
                <c:pt idx="95">
                  <c:v>1200</c:v>
                </c:pt>
                <c:pt idx="96">
                  <c:v>1210</c:v>
                </c:pt>
                <c:pt idx="97">
                  <c:v>1220</c:v>
                </c:pt>
                <c:pt idx="98">
                  <c:v>1230</c:v>
                </c:pt>
                <c:pt idx="99">
                  <c:v>1240</c:v>
                </c:pt>
                <c:pt idx="100">
                  <c:v>1250</c:v>
                </c:pt>
                <c:pt idx="101">
                  <c:v>1260</c:v>
                </c:pt>
                <c:pt idx="102">
                  <c:v>1270</c:v>
                </c:pt>
                <c:pt idx="103">
                  <c:v>1280</c:v>
                </c:pt>
                <c:pt idx="104">
                  <c:v>1290</c:v>
                </c:pt>
                <c:pt idx="105">
                  <c:v>1300</c:v>
                </c:pt>
                <c:pt idx="106">
                  <c:v>1310</c:v>
                </c:pt>
                <c:pt idx="107">
                  <c:v>1320</c:v>
                </c:pt>
                <c:pt idx="108">
                  <c:v>1330</c:v>
                </c:pt>
                <c:pt idx="109">
                  <c:v>1340</c:v>
                </c:pt>
                <c:pt idx="110">
                  <c:v>1350</c:v>
                </c:pt>
                <c:pt idx="111">
                  <c:v>1360</c:v>
                </c:pt>
                <c:pt idx="112">
                  <c:v>1370</c:v>
                </c:pt>
                <c:pt idx="113">
                  <c:v>1380</c:v>
                </c:pt>
                <c:pt idx="114">
                  <c:v>1390</c:v>
                </c:pt>
                <c:pt idx="115">
                  <c:v>1400</c:v>
                </c:pt>
                <c:pt idx="116">
                  <c:v>1410</c:v>
                </c:pt>
                <c:pt idx="117">
                  <c:v>1420</c:v>
                </c:pt>
                <c:pt idx="118">
                  <c:v>1430</c:v>
                </c:pt>
                <c:pt idx="119">
                  <c:v>1440</c:v>
                </c:pt>
                <c:pt idx="120">
                  <c:v>1450</c:v>
                </c:pt>
              </c:numCache>
            </c:numRef>
          </c:xVal>
          <c:yVal>
            <c:numRef>
              <c:f>nank!$C$2:$C$122</c:f>
              <c:numCache>
                <c:formatCode>0.00E+00</c:formatCode>
                <c:ptCount val="121"/>
                <c:pt idx="0">
                  <c:v>5.4347826086956517E-7</c:v>
                </c:pt>
                <c:pt idx="1">
                  <c:v>5.0761421319796951E-7</c:v>
                </c:pt>
                <c:pt idx="2">
                  <c:v>4.5871559633027523E-7</c:v>
                </c:pt>
                <c:pt idx="3">
                  <c:v>4.2372881355932204E-7</c:v>
                </c:pt>
                <c:pt idx="4">
                  <c:v>4.4642857142857142E-7</c:v>
                </c:pt>
                <c:pt idx="5">
                  <c:v>5.7803468208092483E-7</c:v>
                </c:pt>
                <c:pt idx="6">
                  <c:v>6.9444444444444448E-7</c:v>
                </c:pt>
                <c:pt idx="7">
                  <c:v>7.8125000000000004E-7</c:v>
                </c:pt>
                <c:pt idx="8">
                  <c:v>8.5470085470085473E-7</c:v>
                </c:pt>
                <c:pt idx="9">
                  <c:v>9.1743119266055045E-7</c:v>
                </c:pt>
                <c:pt idx="10">
                  <c:v>9.6153846153846149E-7</c:v>
                </c:pt>
                <c:pt idx="11">
                  <c:v>9.8039215686274508E-7</c:v>
                </c:pt>
                <c:pt idx="12">
                  <c:v>1.4347202295552367E-6</c:v>
                </c:pt>
                <c:pt idx="13">
                  <c:v>3.4129692832764506E-6</c:v>
                </c:pt>
                <c:pt idx="14">
                  <c:v>6.6666666666666666E-6</c:v>
                </c:pt>
                <c:pt idx="15">
                  <c:v>1.0504201680672269E-5</c:v>
                </c:pt>
                <c:pt idx="16">
                  <c:v>1.483679525222552E-5</c:v>
                </c:pt>
                <c:pt idx="17">
                  <c:v>2.0000000000000002E-5</c:v>
                </c:pt>
                <c:pt idx="18">
                  <c:v>2.5510204081632654E-5</c:v>
                </c:pt>
                <c:pt idx="19">
                  <c:v>3.215434083601286E-5</c:v>
                </c:pt>
                <c:pt idx="20">
                  <c:v>3.9215686274509805E-5</c:v>
                </c:pt>
                <c:pt idx="21">
                  <c:v>4.761904761904762E-5</c:v>
                </c:pt>
                <c:pt idx="22">
                  <c:v>5.8139534883720933E-5</c:v>
                </c:pt>
                <c:pt idx="23">
                  <c:v>6.7567567567567569E-5</c:v>
                </c:pt>
                <c:pt idx="24">
                  <c:v>7.8740157480314957E-5</c:v>
                </c:pt>
                <c:pt idx="25">
                  <c:v>9.0090090090090091E-5</c:v>
                </c:pt>
                <c:pt idx="26">
                  <c:v>1.0309278350515464E-4</c:v>
                </c:pt>
                <c:pt idx="27">
                  <c:v>1.1363636363636364E-4</c:v>
                </c:pt>
                <c:pt idx="28">
                  <c:v>1.2738853503184712E-4</c:v>
                </c:pt>
                <c:pt idx="29">
                  <c:v>1.4184397163120567E-4</c:v>
                </c:pt>
                <c:pt idx="30">
                  <c:v>1.5649452269170578E-4</c:v>
                </c:pt>
                <c:pt idx="31">
                  <c:v>1.7301038062283736E-4</c:v>
                </c:pt>
                <c:pt idx="32">
                  <c:v>1.8796992481203009E-4</c:v>
                </c:pt>
                <c:pt idx="33">
                  <c:v>2.0491803278688525E-4</c:v>
                </c:pt>
                <c:pt idx="34">
                  <c:v>2.2271714922048998E-4</c:v>
                </c:pt>
                <c:pt idx="35">
                  <c:v>2.4154589371980676E-4</c:v>
                </c:pt>
                <c:pt idx="36">
                  <c:v>2.6246719160104987E-4</c:v>
                </c:pt>
                <c:pt idx="37">
                  <c:v>2.8409090909090908E-4</c:v>
                </c:pt>
                <c:pt idx="38">
                  <c:v>3.058103975535168E-4</c:v>
                </c:pt>
                <c:pt idx="39">
                  <c:v>3.2894736842105262E-4</c:v>
                </c:pt>
                <c:pt idx="40">
                  <c:v>3.5587188612099647E-4</c:v>
                </c:pt>
                <c:pt idx="41">
                  <c:v>3.875968992248062E-4</c:v>
                </c:pt>
                <c:pt idx="42">
                  <c:v>4.2016806722689078E-4</c:v>
                </c:pt>
                <c:pt idx="43">
                  <c:v>4.5248868778280545E-4</c:v>
                </c:pt>
                <c:pt idx="44">
                  <c:v>4.8780487804878049E-4</c:v>
                </c:pt>
                <c:pt idx="45">
                  <c:v>5.263157894736842E-4</c:v>
                </c:pt>
                <c:pt idx="46">
                  <c:v>5.649717514124294E-4</c:v>
                </c:pt>
                <c:pt idx="47">
                  <c:v>6.0240963855421692E-4</c:v>
                </c:pt>
                <c:pt idx="48">
                  <c:v>6.4935064935064935E-4</c:v>
                </c:pt>
                <c:pt idx="49">
                  <c:v>7.0422535211267609E-4</c:v>
                </c:pt>
                <c:pt idx="50">
                  <c:v>7.6923076923076923E-4</c:v>
                </c:pt>
                <c:pt idx="51">
                  <c:v>8.4033613445378156E-4</c:v>
                </c:pt>
                <c:pt idx="52">
                  <c:v>9.0909090909090909E-4</c:v>
                </c:pt>
                <c:pt idx="53">
                  <c:v>9.9009900990099011E-4</c:v>
                </c:pt>
                <c:pt idx="54">
                  <c:v>1.0775862068965517E-3</c:v>
                </c:pt>
                <c:pt idx="55">
                  <c:v>1.176470588235294E-3</c:v>
                </c:pt>
                <c:pt idx="56">
                  <c:v>1.2903225806451613E-3</c:v>
                </c:pt>
                <c:pt idx="57">
                  <c:v>1.4144271570014145E-3</c:v>
                </c:pt>
                <c:pt idx="58">
                  <c:v>1.5455950540958269E-3</c:v>
                </c:pt>
                <c:pt idx="59">
                  <c:v>1.6920473773265651E-3</c:v>
                </c:pt>
                <c:pt idx="60">
                  <c:v>1.869158878504673E-3</c:v>
                </c:pt>
                <c:pt idx="61">
                  <c:v>2.0833333333333333E-3</c:v>
                </c:pt>
                <c:pt idx="62">
                  <c:v>2.3148148148148147E-3</c:v>
                </c:pt>
                <c:pt idx="63">
                  <c:v>2.6109660574412533E-3</c:v>
                </c:pt>
                <c:pt idx="64">
                  <c:v>2.9154518950437317E-3</c:v>
                </c:pt>
                <c:pt idx="65">
                  <c:v>3.2679738562091504E-3</c:v>
                </c:pt>
                <c:pt idx="66">
                  <c:v>3.6764705882352941E-3</c:v>
                </c:pt>
                <c:pt idx="67">
                  <c:v>4.1666666666666666E-3</c:v>
                </c:pt>
                <c:pt idx="68">
                  <c:v>4.7619047619047623E-3</c:v>
                </c:pt>
                <c:pt idx="69">
                  <c:v>5.4644808743169399E-3</c:v>
                </c:pt>
                <c:pt idx="70">
                  <c:v>6.369426751592357E-3</c:v>
                </c:pt>
                <c:pt idx="71">
                  <c:v>7.462686567164179E-3</c:v>
                </c:pt>
                <c:pt idx="72">
                  <c:v>8.771929824561403E-3</c:v>
                </c:pt>
                <c:pt idx="73">
                  <c:v>1.0427528675703858E-2</c:v>
                </c:pt>
                <c:pt idx="74">
                  <c:v>1.2626262626262626E-2</c:v>
                </c:pt>
                <c:pt idx="75">
                  <c:v>1.5625E-2</c:v>
                </c:pt>
                <c:pt idx="76">
                  <c:v>1.9569471624266144E-2</c:v>
                </c:pt>
                <c:pt idx="77">
                  <c:v>2.5062656641604012E-2</c:v>
                </c:pt>
                <c:pt idx="78">
                  <c:v>3.3112582781456956E-2</c:v>
                </c:pt>
                <c:pt idx="79">
                  <c:v>4.4247787610619468E-2</c:v>
                </c:pt>
                <c:pt idx="80">
                  <c:v>6.1349693251533742E-2</c:v>
                </c:pt>
                <c:pt idx="81">
                  <c:v>9.00900900900901E-2</c:v>
                </c:pt>
                <c:pt idx="82">
                  <c:v>0.125</c:v>
                </c:pt>
                <c:pt idx="83">
                  <c:v>0.16129032258064516</c:v>
                </c:pt>
                <c:pt idx="84">
                  <c:v>0.21276595744680851</c:v>
                </c:pt>
                <c:pt idx="85">
                  <c:v>0.2857142857142857</c:v>
                </c:pt>
                <c:pt idx="86">
                  <c:v>0.37037037037037035</c:v>
                </c:pt>
                <c:pt idx="87">
                  <c:v>0.5</c:v>
                </c:pt>
                <c:pt idx="88">
                  <c:v>0.66666666666666663</c:v>
                </c:pt>
                <c:pt idx="89">
                  <c:v>1</c:v>
                </c:pt>
                <c:pt idx="90">
                  <c:v>1.4705882352941175</c:v>
                </c:pt>
                <c:pt idx="91">
                  <c:v>2.3809523809523809</c:v>
                </c:pt>
                <c:pt idx="92">
                  <c:v>4.5454545454545459</c:v>
                </c:pt>
                <c:pt idx="93">
                  <c:v>15.384615384615383</c:v>
                </c:pt>
                <c:pt idx="94">
                  <c:v>27.777777777777779</c:v>
                </c:pt>
                <c:pt idx="95">
                  <c:v>45.45454545454546</c:v>
                </c:pt>
                <c:pt idx="96">
                  <c:v>76.92307692307692</c:v>
                </c:pt>
                <c:pt idx="97">
                  <c:v>121.95121951219511</c:v>
                </c:pt>
                <c:pt idx="98">
                  <c:v>212.7659574468085</c:v>
                </c:pt>
                <c:pt idx="99">
                  <c:v>416.66666666666669</c:v>
                </c:pt>
                <c:pt idx="100">
                  <c:v>1000</c:v>
                </c:pt>
                <c:pt idx="101">
                  <c:v>2777.7777777777778</c:v>
                </c:pt>
                <c:pt idx="102">
                  <c:v>5000</c:v>
                </c:pt>
                <c:pt idx="103">
                  <c:v>8333.3333333333339</c:v>
                </c:pt>
                <c:pt idx="104">
                  <c:v>14084.507042253521</c:v>
                </c:pt>
                <c:pt idx="105">
                  <c:v>22222.222222222223</c:v>
                </c:pt>
                <c:pt idx="106">
                  <c:v>37037.037037037036</c:v>
                </c:pt>
                <c:pt idx="107">
                  <c:v>62500</c:v>
                </c:pt>
                <c:pt idx="108">
                  <c:v>125000</c:v>
                </c:pt>
                <c:pt idx="109">
                  <c:v>285714.28571428574</c:v>
                </c:pt>
                <c:pt idx="110">
                  <c:v>588235.29411764711</c:v>
                </c:pt>
                <c:pt idx="111">
                  <c:v>1000000</c:v>
                </c:pt>
                <c:pt idx="112">
                  <c:v>1492537.3134328357</c:v>
                </c:pt>
                <c:pt idx="113">
                  <c:v>2222222.2222222225</c:v>
                </c:pt>
                <c:pt idx="114">
                  <c:v>4000000</c:v>
                </c:pt>
                <c:pt idx="115">
                  <c:v>5000000</c:v>
                </c:pt>
                <c:pt idx="116">
                  <c:v>6666666.666666667</c:v>
                </c:pt>
                <c:pt idx="117">
                  <c:v>11764705.882352943</c:v>
                </c:pt>
                <c:pt idx="118">
                  <c:v>12987012.987012986</c:v>
                </c:pt>
                <c:pt idx="119">
                  <c:v>23809523.80952381</c:v>
                </c:pt>
                <c:pt idx="120">
                  <c:v>31249999.999999996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C63-4543-B4F4-B49642FF8E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45699872"/>
        <c:axId val="-145703136"/>
      </c:scatterChart>
      <c:scatterChart>
        <c:scatterStyle val="smoothMarker"/>
        <c:varyColors val="0"/>
        <c:ser>
          <c:idx val="1"/>
          <c:order val="1"/>
          <c:tx>
            <c:v>dummy</c:v>
          </c:tx>
          <c:marker>
            <c:symbol val="none"/>
          </c:marker>
          <c:yVal>
            <c:numLit>
              <c:formatCode>General</c:formatCode>
              <c:ptCount val="1"/>
              <c:pt idx="0">
                <c:v>1</c:v>
              </c:pt>
            </c:numLit>
          </c:yVal>
          <c:smooth val="1"/>
          <c:extLst>
            <c:ext xmlns:c16="http://schemas.microsoft.com/office/drawing/2014/chart" uri="{C3380CC4-5D6E-409C-BE32-E72D297353CC}">
              <c16:uniqueId val="{00000001-FC63-4543-B4F4-B49642FF8E6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145702048"/>
        <c:axId val="-145694976"/>
      </c:scatterChart>
      <c:valAx>
        <c:axId val="-145699872"/>
        <c:scaling>
          <c:orientation val="minMax"/>
          <c:max val="1200"/>
          <c:min val="600"/>
        </c:scaling>
        <c:delete val="0"/>
        <c:axPos val="b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wavelength</a:t>
                </a:r>
                <a:r>
                  <a:rPr lang="en-US" baseline="0"/>
                  <a:t> (nm)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37297568616743643"/>
              <c:y val="0.89413985264112994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145703136"/>
        <c:crossesAt val="1.0000000000000019E-9"/>
        <c:crossBetween val="midCat"/>
        <c:majorUnit val="100"/>
        <c:minorUnit val="50"/>
      </c:valAx>
      <c:valAx>
        <c:axId val="-145703136"/>
        <c:scaling>
          <c:logBase val="10"/>
          <c:orientation val="minMax"/>
          <c:max val="1"/>
          <c:min val="1.0000000000000003E-4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absorption depth (cm)</a:t>
                </a:r>
              </a:p>
            </c:rich>
          </c:tx>
          <c:layout>
            <c:manualLayout>
              <c:xMode val="edge"/>
              <c:yMode val="edge"/>
              <c:x val="5.4614473435671232E-2"/>
              <c:y val="0.18642134350337586"/>
            </c:manualLayout>
          </c:layout>
          <c:overlay val="0"/>
        </c:title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145699872"/>
        <c:crosses val="autoZero"/>
        <c:crossBetween val="midCat"/>
      </c:valAx>
      <c:valAx>
        <c:axId val="-145694976"/>
        <c:scaling>
          <c:logBase val="10"/>
          <c:orientation val="minMax"/>
          <c:max val="1000000"/>
          <c:min val="1.0000000000000019E-9"/>
        </c:scaling>
        <c:delete val="0"/>
        <c:axPos val="r"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 dirty="0"/>
                  <a:t>absorption depth (m)</a:t>
                </a:r>
              </a:p>
            </c:rich>
          </c:tx>
          <c:layout>
            <c:manualLayout>
              <c:xMode val="edge"/>
              <c:yMode val="edge"/>
              <c:x val="0.93410706169307567"/>
              <c:y val="0.29331984444104797"/>
            </c:manualLayout>
          </c:layout>
          <c:overlay val="0"/>
        </c:title>
        <c:numFmt formatCode="0.E+00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145702048"/>
        <c:crosses val="max"/>
        <c:crossBetween val="midCat"/>
      </c:valAx>
      <c:valAx>
        <c:axId val="-145702048"/>
        <c:scaling>
          <c:orientation val="minMax"/>
        </c:scaling>
        <c:delete val="1"/>
        <c:axPos val="b"/>
        <c:majorTickMark val="out"/>
        <c:minorTickMark val="none"/>
        <c:tickLblPos val="none"/>
        <c:crossAx val="-145694976"/>
        <c:crosses val="autoZero"/>
        <c:crossBetween val="midCat"/>
      </c:valAx>
      <c:spPr>
        <a:solidFill>
          <a:sysClr val="window" lastClr="FFFFFF">
            <a:lumMod val="95000"/>
          </a:sysClr>
        </a:solidFill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1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68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1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5019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  <p:sldLayoutId id="2147483682" r:id="rId14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4" Type="http://schemas.microsoft.com/office/2007/relationships/hdphoto" Target="../media/hdphoto2.wdp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1201"/>
            <a:ext cx="8226854" cy="2124992"/>
          </a:xfrm>
        </p:spPr>
        <p:txBody>
          <a:bodyPr>
            <a:normAutofit/>
          </a:bodyPr>
          <a:lstStyle/>
          <a:p>
            <a:r>
              <a:rPr lang="en-GB" dirty="0"/>
              <a:t>Light Triggering of Thyristors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400592"/>
            <a:ext cx="6641758" cy="93137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Pulse Power for Kicker Systems workshop </a:t>
            </a:r>
            <a:r>
              <a:rPr lang="en-GB" dirty="0" smtClean="0"/>
              <a:t>at CERN</a:t>
            </a:r>
          </a:p>
          <a:p>
            <a:endParaRPr lang="sv-SE" i="1" dirty="0" smtClean="0"/>
          </a:p>
          <a:p>
            <a:r>
              <a:rPr lang="sv-SE" dirty="0" smtClean="0"/>
              <a:t>Janusz </a:t>
            </a:r>
            <a:r>
              <a:rPr lang="sv-SE" dirty="0" smtClean="0"/>
              <a:t>Rodziewicz </a:t>
            </a:r>
            <a:r>
              <a:rPr lang="sv-SE" i="1" dirty="0" smtClean="0"/>
              <a:t>et al. </a:t>
            </a:r>
            <a:endParaRPr lang="sv-SE" i="1" dirty="0" smtClean="0"/>
          </a:p>
          <a:p>
            <a:r>
              <a:rPr lang="sv-SE" dirty="0" smtClean="0"/>
              <a:t>CERN </a:t>
            </a:r>
            <a:r>
              <a:rPr lang="sv-SE" dirty="0" smtClean="0"/>
              <a:t>TE-ABT R&amp;D Working group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5533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/>
          <a:srcRect b="34029"/>
          <a:stretch/>
        </p:blipFill>
        <p:spPr>
          <a:xfrm rot="2172737">
            <a:off x="529186" y="4260744"/>
            <a:ext cx="1449950" cy="1398254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0237" y="1550295"/>
            <a:ext cx="5263763" cy="313291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" y="1599201"/>
            <a:ext cx="3752193" cy="16158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In </a:t>
            </a:r>
            <a:r>
              <a:rPr lang="en-GB" sz="1100" dirty="0"/>
              <a:t>electrical test 12µJ pulse energy defines a threshold where the SCR thyristor starts turning-on (very slowly</a:t>
            </a:r>
            <a:r>
              <a:rPr lang="en-GB" sz="1100" dirty="0"/>
              <a:t>)</a:t>
            </a:r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100" dirty="0"/>
              <a:t>If the threshold intensity is known, one can rad-out the initial conductive area A(t) at the very beginning of the thyristor turn-on. This area is directly linked to maximum allowable di/</a:t>
            </a:r>
            <a:r>
              <a:rPr lang="en-GB" sz="1100" dirty="0" err="1"/>
              <a:t>dt</a:t>
            </a:r>
            <a:r>
              <a:rPr lang="en-GB" sz="1100" dirty="0"/>
              <a:t> capability of the device. </a:t>
            </a:r>
            <a:r>
              <a:rPr lang="en-GB" sz="1100" dirty="0" err="1"/>
              <a:t>Cv</a:t>
            </a:r>
            <a:r>
              <a:rPr lang="en-GB" sz="1100" dirty="0"/>
              <a:t> is the specific heat of silicon, </a:t>
            </a:r>
            <a:r>
              <a:rPr lang="en-GB" sz="1100" dirty="0" err="1"/>
              <a:t>t</a:t>
            </a:r>
            <a:r>
              <a:rPr lang="en-GB" sz="1100" baseline="-25000" dirty="0" err="1"/>
              <a:t>f</a:t>
            </a:r>
            <a:r>
              <a:rPr lang="en-GB" sz="1100" dirty="0"/>
              <a:t> is the falling time of the blocking voltage.</a:t>
            </a:r>
            <a:endParaRPr lang="en-GB" sz="110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57200" y="267817"/>
            <a:ext cx="8686800" cy="1092565"/>
          </a:xfrm>
        </p:spPr>
        <p:txBody>
          <a:bodyPr>
            <a:noAutofit/>
          </a:bodyPr>
          <a:lstStyle/>
          <a:p>
            <a:r>
              <a:rPr lang="en-GB" sz="2800" dirty="0"/>
              <a:t>Wafer illumination profile imaging with a CCD camera, 905nm light source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52954" y="4302676"/>
            <a:ext cx="1349306" cy="136051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3394366" y="5249060"/>
            <a:ext cx="29314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Mapping of the area illuminated above the threshold intensity. 49uJ light pulse.</a:t>
            </a:r>
            <a:endParaRPr lang="en-GB" sz="1200" dirty="0"/>
          </a:p>
        </p:txBody>
      </p:sp>
      <p:sp>
        <p:nvSpPr>
          <p:cNvPr id="16" name="Rectangle 2"/>
          <p:cNvSpPr>
            <a:spLocks noChangeArrowheads="1"/>
          </p:cNvSpPr>
          <p:nvPr/>
        </p:nvSpPr>
        <p:spPr bwMode="auto">
          <a:xfrm>
            <a:off x="362608" y="3404348"/>
            <a:ext cx="184731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GB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9723857"/>
              </p:ext>
            </p:extLst>
          </p:nvPr>
        </p:nvGraphicFramePr>
        <p:xfrm>
          <a:off x="1157289" y="3605228"/>
          <a:ext cx="1819275" cy="619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r:id="rId6" imgW="1816100" imgH="622300" progId="Equation.3">
                  <p:embed/>
                </p:oleObj>
              </mc:Choice>
              <mc:Fallback>
                <p:oleObj r:id="rId6" imgW="1816100" imgH="622300" progId="Equation.3">
                  <p:embed/>
                  <p:pic>
                    <p:nvPicPr>
                      <p:cNvPr id="17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57289" y="3605228"/>
                        <a:ext cx="1819275" cy="6191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850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570" y="1656671"/>
            <a:ext cx="5672077" cy="3990493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78606" y="303654"/>
            <a:ext cx="8551068" cy="940443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Tests with a series of two connected SCR thyristor devices 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t="10455"/>
          <a:stretch/>
        </p:blipFill>
        <p:spPr>
          <a:xfrm>
            <a:off x="6149766" y="1244097"/>
            <a:ext cx="2551539" cy="274822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20424" y="4204138"/>
            <a:ext cx="352357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Fiber-coupled light source limitation;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A correct balance of the total voltage between series connected switches is curtail for the performance;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/>
              <a:t>Small differences in commutation characteristics between the switches can be compensated by means of a snubber circuit 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179446" y="3745703"/>
            <a:ext cx="2492179" cy="2215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700" dirty="0">
                <a:solidFill>
                  <a:schemeClr val="accent6">
                    <a:lumMod val="50000"/>
                  </a:schemeClr>
                </a:solidFill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Two stacked wafers placed in the low inductance clamp</a:t>
            </a:r>
            <a:endParaRPr lang="en-GB" sz="700" dirty="0">
              <a:solidFill>
                <a:schemeClr val="accent6">
                  <a:lumMod val="50000"/>
                </a:schemeClr>
              </a:solidFill>
              <a:latin typeface="+mj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9094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Pulse Power for Kicker Systems workshop at CERN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707394" y="1597731"/>
            <a:ext cx="329181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600" dirty="0"/>
              <a:t>Thank you for your attention</a:t>
            </a:r>
            <a:endParaRPr lang="en-GB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3039761" y="3374174"/>
            <a:ext cx="29594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dirty="0"/>
              <a:t>Questions ?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050666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524284"/>
            <a:ext cx="3200400" cy="730251"/>
          </a:xfrm>
        </p:spPr>
        <p:txBody>
          <a:bodyPr>
            <a:normAutofit/>
          </a:bodyPr>
          <a:lstStyle/>
          <a:p>
            <a:r>
              <a:rPr lang="en-GB" sz="2000" dirty="0" smtClean="0"/>
              <a:t>REFERENCES</a:t>
            </a:r>
            <a:endParaRPr lang="en-GB" sz="20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363772" y="1702019"/>
            <a:ext cx="8416456" cy="3805402"/>
          </a:xfrm>
        </p:spPr>
        <p:txBody>
          <a:bodyPr>
            <a:noAutofit/>
          </a:bodyPr>
          <a:lstStyle/>
          <a:p>
            <a:r>
              <a:rPr lang="en-GB" sz="900" dirty="0"/>
              <a:t>“Integrated Silicon Optoelectronics”, “Basics of Optical Emission and Absorption”, Zimmermann H., Springer, (2010)</a:t>
            </a:r>
          </a:p>
          <a:p>
            <a:endParaRPr lang="en-GB" sz="900" dirty="0"/>
          </a:p>
          <a:p>
            <a:r>
              <a:rPr lang="en-GB" sz="900" dirty="0"/>
              <a:t>“Laser Pumping of 5kV Silicon Thyristors for Fast High Current Rise-Times”, Howard D. Sanders, Steven C. Glidden, Daniel M. </a:t>
            </a:r>
            <a:r>
              <a:rPr lang="en-GB" sz="900" dirty="0" err="1"/>
              <a:t>Warnow</a:t>
            </a:r>
            <a:r>
              <a:rPr lang="en-GB" sz="900" dirty="0"/>
              <a:t>, Applied Pulsed Power, Inc., (2011)</a:t>
            </a:r>
          </a:p>
          <a:p>
            <a:endParaRPr lang="en-GB" sz="900" dirty="0"/>
          </a:p>
          <a:p>
            <a:r>
              <a:rPr lang="en-GB" sz="900" dirty="0"/>
              <a:t>“Direct Light-Triggered Solid-State Switches For Pulsed Power Applications”, J. </a:t>
            </a:r>
            <a:r>
              <a:rPr lang="en-GB" sz="900" dirty="0" err="1"/>
              <a:t>Przybilla</a:t>
            </a:r>
            <a:r>
              <a:rPr lang="en-GB" sz="900" dirty="0"/>
              <a:t>, R. Keller, U. </a:t>
            </a:r>
            <a:r>
              <a:rPr lang="en-GB" sz="900" dirty="0" err="1"/>
              <a:t>Kellner</a:t>
            </a:r>
            <a:r>
              <a:rPr lang="en-GB" sz="900" dirty="0"/>
              <a:t>, H.-J. Schulze, F.-J. </a:t>
            </a:r>
            <a:r>
              <a:rPr lang="en-GB" sz="900" dirty="0" err="1"/>
              <a:t>Niedernostheide</a:t>
            </a:r>
            <a:r>
              <a:rPr lang="en-GB" sz="900" dirty="0"/>
              <a:t>, T. </a:t>
            </a:r>
            <a:r>
              <a:rPr lang="en-GB" sz="900" dirty="0" err="1"/>
              <a:t>Peppel</a:t>
            </a:r>
            <a:r>
              <a:rPr lang="en-GB" sz="900" dirty="0"/>
              <a:t>, PPC-2003. 14th IEEE International, Volume: 1</a:t>
            </a:r>
          </a:p>
          <a:p>
            <a:endParaRPr lang="en-GB" sz="900" dirty="0"/>
          </a:p>
          <a:p>
            <a:r>
              <a:rPr lang="en-GB" sz="900" dirty="0"/>
              <a:t>“Novel Light Triggering Thyristor for phase control and Pulse Power Applications”, </a:t>
            </a:r>
            <a:r>
              <a:rPr lang="en-GB" sz="900" dirty="0" err="1"/>
              <a:t>A.V.Grishanin</a:t>
            </a:r>
            <a:r>
              <a:rPr lang="en-GB" sz="900" dirty="0"/>
              <a:t>, </a:t>
            </a:r>
            <a:r>
              <a:rPr lang="en-GB" sz="900" dirty="0" err="1"/>
              <a:t>V.A.Martynenko</a:t>
            </a:r>
            <a:r>
              <a:rPr lang="en-GB" sz="900" dirty="0"/>
              <a:t>, </a:t>
            </a:r>
            <a:r>
              <a:rPr lang="en-GB" sz="900" dirty="0" err="1"/>
              <a:t>A.A.Khapugin</a:t>
            </a:r>
            <a:r>
              <a:rPr lang="en-GB" sz="900" dirty="0"/>
              <a:t>, S.A. </a:t>
            </a:r>
            <a:r>
              <a:rPr lang="en-GB" sz="900" dirty="0" err="1"/>
              <a:t>Tundykov</a:t>
            </a:r>
            <a:r>
              <a:rPr lang="en-GB" sz="900" dirty="0"/>
              <a:t> and S.A. </a:t>
            </a:r>
            <a:r>
              <a:rPr lang="en-GB" sz="900" dirty="0" err="1"/>
              <a:t>Safronenkov</a:t>
            </a:r>
            <a:r>
              <a:rPr lang="en-GB" sz="900" dirty="0"/>
              <a:t>, JSC </a:t>
            </a:r>
            <a:r>
              <a:rPr lang="en-GB" sz="900" dirty="0" err="1"/>
              <a:t>Electrovipryamitel</a:t>
            </a:r>
            <a:r>
              <a:rPr lang="en-GB" sz="900" dirty="0"/>
              <a:t>, Saransk, Russia and </a:t>
            </a:r>
            <a:r>
              <a:rPr lang="en-GB" sz="900" dirty="0" err="1"/>
              <a:t>A.V.Konuchov</a:t>
            </a:r>
            <a:r>
              <a:rPr lang="en-GB" sz="900" dirty="0"/>
              <a:t>, All-Russian </a:t>
            </a:r>
            <a:r>
              <a:rPr lang="en-GB" sz="900" dirty="0" err="1"/>
              <a:t>Electrotechnical</a:t>
            </a:r>
            <a:r>
              <a:rPr lang="en-GB" sz="900" dirty="0"/>
              <a:t> Institute, Moscow, Russia, Published in </a:t>
            </a:r>
            <a:r>
              <a:rPr lang="en-GB" sz="900" dirty="0" err="1"/>
              <a:t>Bodos</a:t>
            </a:r>
            <a:r>
              <a:rPr lang="en-GB" sz="900" dirty="0"/>
              <a:t> Power, (June 2012)</a:t>
            </a:r>
          </a:p>
          <a:p>
            <a:endParaRPr lang="en-GB" sz="900" dirty="0"/>
          </a:p>
          <a:p>
            <a:r>
              <a:rPr lang="en-GB" sz="900" dirty="0"/>
              <a:t>United </a:t>
            </a:r>
            <a:r>
              <a:rPr lang="en-GB" sz="900" dirty="0"/>
              <a:t>States Patent </a:t>
            </a:r>
            <a:r>
              <a:rPr lang="en-GB" sz="900" dirty="0"/>
              <a:t>,Glidden </a:t>
            </a:r>
            <a:r>
              <a:rPr lang="en-GB" sz="900" dirty="0"/>
              <a:t>et al. </a:t>
            </a:r>
            <a:r>
              <a:rPr lang="en-GB" sz="900" dirty="0"/>
              <a:t>“LASER </a:t>
            </a:r>
            <a:r>
              <a:rPr lang="en-GB" sz="900" dirty="0"/>
              <a:t>PUMPING OF THYRISTORS FOR </a:t>
            </a:r>
            <a:r>
              <a:rPr lang="en-GB" sz="900" dirty="0"/>
              <a:t>FAST </a:t>
            </a:r>
            <a:r>
              <a:rPr lang="en-GB" sz="900" dirty="0"/>
              <a:t>HIGH CURRENT RISE-TIMES”, US 8,461,620 B2, Jun. 11, </a:t>
            </a:r>
            <a:r>
              <a:rPr lang="en-GB" sz="900" dirty="0"/>
              <a:t>(2013)</a:t>
            </a:r>
          </a:p>
          <a:p>
            <a:endParaRPr lang="en-GB" sz="900" dirty="0"/>
          </a:p>
          <a:p>
            <a:r>
              <a:rPr lang="en-GB" sz="900" dirty="0"/>
              <a:t>“Technological Breakthroughs in Light-Activated Thyristors for Pulsed Power”, Douglas M. </a:t>
            </a:r>
            <a:r>
              <a:rPr lang="en-GB" sz="900" dirty="0" err="1"/>
              <a:t>WeidenheimerS</a:t>
            </a:r>
            <a:r>
              <a:rPr lang="en-GB" sz="900" dirty="0"/>
              <a:t>, David </a:t>
            </a:r>
            <a:r>
              <a:rPr lang="en-GB" sz="900" dirty="0" err="1"/>
              <a:t>Giorgi',Titan</a:t>
            </a:r>
            <a:r>
              <a:rPr lang="en-GB" sz="900" dirty="0"/>
              <a:t> Pulse Sciences Division, (2004)</a:t>
            </a:r>
          </a:p>
          <a:p>
            <a:endParaRPr lang="en-GB" sz="900" dirty="0"/>
          </a:p>
          <a:p>
            <a:r>
              <a:rPr lang="en-GB" sz="900" dirty="0"/>
              <a:t>W.C. Nunnally, R.B. Hammond, “Photoconductive Power Switches”, Los Alamos N.L., New Mexico, (1983)</a:t>
            </a:r>
          </a:p>
          <a:p>
            <a:endParaRPr lang="en-GB" sz="900" dirty="0"/>
          </a:p>
          <a:p>
            <a:r>
              <a:rPr lang="en-GB" sz="900" dirty="0" err="1"/>
              <a:t>Yeh</a:t>
            </a:r>
            <a:r>
              <a:rPr lang="en-GB" sz="900" dirty="0"/>
              <a:t>, Chai, “Handbook of Fiber Optics: Theory and Applications”, Elsevier Science, Saint Louis, (2013)</a:t>
            </a:r>
          </a:p>
          <a:p>
            <a:endParaRPr lang="en-GB" sz="900" dirty="0"/>
          </a:p>
          <a:p>
            <a:r>
              <a:rPr lang="en-GB" sz="900" dirty="0"/>
              <a:t>N. Mohan, T. M. </a:t>
            </a:r>
            <a:r>
              <a:rPr lang="en-GB" sz="900" dirty="0" err="1"/>
              <a:t>Undeland</a:t>
            </a:r>
            <a:r>
              <a:rPr lang="en-GB" sz="900" dirty="0"/>
              <a:t>, “Power Electronics and Devices”, Second Edition, John Wiley &amp; Sons, Inc., (1995)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Pulse Power for Kicker Systems workshop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990600" y="6402388"/>
            <a:ext cx="2133600" cy="273050"/>
          </a:xfrm>
        </p:spPr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612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851456"/>
            <a:ext cx="8623190" cy="3203145"/>
          </a:xfrm>
        </p:spPr>
        <p:txBody>
          <a:bodyPr>
            <a:normAutofit lnSpcReduction="10000"/>
          </a:bodyPr>
          <a:lstStyle/>
          <a:p>
            <a:r>
              <a:rPr lang="en-GB" sz="2400" dirty="0"/>
              <a:t>Solid-state devices challenges in segmented </a:t>
            </a:r>
            <a:r>
              <a:rPr lang="en-GB" sz="2400" dirty="0"/>
              <a:t>extraction kicker </a:t>
            </a:r>
            <a:r>
              <a:rPr lang="en-GB" sz="2400" dirty="0"/>
              <a:t>systems</a:t>
            </a:r>
          </a:p>
          <a:p>
            <a:r>
              <a:rPr lang="en-GB" sz="2400" dirty="0"/>
              <a:t>Basics </a:t>
            </a:r>
            <a:r>
              <a:rPr lang="en-GB" sz="2400" dirty="0"/>
              <a:t>of Optical </a:t>
            </a:r>
            <a:r>
              <a:rPr lang="en-GB" sz="2400" dirty="0"/>
              <a:t>Absorption</a:t>
            </a:r>
          </a:p>
          <a:p>
            <a:r>
              <a:rPr lang="en-GB" sz="2400" dirty="0"/>
              <a:t>Few examples of light activated pulsed power devices: </a:t>
            </a:r>
          </a:p>
          <a:p>
            <a:pPr lvl="1"/>
            <a:r>
              <a:rPr lang="en-GB" sz="2000" dirty="0"/>
              <a:t>Light-Triggered Thyristor (LTTs © Infineon)</a:t>
            </a:r>
          </a:p>
          <a:p>
            <a:pPr lvl="1"/>
            <a:r>
              <a:rPr lang="en-GB" sz="2000" dirty="0"/>
              <a:t>Laser Pumped Silicon Thyristor (LPST © APP Inc.)</a:t>
            </a:r>
          </a:p>
          <a:p>
            <a:pPr lvl="1"/>
            <a:r>
              <a:rPr lang="en-GB" sz="2000" dirty="0"/>
              <a:t>Laser Gated and Pumped </a:t>
            </a:r>
            <a:r>
              <a:rPr lang="en-GB" sz="2000" dirty="0"/>
              <a:t>Thyristor</a:t>
            </a:r>
          </a:p>
          <a:p>
            <a:r>
              <a:rPr lang="en-GB" sz="2400" dirty="0"/>
              <a:t>About the investigations at CERN</a:t>
            </a:r>
            <a:endParaRPr lang="en-GB" sz="2400" dirty="0"/>
          </a:p>
          <a:p>
            <a:pPr lvl="1"/>
            <a:endParaRPr lang="en-GB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 smtClean="0"/>
              <a:t>Pulse </a:t>
            </a:r>
            <a:r>
              <a:rPr lang="en-GB" dirty="0"/>
              <a:t>Power for Kicker Systems workshop at CERN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793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297" y="505144"/>
            <a:ext cx="8729036" cy="888364"/>
          </a:xfrm>
        </p:spPr>
        <p:txBody>
          <a:bodyPr>
            <a:noAutofit/>
          </a:bodyPr>
          <a:lstStyle/>
          <a:p>
            <a:r>
              <a:rPr lang="en-GB" sz="3200" dirty="0"/>
              <a:t>Solid-state switches challenges in segmented extraction kicker systems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8296" y="1524001"/>
            <a:ext cx="4537300" cy="3951889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/>
          <a:p>
            <a:pPr algn="just"/>
            <a:r>
              <a:rPr lang="en-GB" sz="1100" b="1" dirty="0"/>
              <a:t>Low turn-on delay – </a:t>
            </a:r>
            <a:r>
              <a:rPr lang="en-GB" sz="1100" dirty="0"/>
              <a:t>The necessity of immediate switch re-triggering and asynchronous beam abort requests from switch a low turn-on delay as during this time the uncontrolled beam energy can damage the accelerator downstream equipment;</a:t>
            </a:r>
          </a:p>
          <a:p>
            <a:pPr algn="just"/>
            <a:r>
              <a:rPr lang="en-GB" sz="1100" b="1" dirty="0"/>
              <a:t>Easy maintenance/accessibility</a:t>
            </a:r>
            <a:r>
              <a:rPr lang="en-GB" sz="1100" dirty="0"/>
              <a:t> aseptically in replacements of </a:t>
            </a:r>
            <a:r>
              <a:rPr lang="en-GB" sz="1100" dirty="0"/>
              <a:t>thyratron/ ignitron </a:t>
            </a:r>
            <a:r>
              <a:rPr lang="en-GB" sz="1100" dirty="0"/>
              <a:t>based systems, regular </a:t>
            </a:r>
            <a:r>
              <a:rPr lang="en-GB" sz="1100" dirty="0"/>
              <a:t>cables </a:t>
            </a:r>
            <a:r>
              <a:rPr lang="en-GB" sz="1100" dirty="0"/>
              <a:t>can not be used to connect the </a:t>
            </a:r>
            <a:r>
              <a:rPr lang="en-GB" sz="1100" dirty="0"/>
              <a:t>PTM;</a:t>
            </a:r>
          </a:p>
          <a:p>
            <a:pPr algn="just"/>
            <a:r>
              <a:rPr lang="en-GB" sz="1100" b="1" dirty="0"/>
              <a:t>Extremely stringent requirements</a:t>
            </a:r>
            <a:r>
              <a:rPr lang="en-GB" sz="1100" dirty="0"/>
              <a:t> reliability, availability </a:t>
            </a:r>
            <a:r>
              <a:rPr lang="en-GB" sz="1100" dirty="0"/>
              <a:t>and </a:t>
            </a:r>
            <a:r>
              <a:rPr lang="en-GB" sz="1100" dirty="0"/>
              <a:t>fault-tolerance;</a:t>
            </a:r>
          </a:p>
          <a:p>
            <a:pPr algn="just"/>
            <a:r>
              <a:rPr lang="en-GB" sz="1100" b="1" dirty="0"/>
              <a:t>Gate pulse requirements </a:t>
            </a:r>
            <a:r>
              <a:rPr lang="en-GB" sz="1100" dirty="0"/>
              <a:t>most of pulsed power semiconductors (bipolar technologies) follow the trend of increasing request on gate current, FHCT: 2e</a:t>
            </a:r>
            <a:r>
              <a:rPr lang="en-GB" sz="1100" baseline="30000" dirty="0"/>
              <a:t>3</a:t>
            </a:r>
            <a:r>
              <a:rPr lang="en-GB" sz="1100" dirty="0"/>
              <a:t>A  in peak and rise rate of 5e</a:t>
            </a:r>
            <a:r>
              <a:rPr lang="en-GB" sz="1100" baseline="30000" dirty="0"/>
              <a:t>3 </a:t>
            </a:r>
            <a:r>
              <a:rPr lang="en-GB" sz="1100" dirty="0"/>
              <a:t>A/µs;</a:t>
            </a:r>
          </a:p>
          <a:p>
            <a:pPr algn="just"/>
            <a:r>
              <a:rPr lang="en-GB" sz="1100" b="1" dirty="0"/>
              <a:t>Triggering system robustness to EMI- erratic coupling</a:t>
            </a:r>
            <a:r>
              <a:rPr lang="en-GB" sz="1100" dirty="0"/>
              <a:t>, the noise of less than 1% of the nominal gate pulse can set the switch into an uncontrolled conduction, possibly destructive. Case aseptically of easy-triggerable devices.</a:t>
            </a:r>
          </a:p>
          <a:p>
            <a:pPr algn="just"/>
            <a:r>
              <a:rPr lang="en-GB" sz="1100" b="1" dirty="0"/>
              <a:t>Operating voltage de-rating </a:t>
            </a:r>
            <a:r>
              <a:rPr lang="en-GB" sz="1100" dirty="0"/>
              <a:t>limited radiation hardness of semiconductor switches implies the necessity of stacking of multiple switches;</a:t>
            </a:r>
          </a:p>
          <a:p>
            <a:pPr algn="just"/>
            <a:r>
              <a:rPr lang="en-GB" sz="1100" b="1" dirty="0"/>
              <a:t>Sourcing aspect </a:t>
            </a:r>
            <a:r>
              <a:rPr lang="en-GB" sz="1100" dirty="0"/>
              <a:t>of selected switch;</a:t>
            </a:r>
          </a:p>
          <a:p>
            <a:pPr algn="just"/>
            <a:endParaRPr lang="en-GB" sz="11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91" r="28791"/>
          <a:stretch/>
        </p:blipFill>
        <p:spPr>
          <a:xfrm>
            <a:off x="7104851" y="2688772"/>
            <a:ext cx="1902482" cy="2630998"/>
          </a:xfrm>
          <a:prstGeom prst="rect">
            <a:avLst/>
          </a:prstGeom>
        </p:spPr>
      </p:pic>
      <p:pic>
        <p:nvPicPr>
          <p:cNvPr id="9" name="Picture 8"/>
          <p:cNvPicPr/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8000" contrast="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147" t="10010" r="18147" b="37695"/>
          <a:stretch/>
        </p:blipFill>
        <p:spPr>
          <a:xfrm>
            <a:off x="7839750" y="2015227"/>
            <a:ext cx="1048722" cy="743194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 rotWithShape="1">
          <a:blip r:embed="rId5"/>
          <a:srcRect l="-1137"/>
          <a:stretch/>
        </p:blipFill>
        <p:spPr>
          <a:xfrm>
            <a:off x="4815596" y="2467001"/>
            <a:ext cx="2368282" cy="175071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6904866" y="5279300"/>
            <a:ext cx="1983607" cy="424603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20000"/>
              </a:lnSpc>
              <a:spcAft>
                <a:spcPts val="1200"/>
              </a:spcAft>
            </a:pPr>
            <a:r>
              <a:rPr lang="en-GB" sz="95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 switch of future SPS Beam Dumping System, </a:t>
            </a:r>
            <a:r>
              <a:rPr lang="en-GB" sz="95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3D Model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75108" y="4209423"/>
            <a:ext cx="1929750" cy="618631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sz="95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Simplified view of </a:t>
            </a:r>
            <a:r>
              <a:rPr lang="en-GB" sz="95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power </a:t>
            </a:r>
            <a:r>
              <a:rPr lang="en-GB" sz="95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triggering circuit (Power Triggering Module (PTM), triggering cable and Triggering Transformer (TT)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V="1">
            <a:off x="8078357" y="2542928"/>
            <a:ext cx="1" cy="938252"/>
          </a:xfrm>
          <a:prstGeom prst="straightConnector1">
            <a:avLst/>
          </a:prstGeom>
          <a:ln>
            <a:headEnd type="triangle" w="med" len="med"/>
            <a:tailEnd type="non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 Box 8"/>
          <p:cNvSpPr txBox="1"/>
          <p:nvPr/>
        </p:nvSpPr>
        <p:spPr>
          <a:xfrm>
            <a:off x="6756465" y="2051959"/>
            <a:ext cx="1177952" cy="469090"/>
          </a:xfrm>
          <a:prstGeom prst="rect">
            <a:avLst/>
          </a:prstGeom>
          <a:solidFill>
            <a:prstClr val="white"/>
          </a:solidFill>
          <a:ln>
            <a:noFill/>
          </a:ln>
        </p:spPr>
        <p:txBody>
          <a:bodyPr rot="0" spcFirstLastPara="0" vert="horz" wrap="square" lIns="0" tIns="0" rIns="0" bIns="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r">
              <a:lnSpc>
                <a:spcPct val="120000"/>
              </a:lnSpc>
              <a:spcAft>
                <a:spcPts val="1200"/>
              </a:spcAft>
            </a:pPr>
            <a:r>
              <a:rPr lang="en-GB" sz="950" dirty="0">
                <a:latin typeface="Verdan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Discrete Fast High Current Thyristor (FHCT)</a:t>
            </a:r>
            <a:endParaRPr lang="en-GB" sz="950" dirty="0">
              <a:latin typeface="Verdan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6329238" y="3565095"/>
            <a:ext cx="1082118" cy="0"/>
          </a:xfrm>
          <a:prstGeom prst="straightConnector1">
            <a:avLst/>
          </a:prstGeom>
          <a:ln>
            <a:headEnd type="none" w="med" len="med"/>
            <a:tailEnd type="triangle" w="med" len="med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7379437" y="3515018"/>
            <a:ext cx="92512" cy="10015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/>
          <p:cNvSpPr/>
          <p:nvPr/>
        </p:nvSpPr>
        <p:spPr>
          <a:xfrm>
            <a:off x="8032100" y="2486292"/>
            <a:ext cx="92512" cy="100156"/>
          </a:xfrm>
          <a:prstGeom prst="ellipse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3955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37750" y="332268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Basics of Optical Absorption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14279" y="2282148"/>
            <a:ext cx="4075275" cy="760175"/>
          </a:xfrm>
        </p:spPr>
        <p:txBody>
          <a:bodyPr>
            <a:normAutofit/>
          </a:bodyPr>
          <a:lstStyle/>
          <a:p>
            <a:r>
              <a:rPr lang="en-GB" sz="1600" dirty="0"/>
              <a:t>The energy has to be conserved </a:t>
            </a:r>
          </a:p>
          <a:p>
            <a:r>
              <a:rPr lang="en-GB" sz="1600" dirty="0"/>
              <a:t>The momentum has to be conserved</a:t>
            </a:r>
            <a:endParaRPr lang="en-GB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4" name="Freeform 23"/>
          <p:cNvSpPr/>
          <p:nvPr/>
        </p:nvSpPr>
        <p:spPr>
          <a:xfrm>
            <a:off x="6820191" y="2514128"/>
            <a:ext cx="938253" cy="556617"/>
          </a:xfrm>
          <a:custGeom>
            <a:avLst/>
            <a:gdLst>
              <a:gd name="connsiteX0" fmla="*/ 0 w 938253"/>
              <a:gd name="connsiteY0" fmla="*/ 556617 h 556617"/>
              <a:gd name="connsiteX1" fmla="*/ 477078 w 938253"/>
              <a:gd name="connsiteY1" fmla="*/ 25 h 556617"/>
              <a:gd name="connsiteX2" fmla="*/ 938253 w 938253"/>
              <a:gd name="connsiteY2" fmla="*/ 532763 h 5566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38253" h="556617">
                <a:moveTo>
                  <a:pt x="0" y="556617"/>
                </a:moveTo>
                <a:cubicBezTo>
                  <a:pt x="160351" y="280309"/>
                  <a:pt x="320703" y="4001"/>
                  <a:pt x="477078" y="25"/>
                </a:cubicBezTo>
                <a:cubicBezTo>
                  <a:pt x="633453" y="-3951"/>
                  <a:pt x="728869" y="450600"/>
                  <a:pt x="938253" y="532763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" name="Straight Connector 24"/>
          <p:cNvCxnSpPr/>
          <p:nvPr/>
        </p:nvCxnSpPr>
        <p:spPr>
          <a:xfrm>
            <a:off x="6657562" y="2216439"/>
            <a:ext cx="1100879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6657561" y="2511950"/>
            <a:ext cx="1100880" cy="0"/>
          </a:xfrm>
          <a:prstGeom prst="line">
            <a:avLst/>
          </a:prstGeom>
          <a:ln>
            <a:prstDash val="sysDash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005930" y="2216440"/>
            <a:ext cx="0" cy="270111"/>
          </a:xfrm>
          <a:prstGeom prst="straightConnector1">
            <a:avLst/>
          </a:prstGeom>
          <a:ln>
            <a:headEnd type="triangle" w="sm" len="sm"/>
            <a:tailEnd type="triangle" w="sm" len="sm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6728916" y="2183102"/>
            <a:ext cx="402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err="1"/>
              <a:t>E</a:t>
            </a:r>
            <a:r>
              <a:rPr lang="en-GB" sz="1200" baseline="-25000" dirty="0" err="1"/>
              <a:t>g</a:t>
            </a:r>
            <a:endParaRPr lang="en-GB" sz="1200" baseline="-25000" dirty="0"/>
          </a:p>
        </p:txBody>
      </p:sp>
      <p:sp>
        <p:nvSpPr>
          <p:cNvPr id="29" name="TextBox 28"/>
          <p:cNvSpPr txBox="1"/>
          <p:nvPr/>
        </p:nvSpPr>
        <p:spPr>
          <a:xfrm>
            <a:off x="6364484" y="2331875"/>
            <a:ext cx="402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</a:t>
            </a:r>
            <a:r>
              <a:rPr lang="en-GB" sz="1200" baseline="-25000" dirty="0"/>
              <a:t>V</a:t>
            </a:r>
            <a:endParaRPr lang="en-GB" sz="1200" baseline="-25000" dirty="0"/>
          </a:p>
        </p:txBody>
      </p:sp>
      <p:sp>
        <p:nvSpPr>
          <p:cNvPr id="30" name="TextBox 29"/>
          <p:cNvSpPr txBox="1"/>
          <p:nvPr/>
        </p:nvSpPr>
        <p:spPr>
          <a:xfrm>
            <a:off x="6364484" y="2044602"/>
            <a:ext cx="4024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</a:t>
            </a:r>
            <a:r>
              <a:rPr lang="en-GB" sz="1200" baseline="-25000" dirty="0"/>
              <a:t>C</a:t>
            </a:r>
            <a:endParaRPr lang="en-GB" sz="1200" baseline="-25000" dirty="0"/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6440073" y="3090125"/>
            <a:ext cx="1528762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968835" y="3059345"/>
            <a:ext cx="30779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k</a:t>
            </a:r>
            <a:endParaRPr lang="en-GB" sz="1200" baseline="-25000" dirty="0"/>
          </a:p>
        </p:txBody>
      </p:sp>
      <p:sp>
        <p:nvSpPr>
          <p:cNvPr id="33" name="Freeform 32"/>
          <p:cNvSpPr/>
          <p:nvPr/>
        </p:nvSpPr>
        <p:spPr>
          <a:xfrm>
            <a:off x="6686002" y="1730465"/>
            <a:ext cx="1041400" cy="483108"/>
          </a:xfrm>
          <a:custGeom>
            <a:avLst/>
            <a:gdLst>
              <a:gd name="connsiteX0" fmla="*/ 0 w 1041400"/>
              <a:gd name="connsiteY0" fmla="*/ 0 h 483108"/>
              <a:gd name="connsiteX1" fmla="*/ 133350 w 1041400"/>
              <a:gd name="connsiteY1" fmla="*/ 190500 h 483108"/>
              <a:gd name="connsiteX2" fmla="*/ 336550 w 1041400"/>
              <a:gd name="connsiteY2" fmla="*/ 31750 h 483108"/>
              <a:gd name="connsiteX3" fmla="*/ 800100 w 1041400"/>
              <a:gd name="connsiteY3" fmla="*/ 482600 h 483108"/>
              <a:gd name="connsiteX4" fmla="*/ 1041400 w 1041400"/>
              <a:gd name="connsiteY4" fmla="*/ 120650 h 483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41400" h="483108">
                <a:moveTo>
                  <a:pt x="0" y="0"/>
                </a:moveTo>
                <a:cubicBezTo>
                  <a:pt x="38629" y="92604"/>
                  <a:pt x="77258" y="185208"/>
                  <a:pt x="133350" y="190500"/>
                </a:cubicBezTo>
                <a:cubicBezTo>
                  <a:pt x="189442" y="195792"/>
                  <a:pt x="225425" y="-16933"/>
                  <a:pt x="336550" y="31750"/>
                </a:cubicBezTo>
                <a:cubicBezTo>
                  <a:pt x="447675" y="80433"/>
                  <a:pt x="682625" y="467783"/>
                  <a:pt x="800100" y="482600"/>
                </a:cubicBezTo>
                <a:cubicBezTo>
                  <a:pt x="917575" y="497417"/>
                  <a:pt x="990600" y="184150"/>
                  <a:pt x="1041400" y="120650"/>
                </a:cubicBezTo>
              </a:path>
            </a:pathLst>
          </a:cu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5" name="Straight Arrow Connector 34"/>
          <p:cNvCxnSpPr>
            <a:stCxn id="24" idx="1"/>
            <a:endCxn id="33" idx="3"/>
          </p:cNvCxnSpPr>
          <p:nvPr/>
        </p:nvCxnSpPr>
        <p:spPr>
          <a:xfrm flipV="1">
            <a:off x="7297268" y="2213066"/>
            <a:ext cx="188834" cy="301087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8" name="Content Placeholder 7"/>
          <p:cNvSpPr txBox="1">
            <a:spLocks/>
          </p:cNvSpPr>
          <p:nvPr/>
        </p:nvSpPr>
        <p:spPr>
          <a:xfrm>
            <a:off x="385613" y="1235376"/>
            <a:ext cx="4116388" cy="130478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GB" sz="1800" dirty="0"/>
          </a:p>
        </p:txBody>
      </p:sp>
      <p:sp>
        <p:nvSpPr>
          <p:cNvPr id="39" name="Content Placeholder 7"/>
          <p:cNvSpPr txBox="1">
            <a:spLocks/>
          </p:cNvSpPr>
          <p:nvPr/>
        </p:nvSpPr>
        <p:spPr>
          <a:xfrm>
            <a:off x="394829" y="1432817"/>
            <a:ext cx="4150087" cy="72110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txBody>
          <a:bodyPr vert="horz">
            <a:normAutofit fontScale="92500" lnSpcReduction="10000"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just">
              <a:buNone/>
            </a:pPr>
            <a:r>
              <a:rPr lang="en-GB" sz="1600" dirty="0"/>
              <a:t>Optical absorption is fundamental process which is exploited when optical energy is converted into electrical energy.</a:t>
            </a:r>
            <a:endParaRPr lang="en-GB" sz="1600" dirty="0"/>
          </a:p>
        </p:txBody>
      </p:sp>
      <p:sp>
        <p:nvSpPr>
          <p:cNvPr id="41" name="TextBox 40"/>
          <p:cNvSpPr txBox="1"/>
          <p:nvPr/>
        </p:nvSpPr>
        <p:spPr>
          <a:xfrm>
            <a:off x="6364485" y="1347608"/>
            <a:ext cx="1604350" cy="40011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r>
              <a:rPr lang="en-GB" sz="1000" dirty="0"/>
              <a:t>(Si) indirect</a:t>
            </a:r>
          </a:p>
          <a:p>
            <a:pPr algn="ctr"/>
            <a:r>
              <a:rPr lang="en-GB" sz="1000" dirty="0"/>
              <a:t>semiconductor</a:t>
            </a:r>
            <a:endParaRPr lang="en-GB" sz="1000" dirty="0"/>
          </a:p>
        </p:txBody>
      </p:sp>
      <p:graphicFrame>
        <p:nvGraphicFramePr>
          <p:cNvPr id="42" name="Chart 41"/>
          <p:cNvGraphicFramePr>
            <a:graphicFrameLocks/>
          </p:cNvGraphicFramePr>
          <p:nvPr>
            <p:extLst/>
          </p:nvPr>
        </p:nvGraphicFramePr>
        <p:xfrm>
          <a:off x="5489256" y="3660850"/>
          <a:ext cx="3398806" cy="2060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68" name="Group 67"/>
          <p:cNvGrpSpPr/>
          <p:nvPr/>
        </p:nvGrpSpPr>
        <p:grpSpPr>
          <a:xfrm>
            <a:off x="109873" y="3364244"/>
            <a:ext cx="2859461" cy="2209884"/>
            <a:chOff x="634798" y="2781776"/>
            <a:chExt cx="2558422" cy="1977231"/>
          </a:xfrm>
        </p:grpSpPr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4798" y="3703047"/>
              <a:ext cx="1066800" cy="381000"/>
            </a:xfrm>
            <a:prstGeom prst="rect">
              <a:avLst/>
            </a:prstGeom>
          </p:spPr>
        </p:pic>
        <p:sp>
          <p:nvSpPr>
            <p:cNvPr id="47" name="Rectangle 46"/>
            <p:cNvSpPr/>
            <p:nvPr/>
          </p:nvSpPr>
          <p:spPr>
            <a:xfrm>
              <a:off x="1612900" y="2781776"/>
              <a:ext cx="1447800" cy="707112"/>
            </a:xfrm>
            <a:prstGeom prst="rect">
              <a:avLst/>
            </a:prstGeom>
            <a:gradFill>
              <a:gsLst>
                <a:gs pos="100000">
                  <a:srgbClr val="FFC000"/>
                </a:gs>
                <a:gs pos="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t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CONDUCTION BAND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pic>
          <p:nvPicPr>
            <p:cNvPr id="48" name="Picture 47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1765493" y="3251788"/>
              <a:ext cx="96333" cy="93200"/>
            </a:xfrm>
            <a:prstGeom prst="ellipse">
              <a:avLst/>
            </a:prstGeom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1894977" y="3357093"/>
              <a:ext cx="96333" cy="93200"/>
            </a:xfrm>
            <a:prstGeom prst="ellipse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2756824" y="3360449"/>
              <a:ext cx="96333" cy="93200"/>
            </a:xfrm>
            <a:prstGeom prst="ellipse">
              <a:avLst/>
            </a:prstGeom>
          </p:spPr>
        </p:pic>
        <p:pic>
          <p:nvPicPr>
            <p:cNvPr id="51" name="Picture 50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2122256" y="3251747"/>
              <a:ext cx="96333" cy="93200"/>
            </a:xfrm>
            <a:prstGeom prst="ellipse">
              <a:avLst/>
            </a:prstGeom>
          </p:spPr>
        </p:pic>
        <p:pic>
          <p:nvPicPr>
            <p:cNvPr id="52" name="Picture 51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2449573" y="3237340"/>
              <a:ext cx="96333" cy="93200"/>
            </a:xfrm>
            <a:prstGeom prst="ellipse">
              <a:avLst/>
            </a:prstGeom>
          </p:spPr>
        </p:pic>
        <p:pic>
          <p:nvPicPr>
            <p:cNvPr id="53" name="Picture 52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2299951" y="3383378"/>
              <a:ext cx="96333" cy="93200"/>
            </a:xfrm>
            <a:prstGeom prst="ellipse">
              <a:avLst/>
            </a:prstGeom>
          </p:spPr>
        </p:pic>
        <p:sp>
          <p:nvSpPr>
            <p:cNvPr id="54" name="Rectangle 53"/>
            <p:cNvSpPr/>
            <p:nvPr/>
          </p:nvSpPr>
          <p:spPr>
            <a:xfrm>
              <a:off x="1612900" y="4051895"/>
              <a:ext cx="1447800" cy="707112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/>
                </a:gs>
              </a:gsLst>
              <a:lin ang="5400000" scaled="0"/>
            </a:gra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b"/>
            <a:lstStyle/>
            <a:p>
              <a:pPr algn="ctr"/>
              <a:r>
                <a:rPr lang="en-GB" sz="1000" dirty="0">
                  <a:solidFill>
                    <a:schemeClr val="tx1"/>
                  </a:solidFill>
                </a:rPr>
                <a:t>VALENCE BAND</a:t>
              </a:r>
              <a:endParaRPr lang="en-GB" sz="1000" dirty="0">
                <a:solidFill>
                  <a:schemeClr val="tx1"/>
                </a:solidFill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2348117" y="3647326"/>
              <a:ext cx="845103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000" dirty="0"/>
                <a:t>BAND GAP</a:t>
              </a:r>
              <a:endParaRPr lang="en-GB" sz="1000" dirty="0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737739" y="3578500"/>
              <a:ext cx="692818" cy="24622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GB" sz="1000" dirty="0"/>
                <a:t>1 Photon</a:t>
              </a:r>
              <a:endParaRPr lang="en-GB" sz="1000" dirty="0"/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1797781" y="4167305"/>
              <a:ext cx="96333" cy="93200"/>
            </a:xfrm>
            <a:prstGeom prst="ellipse">
              <a:avLst/>
            </a:prstGeom>
          </p:spPr>
        </p:pic>
        <p:pic>
          <p:nvPicPr>
            <p:cNvPr id="58" name="Picture 57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1927265" y="4272610"/>
              <a:ext cx="96333" cy="93200"/>
            </a:xfrm>
            <a:prstGeom prst="ellipse">
              <a:avLst/>
            </a:prstGeom>
          </p:spPr>
        </p:pic>
        <p:pic>
          <p:nvPicPr>
            <p:cNvPr id="59" name="Picture 58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2789112" y="4275966"/>
              <a:ext cx="96333" cy="93200"/>
            </a:xfrm>
            <a:prstGeom prst="ellipse">
              <a:avLst/>
            </a:prstGeom>
          </p:spPr>
        </p:pic>
        <p:pic>
          <p:nvPicPr>
            <p:cNvPr id="60" name="Picture 59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2120649" y="4163856"/>
              <a:ext cx="96333" cy="93200"/>
            </a:xfrm>
            <a:prstGeom prst="ellipse">
              <a:avLst/>
            </a:prstGeom>
          </p:spPr>
        </p:pic>
        <p:pic>
          <p:nvPicPr>
            <p:cNvPr id="61" name="Picture 60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2481861" y="4152857"/>
              <a:ext cx="96333" cy="93200"/>
            </a:xfrm>
            <a:prstGeom prst="ellipse">
              <a:avLst/>
            </a:prstGeom>
          </p:spPr>
        </p:pic>
        <p:pic>
          <p:nvPicPr>
            <p:cNvPr id="62" name="Picture 61"/>
            <p:cNvPicPr>
              <a:picLocks noChangeAspect="1"/>
            </p:cNvPicPr>
            <p:nvPr/>
          </p:nvPicPr>
          <p:blipFill rotWithShape="1">
            <a:blip r:embed="rId4"/>
            <a:srcRect l="29292" t="32217" r="31481" b="26999"/>
            <a:stretch/>
          </p:blipFill>
          <p:spPr>
            <a:xfrm>
              <a:off x="2332239" y="4298895"/>
              <a:ext cx="96333" cy="93200"/>
            </a:xfrm>
            <a:prstGeom prst="ellipse">
              <a:avLst/>
            </a:prstGeom>
          </p:spPr>
        </p:pic>
        <p:cxnSp>
          <p:nvCxnSpPr>
            <p:cNvPr id="64" name="Straight Arrow Connector 63"/>
            <p:cNvCxnSpPr/>
            <p:nvPr/>
          </p:nvCxnSpPr>
          <p:spPr>
            <a:xfrm flipH="1" flipV="1">
              <a:off x="2166163" y="3363579"/>
              <a:ext cx="3882" cy="776502"/>
            </a:xfrm>
            <a:prstGeom prst="straightConnector1">
              <a:avLst/>
            </a:prstGeom>
            <a:ln w="3810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3020246" y="3759401"/>
            <a:ext cx="266964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/>
              <a:t>Wavelengths </a:t>
            </a:r>
            <a:r>
              <a:rPr lang="en-GB" sz="1200" b="1" dirty="0"/>
              <a:t>over 1100nm are ineffective</a:t>
            </a:r>
            <a:r>
              <a:rPr lang="en-GB" sz="1200" dirty="0"/>
              <a:t> because photon energy is insufficient for the electron-hoe pair generation. Light </a:t>
            </a:r>
            <a:r>
              <a:rPr lang="en-GB" sz="1200" b="1" dirty="0"/>
              <a:t>effectiveness goes down</a:t>
            </a:r>
            <a:r>
              <a:rPr lang="en-GB" sz="1200" dirty="0"/>
              <a:t> too, when wave length becomes </a:t>
            </a:r>
            <a:r>
              <a:rPr lang="en-GB" sz="1200" b="1" dirty="0"/>
              <a:t>less than 1000nm </a:t>
            </a:r>
            <a:r>
              <a:rPr lang="en-GB" sz="1200" dirty="0"/>
              <a:t>due to low light penetration into silicon and electron-hole pair recombination close to surface.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598557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Light-Triggered Thyristor (</a:t>
            </a:r>
            <a:r>
              <a:rPr lang="en-GB" dirty="0" smtClean="0"/>
              <a:t>LTTs)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Pulse Power for Kicker Systems workshop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r="2258" b="19087"/>
          <a:stretch/>
        </p:blipFill>
        <p:spPr>
          <a:xfrm>
            <a:off x="179360" y="2456447"/>
            <a:ext cx="2857139" cy="219973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212" y="4634962"/>
            <a:ext cx="27729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Cross-section of the </a:t>
            </a:r>
            <a:r>
              <a:rPr lang="en-GB" sz="1200" dirty="0" err="1"/>
              <a:t>center</a:t>
            </a:r>
            <a:r>
              <a:rPr lang="en-GB" sz="1200" dirty="0"/>
              <a:t> of the light-triggered thyristor.</a:t>
            </a:r>
            <a:endParaRPr lang="en-GB" sz="1200" dirty="0"/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3142772" y="1469785"/>
            <a:ext cx="5744361" cy="1007378"/>
          </a:xfrm>
          <a:prstGeom prst="rect">
            <a:avLst/>
          </a:prstGeom>
          <a:noFill/>
          <a:ln>
            <a:noFill/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1600" dirty="0"/>
              <a:t>The central area of the LTT consist of a Break-over Diode (</a:t>
            </a:r>
            <a:r>
              <a:rPr lang="en-GB" sz="1600" dirty="0" err="1"/>
              <a:t>BoD</a:t>
            </a:r>
            <a:r>
              <a:rPr lang="en-GB" sz="1600" dirty="0"/>
              <a:t>) and a multiple Amplifying Gate structure.</a:t>
            </a:r>
          </a:p>
          <a:p>
            <a:pPr algn="just"/>
            <a:r>
              <a:rPr lang="en-GB" sz="1600" dirty="0"/>
              <a:t>The </a:t>
            </a:r>
            <a:r>
              <a:rPr lang="en-GB" sz="1600" dirty="0" err="1"/>
              <a:t>BoD</a:t>
            </a:r>
            <a:r>
              <a:rPr lang="en-GB" sz="1600" dirty="0"/>
              <a:t> is located inside the light sensitive area.</a:t>
            </a:r>
          </a:p>
          <a:p>
            <a:pPr marL="36576" indent="0" algn="just">
              <a:buNone/>
            </a:pP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17743" y="1457344"/>
            <a:ext cx="2796398" cy="646331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200" dirty="0"/>
              <a:t>Light pulse parameters example:</a:t>
            </a:r>
          </a:p>
          <a:p>
            <a:pPr algn="just"/>
            <a:r>
              <a:rPr lang="en-GB" sz="1200" dirty="0"/>
              <a:t>40mW, 10us long, 0.4uJ, </a:t>
            </a:r>
          </a:p>
          <a:p>
            <a:pPr algn="just"/>
            <a:r>
              <a:rPr lang="en-GB" sz="1200" dirty="0"/>
              <a:t>850nm-1000nm wavelength</a:t>
            </a:r>
            <a:endParaRPr lang="en-GB" sz="12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3781" y="2724990"/>
            <a:ext cx="2837259" cy="175192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00231" y="4656181"/>
            <a:ext cx="27093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Simulated LTT turn-on delay time versus laser diode wave</a:t>
            </a:r>
          </a:p>
          <a:p>
            <a:r>
              <a:rPr lang="en-GB" sz="1200" dirty="0"/>
              <a:t>length (P</a:t>
            </a:r>
            <a:r>
              <a:rPr lang="en-GB" sz="1200" baseline="-25000" dirty="0"/>
              <a:t>LM</a:t>
            </a:r>
            <a:r>
              <a:rPr lang="en-GB" sz="1200" dirty="0"/>
              <a:t> = 200 </a:t>
            </a:r>
            <a:r>
              <a:rPr lang="en-GB" sz="1200" dirty="0" err="1"/>
              <a:t>mW</a:t>
            </a:r>
            <a:r>
              <a:rPr lang="en-GB" sz="1200" dirty="0"/>
              <a:t>, V</a:t>
            </a:r>
            <a:r>
              <a:rPr lang="en-GB" sz="1200" baseline="-25000" dirty="0"/>
              <a:t>A</a:t>
            </a:r>
            <a:r>
              <a:rPr lang="en-GB" sz="1200" dirty="0"/>
              <a:t> = 100 V)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174352" y="4705065"/>
            <a:ext cx="28886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Anode </a:t>
            </a:r>
            <a:r>
              <a:rPr lang="en-GB" sz="1200" dirty="0"/>
              <a:t>c</a:t>
            </a:r>
            <a:r>
              <a:rPr lang="en-GB" sz="1200" dirty="0"/>
              <a:t>urrent turn-on example waveforms.</a:t>
            </a:r>
            <a:endParaRPr lang="en-GB" sz="12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82917" y="2740781"/>
            <a:ext cx="3106475" cy="1736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0280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3200" dirty="0"/>
              <a:t>Laser Pumped Silicon </a:t>
            </a:r>
            <a:r>
              <a:rPr lang="en-GB" sz="3200" dirty="0"/>
              <a:t>Thyristor © APP Inc.</a:t>
            </a:r>
            <a:endParaRPr lang="en-GB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Pulse Power for Kicker Systems workshop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6312" t="21229" r="51832" b="11859"/>
          <a:stretch/>
        </p:blipFill>
        <p:spPr>
          <a:xfrm>
            <a:off x="1387427" y="1282003"/>
            <a:ext cx="1148387" cy="1130059"/>
          </a:xfrm>
          <a:prstGeom prst="ellipse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73" y="4162003"/>
            <a:ext cx="1411749" cy="91823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58549" y="1860910"/>
            <a:ext cx="2245683" cy="20299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07597" y="5094552"/>
            <a:ext cx="18372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1kW Laser diode array</a:t>
            </a:r>
            <a:endParaRPr lang="en-GB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107597" y="2440392"/>
            <a:ext cx="224106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Commercially available APP Inc. switch modified for laser pumping – with openings windows patterned in the anode metallization.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2990123" y="2360001"/>
            <a:ext cx="14664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DIODE ARRAY</a:t>
            </a: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0080" y="3182876"/>
            <a:ext cx="14406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THYRISTOR </a:t>
            </a:r>
          </a:p>
          <a:p>
            <a:pPr algn="r"/>
            <a:r>
              <a:rPr lang="en-GB" sz="9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WITH OPENING</a:t>
            </a:r>
            <a:endParaRPr lang="en-GB" sz="9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956206" y="1860910"/>
            <a:ext cx="1104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/>
              <a:t>LASER DRIVER CABLE</a:t>
            </a:r>
            <a:endParaRPr lang="en-GB" sz="900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374734" y="2622212"/>
            <a:ext cx="3706958" cy="257306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848777" y="5080234"/>
            <a:ext cx="34607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5ns of turn-on delay measured between the switch current and laser driver current.</a:t>
            </a:r>
            <a:endParaRPr lang="en-GB" sz="120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73" y="1547356"/>
            <a:ext cx="1084407" cy="858489"/>
          </a:xfrm>
          <a:prstGeom prst="rect">
            <a:avLst/>
          </a:prstGeom>
        </p:spPr>
      </p:pic>
      <p:sp>
        <p:nvSpPr>
          <p:cNvPr id="18" name="Right Arrow 17"/>
          <p:cNvSpPr/>
          <p:nvPr/>
        </p:nvSpPr>
        <p:spPr>
          <a:xfrm>
            <a:off x="1177204" y="1862052"/>
            <a:ext cx="201642" cy="23862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144387" y="4077896"/>
            <a:ext cx="2958548" cy="86152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144388" y="4909886"/>
            <a:ext cx="35835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Series connected stacks, each device has it separate photon source. Each of the thyristors are coupled together with stage to stage connection.</a:t>
            </a:r>
            <a:endParaRPr lang="en-GB" sz="1200" dirty="0"/>
          </a:p>
        </p:txBody>
      </p:sp>
      <p:grpSp>
        <p:nvGrpSpPr>
          <p:cNvPr id="31" name="Group 30"/>
          <p:cNvGrpSpPr/>
          <p:nvPr/>
        </p:nvGrpSpPr>
        <p:grpSpPr>
          <a:xfrm>
            <a:off x="3415740" y="3242418"/>
            <a:ext cx="399129" cy="478595"/>
            <a:chOff x="3141034" y="2363707"/>
            <a:chExt cx="482627" cy="578717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3208900" y="2818167"/>
              <a:ext cx="414761" cy="0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flipH="1">
              <a:off x="3141034" y="2818167"/>
              <a:ext cx="67867" cy="100694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>
              <a:off x="3423635" y="2363707"/>
              <a:ext cx="0" cy="578717"/>
            </a:xfrm>
            <a:prstGeom prst="line">
              <a:avLst/>
            </a:prstGeom>
            <a:ln w="19050">
              <a:solidFill>
                <a:schemeClr val="bg1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Isosceles Triangle 22"/>
            <p:cNvSpPr/>
            <p:nvPr/>
          </p:nvSpPr>
          <p:spPr>
            <a:xfrm rot="10800000">
              <a:off x="3226786" y="2487966"/>
              <a:ext cx="393700" cy="330200"/>
            </a:xfrm>
            <a:prstGeom prst="triangl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solidFill>
                <a:schemeClr val="bg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r"/>
              <a:endParaRPr lang="en-GB" dirty="0"/>
            </a:p>
          </p:txBody>
        </p:sp>
      </p:grpSp>
      <p:sp>
        <p:nvSpPr>
          <p:cNvPr id="32" name="TextBox 31"/>
          <p:cNvSpPr txBox="1"/>
          <p:nvPr/>
        </p:nvSpPr>
        <p:spPr>
          <a:xfrm>
            <a:off x="4780692" y="1313000"/>
            <a:ext cx="4086654" cy="461665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200" dirty="0"/>
              <a:t>Light pulse parameters example:</a:t>
            </a:r>
          </a:p>
          <a:p>
            <a:pPr algn="just"/>
            <a:r>
              <a:rPr lang="en-GB" sz="1200" dirty="0"/>
              <a:t>650W in peak, 170uJ</a:t>
            </a:r>
            <a:r>
              <a:rPr lang="en-GB" sz="1200" dirty="0"/>
              <a:t>, </a:t>
            </a:r>
            <a:r>
              <a:rPr lang="en-GB" sz="1200" dirty="0"/>
              <a:t>400ns FWHM, 1000nm wavelength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2186147" y="3785340"/>
            <a:ext cx="291678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One switch embodiment view.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4790972" y="1797384"/>
            <a:ext cx="4086654" cy="46166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200" dirty="0"/>
              <a:t>Demonstrated performance:</a:t>
            </a:r>
          </a:p>
          <a:p>
            <a:pPr algn="just"/>
            <a:r>
              <a:rPr lang="en-GB" sz="1200" dirty="0"/>
              <a:t>2500A in less than 40ns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535350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Laser Gated and Pumped Thyristor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dirty="0"/>
              <a:t>Pulse Power for Kicker Systems workshop at CERN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440" y="2400341"/>
            <a:ext cx="3661285" cy="172193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11995" y="2494420"/>
            <a:ext cx="1956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LGTP concept illustration, two-sided pumping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5392" y="1772701"/>
            <a:ext cx="2609984" cy="123831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9890" y="3463999"/>
            <a:ext cx="2578233" cy="12510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575392" y="3028861"/>
            <a:ext cx="2612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On-Board (Direct Illuminating) Conceptual </a:t>
            </a:r>
            <a:r>
              <a:rPr lang="en-GB" sz="1200" dirty="0"/>
              <a:t>Embodiment</a:t>
            </a:r>
            <a:r>
              <a:rPr lang="en-GB" sz="1200" dirty="0"/>
              <a:t>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572646" y="4733345"/>
            <a:ext cx="2612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Off-Board (Indirect Illuminating) Conceptual </a:t>
            </a:r>
            <a:r>
              <a:rPr lang="en-GB" sz="1200" dirty="0"/>
              <a:t>Embodiment</a:t>
            </a:r>
            <a:r>
              <a:rPr lang="en-GB" sz="1200" dirty="0"/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11994" y="1704243"/>
            <a:ext cx="4406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First developed </a:t>
            </a:r>
            <a:r>
              <a:rPr lang="en-GB" sz="1200" dirty="0"/>
              <a:t>for </a:t>
            </a:r>
            <a:r>
              <a:rPr lang="en-GB" sz="1200" dirty="0"/>
              <a:t>Electra, a </a:t>
            </a:r>
            <a:r>
              <a:rPr lang="en-GB" sz="1200" dirty="0"/>
              <a:t>Krypton Fluoride (</a:t>
            </a:r>
            <a:r>
              <a:rPr lang="en-GB" sz="1200" dirty="0" err="1"/>
              <a:t>KrF</a:t>
            </a:r>
            <a:r>
              <a:rPr lang="en-GB" sz="1200" dirty="0"/>
              <a:t>) </a:t>
            </a:r>
            <a:r>
              <a:rPr lang="en-GB" sz="1200" dirty="0"/>
              <a:t>laser. Primary </a:t>
            </a:r>
            <a:r>
              <a:rPr lang="en-GB" sz="1200" dirty="0"/>
              <a:t>energy transfer time of 800 us for a </a:t>
            </a:r>
          </a:p>
          <a:p>
            <a:r>
              <a:rPr lang="en-GB" sz="1200" dirty="0"/>
              <a:t>Marx-charged one-stage magnetic pulse compressor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85130" y="4172043"/>
            <a:ext cx="4086654" cy="830997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200" dirty="0"/>
              <a:t>Light pulse parameters example:</a:t>
            </a:r>
          </a:p>
          <a:p>
            <a:pPr algn="just"/>
            <a:r>
              <a:rPr lang="en-GB" sz="1200" dirty="0"/>
              <a:t>5kW/cm</a:t>
            </a:r>
            <a:r>
              <a:rPr lang="en-GB" sz="1200" baseline="30000" dirty="0"/>
              <a:t>2</a:t>
            </a:r>
            <a:r>
              <a:rPr lang="en-GB" sz="1200" dirty="0"/>
              <a:t> over 50ns followed by continuous illumination levels 500, 1000, 2000, 5000 W/cm</a:t>
            </a:r>
            <a:r>
              <a:rPr lang="en-GB" sz="1200" baseline="30000" dirty="0"/>
              <a:t>2 </a:t>
            </a:r>
            <a:r>
              <a:rPr lang="en-GB" sz="1200" dirty="0"/>
              <a:t>in order to reduce forward dissipation.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385130" y="4979340"/>
            <a:ext cx="4086654" cy="461665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200" dirty="0"/>
              <a:t>Demonstrated performance of 16.4kV devices:</a:t>
            </a:r>
          </a:p>
          <a:p>
            <a:pPr algn="just"/>
            <a:r>
              <a:rPr lang="en-GB" sz="1200" dirty="0"/>
              <a:t>Single shot operations at 3kA/cm</a:t>
            </a:r>
            <a:r>
              <a:rPr lang="en-GB" sz="1200" baseline="30000" dirty="0"/>
              <a:t>2</a:t>
            </a:r>
            <a:r>
              <a:rPr lang="en-GB" sz="1200" dirty="0"/>
              <a:t> , 30kA/µs/cm</a:t>
            </a:r>
            <a:r>
              <a:rPr lang="en-GB" sz="1200" baseline="30000" dirty="0"/>
              <a:t>2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3363446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141" y="391478"/>
            <a:ext cx="4082995" cy="1017576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Investigations at CERN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506" y="3182386"/>
            <a:ext cx="4651588" cy="220920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44062" y="5327885"/>
            <a:ext cx="29041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Example view of electrical test setup.</a:t>
            </a:r>
            <a:endParaRPr lang="en-GB" sz="12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76728" y="3599236"/>
            <a:ext cx="3566662" cy="242229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895645" y="4114192"/>
            <a:ext cx="150068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Comparison of electrical gating and light activation (1</a:t>
            </a:r>
            <a:r>
              <a:rPr lang="el-GR" sz="1000" dirty="0"/>
              <a:t>μ</a:t>
            </a:r>
            <a:r>
              <a:rPr lang="en-GB" sz="1000" dirty="0"/>
              <a:t>m source) methods characteristics.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76728" y="259583"/>
            <a:ext cx="4132100" cy="285656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20172" y="2003825"/>
            <a:ext cx="4372260" cy="600164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1100" dirty="0"/>
              <a:t>So far in our investigations we use market available Low Cost SCR Phase Control Thyristors. Activation is being achieved through gate distribution illumination with an appropriate  light source.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07755" y="995770"/>
            <a:ext cx="1270166" cy="9544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41702" y="1119778"/>
            <a:ext cx="809625" cy="85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6978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4094"/>
            <a:ext cx="8627850" cy="1216358"/>
          </a:xfrm>
        </p:spPr>
        <p:txBody>
          <a:bodyPr>
            <a:noAutofit/>
          </a:bodyPr>
          <a:lstStyle/>
          <a:p>
            <a:r>
              <a:rPr lang="en-GB" sz="2800" dirty="0"/>
              <a:t>Wafer illumination profile imaging with a CCD camera, 905nm light source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4BFD808-6B56-4447-9401-2398D08EE3C0}" type="datetime1">
              <a:rPr lang="en-US" smtClean="0"/>
              <a:pPr/>
              <a:t>3/12/2018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50" y="2373964"/>
            <a:ext cx="2969335" cy="29583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7333" y="2364437"/>
            <a:ext cx="2969335" cy="29583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716" y="2353443"/>
            <a:ext cx="2969335" cy="295833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62769" y="4944650"/>
            <a:ext cx="1570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E</a:t>
            </a:r>
            <a:r>
              <a:rPr lang="en-GB" sz="1600" b="1" baseline="-25000" dirty="0">
                <a:solidFill>
                  <a:schemeClr val="bg1"/>
                </a:solidFill>
              </a:rPr>
              <a:t>pulse</a:t>
            </a:r>
            <a:r>
              <a:rPr lang="en-GB" sz="1600" b="1" dirty="0">
                <a:solidFill>
                  <a:schemeClr val="bg1"/>
                </a:solidFill>
              </a:rPr>
              <a:t> 12 µJ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371850" y="4944650"/>
            <a:ext cx="1570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E</a:t>
            </a:r>
            <a:r>
              <a:rPr lang="en-GB" sz="1600" b="1" baseline="-25000" dirty="0">
                <a:solidFill>
                  <a:schemeClr val="bg1"/>
                </a:solidFill>
              </a:rPr>
              <a:t>pulse</a:t>
            </a:r>
            <a:r>
              <a:rPr lang="en-GB" sz="1600" b="1" dirty="0">
                <a:solidFill>
                  <a:schemeClr val="bg1"/>
                </a:solidFill>
              </a:rPr>
              <a:t> 27 µJ</a:t>
            </a:r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89637" y="4895483"/>
            <a:ext cx="157080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solidFill>
                  <a:schemeClr val="bg1"/>
                </a:solidFill>
              </a:rPr>
              <a:t>E</a:t>
            </a:r>
            <a:r>
              <a:rPr lang="en-GB" sz="1600" b="1" baseline="-25000" dirty="0">
                <a:solidFill>
                  <a:schemeClr val="bg1"/>
                </a:solidFill>
              </a:rPr>
              <a:t>pulse</a:t>
            </a:r>
            <a:r>
              <a:rPr lang="en-GB" sz="1600" b="1" dirty="0">
                <a:solidFill>
                  <a:schemeClr val="bg1"/>
                </a:solidFill>
              </a:rPr>
              <a:t> 49 µJ</a:t>
            </a:r>
            <a:endParaRPr lang="en-GB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945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8</TotalTime>
  <Words>1292</Words>
  <Application>Microsoft Office PowerPoint</Application>
  <PresentationFormat>On-screen Show (4:3)</PresentationFormat>
  <Paragraphs>144</Paragraphs>
  <Slides>13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Times New Roman</vt:lpstr>
      <vt:lpstr>Verdana</vt:lpstr>
      <vt:lpstr>CERNCorporate4-3</vt:lpstr>
      <vt:lpstr>Equation.3</vt:lpstr>
      <vt:lpstr>Light Triggering of Thyristors</vt:lpstr>
      <vt:lpstr>Outline</vt:lpstr>
      <vt:lpstr>Solid-state switches challenges in segmented extraction kicker systems</vt:lpstr>
      <vt:lpstr>Basics of Optical Absorption</vt:lpstr>
      <vt:lpstr>Light-Triggered Thyristor (LTTs)</vt:lpstr>
      <vt:lpstr>Laser Pumped Silicon Thyristor © APP Inc.</vt:lpstr>
      <vt:lpstr>Laser Gated and Pumped Thyristor</vt:lpstr>
      <vt:lpstr>Investigations at CERN</vt:lpstr>
      <vt:lpstr>Wafer illumination profile imaging with a CCD camera, 905nm light source</vt:lpstr>
      <vt:lpstr>Wafer illumination profile imaging with a CCD camera, 905nm light source</vt:lpstr>
      <vt:lpstr>Tests with a series of two connected SCR thyristor devices </vt:lpstr>
      <vt:lpstr>PowerPoint Presentation</vt:lpstr>
      <vt:lpstr>REFERENCES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Janusz Pawel Rodziewicz</dc:creator>
  <cp:lastModifiedBy>Janusz Pawel Rodziewicz</cp:lastModifiedBy>
  <cp:revision>2</cp:revision>
  <dcterms:created xsi:type="dcterms:W3CDTF">2018-03-12T10:17:48Z</dcterms:created>
  <dcterms:modified xsi:type="dcterms:W3CDTF">2018-03-12T10:26:13Z</dcterms:modified>
</cp:coreProperties>
</file>