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63" r:id="rId2"/>
    <p:sldId id="262" r:id="rId3"/>
    <p:sldId id="264" r:id="rId4"/>
    <p:sldId id="265" r:id="rId5"/>
    <p:sldId id="266" r:id="rId6"/>
    <p:sldId id="267" r:id="rId7"/>
    <p:sldId id="268" r:id="rId8"/>
    <p:sldId id="269" r:id="rId9"/>
    <p:sldId id="288" r:id="rId10"/>
    <p:sldId id="273" r:id="rId11"/>
    <p:sldId id="289" r:id="rId12"/>
    <p:sldId id="270" r:id="rId13"/>
    <p:sldId id="271" r:id="rId14"/>
    <p:sldId id="278" r:id="rId15"/>
    <p:sldId id="285" r:id="rId16"/>
    <p:sldId id="275" r:id="rId17"/>
    <p:sldId id="280" r:id="rId18"/>
    <p:sldId id="290" r:id="rId19"/>
    <p:sldId id="282" r:id="rId20"/>
    <p:sldId id="286" r:id="rId21"/>
    <p:sldId id="283" r:id="rId22"/>
    <p:sldId id="287" r:id="rId23"/>
  </p:sldIdLst>
  <p:sldSz cx="9144000" cy="6858000" type="screen4x3"/>
  <p:notesSz cx="6794500" cy="9982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CCC00"/>
    <a:srgbClr val="99CCFF"/>
    <a:srgbClr val="0066CC"/>
    <a:srgbClr val="CC9900"/>
    <a:srgbClr val="9900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4555" autoAdjust="0"/>
    <p:restoredTop sz="87086" autoAdjust="0"/>
  </p:normalViewPr>
  <p:slideViewPr>
    <p:cSldViewPr>
      <p:cViewPr>
        <p:scale>
          <a:sx n="100" d="100"/>
          <a:sy n="100" d="100"/>
        </p:scale>
        <p:origin x="-270" y="14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3948" y="-102"/>
      </p:cViewPr>
      <p:guideLst>
        <p:guide orient="horz" pos="3144"/>
        <p:guide pos="214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84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100" y="0"/>
            <a:ext cx="2944813" cy="498475"/>
          </a:xfrm>
          <a:prstGeom prst="rect">
            <a:avLst/>
          </a:prstGeom>
        </p:spPr>
        <p:txBody>
          <a:bodyPr vert="horz" lIns="91440" tIns="45720" rIns="91440" bIns="45720" rtlCol="0"/>
          <a:lstStyle>
            <a:lvl1pPr algn="r">
              <a:defRPr sz="1200"/>
            </a:lvl1pPr>
          </a:lstStyle>
          <a:p>
            <a:fld id="{5C85983B-9E33-4A8F-8B79-EEECE4FF3DA6}" type="datetimeFigureOut">
              <a:rPr lang="en-US" smtClean="0"/>
              <a:pPr/>
              <a:t>3/9/2018</a:t>
            </a:fld>
            <a:endParaRPr lang="en-US"/>
          </a:p>
        </p:txBody>
      </p:sp>
      <p:sp>
        <p:nvSpPr>
          <p:cNvPr id="4" name="Footer Placeholder 3"/>
          <p:cNvSpPr>
            <a:spLocks noGrp="1"/>
          </p:cNvSpPr>
          <p:nvPr>
            <p:ph type="ftr" sz="quarter" idx="2"/>
          </p:nvPr>
        </p:nvSpPr>
        <p:spPr>
          <a:xfrm>
            <a:off x="0" y="9482138"/>
            <a:ext cx="2944813" cy="4984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100" y="9482138"/>
            <a:ext cx="2944813" cy="498475"/>
          </a:xfrm>
          <a:prstGeom prst="rect">
            <a:avLst/>
          </a:prstGeom>
        </p:spPr>
        <p:txBody>
          <a:bodyPr vert="horz" lIns="91440" tIns="45720" rIns="91440" bIns="45720" rtlCol="0" anchor="b"/>
          <a:lstStyle>
            <a:lvl1pPr algn="r">
              <a:defRPr sz="1200"/>
            </a:lvl1pPr>
          </a:lstStyle>
          <a:p>
            <a:fld id="{C34C0767-445D-4BD3-8758-AC5116ADC892}" type="slidenum">
              <a:rPr lang="en-US" smtClean="0"/>
              <a:pPr/>
              <a:t>‹Nº›</a:t>
            </a:fld>
            <a:endParaRPr lang="en-US"/>
          </a:p>
        </p:txBody>
      </p:sp>
    </p:spTree>
    <p:extLst>
      <p:ext uri="{BB962C8B-B14F-4D97-AF65-F5344CB8AC3E}">
        <p14:creationId xmlns:p14="http://schemas.microsoft.com/office/powerpoint/2010/main" xmlns="" val="128987226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911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9110"/>
          </a:xfrm>
          <a:prstGeom prst="rect">
            <a:avLst/>
          </a:prstGeom>
        </p:spPr>
        <p:txBody>
          <a:bodyPr vert="horz" lIns="91440" tIns="45720" rIns="91440" bIns="45720" rtlCol="0"/>
          <a:lstStyle>
            <a:lvl1pPr algn="r">
              <a:defRPr sz="1200"/>
            </a:lvl1pPr>
          </a:lstStyle>
          <a:p>
            <a:fld id="{CCF4BDC6-1C6B-481B-BF1A-974E1588011D}" type="datetimeFigureOut">
              <a:rPr lang="en-US" smtClean="0"/>
              <a:pPr/>
              <a:t>3/9/2018</a:t>
            </a:fld>
            <a:endParaRPr lang="en-US"/>
          </a:p>
        </p:txBody>
      </p:sp>
      <p:sp>
        <p:nvSpPr>
          <p:cNvPr id="4" name="Slide Image Placeholder 3"/>
          <p:cNvSpPr>
            <a:spLocks noGrp="1" noRot="1" noChangeAspect="1"/>
          </p:cNvSpPr>
          <p:nvPr>
            <p:ph type="sldImg" idx="2"/>
          </p:nvPr>
        </p:nvSpPr>
        <p:spPr>
          <a:xfrm>
            <a:off x="901700" y="749300"/>
            <a:ext cx="4991100" cy="37433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41545"/>
            <a:ext cx="5435600" cy="449199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81358"/>
            <a:ext cx="2944283" cy="499110"/>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xmlns="" val="160580919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Good afternoon,</a:t>
            </a:r>
            <a:r>
              <a:rPr lang="en-US" baseline="0" dirty="0" smtClean="0"/>
              <a:t> my name is </a:t>
            </a:r>
            <a:r>
              <a:rPr lang="en-US" baseline="0" dirty="0" err="1" smtClean="0"/>
              <a:t>Nuria</a:t>
            </a:r>
            <a:r>
              <a:rPr lang="en-US" baseline="0" dirty="0" smtClean="0"/>
              <a:t> and I’m going to present a summary of our injection system and how we do a diagnostic of the injection kicker pulses.</a:t>
            </a:r>
            <a:endParaRPr lang="en-US" dirty="0" smtClean="0"/>
          </a:p>
          <a:p>
            <a:endParaRPr lang="en-US" dirty="0"/>
          </a:p>
        </p:txBody>
      </p:sp>
      <p:sp>
        <p:nvSpPr>
          <p:cNvPr id="4" name="Slide Number Placeholder 3"/>
          <p:cNvSpPr>
            <a:spLocks noGrp="1"/>
          </p:cNvSpPr>
          <p:nvPr>
            <p:ph type="sldNum" sz="quarter" idx="10"/>
          </p:nvPr>
        </p:nvSpPr>
        <p:spPr>
          <a:xfrm>
            <a:off x="3848645" y="9481358"/>
            <a:ext cx="2944283" cy="499110"/>
          </a:xfrm>
          <a:prstGeom prst="rect">
            <a:avLst/>
          </a:prstGeom>
        </p:spPr>
        <p:txBody>
          <a:bodyPr/>
          <a:lstStyle/>
          <a:p>
            <a:fld id="{A09F157E-5471-406B-85DF-F21227DB6BF6}" type="slidenum">
              <a:rPr lang="en-US" smtClean="0"/>
              <a:pPr/>
              <a:t>1</a:t>
            </a:fld>
            <a:endParaRPr lang="en-US"/>
          </a:p>
        </p:txBody>
      </p:sp>
    </p:spTree>
    <p:extLst>
      <p:ext uri="{BB962C8B-B14F-4D97-AF65-F5344CB8AC3E}">
        <p14:creationId xmlns:p14="http://schemas.microsoft.com/office/powerpoint/2010/main" xmlns="" val="5762490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Now I will explain the hardware and software</a:t>
            </a:r>
            <a:r>
              <a:rPr lang="en-US" baseline="0" dirty="0" smtClean="0"/>
              <a:t> used to diagnose the kickers pulses.</a:t>
            </a:r>
            <a:endParaRPr lang="en-US" dirty="0" smtClean="0"/>
          </a:p>
          <a:p>
            <a:endParaRPr lang="en-US" dirty="0"/>
          </a:p>
        </p:txBody>
      </p:sp>
      <p:sp>
        <p:nvSpPr>
          <p:cNvPr id="4" name="Slide Number Placeholder 3"/>
          <p:cNvSpPr>
            <a:spLocks noGrp="1"/>
          </p:cNvSpPr>
          <p:nvPr>
            <p:ph type="sldNum" sz="quarter" idx="10"/>
          </p:nvPr>
        </p:nvSpPr>
        <p:spPr>
          <a:xfrm>
            <a:off x="3848645" y="9481358"/>
            <a:ext cx="2944283" cy="499110"/>
          </a:xfrm>
          <a:prstGeom prst="rect">
            <a:avLst/>
          </a:prstGeom>
        </p:spPr>
        <p:txBody>
          <a:bodyPr/>
          <a:lstStyle/>
          <a:p>
            <a:fld id="{A09F157E-5471-406B-85DF-F21227DB6BF6}" type="slidenum">
              <a:rPr lang="en-US" smtClean="0"/>
              <a:pPr/>
              <a:t>10</a:t>
            </a:fld>
            <a:endParaRPr lang="en-US"/>
          </a:p>
        </p:txBody>
      </p:sp>
    </p:spTree>
    <p:extLst>
      <p:ext uri="{BB962C8B-B14F-4D97-AF65-F5344CB8AC3E}">
        <p14:creationId xmlns:p14="http://schemas.microsoft.com/office/powerpoint/2010/main" xmlns="" val="27728587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Nowadays we are using a</a:t>
            </a:r>
            <a:r>
              <a:rPr lang="en-US" baseline="0" dirty="0" smtClean="0"/>
              <a:t> scope </a:t>
            </a:r>
            <a:r>
              <a:rPr lang="en-US" baseline="0" dirty="0" err="1" smtClean="0"/>
              <a:t>LeCroy</a:t>
            </a:r>
            <a:r>
              <a:rPr lang="en-US" baseline="0" dirty="0" smtClean="0"/>
              <a:t> with a sampling rate of 20GS per second and resolution of 8 bits. It is configured to measure the pulses peak, plot their evolution per trigger and save the measures. Moreover, we did a script to read those files and save the average of the measures per injection as attributes in tango control system. However, it has an inconvenient. This system depends on the operator to start recording and a change in the menu window stop saving data.</a:t>
            </a:r>
            <a:endParaRPr lang="en-US" dirty="0" smtClean="0"/>
          </a:p>
          <a:p>
            <a:endParaRPr lang="en-US" dirty="0"/>
          </a:p>
        </p:txBody>
      </p:sp>
      <p:sp>
        <p:nvSpPr>
          <p:cNvPr id="4" name="Slide Number Placeholder 3"/>
          <p:cNvSpPr>
            <a:spLocks noGrp="1"/>
          </p:cNvSpPr>
          <p:nvPr>
            <p:ph type="sldNum" sz="quarter" idx="10"/>
          </p:nvPr>
        </p:nvSpPr>
        <p:spPr>
          <a:xfrm>
            <a:off x="3848645" y="9481358"/>
            <a:ext cx="2944283" cy="499110"/>
          </a:xfrm>
          <a:prstGeom prst="rect">
            <a:avLst/>
          </a:prstGeom>
        </p:spPr>
        <p:txBody>
          <a:bodyPr/>
          <a:lstStyle/>
          <a:p>
            <a:fld id="{A09F157E-5471-406B-85DF-F21227DB6BF6}" type="slidenum">
              <a:rPr lang="en-US" smtClean="0"/>
              <a:pPr/>
              <a:t>11</a:t>
            </a:fld>
            <a:endParaRPr lang="en-US"/>
          </a:p>
        </p:txBody>
      </p:sp>
    </p:spTree>
    <p:extLst>
      <p:ext uri="{BB962C8B-B14F-4D97-AF65-F5344CB8AC3E}">
        <p14:creationId xmlns:p14="http://schemas.microsoft.com/office/powerpoint/2010/main" xmlns="" val="23808920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So we started thinking in alternatives. Analog</a:t>
            </a:r>
            <a:r>
              <a:rPr lang="en-US" baseline="0" dirty="0" smtClean="0"/>
              <a:t>-digital converters are a good alternative to the scopes due to its flexibility, you can program a customized script and measure only what you want, when you want and independent of the operator.</a:t>
            </a:r>
            <a:endParaRPr lang="en-US" dirty="0" smtClean="0"/>
          </a:p>
          <a:p>
            <a:endParaRPr lang="en-US" dirty="0"/>
          </a:p>
        </p:txBody>
      </p:sp>
      <p:sp>
        <p:nvSpPr>
          <p:cNvPr id="4" name="Slide Number Placeholder 3"/>
          <p:cNvSpPr>
            <a:spLocks noGrp="1"/>
          </p:cNvSpPr>
          <p:nvPr>
            <p:ph type="sldNum" sz="quarter" idx="10"/>
          </p:nvPr>
        </p:nvSpPr>
        <p:spPr>
          <a:xfrm>
            <a:off x="3848645" y="9481358"/>
            <a:ext cx="2944283" cy="499110"/>
          </a:xfrm>
          <a:prstGeom prst="rect">
            <a:avLst/>
          </a:prstGeom>
        </p:spPr>
        <p:txBody>
          <a:bodyPr/>
          <a:lstStyle/>
          <a:p>
            <a:fld id="{A09F157E-5471-406B-85DF-F21227DB6BF6}" type="slidenum">
              <a:rPr lang="en-US" smtClean="0"/>
              <a:pPr/>
              <a:t>12</a:t>
            </a:fld>
            <a:endParaRPr lang="en-US"/>
          </a:p>
        </p:txBody>
      </p:sp>
    </p:spTree>
    <p:extLst>
      <p:ext uri="{BB962C8B-B14F-4D97-AF65-F5344CB8AC3E}">
        <p14:creationId xmlns:p14="http://schemas.microsoft.com/office/powerpoint/2010/main" xmlns="" val="28826585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choose the this </a:t>
            </a:r>
            <a:r>
              <a:rPr lang="en-US" dirty="0" err="1" smtClean="0"/>
              <a:t>adlink</a:t>
            </a:r>
            <a:r>
              <a:rPr lang="en-US" dirty="0" smtClean="0"/>
              <a:t> digitizer with 14 bits resolution a sampling rate of 200MS/s, it means a time resolution</a:t>
            </a:r>
            <a:r>
              <a:rPr lang="en-US" baseline="0" dirty="0" smtClean="0"/>
              <a:t> of 5ns and 2 channels per card.</a:t>
            </a:r>
            <a:endParaRPr lang="en-US" dirty="0" smtClean="0"/>
          </a:p>
          <a:p>
            <a:endParaRPr lang="en-US" dirty="0"/>
          </a:p>
        </p:txBody>
      </p:sp>
      <p:sp>
        <p:nvSpPr>
          <p:cNvPr id="4" name="Slide Number Placeholder 3"/>
          <p:cNvSpPr>
            <a:spLocks noGrp="1"/>
          </p:cNvSpPr>
          <p:nvPr>
            <p:ph type="sldNum" sz="quarter" idx="10"/>
          </p:nvPr>
        </p:nvSpPr>
        <p:spPr>
          <a:xfrm>
            <a:off x="3848645" y="9481358"/>
            <a:ext cx="2944283" cy="499110"/>
          </a:xfrm>
          <a:prstGeom prst="rect">
            <a:avLst/>
          </a:prstGeom>
        </p:spPr>
        <p:txBody>
          <a:bodyPr/>
          <a:lstStyle/>
          <a:p>
            <a:fld id="{A09F157E-5471-406B-85DF-F21227DB6BF6}" type="slidenum">
              <a:rPr lang="en-US" smtClean="0"/>
              <a:pPr/>
              <a:t>13</a:t>
            </a:fld>
            <a:endParaRPr lang="en-US"/>
          </a:p>
        </p:txBody>
      </p:sp>
    </p:spTree>
    <p:extLst>
      <p:ext uri="{BB962C8B-B14F-4D97-AF65-F5344CB8AC3E}">
        <p14:creationId xmlns:p14="http://schemas.microsoft.com/office/powerpoint/2010/main" xmlns="" val="9563141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do it, once we wave our pulse acquired</a:t>
            </a:r>
            <a:r>
              <a:rPr lang="en-US" baseline="0" dirty="0" smtClean="0"/>
              <a:t> we select two windows, one in the peak and the other in the rise time. Then we adjust the peak to a parabolic fit and the rise time to a linear fit. With them we are able to know the voltage peak and the time at a fixed voltage.</a:t>
            </a:r>
            <a:endParaRPr lang="en-US" dirty="0" smtClean="0"/>
          </a:p>
          <a:p>
            <a:endParaRPr lang="en-US" dirty="0"/>
          </a:p>
        </p:txBody>
      </p:sp>
      <p:sp>
        <p:nvSpPr>
          <p:cNvPr id="4" name="Slide Number Placeholder 3"/>
          <p:cNvSpPr>
            <a:spLocks noGrp="1"/>
          </p:cNvSpPr>
          <p:nvPr>
            <p:ph type="sldNum" sz="quarter" idx="10"/>
          </p:nvPr>
        </p:nvSpPr>
        <p:spPr>
          <a:xfrm>
            <a:off x="3848645" y="9481358"/>
            <a:ext cx="2944283" cy="499110"/>
          </a:xfrm>
          <a:prstGeom prst="rect">
            <a:avLst/>
          </a:prstGeom>
        </p:spPr>
        <p:txBody>
          <a:bodyPr/>
          <a:lstStyle/>
          <a:p>
            <a:fld id="{A09F157E-5471-406B-85DF-F21227DB6BF6}" type="slidenum">
              <a:rPr lang="en-US" smtClean="0"/>
              <a:pPr/>
              <a:t>14</a:t>
            </a:fld>
            <a:endParaRPr lang="en-US"/>
          </a:p>
        </p:txBody>
      </p:sp>
    </p:spTree>
    <p:extLst>
      <p:ext uri="{BB962C8B-B14F-4D97-AF65-F5344CB8AC3E}">
        <p14:creationId xmlns:p14="http://schemas.microsoft.com/office/powerpoint/2010/main" xmlns="" val="7508153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With those fits we obtain</a:t>
            </a:r>
            <a:r>
              <a:rPr lang="en-US" baseline="0" dirty="0" smtClean="0"/>
              <a:t> a resolution comparable to the scope </a:t>
            </a:r>
            <a:r>
              <a:rPr lang="en-US" baseline="0" dirty="0" err="1" smtClean="0"/>
              <a:t>LeCroy</a:t>
            </a:r>
            <a:r>
              <a:rPr lang="en-US" baseline="0" dirty="0" smtClean="0"/>
              <a:t>. We are able to see changes of the voltages </a:t>
            </a:r>
            <a:r>
              <a:rPr lang="en-US" baseline="0" dirty="0" err="1" smtClean="0"/>
              <a:t>setpoint</a:t>
            </a:r>
            <a:r>
              <a:rPr lang="en-US" baseline="0" dirty="0" smtClean="0"/>
              <a:t> down to 0.03% and time resolution over 1ns.</a:t>
            </a:r>
            <a:endParaRPr lang="en-US" dirty="0" smtClean="0"/>
          </a:p>
          <a:p>
            <a:endParaRPr lang="en-US" dirty="0"/>
          </a:p>
        </p:txBody>
      </p:sp>
      <p:sp>
        <p:nvSpPr>
          <p:cNvPr id="4" name="Slide Number Placeholder 3"/>
          <p:cNvSpPr>
            <a:spLocks noGrp="1"/>
          </p:cNvSpPr>
          <p:nvPr>
            <p:ph type="sldNum" sz="quarter" idx="10"/>
          </p:nvPr>
        </p:nvSpPr>
        <p:spPr>
          <a:xfrm>
            <a:off x="3848645" y="9481358"/>
            <a:ext cx="2944283" cy="499110"/>
          </a:xfrm>
          <a:prstGeom prst="rect">
            <a:avLst/>
          </a:prstGeom>
        </p:spPr>
        <p:txBody>
          <a:bodyPr/>
          <a:lstStyle/>
          <a:p>
            <a:fld id="{A09F157E-5471-406B-85DF-F21227DB6BF6}" type="slidenum">
              <a:rPr lang="en-US" smtClean="0"/>
              <a:pPr/>
              <a:t>15</a:t>
            </a:fld>
            <a:endParaRPr lang="en-US"/>
          </a:p>
        </p:txBody>
      </p:sp>
    </p:spTree>
    <p:extLst>
      <p:ext uri="{BB962C8B-B14F-4D97-AF65-F5344CB8AC3E}">
        <p14:creationId xmlns:p14="http://schemas.microsoft.com/office/powerpoint/2010/main" xmlns="" val="24249747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Now we will show</a:t>
            </a:r>
            <a:r>
              <a:rPr lang="en-US" baseline="0" dirty="0" smtClean="0"/>
              <a:t> you the first measures we obtained.</a:t>
            </a:r>
            <a:endParaRPr lang="en-US" dirty="0" smtClean="0"/>
          </a:p>
          <a:p>
            <a:endParaRPr lang="en-US" dirty="0"/>
          </a:p>
        </p:txBody>
      </p:sp>
      <p:sp>
        <p:nvSpPr>
          <p:cNvPr id="4" name="Slide Number Placeholder 3"/>
          <p:cNvSpPr>
            <a:spLocks noGrp="1"/>
          </p:cNvSpPr>
          <p:nvPr>
            <p:ph type="sldNum" sz="quarter" idx="10"/>
          </p:nvPr>
        </p:nvSpPr>
        <p:spPr>
          <a:xfrm>
            <a:off x="3848645" y="9481358"/>
            <a:ext cx="2944283" cy="499110"/>
          </a:xfrm>
          <a:prstGeom prst="rect">
            <a:avLst/>
          </a:prstGeom>
        </p:spPr>
        <p:txBody>
          <a:bodyPr/>
          <a:lstStyle/>
          <a:p>
            <a:fld id="{A09F157E-5471-406B-85DF-F21227DB6BF6}" type="slidenum">
              <a:rPr lang="en-US" smtClean="0"/>
              <a:pPr/>
              <a:t>16</a:t>
            </a:fld>
            <a:endParaRPr lang="en-US"/>
          </a:p>
        </p:txBody>
      </p:sp>
    </p:spTree>
    <p:extLst>
      <p:ext uri="{BB962C8B-B14F-4D97-AF65-F5344CB8AC3E}">
        <p14:creationId xmlns:p14="http://schemas.microsoft.com/office/powerpoint/2010/main" xmlns="" val="35092976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 remember to you we work in Top-up mode. It means, we only shot the kickers during the injection, the rest of time they are off and we don’t need to capture data. So, the script I did ask every second to the device if it is injecting. When it is, and kickers are ON the script starts to capture pulses</a:t>
            </a:r>
            <a:endParaRPr lang="en-US" dirty="0" smtClean="0"/>
          </a:p>
          <a:p>
            <a:endParaRPr lang="en-US" dirty="0"/>
          </a:p>
        </p:txBody>
      </p:sp>
      <p:sp>
        <p:nvSpPr>
          <p:cNvPr id="4" name="Slide Number Placeholder 3"/>
          <p:cNvSpPr>
            <a:spLocks noGrp="1"/>
          </p:cNvSpPr>
          <p:nvPr>
            <p:ph type="sldNum" sz="quarter" idx="10"/>
          </p:nvPr>
        </p:nvSpPr>
        <p:spPr>
          <a:xfrm>
            <a:off x="3848645" y="9481358"/>
            <a:ext cx="2944283" cy="499110"/>
          </a:xfrm>
          <a:prstGeom prst="rect">
            <a:avLst/>
          </a:prstGeom>
        </p:spPr>
        <p:txBody>
          <a:bodyPr/>
          <a:lstStyle/>
          <a:p>
            <a:fld id="{A09F157E-5471-406B-85DF-F21227DB6BF6}" type="slidenum">
              <a:rPr lang="en-US" smtClean="0"/>
              <a:pPr/>
              <a:t>17</a:t>
            </a:fld>
            <a:endParaRPr lang="en-US"/>
          </a:p>
        </p:txBody>
      </p:sp>
    </p:spTree>
    <p:extLst>
      <p:ext uri="{BB962C8B-B14F-4D97-AF65-F5344CB8AC3E}">
        <p14:creationId xmlns:p14="http://schemas.microsoft.com/office/powerpoint/2010/main" xmlns="" val="27137545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288630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953147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presentation will be divided</a:t>
            </a:r>
            <a:r>
              <a:rPr lang="en-US" baseline="0" dirty="0" smtClean="0"/>
              <a:t> in different steps. First I will do a small introduction of ALBA synchrotron and the injection and extraction processes.</a:t>
            </a:r>
          </a:p>
          <a:p>
            <a:r>
              <a:rPr lang="en-US" baseline="0" dirty="0" smtClean="0"/>
              <a:t>Then I will pass to explain the diagnostic hardware and software used until now and the new proposal we are implementing. Next I will show you the first measurements done. And finally a summary of the presentation.</a:t>
            </a:r>
            <a:endParaRPr lang="en-US" dirty="0" smtClean="0"/>
          </a:p>
          <a:p>
            <a:endParaRPr lang="en-US" dirty="0"/>
          </a:p>
        </p:txBody>
      </p:sp>
      <p:sp>
        <p:nvSpPr>
          <p:cNvPr id="4" name="Slide Number Placeholder 3"/>
          <p:cNvSpPr>
            <a:spLocks noGrp="1"/>
          </p:cNvSpPr>
          <p:nvPr>
            <p:ph type="sldNum" sz="quarter" idx="10"/>
          </p:nvPr>
        </p:nvSpPr>
        <p:spPr>
          <a:xfrm>
            <a:off x="3848645" y="9481358"/>
            <a:ext cx="2944283" cy="499110"/>
          </a:xfrm>
          <a:prstGeom prst="rect">
            <a:avLst/>
          </a:prstGeom>
        </p:spPr>
        <p:txBody>
          <a:bodyPr/>
          <a:lstStyle/>
          <a:p>
            <a:fld id="{A09F157E-5471-406B-85DF-F21227DB6BF6}" type="slidenum">
              <a:rPr lang="en-US" smtClean="0"/>
              <a:pPr/>
              <a:t>2</a:t>
            </a:fld>
            <a:endParaRPr lang="en-US"/>
          </a:p>
        </p:txBody>
      </p:sp>
    </p:spTree>
    <p:extLst>
      <p:ext uri="{BB962C8B-B14F-4D97-AF65-F5344CB8AC3E}">
        <p14:creationId xmlns:p14="http://schemas.microsoft.com/office/powerpoint/2010/main" xmlns="" val="945459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1254676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a:xfrm>
            <a:off x="3848645" y="9481358"/>
            <a:ext cx="2944283" cy="499110"/>
          </a:xfrm>
          <a:prstGeom prst="rect">
            <a:avLst/>
          </a:prstGeom>
        </p:spPr>
        <p:txBody>
          <a:bodyPr/>
          <a:lstStyle/>
          <a:p>
            <a:fld id="{A09F157E-5471-406B-85DF-F21227DB6BF6}" type="slidenum">
              <a:rPr lang="en-US" smtClean="0"/>
              <a:pPr/>
              <a:t>21</a:t>
            </a:fld>
            <a:endParaRPr lang="en-US"/>
          </a:p>
        </p:txBody>
      </p:sp>
    </p:spTree>
    <p:extLst>
      <p:ext uri="{BB962C8B-B14F-4D97-AF65-F5344CB8AC3E}">
        <p14:creationId xmlns:p14="http://schemas.microsoft.com/office/powerpoint/2010/main" xmlns="" val="30088973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966901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9316707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ALBA is a 3</a:t>
            </a:r>
            <a:r>
              <a:rPr lang="en-US" baseline="30000" dirty="0" smtClean="0"/>
              <a:t>rd</a:t>
            </a:r>
            <a:r>
              <a:rPr lang="en-US" dirty="0" smtClean="0"/>
              <a:t> generation</a:t>
            </a:r>
            <a:r>
              <a:rPr lang="en-US" baseline="0" dirty="0" smtClean="0"/>
              <a:t> synchrotron, it means it use Insertion devices to extract a powerful light and more focused. It is located close to Barcelona and its performance started in 2012.</a:t>
            </a:r>
            <a:endParaRPr lang="en-US" dirty="0" smtClean="0"/>
          </a:p>
          <a:p>
            <a:endParaRPr lang="en-US" dirty="0"/>
          </a:p>
        </p:txBody>
      </p:sp>
      <p:sp>
        <p:nvSpPr>
          <p:cNvPr id="4" name="Slide Number Placeholder 3"/>
          <p:cNvSpPr>
            <a:spLocks noGrp="1"/>
          </p:cNvSpPr>
          <p:nvPr>
            <p:ph type="sldNum" sz="quarter" idx="10"/>
          </p:nvPr>
        </p:nvSpPr>
        <p:spPr>
          <a:xfrm>
            <a:off x="3848645" y="9481358"/>
            <a:ext cx="2944283" cy="499110"/>
          </a:xfrm>
          <a:prstGeom prst="rect">
            <a:avLst/>
          </a:prstGeom>
        </p:spPr>
        <p:txBody>
          <a:bodyPr/>
          <a:lstStyle/>
          <a:p>
            <a:fld id="{A09F157E-5471-406B-85DF-F21227DB6BF6}" type="slidenum">
              <a:rPr lang="en-US" smtClean="0"/>
              <a:pPr/>
              <a:t>4</a:t>
            </a:fld>
            <a:endParaRPr lang="en-US"/>
          </a:p>
        </p:txBody>
      </p:sp>
    </p:spTree>
    <p:extLst>
      <p:ext uri="{BB962C8B-B14F-4D97-AF65-F5344CB8AC3E}">
        <p14:creationId xmlns:p14="http://schemas.microsoft.com/office/powerpoint/2010/main" xmlns="" val="5445702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complex has 3 accelerators, a </a:t>
            </a:r>
            <a:r>
              <a:rPr lang="en-US" dirty="0" err="1" smtClean="0"/>
              <a:t>linac</a:t>
            </a:r>
            <a:r>
              <a:rPr lang="en-US" dirty="0" smtClean="0"/>
              <a:t> that accelerates the electrons from 0 to 110MeV. The Booster that increases the energy from</a:t>
            </a:r>
            <a:r>
              <a:rPr lang="en-US" baseline="0" dirty="0" smtClean="0"/>
              <a:t> 110MeV to 3GeV. And the storage ring, were the electrons are stored at 3GeV. Nowadays we work up to 200mA in top-up mode, it means we inject automatically every 20min to keep a constant current in the ring. 8 beamlines are running and 4 more are in construction. The synchrotron is operating for 6 thousand hours per year.</a:t>
            </a:r>
            <a:endParaRPr lang="en-US" dirty="0" smtClean="0"/>
          </a:p>
          <a:p>
            <a:endParaRPr lang="en-US" dirty="0"/>
          </a:p>
        </p:txBody>
      </p:sp>
      <p:sp>
        <p:nvSpPr>
          <p:cNvPr id="4" name="Slide Number Placeholder 3"/>
          <p:cNvSpPr>
            <a:spLocks noGrp="1"/>
          </p:cNvSpPr>
          <p:nvPr>
            <p:ph type="sldNum" sz="quarter" idx="10"/>
          </p:nvPr>
        </p:nvSpPr>
        <p:spPr>
          <a:xfrm>
            <a:off x="3848645" y="9481358"/>
            <a:ext cx="2944283" cy="499110"/>
          </a:xfrm>
          <a:prstGeom prst="rect">
            <a:avLst/>
          </a:prstGeom>
        </p:spPr>
        <p:txBody>
          <a:bodyPr/>
          <a:lstStyle/>
          <a:p>
            <a:fld id="{A09F157E-5471-406B-85DF-F21227DB6BF6}" type="slidenum">
              <a:rPr lang="en-US" smtClean="0"/>
              <a:pPr/>
              <a:t>5</a:t>
            </a:fld>
            <a:endParaRPr lang="en-US"/>
          </a:p>
        </p:txBody>
      </p:sp>
    </p:spTree>
    <p:extLst>
      <p:ext uri="{BB962C8B-B14F-4D97-AF65-F5344CB8AC3E}">
        <p14:creationId xmlns:p14="http://schemas.microsoft.com/office/powerpoint/2010/main" xmlns="" val="1218391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a:t>
            </a:r>
            <a:r>
              <a:rPr lang="en-US" baseline="0" dirty="0" smtClean="0"/>
              <a:t> transfer the electrons from one accelerator to the next one, from </a:t>
            </a:r>
            <a:r>
              <a:rPr lang="en-US" baseline="0" dirty="0" err="1" smtClean="0"/>
              <a:t>linac</a:t>
            </a:r>
            <a:r>
              <a:rPr lang="en-US" baseline="0" dirty="0" smtClean="0"/>
              <a:t> to booster and from booster to SR, we need the help of pulsed magnets. </a:t>
            </a:r>
            <a:endParaRPr lang="en-US" dirty="0" smtClean="0"/>
          </a:p>
          <a:p>
            <a:endParaRPr lang="en-US" dirty="0"/>
          </a:p>
        </p:txBody>
      </p:sp>
      <p:sp>
        <p:nvSpPr>
          <p:cNvPr id="4" name="Slide Number Placeholder 3"/>
          <p:cNvSpPr>
            <a:spLocks noGrp="1"/>
          </p:cNvSpPr>
          <p:nvPr>
            <p:ph type="sldNum" sz="quarter" idx="10"/>
          </p:nvPr>
        </p:nvSpPr>
        <p:spPr>
          <a:xfrm>
            <a:off x="3848645" y="9481358"/>
            <a:ext cx="2944283" cy="499110"/>
          </a:xfrm>
          <a:prstGeom prst="rect">
            <a:avLst/>
          </a:prstGeom>
        </p:spPr>
        <p:txBody>
          <a:bodyPr/>
          <a:lstStyle/>
          <a:p>
            <a:fld id="{A09F157E-5471-406B-85DF-F21227DB6BF6}" type="slidenum">
              <a:rPr lang="en-US" smtClean="0"/>
              <a:pPr/>
              <a:t>6</a:t>
            </a:fld>
            <a:endParaRPr lang="en-US"/>
          </a:p>
        </p:txBody>
      </p:sp>
    </p:spTree>
    <p:extLst>
      <p:ext uri="{BB962C8B-B14F-4D97-AF65-F5344CB8AC3E}">
        <p14:creationId xmlns:p14="http://schemas.microsoft.com/office/powerpoint/2010/main" xmlns="" val="31561013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injection and extraction processes</a:t>
            </a:r>
            <a:r>
              <a:rPr lang="en-US" baseline="0" dirty="0" smtClean="0"/>
              <a:t> </a:t>
            </a:r>
            <a:r>
              <a:rPr lang="en-US" dirty="0" smtClean="0"/>
              <a:t>in booster consist on a couple</a:t>
            </a:r>
            <a:r>
              <a:rPr lang="en-US" baseline="0" dirty="0" smtClean="0"/>
              <a:t> of septum and kicker. The kickers’ pulses have to be fast enough to keep the beam after one turn and large enough in the flat top to allow the bunch on it. In both cases we use a pulse forming circuit with a pulse forming network, a fast switch, in our case a </a:t>
            </a:r>
            <a:r>
              <a:rPr lang="en-US" baseline="0" dirty="0" err="1" smtClean="0"/>
              <a:t>thyratron</a:t>
            </a:r>
            <a:r>
              <a:rPr lang="en-US" baseline="0" dirty="0" smtClean="0"/>
              <a:t> and the kicker magnet.</a:t>
            </a:r>
            <a:endParaRPr lang="en-US" dirty="0" smtClean="0"/>
          </a:p>
          <a:p>
            <a:endParaRPr lang="en-US" dirty="0"/>
          </a:p>
        </p:txBody>
      </p:sp>
      <p:sp>
        <p:nvSpPr>
          <p:cNvPr id="4" name="Slide Number Placeholder 3"/>
          <p:cNvSpPr>
            <a:spLocks noGrp="1"/>
          </p:cNvSpPr>
          <p:nvPr>
            <p:ph type="sldNum" sz="quarter" idx="10"/>
          </p:nvPr>
        </p:nvSpPr>
        <p:spPr>
          <a:xfrm>
            <a:off x="3848645" y="9481358"/>
            <a:ext cx="2944283" cy="499110"/>
          </a:xfrm>
          <a:prstGeom prst="rect">
            <a:avLst/>
          </a:prstGeom>
        </p:spPr>
        <p:txBody>
          <a:bodyPr/>
          <a:lstStyle/>
          <a:p>
            <a:fld id="{A09F157E-5471-406B-85DF-F21227DB6BF6}" type="slidenum">
              <a:rPr lang="en-US" smtClean="0"/>
              <a:pPr/>
              <a:t>7</a:t>
            </a:fld>
            <a:endParaRPr lang="en-US"/>
          </a:p>
        </p:txBody>
      </p:sp>
    </p:spTree>
    <p:extLst>
      <p:ext uri="{BB962C8B-B14F-4D97-AF65-F5344CB8AC3E}">
        <p14:creationId xmlns:p14="http://schemas.microsoft.com/office/powerpoint/2010/main" xmlns="" val="1471153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injection</a:t>
            </a:r>
            <a:r>
              <a:rPr lang="en-US" baseline="0" dirty="0" smtClean="0"/>
              <a:t> to storage ring cannot be an on-axis process, like in booster. In this case, due to we have a stored beam we have to use a set of 4 kickers to create a local bump and the injected beam oscillates around this new orbit. The second couple of kickers return the stored beam and the injected to the normal orbit.</a:t>
            </a:r>
          </a:p>
          <a:p>
            <a:endParaRPr lang="en-US" dirty="0"/>
          </a:p>
        </p:txBody>
      </p:sp>
      <p:sp>
        <p:nvSpPr>
          <p:cNvPr id="4" name="Slide Number Placeholder 3"/>
          <p:cNvSpPr>
            <a:spLocks noGrp="1"/>
          </p:cNvSpPr>
          <p:nvPr>
            <p:ph type="sldNum" sz="quarter" idx="10"/>
          </p:nvPr>
        </p:nvSpPr>
        <p:spPr>
          <a:xfrm>
            <a:off x="3848645" y="9481358"/>
            <a:ext cx="2944283" cy="499110"/>
          </a:xfrm>
          <a:prstGeom prst="rect">
            <a:avLst/>
          </a:prstGeom>
        </p:spPr>
        <p:txBody>
          <a:bodyPr/>
          <a:lstStyle/>
          <a:p>
            <a:fld id="{A09F157E-5471-406B-85DF-F21227DB6BF6}" type="slidenum">
              <a:rPr lang="en-US" smtClean="0"/>
              <a:pPr/>
              <a:t>8</a:t>
            </a:fld>
            <a:endParaRPr lang="en-US"/>
          </a:p>
        </p:txBody>
      </p:sp>
    </p:spTree>
    <p:extLst>
      <p:ext uri="{BB962C8B-B14F-4D97-AF65-F5344CB8AC3E}">
        <p14:creationId xmlns:p14="http://schemas.microsoft.com/office/powerpoint/2010/main" xmlns="" val="9019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this case, the technology used is an</a:t>
            </a:r>
            <a:r>
              <a:rPr lang="en-US" baseline="0" dirty="0" smtClean="0"/>
              <a:t> oscillator LC circuit were the negative side of the wave will pass for a discharge circuit. The circuit has a capacitor bank, 4 GCT switches in series and the magnet. As I commented in the previous slide, the 4 kickers create a closed bump. To do it four kickers have to have similar amplitude and shape and they have to be synchronized. Otherwise, we will have a residual bump that can affect to the experiments of the beamlines. As we can see, in this example after the injection we had a bump of 175um, after optimizing the injection we could reduce it down to 60um.</a:t>
            </a:r>
            <a:endParaRPr lang="en-US" dirty="0" smtClean="0"/>
          </a:p>
          <a:p>
            <a:endParaRPr lang="en-US" dirty="0"/>
          </a:p>
        </p:txBody>
      </p:sp>
      <p:sp>
        <p:nvSpPr>
          <p:cNvPr id="4" name="Slide Number Placeholder 3"/>
          <p:cNvSpPr>
            <a:spLocks noGrp="1"/>
          </p:cNvSpPr>
          <p:nvPr>
            <p:ph type="sldNum" sz="quarter" idx="10"/>
          </p:nvPr>
        </p:nvSpPr>
        <p:spPr>
          <a:xfrm>
            <a:off x="3848645" y="9481358"/>
            <a:ext cx="2944283" cy="499110"/>
          </a:xfrm>
          <a:prstGeom prst="rect">
            <a:avLst/>
          </a:prstGeom>
        </p:spPr>
        <p:txBody>
          <a:bodyPr/>
          <a:lstStyle/>
          <a:p>
            <a:fld id="{A09F157E-5471-406B-85DF-F21227DB6BF6}" type="slidenum">
              <a:rPr lang="en-US" smtClean="0"/>
              <a:pPr/>
              <a:t>9</a:t>
            </a:fld>
            <a:endParaRPr lang="en-US"/>
          </a:p>
        </p:txBody>
      </p:sp>
    </p:spTree>
    <p:extLst>
      <p:ext uri="{BB962C8B-B14F-4D97-AF65-F5344CB8AC3E}">
        <p14:creationId xmlns:p14="http://schemas.microsoft.com/office/powerpoint/2010/main" xmlns="" val="3949273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xmlns="" val="127990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E90A6FCF-39B9-4A43-BB94-734E294A3C63}" type="slidenum">
              <a:rPr lang="en-US" altLang="en-US"/>
              <a:pPr>
                <a:defRPr/>
              </a:pPr>
              <a:t>‹Nº›</a:t>
            </a:fld>
            <a:endParaRPr lang="en-US" altLang="en-US"/>
          </a:p>
        </p:txBody>
      </p:sp>
    </p:spTree>
    <p:extLst>
      <p:ext uri="{BB962C8B-B14F-4D97-AF65-F5344CB8AC3E}">
        <p14:creationId xmlns:p14="http://schemas.microsoft.com/office/powerpoint/2010/main" xmlns="" val="3563215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282412EA-BC78-439D-AA6C-0173E9C6192E}" type="slidenum">
              <a:rPr lang="en-US" altLang="en-US"/>
              <a:pPr>
                <a:defRPr/>
              </a:pPr>
              <a:t>‹Nº›</a:t>
            </a:fld>
            <a:endParaRPr lang="en-US" altLang="en-US"/>
          </a:p>
        </p:txBody>
      </p:sp>
    </p:spTree>
    <p:extLst>
      <p:ext uri="{BB962C8B-B14F-4D97-AF65-F5344CB8AC3E}">
        <p14:creationId xmlns:p14="http://schemas.microsoft.com/office/powerpoint/2010/main" xmlns="" val="17568885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3F79D6C9-80D3-4CAE-B274-DCCB2282AF2C}" type="slidenum">
              <a:rPr lang="en-US" altLang="en-US"/>
              <a:pPr>
                <a:defRPr/>
              </a:pPr>
              <a:t>‹Nº›</a:t>
            </a:fld>
            <a:endParaRPr lang="en-US" altLang="en-US"/>
          </a:p>
        </p:txBody>
      </p:sp>
    </p:spTree>
    <p:extLst>
      <p:ext uri="{BB962C8B-B14F-4D97-AF65-F5344CB8AC3E}">
        <p14:creationId xmlns:p14="http://schemas.microsoft.com/office/powerpoint/2010/main" xmlns="" val="3733809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ltLang="en-US" dirty="0"/>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82667E4C-86FE-425C-A6D7-32DEE4FC053B}" type="slidenum">
              <a:rPr lang="en-US" altLang="en-US"/>
              <a:pPr>
                <a:defRPr/>
              </a:pPr>
              <a:t>‹Nº›</a:t>
            </a:fld>
            <a:endParaRPr lang="en-US" altLang="en-US"/>
          </a:p>
        </p:txBody>
      </p:sp>
    </p:spTree>
    <p:extLst>
      <p:ext uri="{BB962C8B-B14F-4D97-AF65-F5344CB8AC3E}">
        <p14:creationId xmlns:p14="http://schemas.microsoft.com/office/powerpoint/2010/main" xmlns="" val="174227067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3F5E373A-B3B7-43E3-B030-66ACB349BF60}" type="slidenum">
              <a:rPr lang="en-US" altLang="en-US"/>
              <a:pPr>
                <a:defRPr/>
              </a:pPr>
              <a:t>‹Nº›</a:t>
            </a:fld>
            <a:endParaRPr lang="en-US" altLang="en-US"/>
          </a:p>
        </p:txBody>
      </p:sp>
    </p:spTree>
    <p:extLst>
      <p:ext uri="{BB962C8B-B14F-4D97-AF65-F5344CB8AC3E}">
        <p14:creationId xmlns:p14="http://schemas.microsoft.com/office/powerpoint/2010/main" xmlns="" val="1730095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ltLang="en-US"/>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lt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0E242CC1-E450-4419-8828-E32ADBBC721E}" type="slidenum">
              <a:rPr lang="en-US" altLang="en-US"/>
              <a:pPr>
                <a:defRPr/>
              </a:pPr>
              <a:t>‹Nº›</a:t>
            </a:fld>
            <a:endParaRPr lang="en-US" altLang="en-US"/>
          </a:p>
        </p:txBody>
      </p:sp>
    </p:spTree>
    <p:extLst>
      <p:ext uri="{BB962C8B-B14F-4D97-AF65-F5344CB8AC3E}">
        <p14:creationId xmlns:p14="http://schemas.microsoft.com/office/powerpoint/2010/main" xmlns="" val="164452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FDCCEECB-C26B-4673-94DC-0177FDE28663}" type="slidenum">
              <a:rPr lang="en-US" altLang="en-US"/>
              <a:pPr>
                <a:defRPr/>
              </a:pPr>
              <a:t>‹Nº›</a:t>
            </a:fld>
            <a:endParaRPr lang="en-US" altLang="en-US"/>
          </a:p>
        </p:txBody>
      </p:sp>
    </p:spTree>
    <p:extLst>
      <p:ext uri="{BB962C8B-B14F-4D97-AF65-F5344CB8AC3E}">
        <p14:creationId xmlns:p14="http://schemas.microsoft.com/office/powerpoint/2010/main" xmlns="" val="32633626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8DB07217-9B02-4771-89D7-5EE187CBA1CF}" type="slidenum">
              <a:rPr lang="en-US" altLang="en-US"/>
              <a:pPr>
                <a:defRPr/>
              </a:pPr>
              <a:t>‹Nº›</a:t>
            </a:fld>
            <a:endParaRPr lang="en-US" altLang="en-US"/>
          </a:p>
        </p:txBody>
      </p:sp>
    </p:spTree>
    <p:extLst>
      <p:ext uri="{BB962C8B-B14F-4D97-AF65-F5344CB8AC3E}">
        <p14:creationId xmlns:p14="http://schemas.microsoft.com/office/powerpoint/2010/main" xmlns="" val="2709802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36979015-E2EA-43F0-A696-E535EEB8DDEC}" type="slidenum">
              <a:rPr lang="en-US" altLang="en-US"/>
              <a:pPr>
                <a:defRPr/>
              </a:pPr>
              <a:t>‹Nº›</a:t>
            </a:fld>
            <a:endParaRPr lang="en-US" altLang="en-US"/>
          </a:p>
        </p:txBody>
      </p:sp>
    </p:spTree>
    <p:extLst>
      <p:ext uri="{BB962C8B-B14F-4D97-AF65-F5344CB8AC3E}">
        <p14:creationId xmlns:p14="http://schemas.microsoft.com/office/powerpoint/2010/main" xmlns="" val="26693254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ltLang="en-US"/>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lt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4EACE92C-A9C8-4505-A008-D977C7F5678A}" type="slidenum">
              <a:rPr lang="en-US" altLang="en-US"/>
              <a:pPr>
                <a:defRPr/>
              </a:pPr>
              <a:t>‹Nº›</a:t>
            </a:fld>
            <a:endParaRPr lang="en-US" altLang="en-US"/>
          </a:p>
        </p:txBody>
      </p:sp>
    </p:spTree>
    <p:extLst>
      <p:ext uri="{BB962C8B-B14F-4D97-AF65-F5344CB8AC3E}">
        <p14:creationId xmlns:p14="http://schemas.microsoft.com/office/powerpoint/2010/main" xmlns="" val="3572868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ltLang="en-US"/>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lt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40683AC8-6304-49AD-9A47-92AC76E848CA}" type="slidenum">
              <a:rPr lang="en-US" altLang="en-US"/>
              <a:pPr>
                <a:defRPr/>
              </a:pPr>
              <a:t>‹Nº›</a:t>
            </a:fld>
            <a:endParaRPr lang="en-US" altLang="en-US"/>
          </a:p>
        </p:txBody>
      </p:sp>
    </p:spTree>
    <p:extLst>
      <p:ext uri="{BB962C8B-B14F-4D97-AF65-F5344CB8AC3E}">
        <p14:creationId xmlns:p14="http://schemas.microsoft.com/office/powerpoint/2010/main" xmlns="" val="318150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14" cstate="email">
            <a:extLst>
              <a:ext uri="{28A0092B-C50C-407E-A947-70E740481C1C}">
                <a14:useLocalDpi xmlns:a14="http://schemas.microsoft.com/office/drawing/2010/main" xmlns=""/>
              </a:ext>
            </a:extLst>
          </a:blip>
          <a:stretch>
            <a:fillRect/>
          </a:stretch>
        </p:blipFill>
        <p:spPr>
          <a:xfrm>
            <a:off x="304800" y="76199"/>
            <a:ext cx="1524000" cy="838711"/>
          </a:xfrm>
          <a:prstGeom prst="rect">
            <a:avLst/>
          </a:prstGeom>
        </p:spPr>
      </p:pic>
      <p:sp>
        <p:nvSpPr>
          <p:cNvPr id="6" name="Rectangle 5"/>
          <p:cNvSpPr/>
          <p:nvPr userDrawn="1"/>
        </p:nvSpPr>
        <p:spPr>
          <a:xfrm>
            <a:off x="0" y="6545756"/>
            <a:ext cx="3505200" cy="312243"/>
          </a:xfrm>
          <a:prstGeom prst="rect">
            <a:avLst/>
          </a:prstGeom>
          <a:solidFill>
            <a:srgbClr val="DEDF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Rectangle 6"/>
          <p:cNvSpPr/>
          <p:nvPr userDrawn="1"/>
        </p:nvSpPr>
        <p:spPr>
          <a:xfrm>
            <a:off x="3505200" y="6545756"/>
            <a:ext cx="2286000" cy="312244"/>
          </a:xfrm>
          <a:prstGeom prst="rect">
            <a:avLst/>
          </a:prstGeom>
          <a:solidFill>
            <a:srgbClr val="979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t>N. Ayala</a:t>
            </a:r>
            <a:endParaRPr lang="es-ES" sz="1200" dirty="0"/>
          </a:p>
        </p:txBody>
      </p:sp>
      <p:sp>
        <p:nvSpPr>
          <p:cNvPr id="8" name="Rectangle 7"/>
          <p:cNvSpPr/>
          <p:nvPr userDrawn="1"/>
        </p:nvSpPr>
        <p:spPr>
          <a:xfrm>
            <a:off x="5791200" y="6545756"/>
            <a:ext cx="3352800" cy="312244"/>
          </a:xfrm>
          <a:prstGeom prst="rect">
            <a:avLst/>
          </a:prstGeom>
          <a:solidFill>
            <a:srgbClr val="88A0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Footer Placeholder 4"/>
          <p:cNvSpPr txBox="1">
            <a:spLocks/>
          </p:cNvSpPr>
          <p:nvPr userDrawn="1"/>
        </p:nvSpPr>
        <p:spPr>
          <a:xfrm>
            <a:off x="206079" y="6537915"/>
            <a:ext cx="2971800" cy="276999"/>
          </a:xfrm>
          <a:prstGeom prst="rect">
            <a:avLst/>
          </a:prstGeom>
          <a:noFill/>
          <a:ln>
            <a:noFill/>
          </a:ln>
        </p:spPr>
        <p:txBody>
          <a:bodyPr wrap="square" rtlCol="0">
            <a:spAutoFit/>
          </a:bodyPr>
          <a:lstStyle>
            <a:defPPr>
              <a:defRPr lang="en-US"/>
            </a:defPPr>
            <a:lvl1pPr marL="0" algn="ctr" defTabSz="914400" rtl="0" eaLnBrk="1" latinLnBrk="0" hangingPunct="1">
              <a:defRPr lang="en-US" sz="1400" b="0" kern="1200">
                <a:solidFill>
                  <a:srgbClr val="112E50"/>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noProof="0" dirty="0" smtClean="0">
                <a:solidFill>
                  <a:srgbClr val="112E50"/>
                </a:solidFill>
              </a:rPr>
              <a:t>PULPOKS</a:t>
            </a:r>
            <a:r>
              <a:rPr lang="en-US" sz="1200" baseline="0" noProof="0" dirty="0" smtClean="0">
                <a:solidFill>
                  <a:srgbClr val="112E50"/>
                </a:solidFill>
              </a:rPr>
              <a:t> workshop</a:t>
            </a:r>
            <a:endParaRPr lang="en-US" sz="1200" noProof="0" dirty="0">
              <a:solidFill>
                <a:srgbClr val="112E50"/>
              </a:solidFill>
            </a:endParaRPr>
          </a:p>
        </p:txBody>
      </p:sp>
      <p:sp>
        <p:nvSpPr>
          <p:cNvPr id="12" name="Footer Placeholder 4"/>
          <p:cNvSpPr txBox="1">
            <a:spLocks/>
          </p:cNvSpPr>
          <p:nvPr userDrawn="1"/>
        </p:nvSpPr>
        <p:spPr>
          <a:xfrm>
            <a:off x="6095999" y="6550223"/>
            <a:ext cx="2667001" cy="276999"/>
          </a:xfrm>
          <a:prstGeom prst="rect">
            <a:avLst/>
          </a:prstGeom>
          <a:noFill/>
          <a:ln>
            <a:noFill/>
          </a:ln>
        </p:spPr>
        <p:txBody>
          <a:bodyPr wrap="square" rtlCol="0">
            <a:spAutoFit/>
          </a:bodyPr>
          <a:lstStyle>
            <a:defPPr>
              <a:defRPr lang="en-US"/>
            </a:defPPr>
            <a:lvl1pPr marL="0" algn="ctr" defTabSz="914400" rtl="0" eaLnBrk="1" latinLnBrk="0" hangingPunct="1">
              <a:defRPr lang="en-US" sz="1400" b="0" kern="1200">
                <a:solidFill>
                  <a:srgbClr val="112E50"/>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aseline="0" noProof="0" dirty="0" smtClean="0">
                <a:solidFill>
                  <a:schemeClr val="bg1"/>
                </a:solidFill>
              </a:rPr>
              <a:t>March 12</a:t>
            </a:r>
            <a:r>
              <a:rPr lang="en-US" sz="1200" baseline="30000" noProof="0" dirty="0" smtClean="0">
                <a:solidFill>
                  <a:schemeClr val="bg1"/>
                </a:solidFill>
              </a:rPr>
              <a:t>th</a:t>
            </a:r>
            <a:r>
              <a:rPr lang="en-US" sz="1200" noProof="0" dirty="0" smtClean="0">
                <a:solidFill>
                  <a:schemeClr val="bg1"/>
                </a:solidFill>
              </a:rPr>
              <a:t>, 2018</a:t>
            </a:r>
            <a:endParaRPr lang="en-US" sz="1200" noProof="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9.emf"/><Relationship Id="rId5" Type="http://schemas.openxmlformats.org/officeDocument/2006/relationships/image" Target="../media/image28.emf"/><Relationship Id="rId4" Type="http://schemas.openxmlformats.org/officeDocument/2006/relationships/image" Target="../media/image27.emf"/></Relationships>
</file>

<file path=ppt/slides/_rels/slide15.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2.emf"/><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38.emf"/><Relationship Id="rId3" Type="http://schemas.openxmlformats.org/officeDocument/2006/relationships/image" Target="../media/image33.emf"/><Relationship Id="rId7" Type="http://schemas.openxmlformats.org/officeDocument/2006/relationships/image" Target="../media/image37.emf"/><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6.emf"/><Relationship Id="rId5" Type="http://schemas.openxmlformats.org/officeDocument/2006/relationships/image" Target="../media/image35.emf"/><Relationship Id="rId10" Type="http://schemas.openxmlformats.org/officeDocument/2006/relationships/image" Target="../media/image40.emf"/><Relationship Id="rId4" Type="http://schemas.openxmlformats.org/officeDocument/2006/relationships/image" Target="../media/image34.emf"/><Relationship Id="rId9" Type="http://schemas.openxmlformats.org/officeDocument/2006/relationships/image" Target="../media/image39.emf"/></Relationships>
</file>

<file path=ppt/slides/_rels/slide19.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4060195"/>
            <a:ext cx="7772400" cy="1470025"/>
          </a:xfrm>
        </p:spPr>
        <p:txBody>
          <a:bodyPr/>
          <a:lstStyle/>
          <a:p>
            <a:r>
              <a:rPr lang="en-US" sz="3200" b="1" dirty="0" smtClean="0"/>
              <a:t>Measurement and diagnostic of Kickers pulses through ADC systems</a:t>
            </a:r>
            <a:endParaRPr lang="en-US" sz="3200" b="1" dirty="0"/>
          </a:p>
        </p:txBody>
      </p:sp>
      <p:sp>
        <p:nvSpPr>
          <p:cNvPr id="3" name="Subtitle 2"/>
          <p:cNvSpPr>
            <a:spLocks noGrp="1"/>
          </p:cNvSpPr>
          <p:nvPr>
            <p:ph type="subTitle" idx="1"/>
          </p:nvPr>
        </p:nvSpPr>
        <p:spPr>
          <a:xfrm>
            <a:off x="1115616" y="5229200"/>
            <a:ext cx="6400800" cy="1752600"/>
          </a:xfrm>
        </p:spPr>
        <p:txBody>
          <a:bodyPr/>
          <a:lstStyle/>
          <a:p>
            <a:r>
              <a:rPr lang="en-US" sz="2400" dirty="0" err="1" smtClean="0"/>
              <a:t>Nuria</a:t>
            </a:r>
            <a:r>
              <a:rPr lang="en-US" sz="2400" dirty="0" smtClean="0"/>
              <a:t> Ayala</a:t>
            </a:r>
            <a:endParaRPr lang="en-US" sz="2400" dirty="0"/>
          </a:p>
        </p:txBody>
      </p:sp>
      <p:grpSp>
        <p:nvGrpSpPr>
          <p:cNvPr id="4" name="Group 3"/>
          <p:cNvGrpSpPr/>
          <p:nvPr/>
        </p:nvGrpSpPr>
        <p:grpSpPr>
          <a:xfrm>
            <a:off x="2483768" y="404664"/>
            <a:ext cx="6420625" cy="3348608"/>
            <a:chOff x="1895791" y="152400"/>
            <a:chExt cx="7172009" cy="4038600"/>
          </a:xfrm>
        </p:grpSpPr>
        <p:pic>
          <p:nvPicPr>
            <p:cNvPr id="5" name="Picture 2" descr="Resultado de imaxes para x rays synchrotron"/>
            <p:cNvPicPr>
              <a:picLocks noChangeAspect="1" noChangeArrowheads="1"/>
            </p:cNvPicPr>
            <p:nvPr/>
          </p:nvPicPr>
          <p:blipFill rotWithShape="1">
            <a:blip r:embed="rId3">
              <a:extLst>
                <a:ext uri="{28A0092B-C50C-407E-A947-70E740481C1C}">
                  <a14:useLocalDpi xmlns:a14="http://schemas.microsoft.com/office/drawing/2010/main" xmlns=""/>
                </a:ext>
              </a:extLst>
            </a:blip>
            <a:srcRect l="629" r="3696"/>
            <a:stretch/>
          </p:blipFill>
          <p:spPr bwMode="auto">
            <a:xfrm>
              <a:off x="1895791" y="152400"/>
              <a:ext cx="7172009" cy="39624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5"/>
            <p:cNvSpPr/>
            <p:nvPr/>
          </p:nvSpPr>
          <p:spPr>
            <a:xfrm>
              <a:off x="6934200" y="3929390"/>
              <a:ext cx="1741182" cy="261610"/>
            </a:xfrm>
            <a:prstGeom prst="rect">
              <a:avLst/>
            </a:prstGeom>
          </p:spPr>
          <p:txBody>
            <a:bodyPr wrap="none">
              <a:spAutoFit/>
            </a:bodyPr>
            <a:lstStyle/>
            <a:p>
              <a:r>
                <a:rPr lang="en-US" sz="1100" i="1" dirty="0" smtClean="0"/>
                <a:t>Source: Javier </a:t>
              </a:r>
              <a:r>
                <a:rPr lang="en-US" sz="1100" i="1" dirty="0"/>
                <a:t>Sanchez Rios</a:t>
              </a:r>
            </a:p>
          </p:txBody>
        </p:sp>
      </p:grpSp>
    </p:spTree>
    <p:extLst>
      <p:ext uri="{BB962C8B-B14F-4D97-AF65-F5344CB8AC3E}">
        <p14:creationId xmlns:p14="http://schemas.microsoft.com/office/powerpoint/2010/main" xmlns="" val="8003826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200" b="1" dirty="0" smtClean="0"/>
              <a:t>Table of contents</a:t>
            </a:r>
            <a:endParaRPr lang="en-US" sz="3200" b="1" dirty="0"/>
          </a:p>
        </p:txBody>
      </p:sp>
      <p:sp>
        <p:nvSpPr>
          <p:cNvPr id="3" name="TextBox 2"/>
          <p:cNvSpPr txBox="1"/>
          <p:nvPr/>
        </p:nvSpPr>
        <p:spPr>
          <a:xfrm>
            <a:off x="1259632" y="1916832"/>
            <a:ext cx="3788217" cy="2031325"/>
          </a:xfrm>
          <a:prstGeom prst="rect">
            <a:avLst/>
          </a:prstGeom>
          <a:noFill/>
        </p:spPr>
        <p:txBody>
          <a:bodyPr wrap="none" rtlCol="0">
            <a:spAutoFit/>
          </a:bodyPr>
          <a:lstStyle/>
          <a:p>
            <a:pPr marL="342900" indent="-342900">
              <a:buFont typeface="+mj-lt"/>
              <a:buAutoNum type="arabicPeriod"/>
            </a:pPr>
            <a:r>
              <a:rPr lang="en-US" dirty="0" smtClean="0">
                <a:solidFill>
                  <a:schemeClr val="bg1">
                    <a:lumMod val="85000"/>
                  </a:schemeClr>
                </a:solidFill>
              </a:rPr>
              <a:t>Introduction</a:t>
            </a:r>
          </a:p>
          <a:p>
            <a:endParaRPr lang="en-US" dirty="0" smtClean="0">
              <a:solidFill>
                <a:schemeClr val="bg1">
                  <a:lumMod val="85000"/>
                </a:schemeClr>
              </a:solidFill>
            </a:endParaRPr>
          </a:p>
          <a:p>
            <a:pPr marL="342900" indent="-342900">
              <a:buFont typeface="+mj-lt"/>
              <a:buAutoNum type="arabicPeriod" startAt="2"/>
            </a:pPr>
            <a:r>
              <a:rPr lang="en-US" dirty="0" smtClean="0"/>
              <a:t>Diagnostic hardware &amp; software</a:t>
            </a:r>
            <a:endParaRPr lang="en-US" dirty="0" smtClean="0">
              <a:solidFill>
                <a:schemeClr val="bg1">
                  <a:lumMod val="85000"/>
                </a:schemeClr>
              </a:solidFill>
            </a:endParaRPr>
          </a:p>
          <a:p>
            <a:endParaRPr lang="en-US" dirty="0" smtClean="0">
              <a:solidFill>
                <a:schemeClr val="bg1">
                  <a:lumMod val="85000"/>
                </a:schemeClr>
              </a:solidFill>
            </a:endParaRPr>
          </a:p>
          <a:p>
            <a:pPr marL="342900" indent="-342900">
              <a:buFont typeface="+mj-lt"/>
              <a:buAutoNum type="arabicPeriod" startAt="3"/>
            </a:pPr>
            <a:r>
              <a:rPr lang="en-US" dirty="0" smtClean="0">
                <a:solidFill>
                  <a:schemeClr val="bg1">
                    <a:lumMod val="85000"/>
                  </a:schemeClr>
                </a:solidFill>
              </a:rPr>
              <a:t>First measurements</a:t>
            </a:r>
          </a:p>
          <a:p>
            <a:endParaRPr lang="en-US" dirty="0" smtClean="0">
              <a:solidFill>
                <a:schemeClr val="bg1">
                  <a:lumMod val="85000"/>
                </a:schemeClr>
              </a:solidFill>
            </a:endParaRPr>
          </a:p>
          <a:p>
            <a:pPr marL="342900" indent="-342900">
              <a:buFont typeface="+mj-lt"/>
              <a:buAutoNum type="arabicPeriod" startAt="4"/>
            </a:pPr>
            <a:r>
              <a:rPr lang="en-US" dirty="0" smtClean="0">
                <a:solidFill>
                  <a:schemeClr val="bg1">
                    <a:lumMod val="85000"/>
                  </a:schemeClr>
                </a:solidFill>
              </a:rPr>
              <a:t>Summary</a:t>
            </a:r>
            <a:endParaRPr lang="en-US" dirty="0">
              <a:solidFill>
                <a:schemeClr val="bg1">
                  <a:lumMod val="85000"/>
                </a:schemeClr>
              </a:solidFill>
            </a:endParaRPr>
          </a:p>
        </p:txBody>
      </p:sp>
    </p:spTree>
    <p:extLst>
      <p:ext uri="{BB962C8B-B14F-4D97-AF65-F5344CB8AC3E}">
        <p14:creationId xmlns:p14="http://schemas.microsoft.com/office/powerpoint/2010/main" xmlns="" val="20275640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Present diagnostic hardware</a:t>
            </a:r>
            <a:endParaRPr lang="en-US" sz="3200" b="1" dirty="0"/>
          </a:p>
        </p:txBody>
      </p:sp>
      <p:sp>
        <p:nvSpPr>
          <p:cNvPr id="12" name="TextBox 11"/>
          <p:cNvSpPr txBox="1"/>
          <p:nvPr/>
        </p:nvSpPr>
        <p:spPr>
          <a:xfrm>
            <a:off x="683568" y="2924944"/>
            <a:ext cx="7704856" cy="369332"/>
          </a:xfrm>
          <a:prstGeom prst="rect">
            <a:avLst/>
          </a:prstGeom>
          <a:noFill/>
        </p:spPr>
        <p:txBody>
          <a:bodyPr wrap="square" rtlCol="0">
            <a:spAutoFit/>
          </a:bodyPr>
          <a:lstStyle/>
          <a:p>
            <a:pPr marL="285750" indent="-285750">
              <a:buFont typeface="Wingdings" panose="05000000000000000000" pitchFamily="2" charset="2"/>
              <a:buChar char="ü"/>
            </a:pPr>
            <a:r>
              <a:rPr lang="en-US" b="1" dirty="0" smtClean="0"/>
              <a:t>BUT</a:t>
            </a:r>
            <a:r>
              <a:rPr lang="en-US" dirty="0" smtClean="0"/>
              <a:t> depends on operator to start recording</a:t>
            </a: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5717" y="3717032"/>
            <a:ext cx="4392488" cy="2664899"/>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860032" y="4005064"/>
            <a:ext cx="4111935" cy="818510"/>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4860032" y="5055930"/>
            <a:ext cx="4111935" cy="747429"/>
          </a:xfrm>
          <a:prstGeom prst="rect">
            <a:avLst/>
          </a:prstGeom>
        </p:spPr>
      </p:pic>
      <p:sp>
        <p:nvSpPr>
          <p:cNvPr id="7" name="TextBox 6"/>
          <p:cNvSpPr txBox="1"/>
          <p:nvPr/>
        </p:nvSpPr>
        <p:spPr>
          <a:xfrm>
            <a:off x="683568" y="1484784"/>
            <a:ext cx="6038833" cy="369332"/>
          </a:xfrm>
          <a:prstGeom prst="rect">
            <a:avLst/>
          </a:prstGeom>
          <a:noFill/>
        </p:spPr>
        <p:txBody>
          <a:bodyPr wrap="none" rtlCol="0">
            <a:spAutoFit/>
          </a:bodyPr>
          <a:lstStyle/>
          <a:p>
            <a:pPr marL="285750" indent="-285750">
              <a:buFont typeface="Wingdings" panose="05000000000000000000" pitchFamily="2" charset="2"/>
              <a:buChar char="ü"/>
            </a:pPr>
            <a:r>
              <a:rPr lang="en-US" dirty="0" err="1" smtClean="0"/>
              <a:t>LeCroy</a:t>
            </a:r>
            <a:r>
              <a:rPr lang="en-US" dirty="0" smtClean="0"/>
              <a:t> 425Zi scope with 20GS/s and 8 bits resolution </a:t>
            </a:r>
            <a:endParaRPr lang="en-US" dirty="0"/>
          </a:p>
        </p:txBody>
      </p:sp>
      <p:sp>
        <p:nvSpPr>
          <p:cNvPr id="9" name="TextBox 8"/>
          <p:cNvSpPr txBox="1"/>
          <p:nvPr/>
        </p:nvSpPr>
        <p:spPr>
          <a:xfrm>
            <a:off x="683568" y="2006516"/>
            <a:ext cx="6795450" cy="369332"/>
          </a:xfrm>
          <a:prstGeom prst="rect">
            <a:avLst/>
          </a:prstGeom>
          <a:noFill/>
        </p:spPr>
        <p:txBody>
          <a:bodyPr wrap="none" rtlCol="0">
            <a:spAutoFit/>
          </a:bodyPr>
          <a:lstStyle/>
          <a:p>
            <a:pPr marL="285750" indent="-285750">
              <a:buFont typeface="Wingdings" panose="05000000000000000000" pitchFamily="2" charset="2"/>
              <a:buChar char="ü"/>
            </a:pPr>
            <a:r>
              <a:rPr lang="en-US" dirty="0" smtClean="0"/>
              <a:t>Configured to measure the peak amplitudes and pulses delay</a:t>
            </a:r>
            <a:endParaRPr lang="en-US" dirty="0"/>
          </a:p>
        </p:txBody>
      </p:sp>
      <p:sp>
        <p:nvSpPr>
          <p:cNvPr id="10" name="TextBox 9"/>
          <p:cNvSpPr txBox="1"/>
          <p:nvPr/>
        </p:nvSpPr>
        <p:spPr>
          <a:xfrm>
            <a:off x="683568" y="2466643"/>
            <a:ext cx="5620000" cy="369332"/>
          </a:xfrm>
          <a:prstGeom prst="rect">
            <a:avLst/>
          </a:prstGeom>
          <a:noFill/>
        </p:spPr>
        <p:txBody>
          <a:bodyPr wrap="none" rtlCol="0">
            <a:spAutoFit/>
          </a:bodyPr>
          <a:lstStyle/>
          <a:p>
            <a:pPr marL="285750" indent="-285750">
              <a:buFont typeface="Wingdings" panose="05000000000000000000" pitchFamily="2" charset="2"/>
              <a:buChar char="ü"/>
            </a:pPr>
            <a:r>
              <a:rPr lang="en-US" dirty="0" smtClean="0"/>
              <a:t>Data saved as attributes in TANGO control system</a:t>
            </a:r>
            <a:endParaRPr lang="en-US" dirty="0"/>
          </a:p>
        </p:txBody>
      </p:sp>
    </p:spTree>
    <p:extLst>
      <p:ext uri="{BB962C8B-B14F-4D97-AF65-F5344CB8AC3E}">
        <p14:creationId xmlns:p14="http://schemas.microsoft.com/office/powerpoint/2010/main" xmlns="" val="41905677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Diagnostic hardware</a:t>
            </a:r>
            <a:endParaRPr lang="en-US" sz="3200" b="1" dirty="0"/>
          </a:p>
        </p:txBody>
      </p:sp>
      <p:graphicFrame>
        <p:nvGraphicFramePr>
          <p:cNvPr id="3" name="Table 2"/>
          <p:cNvGraphicFramePr>
            <a:graphicFrameLocks noGrp="1"/>
          </p:cNvGraphicFramePr>
          <p:nvPr>
            <p:extLst>
              <p:ext uri="{D42A27DB-BD31-4B8C-83A1-F6EECF244321}">
                <p14:modId xmlns:p14="http://schemas.microsoft.com/office/powerpoint/2010/main" xmlns="" val="214133878"/>
              </p:ext>
            </p:extLst>
          </p:nvPr>
        </p:nvGraphicFramePr>
        <p:xfrm>
          <a:off x="1286295" y="2407135"/>
          <a:ext cx="6672063" cy="2804020"/>
        </p:xfrm>
        <a:graphic>
          <a:graphicData uri="http://schemas.openxmlformats.org/drawingml/2006/table">
            <a:tbl>
              <a:tblPr firstRow="1" bandRow="1">
                <a:tableStyleId>{5C22544A-7EE6-4342-B048-85BDC9FD1C3A}</a:tableStyleId>
              </a:tblPr>
              <a:tblGrid>
                <a:gridCol w="2224021"/>
                <a:gridCol w="2224021"/>
                <a:gridCol w="2224021"/>
              </a:tblGrid>
              <a:tr h="461990">
                <a:tc>
                  <a:txBody>
                    <a:bodyPr/>
                    <a:lstStyle/>
                    <a:p>
                      <a:endParaRPr lang="en-US" dirty="0"/>
                    </a:p>
                  </a:txBody>
                  <a:tcPr/>
                </a:tc>
                <a:tc>
                  <a:txBody>
                    <a:bodyPr/>
                    <a:lstStyle/>
                    <a:p>
                      <a:pPr algn="ctr"/>
                      <a:r>
                        <a:rPr lang="en-US" dirty="0" smtClean="0"/>
                        <a:t>Scopes</a:t>
                      </a:r>
                      <a:endParaRPr lang="en-US" dirty="0"/>
                    </a:p>
                  </a:txBody>
                  <a:tcPr/>
                </a:tc>
                <a:tc>
                  <a:txBody>
                    <a:bodyPr/>
                    <a:lstStyle/>
                    <a:p>
                      <a:pPr algn="ctr"/>
                      <a:r>
                        <a:rPr lang="en-US" dirty="0" smtClean="0"/>
                        <a:t>AD</a:t>
                      </a:r>
                      <a:r>
                        <a:rPr lang="en-US" baseline="0" dirty="0" smtClean="0"/>
                        <a:t> Converters</a:t>
                      </a:r>
                      <a:endParaRPr lang="en-US" dirty="0"/>
                    </a:p>
                  </a:txBody>
                  <a:tcPr/>
                </a:tc>
              </a:tr>
              <a:tr h="468406">
                <a:tc>
                  <a:txBody>
                    <a:bodyPr/>
                    <a:lstStyle/>
                    <a:p>
                      <a:pPr algn="ctr"/>
                      <a:r>
                        <a:rPr lang="en-US" b="1" dirty="0" smtClean="0"/>
                        <a:t>Speed</a:t>
                      </a:r>
                      <a:endParaRPr lang="en-US" b="1" dirty="0"/>
                    </a:p>
                  </a:txBody>
                  <a:tcPr/>
                </a:tc>
                <a:tc>
                  <a:txBody>
                    <a:bodyPr/>
                    <a:lstStyle/>
                    <a:p>
                      <a:endParaRPr lang="en-US" dirty="0"/>
                    </a:p>
                  </a:txBody>
                  <a:tcPr/>
                </a:tc>
                <a:tc>
                  <a:txBody>
                    <a:bodyPr/>
                    <a:lstStyle/>
                    <a:p>
                      <a:endParaRPr lang="en-US"/>
                    </a:p>
                  </a:txBody>
                  <a:tcPr/>
                </a:tc>
              </a:tr>
              <a:tr h="468406">
                <a:tc>
                  <a:txBody>
                    <a:bodyPr/>
                    <a:lstStyle/>
                    <a:p>
                      <a:pPr algn="ctr"/>
                      <a:r>
                        <a:rPr lang="en-US" b="1" dirty="0" smtClean="0"/>
                        <a:t>Resolution</a:t>
                      </a:r>
                      <a:endParaRPr lang="en-US" b="1" dirty="0"/>
                    </a:p>
                  </a:txBody>
                  <a:tcPr/>
                </a:tc>
                <a:tc>
                  <a:txBody>
                    <a:bodyPr/>
                    <a:lstStyle/>
                    <a:p>
                      <a:endParaRPr lang="en-US" dirty="0"/>
                    </a:p>
                  </a:txBody>
                  <a:tcPr/>
                </a:tc>
                <a:tc>
                  <a:txBody>
                    <a:bodyPr/>
                    <a:lstStyle/>
                    <a:p>
                      <a:endParaRPr lang="en-US"/>
                    </a:p>
                  </a:txBody>
                  <a:tcPr/>
                </a:tc>
              </a:tr>
              <a:tr h="468406">
                <a:tc>
                  <a:txBody>
                    <a:bodyPr/>
                    <a:lstStyle/>
                    <a:p>
                      <a:pPr algn="ctr"/>
                      <a:r>
                        <a:rPr lang="en-US" b="1" dirty="0" smtClean="0"/>
                        <a:t>Price</a:t>
                      </a:r>
                      <a:endParaRPr lang="en-US" b="1" dirty="0"/>
                    </a:p>
                  </a:txBody>
                  <a:tcPr/>
                </a:tc>
                <a:tc>
                  <a:txBody>
                    <a:bodyPr/>
                    <a:lstStyle/>
                    <a:p>
                      <a:endParaRPr lang="en-US" dirty="0"/>
                    </a:p>
                  </a:txBody>
                  <a:tcPr/>
                </a:tc>
                <a:tc>
                  <a:txBody>
                    <a:bodyPr/>
                    <a:lstStyle/>
                    <a:p>
                      <a:endParaRPr lang="en-US"/>
                    </a:p>
                  </a:txBody>
                  <a:tcPr/>
                </a:tc>
              </a:tr>
              <a:tr h="468406">
                <a:tc>
                  <a:txBody>
                    <a:bodyPr/>
                    <a:lstStyle/>
                    <a:p>
                      <a:pPr algn="ctr"/>
                      <a:r>
                        <a:rPr lang="en-US" b="1" dirty="0" smtClean="0"/>
                        <a:t>Flexibility</a:t>
                      </a:r>
                      <a:endParaRPr lang="en-US" b="1" dirty="0"/>
                    </a:p>
                  </a:txBody>
                  <a:tcPr/>
                </a:tc>
                <a:tc>
                  <a:txBody>
                    <a:bodyPr/>
                    <a:lstStyle/>
                    <a:p>
                      <a:endParaRPr lang="en-US" dirty="0"/>
                    </a:p>
                  </a:txBody>
                  <a:tcPr/>
                </a:tc>
                <a:tc>
                  <a:txBody>
                    <a:bodyPr/>
                    <a:lstStyle/>
                    <a:p>
                      <a:endParaRPr lang="en-US" dirty="0"/>
                    </a:p>
                  </a:txBody>
                  <a:tcPr/>
                </a:tc>
              </a:tr>
              <a:tr h="468406">
                <a:tc>
                  <a:txBody>
                    <a:bodyPr/>
                    <a:lstStyle/>
                    <a:p>
                      <a:pPr algn="ctr"/>
                      <a:r>
                        <a:rPr lang="en-US" b="1" noProof="0" dirty="0" smtClean="0"/>
                        <a:t>User friendly</a:t>
                      </a:r>
                      <a:endParaRPr lang="en-US" b="1" noProof="0" dirty="0"/>
                    </a:p>
                  </a:txBody>
                  <a:tcPr/>
                </a:tc>
                <a:tc>
                  <a:txBody>
                    <a:bodyPr/>
                    <a:lstStyle/>
                    <a:p>
                      <a:endParaRPr lang="en-US" dirty="0"/>
                    </a:p>
                  </a:txBody>
                  <a:tcPr/>
                </a:tc>
                <a:tc>
                  <a:txBody>
                    <a:bodyPr/>
                    <a:lstStyle/>
                    <a:p>
                      <a:endParaRPr lang="en-US" dirty="0"/>
                    </a:p>
                  </a:txBody>
                  <a:tcPr/>
                </a:tc>
              </a:tr>
            </a:tbl>
          </a:graphicData>
        </a:graphic>
      </p:graphicFrame>
      <p:pic>
        <p:nvPicPr>
          <p:cNvPr id="22" name="Picture 2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445257" y="2971169"/>
            <a:ext cx="340337" cy="315370"/>
          </a:xfrm>
          <a:prstGeom prst="rect">
            <a:avLst/>
          </a:prstGeom>
        </p:spPr>
      </p:pic>
      <p:pic>
        <p:nvPicPr>
          <p:cNvPr id="24" name="Picture 2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452159" y="3417257"/>
            <a:ext cx="340337" cy="315370"/>
          </a:xfrm>
          <a:prstGeom prst="rect">
            <a:avLst/>
          </a:prstGeom>
        </p:spPr>
      </p:pic>
      <p:pic>
        <p:nvPicPr>
          <p:cNvPr id="25" name="Picture 2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500016" y="4398513"/>
            <a:ext cx="318631" cy="282519"/>
          </a:xfrm>
          <a:prstGeom prst="rect">
            <a:avLst/>
          </a:prstGeom>
        </p:spPr>
      </p:pic>
      <p:pic>
        <p:nvPicPr>
          <p:cNvPr id="1026"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4298002" y="3861048"/>
            <a:ext cx="600298" cy="39859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7" name="Picture 2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804248" y="2956360"/>
            <a:ext cx="340337" cy="315370"/>
          </a:xfrm>
          <a:prstGeom prst="rect">
            <a:avLst/>
          </a:prstGeom>
        </p:spPr>
      </p:pic>
      <p:pic>
        <p:nvPicPr>
          <p:cNvPr id="28" name="Picture 2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804247" y="3425396"/>
            <a:ext cx="340337" cy="315370"/>
          </a:xfrm>
          <a:prstGeom prst="rect">
            <a:avLst/>
          </a:prstGeom>
        </p:spPr>
      </p:pic>
      <p:pic>
        <p:nvPicPr>
          <p:cNvPr id="29"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674266" y="3861048"/>
            <a:ext cx="600298" cy="39859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0" name="Picture 2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804248" y="4365662"/>
            <a:ext cx="340337" cy="315370"/>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503828" y="4833432"/>
            <a:ext cx="318631" cy="282519"/>
          </a:xfrm>
          <a:prstGeom prst="rect">
            <a:avLst/>
          </a:prstGeom>
        </p:spPr>
      </p:pic>
      <p:pic>
        <p:nvPicPr>
          <p:cNvPr id="13" name="Picture 1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804248" y="4833432"/>
            <a:ext cx="340337" cy="304229"/>
          </a:xfrm>
          <a:prstGeom prst="rect">
            <a:avLst/>
          </a:prstGeom>
        </p:spPr>
      </p:pic>
    </p:spTree>
    <p:extLst>
      <p:ext uri="{BB962C8B-B14F-4D97-AF65-F5344CB8AC3E}">
        <p14:creationId xmlns:p14="http://schemas.microsoft.com/office/powerpoint/2010/main" xmlns="" val="30831959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Diagnostic hardware</a:t>
            </a:r>
            <a:endParaRPr lang="en-US" sz="3200" b="1" dirty="0"/>
          </a:p>
        </p:txBody>
      </p:sp>
      <p:pic>
        <p:nvPicPr>
          <p:cNvPr id="4" name="Picture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95029" y="2132856"/>
            <a:ext cx="4289446" cy="3388662"/>
          </a:xfrm>
          <a:prstGeom prst="rect">
            <a:avLst/>
          </a:prstGeom>
        </p:spPr>
      </p:pic>
      <p:sp>
        <p:nvSpPr>
          <p:cNvPr id="5" name="TextBox 4"/>
          <p:cNvSpPr txBox="1"/>
          <p:nvPr/>
        </p:nvSpPr>
        <p:spPr>
          <a:xfrm>
            <a:off x="1331640" y="1538706"/>
            <a:ext cx="3262432" cy="369332"/>
          </a:xfrm>
          <a:prstGeom prst="rect">
            <a:avLst/>
          </a:prstGeom>
          <a:noFill/>
        </p:spPr>
        <p:txBody>
          <a:bodyPr wrap="none" rtlCol="0">
            <a:spAutoFit/>
          </a:bodyPr>
          <a:lstStyle/>
          <a:p>
            <a:r>
              <a:rPr lang="en-US" b="1" dirty="0" smtClean="0"/>
              <a:t>ADLINK PCIe-9852 Digitizer</a:t>
            </a:r>
            <a:endParaRPr lang="en-US" b="1" dirty="0"/>
          </a:p>
        </p:txBody>
      </p:sp>
      <p:pic>
        <p:nvPicPr>
          <p:cNvPr id="6" name="Picture 5"/>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r="65842"/>
          <a:stretch/>
        </p:blipFill>
        <p:spPr>
          <a:xfrm>
            <a:off x="827584" y="1431052"/>
            <a:ext cx="498641" cy="477478"/>
          </a:xfrm>
          <a:prstGeom prst="rect">
            <a:avLst/>
          </a:prstGeom>
        </p:spPr>
      </p:pic>
      <p:sp>
        <p:nvSpPr>
          <p:cNvPr id="8" name="TextBox 7"/>
          <p:cNvSpPr txBox="1"/>
          <p:nvPr/>
        </p:nvSpPr>
        <p:spPr>
          <a:xfrm>
            <a:off x="5220072" y="2451924"/>
            <a:ext cx="2114681" cy="369332"/>
          </a:xfrm>
          <a:prstGeom prst="rect">
            <a:avLst/>
          </a:prstGeom>
          <a:noFill/>
        </p:spPr>
        <p:txBody>
          <a:bodyPr wrap="none" rtlCol="0">
            <a:spAutoFit/>
          </a:bodyPr>
          <a:lstStyle/>
          <a:p>
            <a:pPr marL="285750" indent="-285750">
              <a:buFont typeface="Wingdings" panose="05000000000000000000" pitchFamily="2" charset="2"/>
              <a:buChar char="ü"/>
            </a:pPr>
            <a:r>
              <a:rPr lang="en-US" dirty="0" smtClean="0"/>
              <a:t>14-bit resolution</a:t>
            </a:r>
            <a:endParaRPr lang="en-US" dirty="0"/>
          </a:p>
        </p:txBody>
      </p:sp>
      <p:sp>
        <p:nvSpPr>
          <p:cNvPr id="9" name="TextBox 8"/>
          <p:cNvSpPr txBox="1"/>
          <p:nvPr/>
        </p:nvSpPr>
        <p:spPr>
          <a:xfrm>
            <a:off x="5220072" y="2958852"/>
            <a:ext cx="2871299" cy="369332"/>
          </a:xfrm>
          <a:prstGeom prst="rect">
            <a:avLst/>
          </a:prstGeom>
          <a:noFill/>
        </p:spPr>
        <p:txBody>
          <a:bodyPr wrap="none" rtlCol="0">
            <a:spAutoFit/>
          </a:bodyPr>
          <a:lstStyle/>
          <a:p>
            <a:pPr marL="285750" indent="-285750">
              <a:buFont typeface="Wingdings" panose="05000000000000000000" pitchFamily="2" charset="2"/>
              <a:buChar char="ü"/>
            </a:pPr>
            <a:r>
              <a:rPr lang="en-US" dirty="0" smtClean="0"/>
              <a:t>Sampling rate 200MS/s</a:t>
            </a:r>
            <a:endParaRPr lang="en-US" dirty="0"/>
          </a:p>
        </p:txBody>
      </p:sp>
      <p:sp>
        <p:nvSpPr>
          <p:cNvPr id="10" name="TextBox 9"/>
          <p:cNvSpPr txBox="1"/>
          <p:nvPr/>
        </p:nvSpPr>
        <p:spPr>
          <a:xfrm>
            <a:off x="5220072" y="3462908"/>
            <a:ext cx="3076483" cy="369332"/>
          </a:xfrm>
          <a:prstGeom prst="rect">
            <a:avLst/>
          </a:prstGeom>
          <a:noFill/>
        </p:spPr>
        <p:txBody>
          <a:bodyPr wrap="none" rtlCol="0">
            <a:spAutoFit/>
          </a:bodyPr>
          <a:lstStyle/>
          <a:p>
            <a:pPr marL="285750" indent="-285750">
              <a:buFont typeface="Wingdings" panose="05000000000000000000" pitchFamily="2" charset="2"/>
              <a:buChar char="ü"/>
            </a:pPr>
            <a:r>
              <a:rPr lang="en-US" dirty="0" smtClean="0"/>
              <a:t>Up to 90MHz Bandwidth</a:t>
            </a:r>
            <a:endParaRPr lang="en-US" dirty="0"/>
          </a:p>
        </p:txBody>
      </p:sp>
      <p:sp>
        <p:nvSpPr>
          <p:cNvPr id="11" name="TextBox 10"/>
          <p:cNvSpPr txBox="1"/>
          <p:nvPr/>
        </p:nvSpPr>
        <p:spPr>
          <a:xfrm>
            <a:off x="5220072" y="3976256"/>
            <a:ext cx="2922595" cy="369332"/>
          </a:xfrm>
          <a:prstGeom prst="rect">
            <a:avLst/>
          </a:prstGeom>
          <a:noFill/>
        </p:spPr>
        <p:txBody>
          <a:bodyPr wrap="none" rtlCol="0">
            <a:spAutoFit/>
          </a:bodyPr>
          <a:lstStyle/>
          <a:p>
            <a:pPr marL="285750" indent="-285750">
              <a:buFont typeface="Wingdings" panose="05000000000000000000" pitchFamily="2" charset="2"/>
              <a:buChar char="ü"/>
            </a:pPr>
            <a:r>
              <a:rPr lang="en-US" dirty="0" smtClean="0"/>
              <a:t>50</a:t>
            </a:r>
            <a:r>
              <a:rPr lang="el-GR" dirty="0" smtClean="0"/>
              <a:t>Ω</a:t>
            </a:r>
            <a:r>
              <a:rPr lang="es-ES_tradnl" dirty="0" smtClean="0"/>
              <a:t> </a:t>
            </a:r>
            <a:r>
              <a:rPr lang="es-ES_tradnl" dirty="0" err="1" smtClean="0"/>
              <a:t>or</a:t>
            </a:r>
            <a:r>
              <a:rPr lang="es-ES_tradnl" dirty="0" smtClean="0"/>
              <a:t> 1M</a:t>
            </a:r>
            <a:r>
              <a:rPr lang="el-GR" dirty="0" smtClean="0"/>
              <a:t>Ω</a:t>
            </a:r>
            <a:r>
              <a:rPr lang="es-ES_tradnl" dirty="0" smtClean="0"/>
              <a:t> </a:t>
            </a:r>
            <a:r>
              <a:rPr lang="es-ES_tradnl" dirty="0" err="1" smtClean="0"/>
              <a:t>impedance</a:t>
            </a:r>
            <a:endParaRPr lang="en-US" dirty="0"/>
          </a:p>
        </p:txBody>
      </p:sp>
      <p:sp>
        <p:nvSpPr>
          <p:cNvPr id="12" name="TextBox 11"/>
          <p:cNvSpPr txBox="1"/>
          <p:nvPr/>
        </p:nvSpPr>
        <p:spPr>
          <a:xfrm>
            <a:off x="5220072" y="4480312"/>
            <a:ext cx="2365391" cy="369332"/>
          </a:xfrm>
          <a:prstGeom prst="rect">
            <a:avLst/>
          </a:prstGeom>
          <a:noFill/>
        </p:spPr>
        <p:txBody>
          <a:bodyPr wrap="none" rtlCol="0">
            <a:spAutoFit/>
          </a:bodyPr>
          <a:lstStyle/>
          <a:p>
            <a:pPr marL="285750" indent="-285750">
              <a:buFont typeface="Wingdings" panose="05000000000000000000" pitchFamily="2" charset="2"/>
              <a:buChar char="ü"/>
            </a:pPr>
            <a:r>
              <a:rPr lang="en-US" dirty="0" smtClean="0"/>
              <a:t>Offset error </a:t>
            </a:r>
            <a:r>
              <a:rPr lang="en-US" dirty="0" smtClean="0">
                <a:latin typeface="Cambria"/>
              </a:rPr>
              <a:t>±</a:t>
            </a:r>
            <a:r>
              <a:rPr lang="en-US" dirty="0" smtClean="0"/>
              <a:t>1mV</a:t>
            </a:r>
            <a:endParaRPr lang="en-US" dirty="0"/>
          </a:p>
        </p:txBody>
      </p:sp>
      <p:sp>
        <p:nvSpPr>
          <p:cNvPr id="14" name="TextBox 13"/>
          <p:cNvSpPr txBox="1"/>
          <p:nvPr/>
        </p:nvSpPr>
        <p:spPr>
          <a:xfrm>
            <a:off x="5220072" y="4950460"/>
            <a:ext cx="2499402" cy="369332"/>
          </a:xfrm>
          <a:prstGeom prst="rect">
            <a:avLst/>
          </a:prstGeom>
          <a:noFill/>
        </p:spPr>
        <p:txBody>
          <a:bodyPr wrap="none" rtlCol="0">
            <a:spAutoFit/>
          </a:bodyPr>
          <a:lstStyle/>
          <a:p>
            <a:pPr marL="285750" indent="-285750">
              <a:buFont typeface="Wingdings" panose="05000000000000000000" pitchFamily="2" charset="2"/>
              <a:buChar char="ü"/>
            </a:pPr>
            <a:r>
              <a:rPr lang="en-US" dirty="0" smtClean="0"/>
              <a:t>2 channels per card</a:t>
            </a:r>
          </a:p>
        </p:txBody>
      </p:sp>
    </p:spTree>
    <p:extLst>
      <p:ext uri="{BB962C8B-B14F-4D97-AF65-F5344CB8AC3E}">
        <p14:creationId xmlns:p14="http://schemas.microsoft.com/office/powerpoint/2010/main" xmlns="" val="42727431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R</a:t>
            </a:r>
            <a:r>
              <a:rPr lang="en-US" sz="3200" b="1" dirty="0" smtClean="0"/>
              <a:t>esolution</a:t>
            </a:r>
            <a:endParaRPr lang="en-US" sz="3200" b="1" dirty="0"/>
          </a:p>
        </p:txBody>
      </p:sp>
      <p:sp>
        <p:nvSpPr>
          <p:cNvPr id="11" name="TextBox 10"/>
          <p:cNvSpPr txBox="1"/>
          <p:nvPr/>
        </p:nvSpPr>
        <p:spPr>
          <a:xfrm>
            <a:off x="6112745" y="907767"/>
            <a:ext cx="1505540" cy="369332"/>
          </a:xfrm>
          <a:prstGeom prst="rect">
            <a:avLst/>
          </a:prstGeom>
          <a:noFill/>
        </p:spPr>
        <p:txBody>
          <a:bodyPr wrap="none" rtlCol="0">
            <a:spAutoFit/>
          </a:bodyPr>
          <a:lstStyle/>
          <a:p>
            <a:r>
              <a:rPr lang="en-US" b="1" dirty="0" smtClean="0"/>
              <a:t>Parabolic fit</a:t>
            </a:r>
            <a:endParaRPr lang="en-US" b="1"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187624" y="1655658"/>
            <a:ext cx="6480720" cy="45330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4"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187624" y="1655658"/>
            <a:ext cx="6480720" cy="45330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Rectangle 2"/>
          <p:cNvSpPr/>
          <p:nvPr/>
        </p:nvSpPr>
        <p:spPr>
          <a:xfrm>
            <a:off x="4139952" y="2366105"/>
            <a:ext cx="792088" cy="2708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84" name="Picture 12"/>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220072" y="1030501"/>
            <a:ext cx="3290887" cy="2301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86" name="Picture 14"/>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802974" y="4005064"/>
            <a:ext cx="3290887" cy="2301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6" name="Rectangle 25"/>
          <p:cNvSpPr/>
          <p:nvPr/>
        </p:nvSpPr>
        <p:spPr>
          <a:xfrm>
            <a:off x="3419872" y="3573016"/>
            <a:ext cx="144016" cy="43204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a:stCxn id="26" idx="0"/>
          </p:cNvCxnSpPr>
          <p:nvPr/>
        </p:nvCxnSpPr>
        <p:spPr>
          <a:xfrm flipH="1">
            <a:off x="1403648" y="3573016"/>
            <a:ext cx="2088232" cy="72008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563888" y="3573016"/>
            <a:ext cx="72008" cy="72008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4139952" y="1268760"/>
            <a:ext cx="1656184" cy="10973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139952" y="2636912"/>
            <a:ext cx="1656184" cy="28803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868118" y="5867980"/>
            <a:ext cx="1159292" cy="369332"/>
          </a:xfrm>
          <a:prstGeom prst="rect">
            <a:avLst/>
          </a:prstGeom>
          <a:noFill/>
        </p:spPr>
        <p:txBody>
          <a:bodyPr wrap="none" rtlCol="0">
            <a:spAutoFit/>
          </a:bodyPr>
          <a:lstStyle/>
          <a:p>
            <a:r>
              <a:rPr lang="en-US" b="1" dirty="0" smtClean="0"/>
              <a:t>Linear fit</a:t>
            </a:r>
            <a:endParaRPr lang="en-US" b="1" dirty="0"/>
          </a:p>
        </p:txBody>
      </p:sp>
    </p:spTree>
    <p:extLst>
      <p:ext uri="{BB962C8B-B14F-4D97-AF65-F5344CB8AC3E}">
        <p14:creationId xmlns:p14="http://schemas.microsoft.com/office/powerpoint/2010/main" xmlns="" val="4088031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075"/>
                                        </p:tgtEl>
                                        <p:attrNameLst>
                                          <p:attrName>style.visibility</p:attrName>
                                        </p:attrNameLst>
                                      </p:cBhvr>
                                      <p:to>
                                        <p:strVal val="hidden"/>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4"/>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3086"/>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27"/>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30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 grpId="0" animBg="1"/>
      <p:bldP spid="26" grpId="0" animBg="1"/>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51641" y="3002964"/>
            <a:ext cx="4521055" cy="31623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sz="3200" b="1" dirty="0" smtClean="0"/>
              <a:t>Resolution</a:t>
            </a:r>
            <a:endParaRPr lang="en-US" sz="3200" b="1" dirty="0"/>
          </a:p>
        </p:txBody>
      </p:sp>
      <p:grpSp>
        <p:nvGrpSpPr>
          <p:cNvPr id="5" name="Group 4"/>
          <p:cNvGrpSpPr/>
          <p:nvPr/>
        </p:nvGrpSpPr>
        <p:grpSpPr>
          <a:xfrm>
            <a:off x="3851920" y="3501008"/>
            <a:ext cx="326506" cy="432048"/>
            <a:chOff x="3960103" y="1412776"/>
            <a:chExt cx="326506" cy="432048"/>
          </a:xfrm>
        </p:grpSpPr>
        <p:sp>
          <p:nvSpPr>
            <p:cNvPr id="4" name="Oval 3"/>
            <p:cNvSpPr/>
            <p:nvPr/>
          </p:nvSpPr>
          <p:spPr>
            <a:xfrm>
              <a:off x="3960103" y="1412776"/>
              <a:ext cx="179849" cy="432048"/>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C:\Users\nayala\AppData\Local\Microsoft\Windows\Temporary Internet Files\Content.IE5\MV8995KN\clipart-0119[1].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960103" y="1429155"/>
              <a:ext cx="326506" cy="399289"/>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8" name="TextBox 7"/>
          <p:cNvSpPr txBox="1"/>
          <p:nvPr/>
        </p:nvSpPr>
        <p:spPr>
          <a:xfrm>
            <a:off x="827584" y="1268760"/>
            <a:ext cx="7704856" cy="369332"/>
          </a:xfrm>
          <a:prstGeom prst="rect">
            <a:avLst/>
          </a:prstGeom>
          <a:noFill/>
        </p:spPr>
        <p:txBody>
          <a:bodyPr wrap="square" rtlCol="0">
            <a:spAutoFit/>
          </a:bodyPr>
          <a:lstStyle/>
          <a:p>
            <a:pPr marL="285750" indent="-285750">
              <a:buFont typeface="Wingdings" panose="05000000000000000000" pitchFamily="2" charset="2"/>
              <a:buChar char="ü"/>
            </a:pPr>
            <a:r>
              <a:rPr lang="en-US" dirty="0" smtClean="0"/>
              <a:t>Comparable resolution to the </a:t>
            </a:r>
            <a:r>
              <a:rPr lang="en-US" dirty="0" err="1" smtClean="0"/>
              <a:t>LeCroy</a:t>
            </a:r>
            <a:r>
              <a:rPr lang="en-US" dirty="0" smtClean="0"/>
              <a:t> scope</a:t>
            </a:r>
            <a:endParaRPr lang="en-US" dirty="0"/>
          </a:p>
        </p:txBody>
      </p:sp>
      <p:sp>
        <p:nvSpPr>
          <p:cNvPr id="19" name="TextBox 18"/>
          <p:cNvSpPr txBox="1"/>
          <p:nvPr/>
        </p:nvSpPr>
        <p:spPr>
          <a:xfrm>
            <a:off x="844144" y="1844824"/>
            <a:ext cx="7704856" cy="369332"/>
          </a:xfrm>
          <a:prstGeom prst="rect">
            <a:avLst/>
          </a:prstGeom>
          <a:noFill/>
        </p:spPr>
        <p:txBody>
          <a:bodyPr wrap="square" rtlCol="0">
            <a:spAutoFit/>
          </a:bodyPr>
          <a:lstStyle/>
          <a:p>
            <a:pPr marL="285750" indent="-285750">
              <a:buFont typeface="Wingdings" panose="05000000000000000000" pitchFamily="2" charset="2"/>
              <a:buChar char="ü"/>
            </a:pPr>
            <a:r>
              <a:rPr lang="en-US" dirty="0"/>
              <a:t>V</a:t>
            </a:r>
            <a:r>
              <a:rPr lang="en-US" dirty="0" smtClean="0"/>
              <a:t>ertical resolution: 0.03%</a:t>
            </a:r>
            <a:endParaRPr lang="en-US" dirty="0"/>
          </a:p>
        </p:txBody>
      </p:sp>
      <p:sp>
        <p:nvSpPr>
          <p:cNvPr id="20" name="TextBox 19"/>
          <p:cNvSpPr txBox="1"/>
          <p:nvPr/>
        </p:nvSpPr>
        <p:spPr>
          <a:xfrm>
            <a:off x="827584" y="2441025"/>
            <a:ext cx="7704856" cy="369332"/>
          </a:xfrm>
          <a:prstGeom prst="rect">
            <a:avLst/>
          </a:prstGeom>
          <a:noFill/>
        </p:spPr>
        <p:txBody>
          <a:bodyPr wrap="square" rtlCol="0">
            <a:spAutoFit/>
          </a:bodyPr>
          <a:lstStyle/>
          <a:p>
            <a:pPr marL="285750" indent="-285750">
              <a:buFont typeface="Wingdings" panose="05000000000000000000" pitchFamily="2" charset="2"/>
              <a:buChar char="ü"/>
            </a:pPr>
            <a:r>
              <a:rPr lang="en-US" dirty="0"/>
              <a:t>T</a:t>
            </a:r>
            <a:r>
              <a:rPr lang="en-US" dirty="0" smtClean="0"/>
              <a:t>ime resolution: 1ns</a:t>
            </a:r>
            <a:endParaRPr lang="en-US" dirty="0"/>
          </a:p>
        </p:txBody>
      </p:sp>
      <p:cxnSp>
        <p:nvCxnSpPr>
          <p:cNvPr id="6" name="Straight Arrow Connector 5"/>
          <p:cNvCxnSpPr/>
          <p:nvPr/>
        </p:nvCxnSpPr>
        <p:spPr>
          <a:xfrm>
            <a:off x="1386275" y="5442296"/>
            <a:ext cx="1440160" cy="0"/>
          </a:xfrm>
          <a:prstGeom prst="straightConnector1">
            <a:avLst/>
          </a:pr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839408" y="5432971"/>
            <a:ext cx="720080" cy="0"/>
          </a:xfrm>
          <a:prstGeom prst="straightConnector1">
            <a:avLst/>
          </a:pr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3543837" y="5432971"/>
            <a:ext cx="225642" cy="1"/>
          </a:xfrm>
          <a:prstGeom prst="straightConnector1">
            <a:avLst/>
          </a:pr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854523" y="5116542"/>
            <a:ext cx="503664" cy="307777"/>
          </a:xfrm>
          <a:prstGeom prst="rect">
            <a:avLst/>
          </a:prstGeom>
          <a:noFill/>
        </p:spPr>
        <p:txBody>
          <a:bodyPr wrap="none" rtlCol="0">
            <a:spAutoFit/>
          </a:bodyPr>
          <a:lstStyle/>
          <a:p>
            <a:r>
              <a:rPr lang="es-ES" sz="1400" dirty="0" smtClean="0"/>
              <a:t>10V</a:t>
            </a:r>
            <a:endParaRPr lang="en-US" sz="1400" dirty="0"/>
          </a:p>
        </p:txBody>
      </p:sp>
      <p:sp>
        <p:nvSpPr>
          <p:cNvPr id="18" name="TextBox 17"/>
          <p:cNvSpPr txBox="1"/>
          <p:nvPr/>
        </p:nvSpPr>
        <p:spPr>
          <a:xfrm>
            <a:off x="2997309" y="5111609"/>
            <a:ext cx="404278" cy="307777"/>
          </a:xfrm>
          <a:prstGeom prst="rect">
            <a:avLst/>
          </a:prstGeom>
          <a:noFill/>
        </p:spPr>
        <p:txBody>
          <a:bodyPr wrap="none" rtlCol="0">
            <a:spAutoFit/>
          </a:bodyPr>
          <a:lstStyle/>
          <a:p>
            <a:r>
              <a:rPr lang="es-ES" sz="1400" dirty="0" smtClean="0"/>
              <a:t>5V</a:t>
            </a:r>
            <a:endParaRPr lang="en-US" sz="1400" dirty="0"/>
          </a:p>
        </p:txBody>
      </p:sp>
      <p:sp>
        <p:nvSpPr>
          <p:cNvPr id="21" name="TextBox 20"/>
          <p:cNvSpPr txBox="1"/>
          <p:nvPr/>
        </p:nvSpPr>
        <p:spPr>
          <a:xfrm>
            <a:off x="3405416" y="5075435"/>
            <a:ext cx="404278" cy="307777"/>
          </a:xfrm>
          <a:prstGeom prst="rect">
            <a:avLst/>
          </a:prstGeom>
          <a:noFill/>
        </p:spPr>
        <p:txBody>
          <a:bodyPr wrap="none" rtlCol="0">
            <a:spAutoFit/>
          </a:bodyPr>
          <a:lstStyle/>
          <a:p>
            <a:r>
              <a:rPr lang="es-ES" sz="1400" dirty="0" smtClean="0"/>
              <a:t>2V</a:t>
            </a:r>
            <a:endParaRPr lang="en-US" sz="1400" dirty="0"/>
          </a:p>
        </p:txBody>
      </p:sp>
      <p:cxnSp>
        <p:nvCxnSpPr>
          <p:cNvPr id="24" name="Straight Arrow Connector 23"/>
          <p:cNvCxnSpPr/>
          <p:nvPr/>
        </p:nvCxnSpPr>
        <p:spPr>
          <a:xfrm flipV="1">
            <a:off x="3742357" y="5433039"/>
            <a:ext cx="195587" cy="13247"/>
          </a:xfrm>
          <a:prstGeom prst="straightConnector1">
            <a:avLst/>
          </a:pr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645627" y="5075434"/>
            <a:ext cx="404278" cy="307777"/>
          </a:xfrm>
          <a:prstGeom prst="rect">
            <a:avLst/>
          </a:prstGeom>
          <a:noFill/>
        </p:spPr>
        <p:txBody>
          <a:bodyPr wrap="none" rtlCol="0">
            <a:spAutoFit/>
          </a:bodyPr>
          <a:lstStyle/>
          <a:p>
            <a:r>
              <a:rPr lang="es-ES" sz="1400" dirty="0"/>
              <a:t>1</a:t>
            </a:r>
            <a:r>
              <a:rPr lang="es-ES" sz="1400" dirty="0" smtClean="0"/>
              <a:t>V</a:t>
            </a:r>
            <a:endParaRPr lang="en-US" sz="1400" dirty="0"/>
          </a:p>
        </p:txBody>
      </p:sp>
      <p:pic>
        <p:nvPicPr>
          <p:cNvPr id="3075" name="Picture 3"/>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4355976" y="3002964"/>
            <a:ext cx="4521055" cy="31623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22" name="Straight Arrow Connector 21"/>
          <p:cNvCxnSpPr/>
          <p:nvPr/>
        </p:nvCxnSpPr>
        <p:spPr>
          <a:xfrm>
            <a:off x="5436096" y="5446286"/>
            <a:ext cx="1180407" cy="0"/>
          </a:xfrm>
          <a:prstGeom prst="straightConnector1">
            <a:avLst/>
          </a:pr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6616503" y="5446286"/>
            <a:ext cx="720080" cy="0"/>
          </a:xfrm>
          <a:prstGeom prst="straightConnector1">
            <a:avLst/>
          </a:pr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7336583" y="5446286"/>
            <a:ext cx="403769" cy="0"/>
          </a:xfrm>
          <a:prstGeom prst="straightConnector1">
            <a:avLst/>
          </a:pr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7740352" y="5446286"/>
            <a:ext cx="288032" cy="0"/>
          </a:xfrm>
          <a:prstGeom prst="straightConnector1">
            <a:avLst/>
          </a:prstGeom>
          <a:ln w="1905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5774467" y="5116542"/>
            <a:ext cx="473206" cy="307777"/>
          </a:xfrm>
          <a:prstGeom prst="rect">
            <a:avLst/>
          </a:prstGeom>
          <a:noFill/>
        </p:spPr>
        <p:txBody>
          <a:bodyPr wrap="none" rtlCol="0">
            <a:spAutoFit/>
          </a:bodyPr>
          <a:lstStyle/>
          <a:p>
            <a:r>
              <a:rPr lang="es-ES" sz="1400" dirty="0" smtClean="0"/>
              <a:t>5ns</a:t>
            </a:r>
            <a:endParaRPr lang="en-US" sz="1400" dirty="0"/>
          </a:p>
        </p:txBody>
      </p:sp>
      <p:sp>
        <p:nvSpPr>
          <p:cNvPr id="48" name="TextBox 47"/>
          <p:cNvSpPr txBox="1"/>
          <p:nvPr/>
        </p:nvSpPr>
        <p:spPr>
          <a:xfrm>
            <a:off x="6739940" y="5116542"/>
            <a:ext cx="473206" cy="307777"/>
          </a:xfrm>
          <a:prstGeom prst="rect">
            <a:avLst/>
          </a:prstGeom>
          <a:noFill/>
        </p:spPr>
        <p:txBody>
          <a:bodyPr wrap="none" rtlCol="0">
            <a:spAutoFit/>
          </a:bodyPr>
          <a:lstStyle/>
          <a:p>
            <a:r>
              <a:rPr lang="es-ES" sz="1400" dirty="0"/>
              <a:t>3</a:t>
            </a:r>
            <a:r>
              <a:rPr lang="es-ES" sz="1400" dirty="0" smtClean="0"/>
              <a:t>ns</a:t>
            </a:r>
            <a:endParaRPr lang="en-US" sz="1400" dirty="0"/>
          </a:p>
        </p:txBody>
      </p:sp>
      <p:sp>
        <p:nvSpPr>
          <p:cNvPr id="49" name="TextBox 48"/>
          <p:cNvSpPr txBox="1"/>
          <p:nvPr/>
        </p:nvSpPr>
        <p:spPr>
          <a:xfrm>
            <a:off x="7301864" y="5116542"/>
            <a:ext cx="473206" cy="307777"/>
          </a:xfrm>
          <a:prstGeom prst="rect">
            <a:avLst/>
          </a:prstGeom>
          <a:noFill/>
        </p:spPr>
        <p:txBody>
          <a:bodyPr wrap="none" rtlCol="0">
            <a:spAutoFit/>
          </a:bodyPr>
          <a:lstStyle/>
          <a:p>
            <a:r>
              <a:rPr lang="es-ES" sz="1400" dirty="0"/>
              <a:t>2</a:t>
            </a:r>
            <a:r>
              <a:rPr lang="es-ES" sz="1400" dirty="0" smtClean="0"/>
              <a:t>ns</a:t>
            </a:r>
            <a:endParaRPr lang="en-US" sz="1400" dirty="0"/>
          </a:p>
        </p:txBody>
      </p:sp>
      <p:sp>
        <p:nvSpPr>
          <p:cNvPr id="50" name="TextBox 49"/>
          <p:cNvSpPr txBox="1"/>
          <p:nvPr/>
        </p:nvSpPr>
        <p:spPr>
          <a:xfrm>
            <a:off x="7647765" y="5116542"/>
            <a:ext cx="473206" cy="307777"/>
          </a:xfrm>
          <a:prstGeom prst="rect">
            <a:avLst/>
          </a:prstGeom>
          <a:noFill/>
        </p:spPr>
        <p:txBody>
          <a:bodyPr wrap="none" rtlCol="0">
            <a:spAutoFit/>
          </a:bodyPr>
          <a:lstStyle/>
          <a:p>
            <a:r>
              <a:rPr lang="es-ES" sz="1400" dirty="0"/>
              <a:t>1</a:t>
            </a:r>
            <a:r>
              <a:rPr lang="es-ES" sz="1400" dirty="0" smtClean="0"/>
              <a:t>ns</a:t>
            </a:r>
            <a:endParaRPr lang="en-US" sz="1400" dirty="0"/>
          </a:p>
        </p:txBody>
      </p:sp>
    </p:spTree>
    <p:extLst>
      <p:ext uri="{BB962C8B-B14F-4D97-AF65-F5344CB8AC3E}">
        <p14:creationId xmlns:p14="http://schemas.microsoft.com/office/powerpoint/2010/main" xmlns="" val="23223509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200" b="1" dirty="0" smtClean="0"/>
              <a:t>Table of contents</a:t>
            </a:r>
            <a:endParaRPr lang="en-US" sz="3200" b="1" dirty="0"/>
          </a:p>
        </p:txBody>
      </p:sp>
      <p:sp>
        <p:nvSpPr>
          <p:cNvPr id="3" name="TextBox 2"/>
          <p:cNvSpPr txBox="1"/>
          <p:nvPr/>
        </p:nvSpPr>
        <p:spPr>
          <a:xfrm>
            <a:off x="1259632" y="1916832"/>
            <a:ext cx="3788217" cy="2031325"/>
          </a:xfrm>
          <a:prstGeom prst="rect">
            <a:avLst/>
          </a:prstGeom>
          <a:noFill/>
        </p:spPr>
        <p:txBody>
          <a:bodyPr wrap="none" rtlCol="0">
            <a:spAutoFit/>
          </a:bodyPr>
          <a:lstStyle/>
          <a:p>
            <a:pPr marL="342900" indent="-342900">
              <a:buFont typeface="+mj-lt"/>
              <a:buAutoNum type="arabicPeriod"/>
            </a:pPr>
            <a:r>
              <a:rPr lang="en-US" dirty="0" smtClean="0">
                <a:solidFill>
                  <a:schemeClr val="bg1">
                    <a:lumMod val="85000"/>
                  </a:schemeClr>
                </a:solidFill>
              </a:rPr>
              <a:t>Introduction</a:t>
            </a:r>
          </a:p>
          <a:p>
            <a:endParaRPr lang="en-US" dirty="0" smtClean="0">
              <a:solidFill>
                <a:schemeClr val="bg1">
                  <a:lumMod val="85000"/>
                </a:schemeClr>
              </a:solidFill>
            </a:endParaRPr>
          </a:p>
          <a:p>
            <a:pPr marL="342900" indent="-342900">
              <a:buFont typeface="+mj-lt"/>
              <a:buAutoNum type="arabicPeriod" startAt="2"/>
            </a:pPr>
            <a:r>
              <a:rPr lang="en-US" dirty="0" smtClean="0">
                <a:solidFill>
                  <a:schemeClr val="bg1">
                    <a:lumMod val="85000"/>
                  </a:schemeClr>
                </a:solidFill>
              </a:rPr>
              <a:t>Diagnostic hardware &amp; software</a:t>
            </a:r>
          </a:p>
          <a:p>
            <a:endParaRPr lang="en-US" dirty="0" smtClean="0">
              <a:solidFill>
                <a:schemeClr val="bg1">
                  <a:lumMod val="85000"/>
                </a:schemeClr>
              </a:solidFill>
            </a:endParaRPr>
          </a:p>
          <a:p>
            <a:pPr marL="342900" indent="-342900">
              <a:buFont typeface="+mj-lt"/>
              <a:buAutoNum type="arabicPeriod" startAt="3"/>
            </a:pPr>
            <a:r>
              <a:rPr lang="en-US" dirty="0" smtClean="0"/>
              <a:t>First measurements</a:t>
            </a:r>
          </a:p>
          <a:p>
            <a:endParaRPr lang="en-US" dirty="0" smtClean="0">
              <a:solidFill>
                <a:schemeClr val="bg1">
                  <a:lumMod val="85000"/>
                </a:schemeClr>
              </a:solidFill>
            </a:endParaRPr>
          </a:p>
          <a:p>
            <a:pPr marL="342900" indent="-342900">
              <a:buFont typeface="+mj-lt"/>
              <a:buAutoNum type="arabicPeriod" startAt="4"/>
            </a:pPr>
            <a:r>
              <a:rPr lang="en-US" dirty="0" smtClean="0">
                <a:solidFill>
                  <a:schemeClr val="bg1">
                    <a:lumMod val="85000"/>
                  </a:schemeClr>
                </a:solidFill>
              </a:rPr>
              <a:t>Summary</a:t>
            </a:r>
            <a:endParaRPr lang="en-US" dirty="0">
              <a:solidFill>
                <a:schemeClr val="bg1">
                  <a:lumMod val="85000"/>
                </a:schemeClr>
              </a:solidFill>
            </a:endParaRPr>
          </a:p>
        </p:txBody>
      </p:sp>
    </p:spTree>
    <p:extLst>
      <p:ext uri="{BB962C8B-B14F-4D97-AF65-F5344CB8AC3E}">
        <p14:creationId xmlns:p14="http://schemas.microsoft.com/office/powerpoint/2010/main" xmlns="" val="32251716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260648"/>
            <a:ext cx="7293496" cy="1143000"/>
          </a:xfrm>
        </p:spPr>
        <p:txBody>
          <a:bodyPr/>
          <a:lstStyle/>
          <a:p>
            <a:r>
              <a:rPr lang="en-US" sz="3200" b="1" dirty="0" smtClean="0"/>
              <a:t>Measurements during operation</a:t>
            </a:r>
            <a:endParaRPr lang="en-US" sz="3200" b="1" dirty="0"/>
          </a:p>
        </p:txBody>
      </p:sp>
      <p:grpSp>
        <p:nvGrpSpPr>
          <p:cNvPr id="4" name="Group 3"/>
          <p:cNvGrpSpPr/>
          <p:nvPr/>
        </p:nvGrpSpPr>
        <p:grpSpPr>
          <a:xfrm>
            <a:off x="1475656" y="1157481"/>
            <a:ext cx="5400600" cy="3927704"/>
            <a:chOff x="1475656" y="1157480"/>
            <a:chExt cx="5478718" cy="4045433"/>
          </a:xfrm>
        </p:grpSpPr>
        <p:grpSp>
          <p:nvGrpSpPr>
            <p:cNvPr id="37" name="Group 36"/>
            <p:cNvGrpSpPr/>
            <p:nvPr/>
          </p:nvGrpSpPr>
          <p:grpSpPr>
            <a:xfrm>
              <a:off x="1475656" y="1157480"/>
              <a:ext cx="5478718" cy="4045433"/>
              <a:chOff x="-125285" y="1172586"/>
              <a:chExt cx="5478718" cy="4045433"/>
            </a:xfrm>
          </p:grpSpPr>
          <p:sp>
            <p:nvSpPr>
              <p:cNvPr id="10" name="Rounded Rectangle 9"/>
              <p:cNvSpPr/>
              <p:nvPr/>
            </p:nvSpPr>
            <p:spPr>
              <a:xfrm>
                <a:off x="2573778" y="1172586"/>
                <a:ext cx="1008112" cy="384205"/>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smtClean="0"/>
                  <a:t>Top-up</a:t>
                </a:r>
                <a:r>
                  <a:rPr lang="en-US" dirty="0" smtClean="0"/>
                  <a:t> </a:t>
                </a:r>
                <a:endParaRPr lang="en-US" dirty="0"/>
              </a:p>
            </p:txBody>
          </p:sp>
          <p:sp>
            <p:nvSpPr>
              <p:cNvPr id="11" name="Flowchart: Decision 10"/>
              <p:cNvSpPr/>
              <p:nvPr/>
            </p:nvSpPr>
            <p:spPr>
              <a:xfrm>
                <a:off x="1907704" y="2329071"/>
                <a:ext cx="2340262" cy="629054"/>
              </a:xfrm>
              <a:prstGeom prst="flowChartDecision">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b="1" dirty="0" smtClean="0"/>
                  <a:t>Injecting?</a:t>
                </a:r>
                <a:endParaRPr lang="en-US" sz="1600" b="1" dirty="0"/>
              </a:p>
            </p:txBody>
          </p:sp>
          <p:sp>
            <p:nvSpPr>
              <p:cNvPr id="12" name="Rounded Rectangle 11"/>
              <p:cNvSpPr/>
              <p:nvPr/>
            </p:nvSpPr>
            <p:spPr>
              <a:xfrm>
                <a:off x="395536" y="3068960"/>
                <a:ext cx="1154602" cy="587097"/>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Kickers </a:t>
                </a:r>
                <a:r>
                  <a:rPr lang="en-US" b="1" dirty="0" smtClean="0"/>
                  <a:t>ON</a:t>
                </a:r>
                <a:endParaRPr lang="en-US" b="1" dirty="0"/>
              </a:p>
            </p:txBody>
          </p:sp>
          <p:sp>
            <p:nvSpPr>
              <p:cNvPr id="13" name="Oval 12"/>
              <p:cNvSpPr/>
              <p:nvPr/>
            </p:nvSpPr>
            <p:spPr>
              <a:xfrm>
                <a:off x="3001521" y="1910170"/>
                <a:ext cx="152627" cy="144016"/>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4" name="Rounded Rectangle 13"/>
              <p:cNvSpPr/>
              <p:nvPr/>
            </p:nvSpPr>
            <p:spPr>
              <a:xfrm>
                <a:off x="4427984" y="3717032"/>
                <a:ext cx="925449" cy="36004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b="1" dirty="0" smtClean="0"/>
                  <a:t>Wait 1s</a:t>
                </a:r>
                <a:endParaRPr lang="en-US" sz="1400" b="1" dirty="0"/>
              </a:p>
            </p:txBody>
          </p:sp>
          <p:sp>
            <p:nvSpPr>
              <p:cNvPr id="15" name="Rounded Rectangle 14"/>
              <p:cNvSpPr/>
              <p:nvPr/>
            </p:nvSpPr>
            <p:spPr>
              <a:xfrm>
                <a:off x="-125285" y="4102449"/>
                <a:ext cx="2196243" cy="111557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smtClean="0"/>
                  <a:t>Data capture:</a:t>
                </a:r>
              </a:p>
              <a:p>
                <a:pPr algn="ctr"/>
                <a:r>
                  <a:rPr lang="en-US" sz="1400" dirty="0" smtClean="0"/>
                  <a:t>&lt;V</a:t>
                </a:r>
                <a:r>
                  <a:rPr lang="en-US" sz="1400" baseline="-25000" dirty="0" smtClean="0"/>
                  <a:t>max</a:t>
                </a:r>
                <a:r>
                  <a:rPr lang="en-US" sz="1400" dirty="0" smtClean="0"/>
                  <a:t>&gt;; &lt;delay&gt;</a:t>
                </a:r>
              </a:p>
              <a:p>
                <a:pPr algn="ctr"/>
                <a:r>
                  <a:rPr lang="el-GR" sz="1400" dirty="0" smtClean="0">
                    <a:latin typeface="+mj-lt"/>
                  </a:rPr>
                  <a:t>σ</a:t>
                </a:r>
                <a:r>
                  <a:rPr lang="en-US" sz="1400" dirty="0" smtClean="0">
                    <a:latin typeface="+mj-lt"/>
                  </a:rPr>
                  <a:t>(V</a:t>
                </a:r>
                <a:r>
                  <a:rPr lang="en-US" sz="1400" baseline="-25000" dirty="0" smtClean="0">
                    <a:latin typeface="+mj-lt"/>
                  </a:rPr>
                  <a:t>max</a:t>
                </a:r>
                <a:r>
                  <a:rPr lang="en-US" sz="1400" dirty="0" smtClean="0">
                    <a:latin typeface="+mj-lt"/>
                  </a:rPr>
                  <a:t>); </a:t>
                </a:r>
                <a:r>
                  <a:rPr lang="el-GR" sz="1400" dirty="0"/>
                  <a:t>σ</a:t>
                </a:r>
                <a:r>
                  <a:rPr lang="en-US" sz="1400" dirty="0" smtClean="0"/>
                  <a:t>(delay)</a:t>
                </a:r>
                <a:endParaRPr lang="en-US" sz="1400" dirty="0">
                  <a:latin typeface="+mj-lt"/>
                </a:endParaRPr>
              </a:p>
            </p:txBody>
          </p:sp>
          <p:cxnSp>
            <p:nvCxnSpPr>
              <p:cNvPr id="18" name="Straight Arrow Connector 17"/>
              <p:cNvCxnSpPr>
                <a:stCxn id="10" idx="2"/>
                <a:endCxn id="13" idx="0"/>
              </p:cNvCxnSpPr>
              <p:nvPr/>
            </p:nvCxnSpPr>
            <p:spPr>
              <a:xfrm>
                <a:off x="3077834" y="1556791"/>
                <a:ext cx="1" cy="353379"/>
              </a:xfrm>
              <a:prstGeom prst="straightConnector1">
                <a:avLst/>
              </a:prstGeom>
              <a:ln w="38100">
                <a:solidFill>
                  <a:schemeClr val="accent1">
                    <a:lumMod val="9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3" idx="4"/>
                <a:endCxn id="11" idx="0"/>
              </p:cNvCxnSpPr>
              <p:nvPr/>
            </p:nvCxnSpPr>
            <p:spPr>
              <a:xfrm>
                <a:off x="3077835" y="2054186"/>
                <a:ext cx="0" cy="274885"/>
              </a:xfrm>
              <a:prstGeom prst="straightConnector1">
                <a:avLst/>
              </a:prstGeom>
              <a:ln w="38100">
                <a:solidFill>
                  <a:schemeClr val="accent1">
                    <a:lumMod val="9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Elbow Connector 21"/>
              <p:cNvCxnSpPr>
                <a:stCxn id="11" idx="3"/>
                <a:endCxn id="14" idx="0"/>
              </p:cNvCxnSpPr>
              <p:nvPr/>
            </p:nvCxnSpPr>
            <p:spPr>
              <a:xfrm>
                <a:off x="4247966" y="2643598"/>
                <a:ext cx="642743" cy="1073434"/>
              </a:xfrm>
              <a:prstGeom prst="bentConnector2">
                <a:avLst/>
              </a:prstGeom>
              <a:ln w="38100">
                <a:solidFill>
                  <a:schemeClr val="accent1">
                    <a:lumMod val="9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Elbow Connector 23"/>
              <p:cNvCxnSpPr>
                <a:stCxn id="11" idx="1"/>
                <a:endCxn id="12" idx="0"/>
              </p:cNvCxnSpPr>
              <p:nvPr/>
            </p:nvCxnSpPr>
            <p:spPr>
              <a:xfrm rot="10800000" flipV="1">
                <a:off x="972838" y="2643598"/>
                <a:ext cx="934867" cy="425362"/>
              </a:xfrm>
              <a:prstGeom prst="bentConnector2">
                <a:avLst/>
              </a:prstGeom>
              <a:ln w="38100">
                <a:solidFill>
                  <a:schemeClr val="accent1">
                    <a:lumMod val="9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2" idx="2"/>
                <a:endCxn id="15" idx="0"/>
              </p:cNvCxnSpPr>
              <p:nvPr/>
            </p:nvCxnSpPr>
            <p:spPr>
              <a:xfrm>
                <a:off x="972837" y="3656057"/>
                <a:ext cx="0" cy="446392"/>
              </a:xfrm>
              <a:prstGeom prst="straightConnector1">
                <a:avLst/>
              </a:prstGeom>
              <a:ln w="38100">
                <a:solidFill>
                  <a:schemeClr val="accent1">
                    <a:lumMod val="9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5" name="Elbow Connector 34"/>
              <p:cNvCxnSpPr>
                <a:stCxn id="14" idx="3"/>
                <a:endCxn id="13" idx="6"/>
              </p:cNvCxnSpPr>
              <p:nvPr/>
            </p:nvCxnSpPr>
            <p:spPr>
              <a:xfrm flipH="1" flipV="1">
                <a:off x="3154148" y="1982178"/>
                <a:ext cx="2199285" cy="1914874"/>
              </a:xfrm>
              <a:prstGeom prst="bentConnector3">
                <a:avLst>
                  <a:gd name="adj1" fmla="val -10394"/>
                </a:avLst>
              </a:prstGeom>
              <a:ln w="38100">
                <a:solidFill>
                  <a:schemeClr val="accent1">
                    <a:lumMod val="90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41" name="TextBox 40"/>
            <p:cNvSpPr txBox="1"/>
            <p:nvPr/>
          </p:nvSpPr>
          <p:spPr>
            <a:xfrm>
              <a:off x="2429762" y="2236044"/>
              <a:ext cx="646331" cy="369332"/>
            </a:xfrm>
            <a:prstGeom prst="rect">
              <a:avLst/>
            </a:prstGeom>
            <a:noFill/>
          </p:spPr>
          <p:txBody>
            <a:bodyPr wrap="none" rtlCol="0">
              <a:spAutoFit/>
            </a:bodyPr>
            <a:lstStyle/>
            <a:p>
              <a:r>
                <a:rPr lang="en-US" dirty="0" smtClean="0"/>
                <a:t>YES</a:t>
              </a:r>
              <a:endParaRPr lang="en-US" dirty="0"/>
            </a:p>
          </p:txBody>
        </p:sp>
        <p:sp>
          <p:nvSpPr>
            <p:cNvPr id="43" name="TextBox 42"/>
            <p:cNvSpPr txBox="1"/>
            <p:nvPr/>
          </p:nvSpPr>
          <p:spPr>
            <a:xfrm>
              <a:off x="5816718" y="2236044"/>
              <a:ext cx="530915" cy="369332"/>
            </a:xfrm>
            <a:prstGeom prst="rect">
              <a:avLst/>
            </a:prstGeom>
            <a:noFill/>
          </p:spPr>
          <p:txBody>
            <a:bodyPr wrap="none" rtlCol="0">
              <a:spAutoFit/>
            </a:bodyPr>
            <a:lstStyle/>
            <a:p>
              <a:r>
                <a:rPr lang="en-US" dirty="0" smtClean="0"/>
                <a:t>NO</a:t>
              </a:r>
              <a:endParaRPr lang="en-US" dirty="0"/>
            </a:p>
          </p:txBody>
        </p:sp>
        <p:cxnSp>
          <p:nvCxnSpPr>
            <p:cNvPr id="23" name="Elbow Connector 22"/>
            <p:cNvCxnSpPr>
              <a:stCxn id="15" idx="2"/>
              <a:endCxn id="13" idx="2"/>
            </p:cNvCxnSpPr>
            <p:nvPr/>
          </p:nvCxnSpPr>
          <p:spPr>
            <a:xfrm rot="5400000" flipH="1" flipV="1">
              <a:off x="1970199" y="2570651"/>
              <a:ext cx="3235841" cy="2028684"/>
            </a:xfrm>
            <a:prstGeom prst="bentConnector4">
              <a:avLst>
                <a:gd name="adj1" fmla="val -7065"/>
                <a:gd name="adj2" fmla="val -79547"/>
              </a:avLst>
            </a:prstGeom>
            <a:ln w="38100">
              <a:solidFill>
                <a:schemeClr val="accent1">
                  <a:lumMod val="90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5" name="TextBox 4"/>
          <p:cNvSpPr txBox="1"/>
          <p:nvPr/>
        </p:nvSpPr>
        <p:spPr>
          <a:xfrm>
            <a:off x="1043608" y="5431214"/>
            <a:ext cx="5179623" cy="369332"/>
          </a:xfrm>
          <a:prstGeom prst="rect">
            <a:avLst/>
          </a:prstGeom>
          <a:noFill/>
        </p:spPr>
        <p:txBody>
          <a:bodyPr wrap="none" rtlCol="0">
            <a:spAutoFit/>
          </a:bodyPr>
          <a:lstStyle/>
          <a:p>
            <a:pPr marL="285750" indent="-285750">
              <a:buFont typeface="Wingdings" pitchFamily="2" charset="2"/>
              <a:buChar char="ü"/>
            </a:pPr>
            <a:r>
              <a:rPr lang="en-US" dirty="0" smtClean="0"/>
              <a:t>30 pulses per </a:t>
            </a:r>
            <a:r>
              <a:rPr lang="en-US" dirty="0" err="1" smtClean="0"/>
              <a:t>MBM_injection</a:t>
            </a:r>
            <a:r>
              <a:rPr lang="en-US" dirty="0" smtClean="0"/>
              <a:t> and per magnet</a:t>
            </a:r>
            <a:endParaRPr lang="en-US" dirty="0"/>
          </a:p>
        </p:txBody>
      </p:sp>
      <p:sp>
        <p:nvSpPr>
          <p:cNvPr id="25" name="TextBox 24"/>
          <p:cNvSpPr txBox="1"/>
          <p:nvPr/>
        </p:nvSpPr>
        <p:spPr>
          <a:xfrm>
            <a:off x="1043608" y="5800546"/>
            <a:ext cx="7462299" cy="369332"/>
          </a:xfrm>
          <a:prstGeom prst="rect">
            <a:avLst/>
          </a:prstGeom>
          <a:noFill/>
        </p:spPr>
        <p:txBody>
          <a:bodyPr wrap="none" rtlCol="0">
            <a:spAutoFit/>
          </a:bodyPr>
          <a:lstStyle/>
          <a:p>
            <a:pPr marL="285750" indent="-285750">
              <a:buFont typeface="Wingdings" pitchFamily="2" charset="2"/>
              <a:buChar char="ü"/>
            </a:pPr>
            <a:r>
              <a:rPr lang="en-US" dirty="0" smtClean="0"/>
              <a:t>Data averaging per injection and per magnet of pulse peak and delay</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8270824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t>Measurements</a:t>
            </a:r>
            <a:endParaRPr lang="en-US" sz="3200" dirty="0"/>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504" y="4547607"/>
            <a:ext cx="4680520" cy="32738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07504" y="3323471"/>
            <a:ext cx="4680520" cy="32738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107504" y="2099335"/>
            <a:ext cx="4680520" cy="32738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107502" y="870645"/>
            <a:ext cx="4680521" cy="32738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TextBox 2"/>
          <p:cNvSpPr txBox="1"/>
          <p:nvPr/>
        </p:nvSpPr>
        <p:spPr>
          <a:xfrm>
            <a:off x="125835" y="3042223"/>
            <a:ext cx="461665" cy="1028487"/>
          </a:xfrm>
          <a:prstGeom prst="rect">
            <a:avLst/>
          </a:prstGeom>
          <a:noFill/>
        </p:spPr>
        <p:txBody>
          <a:bodyPr vert="vert270" wrap="none" rtlCol="0">
            <a:spAutoFit/>
          </a:bodyPr>
          <a:lstStyle/>
          <a:p>
            <a:r>
              <a:rPr lang="en-US" b="1" dirty="0" smtClean="0"/>
              <a:t>I</a:t>
            </a:r>
            <a:r>
              <a:rPr lang="en-US" b="1" baseline="-25000" dirty="0" smtClean="0"/>
              <a:t>MON</a:t>
            </a:r>
            <a:r>
              <a:rPr lang="en-US" b="1" dirty="0" smtClean="0"/>
              <a:t> (kA)</a:t>
            </a:r>
            <a:endParaRPr lang="en-US" b="1" dirty="0"/>
          </a:p>
        </p:txBody>
      </p:sp>
      <p:sp>
        <p:nvSpPr>
          <p:cNvPr id="4" name="TextBox 3"/>
          <p:cNvSpPr txBox="1"/>
          <p:nvPr/>
        </p:nvSpPr>
        <p:spPr>
          <a:xfrm>
            <a:off x="2088210" y="6135687"/>
            <a:ext cx="719108" cy="461665"/>
          </a:xfrm>
          <a:prstGeom prst="rect">
            <a:avLst/>
          </a:prstGeom>
          <a:noFill/>
        </p:spPr>
        <p:txBody>
          <a:bodyPr wrap="none" rtlCol="0">
            <a:spAutoFit/>
          </a:bodyPr>
          <a:lstStyle/>
          <a:p>
            <a:r>
              <a:rPr lang="en-US" b="1" dirty="0" smtClean="0"/>
              <a:t>Time</a:t>
            </a:r>
            <a:endParaRPr lang="en-US" sz="2400" b="1" dirty="0"/>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4463478" y="4547606"/>
            <a:ext cx="4680522" cy="327388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 name="Picture 6"/>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4463478" y="875199"/>
            <a:ext cx="4680522" cy="32738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4474094" y="2106759"/>
            <a:ext cx="4669906" cy="32664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 name="Picture 8"/>
          <p:cNvPicPr>
            <a:picLocks noChangeAspect="1" noChangeArrowheads="1"/>
          </p:cNvPicPr>
          <p:nvPr/>
        </p:nvPicPr>
        <p:blipFill>
          <a:blip r:embed="rId10">
            <a:extLst>
              <a:ext uri="{28A0092B-C50C-407E-A947-70E740481C1C}">
                <a14:useLocalDpi xmlns:a14="http://schemas.microsoft.com/office/drawing/2010/main" xmlns="" val="0"/>
              </a:ext>
            </a:extLst>
          </a:blip>
          <a:srcRect/>
          <a:stretch>
            <a:fillRect/>
          </a:stretch>
        </p:blipFill>
        <p:spPr bwMode="auto">
          <a:xfrm>
            <a:off x="4463478" y="3323469"/>
            <a:ext cx="4680522" cy="32738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 name="TextBox 15"/>
          <p:cNvSpPr txBox="1"/>
          <p:nvPr/>
        </p:nvSpPr>
        <p:spPr>
          <a:xfrm>
            <a:off x="6449493" y="6135687"/>
            <a:ext cx="719108" cy="461665"/>
          </a:xfrm>
          <a:prstGeom prst="rect">
            <a:avLst/>
          </a:prstGeom>
          <a:noFill/>
        </p:spPr>
        <p:txBody>
          <a:bodyPr wrap="none" rtlCol="0">
            <a:spAutoFit/>
          </a:bodyPr>
          <a:lstStyle/>
          <a:p>
            <a:r>
              <a:rPr lang="en-US" b="1" dirty="0" smtClean="0"/>
              <a:t>Time</a:t>
            </a:r>
            <a:endParaRPr lang="en-US" sz="2400" b="1" dirty="0"/>
          </a:p>
        </p:txBody>
      </p:sp>
      <p:sp>
        <p:nvSpPr>
          <p:cNvPr id="17" name="TextBox 16"/>
          <p:cNvSpPr txBox="1"/>
          <p:nvPr/>
        </p:nvSpPr>
        <p:spPr>
          <a:xfrm>
            <a:off x="4474094" y="2875511"/>
            <a:ext cx="461665" cy="1195199"/>
          </a:xfrm>
          <a:prstGeom prst="rect">
            <a:avLst/>
          </a:prstGeom>
          <a:noFill/>
        </p:spPr>
        <p:txBody>
          <a:bodyPr vert="vert270" wrap="none" rtlCol="0">
            <a:spAutoFit/>
          </a:bodyPr>
          <a:lstStyle/>
          <a:p>
            <a:r>
              <a:rPr lang="en-US" b="1" dirty="0" smtClean="0"/>
              <a:t>Delay (</a:t>
            </a:r>
            <a:r>
              <a:rPr lang="el-GR" b="1" dirty="0" smtClean="0"/>
              <a:t>μ</a:t>
            </a:r>
            <a:r>
              <a:rPr lang="es-ES_tradnl" b="1" dirty="0" smtClean="0"/>
              <a:t>s</a:t>
            </a:r>
            <a:r>
              <a:rPr lang="en-US" b="1" dirty="0" smtClean="0"/>
              <a:t>)</a:t>
            </a:r>
            <a:endParaRPr lang="en-US" b="1" dirty="0"/>
          </a:p>
        </p:txBody>
      </p:sp>
      <p:sp>
        <p:nvSpPr>
          <p:cNvPr id="9" name="Rectangle 8"/>
          <p:cNvSpPr/>
          <p:nvPr/>
        </p:nvSpPr>
        <p:spPr>
          <a:xfrm>
            <a:off x="587500" y="2348880"/>
            <a:ext cx="312092" cy="1587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587500" y="3552029"/>
            <a:ext cx="312092" cy="1587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97621" y="4801706"/>
            <a:ext cx="312092" cy="1587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935759" y="2348880"/>
            <a:ext cx="312092" cy="1587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935759" y="3558327"/>
            <a:ext cx="312092" cy="1587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4935759" y="4810588"/>
            <a:ext cx="312092" cy="1587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2222763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98547" y="1827380"/>
            <a:ext cx="8608325" cy="42659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sz="3200" b="1" dirty="0"/>
              <a:t>Measurements</a:t>
            </a:r>
            <a:endParaRPr lang="en-US" sz="3200" dirty="0"/>
          </a:p>
        </p:txBody>
      </p:sp>
      <p:sp>
        <p:nvSpPr>
          <p:cNvPr id="6" name="TextBox 5"/>
          <p:cNvSpPr txBox="1"/>
          <p:nvPr/>
        </p:nvSpPr>
        <p:spPr>
          <a:xfrm>
            <a:off x="1320694" y="1289715"/>
            <a:ext cx="6229013" cy="369332"/>
          </a:xfrm>
          <a:prstGeom prst="rect">
            <a:avLst/>
          </a:prstGeom>
          <a:noFill/>
        </p:spPr>
        <p:txBody>
          <a:bodyPr wrap="none" rtlCol="0">
            <a:spAutoFit/>
          </a:bodyPr>
          <a:lstStyle/>
          <a:p>
            <a:r>
              <a:rPr lang="en-US" b="1" dirty="0" smtClean="0"/>
              <a:t>Changes in KI03’s amplitude caused a bump increment</a:t>
            </a:r>
            <a:endParaRPr lang="en-US" b="1" dirty="0"/>
          </a:p>
        </p:txBody>
      </p:sp>
      <p:sp>
        <p:nvSpPr>
          <p:cNvPr id="3" name="TextBox 2"/>
          <p:cNvSpPr txBox="1"/>
          <p:nvPr/>
        </p:nvSpPr>
        <p:spPr>
          <a:xfrm>
            <a:off x="6156175" y="5700881"/>
            <a:ext cx="1781257" cy="261610"/>
          </a:xfrm>
          <a:prstGeom prst="rect">
            <a:avLst/>
          </a:prstGeom>
          <a:noFill/>
        </p:spPr>
        <p:txBody>
          <a:bodyPr wrap="none" rtlCol="0">
            <a:spAutoFit/>
          </a:bodyPr>
          <a:lstStyle/>
          <a:p>
            <a:r>
              <a:rPr lang="en-US" sz="1100" i="1" dirty="0" smtClean="0"/>
              <a:t>With the help of D. </a:t>
            </a:r>
            <a:r>
              <a:rPr lang="en-US" sz="1100" i="1" dirty="0" err="1" smtClean="0"/>
              <a:t>Yepez</a:t>
            </a:r>
            <a:endParaRPr lang="en-US" sz="1100" i="1" dirty="0"/>
          </a:p>
        </p:txBody>
      </p:sp>
      <p:cxnSp>
        <p:nvCxnSpPr>
          <p:cNvPr id="7" name="Straight Arrow Connector 6"/>
          <p:cNvCxnSpPr/>
          <p:nvPr/>
        </p:nvCxnSpPr>
        <p:spPr>
          <a:xfrm>
            <a:off x="4680012" y="3212976"/>
            <a:ext cx="527120" cy="43204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6249361" y="3144789"/>
            <a:ext cx="583261" cy="57606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rot="19613607">
            <a:off x="3283210" y="2521370"/>
            <a:ext cx="2455488" cy="493087"/>
          </a:xfrm>
          <a:prstGeom prst="rect">
            <a:avLst/>
          </a:prstGeom>
          <a:ln>
            <a:no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KI03 changes amplitude (1‰)</a:t>
            </a:r>
            <a:endParaRPr lang="en-US" dirty="0"/>
          </a:p>
        </p:txBody>
      </p:sp>
      <p:sp>
        <p:nvSpPr>
          <p:cNvPr id="12" name="Rectangle 11"/>
          <p:cNvSpPr/>
          <p:nvPr/>
        </p:nvSpPr>
        <p:spPr>
          <a:xfrm rot="2658413">
            <a:off x="5564089" y="3099905"/>
            <a:ext cx="3971236" cy="421011"/>
          </a:xfrm>
          <a:prstGeom prst="rect">
            <a:avLst/>
          </a:prstGeom>
          <a:ln>
            <a:no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Operator recovers the usual value</a:t>
            </a:r>
            <a:endParaRPr lang="en-US" dirty="0"/>
          </a:p>
        </p:txBody>
      </p:sp>
      <p:cxnSp>
        <p:nvCxnSpPr>
          <p:cNvPr id="5" name="Straight Arrow Connector 4"/>
          <p:cNvCxnSpPr/>
          <p:nvPr/>
        </p:nvCxnSpPr>
        <p:spPr>
          <a:xfrm>
            <a:off x="5364088" y="3144789"/>
            <a:ext cx="0" cy="1298000"/>
          </a:xfrm>
          <a:prstGeom prst="straightConnector1">
            <a:avLst/>
          </a:prstGeom>
          <a:ln w="1905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273407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200" b="1" dirty="0" smtClean="0"/>
              <a:t>Table of contents</a:t>
            </a:r>
            <a:endParaRPr lang="en-US" sz="3200" b="1" dirty="0"/>
          </a:p>
        </p:txBody>
      </p:sp>
      <p:sp>
        <p:nvSpPr>
          <p:cNvPr id="3" name="TextBox 2"/>
          <p:cNvSpPr txBox="1"/>
          <p:nvPr/>
        </p:nvSpPr>
        <p:spPr>
          <a:xfrm>
            <a:off x="1259632" y="1916832"/>
            <a:ext cx="3788217" cy="2031325"/>
          </a:xfrm>
          <a:prstGeom prst="rect">
            <a:avLst/>
          </a:prstGeom>
          <a:noFill/>
        </p:spPr>
        <p:txBody>
          <a:bodyPr wrap="none" rtlCol="0">
            <a:spAutoFit/>
          </a:bodyPr>
          <a:lstStyle/>
          <a:p>
            <a:pPr marL="342900" indent="-342900">
              <a:buFont typeface="+mj-lt"/>
              <a:buAutoNum type="arabicPeriod"/>
            </a:pPr>
            <a:r>
              <a:rPr lang="en-US" dirty="0" smtClean="0"/>
              <a:t>Introduction</a:t>
            </a:r>
          </a:p>
          <a:p>
            <a:endParaRPr lang="en-US" dirty="0" smtClean="0"/>
          </a:p>
          <a:p>
            <a:pPr marL="342900" indent="-342900">
              <a:buFont typeface="+mj-lt"/>
              <a:buAutoNum type="arabicPeriod" startAt="2"/>
            </a:pPr>
            <a:r>
              <a:rPr lang="en-US" dirty="0" smtClean="0"/>
              <a:t>Diagnostic</a:t>
            </a:r>
            <a:r>
              <a:rPr lang="en-US" dirty="0" smtClean="0">
                <a:solidFill>
                  <a:srgbClr val="FF0000"/>
                </a:solidFill>
              </a:rPr>
              <a:t> </a:t>
            </a:r>
            <a:r>
              <a:rPr lang="en-US" dirty="0"/>
              <a:t>h</a:t>
            </a:r>
            <a:r>
              <a:rPr lang="en-US" dirty="0" smtClean="0"/>
              <a:t>ardware &amp; software</a:t>
            </a:r>
          </a:p>
          <a:p>
            <a:endParaRPr lang="en-US" dirty="0" smtClean="0"/>
          </a:p>
          <a:p>
            <a:pPr marL="342900" indent="-342900">
              <a:buFont typeface="+mj-lt"/>
              <a:buAutoNum type="arabicPeriod" startAt="3"/>
            </a:pPr>
            <a:r>
              <a:rPr lang="en-US" dirty="0" smtClean="0"/>
              <a:t>First measurements</a:t>
            </a:r>
          </a:p>
          <a:p>
            <a:endParaRPr lang="en-US" dirty="0" smtClean="0"/>
          </a:p>
          <a:p>
            <a:pPr marL="342900" indent="-342900">
              <a:buFont typeface="+mj-lt"/>
              <a:buAutoNum type="arabicPeriod" startAt="4"/>
            </a:pPr>
            <a:r>
              <a:rPr lang="en-US" dirty="0" smtClean="0"/>
              <a:t>Summary</a:t>
            </a:r>
            <a:endParaRPr lang="en-US" dirty="0"/>
          </a:p>
        </p:txBody>
      </p:sp>
    </p:spTree>
    <p:extLst>
      <p:ext uri="{BB962C8B-B14F-4D97-AF65-F5344CB8AC3E}">
        <p14:creationId xmlns:p14="http://schemas.microsoft.com/office/powerpoint/2010/main" xmlns="" val="2051814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200" b="1" dirty="0" smtClean="0"/>
              <a:t>Table of contents</a:t>
            </a:r>
            <a:endParaRPr lang="en-US" sz="3200" b="1" dirty="0"/>
          </a:p>
        </p:txBody>
      </p:sp>
      <p:sp>
        <p:nvSpPr>
          <p:cNvPr id="3" name="TextBox 2"/>
          <p:cNvSpPr txBox="1"/>
          <p:nvPr/>
        </p:nvSpPr>
        <p:spPr>
          <a:xfrm>
            <a:off x="1259632" y="1916832"/>
            <a:ext cx="3788217" cy="2031325"/>
          </a:xfrm>
          <a:prstGeom prst="rect">
            <a:avLst/>
          </a:prstGeom>
          <a:noFill/>
        </p:spPr>
        <p:txBody>
          <a:bodyPr wrap="none" rtlCol="0">
            <a:spAutoFit/>
          </a:bodyPr>
          <a:lstStyle/>
          <a:p>
            <a:pPr marL="342900" indent="-342900">
              <a:buFont typeface="+mj-lt"/>
              <a:buAutoNum type="arabicPeriod"/>
            </a:pPr>
            <a:r>
              <a:rPr lang="en-US" dirty="0" smtClean="0">
                <a:solidFill>
                  <a:schemeClr val="bg1">
                    <a:lumMod val="85000"/>
                  </a:schemeClr>
                </a:solidFill>
              </a:rPr>
              <a:t>Introduction</a:t>
            </a:r>
          </a:p>
          <a:p>
            <a:endParaRPr lang="en-US" dirty="0" smtClean="0">
              <a:solidFill>
                <a:schemeClr val="bg1">
                  <a:lumMod val="85000"/>
                </a:schemeClr>
              </a:solidFill>
            </a:endParaRPr>
          </a:p>
          <a:p>
            <a:pPr marL="342900" indent="-342900">
              <a:buFont typeface="+mj-lt"/>
              <a:buAutoNum type="arabicPeriod" startAt="2"/>
            </a:pPr>
            <a:r>
              <a:rPr lang="en-US" dirty="0" smtClean="0">
                <a:solidFill>
                  <a:schemeClr val="bg1">
                    <a:lumMod val="85000"/>
                  </a:schemeClr>
                </a:solidFill>
              </a:rPr>
              <a:t>Diagnostic hardware &amp; software</a:t>
            </a:r>
          </a:p>
          <a:p>
            <a:endParaRPr lang="en-US" dirty="0" smtClean="0">
              <a:solidFill>
                <a:schemeClr val="bg1">
                  <a:lumMod val="85000"/>
                </a:schemeClr>
              </a:solidFill>
            </a:endParaRPr>
          </a:p>
          <a:p>
            <a:pPr marL="342900" indent="-342900">
              <a:buFont typeface="+mj-lt"/>
              <a:buAutoNum type="arabicPeriod" startAt="3"/>
            </a:pPr>
            <a:r>
              <a:rPr lang="en-US" dirty="0" smtClean="0">
                <a:solidFill>
                  <a:schemeClr val="bg1">
                    <a:lumMod val="85000"/>
                  </a:schemeClr>
                </a:solidFill>
              </a:rPr>
              <a:t>First measurements</a:t>
            </a:r>
          </a:p>
          <a:p>
            <a:endParaRPr lang="en-US" dirty="0" smtClean="0">
              <a:solidFill>
                <a:schemeClr val="bg1">
                  <a:lumMod val="85000"/>
                </a:schemeClr>
              </a:solidFill>
            </a:endParaRPr>
          </a:p>
          <a:p>
            <a:pPr marL="342900" indent="-342900">
              <a:buFont typeface="+mj-lt"/>
              <a:buAutoNum type="arabicPeriod" startAt="4"/>
            </a:pPr>
            <a:r>
              <a:rPr lang="en-US" dirty="0" smtClean="0"/>
              <a:t>Summary</a:t>
            </a:r>
            <a:endParaRPr lang="en-US" dirty="0"/>
          </a:p>
        </p:txBody>
      </p:sp>
    </p:spTree>
    <p:extLst>
      <p:ext uri="{BB962C8B-B14F-4D97-AF65-F5344CB8AC3E}">
        <p14:creationId xmlns:p14="http://schemas.microsoft.com/office/powerpoint/2010/main" xmlns="" val="1288395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Summary</a:t>
            </a:r>
            <a:endParaRPr lang="en-US" sz="3200" b="1" dirty="0"/>
          </a:p>
        </p:txBody>
      </p:sp>
      <p:sp>
        <p:nvSpPr>
          <p:cNvPr id="4" name="TextBox 3"/>
          <p:cNvSpPr txBox="1"/>
          <p:nvPr/>
        </p:nvSpPr>
        <p:spPr>
          <a:xfrm>
            <a:off x="611560" y="1556792"/>
            <a:ext cx="8064896" cy="646331"/>
          </a:xfrm>
          <a:prstGeom prst="rect">
            <a:avLst/>
          </a:prstGeom>
          <a:noFill/>
        </p:spPr>
        <p:txBody>
          <a:bodyPr wrap="square" rtlCol="0">
            <a:spAutoFit/>
          </a:bodyPr>
          <a:lstStyle/>
          <a:p>
            <a:pPr marL="285750" indent="-285750">
              <a:buFont typeface="Wingdings" pitchFamily="2" charset="2"/>
              <a:buChar char="ü"/>
            </a:pPr>
            <a:r>
              <a:rPr lang="en-US" dirty="0" smtClean="0"/>
              <a:t>A new diagnostic system is proposed to measure the SR Kickers in the ALBA synchrotron.</a:t>
            </a:r>
            <a:endParaRPr lang="en-US" dirty="0"/>
          </a:p>
        </p:txBody>
      </p:sp>
      <p:sp>
        <p:nvSpPr>
          <p:cNvPr id="6" name="TextBox 5"/>
          <p:cNvSpPr txBox="1"/>
          <p:nvPr/>
        </p:nvSpPr>
        <p:spPr>
          <a:xfrm>
            <a:off x="611561" y="2411596"/>
            <a:ext cx="8064896" cy="369332"/>
          </a:xfrm>
          <a:prstGeom prst="rect">
            <a:avLst/>
          </a:prstGeom>
          <a:noFill/>
        </p:spPr>
        <p:txBody>
          <a:bodyPr wrap="square" rtlCol="0">
            <a:spAutoFit/>
          </a:bodyPr>
          <a:lstStyle/>
          <a:p>
            <a:pPr marL="285750" indent="-285750">
              <a:buFont typeface="Wingdings" pitchFamily="2" charset="2"/>
              <a:buChar char="ü"/>
            </a:pPr>
            <a:r>
              <a:rPr lang="en-US" dirty="0" smtClean="0"/>
              <a:t>The system is based on ADCs: </a:t>
            </a:r>
            <a:r>
              <a:rPr lang="en-US" b="1" dirty="0" smtClean="0"/>
              <a:t>ADLINK PCIe-9852 Digitizer</a:t>
            </a:r>
            <a:r>
              <a:rPr lang="en-US" dirty="0" smtClean="0"/>
              <a:t>.</a:t>
            </a:r>
            <a:endParaRPr lang="en-US" dirty="0"/>
          </a:p>
        </p:txBody>
      </p:sp>
      <p:sp>
        <p:nvSpPr>
          <p:cNvPr id="7" name="TextBox 6"/>
          <p:cNvSpPr txBox="1"/>
          <p:nvPr/>
        </p:nvSpPr>
        <p:spPr>
          <a:xfrm>
            <a:off x="611561" y="3131676"/>
            <a:ext cx="8064896" cy="369332"/>
          </a:xfrm>
          <a:prstGeom prst="rect">
            <a:avLst/>
          </a:prstGeom>
          <a:noFill/>
        </p:spPr>
        <p:txBody>
          <a:bodyPr wrap="square" rtlCol="0">
            <a:spAutoFit/>
          </a:bodyPr>
          <a:lstStyle/>
          <a:p>
            <a:pPr marL="285750" indent="-285750">
              <a:buFont typeface="Wingdings" pitchFamily="2" charset="2"/>
              <a:buChar char="ü"/>
            </a:pPr>
            <a:r>
              <a:rPr lang="en-US" dirty="0" smtClean="0"/>
              <a:t>The resolution is 0.03% in amplitude and 1ns in time.</a:t>
            </a:r>
            <a:endParaRPr lang="en-US" dirty="0"/>
          </a:p>
        </p:txBody>
      </p:sp>
      <p:sp>
        <p:nvSpPr>
          <p:cNvPr id="8" name="TextBox 7"/>
          <p:cNvSpPr txBox="1"/>
          <p:nvPr/>
        </p:nvSpPr>
        <p:spPr>
          <a:xfrm>
            <a:off x="611561" y="3862789"/>
            <a:ext cx="8064896" cy="646331"/>
          </a:xfrm>
          <a:prstGeom prst="rect">
            <a:avLst/>
          </a:prstGeom>
          <a:noFill/>
        </p:spPr>
        <p:txBody>
          <a:bodyPr wrap="square" rtlCol="0">
            <a:spAutoFit/>
          </a:bodyPr>
          <a:lstStyle/>
          <a:p>
            <a:pPr marL="285750" indent="-285750">
              <a:buFont typeface="Wingdings" pitchFamily="2" charset="2"/>
              <a:buChar char="ü"/>
            </a:pPr>
            <a:r>
              <a:rPr lang="en-US" dirty="0" smtClean="0"/>
              <a:t>The ADCs will allow continuous monitoring of the kickers and correlation with the injection bump.</a:t>
            </a:r>
          </a:p>
        </p:txBody>
      </p:sp>
      <p:sp>
        <p:nvSpPr>
          <p:cNvPr id="9" name="TextBox 8"/>
          <p:cNvSpPr txBox="1"/>
          <p:nvPr/>
        </p:nvSpPr>
        <p:spPr>
          <a:xfrm>
            <a:off x="611560" y="4797152"/>
            <a:ext cx="8064896" cy="369332"/>
          </a:xfrm>
          <a:prstGeom prst="rect">
            <a:avLst/>
          </a:prstGeom>
          <a:noFill/>
        </p:spPr>
        <p:txBody>
          <a:bodyPr wrap="square" rtlCol="0">
            <a:spAutoFit/>
          </a:bodyPr>
          <a:lstStyle/>
          <a:p>
            <a:pPr marL="285750" indent="-285750">
              <a:buFont typeface="Wingdings" pitchFamily="2" charset="2"/>
              <a:buChar char="ü"/>
            </a:pPr>
            <a:r>
              <a:rPr lang="en-US" dirty="0" smtClean="0"/>
              <a:t>Integration into TANGO control system under development.</a:t>
            </a:r>
            <a:endParaRPr lang="en-US" dirty="0"/>
          </a:p>
        </p:txBody>
      </p:sp>
      <p:sp>
        <p:nvSpPr>
          <p:cNvPr id="10" name="TextBox 9"/>
          <p:cNvSpPr txBox="1"/>
          <p:nvPr/>
        </p:nvSpPr>
        <p:spPr>
          <a:xfrm>
            <a:off x="611560" y="5517232"/>
            <a:ext cx="8064896" cy="369332"/>
          </a:xfrm>
          <a:prstGeom prst="rect">
            <a:avLst/>
          </a:prstGeom>
          <a:noFill/>
        </p:spPr>
        <p:txBody>
          <a:bodyPr wrap="square" rtlCol="0">
            <a:spAutoFit/>
          </a:bodyPr>
          <a:lstStyle/>
          <a:p>
            <a:pPr marL="285750" indent="-285750">
              <a:buFont typeface="Wingdings" pitchFamily="2" charset="2"/>
              <a:buChar char="ü"/>
            </a:pPr>
            <a:r>
              <a:rPr lang="en-US" dirty="0" smtClean="0"/>
              <a:t>Next step: allow automatic correction of kickers amplitudes &amp; delays</a:t>
            </a:r>
            <a:endParaRPr lang="en-US" dirty="0"/>
          </a:p>
        </p:txBody>
      </p:sp>
    </p:spTree>
    <p:extLst>
      <p:ext uri="{BB962C8B-B14F-4D97-AF65-F5344CB8AC3E}">
        <p14:creationId xmlns:p14="http://schemas.microsoft.com/office/powerpoint/2010/main" xmlns="" val="21775259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07904" y="1340767"/>
            <a:ext cx="1754006" cy="584775"/>
          </a:xfrm>
          <a:prstGeom prst="rect">
            <a:avLst/>
          </a:prstGeom>
          <a:noFill/>
        </p:spPr>
        <p:txBody>
          <a:bodyPr wrap="none" rtlCol="0">
            <a:spAutoFit/>
          </a:bodyPr>
          <a:lstStyle/>
          <a:p>
            <a:r>
              <a:rPr lang="en-US" sz="3200" b="1" dirty="0" smtClean="0"/>
              <a:t>Thanks!</a:t>
            </a:r>
            <a:endParaRPr lang="en-US" sz="3200" b="1" dirty="0"/>
          </a:p>
        </p:txBody>
      </p:sp>
      <p:sp>
        <p:nvSpPr>
          <p:cNvPr id="5" name="TextBox 4"/>
          <p:cNvSpPr txBox="1"/>
          <p:nvPr/>
        </p:nvSpPr>
        <p:spPr>
          <a:xfrm>
            <a:off x="3646989" y="2492896"/>
            <a:ext cx="1875835" cy="461665"/>
          </a:xfrm>
          <a:prstGeom prst="rect">
            <a:avLst/>
          </a:prstGeom>
          <a:noFill/>
        </p:spPr>
        <p:txBody>
          <a:bodyPr wrap="none" rtlCol="0">
            <a:spAutoFit/>
          </a:bodyPr>
          <a:lstStyle/>
          <a:p>
            <a:r>
              <a:rPr lang="en-US" sz="2400" b="1" dirty="0" smtClean="0"/>
              <a:t>Questions?</a:t>
            </a:r>
            <a:endParaRPr lang="en-US" sz="2400" b="1" dirty="0"/>
          </a:p>
        </p:txBody>
      </p:sp>
      <p:pic>
        <p:nvPicPr>
          <p:cNvPr id="2053"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3324642" y="2723728"/>
            <a:ext cx="2520527" cy="336070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3737589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200" b="1" dirty="0" smtClean="0"/>
              <a:t>Table of contents</a:t>
            </a:r>
            <a:endParaRPr lang="en-US" sz="3200" b="1" dirty="0"/>
          </a:p>
        </p:txBody>
      </p:sp>
      <p:sp>
        <p:nvSpPr>
          <p:cNvPr id="3" name="TextBox 2"/>
          <p:cNvSpPr txBox="1"/>
          <p:nvPr/>
        </p:nvSpPr>
        <p:spPr>
          <a:xfrm>
            <a:off x="1259632" y="1916832"/>
            <a:ext cx="3788217" cy="2031325"/>
          </a:xfrm>
          <a:prstGeom prst="rect">
            <a:avLst/>
          </a:prstGeom>
          <a:noFill/>
        </p:spPr>
        <p:txBody>
          <a:bodyPr wrap="none" rtlCol="0">
            <a:spAutoFit/>
          </a:bodyPr>
          <a:lstStyle/>
          <a:p>
            <a:pPr marL="342900" indent="-342900">
              <a:buFont typeface="+mj-lt"/>
              <a:buAutoNum type="arabicPeriod"/>
            </a:pPr>
            <a:r>
              <a:rPr lang="en-US" dirty="0" smtClean="0"/>
              <a:t>Introduction</a:t>
            </a:r>
          </a:p>
          <a:p>
            <a:endParaRPr lang="en-US" dirty="0" smtClean="0">
              <a:solidFill>
                <a:schemeClr val="bg1">
                  <a:lumMod val="85000"/>
                </a:schemeClr>
              </a:solidFill>
            </a:endParaRPr>
          </a:p>
          <a:p>
            <a:pPr marL="342900" indent="-342900">
              <a:buFont typeface="+mj-lt"/>
              <a:buAutoNum type="arabicPeriod" startAt="2"/>
            </a:pPr>
            <a:r>
              <a:rPr lang="en-US" dirty="0" smtClean="0">
                <a:solidFill>
                  <a:schemeClr val="bg1">
                    <a:lumMod val="85000"/>
                  </a:schemeClr>
                </a:solidFill>
              </a:rPr>
              <a:t>Diagnostic </a:t>
            </a:r>
            <a:r>
              <a:rPr lang="en-US" dirty="0">
                <a:solidFill>
                  <a:schemeClr val="bg1">
                    <a:lumMod val="85000"/>
                  </a:schemeClr>
                </a:solidFill>
              </a:rPr>
              <a:t>h</a:t>
            </a:r>
            <a:r>
              <a:rPr lang="en-US" dirty="0" smtClean="0">
                <a:solidFill>
                  <a:schemeClr val="bg1">
                    <a:lumMod val="85000"/>
                  </a:schemeClr>
                </a:solidFill>
              </a:rPr>
              <a:t>ardware &amp; software</a:t>
            </a:r>
          </a:p>
          <a:p>
            <a:endParaRPr lang="en-US" dirty="0" smtClean="0">
              <a:solidFill>
                <a:schemeClr val="bg1">
                  <a:lumMod val="85000"/>
                </a:schemeClr>
              </a:solidFill>
            </a:endParaRPr>
          </a:p>
          <a:p>
            <a:pPr marL="342900" indent="-342900">
              <a:buFont typeface="+mj-lt"/>
              <a:buAutoNum type="arabicPeriod" startAt="3"/>
            </a:pPr>
            <a:r>
              <a:rPr lang="en-US" dirty="0" smtClean="0">
                <a:solidFill>
                  <a:schemeClr val="bg1">
                    <a:lumMod val="85000"/>
                  </a:schemeClr>
                </a:solidFill>
              </a:rPr>
              <a:t>First measurements</a:t>
            </a:r>
          </a:p>
          <a:p>
            <a:endParaRPr lang="en-US" dirty="0" smtClean="0">
              <a:solidFill>
                <a:schemeClr val="bg1">
                  <a:lumMod val="85000"/>
                </a:schemeClr>
              </a:solidFill>
            </a:endParaRPr>
          </a:p>
          <a:p>
            <a:pPr marL="342900" indent="-342900">
              <a:buFont typeface="+mj-lt"/>
              <a:buAutoNum type="arabicPeriod" startAt="4"/>
            </a:pPr>
            <a:r>
              <a:rPr lang="en-US" dirty="0" smtClean="0">
                <a:solidFill>
                  <a:schemeClr val="bg1">
                    <a:lumMod val="85000"/>
                  </a:schemeClr>
                </a:solidFill>
              </a:rPr>
              <a:t>Summary</a:t>
            </a:r>
            <a:endParaRPr lang="en-US" dirty="0">
              <a:solidFill>
                <a:schemeClr val="bg1">
                  <a:lumMod val="85000"/>
                </a:schemeClr>
              </a:solidFill>
            </a:endParaRPr>
          </a:p>
        </p:txBody>
      </p:sp>
    </p:spTree>
    <p:extLst>
      <p:ext uri="{BB962C8B-B14F-4D97-AF65-F5344CB8AC3E}">
        <p14:creationId xmlns:p14="http://schemas.microsoft.com/office/powerpoint/2010/main" xmlns="" val="811152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200" b="1" dirty="0" smtClean="0"/>
              <a:t>ALBA Accelerator</a:t>
            </a:r>
            <a:endParaRPr lang="en-US" sz="3200" b="1" dirty="0"/>
          </a:p>
        </p:txBody>
      </p:sp>
      <p:sp>
        <p:nvSpPr>
          <p:cNvPr id="2" name="TextBox 1"/>
          <p:cNvSpPr txBox="1"/>
          <p:nvPr/>
        </p:nvSpPr>
        <p:spPr>
          <a:xfrm>
            <a:off x="395536" y="1268760"/>
            <a:ext cx="8352928" cy="369332"/>
          </a:xfrm>
          <a:prstGeom prst="rect">
            <a:avLst/>
          </a:prstGeom>
          <a:noFill/>
        </p:spPr>
        <p:txBody>
          <a:bodyPr wrap="square" rtlCol="0">
            <a:spAutoFit/>
          </a:bodyPr>
          <a:lstStyle/>
          <a:p>
            <a:pPr algn="ctr"/>
            <a:r>
              <a:rPr lang="en-US" b="1" dirty="0" smtClean="0"/>
              <a:t>ALBA is a 3</a:t>
            </a:r>
            <a:r>
              <a:rPr lang="en-US" b="1" baseline="30000" dirty="0" smtClean="0"/>
              <a:t>rd</a:t>
            </a:r>
            <a:r>
              <a:rPr lang="en-US" b="1" dirty="0" smtClean="0"/>
              <a:t> generation Synchrotron Light Source located in Barcelona</a:t>
            </a:r>
          </a:p>
        </p:txBody>
      </p:sp>
      <p:grpSp>
        <p:nvGrpSpPr>
          <p:cNvPr id="17" name="Group 16"/>
          <p:cNvGrpSpPr/>
          <p:nvPr/>
        </p:nvGrpSpPr>
        <p:grpSpPr>
          <a:xfrm>
            <a:off x="1235185" y="2181051"/>
            <a:ext cx="6313589" cy="3393554"/>
            <a:chOff x="1279996" y="2181051"/>
            <a:chExt cx="6313589" cy="3393554"/>
          </a:xfrm>
        </p:grpSpPr>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279996" y="2181051"/>
              <a:ext cx="6313589" cy="3393554"/>
            </a:xfrm>
            <a:prstGeom prst="rect">
              <a:avLst/>
            </a:prstGeom>
          </p:spPr>
        </p:pic>
        <p:sp>
          <p:nvSpPr>
            <p:cNvPr id="12" name="Rectangle 11"/>
            <p:cNvSpPr/>
            <p:nvPr/>
          </p:nvSpPr>
          <p:spPr>
            <a:xfrm>
              <a:off x="2627784" y="3573016"/>
              <a:ext cx="1475656" cy="129614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p:nvPicPr>
          <p:blipFill rotWithShape="1">
            <a:blip r:embed="rId4" cstate="print">
              <a:extLst>
                <a:ext uri="{28A0092B-C50C-407E-A947-70E740481C1C}">
                  <a14:useLocalDpi xmlns:a14="http://schemas.microsoft.com/office/drawing/2010/main" xmlns="" val="0"/>
                </a:ext>
              </a:extLst>
            </a:blip>
            <a:srcRect l="9959" r="14372"/>
            <a:stretch/>
          </p:blipFill>
          <p:spPr>
            <a:xfrm>
              <a:off x="2837729" y="3645024"/>
              <a:ext cx="1055766" cy="779794"/>
            </a:xfrm>
            <a:prstGeom prst="rect">
              <a:avLst/>
            </a:prstGeom>
          </p:spPr>
        </p:pic>
        <p:pic>
          <p:nvPicPr>
            <p:cNvPr id="2050"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807630" y="4471848"/>
              <a:ext cx="360040" cy="3625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 name="Picture 2"/>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3360932" y="4513674"/>
              <a:ext cx="523311" cy="278922"/>
            </a:xfrm>
            <a:prstGeom prst="rect">
              <a:avLst/>
            </a:prstGeom>
          </p:spPr>
        </p:pic>
        <p:cxnSp>
          <p:nvCxnSpPr>
            <p:cNvPr id="6" name="Straight Connector 5"/>
            <p:cNvCxnSpPr/>
            <p:nvPr/>
          </p:nvCxnSpPr>
          <p:spPr>
            <a:xfrm flipV="1">
              <a:off x="2627784" y="3429000"/>
              <a:ext cx="1656184" cy="144016"/>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4103440" y="3429000"/>
              <a:ext cx="180528" cy="1440160"/>
            </a:xfrm>
            <a:prstGeom prst="line">
              <a:avLst/>
            </a:prstGeom>
            <a:ln w="28575">
              <a:solidFill>
                <a:srgbClr val="FFC000"/>
              </a:solidFill>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811152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ALBA Accelerator</a:t>
            </a:r>
            <a:r>
              <a:rPr lang="en-US" sz="3200" b="1" dirty="0" smtClean="0">
                <a:solidFill>
                  <a:schemeClr val="tx1"/>
                </a:solidFill>
              </a:rPr>
              <a:t>s</a:t>
            </a:r>
            <a:endParaRPr lang="en-US" sz="3200" b="1" dirty="0">
              <a:solidFill>
                <a:schemeClr val="tx1"/>
              </a:solidFill>
            </a:endParaRPr>
          </a:p>
        </p:txBody>
      </p:sp>
      <p:sp>
        <p:nvSpPr>
          <p:cNvPr id="3" name="TextBox 2"/>
          <p:cNvSpPr txBox="1"/>
          <p:nvPr/>
        </p:nvSpPr>
        <p:spPr>
          <a:xfrm>
            <a:off x="677352" y="2699628"/>
            <a:ext cx="2794355" cy="369332"/>
          </a:xfrm>
          <a:prstGeom prst="rect">
            <a:avLst/>
          </a:prstGeom>
          <a:noFill/>
        </p:spPr>
        <p:txBody>
          <a:bodyPr wrap="none" rtlCol="0">
            <a:spAutoFit/>
          </a:bodyPr>
          <a:lstStyle/>
          <a:p>
            <a:pPr marL="285750" indent="-285750">
              <a:buFont typeface="Wingdings" panose="05000000000000000000" pitchFamily="2" charset="2"/>
              <a:buChar char="ü"/>
            </a:pPr>
            <a:r>
              <a:rPr lang="en-US" b="1" dirty="0" smtClean="0"/>
              <a:t>Beam stored at 3GeV</a:t>
            </a:r>
            <a:endParaRPr lang="en-US" b="1" dirty="0"/>
          </a:p>
        </p:txBody>
      </p:sp>
      <p:sp>
        <p:nvSpPr>
          <p:cNvPr id="5" name="TextBox 4"/>
          <p:cNvSpPr txBox="1"/>
          <p:nvPr/>
        </p:nvSpPr>
        <p:spPr>
          <a:xfrm>
            <a:off x="677351" y="3662288"/>
            <a:ext cx="3367140" cy="615553"/>
          </a:xfrm>
          <a:prstGeom prst="rect">
            <a:avLst/>
          </a:prstGeom>
          <a:noFill/>
        </p:spPr>
        <p:txBody>
          <a:bodyPr wrap="none" rtlCol="0">
            <a:spAutoFit/>
          </a:bodyPr>
          <a:lstStyle/>
          <a:p>
            <a:pPr marL="285750" indent="-285750">
              <a:buFont typeface="Wingdings" panose="05000000000000000000" pitchFamily="2" charset="2"/>
              <a:buChar char="ü"/>
            </a:pPr>
            <a:r>
              <a:rPr lang="en-US" b="1" dirty="0" smtClean="0"/>
              <a:t>Top-up mode up to 200mA</a:t>
            </a:r>
          </a:p>
          <a:p>
            <a:pPr marL="742950" lvl="1" indent="-285750">
              <a:buFont typeface="Arial" panose="020B0604020202020204" pitchFamily="34" charset="0"/>
              <a:buChar char="•"/>
            </a:pPr>
            <a:r>
              <a:rPr lang="en-US" sz="1600" dirty="0" smtClean="0"/>
              <a:t>Injection every 20min</a:t>
            </a:r>
            <a:endParaRPr lang="en-US" sz="1600" dirty="0"/>
          </a:p>
        </p:txBody>
      </p:sp>
      <p:sp>
        <p:nvSpPr>
          <p:cNvPr id="6" name="TextBox 5"/>
          <p:cNvSpPr txBox="1"/>
          <p:nvPr/>
        </p:nvSpPr>
        <p:spPr>
          <a:xfrm>
            <a:off x="677352" y="1412776"/>
            <a:ext cx="2610010" cy="1107996"/>
          </a:xfrm>
          <a:prstGeom prst="rect">
            <a:avLst/>
          </a:prstGeom>
          <a:noFill/>
        </p:spPr>
        <p:txBody>
          <a:bodyPr wrap="none" rtlCol="0">
            <a:spAutoFit/>
          </a:bodyPr>
          <a:lstStyle/>
          <a:p>
            <a:pPr marL="285750" indent="-285750">
              <a:buFont typeface="Wingdings" panose="05000000000000000000" pitchFamily="2" charset="2"/>
              <a:buChar char="ü"/>
            </a:pPr>
            <a:r>
              <a:rPr lang="en-US" b="1" dirty="0" smtClean="0"/>
              <a:t>3 Accelerators</a:t>
            </a:r>
          </a:p>
          <a:p>
            <a:pPr marL="742950" lvl="1" indent="-285750">
              <a:buFont typeface="Arial" panose="020B0604020202020204" pitchFamily="34" charset="0"/>
              <a:buChar char="•"/>
            </a:pPr>
            <a:r>
              <a:rPr lang="en-US" sz="1600" dirty="0" err="1" smtClean="0"/>
              <a:t>Linac</a:t>
            </a:r>
            <a:endParaRPr lang="en-US" sz="1600" dirty="0" smtClean="0"/>
          </a:p>
          <a:p>
            <a:pPr marL="742950" lvl="1" indent="-285750">
              <a:buFont typeface="Arial" panose="020B0604020202020204" pitchFamily="34" charset="0"/>
              <a:buChar char="•"/>
            </a:pPr>
            <a:r>
              <a:rPr lang="en-US" sz="1600" dirty="0" smtClean="0"/>
              <a:t>Booster</a:t>
            </a:r>
          </a:p>
          <a:p>
            <a:pPr marL="742950" lvl="1" indent="-285750">
              <a:buFont typeface="Arial" panose="020B0604020202020204" pitchFamily="34" charset="0"/>
              <a:buChar char="•"/>
            </a:pPr>
            <a:r>
              <a:rPr lang="en-US" sz="1600" dirty="0" smtClean="0"/>
              <a:t>Storage Ring (SR)</a:t>
            </a:r>
            <a:endParaRPr lang="en-US" sz="1600" dirty="0"/>
          </a:p>
        </p:txBody>
      </p:sp>
      <p:sp>
        <p:nvSpPr>
          <p:cNvPr id="7" name="TextBox 6"/>
          <p:cNvSpPr txBox="1"/>
          <p:nvPr/>
        </p:nvSpPr>
        <p:spPr>
          <a:xfrm>
            <a:off x="677351" y="5013176"/>
            <a:ext cx="2832827" cy="369332"/>
          </a:xfrm>
          <a:prstGeom prst="rect">
            <a:avLst/>
          </a:prstGeom>
          <a:noFill/>
        </p:spPr>
        <p:txBody>
          <a:bodyPr wrap="none" rtlCol="0">
            <a:spAutoFit/>
          </a:bodyPr>
          <a:lstStyle/>
          <a:p>
            <a:pPr marL="285750" indent="-285750">
              <a:buFont typeface="Wingdings" panose="05000000000000000000" pitchFamily="2" charset="2"/>
              <a:buChar char="ü"/>
            </a:pPr>
            <a:r>
              <a:rPr lang="es-ES" b="1" dirty="0" smtClean="0"/>
              <a:t>4 </a:t>
            </a:r>
            <a:r>
              <a:rPr lang="es-ES" b="1" dirty="0" err="1" smtClean="0"/>
              <a:t>BLs</a:t>
            </a:r>
            <a:r>
              <a:rPr lang="es-ES" b="1" dirty="0" smtClean="0"/>
              <a:t> in </a:t>
            </a:r>
            <a:r>
              <a:rPr lang="en-US" b="1" dirty="0" smtClean="0"/>
              <a:t>construction</a:t>
            </a:r>
            <a:endParaRPr lang="en-US" b="1" dirty="0"/>
          </a:p>
        </p:txBody>
      </p:sp>
      <p:sp>
        <p:nvSpPr>
          <p:cNvPr id="8" name="TextBox 7"/>
          <p:cNvSpPr txBox="1"/>
          <p:nvPr/>
        </p:nvSpPr>
        <p:spPr>
          <a:xfrm>
            <a:off x="677351" y="5589240"/>
            <a:ext cx="3127779" cy="369332"/>
          </a:xfrm>
          <a:prstGeom prst="rect">
            <a:avLst/>
          </a:prstGeom>
          <a:noFill/>
        </p:spPr>
        <p:txBody>
          <a:bodyPr wrap="none" rtlCol="0">
            <a:spAutoFit/>
          </a:bodyPr>
          <a:lstStyle/>
          <a:p>
            <a:pPr marL="285750" indent="-285750">
              <a:buFont typeface="Wingdings" panose="05000000000000000000" pitchFamily="2" charset="2"/>
              <a:buChar char="ü"/>
            </a:pPr>
            <a:r>
              <a:rPr lang="es-ES" b="1" dirty="0" smtClean="0"/>
              <a:t>6000 h of </a:t>
            </a:r>
            <a:r>
              <a:rPr lang="en-US" b="1" dirty="0" smtClean="0"/>
              <a:t>operation/year</a:t>
            </a:r>
            <a:endParaRPr lang="en-US" b="1" dirty="0"/>
          </a:p>
        </p:txBody>
      </p:sp>
      <p:sp>
        <p:nvSpPr>
          <p:cNvPr id="15" name="Rectangle 14"/>
          <p:cNvSpPr/>
          <p:nvPr/>
        </p:nvSpPr>
        <p:spPr>
          <a:xfrm>
            <a:off x="677352" y="4437112"/>
            <a:ext cx="2024913" cy="369332"/>
          </a:xfrm>
          <a:prstGeom prst="rect">
            <a:avLst/>
          </a:prstGeom>
        </p:spPr>
        <p:txBody>
          <a:bodyPr wrap="none">
            <a:spAutoFit/>
          </a:bodyPr>
          <a:lstStyle/>
          <a:p>
            <a:pPr marL="285750" indent="-285750">
              <a:buFont typeface="Wingdings" panose="05000000000000000000" pitchFamily="2" charset="2"/>
              <a:buChar char="ü"/>
            </a:pPr>
            <a:r>
              <a:rPr lang="en-US" b="1" dirty="0"/>
              <a:t>8 BLs running</a:t>
            </a:r>
          </a:p>
        </p:txBody>
      </p:sp>
      <p:pic>
        <p:nvPicPr>
          <p:cNvPr id="2050"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2910889" y="1137185"/>
            <a:ext cx="6014190" cy="505020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6913204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solidFill>
                  <a:schemeClr val="tx1"/>
                </a:solidFill>
              </a:rPr>
              <a:t>Pulsed elements at ALBA</a:t>
            </a:r>
            <a:endParaRPr lang="en-US" sz="3200" b="1" dirty="0">
              <a:solidFill>
                <a:schemeClr val="tx1"/>
              </a:soli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l="10365" t="7298" r="17233"/>
          <a:stretch>
            <a:fillRect/>
          </a:stretch>
        </p:blipFill>
        <p:spPr bwMode="auto">
          <a:xfrm>
            <a:off x="395288" y="1772816"/>
            <a:ext cx="4535487" cy="4576763"/>
          </a:xfrm>
          <a:prstGeom prst="rect">
            <a:avLst/>
          </a:prstGeom>
          <a:noFill/>
          <a:ln>
            <a:noFill/>
          </a:ln>
          <a:effectLst/>
          <a:extLst>
            <a:ext uri="{909E8E84-426E-40DD-AFC4-6F175D3DCCD1}">
              <a14:hiddenFill xmlns:a14="http://schemas.microsoft.com/office/drawing/2010/main" xmlns="">
                <a:solidFill>
                  <a:srgbClr val="C0C0C0"/>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Oval 3"/>
          <p:cNvSpPr>
            <a:spLocks noChangeArrowheads="1"/>
          </p:cNvSpPr>
          <p:nvPr/>
        </p:nvSpPr>
        <p:spPr bwMode="auto">
          <a:xfrm>
            <a:off x="1692275" y="2133179"/>
            <a:ext cx="503238" cy="454025"/>
          </a:xfrm>
          <a:prstGeom prst="ellipse">
            <a:avLst/>
          </a:prstGeom>
          <a:noFill/>
          <a:ln w="25400">
            <a:solidFill>
              <a:srgbClr val="FF00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charset="0"/>
              </a:defRPr>
            </a:lvl1pPr>
            <a:lvl2pPr marL="742950" indent="-285750" eaLnBrk="0" hangingPunct="0">
              <a:buChar char="–"/>
              <a:defRPr sz="28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buChar char="–"/>
              <a:defRPr sz="2000">
                <a:solidFill>
                  <a:schemeClr val="tx1"/>
                </a:solidFill>
                <a:latin typeface="Arial" charset="0"/>
              </a:defRPr>
            </a:lvl4pPr>
            <a:lvl5pPr marL="2057400" indent="-228600" eaLnBrk="0" hangingPunct="0">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endParaRPr lang="en-US" altLang="en-US" sz="2800"/>
          </a:p>
        </p:txBody>
      </p:sp>
      <p:sp>
        <p:nvSpPr>
          <p:cNvPr id="6" name="Oval 4"/>
          <p:cNvSpPr>
            <a:spLocks noChangeArrowheads="1"/>
          </p:cNvSpPr>
          <p:nvPr/>
        </p:nvSpPr>
        <p:spPr bwMode="auto">
          <a:xfrm>
            <a:off x="2268538" y="1772816"/>
            <a:ext cx="503237" cy="454025"/>
          </a:xfrm>
          <a:prstGeom prst="ellipse">
            <a:avLst/>
          </a:prstGeom>
          <a:noFill/>
          <a:ln w="25400">
            <a:solidFill>
              <a:srgbClr val="FF00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charset="0"/>
              </a:defRPr>
            </a:lvl1pPr>
            <a:lvl2pPr marL="742950" indent="-285750" eaLnBrk="0" hangingPunct="0">
              <a:buChar char="–"/>
              <a:defRPr sz="28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buChar char="–"/>
              <a:defRPr sz="2000">
                <a:solidFill>
                  <a:schemeClr val="tx1"/>
                </a:solidFill>
                <a:latin typeface="Arial" charset="0"/>
              </a:defRPr>
            </a:lvl4pPr>
            <a:lvl5pPr marL="2057400" indent="-228600" eaLnBrk="0" hangingPunct="0">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endParaRPr lang="en-US" altLang="en-US" sz="2800"/>
          </a:p>
        </p:txBody>
      </p:sp>
      <p:sp>
        <p:nvSpPr>
          <p:cNvPr id="7" name="Oval 5"/>
          <p:cNvSpPr>
            <a:spLocks noChangeArrowheads="1"/>
          </p:cNvSpPr>
          <p:nvPr/>
        </p:nvSpPr>
        <p:spPr bwMode="auto">
          <a:xfrm>
            <a:off x="684213" y="3788941"/>
            <a:ext cx="503237" cy="454025"/>
          </a:xfrm>
          <a:prstGeom prst="ellipse">
            <a:avLst/>
          </a:prstGeom>
          <a:noFill/>
          <a:ln w="25400">
            <a:solidFill>
              <a:srgbClr val="FF00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charset="0"/>
              </a:defRPr>
            </a:lvl1pPr>
            <a:lvl2pPr marL="742950" indent="-285750" eaLnBrk="0" hangingPunct="0">
              <a:buChar char="–"/>
              <a:defRPr sz="28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buChar char="–"/>
              <a:defRPr sz="2000">
                <a:solidFill>
                  <a:schemeClr val="tx1"/>
                </a:solidFill>
                <a:latin typeface="Arial" charset="0"/>
              </a:defRPr>
            </a:lvl4pPr>
            <a:lvl5pPr marL="2057400" indent="-228600" eaLnBrk="0" hangingPunct="0">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endParaRPr lang="en-US" altLang="en-US" sz="2800"/>
          </a:p>
        </p:txBody>
      </p:sp>
      <p:sp>
        <p:nvSpPr>
          <p:cNvPr id="9" name="TextBox 8"/>
          <p:cNvSpPr txBox="1"/>
          <p:nvPr/>
        </p:nvSpPr>
        <p:spPr>
          <a:xfrm>
            <a:off x="5292080" y="2218987"/>
            <a:ext cx="3300904" cy="369332"/>
          </a:xfrm>
          <a:prstGeom prst="rect">
            <a:avLst/>
          </a:prstGeom>
          <a:noFill/>
        </p:spPr>
        <p:txBody>
          <a:bodyPr wrap="none" rtlCol="0">
            <a:spAutoFit/>
          </a:bodyPr>
          <a:lstStyle/>
          <a:p>
            <a:r>
              <a:rPr lang="en-US" dirty="0" smtClean="0"/>
              <a:t>Injection from </a:t>
            </a:r>
            <a:r>
              <a:rPr lang="en-US" dirty="0" err="1" smtClean="0"/>
              <a:t>Linac</a:t>
            </a:r>
            <a:r>
              <a:rPr lang="en-US" dirty="0" smtClean="0"/>
              <a:t> to Booster</a:t>
            </a:r>
            <a:endParaRPr lang="en-US" dirty="0"/>
          </a:p>
        </p:txBody>
      </p:sp>
      <p:sp>
        <p:nvSpPr>
          <p:cNvPr id="10" name="TextBox 9"/>
          <p:cNvSpPr txBox="1"/>
          <p:nvPr/>
        </p:nvSpPr>
        <p:spPr>
          <a:xfrm>
            <a:off x="5644741" y="3238599"/>
            <a:ext cx="2595582" cy="369332"/>
          </a:xfrm>
          <a:prstGeom prst="rect">
            <a:avLst/>
          </a:prstGeom>
          <a:noFill/>
        </p:spPr>
        <p:txBody>
          <a:bodyPr wrap="none" rtlCol="0">
            <a:spAutoFit/>
          </a:bodyPr>
          <a:lstStyle/>
          <a:p>
            <a:r>
              <a:rPr lang="en-US" dirty="0" smtClean="0"/>
              <a:t>Extraction from Booster</a:t>
            </a:r>
            <a:endParaRPr lang="en-US" dirty="0"/>
          </a:p>
        </p:txBody>
      </p:sp>
      <p:sp>
        <p:nvSpPr>
          <p:cNvPr id="11" name="TextBox 10"/>
          <p:cNvSpPr txBox="1"/>
          <p:nvPr/>
        </p:nvSpPr>
        <p:spPr>
          <a:xfrm>
            <a:off x="5587032" y="4368383"/>
            <a:ext cx="2710999" cy="369332"/>
          </a:xfrm>
          <a:prstGeom prst="rect">
            <a:avLst/>
          </a:prstGeom>
          <a:noFill/>
        </p:spPr>
        <p:txBody>
          <a:bodyPr wrap="none" rtlCol="0">
            <a:spAutoFit/>
          </a:bodyPr>
          <a:lstStyle/>
          <a:p>
            <a:r>
              <a:rPr lang="en-US" dirty="0" smtClean="0"/>
              <a:t>Injection to Storage Ring</a:t>
            </a:r>
            <a:endParaRPr lang="en-US" dirty="0"/>
          </a:p>
        </p:txBody>
      </p:sp>
      <p:sp>
        <p:nvSpPr>
          <p:cNvPr id="12" name="TextBox 11"/>
          <p:cNvSpPr txBox="1"/>
          <p:nvPr/>
        </p:nvSpPr>
        <p:spPr>
          <a:xfrm>
            <a:off x="504244" y="1196752"/>
            <a:ext cx="5651932" cy="369332"/>
          </a:xfrm>
          <a:prstGeom prst="rect">
            <a:avLst/>
          </a:prstGeom>
          <a:noFill/>
        </p:spPr>
        <p:txBody>
          <a:bodyPr wrap="none" rtlCol="0">
            <a:spAutoFit/>
          </a:bodyPr>
          <a:lstStyle/>
          <a:p>
            <a:r>
              <a:rPr lang="en-US" b="1" dirty="0" smtClean="0"/>
              <a:t>Processes that required pulsed elements at ALBA</a:t>
            </a:r>
            <a:endParaRPr lang="en-US" b="1" dirty="0"/>
          </a:p>
        </p:txBody>
      </p:sp>
      <p:sp>
        <p:nvSpPr>
          <p:cNvPr id="3" name="Down Arrow 2"/>
          <p:cNvSpPr/>
          <p:nvPr/>
        </p:nvSpPr>
        <p:spPr>
          <a:xfrm>
            <a:off x="6804248" y="2734543"/>
            <a:ext cx="360040"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a:off x="6804248" y="3740025"/>
            <a:ext cx="360040"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176506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p:bldP spid="10" grpId="0"/>
      <p:bldP spid="11" grpId="0"/>
      <p:bldP spid="3"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solidFill>
                  <a:schemeClr val="tx1"/>
                </a:solidFill>
              </a:rPr>
              <a:t>Booster pulsed elements</a:t>
            </a:r>
            <a:endParaRPr lang="en-US" sz="3200" b="1" dirty="0">
              <a:solidFill>
                <a:schemeClr val="tx1"/>
              </a:solidFill>
            </a:endParaRPr>
          </a:p>
        </p:txBody>
      </p:sp>
      <p:sp>
        <p:nvSpPr>
          <p:cNvPr id="4" name="TextBox 3"/>
          <p:cNvSpPr txBox="1"/>
          <p:nvPr/>
        </p:nvSpPr>
        <p:spPr>
          <a:xfrm>
            <a:off x="539552" y="1124744"/>
            <a:ext cx="5365571" cy="369332"/>
          </a:xfrm>
          <a:prstGeom prst="rect">
            <a:avLst/>
          </a:prstGeom>
          <a:noFill/>
        </p:spPr>
        <p:txBody>
          <a:bodyPr wrap="none" rtlCol="0">
            <a:spAutoFit/>
          </a:bodyPr>
          <a:lstStyle/>
          <a:p>
            <a:r>
              <a:rPr lang="en-US" b="1" dirty="0" smtClean="0"/>
              <a:t>Injection to Booster &amp; Extraction from Booster:</a:t>
            </a:r>
            <a:endParaRPr lang="en-US" b="1" dirty="0"/>
          </a:p>
        </p:txBody>
      </p:sp>
      <p:sp>
        <p:nvSpPr>
          <p:cNvPr id="16" name="TextBox 15"/>
          <p:cNvSpPr txBox="1"/>
          <p:nvPr/>
        </p:nvSpPr>
        <p:spPr>
          <a:xfrm>
            <a:off x="467543" y="1794302"/>
            <a:ext cx="3096344" cy="338554"/>
          </a:xfrm>
          <a:prstGeom prst="rect">
            <a:avLst/>
          </a:prstGeom>
          <a:noFill/>
        </p:spPr>
        <p:txBody>
          <a:bodyPr wrap="square" rtlCol="0">
            <a:spAutoFit/>
          </a:bodyPr>
          <a:lstStyle/>
          <a:p>
            <a:pPr marL="285750" indent="-285750">
              <a:buFont typeface="Wingdings" panose="05000000000000000000" pitchFamily="2" charset="2"/>
              <a:buChar char="ü"/>
            </a:pPr>
            <a:r>
              <a:rPr lang="en-US" sz="1600" dirty="0" smtClean="0"/>
              <a:t>On-axis processes</a:t>
            </a:r>
            <a:endParaRPr lang="en-US" sz="1600" dirty="0"/>
          </a:p>
        </p:txBody>
      </p:sp>
      <p:sp>
        <p:nvSpPr>
          <p:cNvPr id="17" name="TextBox 16"/>
          <p:cNvSpPr txBox="1"/>
          <p:nvPr/>
        </p:nvSpPr>
        <p:spPr>
          <a:xfrm>
            <a:off x="467543" y="2730406"/>
            <a:ext cx="8136905" cy="338554"/>
          </a:xfrm>
          <a:prstGeom prst="rect">
            <a:avLst/>
          </a:prstGeom>
          <a:noFill/>
        </p:spPr>
        <p:txBody>
          <a:bodyPr wrap="square" rtlCol="0">
            <a:spAutoFit/>
          </a:bodyPr>
          <a:lstStyle/>
          <a:p>
            <a:pPr marL="285750" indent="-285750">
              <a:buFont typeface="Wingdings" panose="05000000000000000000" pitchFamily="2" charset="2"/>
              <a:buChar char="ü"/>
            </a:pPr>
            <a:r>
              <a:rPr lang="en-US" sz="1600" dirty="0" smtClean="0"/>
              <a:t>Fast switching kickers are needed to keep the beam after one turn</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51920" y="1828449"/>
            <a:ext cx="2177862" cy="8127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675071" y="1854942"/>
            <a:ext cx="2055892" cy="9661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TextBox 2"/>
          <p:cNvSpPr txBox="1"/>
          <p:nvPr/>
        </p:nvSpPr>
        <p:spPr>
          <a:xfrm>
            <a:off x="4191287" y="1535145"/>
            <a:ext cx="1499128" cy="276999"/>
          </a:xfrm>
          <a:prstGeom prst="rect">
            <a:avLst/>
          </a:prstGeom>
          <a:noFill/>
        </p:spPr>
        <p:txBody>
          <a:bodyPr wrap="none" rtlCol="0">
            <a:spAutoFit/>
          </a:bodyPr>
          <a:lstStyle/>
          <a:p>
            <a:r>
              <a:rPr lang="en-US" sz="1200" dirty="0" smtClean="0"/>
              <a:t>Injection to Booster</a:t>
            </a:r>
            <a:endParaRPr lang="en-US" sz="1200" dirty="0"/>
          </a:p>
        </p:txBody>
      </p:sp>
      <p:sp>
        <p:nvSpPr>
          <p:cNvPr id="24" name="TextBox 23"/>
          <p:cNvSpPr txBox="1"/>
          <p:nvPr/>
        </p:nvSpPr>
        <p:spPr>
          <a:xfrm>
            <a:off x="6807579" y="1532938"/>
            <a:ext cx="1790875" cy="276999"/>
          </a:xfrm>
          <a:prstGeom prst="rect">
            <a:avLst/>
          </a:prstGeom>
          <a:noFill/>
        </p:spPr>
        <p:txBody>
          <a:bodyPr wrap="none" rtlCol="0">
            <a:spAutoFit/>
          </a:bodyPr>
          <a:lstStyle/>
          <a:p>
            <a:r>
              <a:rPr lang="en-US" sz="1200" dirty="0" smtClean="0"/>
              <a:t>Extraction from Booster</a:t>
            </a:r>
            <a:endParaRPr lang="en-US" sz="1200" dirty="0"/>
          </a:p>
        </p:txBody>
      </p:sp>
      <p:sp>
        <p:nvSpPr>
          <p:cNvPr id="48" name="TextBox 47"/>
          <p:cNvSpPr txBox="1"/>
          <p:nvPr/>
        </p:nvSpPr>
        <p:spPr>
          <a:xfrm>
            <a:off x="467543" y="3212976"/>
            <a:ext cx="8280921" cy="338554"/>
          </a:xfrm>
          <a:prstGeom prst="rect">
            <a:avLst/>
          </a:prstGeom>
          <a:noFill/>
        </p:spPr>
        <p:txBody>
          <a:bodyPr wrap="square" rtlCol="0">
            <a:spAutoFit/>
          </a:bodyPr>
          <a:lstStyle/>
          <a:p>
            <a:pPr marL="285750" indent="-285750">
              <a:buFont typeface="Wingdings" panose="05000000000000000000" pitchFamily="2" charset="2"/>
              <a:buChar char="ü"/>
            </a:pPr>
            <a:r>
              <a:rPr lang="en-US" sz="1600" dirty="0" smtClean="0"/>
              <a:t>Pulse forming circuit: PFN, </a:t>
            </a:r>
            <a:r>
              <a:rPr lang="en-US" sz="1600" dirty="0" err="1" smtClean="0"/>
              <a:t>Thyratron</a:t>
            </a:r>
            <a:r>
              <a:rPr lang="en-US" sz="1600" dirty="0" smtClean="0"/>
              <a:t> CX2610 from E2V and kicker magnet (</a:t>
            </a:r>
            <a:r>
              <a:rPr lang="en-US" sz="1600" dirty="0" err="1" smtClean="0"/>
              <a:t>Z</a:t>
            </a:r>
            <a:r>
              <a:rPr lang="en-US" sz="1600" baseline="-25000" dirty="0" err="1" smtClean="0"/>
              <a:t>k</a:t>
            </a:r>
            <a:r>
              <a:rPr lang="en-US" sz="1600" dirty="0" smtClean="0"/>
              <a:t> &lt; 20</a:t>
            </a:r>
            <a:r>
              <a:rPr lang="el-GR" sz="1600" dirty="0" smtClean="0"/>
              <a:t>Ω</a:t>
            </a:r>
            <a:r>
              <a:rPr lang="es-ES_tradnl" sz="1600" dirty="0" smtClean="0"/>
              <a:t>)</a:t>
            </a:r>
            <a:endParaRPr lang="en-US" sz="1600" dirty="0" smtClean="0"/>
          </a:p>
        </p:txBody>
      </p:sp>
      <p:grpSp>
        <p:nvGrpSpPr>
          <p:cNvPr id="6" name="Group 5"/>
          <p:cNvGrpSpPr/>
          <p:nvPr/>
        </p:nvGrpSpPr>
        <p:grpSpPr>
          <a:xfrm>
            <a:off x="628649" y="4129335"/>
            <a:ext cx="3403007" cy="2107977"/>
            <a:chOff x="628649" y="3985319"/>
            <a:chExt cx="3403007" cy="2107977"/>
          </a:xfrm>
        </p:grpSpPr>
        <p:pic>
          <p:nvPicPr>
            <p:cNvPr id="5" name="Picture 4"/>
            <p:cNvPicPr>
              <a:picLocks noChangeAspect="1"/>
            </p:cNvPicPr>
            <p:nvPr/>
          </p:nvPicPr>
          <p:blipFill rotWithShape="1">
            <a:blip r:embed="rId5">
              <a:extLst>
                <a:ext uri="{28A0092B-C50C-407E-A947-70E740481C1C}">
                  <a14:useLocalDpi xmlns:a14="http://schemas.microsoft.com/office/drawing/2010/main" xmlns="" val="0"/>
                </a:ext>
              </a:extLst>
            </a:blip>
            <a:srcRect l="27283" t="20143" r="12291" b="30417"/>
            <a:stretch/>
          </p:blipFill>
          <p:spPr>
            <a:xfrm>
              <a:off x="628649" y="4005064"/>
              <a:ext cx="3403007" cy="2088232"/>
            </a:xfrm>
            <a:prstGeom prst="rect">
              <a:avLst/>
            </a:prstGeom>
          </p:spPr>
        </p:pic>
        <p:cxnSp>
          <p:nvCxnSpPr>
            <p:cNvPr id="7" name="Straight Connector 6"/>
            <p:cNvCxnSpPr/>
            <p:nvPr/>
          </p:nvCxnSpPr>
          <p:spPr>
            <a:xfrm>
              <a:off x="1835696" y="4293096"/>
              <a:ext cx="0" cy="216024"/>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699792" y="4293096"/>
              <a:ext cx="0" cy="216024"/>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835696" y="4293096"/>
              <a:ext cx="864096" cy="0"/>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535011" y="3985319"/>
              <a:ext cx="1465466" cy="307777"/>
            </a:xfrm>
            <a:prstGeom prst="rect">
              <a:avLst/>
            </a:prstGeom>
            <a:noFill/>
          </p:spPr>
          <p:txBody>
            <a:bodyPr wrap="none" rtlCol="0">
              <a:spAutoFit/>
            </a:bodyPr>
            <a:lstStyle/>
            <a:p>
              <a:r>
                <a:rPr lang="en-US" sz="1400" dirty="0" smtClean="0">
                  <a:solidFill>
                    <a:schemeClr val="accent5">
                      <a:lumMod val="90000"/>
                    </a:schemeClr>
                  </a:solidFill>
                </a:rPr>
                <a:t>Flat top ≈ 400ns</a:t>
              </a:r>
              <a:endParaRPr lang="en-US" sz="1400" dirty="0">
                <a:solidFill>
                  <a:schemeClr val="accent5">
                    <a:lumMod val="90000"/>
                  </a:schemeClr>
                </a:solidFill>
              </a:endParaRPr>
            </a:p>
          </p:txBody>
        </p:sp>
        <p:cxnSp>
          <p:nvCxnSpPr>
            <p:cNvPr id="51" name="Straight Connector 50"/>
            <p:cNvCxnSpPr/>
            <p:nvPr/>
          </p:nvCxnSpPr>
          <p:spPr>
            <a:xfrm>
              <a:off x="3059832" y="5661248"/>
              <a:ext cx="360040"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2826293" y="4509120"/>
              <a:ext cx="576064"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V="1">
              <a:off x="3259138" y="4507669"/>
              <a:ext cx="0" cy="1152128"/>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3307794" y="4293096"/>
              <a:ext cx="400110" cy="1453283"/>
            </a:xfrm>
            <a:prstGeom prst="rect">
              <a:avLst/>
            </a:prstGeom>
            <a:noFill/>
          </p:spPr>
          <p:txBody>
            <a:bodyPr vert="vert270" wrap="none" rtlCol="0">
              <a:spAutoFit/>
            </a:bodyPr>
            <a:lstStyle/>
            <a:p>
              <a:r>
                <a:rPr lang="en-US" sz="1400" dirty="0" smtClean="0">
                  <a:solidFill>
                    <a:schemeClr val="accent5">
                      <a:lumMod val="90000"/>
                    </a:schemeClr>
                  </a:solidFill>
                </a:rPr>
                <a:t>Fall time ≈ 125ns</a:t>
              </a:r>
              <a:endParaRPr lang="en-US" dirty="0">
                <a:solidFill>
                  <a:schemeClr val="accent5">
                    <a:lumMod val="90000"/>
                  </a:schemeClr>
                </a:solidFill>
              </a:endParaRPr>
            </a:p>
          </p:txBody>
        </p:sp>
      </p:grpSp>
      <p:sp>
        <p:nvSpPr>
          <p:cNvPr id="21" name="TextBox 20"/>
          <p:cNvSpPr txBox="1"/>
          <p:nvPr/>
        </p:nvSpPr>
        <p:spPr>
          <a:xfrm>
            <a:off x="467543" y="3666510"/>
            <a:ext cx="8280921" cy="338554"/>
          </a:xfrm>
          <a:prstGeom prst="rect">
            <a:avLst/>
          </a:prstGeom>
          <a:noFill/>
        </p:spPr>
        <p:txBody>
          <a:bodyPr wrap="square" rtlCol="0">
            <a:spAutoFit/>
          </a:bodyPr>
          <a:lstStyle/>
          <a:p>
            <a:pPr marL="285750" indent="-285750">
              <a:buFont typeface="Wingdings" panose="05000000000000000000" pitchFamily="2" charset="2"/>
              <a:buChar char="ü"/>
            </a:pPr>
            <a:r>
              <a:rPr lang="es-ES" sz="1600" dirty="0" err="1" smtClean="0"/>
              <a:t>Ripple</a:t>
            </a:r>
            <a:r>
              <a:rPr lang="es-ES" sz="1600" dirty="0" smtClean="0"/>
              <a:t> (flat top): </a:t>
            </a:r>
            <a:r>
              <a:rPr lang="es-ES" sz="1600" dirty="0" smtClean="0">
                <a:latin typeface="Cambria"/>
              </a:rPr>
              <a:t>±</a:t>
            </a:r>
            <a:r>
              <a:rPr lang="es-ES" sz="1600" dirty="0" smtClean="0"/>
              <a:t>5% </a:t>
            </a:r>
            <a:endParaRPr lang="en-US" sz="1600" dirty="0" smtClean="0"/>
          </a:p>
        </p:txBody>
      </p:sp>
      <p:pic>
        <p:nvPicPr>
          <p:cNvPr id="22" name="Picture 2"/>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4191287" y="4365104"/>
            <a:ext cx="4842104" cy="16561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367879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solidFill>
                  <a:schemeClr val="tx1"/>
                </a:solidFill>
              </a:rPr>
              <a:t>SR</a:t>
            </a:r>
            <a:r>
              <a:rPr lang="en-US" sz="3200" b="1" dirty="0" smtClean="0">
                <a:solidFill>
                  <a:srgbClr val="FF0000"/>
                </a:solidFill>
              </a:rPr>
              <a:t> </a:t>
            </a:r>
            <a:r>
              <a:rPr lang="en-US" sz="3200" b="1" dirty="0" smtClean="0"/>
              <a:t>Injection Process</a:t>
            </a:r>
            <a:endParaRPr lang="en-US" b="1" dirty="0"/>
          </a:p>
        </p:txBody>
      </p:sp>
      <p:sp>
        <p:nvSpPr>
          <p:cNvPr id="4" name="TextBox 3"/>
          <p:cNvSpPr txBox="1"/>
          <p:nvPr/>
        </p:nvSpPr>
        <p:spPr>
          <a:xfrm>
            <a:off x="539552" y="1196752"/>
            <a:ext cx="2993127" cy="369332"/>
          </a:xfrm>
          <a:prstGeom prst="rect">
            <a:avLst/>
          </a:prstGeom>
          <a:noFill/>
        </p:spPr>
        <p:txBody>
          <a:bodyPr wrap="none" rtlCol="0">
            <a:spAutoFit/>
          </a:bodyPr>
          <a:lstStyle/>
          <a:p>
            <a:r>
              <a:rPr lang="en-US" b="1" dirty="0" smtClean="0"/>
              <a:t>Injection to Storage Ring:</a:t>
            </a:r>
            <a:endParaRPr lang="en-US" b="1" dirty="0"/>
          </a:p>
        </p:txBody>
      </p:sp>
      <p:sp>
        <p:nvSpPr>
          <p:cNvPr id="5" name="TextBox 4"/>
          <p:cNvSpPr txBox="1"/>
          <p:nvPr/>
        </p:nvSpPr>
        <p:spPr>
          <a:xfrm>
            <a:off x="827584" y="1772816"/>
            <a:ext cx="6718506" cy="369332"/>
          </a:xfrm>
          <a:prstGeom prst="rect">
            <a:avLst/>
          </a:prstGeom>
          <a:noFill/>
        </p:spPr>
        <p:txBody>
          <a:bodyPr wrap="none" rtlCol="0">
            <a:spAutoFit/>
          </a:bodyPr>
          <a:lstStyle/>
          <a:p>
            <a:pPr marL="285750" indent="-285750">
              <a:buFont typeface="Wingdings" panose="05000000000000000000" pitchFamily="2" charset="2"/>
              <a:buChar char="ü"/>
            </a:pPr>
            <a:r>
              <a:rPr lang="en-US" dirty="0" smtClean="0"/>
              <a:t>Because of the stored beam on-axis injection cannot be used</a:t>
            </a:r>
            <a:endParaRPr lang="en-US" dirty="0"/>
          </a:p>
        </p:txBody>
      </p:sp>
      <p:sp>
        <p:nvSpPr>
          <p:cNvPr id="6" name="TextBox 5"/>
          <p:cNvSpPr txBox="1"/>
          <p:nvPr/>
        </p:nvSpPr>
        <p:spPr>
          <a:xfrm>
            <a:off x="827584" y="2276872"/>
            <a:ext cx="7920880" cy="646331"/>
          </a:xfrm>
          <a:prstGeom prst="rect">
            <a:avLst/>
          </a:prstGeom>
          <a:noFill/>
        </p:spPr>
        <p:txBody>
          <a:bodyPr wrap="square" rtlCol="0">
            <a:spAutoFit/>
          </a:bodyPr>
          <a:lstStyle/>
          <a:p>
            <a:pPr marL="285750" indent="-285750">
              <a:buFont typeface="Wingdings" panose="05000000000000000000" pitchFamily="2" charset="2"/>
              <a:buChar char="ü"/>
            </a:pPr>
            <a:r>
              <a:rPr lang="en-US" dirty="0" smtClean="0"/>
              <a:t>A set of 4 kickers create a local bump and the injected beam oscillates around this new orbit.</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699502" y="2968530"/>
            <a:ext cx="6177044" cy="345201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6224150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solidFill>
                  <a:schemeClr val="tx1"/>
                </a:solidFill>
              </a:rPr>
              <a:t>SR</a:t>
            </a:r>
            <a:r>
              <a:rPr lang="en-US" sz="3200" b="1" dirty="0" smtClean="0">
                <a:solidFill>
                  <a:srgbClr val="FF0000"/>
                </a:solidFill>
              </a:rPr>
              <a:t> </a:t>
            </a:r>
            <a:r>
              <a:rPr lang="en-US" sz="3200" b="1" dirty="0" smtClean="0"/>
              <a:t>Injection Process</a:t>
            </a:r>
            <a:endParaRPr lang="en-US" b="1" dirty="0"/>
          </a:p>
        </p:txBody>
      </p:sp>
      <p:sp>
        <p:nvSpPr>
          <p:cNvPr id="4" name="TextBox 3"/>
          <p:cNvSpPr txBox="1"/>
          <p:nvPr/>
        </p:nvSpPr>
        <p:spPr>
          <a:xfrm>
            <a:off x="539552" y="1196752"/>
            <a:ext cx="2993127" cy="369332"/>
          </a:xfrm>
          <a:prstGeom prst="rect">
            <a:avLst/>
          </a:prstGeom>
          <a:noFill/>
        </p:spPr>
        <p:txBody>
          <a:bodyPr wrap="none" rtlCol="0">
            <a:spAutoFit/>
          </a:bodyPr>
          <a:lstStyle/>
          <a:p>
            <a:r>
              <a:rPr lang="en-US" b="1" dirty="0" smtClean="0"/>
              <a:t>Injection to Storage Ring:</a:t>
            </a:r>
            <a:endParaRPr lang="en-US" b="1" dirty="0"/>
          </a:p>
        </p:txBody>
      </p:sp>
      <p:sp>
        <p:nvSpPr>
          <p:cNvPr id="5" name="TextBox 4"/>
          <p:cNvSpPr txBox="1"/>
          <p:nvPr/>
        </p:nvSpPr>
        <p:spPr>
          <a:xfrm>
            <a:off x="611560" y="1772816"/>
            <a:ext cx="4824536" cy="923330"/>
          </a:xfrm>
          <a:prstGeom prst="rect">
            <a:avLst/>
          </a:prstGeom>
          <a:noFill/>
        </p:spPr>
        <p:txBody>
          <a:bodyPr wrap="square" rtlCol="0">
            <a:spAutoFit/>
          </a:bodyPr>
          <a:lstStyle/>
          <a:p>
            <a:pPr marL="285750" indent="-285750" algn="just">
              <a:buFont typeface="Wingdings" panose="05000000000000000000" pitchFamily="2" charset="2"/>
              <a:buChar char="ü"/>
            </a:pPr>
            <a:r>
              <a:rPr lang="en-US" dirty="0" smtClean="0"/>
              <a:t>Resonant discharge LC circuit: Uses GCT switches, a capacitor bank, and kicker magnet (</a:t>
            </a:r>
            <a:r>
              <a:rPr lang="en-US" dirty="0" err="1" smtClean="0"/>
              <a:t>Z</a:t>
            </a:r>
            <a:r>
              <a:rPr lang="en-US" baseline="-25000" dirty="0" err="1" smtClean="0"/>
              <a:t>k</a:t>
            </a:r>
            <a:r>
              <a:rPr lang="en-US" dirty="0" smtClean="0"/>
              <a:t> &lt; 2</a:t>
            </a:r>
            <a:r>
              <a:rPr lang="el-GR" dirty="0" smtClean="0"/>
              <a:t>Ω</a:t>
            </a:r>
            <a:r>
              <a:rPr lang="es-ES_tradnl" dirty="0" smtClean="0"/>
              <a:t>).</a:t>
            </a:r>
            <a:endParaRPr lang="en-US" dirty="0" smtClean="0"/>
          </a:p>
        </p:txBody>
      </p:sp>
      <p:sp>
        <p:nvSpPr>
          <p:cNvPr id="3" name="Rectangle 2"/>
          <p:cNvSpPr/>
          <p:nvPr/>
        </p:nvSpPr>
        <p:spPr>
          <a:xfrm>
            <a:off x="592510" y="2721694"/>
            <a:ext cx="4843586" cy="923330"/>
          </a:xfrm>
          <a:prstGeom prst="rect">
            <a:avLst/>
          </a:prstGeom>
        </p:spPr>
        <p:txBody>
          <a:bodyPr wrap="square">
            <a:spAutoFit/>
          </a:bodyPr>
          <a:lstStyle/>
          <a:p>
            <a:pPr marL="285750" indent="-285750" algn="just">
              <a:buFont typeface="Wingdings" panose="05000000000000000000" pitchFamily="2" charset="2"/>
              <a:buChar char="ü"/>
            </a:pPr>
            <a:r>
              <a:rPr lang="en-US" dirty="0" smtClean="0"/>
              <a:t>Injection bump has to be as closed as possible to avoid residual orbit distortions that can affect the stored beam</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570843" y="3888458"/>
            <a:ext cx="3384376" cy="19887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382063" y="1013664"/>
            <a:ext cx="3761937" cy="26313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59" name="Straight Arrow Connector 58"/>
          <p:cNvCxnSpPr/>
          <p:nvPr/>
        </p:nvCxnSpPr>
        <p:spPr>
          <a:xfrm>
            <a:off x="6444208" y="2924944"/>
            <a:ext cx="1800200" cy="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6998700" y="2552417"/>
            <a:ext cx="691215" cy="338554"/>
          </a:xfrm>
          <a:prstGeom prst="rect">
            <a:avLst/>
          </a:prstGeom>
          <a:noFill/>
        </p:spPr>
        <p:txBody>
          <a:bodyPr wrap="none" rtlCol="0">
            <a:spAutoFit/>
          </a:bodyPr>
          <a:lstStyle/>
          <a:p>
            <a:r>
              <a:rPr lang="en-US" sz="1600" dirty="0" smtClean="0"/>
              <a:t>5.7</a:t>
            </a:r>
            <a:r>
              <a:rPr lang="el-GR" sz="1600" dirty="0" smtClean="0"/>
              <a:t>μ</a:t>
            </a:r>
            <a:r>
              <a:rPr lang="es-ES_tradnl" sz="1600" dirty="0" smtClean="0"/>
              <a:t>s</a:t>
            </a:r>
            <a:endParaRPr lang="en-US" sz="1600" dirty="0"/>
          </a:p>
        </p:txBody>
      </p:sp>
      <p:grpSp>
        <p:nvGrpSpPr>
          <p:cNvPr id="8" name="Group 7"/>
          <p:cNvGrpSpPr/>
          <p:nvPr/>
        </p:nvGrpSpPr>
        <p:grpSpPr>
          <a:xfrm>
            <a:off x="770819" y="3633539"/>
            <a:ext cx="4305238" cy="2675781"/>
            <a:chOff x="1371600" y="857250"/>
            <a:chExt cx="6391275" cy="4876006"/>
          </a:xfrm>
        </p:grpSpPr>
        <p:pic>
          <p:nvPicPr>
            <p:cNvPr id="6" name="Picture 5"/>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6246" t="3122" r="6377" b="50868"/>
            <a:stretch/>
          </p:blipFill>
          <p:spPr>
            <a:xfrm>
              <a:off x="1371600" y="857250"/>
              <a:ext cx="6391275" cy="2524125"/>
            </a:xfrm>
            <a:prstGeom prst="rect">
              <a:avLst/>
            </a:prstGeom>
          </p:spPr>
        </p:pic>
        <p:pic>
          <p:nvPicPr>
            <p:cNvPr id="7" name="Picture 6"/>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6246" t="5973" r="6377" b="50868"/>
            <a:stretch/>
          </p:blipFill>
          <p:spPr>
            <a:xfrm>
              <a:off x="1371600" y="3365544"/>
              <a:ext cx="6391275" cy="2367712"/>
            </a:xfrm>
            <a:prstGeom prst="rect">
              <a:avLst/>
            </a:prstGeom>
          </p:spPr>
        </p:pic>
      </p:grpSp>
    </p:spTree>
    <p:extLst>
      <p:ext uri="{BB962C8B-B14F-4D97-AF65-F5344CB8AC3E}">
        <p14:creationId xmlns:p14="http://schemas.microsoft.com/office/powerpoint/2010/main" xmlns="" val="1294106894"/>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6630</TotalTime>
  <Words>1454</Words>
  <Application>Microsoft Office PowerPoint</Application>
  <PresentationFormat>Presentación en pantalla (4:3)</PresentationFormat>
  <Paragraphs>181</Paragraphs>
  <Slides>22</Slides>
  <Notes>22</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Default Design</vt:lpstr>
      <vt:lpstr>Measurement and diagnostic of Kickers pulses through ADC systems</vt:lpstr>
      <vt:lpstr>Table of contents</vt:lpstr>
      <vt:lpstr>Table of contents</vt:lpstr>
      <vt:lpstr>ALBA Accelerator</vt:lpstr>
      <vt:lpstr>ALBA Accelerators</vt:lpstr>
      <vt:lpstr>Pulsed elements at ALBA</vt:lpstr>
      <vt:lpstr>Booster pulsed elements</vt:lpstr>
      <vt:lpstr>SR Injection Process</vt:lpstr>
      <vt:lpstr>SR Injection Process</vt:lpstr>
      <vt:lpstr>Table of contents</vt:lpstr>
      <vt:lpstr>Present diagnostic hardware</vt:lpstr>
      <vt:lpstr>Diagnostic hardware</vt:lpstr>
      <vt:lpstr>Diagnostic hardware</vt:lpstr>
      <vt:lpstr>Resolution</vt:lpstr>
      <vt:lpstr>Resolution</vt:lpstr>
      <vt:lpstr>Table of contents</vt:lpstr>
      <vt:lpstr>Measurements during operation</vt:lpstr>
      <vt:lpstr>Measurements</vt:lpstr>
      <vt:lpstr>Measurements</vt:lpstr>
      <vt:lpstr>Table of contents</vt:lpstr>
      <vt:lpstr>Summary</vt:lpstr>
      <vt:lpstr>Diapositiva 22</vt:lpstr>
    </vt:vector>
  </TitlesOfParts>
  <Company>cells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francis</dc:creator>
  <cp:lastModifiedBy>Nuria</cp:lastModifiedBy>
  <cp:revision>220</cp:revision>
  <cp:lastPrinted>2018-03-08T13:22:22Z</cp:lastPrinted>
  <dcterms:created xsi:type="dcterms:W3CDTF">2014-02-03T08:42:34Z</dcterms:created>
  <dcterms:modified xsi:type="dcterms:W3CDTF">2018-03-09T17:13:11Z</dcterms:modified>
</cp:coreProperties>
</file>