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1"/>
  </p:notesMasterIdLst>
  <p:handoutMasterIdLst>
    <p:handoutMasterId r:id="rId22"/>
  </p:handoutMasterIdLst>
  <p:sldIdLst>
    <p:sldId id="256" r:id="rId2"/>
    <p:sldId id="305" r:id="rId3"/>
    <p:sldId id="349" r:id="rId4"/>
    <p:sldId id="291" r:id="rId5"/>
    <p:sldId id="404" r:id="rId6"/>
    <p:sldId id="393" r:id="rId7"/>
    <p:sldId id="394" r:id="rId8"/>
    <p:sldId id="395" r:id="rId9"/>
    <p:sldId id="396" r:id="rId10"/>
    <p:sldId id="405" r:id="rId11"/>
    <p:sldId id="400" r:id="rId12"/>
    <p:sldId id="399" r:id="rId13"/>
    <p:sldId id="402" r:id="rId14"/>
    <p:sldId id="406" r:id="rId15"/>
    <p:sldId id="397" r:id="rId16"/>
    <p:sldId id="257" r:id="rId17"/>
    <p:sldId id="403" r:id="rId18"/>
    <p:sldId id="401" r:id="rId19"/>
    <p:sldId id="398" r:id="rId20"/>
  </p:sldIdLst>
  <p:sldSz cx="9144000" cy="6858000" type="screen4x3"/>
  <p:notesSz cx="9928225" cy="67976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059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9" d="100"/>
          <a:sy n="109" d="100"/>
        </p:scale>
        <p:origin x="954" y="12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21.wmf"/><Relationship Id="rId3" Type="http://schemas.openxmlformats.org/officeDocument/2006/relationships/image" Target="../media/image16.wmf"/><Relationship Id="rId7" Type="http://schemas.openxmlformats.org/officeDocument/2006/relationships/image" Target="../media/image20.wmf"/><Relationship Id="rId2" Type="http://schemas.openxmlformats.org/officeDocument/2006/relationships/image" Target="../media/image15.wmf"/><Relationship Id="rId1" Type="http://schemas.openxmlformats.org/officeDocument/2006/relationships/image" Target="../media/image14.wmf"/><Relationship Id="rId6" Type="http://schemas.openxmlformats.org/officeDocument/2006/relationships/image" Target="../media/image19.wmf"/><Relationship Id="rId5" Type="http://schemas.openxmlformats.org/officeDocument/2006/relationships/image" Target="../media/image18.wmf"/><Relationship Id="rId4" Type="http://schemas.openxmlformats.org/officeDocument/2006/relationships/image" Target="../media/image1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4302231" cy="34106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3698" y="1"/>
            <a:ext cx="4302231" cy="341064"/>
          </a:xfrm>
          <a:prstGeom prst="rect">
            <a:avLst/>
          </a:prstGeom>
        </p:spPr>
        <p:txBody>
          <a:bodyPr vert="horz" lIns="91440" tIns="45720" rIns="91440" bIns="45720" rtlCol="0"/>
          <a:lstStyle>
            <a:lvl1pPr algn="r">
              <a:defRPr sz="1200"/>
            </a:lvl1pPr>
          </a:lstStyle>
          <a:p>
            <a:fld id="{1D15151F-AE68-4286-B97A-2A8944535BB2}" type="datetimeFigureOut">
              <a:rPr lang="en-GB" smtClean="0"/>
              <a:t>13/03/2018</a:t>
            </a:fld>
            <a:endParaRPr lang="en-GB"/>
          </a:p>
        </p:txBody>
      </p:sp>
      <p:sp>
        <p:nvSpPr>
          <p:cNvPr id="4" name="Footer Placeholder 3"/>
          <p:cNvSpPr>
            <a:spLocks noGrp="1"/>
          </p:cNvSpPr>
          <p:nvPr>
            <p:ph type="ftr" sz="quarter" idx="2"/>
          </p:nvPr>
        </p:nvSpPr>
        <p:spPr>
          <a:xfrm>
            <a:off x="1" y="6456612"/>
            <a:ext cx="4302231" cy="341063"/>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3698" y="6456612"/>
            <a:ext cx="4302231" cy="341063"/>
          </a:xfrm>
          <a:prstGeom prst="rect">
            <a:avLst/>
          </a:prstGeom>
        </p:spPr>
        <p:txBody>
          <a:bodyPr vert="horz" lIns="91440" tIns="45720" rIns="91440" bIns="45720" rtlCol="0" anchor="b"/>
          <a:lstStyle>
            <a:lvl1pPr algn="r">
              <a:defRPr sz="1200"/>
            </a:lvl1pPr>
          </a:lstStyle>
          <a:p>
            <a:fld id="{AB215802-E2AC-4FCA-8774-4D77C138A4D9}" type="slidenum">
              <a:rPr lang="en-GB" smtClean="0"/>
              <a:t>‹#›</a:t>
            </a:fld>
            <a:endParaRPr lang="en-GB"/>
          </a:p>
        </p:txBody>
      </p:sp>
    </p:spTree>
    <p:extLst>
      <p:ext uri="{BB962C8B-B14F-4D97-AF65-F5344CB8AC3E}">
        <p14:creationId xmlns:p14="http://schemas.microsoft.com/office/powerpoint/2010/main" val="34416746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302231" cy="3398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5623698" y="0"/>
            <a:ext cx="4302231" cy="339884"/>
          </a:xfrm>
          <a:prstGeom prst="rect">
            <a:avLst/>
          </a:prstGeom>
        </p:spPr>
        <p:txBody>
          <a:bodyPr vert="horz" lIns="91440" tIns="45720" rIns="91440" bIns="45720" rtlCol="0"/>
          <a:lstStyle>
            <a:lvl1pPr algn="r">
              <a:defRPr sz="1200"/>
            </a:lvl1pPr>
          </a:lstStyle>
          <a:p>
            <a:fld id="{628B99CF-FD29-4CA0-9D5F-CA1A78DBEF99}" type="datetimeFigureOut">
              <a:rPr lang="en-GB" smtClean="0"/>
              <a:t>13/03/2018</a:t>
            </a:fld>
            <a:endParaRPr lang="en-GB"/>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992823" y="3228896"/>
            <a:ext cx="7942580" cy="305895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1" y="6456612"/>
            <a:ext cx="4302231" cy="339884"/>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5623698" y="6456612"/>
            <a:ext cx="4302231" cy="339884"/>
          </a:xfrm>
          <a:prstGeom prst="rect">
            <a:avLst/>
          </a:prstGeom>
        </p:spPr>
        <p:txBody>
          <a:bodyPr vert="horz" lIns="91440" tIns="45720" rIns="91440" bIns="45720" rtlCol="0" anchor="b"/>
          <a:lstStyle>
            <a:lvl1pPr algn="r">
              <a:defRPr sz="1200"/>
            </a:lvl1pPr>
          </a:lstStyle>
          <a:p>
            <a:fld id="{253A7CC3-511C-4CC4-B588-D26E6042E7A4}" type="slidenum">
              <a:rPr lang="en-GB" smtClean="0"/>
              <a:t>‹#›</a:t>
            </a:fld>
            <a:endParaRPr lang="en-GB"/>
          </a:p>
        </p:txBody>
      </p:sp>
    </p:spTree>
    <p:extLst>
      <p:ext uri="{BB962C8B-B14F-4D97-AF65-F5344CB8AC3E}">
        <p14:creationId xmlns:p14="http://schemas.microsoft.com/office/powerpoint/2010/main" val="24403581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53A7CC3-511C-4CC4-B588-D26E6042E7A4}" type="slidenum">
              <a:rPr lang="en-GB" smtClean="0"/>
              <a:t>2</a:t>
            </a:fld>
            <a:endParaRPr lang="en-GB"/>
          </a:p>
        </p:txBody>
      </p:sp>
    </p:spTree>
    <p:extLst>
      <p:ext uri="{BB962C8B-B14F-4D97-AF65-F5344CB8AC3E}">
        <p14:creationId xmlns:p14="http://schemas.microsoft.com/office/powerpoint/2010/main" val="32236255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As a crosscheck on the Opera2D predictions, the publication of F.W. Grover[11] has been used. Equation 118 on page 143 was used to calculate the low frequency inductance of a current sheet of mean radius 41.5 mm. The result is 2163 </a:t>
            </a:r>
            <a:r>
              <a:rPr lang="en-GB" sz="1200" kern="1200" dirty="0" err="1">
                <a:solidFill>
                  <a:schemeClr val="tx1"/>
                </a:solidFill>
                <a:effectLst/>
                <a:latin typeface="+mn-lt"/>
                <a:ea typeface="+mn-ea"/>
                <a:cs typeface="+mn-cs"/>
              </a:rPr>
              <a:t>nH</a:t>
            </a:r>
            <a:r>
              <a:rPr lang="en-GB" sz="1200" kern="1200" dirty="0">
                <a:solidFill>
                  <a:schemeClr val="tx1"/>
                </a:solidFill>
                <a:effectLst/>
                <a:latin typeface="+mn-lt"/>
                <a:ea typeface="+mn-ea"/>
                <a:cs typeface="+mn-cs"/>
              </a:rPr>
              <a:t> per cell. Equation 135 on page 163 was then used to correct the inductance calculated from equation 118 for insulation space for a coil of 175 turns. The correction per cell is 45 </a:t>
            </a:r>
            <a:r>
              <a:rPr lang="en-GB" sz="1200" kern="1200" dirty="0" err="1">
                <a:solidFill>
                  <a:schemeClr val="tx1"/>
                </a:solidFill>
                <a:effectLst/>
                <a:latin typeface="+mn-lt"/>
                <a:ea typeface="+mn-ea"/>
                <a:cs typeface="+mn-cs"/>
              </a:rPr>
              <a:t>nH</a:t>
            </a:r>
            <a:r>
              <a:rPr lang="en-GB" sz="1200" kern="1200" dirty="0">
                <a:solidFill>
                  <a:schemeClr val="tx1"/>
                </a:solidFill>
                <a:effectLst/>
                <a:latin typeface="+mn-lt"/>
                <a:ea typeface="+mn-ea"/>
                <a:cs typeface="+mn-cs"/>
              </a:rPr>
              <a:t>, giving a total inductance of 2208 </a:t>
            </a:r>
            <a:r>
              <a:rPr lang="en-GB" sz="1200" kern="1200" dirty="0" err="1">
                <a:solidFill>
                  <a:schemeClr val="tx1"/>
                </a:solidFill>
                <a:effectLst/>
                <a:latin typeface="+mn-lt"/>
                <a:ea typeface="+mn-ea"/>
                <a:cs typeface="+mn-cs"/>
              </a:rPr>
              <a:t>nH</a:t>
            </a:r>
            <a:r>
              <a:rPr lang="en-GB" sz="1200" kern="1200" dirty="0">
                <a:solidFill>
                  <a:schemeClr val="tx1"/>
                </a:solidFill>
                <a:effectLst/>
                <a:latin typeface="+mn-lt"/>
                <a:ea typeface="+mn-ea"/>
                <a:cs typeface="+mn-cs"/>
              </a:rPr>
              <a:t>/cell. This value is shown on Fig. 2 as “Grover Upper Limit#1”. The Grover limits assume that the flux return path can be out to a radius of infinity, and that there is uniform current distribution in a solid conductor. </a:t>
            </a:r>
          </a:p>
          <a:p>
            <a:r>
              <a:rPr lang="en-GB" sz="1200" kern="1200" dirty="0">
                <a:solidFill>
                  <a:schemeClr val="tx1"/>
                </a:solidFill>
                <a:effectLst/>
                <a:latin typeface="+mn-lt"/>
                <a:ea typeface="+mn-ea"/>
                <a:cs typeface="+mn-cs"/>
              </a:rPr>
              <a:t>Any long straight conductor, with uniform current distribution, has an internal inductance of 50 </a:t>
            </a:r>
            <a:r>
              <a:rPr lang="en-GB" sz="1200" kern="1200" dirty="0" err="1">
                <a:solidFill>
                  <a:schemeClr val="tx1"/>
                </a:solidFill>
                <a:effectLst/>
                <a:latin typeface="+mn-lt"/>
                <a:ea typeface="+mn-ea"/>
                <a:cs typeface="+mn-cs"/>
              </a:rPr>
              <a:t>nH</a:t>
            </a:r>
            <a:r>
              <a:rPr lang="en-GB" sz="1200" kern="1200" dirty="0">
                <a:solidFill>
                  <a:schemeClr val="tx1"/>
                </a:solidFill>
                <a:effectLst/>
                <a:latin typeface="+mn-lt"/>
                <a:ea typeface="+mn-ea"/>
                <a:cs typeface="+mn-cs"/>
              </a:rPr>
              <a:t>/m. A long straight tubular conductor with inside and outside diameters of 6 mm and 8 mm, with uniform current distribution, has an internal inductance of 16.5 </a:t>
            </a:r>
            <a:r>
              <a:rPr lang="en-GB" sz="1200" kern="1200" dirty="0" err="1">
                <a:solidFill>
                  <a:schemeClr val="tx1"/>
                </a:solidFill>
                <a:effectLst/>
                <a:latin typeface="+mn-lt"/>
                <a:ea typeface="+mn-ea"/>
                <a:cs typeface="+mn-cs"/>
              </a:rPr>
              <a:t>nH</a:t>
            </a:r>
            <a:r>
              <a:rPr lang="en-GB" sz="1200" kern="1200" dirty="0">
                <a:solidFill>
                  <a:schemeClr val="tx1"/>
                </a:solidFill>
                <a:effectLst/>
                <a:latin typeface="+mn-lt"/>
                <a:ea typeface="+mn-ea"/>
                <a:cs typeface="+mn-cs"/>
              </a:rPr>
              <a:t>/m. “Grover Upper Limit#2” on Fig 2 has been derived from Upper Limit#1 by subtracting a correction for the internal inductance of an equivalent length (1.8 m per cell) of straight conductor. “Grover Upper Limit#2” is 1% greater than the predicted inductance at 0.1 Hz; this is attributable to the current density towards the axis of the coil being 10% greater than the uniform distribution value.</a:t>
            </a:r>
          </a:p>
          <a:p>
            <a:r>
              <a:rPr lang="en-GB" sz="1200" kern="1200" dirty="0">
                <a:solidFill>
                  <a:schemeClr val="tx1"/>
                </a:solidFill>
                <a:effectLst/>
                <a:latin typeface="+mn-lt"/>
                <a:ea typeface="+mn-ea"/>
                <a:cs typeface="+mn-cs"/>
              </a:rPr>
              <a:t>At higher frequencies the equivalent mean radius of the coil is less than 41.5 mm because the current is further concentrated towards the axis of the coil. The minimum equivalent radius of the nominal coil is 37.5 mm which, according to the current sheet formula, would give an inductance of 1766 </a:t>
            </a:r>
            <a:r>
              <a:rPr lang="en-GB" sz="1200" kern="1200" dirty="0" err="1">
                <a:solidFill>
                  <a:schemeClr val="tx1"/>
                </a:solidFill>
                <a:effectLst/>
                <a:latin typeface="+mn-lt"/>
                <a:ea typeface="+mn-ea"/>
                <a:cs typeface="+mn-cs"/>
              </a:rPr>
              <a:t>nH</a:t>
            </a:r>
            <a:r>
              <a:rPr lang="en-GB" sz="1200" kern="1200" dirty="0">
                <a:solidFill>
                  <a:schemeClr val="tx1"/>
                </a:solidFill>
                <a:effectLst/>
                <a:latin typeface="+mn-lt"/>
                <a:ea typeface="+mn-ea"/>
                <a:cs typeface="+mn-cs"/>
              </a:rPr>
              <a:t> per cell </a:t>
            </a:r>
            <a:r>
              <a:rPr lang="en-GB" sz="1200" kern="1200" dirty="0" err="1">
                <a:solidFill>
                  <a:schemeClr val="tx1"/>
                </a:solidFill>
                <a:effectLst/>
                <a:latin typeface="+mn-lt"/>
                <a:ea typeface="+mn-ea"/>
                <a:cs typeface="+mn-cs"/>
              </a:rPr>
              <a:t>cell</a:t>
            </a:r>
            <a:r>
              <a:rPr lang="en-GB" sz="1200" kern="1200" dirty="0">
                <a:solidFill>
                  <a:schemeClr val="tx1"/>
                </a:solidFill>
                <a:effectLst/>
                <a:latin typeface="+mn-lt"/>
                <a:ea typeface="+mn-ea"/>
                <a:cs typeface="+mn-cs"/>
              </a:rPr>
              <a:t> (Fig. 2). This value is reduced by a further 175 </a:t>
            </a:r>
            <a:r>
              <a:rPr lang="en-GB" sz="1200" kern="1200" dirty="0" err="1">
                <a:solidFill>
                  <a:schemeClr val="tx1"/>
                </a:solidFill>
                <a:effectLst/>
                <a:latin typeface="+mn-lt"/>
                <a:ea typeface="+mn-ea"/>
                <a:cs typeface="+mn-cs"/>
              </a:rPr>
              <a:t>nH</a:t>
            </a:r>
            <a:r>
              <a:rPr lang="en-GB" sz="1200" kern="1200" dirty="0">
                <a:solidFill>
                  <a:schemeClr val="tx1"/>
                </a:solidFill>
                <a:effectLst/>
                <a:latin typeface="+mn-lt"/>
                <a:ea typeface="+mn-ea"/>
                <a:cs typeface="+mn-cs"/>
              </a:rPr>
              <a:t>, to 1591 </a:t>
            </a:r>
            <a:r>
              <a:rPr lang="en-GB" sz="1200" kern="1200" dirty="0" err="1">
                <a:solidFill>
                  <a:schemeClr val="tx1"/>
                </a:solidFill>
                <a:effectLst/>
                <a:latin typeface="+mn-lt"/>
                <a:ea typeface="+mn-ea"/>
                <a:cs typeface="+mn-cs"/>
              </a:rPr>
              <a:t>nH</a:t>
            </a:r>
            <a:r>
              <a:rPr lang="en-GB" sz="1200" kern="1200" dirty="0">
                <a:solidFill>
                  <a:schemeClr val="tx1"/>
                </a:solidFill>
                <a:effectLst/>
                <a:latin typeface="+mn-lt"/>
                <a:ea typeface="+mn-ea"/>
                <a:cs typeface="+mn-cs"/>
              </a:rPr>
              <a:t>, to account for internal inductance of an equivalent length of tubular straight conductor (55 </a:t>
            </a:r>
            <a:r>
              <a:rPr lang="en-GB" sz="1200" kern="1200" dirty="0" err="1">
                <a:solidFill>
                  <a:schemeClr val="tx1"/>
                </a:solidFill>
                <a:effectLst/>
                <a:latin typeface="+mn-lt"/>
                <a:ea typeface="+mn-ea"/>
                <a:cs typeface="+mn-cs"/>
              </a:rPr>
              <a:t>nH</a:t>
            </a:r>
            <a:r>
              <a:rPr lang="en-GB" sz="1200" kern="1200" dirty="0">
                <a:solidFill>
                  <a:schemeClr val="tx1"/>
                </a:solidFill>
                <a:effectLst/>
                <a:latin typeface="+mn-lt"/>
                <a:ea typeface="+mn-ea"/>
                <a:cs typeface="+mn-cs"/>
              </a:rPr>
              <a:t>), and screen shielding (120 </a:t>
            </a:r>
            <a:r>
              <a:rPr lang="en-GB" sz="1200" kern="1200" dirty="0" err="1">
                <a:solidFill>
                  <a:schemeClr val="tx1"/>
                </a:solidFill>
                <a:effectLst/>
                <a:latin typeface="+mn-lt"/>
                <a:ea typeface="+mn-ea"/>
                <a:cs typeface="+mn-cs"/>
              </a:rPr>
              <a:t>nH</a:t>
            </a:r>
            <a:r>
              <a:rPr lang="en-GB" sz="1200" kern="1200" dirty="0">
                <a:solidFill>
                  <a:schemeClr val="tx1"/>
                </a:solidFill>
                <a:effectLst/>
                <a:latin typeface="+mn-lt"/>
                <a:ea typeface="+mn-ea"/>
                <a:cs typeface="+mn-cs"/>
              </a:rPr>
              <a:t>). The 1591 </a:t>
            </a:r>
            <a:r>
              <a:rPr lang="en-GB" sz="1200" kern="1200" dirty="0" err="1">
                <a:solidFill>
                  <a:schemeClr val="tx1"/>
                </a:solidFill>
                <a:effectLst/>
                <a:latin typeface="+mn-lt"/>
                <a:ea typeface="+mn-ea"/>
                <a:cs typeface="+mn-cs"/>
              </a:rPr>
              <a:t>nH</a:t>
            </a:r>
            <a:r>
              <a:rPr lang="en-GB" sz="1200" kern="1200" dirty="0">
                <a:solidFill>
                  <a:schemeClr val="tx1"/>
                </a:solidFill>
                <a:effectLst/>
                <a:latin typeface="+mn-lt"/>
                <a:ea typeface="+mn-ea"/>
                <a:cs typeface="+mn-cs"/>
              </a:rPr>
              <a:t> is 260 </a:t>
            </a:r>
            <a:r>
              <a:rPr lang="en-GB" sz="1200" kern="1200" dirty="0" err="1">
                <a:solidFill>
                  <a:schemeClr val="tx1"/>
                </a:solidFill>
                <a:effectLst/>
                <a:latin typeface="+mn-lt"/>
                <a:ea typeface="+mn-ea"/>
                <a:cs typeface="+mn-cs"/>
              </a:rPr>
              <a:t>nH</a:t>
            </a:r>
            <a:r>
              <a:rPr lang="en-GB" sz="1200" kern="1200" dirty="0">
                <a:solidFill>
                  <a:schemeClr val="tx1"/>
                </a:solidFill>
                <a:effectLst/>
                <a:latin typeface="+mn-lt"/>
                <a:ea typeface="+mn-ea"/>
                <a:cs typeface="+mn-cs"/>
              </a:rPr>
              <a:t> less than the predicted inductance at 10 MHz; this difference is due to the current free regions. The current distribution in each turn, away from the ends of the coils, does not affect the effective pitch at high frequencies[11]. However the ratio of the effective cross sectional diameter to pitch is reduced, leading to a larger correction for “insulation” space[11].</a:t>
            </a:r>
          </a:p>
        </p:txBody>
      </p:sp>
      <p:sp>
        <p:nvSpPr>
          <p:cNvPr id="4" name="Slide Number Placeholder 3"/>
          <p:cNvSpPr>
            <a:spLocks noGrp="1"/>
          </p:cNvSpPr>
          <p:nvPr>
            <p:ph type="sldNum" sz="quarter" idx="10"/>
          </p:nvPr>
        </p:nvSpPr>
        <p:spPr/>
        <p:txBody>
          <a:bodyPr/>
          <a:lstStyle/>
          <a:p>
            <a:fld id="{253A7CC3-511C-4CC4-B588-D26E6042E7A4}" type="slidenum">
              <a:rPr lang="en-GB" smtClean="0"/>
              <a:t>6</a:t>
            </a:fld>
            <a:endParaRPr lang="en-GB"/>
          </a:p>
        </p:txBody>
      </p:sp>
    </p:spTree>
    <p:extLst>
      <p:ext uri="{BB962C8B-B14F-4D97-AF65-F5344CB8AC3E}">
        <p14:creationId xmlns:p14="http://schemas.microsoft.com/office/powerpoint/2010/main" val="294041493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20/02/2018</a:t>
            </a:r>
            <a:endParaRPr lang="en-GB"/>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a:t>PULPOKS, 12-13 March 2018</a:t>
            </a:r>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2E53F7B-D2DA-444A-8A57-885A018407D2}"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20/02/2018</a:t>
            </a:r>
            <a:endParaRPr lang="en-GB"/>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a:t>PULPOKS, 12-13 March 2018</a:t>
            </a:r>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2E53F7B-D2DA-444A-8A57-885A018407D2}" type="slidenum">
              <a:rPr lang="en-GB" smtClean="0"/>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5"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20/02/2018</a:t>
            </a:r>
            <a:endParaRPr lang="en-GB"/>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a:t>PULPOKS, 12-13 March 2018</a:t>
            </a:r>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2E53F7B-D2DA-444A-8A57-885A018407D2}" type="slidenum">
              <a:rPr lang="en-GB" smtClean="0"/>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en-US"/>
              <a:t>Click to edit Master title style</a:t>
            </a:r>
          </a:p>
        </p:txBody>
      </p:sp>
      <p:sp>
        <p:nvSpPr>
          <p:cNvPr id="3" name="Espace réservé du texte vertical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20/02/2018</a:t>
            </a:r>
            <a:endParaRPr lang="en-GB"/>
          </a:p>
        </p:txBody>
      </p:sp>
      <p:sp>
        <p:nvSpPr>
          <p:cNvPr id="5"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a:t>PULPOKS, 12-13 March 2018</a:t>
            </a:r>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2E53F7B-D2DA-444A-8A57-885A018407D2}" type="slidenum">
              <a:rPr lang="en-GB" smtClean="0"/>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en-US"/>
              <a:t>Click to edit Master title style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20/02/2018</a:t>
            </a:r>
            <a:endParaRPr lang="en-GB"/>
          </a:p>
        </p:txBody>
      </p:sp>
      <p:sp>
        <p:nvSpPr>
          <p:cNvPr id="5"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a:t>PULPOKS, 12-13 March 2018</a:t>
            </a:r>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2E53F7B-D2DA-444A-8A57-885A018407D2}" type="slidenum">
              <a:rPr lang="en-GB" smtClean="0"/>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b="1">
                <a:effectLst>
                  <a:outerShdw blurRad="38100" dist="38100" dir="2700000" algn="tl">
                    <a:srgbClr val="000000">
                      <a:alpha val="43137"/>
                    </a:srgbClr>
                  </a:outerShdw>
                </a:effectLst>
              </a:defRPr>
            </a:lvl1pPr>
          </a:lstStyle>
          <a:p>
            <a:r>
              <a:rPr kumimoji="0" lang="en-US" dirty="0"/>
              <a:t>Click to edit Master title style</a:t>
            </a:r>
          </a:p>
        </p:txBody>
      </p:sp>
      <p:sp>
        <p:nvSpPr>
          <p:cNvPr id="3" name="Espace réservé du contenu 2"/>
          <p:cNvSpPr>
            <a:spLocks noGrp="1"/>
          </p:cNvSpPr>
          <p:nvPr>
            <p:ph idx="1"/>
          </p:nvPr>
        </p:nvSpPr>
        <p:spPr/>
        <p:txBody>
          <a:bodyPr/>
          <a:lstStyle>
            <a:lvl1pPr>
              <a:buClr>
                <a:schemeClr val="tx2"/>
              </a:buClr>
              <a:defRPr/>
            </a:lvl1pPr>
            <a:lvl2pPr>
              <a:buClr>
                <a:schemeClr val="tx2"/>
              </a:buClr>
              <a:defRPr/>
            </a:lvl2pPr>
            <a:lvl3pPr>
              <a:buClr>
                <a:schemeClr val="tx2"/>
              </a:buClr>
              <a:defRPr/>
            </a:lvl3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4"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20/02/2018</a:t>
            </a:r>
            <a:endParaRPr lang="en-GB"/>
          </a:p>
        </p:txBody>
      </p:sp>
      <p:sp>
        <p:nvSpPr>
          <p:cNvPr id="5"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a:t>PULPOKS, 12-13 March 2018</a:t>
            </a:r>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2E53F7B-D2DA-444A-8A57-885A018407D2}"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20/02/2018</a:t>
            </a:r>
            <a:endParaRPr lang="en-GB"/>
          </a:p>
        </p:txBody>
      </p:sp>
      <p:sp>
        <p:nvSpPr>
          <p:cNvPr id="5"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a:t>PULPOKS, 12-13 March 2018</a:t>
            </a:r>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2E53F7B-D2DA-444A-8A57-885A018407D2}"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a:t>Click to edit Master title style</a:t>
            </a:r>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20/02/2018</a:t>
            </a:r>
            <a:endParaRPr lang="en-GB"/>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a:t>PULPOKS, 12-13 March 2018</a:t>
            </a:r>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2E53F7B-D2DA-444A-8A57-885A018407D2}"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a:t>Click to edit Master title style</a:t>
            </a:r>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20/02/2018</a:t>
            </a:r>
            <a:endParaRPr lang="en-GB"/>
          </a:p>
        </p:txBody>
      </p:sp>
      <p:sp>
        <p:nvSpPr>
          <p:cNvPr id="8"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a:t>PULPOKS, 12-13 March 2018</a:t>
            </a:r>
          </a:p>
        </p:txBody>
      </p:sp>
      <p:sp>
        <p:nvSpPr>
          <p:cNvPr id="9"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2E53F7B-D2DA-444A-8A57-885A018407D2}"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en-US"/>
              <a:t>Click to edit Master title style</a:t>
            </a:r>
          </a:p>
        </p:txBody>
      </p:sp>
      <p:sp>
        <p:nvSpPr>
          <p:cNvPr id="3"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20/02/2018</a:t>
            </a:r>
            <a:endParaRPr lang="en-GB"/>
          </a:p>
        </p:txBody>
      </p:sp>
      <p:sp>
        <p:nvSpPr>
          <p:cNvPr id="4"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a:t>PULPOKS, 12-13 March 2018</a:t>
            </a:r>
          </a:p>
        </p:txBody>
      </p:sp>
      <p:sp>
        <p:nvSpPr>
          <p:cNvPr id="5"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2E53F7B-D2DA-444A-8A57-885A018407D2}"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pic>
        <p:nvPicPr>
          <p:cNvPr id="5" name="Image 4" descr="bande-01.eps"/>
          <p:cNvPicPr>
            <a:picLocks noChangeAspect="1"/>
          </p:cNvPicPr>
          <p:nvPr/>
        </p:nvPicPr>
        <p:blipFill>
          <a:blip r:embed="rId17" cstate="email">
            <a:extLst>
              <a:ext uri="{28A0092B-C50C-407E-A947-70E740481C1C}">
                <a14:useLocalDpi xmlns:a14="http://schemas.microsoft.com/office/drawing/2010/main"/>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20/02/2018</a:t>
            </a:r>
            <a:endParaRPr lang="en-GB"/>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en-GB"/>
              <a:t>PULPOKS, 12-13 March 2018</a:t>
            </a:r>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E53F7B-D2DA-444A-8A57-885A018407D2}"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hf hd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10.xml"/><Relationship Id="rId5" Type="http://schemas.openxmlformats.org/officeDocument/2006/relationships/image" Target="../media/image27.jpeg"/><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Layout" Target="../slideLayouts/slideLayout5.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xml"/><Relationship Id="rId1" Type="http://schemas.openxmlformats.org/officeDocument/2006/relationships/slideLayout" Target="../slideLayouts/slideLayout5.xml"/><Relationship Id="rId5" Type="http://schemas.openxmlformats.org/officeDocument/2006/relationships/image" Target="../media/image11.jpeg"/><Relationship Id="rId4" Type="http://schemas.openxmlformats.org/officeDocument/2006/relationships/image" Target="../media/image6.emf"/></Relationships>
</file>

<file path=ppt/slides/_rels/slide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18.wmf"/><Relationship Id="rId18" Type="http://schemas.openxmlformats.org/officeDocument/2006/relationships/oleObject" Target="../embeddings/oleObject8.bin"/><Relationship Id="rId3" Type="http://schemas.openxmlformats.org/officeDocument/2006/relationships/image" Target="../media/image22.png"/><Relationship Id="rId7" Type="http://schemas.openxmlformats.org/officeDocument/2006/relationships/image" Target="../media/image15.wmf"/><Relationship Id="rId12" Type="http://schemas.openxmlformats.org/officeDocument/2006/relationships/oleObject" Target="../embeddings/oleObject5.bin"/><Relationship Id="rId17" Type="http://schemas.openxmlformats.org/officeDocument/2006/relationships/image" Target="../media/image20.wmf"/><Relationship Id="rId2" Type="http://schemas.openxmlformats.org/officeDocument/2006/relationships/slideLayout" Target="../slideLayouts/slideLayout9.xml"/><Relationship Id="rId16" Type="http://schemas.openxmlformats.org/officeDocument/2006/relationships/oleObject" Target="../embeddings/oleObject7.bin"/><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17.wmf"/><Relationship Id="rId5" Type="http://schemas.openxmlformats.org/officeDocument/2006/relationships/image" Target="../media/image14.wmf"/><Relationship Id="rId15" Type="http://schemas.openxmlformats.org/officeDocument/2006/relationships/image" Target="../media/image19.wmf"/><Relationship Id="rId10" Type="http://schemas.openxmlformats.org/officeDocument/2006/relationships/oleObject" Target="../embeddings/oleObject4.bin"/><Relationship Id="rId19" Type="http://schemas.openxmlformats.org/officeDocument/2006/relationships/image" Target="../media/image21.wmf"/><Relationship Id="rId4" Type="http://schemas.openxmlformats.org/officeDocument/2006/relationships/oleObject" Target="../embeddings/oleObject1.bin"/><Relationship Id="rId9" Type="http://schemas.openxmlformats.org/officeDocument/2006/relationships/image" Target="../media/image16.wmf"/><Relationship Id="rId14" Type="http://schemas.openxmlformats.org/officeDocument/2006/relationships/oleObject" Target="../embeddings/oleObject6.bin"/></Relationships>
</file>

<file path=ppt/slides/_rels/slide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555961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29619F11-C268-4615-B9C7-C5D5993C21E4}"/>
              </a:ext>
            </a:extLst>
          </p:cNvPr>
          <p:cNvSpPr>
            <a:spLocks noGrp="1"/>
          </p:cNvSpPr>
          <p:nvPr>
            <p:ph type="ftr" sz="quarter" idx="3"/>
          </p:nvPr>
        </p:nvSpPr>
        <p:spPr/>
        <p:txBody>
          <a:bodyPr/>
          <a:lstStyle/>
          <a:p>
            <a:r>
              <a:rPr lang="en-GB"/>
              <a:t>PULPOKS, 12-13 March 2018</a:t>
            </a:r>
          </a:p>
        </p:txBody>
      </p:sp>
      <p:sp>
        <p:nvSpPr>
          <p:cNvPr id="3" name="Slide Number Placeholder 2">
            <a:extLst>
              <a:ext uri="{FF2B5EF4-FFF2-40B4-BE49-F238E27FC236}">
                <a16:creationId xmlns:a16="http://schemas.microsoft.com/office/drawing/2014/main" id="{37933EAF-88B0-49F6-89BA-D1C04A0C00FD}"/>
              </a:ext>
            </a:extLst>
          </p:cNvPr>
          <p:cNvSpPr>
            <a:spLocks noGrp="1"/>
          </p:cNvSpPr>
          <p:nvPr>
            <p:ph type="sldNum" sz="quarter" idx="4"/>
          </p:nvPr>
        </p:nvSpPr>
        <p:spPr/>
        <p:txBody>
          <a:bodyPr/>
          <a:lstStyle/>
          <a:p>
            <a:fld id="{22E53F7B-D2DA-444A-8A57-885A018407D2}" type="slidenum">
              <a:rPr lang="en-GB" smtClean="0"/>
              <a:t>10</a:t>
            </a:fld>
            <a:endParaRPr lang="en-GB"/>
          </a:p>
        </p:txBody>
      </p:sp>
      <p:sp>
        <p:nvSpPr>
          <p:cNvPr id="4" name="Title 1">
            <a:extLst>
              <a:ext uri="{FF2B5EF4-FFF2-40B4-BE49-F238E27FC236}">
                <a16:creationId xmlns:a16="http://schemas.microsoft.com/office/drawing/2014/main" id="{415C1070-98C8-453B-A6D4-E89262BFAADA}"/>
              </a:ext>
            </a:extLst>
          </p:cNvPr>
          <p:cNvSpPr txBox="1">
            <a:spLocks/>
          </p:cNvSpPr>
          <p:nvPr/>
        </p:nvSpPr>
        <p:spPr>
          <a:xfrm>
            <a:off x="251520" y="-27384"/>
            <a:ext cx="8686800" cy="940443"/>
          </a:xfrm>
          <a:prstGeom prst="rect">
            <a:avLst/>
          </a:prstGeom>
        </p:spPr>
        <p:txBody>
          <a:bodyPr vert="horz" lIns="45720" rIns="45720"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US" sz="2800" b="1" dirty="0">
                <a:effectLst>
                  <a:outerShdw blurRad="38100" dist="38100" dir="2700000" algn="tl">
                    <a:srgbClr val="000000">
                      <a:alpha val="43137"/>
                    </a:srgbClr>
                  </a:outerShdw>
                </a:effectLst>
              </a:rPr>
              <a:t>Example: kicker magnet cell inductance</a:t>
            </a:r>
            <a:endParaRPr lang="en-GB" sz="2800" b="1" dirty="0">
              <a:effectLst>
                <a:outerShdw blurRad="38100" dist="38100" dir="2700000" algn="tl">
                  <a:srgbClr val="000000">
                    <a:alpha val="43137"/>
                  </a:srgbClr>
                </a:outerShdw>
              </a:effectLst>
            </a:endParaRPr>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8646"/>
          <a:stretch/>
        </p:blipFill>
        <p:spPr>
          <a:xfrm>
            <a:off x="323528" y="764704"/>
            <a:ext cx="3249469" cy="3325702"/>
          </a:xfrm>
          <a:prstGeom prst="rect">
            <a:avLst/>
          </a:prstGeom>
        </p:spPr>
      </p:pic>
      <p:grpSp>
        <p:nvGrpSpPr>
          <p:cNvPr id="6" name="Group 5"/>
          <p:cNvGrpSpPr/>
          <p:nvPr/>
        </p:nvGrpSpPr>
        <p:grpSpPr>
          <a:xfrm>
            <a:off x="395536" y="3212976"/>
            <a:ext cx="1761878" cy="2833647"/>
            <a:chOff x="630877" y="-13163"/>
            <a:chExt cx="2032304" cy="3268576"/>
          </a:xfrm>
        </p:grpSpPr>
        <p:sp>
          <p:nvSpPr>
            <p:cNvPr id="7" name="Rectangle 40"/>
            <p:cNvSpPr>
              <a:spLocks noChangeArrowheads="1"/>
            </p:cNvSpPr>
            <p:nvPr/>
          </p:nvSpPr>
          <p:spPr bwMode="auto">
            <a:xfrm>
              <a:off x="1855342" y="-13163"/>
              <a:ext cx="159832" cy="319515"/>
            </a:xfrm>
            <a:prstGeom prst="rect">
              <a:avLst/>
            </a:prstGeom>
            <a:noFill/>
            <a:ln w="9525">
              <a:noFill/>
              <a:miter lim="800000"/>
              <a:headEnd/>
              <a:tailEnd/>
            </a:ln>
            <a:effectLst/>
          </p:spPr>
          <p:txBody>
            <a:bodyPr vert="horz" wrap="none" lIns="68580" tIns="34290" rIns="68580" bIns="34290" numCol="1" anchor="ctr" anchorCtr="0" compatLnSpc="1">
              <a:prstTxWarp prst="textNoShape">
                <a:avLst/>
              </a:prstTxWarp>
              <a:spAutoFit/>
            </a:bodyPr>
            <a:lstStyle/>
            <a:p>
              <a:pPr fontAlgn="base">
                <a:spcBef>
                  <a:spcPct val="0"/>
                </a:spcBef>
                <a:spcAft>
                  <a:spcPct val="0"/>
                </a:spcAft>
              </a:pPr>
              <a:endParaRPr lang="en-US" sz="1350">
                <a:latin typeface="Arial" pitchFamily="34" charset="0"/>
                <a:cs typeface="Arial" pitchFamily="34" charset="0"/>
              </a:endParaRPr>
            </a:p>
          </p:txBody>
        </p:sp>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l="19778" t="4222" r="2888" b="22666"/>
            <a:stretch/>
          </p:blipFill>
          <p:spPr>
            <a:xfrm>
              <a:off x="630877" y="357912"/>
              <a:ext cx="1943771" cy="2450194"/>
            </a:xfrm>
            <a:prstGeom prst="rect">
              <a:avLst/>
            </a:prstGeom>
          </p:spPr>
        </p:pic>
        <p:sp>
          <p:nvSpPr>
            <p:cNvPr id="9" name="TextBox 8"/>
            <p:cNvSpPr txBox="1"/>
            <p:nvPr/>
          </p:nvSpPr>
          <p:spPr>
            <a:xfrm>
              <a:off x="874924" y="767684"/>
              <a:ext cx="1414157" cy="306201"/>
            </a:xfrm>
            <a:prstGeom prst="rect">
              <a:avLst/>
            </a:prstGeom>
            <a:noFill/>
          </p:spPr>
          <p:txBody>
            <a:bodyPr wrap="square" rtlCol="0">
              <a:spAutoFit/>
            </a:bodyPr>
            <a:lstStyle/>
            <a:p>
              <a:pPr algn="ctr"/>
              <a:r>
                <a:rPr lang="en-GB" sz="1125" b="1" dirty="0">
                  <a:latin typeface="Times New Roman" panose="02020603050405020304" pitchFamily="18" charset="0"/>
                  <a:cs typeface="Times New Roman" panose="02020603050405020304" pitchFamily="18" charset="0"/>
                </a:rPr>
                <a:t>Alumina tube</a:t>
              </a:r>
            </a:p>
          </p:txBody>
        </p:sp>
        <p:sp>
          <p:nvSpPr>
            <p:cNvPr id="10" name="TextBox 9"/>
            <p:cNvSpPr txBox="1"/>
            <p:nvPr/>
          </p:nvSpPr>
          <p:spPr>
            <a:xfrm>
              <a:off x="630878" y="2962524"/>
              <a:ext cx="2032303" cy="292889"/>
            </a:xfrm>
            <a:prstGeom prst="rect">
              <a:avLst/>
            </a:prstGeom>
            <a:noFill/>
          </p:spPr>
          <p:txBody>
            <a:bodyPr wrap="square" rtlCol="0">
              <a:spAutoFit/>
            </a:bodyPr>
            <a:lstStyle/>
            <a:p>
              <a:pPr algn="ctr"/>
              <a:r>
                <a:rPr lang="en-US" sz="1050" b="1" dirty="0">
                  <a:solidFill>
                    <a:schemeClr val="accent6">
                      <a:lumMod val="75000"/>
                    </a:schemeClr>
                  </a:solidFill>
                </a:rPr>
                <a:t>Screen conductors.</a:t>
              </a:r>
              <a:endParaRPr lang="en-CA" sz="1050" b="1" dirty="0">
                <a:solidFill>
                  <a:schemeClr val="accent6">
                    <a:lumMod val="75000"/>
                  </a:schemeClr>
                </a:solidFill>
              </a:endParaRPr>
            </a:p>
          </p:txBody>
        </p:sp>
        <p:cxnSp>
          <p:nvCxnSpPr>
            <p:cNvPr id="11" name="Straight Arrow Connector 10"/>
            <p:cNvCxnSpPr>
              <a:stCxn id="10" idx="0"/>
            </p:cNvCxnSpPr>
            <p:nvPr/>
          </p:nvCxnSpPr>
          <p:spPr>
            <a:xfrm flipV="1">
              <a:off x="1647030" y="2035462"/>
              <a:ext cx="49147" cy="927062"/>
            </a:xfrm>
            <a:prstGeom prst="straightConnector1">
              <a:avLst/>
            </a:prstGeom>
            <a:ln w="254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grpSp>
      <p:cxnSp>
        <p:nvCxnSpPr>
          <p:cNvPr id="13" name="Straight Arrow Connector 12"/>
          <p:cNvCxnSpPr/>
          <p:nvPr/>
        </p:nvCxnSpPr>
        <p:spPr>
          <a:xfrm flipV="1">
            <a:off x="755576" y="3212976"/>
            <a:ext cx="936104" cy="676945"/>
          </a:xfrm>
          <a:prstGeom prst="straightConnector1">
            <a:avLst/>
          </a:prstGeom>
          <a:ln w="22225">
            <a:solidFill>
              <a:srgbClr val="FF0000"/>
            </a:solidFill>
            <a:tailEnd type="triangle"/>
          </a:ln>
        </p:spPr>
        <p:style>
          <a:lnRef idx="2">
            <a:schemeClr val="accent1"/>
          </a:lnRef>
          <a:fillRef idx="0">
            <a:schemeClr val="accent1"/>
          </a:fillRef>
          <a:effectRef idx="1">
            <a:schemeClr val="accent1"/>
          </a:effectRef>
          <a:fontRef idx="minor">
            <a:schemeClr val="tx1"/>
          </a:fontRef>
        </p:style>
      </p:cxnSp>
      <p:pic>
        <p:nvPicPr>
          <p:cNvPr id="16" name="Picture 15"/>
          <p:cNvPicPr>
            <a:picLocks noChangeAspect="1"/>
          </p:cNvPicPr>
          <p:nvPr/>
        </p:nvPicPr>
        <p:blipFill>
          <a:blip r:embed="rId4"/>
          <a:stretch>
            <a:fillRect/>
          </a:stretch>
        </p:blipFill>
        <p:spPr>
          <a:xfrm>
            <a:off x="3572998" y="692695"/>
            <a:ext cx="5470978" cy="2705489"/>
          </a:xfrm>
          <a:prstGeom prst="rect">
            <a:avLst/>
          </a:prstGeom>
        </p:spPr>
      </p:pic>
      <p:grpSp>
        <p:nvGrpSpPr>
          <p:cNvPr id="26" name="Group 25">
            <a:extLst>
              <a:ext uri="{FF2B5EF4-FFF2-40B4-BE49-F238E27FC236}">
                <a16:creationId xmlns:a16="http://schemas.microsoft.com/office/drawing/2014/main" id="{CCE5CE68-CFD3-4E1C-A799-BA2DDC3F3C93}"/>
              </a:ext>
            </a:extLst>
          </p:cNvPr>
          <p:cNvGrpSpPr/>
          <p:nvPr/>
        </p:nvGrpSpPr>
        <p:grpSpPr>
          <a:xfrm>
            <a:off x="2302632" y="3362576"/>
            <a:ext cx="6613327" cy="2726986"/>
            <a:chOff x="2302632" y="3362576"/>
            <a:chExt cx="6613327" cy="2726986"/>
          </a:xfrm>
        </p:grpSpPr>
        <p:pic>
          <p:nvPicPr>
            <p:cNvPr id="12" name="Picture 11"/>
            <p:cNvPicPr>
              <a:picLocks noChangeAspect="1"/>
            </p:cNvPicPr>
            <p:nvPr/>
          </p:nvPicPr>
          <p:blipFill>
            <a:blip r:embed="rId5"/>
            <a:stretch>
              <a:fillRect/>
            </a:stretch>
          </p:blipFill>
          <p:spPr>
            <a:xfrm>
              <a:off x="3448781" y="3362576"/>
              <a:ext cx="5467178" cy="2726986"/>
            </a:xfrm>
            <a:prstGeom prst="rect">
              <a:avLst/>
            </a:prstGeom>
          </p:spPr>
        </p:pic>
        <p:cxnSp>
          <p:nvCxnSpPr>
            <p:cNvPr id="17" name="Straight Arrow Connector 16">
              <a:extLst>
                <a:ext uri="{FF2B5EF4-FFF2-40B4-BE49-F238E27FC236}">
                  <a16:creationId xmlns:a16="http://schemas.microsoft.com/office/drawing/2014/main" id="{069AF69A-9963-4582-935C-2C82AF9CBE3C}"/>
                </a:ext>
              </a:extLst>
            </p:cNvPr>
            <p:cNvCxnSpPr>
              <a:cxnSpLocks/>
              <a:stCxn id="19" idx="3"/>
            </p:cNvCxnSpPr>
            <p:nvPr/>
          </p:nvCxnSpPr>
          <p:spPr>
            <a:xfrm flipV="1">
              <a:off x="3369809" y="4989007"/>
              <a:ext cx="3542452" cy="251627"/>
            </a:xfrm>
            <a:prstGeom prst="straightConnector1">
              <a:avLst/>
            </a:prstGeom>
            <a:ln>
              <a:solidFill>
                <a:srgbClr val="002060"/>
              </a:solidFill>
              <a:tailEnd type="triangle"/>
            </a:ln>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459C60FD-D2D9-4E6B-90B1-B2F0DBF36EEA}"/>
                </a:ext>
              </a:extLst>
            </p:cNvPr>
            <p:cNvSpPr txBox="1"/>
            <p:nvPr/>
          </p:nvSpPr>
          <p:spPr>
            <a:xfrm>
              <a:off x="2302632" y="4640469"/>
              <a:ext cx="1067177" cy="1200329"/>
            </a:xfrm>
            <a:prstGeom prst="rect">
              <a:avLst/>
            </a:prstGeom>
            <a:noFill/>
            <a:ln>
              <a:solidFill>
                <a:srgbClr val="002060"/>
              </a:solidFill>
            </a:ln>
          </p:spPr>
          <p:txBody>
            <a:bodyPr wrap="square" rtlCol="0">
              <a:spAutoFit/>
            </a:bodyPr>
            <a:lstStyle/>
            <a:p>
              <a:pPr algn="ctr"/>
              <a:r>
                <a:rPr lang="en-GB" sz="1200" dirty="0">
                  <a:ln w="9525">
                    <a:solidFill>
                      <a:srgbClr val="002060"/>
                    </a:solidFill>
                  </a:ln>
                  <a:solidFill>
                    <a:srgbClr val="002060"/>
                  </a:solidFill>
                </a:rPr>
                <a:t>A better “fit” to resistance could likely be obtained with more cells.</a:t>
              </a:r>
            </a:p>
          </p:txBody>
        </p:sp>
        <p:sp>
          <p:nvSpPr>
            <p:cNvPr id="23" name="Rectangle: Rounded Corners 22">
              <a:extLst>
                <a:ext uri="{FF2B5EF4-FFF2-40B4-BE49-F238E27FC236}">
                  <a16:creationId xmlns:a16="http://schemas.microsoft.com/office/drawing/2014/main" id="{4B40E547-1971-4E8D-9DD5-E0A49E315FF7}"/>
                </a:ext>
              </a:extLst>
            </p:cNvPr>
            <p:cNvSpPr/>
            <p:nvPr/>
          </p:nvSpPr>
          <p:spPr>
            <a:xfrm rot="2700000">
              <a:off x="7532316" y="3552236"/>
              <a:ext cx="560090" cy="1985776"/>
            </a:xfrm>
            <a:prstGeom prst="roundRect">
              <a:avLst/>
            </a:prstGeom>
            <a:noFill/>
            <a:ln w="12700">
              <a:solidFill>
                <a:srgbClr val="00206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5026983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D433A3B-7552-4844-A243-4722CFBD3EC9}"/>
              </a:ext>
            </a:extLst>
          </p:cNvPr>
          <p:cNvSpPr>
            <a:spLocks noGrp="1"/>
          </p:cNvSpPr>
          <p:nvPr>
            <p:ph type="ftr" sz="quarter" idx="3"/>
          </p:nvPr>
        </p:nvSpPr>
        <p:spPr/>
        <p:txBody>
          <a:bodyPr/>
          <a:lstStyle/>
          <a:p>
            <a:r>
              <a:rPr lang="en-GB"/>
              <a:t>PULPOKS, 12-13 March 2018</a:t>
            </a:r>
          </a:p>
        </p:txBody>
      </p:sp>
      <p:sp>
        <p:nvSpPr>
          <p:cNvPr id="3" name="Slide Number Placeholder 2">
            <a:extLst>
              <a:ext uri="{FF2B5EF4-FFF2-40B4-BE49-F238E27FC236}">
                <a16:creationId xmlns:a16="http://schemas.microsoft.com/office/drawing/2014/main" id="{2DC5F220-EA62-419B-B9BE-3EB0469355CC}"/>
              </a:ext>
            </a:extLst>
          </p:cNvPr>
          <p:cNvSpPr>
            <a:spLocks noGrp="1"/>
          </p:cNvSpPr>
          <p:nvPr>
            <p:ph type="sldNum" sz="quarter" idx="4"/>
          </p:nvPr>
        </p:nvSpPr>
        <p:spPr/>
        <p:txBody>
          <a:bodyPr/>
          <a:lstStyle/>
          <a:p>
            <a:fld id="{22E53F7B-D2DA-444A-8A57-885A018407D2}" type="slidenum">
              <a:rPr lang="en-GB" smtClean="0"/>
              <a:t>11</a:t>
            </a:fld>
            <a:endParaRPr lang="en-GB"/>
          </a:p>
        </p:txBody>
      </p:sp>
      <p:sp>
        <p:nvSpPr>
          <p:cNvPr id="14" name="Title 1">
            <a:extLst>
              <a:ext uri="{FF2B5EF4-FFF2-40B4-BE49-F238E27FC236}">
                <a16:creationId xmlns:a16="http://schemas.microsoft.com/office/drawing/2014/main" id="{E2EB313C-0F2C-458B-8D9C-1BE7E3732472}"/>
              </a:ext>
            </a:extLst>
          </p:cNvPr>
          <p:cNvSpPr txBox="1">
            <a:spLocks/>
          </p:cNvSpPr>
          <p:nvPr/>
        </p:nvSpPr>
        <p:spPr>
          <a:xfrm>
            <a:off x="443509" y="-99392"/>
            <a:ext cx="8226854" cy="940443"/>
          </a:xfrm>
          <a:prstGeom prst="rect">
            <a:avLst/>
          </a:prstGeom>
        </p:spPr>
        <p:txBody>
          <a:bodyPr vert="horz" lIns="45720" rIns="45720" anchor="ctr">
            <a:noAutofit/>
          </a:bodyPr>
          <a:lstStyle>
            <a:lvl1pPr>
              <a:spcBef>
                <a:spcPct val="0"/>
              </a:spcBef>
              <a:buNone/>
              <a:defRPr kumimoji="0" sz="2800" b="1">
                <a:effectLst>
                  <a:outerShdw blurRad="38100" dist="38100" dir="2700000" algn="tl">
                    <a:srgbClr val="000000">
                      <a:alpha val="43137"/>
                    </a:srgbClr>
                  </a:outerShdw>
                </a:effectLst>
                <a:latin typeface="+mj-lt"/>
                <a:ea typeface="+mj-ea"/>
                <a:cs typeface="+mj-cs"/>
              </a:defRPr>
            </a:lvl1pPr>
          </a:lstStyle>
          <a:p>
            <a:r>
              <a:rPr lang="en-US" dirty="0"/>
              <a:t>Modelling a Turn-on of a Multi-Gap </a:t>
            </a:r>
            <a:r>
              <a:rPr lang="en-US" dirty="0" err="1"/>
              <a:t>Thyratron</a:t>
            </a:r>
            <a:endParaRPr lang="en-GB" dirty="0"/>
          </a:p>
        </p:txBody>
      </p:sp>
      <p:grpSp>
        <p:nvGrpSpPr>
          <p:cNvPr id="38" name="Group 37">
            <a:extLst>
              <a:ext uri="{FF2B5EF4-FFF2-40B4-BE49-F238E27FC236}">
                <a16:creationId xmlns:a16="http://schemas.microsoft.com/office/drawing/2014/main" id="{C7CF8AD3-B47E-40E6-91D9-12B58FA6FD6B}"/>
              </a:ext>
            </a:extLst>
          </p:cNvPr>
          <p:cNvGrpSpPr/>
          <p:nvPr/>
        </p:nvGrpSpPr>
        <p:grpSpPr>
          <a:xfrm>
            <a:off x="551756" y="692696"/>
            <a:ext cx="7891108" cy="5414442"/>
            <a:chOff x="551756" y="692696"/>
            <a:chExt cx="7891108" cy="5414442"/>
          </a:xfrm>
        </p:grpSpPr>
        <p:grpSp>
          <p:nvGrpSpPr>
            <p:cNvPr id="10" name="Group 4">
              <a:extLst>
                <a:ext uri="{FF2B5EF4-FFF2-40B4-BE49-F238E27FC236}">
                  <a16:creationId xmlns:a16="http://schemas.microsoft.com/office/drawing/2014/main" id="{4BBE3A04-9572-49DF-ABCA-CEF5584C1EBA}"/>
                </a:ext>
              </a:extLst>
            </p:cNvPr>
            <p:cNvGrpSpPr>
              <a:grpSpLocks/>
            </p:cNvGrpSpPr>
            <p:nvPr/>
          </p:nvGrpSpPr>
          <p:grpSpPr bwMode="auto">
            <a:xfrm rot="16200000">
              <a:off x="3551946" y="-375480"/>
              <a:ext cx="1536055" cy="3672408"/>
              <a:chOff x="3600" y="672"/>
              <a:chExt cx="1479" cy="3217"/>
            </a:xfrm>
          </p:grpSpPr>
          <p:pic>
            <p:nvPicPr>
              <p:cNvPr id="11" name="Picture 5" descr="thyratron2">
                <a:extLst>
                  <a:ext uri="{FF2B5EF4-FFF2-40B4-BE49-F238E27FC236}">
                    <a16:creationId xmlns:a16="http://schemas.microsoft.com/office/drawing/2014/main" id="{7783D381-9710-4495-8185-A4AD3AC440C6}"/>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3600" y="672"/>
                <a:ext cx="1456" cy="3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Line 6">
                <a:extLst>
                  <a:ext uri="{FF2B5EF4-FFF2-40B4-BE49-F238E27FC236}">
                    <a16:creationId xmlns:a16="http://schemas.microsoft.com/office/drawing/2014/main" id="{D6ED04BD-129D-413E-B295-19A5380663DE}"/>
                  </a:ext>
                </a:extLst>
              </p:cNvPr>
              <p:cNvSpPr>
                <a:spLocks noChangeShapeType="1"/>
              </p:cNvSpPr>
              <p:nvPr/>
            </p:nvSpPr>
            <p:spPr bwMode="auto">
              <a:xfrm flipV="1">
                <a:off x="4789" y="1056"/>
                <a:ext cx="0" cy="2208"/>
              </a:xfrm>
              <a:prstGeom prst="line">
                <a:avLst/>
              </a:prstGeom>
              <a:noFill/>
              <a:ln w="25400">
                <a:solidFill>
                  <a:srgbClr val="FFFF00"/>
                </a:solidFill>
                <a:round/>
                <a:headEnd type="stealth" w="lg" len="lg"/>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 name="Text Box 7">
                <a:extLst>
                  <a:ext uri="{FF2B5EF4-FFF2-40B4-BE49-F238E27FC236}">
                    <a16:creationId xmlns:a16="http://schemas.microsoft.com/office/drawing/2014/main" id="{A88EFCCE-4035-4CA0-A7D1-3A4588203813}"/>
                  </a:ext>
                </a:extLst>
              </p:cNvPr>
              <p:cNvSpPr txBox="1">
                <a:spLocks noChangeArrowheads="1"/>
              </p:cNvSpPr>
              <p:nvPr/>
            </p:nvSpPr>
            <p:spPr bwMode="auto">
              <a:xfrm rot="5400000">
                <a:off x="4434" y="2119"/>
                <a:ext cx="964"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eaLnBrk="0" hangingPunct="0">
                  <a:spcBef>
                    <a:spcPct val="20000"/>
                  </a:spcBef>
                  <a:buChar char="•"/>
                  <a:defRPr sz="3200">
                    <a:solidFill>
                      <a:schemeClr val="tx1"/>
                    </a:solidFill>
                    <a:latin typeface="Arial" charset="0"/>
                  </a:defRPr>
                </a:lvl1pPr>
                <a:lvl2pPr marL="742950" indent="-285750" algn="l" eaLnBrk="0" hangingPunct="0">
                  <a:spcBef>
                    <a:spcPct val="20000"/>
                  </a:spcBef>
                  <a:buChar char="–"/>
                  <a:defRPr sz="2800">
                    <a:solidFill>
                      <a:schemeClr val="tx1"/>
                    </a:solidFill>
                    <a:latin typeface="Arial"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r>
                  <a:rPr lang="en-GB" altLang="en-US" sz="1600" dirty="0">
                    <a:solidFill>
                      <a:srgbClr val="FFFF00"/>
                    </a:solidFill>
                  </a:rPr>
                  <a:t>~340mm</a:t>
                </a:r>
              </a:p>
            </p:txBody>
          </p:sp>
        </p:grpSp>
        <p:cxnSp>
          <p:nvCxnSpPr>
            <p:cNvPr id="16" name="Straight Arrow Connector 15">
              <a:extLst>
                <a:ext uri="{FF2B5EF4-FFF2-40B4-BE49-F238E27FC236}">
                  <a16:creationId xmlns:a16="http://schemas.microsoft.com/office/drawing/2014/main" id="{0D6D5BE4-1211-4FD4-B4F7-1947CAB2D062}"/>
                </a:ext>
              </a:extLst>
            </p:cNvPr>
            <p:cNvCxnSpPr>
              <a:cxnSpLocks/>
            </p:cNvCxnSpPr>
            <p:nvPr/>
          </p:nvCxnSpPr>
          <p:spPr>
            <a:xfrm flipV="1">
              <a:off x="1797877" y="1504003"/>
              <a:ext cx="1328283" cy="864096"/>
            </a:xfrm>
            <a:prstGeom prst="straightConnector1">
              <a:avLst/>
            </a:prstGeom>
            <a:ln w="22225">
              <a:solidFill>
                <a:schemeClr val="bg2">
                  <a:lumMod val="1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4D92B181-31A5-4BC9-9961-D9CEAA7E6C62}"/>
                </a:ext>
              </a:extLst>
            </p:cNvPr>
            <p:cNvCxnSpPr>
              <a:cxnSpLocks/>
            </p:cNvCxnSpPr>
            <p:nvPr/>
          </p:nvCxnSpPr>
          <p:spPr>
            <a:xfrm flipV="1">
              <a:off x="3131840" y="1484784"/>
              <a:ext cx="432048" cy="864096"/>
            </a:xfrm>
            <a:prstGeom prst="straightConnector1">
              <a:avLst/>
            </a:prstGeom>
            <a:ln w="22225">
              <a:solidFill>
                <a:schemeClr val="bg2">
                  <a:lumMod val="1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0276E589-F0DA-4F70-800C-4DDB8DED5691}"/>
                </a:ext>
              </a:extLst>
            </p:cNvPr>
            <p:cNvCxnSpPr>
              <a:cxnSpLocks/>
            </p:cNvCxnSpPr>
            <p:nvPr/>
          </p:nvCxnSpPr>
          <p:spPr>
            <a:xfrm flipH="1" flipV="1">
              <a:off x="3880882" y="1484784"/>
              <a:ext cx="619798" cy="864096"/>
            </a:xfrm>
            <a:prstGeom prst="straightConnector1">
              <a:avLst/>
            </a:prstGeom>
            <a:ln w="22225">
              <a:solidFill>
                <a:schemeClr val="bg2">
                  <a:lumMod val="1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24" name="Straight Arrow Connector 23">
              <a:extLst>
                <a:ext uri="{FF2B5EF4-FFF2-40B4-BE49-F238E27FC236}">
                  <a16:creationId xmlns:a16="http://schemas.microsoft.com/office/drawing/2014/main" id="{8A695C66-98B6-43CB-839C-6E826AF474F9}"/>
                </a:ext>
              </a:extLst>
            </p:cNvPr>
            <p:cNvCxnSpPr>
              <a:cxnSpLocks/>
            </p:cNvCxnSpPr>
            <p:nvPr/>
          </p:nvCxnSpPr>
          <p:spPr>
            <a:xfrm flipH="1" flipV="1">
              <a:off x="4268508" y="1472668"/>
              <a:ext cx="1480028" cy="895286"/>
            </a:xfrm>
            <a:prstGeom prst="straightConnector1">
              <a:avLst/>
            </a:prstGeom>
            <a:ln w="22225">
              <a:solidFill>
                <a:schemeClr val="bg2">
                  <a:lumMod val="1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a:extLst>
                <a:ext uri="{FF2B5EF4-FFF2-40B4-BE49-F238E27FC236}">
                  <a16:creationId xmlns:a16="http://schemas.microsoft.com/office/drawing/2014/main" id="{8B826DF6-9201-4E82-A7D8-4D8ACC5D0AFF}"/>
                </a:ext>
              </a:extLst>
            </p:cNvPr>
            <p:cNvCxnSpPr>
              <a:cxnSpLocks/>
            </p:cNvCxnSpPr>
            <p:nvPr/>
          </p:nvCxnSpPr>
          <p:spPr>
            <a:xfrm flipH="1" flipV="1">
              <a:off x="4668418" y="1472669"/>
              <a:ext cx="2423862" cy="908915"/>
            </a:xfrm>
            <a:prstGeom prst="straightConnector1">
              <a:avLst/>
            </a:prstGeom>
            <a:ln w="22225">
              <a:solidFill>
                <a:schemeClr val="bg2">
                  <a:lumMod val="1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34" name="TextBox 33">
              <a:extLst>
                <a:ext uri="{FF2B5EF4-FFF2-40B4-BE49-F238E27FC236}">
                  <a16:creationId xmlns:a16="http://schemas.microsoft.com/office/drawing/2014/main" id="{1FBC8929-9A96-4DE5-9FAF-DECEAFDC065A}"/>
                </a:ext>
              </a:extLst>
            </p:cNvPr>
            <p:cNvSpPr txBox="1"/>
            <p:nvPr/>
          </p:nvSpPr>
          <p:spPr>
            <a:xfrm>
              <a:off x="551756" y="4937587"/>
              <a:ext cx="7260603" cy="1169551"/>
            </a:xfrm>
            <a:prstGeom prst="rect">
              <a:avLst/>
            </a:prstGeom>
            <a:noFill/>
          </p:spPr>
          <p:txBody>
            <a:bodyPr wrap="square" rtlCol="0">
              <a:spAutoFit/>
            </a:bodyPr>
            <a:lstStyle/>
            <a:p>
              <a:r>
                <a:rPr lang="en-GB" sz="1400" dirty="0"/>
                <a:t>Example values for CX1171A in a CERN coaxial housing:</a:t>
              </a:r>
            </a:p>
            <a:p>
              <a:pPr marL="285750" indent="-285750">
                <a:buFont typeface="Wingdings" panose="05000000000000000000" pitchFamily="2" charset="2"/>
                <a:buChar char="§"/>
              </a:pPr>
              <a:r>
                <a:rPr lang="en-GB" sz="1400" dirty="0"/>
                <a:t>Total parasitic inductance: ~80 </a:t>
              </a:r>
              <a:r>
                <a:rPr lang="en-GB" sz="1400" dirty="0" err="1"/>
                <a:t>nH</a:t>
              </a:r>
              <a:endParaRPr lang="en-GB" sz="1400" dirty="0"/>
            </a:p>
            <a:p>
              <a:pPr marL="285750" indent="-285750">
                <a:buFont typeface="Wingdings" panose="05000000000000000000" pitchFamily="2" charset="2"/>
                <a:buChar char="§"/>
              </a:pPr>
              <a:r>
                <a:rPr lang="en-GB" sz="1400" dirty="0" err="1"/>
                <a:t>Cgap</a:t>
              </a:r>
              <a:r>
                <a:rPr lang="en-GB" sz="1400" dirty="0"/>
                <a:t> (inter-electrode capacitance of each of each gap): 15 pF to 20 pF;</a:t>
              </a:r>
            </a:p>
            <a:p>
              <a:pPr marL="285750" indent="-285750">
                <a:buFont typeface="Wingdings" panose="05000000000000000000" pitchFamily="2" charset="2"/>
                <a:buChar char="§"/>
              </a:pPr>
              <a:r>
                <a:rPr lang="en-GB" sz="1400" dirty="0" err="1"/>
                <a:t>Cdrift</a:t>
              </a:r>
              <a:r>
                <a:rPr lang="en-GB" sz="1400" dirty="0"/>
                <a:t> (drift space capacitance): 25 pF to 30 pF;</a:t>
              </a:r>
            </a:p>
            <a:p>
              <a:pPr marL="285750" indent="-285750">
                <a:buFont typeface="Wingdings" panose="05000000000000000000" pitchFamily="2" charset="2"/>
                <a:buChar char="§"/>
              </a:pPr>
              <a:r>
                <a:rPr lang="en-GB" sz="1400" dirty="0" err="1"/>
                <a:t>Cgnd</a:t>
              </a:r>
              <a:r>
                <a:rPr lang="en-GB" sz="1400" dirty="0"/>
                <a:t> (parasitic capacitance from the grading ring to ground): ~11 </a:t>
              </a:r>
              <a:r>
                <a:rPr lang="en-GB" sz="1400" dirty="0" err="1"/>
                <a:t>pF.</a:t>
              </a:r>
              <a:r>
                <a:rPr lang="en-GB" sz="1400" dirty="0"/>
                <a:t> </a:t>
              </a:r>
            </a:p>
          </p:txBody>
        </p:sp>
        <p:pic>
          <p:nvPicPr>
            <p:cNvPr id="35" name="Picture 34">
              <a:extLst>
                <a:ext uri="{FF2B5EF4-FFF2-40B4-BE49-F238E27FC236}">
                  <a16:creationId xmlns:a16="http://schemas.microsoft.com/office/drawing/2014/main" id="{5962DB07-40B0-4441-BFF1-0A1371EED451}"/>
                </a:ext>
              </a:extLst>
            </p:cNvPr>
            <p:cNvPicPr>
              <a:picLocks noChangeAspect="1"/>
            </p:cNvPicPr>
            <p:nvPr/>
          </p:nvPicPr>
          <p:blipFill>
            <a:blip r:embed="rId3"/>
            <a:stretch>
              <a:fillRect/>
            </a:stretch>
          </p:blipFill>
          <p:spPr>
            <a:xfrm>
              <a:off x="558496" y="2367956"/>
              <a:ext cx="7884368" cy="2569629"/>
            </a:xfrm>
            <a:prstGeom prst="rect">
              <a:avLst/>
            </a:prstGeom>
          </p:spPr>
        </p:pic>
      </p:grpSp>
    </p:spTree>
    <p:extLst>
      <p:ext uri="{BB962C8B-B14F-4D97-AF65-F5344CB8AC3E}">
        <p14:creationId xmlns:p14="http://schemas.microsoft.com/office/powerpoint/2010/main" val="26607097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8143190C-ACB4-43ED-837C-BDA820EDF8E1}"/>
              </a:ext>
            </a:extLst>
          </p:cNvPr>
          <p:cNvSpPr>
            <a:spLocks noGrp="1"/>
          </p:cNvSpPr>
          <p:nvPr>
            <p:ph type="ftr" sz="quarter" idx="3"/>
          </p:nvPr>
        </p:nvSpPr>
        <p:spPr/>
        <p:txBody>
          <a:bodyPr/>
          <a:lstStyle/>
          <a:p>
            <a:r>
              <a:rPr lang="en-GB"/>
              <a:t>PULPOKS, 12-13 March 2018</a:t>
            </a:r>
          </a:p>
        </p:txBody>
      </p:sp>
      <p:sp>
        <p:nvSpPr>
          <p:cNvPr id="3" name="Slide Number Placeholder 2">
            <a:extLst>
              <a:ext uri="{FF2B5EF4-FFF2-40B4-BE49-F238E27FC236}">
                <a16:creationId xmlns:a16="http://schemas.microsoft.com/office/drawing/2014/main" id="{62BA878C-653D-4B8E-A15B-53F2F051255D}"/>
              </a:ext>
            </a:extLst>
          </p:cNvPr>
          <p:cNvSpPr>
            <a:spLocks noGrp="1"/>
          </p:cNvSpPr>
          <p:nvPr>
            <p:ph type="sldNum" sz="quarter" idx="4"/>
          </p:nvPr>
        </p:nvSpPr>
        <p:spPr/>
        <p:txBody>
          <a:bodyPr/>
          <a:lstStyle/>
          <a:p>
            <a:fld id="{22E53F7B-D2DA-444A-8A57-885A018407D2}" type="slidenum">
              <a:rPr lang="en-GB" smtClean="0"/>
              <a:t>12</a:t>
            </a:fld>
            <a:endParaRPr lang="en-GB"/>
          </a:p>
        </p:txBody>
      </p:sp>
      <p:sp>
        <p:nvSpPr>
          <p:cNvPr id="7" name="TextBox 6">
            <a:extLst>
              <a:ext uri="{FF2B5EF4-FFF2-40B4-BE49-F238E27FC236}">
                <a16:creationId xmlns:a16="http://schemas.microsoft.com/office/drawing/2014/main" id="{4D06FDBB-AB87-4B59-AB6F-7F59F3E5E0D0}"/>
              </a:ext>
            </a:extLst>
          </p:cNvPr>
          <p:cNvSpPr txBox="1"/>
          <p:nvPr/>
        </p:nvSpPr>
        <p:spPr>
          <a:xfrm>
            <a:off x="467544" y="764704"/>
            <a:ext cx="8352928" cy="646331"/>
          </a:xfrm>
          <a:prstGeom prst="rect">
            <a:avLst/>
          </a:prstGeom>
          <a:noFill/>
        </p:spPr>
        <p:txBody>
          <a:bodyPr wrap="square" rtlCol="0">
            <a:spAutoFit/>
          </a:bodyPr>
          <a:lstStyle/>
          <a:p>
            <a:r>
              <a:rPr lang="en-GB" dirty="0"/>
              <a:t>A non-linear turn-on switching characteristic for a thyratron may be represented using the following equivalent circuit. </a:t>
            </a:r>
          </a:p>
        </p:txBody>
      </p:sp>
      <p:sp>
        <p:nvSpPr>
          <p:cNvPr id="8" name="TextBox 7">
            <a:extLst>
              <a:ext uri="{FF2B5EF4-FFF2-40B4-BE49-F238E27FC236}">
                <a16:creationId xmlns:a16="http://schemas.microsoft.com/office/drawing/2014/main" id="{C7A026BF-3220-4EBA-9ACD-178984748DFE}"/>
              </a:ext>
            </a:extLst>
          </p:cNvPr>
          <p:cNvSpPr txBox="1"/>
          <p:nvPr/>
        </p:nvSpPr>
        <p:spPr>
          <a:xfrm>
            <a:off x="4641397" y="1556792"/>
            <a:ext cx="4179075" cy="3539430"/>
          </a:xfrm>
          <a:prstGeom prst="rect">
            <a:avLst/>
          </a:prstGeom>
          <a:noFill/>
        </p:spPr>
        <p:txBody>
          <a:bodyPr wrap="square" rtlCol="0">
            <a:spAutoFit/>
          </a:bodyPr>
          <a:lstStyle/>
          <a:p>
            <a:pPr marL="285750" indent="-285750">
              <a:buFont typeface="Wingdings" panose="05000000000000000000" pitchFamily="2" charset="2"/>
              <a:buChar char="Ø"/>
            </a:pPr>
            <a:r>
              <a:rPr lang="en-GB" sz="1400" dirty="0" err="1"/>
              <a:t>Lparasitic</a:t>
            </a:r>
            <a:r>
              <a:rPr lang="en-GB" sz="1400" dirty="0"/>
              <a:t> </a:t>
            </a:r>
            <a:r>
              <a:rPr lang="en-GB" sz="1400" dirty="0">
                <a:sym typeface="Wingdings" panose="05000000000000000000" pitchFamily="2" charset="2"/>
              </a:rPr>
              <a:t> </a:t>
            </a:r>
            <a:r>
              <a:rPr lang="en-GB" sz="1400" dirty="0"/>
              <a:t>parasitic inductance of a gap and/or drift space;</a:t>
            </a:r>
          </a:p>
          <a:p>
            <a:pPr marL="285750" indent="-285750">
              <a:buFont typeface="Wingdings" panose="05000000000000000000" pitchFamily="2" charset="2"/>
              <a:buChar char="Ø"/>
            </a:pPr>
            <a:r>
              <a:rPr lang="en-GB" sz="1400" dirty="0" err="1"/>
              <a:t>Hsense</a:t>
            </a:r>
            <a:r>
              <a:rPr lang="en-GB" sz="1400" dirty="0"/>
              <a:t> and </a:t>
            </a:r>
            <a:r>
              <a:rPr lang="en-GB" sz="1400" dirty="0" err="1"/>
              <a:t>Hcontrol</a:t>
            </a:r>
            <a:r>
              <a:rPr lang="en-GB" sz="1400" dirty="0"/>
              <a:t> </a:t>
            </a:r>
            <a:r>
              <a:rPr lang="en-GB" sz="1400" dirty="0">
                <a:sym typeface="Wingdings" panose="05000000000000000000" pitchFamily="2" charset="2"/>
              </a:rPr>
              <a:t> </a:t>
            </a:r>
            <a:r>
              <a:rPr lang="en-GB" sz="1400" dirty="0"/>
              <a:t>both current-controlled voltage sources with unity gain, which are used for controlling voltage source </a:t>
            </a:r>
            <a:r>
              <a:rPr lang="en-GB" sz="1400" dirty="0" err="1"/>
              <a:t>Eproduct</a:t>
            </a:r>
            <a:r>
              <a:rPr lang="en-GB" sz="1400" dirty="0"/>
              <a:t>: the potential difference across the output terminals of </a:t>
            </a:r>
            <a:r>
              <a:rPr lang="en-GB" sz="1400" dirty="0" err="1"/>
              <a:t>Eproduct</a:t>
            </a:r>
            <a:r>
              <a:rPr lang="en-GB" sz="1400" dirty="0"/>
              <a:t> </a:t>
            </a:r>
            <a:r>
              <a:rPr lang="en-GB" sz="1400" dirty="0">
                <a:sym typeface="Wingdings" panose="05000000000000000000" pitchFamily="2" charset="2"/>
              </a:rPr>
              <a:t> </a:t>
            </a:r>
            <a:r>
              <a:rPr lang="en-GB" sz="1400" dirty="0"/>
              <a:t>product of the current through </a:t>
            </a:r>
            <a:r>
              <a:rPr lang="en-GB" sz="1400" dirty="0" err="1"/>
              <a:t>Hsense</a:t>
            </a:r>
            <a:r>
              <a:rPr lang="en-GB" sz="1400" dirty="0"/>
              <a:t> and </a:t>
            </a:r>
            <a:r>
              <a:rPr lang="en-GB" sz="1400" dirty="0" err="1"/>
              <a:t>Hcontrol</a:t>
            </a:r>
            <a:r>
              <a:rPr lang="en-GB" sz="1400" dirty="0"/>
              <a:t>. </a:t>
            </a:r>
          </a:p>
          <a:p>
            <a:pPr marL="285750" indent="-285750">
              <a:buFont typeface="Wingdings" panose="05000000000000000000" pitchFamily="2" charset="2"/>
              <a:buChar char="Ø"/>
            </a:pPr>
            <a:r>
              <a:rPr lang="en-GB" sz="1400" dirty="0"/>
              <a:t>ISA is a current source whose current decays exponentially, with time-constant </a:t>
            </a:r>
            <a:r>
              <a:rPr lang="en-GB" sz="1400" i="1" dirty="0"/>
              <a:t>tc1</a:t>
            </a:r>
            <a:r>
              <a:rPr lang="en-GB" sz="1400" dirty="0"/>
              <a:t>, from a high-current (e.g. 50kA) to a low current (e.g. 20mA). The low current value is chosen to give a representative conduction voltage drop at the required load current.</a:t>
            </a:r>
          </a:p>
          <a:p>
            <a:pPr marL="285750" indent="-285750">
              <a:buFont typeface="Wingdings" panose="05000000000000000000" pitchFamily="2" charset="2"/>
              <a:buChar char="Ø"/>
            </a:pPr>
            <a:r>
              <a:rPr lang="en-GB" sz="1400" dirty="0"/>
              <a:t>7ns for </a:t>
            </a:r>
            <a:r>
              <a:rPr lang="en-GB" sz="1400" i="1" dirty="0"/>
              <a:t>tc1</a:t>
            </a:r>
            <a:r>
              <a:rPr lang="en-GB" sz="1400" dirty="0"/>
              <a:t> </a:t>
            </a:r>
            <a:r>
              <a:rPr lang="en-GB" sz="1400" dirty="0">
                <a:sym typeface="Wingdings" panose="05000000000000000000" pitchFamily="2" charset="2"/>
              </a:rPr>
              <a:t> </a:t>
            </a:r>
            <a:r>
              <a:rPr lang="en-GB" sz="1400" dirty="0"/>
              <a:t>predicted 10% to 90% current rise-time of ~32ns. </a:t>
            </a:r>
          </a:p>
        </p:txBody>
      </p:sp>
      <p:pic>
        <p:nvPicPr>
          <p:cNvPr id="9" name="Picture 8">
            <a:extLst>
              <a:ext uri="{FF2B5EF4-FFF2-40B4-BE49-F238E27FC236}">
                <a16:creationId xmlns:a16="http://schemas.microsoft.com/office/drawing/2014/main" id="{CC49F784-BC77-44ED-BDF7-E830ECCE9D24}"/>
              </a:ext>
            </a:extLst>
          </p:cNvPr>
          <p:cNvPicPr>
            <a:picLocks noChangeAspect="1"/>
          </p:cNvPicPr>
          <p:nvPr/>
        </p:nvPicPr>
        <p:blipFill>
          <a:blip r:embed="rId2"/>
          <a:stretch>
            <a:fillRect/>
          </a:stretch>
        </p:blipFill>
        <p:spPr>
          <a:xfrm>
            <a:off x="191957" y="1443083"/>
            <a:ext cx="4427984" cy="3194029"/>
          </a:xfrm>
          <a:prstGeom prst="rect">
            <a:avLst/>
          </a:prstGeom>
        </p:spPr>
      </p:pic>
      <p:sp>
        <p:nvSpPr>
          <p:cNvPr id="14" name="Title 1">
            <a:extLst>
              <a:ext uri="{FF2B5EF4-FFF2-40B4-BE49-F238E27FC236}">
                <a16:creationId xmlns:a16="http://schemas.microsoft.com/office/drawing/2014/main" id="{2A5A05C6-3D4F-4EEB-BFE8-9D13843C8D6C}"/>
              </a:ext>
            </a:extLst>
          </p:cNvPr>
          <p:cNvSpPr txBox="1">
            <a:spLocks/>
          </p:cNvSpPr>
          <p:nvPr/>
        </p:nvSpPr>
        <p:spPr>
          <a:xfrm>
            <a:off x="443509" y="73249"/>
            <a:ext cx="8226854" cy="940443"/>
          </a:xfrm>
          <a:prstGeom prst="rect">
            <a:avLst/>
          </a:prstGeom>
        </p:spPr>
        <p:txBody>
          <a:bodyPr vert="horz" lIns="45720" rIns="45720" anchor="ctr">
            <a:noAutofit/>
          </a:bodyPr>
          <a:lstStyle>
            <a:lvl1pPr>
              <a:spcBef>
                <a:spcPct val="0"/>
              </a:spcBef>
              <a:buNone/>
              <a:defRPr kumimoji="0" sz="2800" b="1">
                <a:effectLst>
                  <a:outerShdw blurRad="38100" dist="38100" dir="2700000" algn="tl">
                    <a:srgbClr val="000000">
                      <a:alpha val="43137"/>
                    </a:srgbClr>
                  </a:outerShdw>
                </a:effectLst>
                <a:latin typeface="+mj-lt"/>
                <a:ea typeface="+mj-ea"/>
                <a:cs typeface="+mj-cs"/>
              </a:defRPr>
            </a:lvl1pPr>
          </a:lstStyle>
          <a:p>
            <a:r>
              <a:rPr lang="en-US" dirty="0"/>
              <a:t>Modelling </a:t>
            </a:r>
            <a:r>
              <a:rPr lang="en-US" dirty="0" err="1"/>
              <a:t>Thyratron</a:t>
            </a:r>
            <a:r>
              <a:rPr lang="en-US" dirty="0"/>
              <a:t> Turn-on </a:t>
            </a:r>
            <a:endParaRPr lang="en-GB" dirty="0"/>
          </a:p>
        </p:txBody>
      </p:sp>
      <p:pic>
        <p:nvPicPr>
          <p:cNvPr id="15" name="Picture 14">
            <a:extLst>
              <a:ext uri="{FF2B5EF4-FFF2-40B4-BE49-F238E27FC236}">
                <a16:creationId xmlns:a16="http://schemas.microsoft.com/office/drawing/2014/main" id="{AEB5285C-FE50-4577-A82B-8BDDD8E7F6F2}"/>
              </a:ext>
            </a:extLst>
          </p:cNvPr>
          <p:cNvPicPr>
            <a:picLocks noChangeAspect="1"/>
          </p:cNvPicPr>
          <p:nvPr/>
        </p:nvPicPr>
        <p:blipFill>
          <a:blip r:embed="rId3"/>
          <a:stretch>
            <a:fillRect/>
          </a:stretch>
        </p:blipFill>
        <p:spPr>
          <a:xfrm>
            <a:off x="1559890" y="5230180"/>
            <a:ext cx="1728192" cy="795214"/>
          </a:xfrm>
          <a:prstGeom prst="rect">
            <a:avLst/>
          </a:prstGeom>
          <a:ln w="19050">
            <a:solidFill>
              <a:srgbClr val="002060"/>
            </a:solidFill>
          </a:ln>
        </p:spPr>
      </p:pic>
      <p:sp>
        <p:nvSpPr>
          <p:cNvPr id="17" name="Rectangle 16">
            <a:extLst>
              <a:ext uri="{FF2B5EF4-FFF2-40B4-BE49-F238E27FC236}">
                <a16:creationId xmlns:a16="http://schemas.microsoft.com/office/drawing/2014/main" id="{28154B16-888C-4A18-8C3E-E407DA8E0AEC}"/>
              </a:ext>
            </a:extLst>
          </p:cNvPr>
          <p:cNvSpPr/>
          <p:nvPr/>
        </p:nvSpPr>
        <p:spPr>
          <a:xfrm>
            <a:off x="191957" y="1411035"/>
            <a:ext cx="4449440" cy="3386117"/>
          </a:xfrm>
          <a:prstGeom prst="rect">
            <a:avLst/>
          </a:prstGeom>
          <a:noFill/>
          <a:ln w="25400">
            <a:solidFill>
              <a:srgbClr val="00206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Arrow: Down 17">
            <a:extLst>
              <a:ext uri="{FF2B5EF4-FFF2-40B4-BE49-F238E27FC236}">
                <a16:creationId xmlns:a16="http://schemas.microsoft.com/office/drawing/2014/main" id="{0DEAEC43-3445-4E83-B509-8981559E4778}"/>
              </a:ext>
            </a:extLst>
          </p:cNvPr>
          <p:cNvSpPr/>
          <p:nvPr/>
        </p:nvSpPr>
        <p:spPr>
          <a:xfrm>
            <a:off x="2315974" y="4802252"/>
            <a:ext cx="216024" cy="427927"/>
          </a:xfrm>
          <a:prstGeom prst="downArrow">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98443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76E2DEE-21F9-48A9-82E3-1305B63046E1}"/>
              </a:ext>
            </a:extLst>
          </p:cNvPr>
          <p:cNvSpPr>
            <a:spLocks noGrp="1"/>
          </p:cNvSpPr>
          <p:nvPr>
            <p:ph type="ftr" sz="quarter" idx="3"/>
          </p:nvPr>
        </p:nvSpPr>
        <p:spPr/>
        <p:txBody>
          <a:bodyPr/>
          <a:lstStyle/>
          <a:p>
            <a:r>
              <a:rPr lang="en-GB"/>
              <a:t>PULPOKS, 12-13 March 2018</a:t>
            </a:r>
          </a:p>
        </p:txBody>
      </p:sp>
      <p:sp>
        <p:nvSpPr>
          <p:cNvPr id="3" name="Slide Number Placeholder 2">
            <a:extLst>
              <a:ext uri="{FF2B5EF4-FFF2-40B4-BE49-F238E27FC236}">
                <a16:creationId xmlns:a16="http://schemas.microsoft.com/office/drawing/2014/main" id="{AF131593-8529-4417-B308-BB47F41F6476}"/>
              </a:ext>
            </a:extLst>
          </p:cNvPr>
          <p:cNvSpPr>
            <a:spLocks noGrp="1"/>
          </p:cNvSpPr>
          <p:nvPr>
            <p:ph type="sldNum" sz="quarter" idx="4"/>
          </p:nvPr>
        </p:nvSpPr>
        <p:spPr/>
        <p:txBody>
          <a:bodyPr/>
          <a:lstStyle/>
          <a:p>
            <a:fld id="{22E53F7B-D2DA-444A-8A57-885A018407D2}" type="slidenum">
              <a:rPr lang="en-GB" smtClean="0"/>
              <a:t>13</a:t>
            </a:fld>
            <a:endParaRPr lang="en-GB"/>
          </a:p>
        </p:txBody>
      </p:sp>
      <p:sp>
        <p:nvSpPr>
          <p:cNvPr id="5" name="Title 1">
            <a:extLst>
              <a:ext uri="{FF2B5EF4-FFF2-40B4-BE49-F238E27FC236}">
                <a16:creationId xmlns:a16="http://schemas.microsoft.com/office/drawing/2014/main" id="{5AFF5B12-5D41-4E73-88D9-096E4D6E73B4}"/>
              </a:ext>
            </a:extLst>
          </p:cNvPr>
          <p:cNvSpPr txBox="1">
            <a:spLocks/>
          </p:cNvSpPr>
          <p:nvPr/>
        </p:nvSpPr>
        <p:spPr>
          <a:xfrm>
            <a:off x="466453" y="55910"/>
            <a:ext cx="8226854" cy="940443"/>
          </a:xfrm>
          <a:prstGeom prst="rect">
            <a:avLst/>
          </a:prstGeom>
        </p:spPr>
        <p:txBody>
          <a:bodyPr vert="horz" lIns="45720" rIns="45720" anchor="ctr">
            <a:noAutofit/>
          </a:bodyPr>
          <a:lstStyle>
            <a:defPPr>
              <a:defRPr lang="en-US"/>
            </a:defPPr>
            <a:lvl1pPr>
              <a:spcBef>
                <a:spcPct val="0"/>
              </a:spcBef>
              <a:buNone/>
              <a:defRPr kumimoji="0" sz="2800" b="1">
                <a:effectLst>
                  <a:outerShdw blurRad="38100" dist="38100" dir="2700000" algn="tl">
                    <a:srgbClr val="000000">
                      <a:alpha val="43137"/>
                    </a:srgbClr>
                  </a:outerShdw>
                </a:effectLst>
                <a:latin typeface="+mj-lt"/>
                <a:ea typeface="+mj-ea"/>
                <a:cs typeface="+mj-cs"/>
              </a:defRPr>
            </a:lvl1pPr>
          </a:lstStyle>
          <a:p>
            <a:r>
              <a:rPr lang="en-US" dirty="0"/>
              <a:t>Predicted current from a multi-gap </a:t>
            </a:r>
            <a:r>
              <a:rPr lang="en-US" dirty="0" err="1"/>
              <a:t>thyratron</a:t>
            </a:r>
            <a:r>
              <a:rPr lang="en-US" dirty="0"/>
              <a:t> model</a:t>
            </a:r>
            <a:endParaRPr lang="en-GB" dirty="0"/>
          </a:p>
        </p:txBody>
      </p:sp>
      <p:grpSp>
        <p:nvGrpSpPr>
          <p:cNvPr id="8" name="Group 7">
            <a:extLst>
              <a:ext uri="{FF2B5EF4-FFF2-40B4-BE49-F238E27FC236}">
                <a16:creationId xmlns:a16="http://schemas.microsoft.com/office/drawing/2014/main" id="{1FDA688F-271D-4A40-A2B9-76F6519E0B44}"/>
              </a:ext>
            </a:extLst>
          </p:cNvPr>
          <p:cNvGrpSpPr/>
          <p:nvPr/>
        </p:nvGrpSpPr>
        <p:grpSpPr>
          <a:xfrm>
            <a:off x="466453" y="1545205"/>
            <a:ext cx="7848872" cy="4641633"/>
            <a:chOff x="1115616" y="1412776"/>
            <a:chExt cx="7848872" cy="4641633"/>
          </a:xfrm>
        </p:grpSpPr>
        <p:pic>
          <p:nvPicPr>
            <p:cNvPr id="4" name="Picture 3">
              <a:extLst>
                <a:ext uri="{FF2B5EF4-FFF2-40B4-BE49-F238E27FC236}">
                  <a16:creationId xmlns:a16="http://schemas.microsoft.com/office/drawing/2014/main" id="{909318E3-BE7C-4CD5-88DC-D2F0714CB0DB}"/>
                </a:ext>
              </a:extLst>
            </p:cNvPr>
            <p:cNvPicPr>
              <a:picLocks noChangeAspect="1"/>
            </p:cNvPicPr>
            <p:nvPr/>
          </p:nvPicPr>
          <p:blipFill>
            <a:blip r:embed="rId2"/>
            <a:stretch>
              <a:fillRect/>
            </a:stretch>
          </p:blipFill>
          <p:spPr>
            <a:xfrm>
              <a:off x="1115616" y="1412776"/>
              <a:ext cx="7848872" cy="4641633"/>
            </a:xfrm>
            <a:prstGeom prst="rect">
              <a:avLst/>
            </a:prstGeom>
          </p:spPr>
        </p:pic>
        <p:sp>
          <p:nvSpPr>
            <p:cNvPr id="6" name="Rectangle: Rounded Corners 5">
              <a:extLst>
                <a:ext uri="{FF2B5EF4-FFF2-40B4-BE49-F238E27FC236}">
                  <a16:creationId xmlns:a16="http://schemas.microsoft.com/office/drawing/2014/main" id="{FA52B139-4C0B-4AC7-A6C5-BD217C3E961A}"/>
                </a:ext>
              </a:extLst>
            </p:cNvPr>
            <p:cNvSpPr/>
            <p:nvPr/>
          </p:nvSpPr>
          <p:spPr>
            <a:xfrm>
              <a:off x="2195736" y="4725144"/>
              <a:ext cx="792088" cy="504056"/>
            </a:xfrm>
            <a:prstGeom prst="roundRect">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7" name="TextBox 6">
            <a:extLst>
              <a:ext uri="{FF2B5EF4-FFF2-40B4-BE49-F238E27FC236}">
                <a16:creationId xmlns:a16="http://schemas.microsoft.com/office/drawing/2014/main" id="{486988D6-C9E2-417A-B152-AC153687DCC9}"/>
              </a:ext>
            </a:extLst>
          </p:cNvPr>
          <p:cNvSpPr txBox="1"/>
          <p:nvPr/>
        </p:nvSpPr>
        <p:spPr>
          <a:xfrm>
            <a:off x="466453" y="928962"/>
            <a:ext cx="8354019" cy="646331"/>
          </a:xfrm>
          <a:prstGeom prst="rect">
            <a:avLst/>
          </a:prstGeom>
          <a:noFill/>
        </p:spPr>
        <p:txBody>
          <a:bodyPr wrap="square" rtlCol="0">
            <a:spAutoFit/>
          </a:bodyPr>
          <a:lstStyle/>
          <a:p>
            <a:r>
              <a:rPr lang="en-GB" dirty="0">
                <a:solidFill>
                  <a:srgbClr val="FF0000"/>
                </a:solidFill>
              </a:rPr>
              <a:t>Pre-pulse displacement current</a:t>
            </a:r>
            <a:r>
              <a:rPr lang="en-GB" dirty="0"/>
              <a:t>, resulting from turn-on of the individual gaps and drift spaces, can be predicted using the multi-gap thyratron model:</a:t>
            </a:r>
          </a:p>
        </p:txBody>
      </p:sp>
    </p:spTree>
    <p:extLst>
      <p:ext uri="{BB962C8B-B14F-4D97-AF65-F5344CB8AC3E}">
        <p14:creationId xmlns:p14="http://schemas.microsoft.com/office/powerpoint/2010/main" val="41849915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209D7A3F-9139-49CE-B6E2-D90237EC9A8F}"/>
              </a:ext>
            </a:extLst>
          </p:cNvPr>
          <p:cNvSpPr>
            <a:spLocks noGrp="1"/>
          </p:cNvSpPr>
          <p:nvPr>
            <p:ph type="ftr" sz="quarter" idx="3"/>
          </p:nvPr>
        </p:nvSpPr>
        <p:spPr/>
        <p:txBody>
          <a:bodyPr/>
          <a:lstStyle/>
          <a:p>
            <a:r>
              <a:rPr lang="en-GB"/>
              <a:t>PULPOKS, 12-13 March 2018</a:t>
            </a:r>
          </a:p>
        </p:txBody>
      </p:sp>
      <p:sp>
        <p:nvSpPr>
          <p:cNvPr id="3" name="Slide Number Placeholder 2">
            <a:extLst>
              <a:ext uri="{FF2B5EF4-FFF2-40B4-BE49-F238E27FC236}">
                <a16:creationId xmlns:a16="http://schemas.microsoft.com/office/drawing/2014/main" id="{A62FB48D-68A8-42AA-B5A7-5576D4D8A964}"/>
              </a:ext>
            </a:extLst>
          </p:cNvPr>
          <p:cNvSpPr>
            <a:spLocks noGrp="1"/>
          </p:cNvSpPr>
          <p:nvPr>
            <p:ph type="sldNum" sz="quarter" idx="4"/>
          </p:nvPr>
        </p:nvSpPr>
        <p:spPr/>
        <p:txBody>
          <a:bodyPr/>
          <a:lstStyle/>
          <a:p>
            <a:fld id="{22E53F7B-D2DA-444A-8A57-885A018407D2}" type="slidenum">
              <a:rPr lang="en-GB" smtClean="0"/>
              <a:t>14</a:t>
            </a:fld>
            <a:endParaRPr lang="en-GB"/>
          </a:p>
        </p:txBody>
      </p:sp>
      <p:sp>
        <p:nvSpPr>
          <p:cNvPr id="4" name="TextBox 3">
            <a:extLst>
              <a:ext uri="{FF2B5EF4-FFF2-40B4-BE49-F238E27FC236}">
                <a16:creationId xmlns:a16="http://schemas.microsoft.com/office/drawing/2014/main" id="{FBA0C8F9-7D08-4EEA-8366-22D834900832}"/>
              </a:ext>
            </a:extLst>
          </p:cNvPr>
          <p:cNvSpPr txBox="1"/>
          <p:nvPr/>
        </p:nvSpPr>
        <p:spPr>
          <a:xfrm>
            <a:off x="323528" y="1606148"/>
            <a:ext cx="8577348" cy="3046988"/>
          </a:xfrm>
          <a:prstGeom prst="rect">
            <a:avLst/>
          </a:prstGeom>
          <a:noFill/>
        </p:spPr>
        <p:txBody>
          <a:bodyPr wrap="square" rtlCol="0">
            <a:spAutoFit/>
          </a:bodyPr>
          <a:lstStyle/>
          <a:p>
            <a:pPr algn="ctr"/>
            <a:r>
              <a:rPr lang="en-GB" sz="4800" dirty="0"/>
              <a:t>Thank you for your attention !</a:t>
            </a:r>
          </a:p>
          <a:p>
            <a:pPr algn="ctr"/>
            <a:endParaRPr lang="en-GB" sz="4800" dirty="0"/>
          </a:p>
          <a:p>
            <a:pPr algn="ctr"/>
            <a:endParaRPr lang="en-GB" sz="4800" dirty="0"/>
          </a:p>
          <a:p>
            <a:pPr algn="ctr"/>
            <a:r>
              <a:rPr lang="en-GB" sz="4800" dirty="0"/>
              <a:t>Questions, comments, etc …</a:t>
            </a:r>
          </a:p>
        </p:txBody>
      </p:sp>
    </p:spTree>
    <p:extLst>
      <p:ext uri="{BB962C8B-B14F-4D97-AF65-F5344CB8AC3E}">
        <p14:creationId xmlns:p14="http://schemas.microsoft.com/office/powerpoint/2010/main" val="26994342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0E80B7-42DF-4F56-8EFD-F93D5FBCB88E}"/>
              </a:ext>
            </a:extLst>
          </p:cNvPr>
          <p:cNvSpPr>
            <a:spLocks noGrp="1"/>
          </p:cNvSpPr>
          <p:nvPr>
            <p:ph type="title"/>
          </p:nvPr>
        </p:nvSpPr>
        <p:spPr>
          <a:xfrm>
            <a:off x="397579" y="-110515"/>
            <a:ext cx="7470648" cy="1143000"/>
          </a:xfrm>
        </p:spPr>
        <p:txBody>
          <a:bodyPr vert="horz" lIns="45720" rIns="45720" anchor="ctr">
            <a:noAutofit/>
          </a:bodyPr>
          <a:lstStyle/>
          <a:p>
            <a:r>
              <a:rPr lang="en-GB" sz="2800" b="1" dirty="0">
                <a:effectLst>
                  <a:outerShdw blurRad="38100" dist="38100" dir="2700000" algn="tl">
                    <a:srgbClr val="000000">
                      <a:alpha val="43137"/>
                    </a:srgbClr>
                  </a:outerShdw>
                </a:effectLst>
              </a:rPr>
              <a:t>References</a:t>
            </a:r>
          </a:p>
        </p:txBody>
      </p:sp>
      <p:sp>
        <p:nvSpPr>
          <p:cNvPr id="3" name="Footer Placeholder 2">
            <a:extLst>
              <a:ext uri="{FF2B5EF4-FFF2-40B4-BE49-F238E27FC236}">
                <a16:creationId xmlns:a16="http://schemas.microsoft.com/office/drawing/2014/main" id="{2CCDA85B-6F87-4675-9FC4-CE7A2D4186C9}"/>
              </a:ext>
            </a:extLst>
          </p:cNvPr>
          <p:cNvSpPr>
            <a:spLocks noGrp="1"/>
          </p:cNvSpPr>
          <p:nvPr>
            <p:ph type="ftr" sz="quarter" idx="3"/>
          </p:nvPr>
        </p:nvSpPr>
        <p:spPr/>
        <p:txBody>
          <a:bodyPr/>
          <a:lstStyle/>
          <a:p>
            <a:r>
              <a:rPr lang="en-GB"/>
              <a:t>PULPOKS, 12-13 March 2018</a:t>
            </a:r>
          </a:p>
        </p:txBody>
      </p:sp>
      <p:sp>
        <p:nvSpPr>
          <p:cNvPr id="4" name="Slide Number Placeholder 3">
            <a:extLst>
              <a:ext uri="{FF2B5EF4-FFF2-40B4-BE49-F238E27FC236}">
                <a16:creationId xmlns:a16="http://schemas.microsoft.com/office/drawing/2014/main" id="{D9ADC110-FAC6-4F8B-BA9F-E75255685633}"/>
              </a:ext>
            </a:extLst>
          </p:cNvPr>
          <p:cNvSpPr>
            <a:spLocks noGrp="1"/>
          </p:cNvSpPr>
          <p:nvPr>
            <p:ph type="sldNum" sz="quarter" idx="4"/>
          </p:nvPr>
        </p:nvSpPr>
        <p:spPr/>
        <p:txBody>
          <a:bodyPr/>
          <a:lstStyle/>
          <a:p>
            <a:fld id="{22E53F7B-D2DA-444A-8A57-885A018407D2}" type="slidenum">
              <a:rPr lang="en-GB" smtClean="0"/>
              <a:t>15</a:t>
            </a:fld>
            <a:endParaRPr lang="en-GB"/>
          </a:p>
        </p:txBody>
      </p:sp>
      <p:sp>
        <p:nvSpPr>
          <p:cNvPr id="5" name="TextBox 4">
            <a:extLst>
              <a:ext uri="{FF2B5EF4-FFF2-40B4-BE49-F238E27FC236}">
                <a16:creationId xmlns:a16="http://schemas.microsoft.com/office/drawing/2014/main" id="{AC6FA7E1-D971-49DC-BA73-90286FCAAA9C}"/>
              </a:ext>
            </a:extLst>
          </p:cNvPr>
          <p:cNvSpPr txBox="1"/>
          <p:nvPr/>
        </p:nvSpPr>
        <p:spPr>
          <a:xfrm>
            <a:off x="395536" y="692696"/>
            <a:ext cx="8147248" cy="5632311"/>
          </a:xfrm>
          <a:prstGeom prst="rect">
            <a:avLst/>
          </a:prstGeom>
          <a:noFill/>
        </p:spPr>
        <p:txBody>
          <a:bodyPr wrap="square" rtlCol="0">
            <a:spAutoFit/>
          </a:bodyPr>
          <a:lstStyle/>
          <a:p>
            <a:pPr marL="285750" indent="-285750">
              <a:buFont typeface="Arial" panose="020B0604020202020204" pitchFamily="34" charset="0"/>
              <a:buChar char="•"/>
            </a:pPr>
            <a:r>
              <a:rPr lang="en-US" sz="1450" dirty="0" err="1"/>
              <a:t>Cobham</a:t>
            </a:r>
            <a:r>
              <a:rPr lang="en-US" sz="1450" dirty="0"/>
              <a:t>, Opera-2d, http://www.cobham.com/communications-and-connectivity/antenna-systems/specialist-technical-services-and-software/design-simulation-software/opera/opera-2d/</a:t>
            </a:r>
          </a:p>
          <a:p>
            <a:pPr marL="285750" indent="-285750">
              <a:buFont typeface="Arial" panose="020B0604020202020204" pitchFamily="34" charset="0"/>
              <a:buChar char="•"/>
            </a:pPr>
            <a:r>
              <a:rPr lang="en-US" sz="1450" dirty="0"/>
              <a:t>Grover, FW, “Inductance Calculations: Working Formulas and Tables”, Special edition prepared for Instrument Society of America, 1973. Originally published by Van Nostrand (New York), 1946.</a:t>
            </a:r>
          </a:p>
          <a:p>
            <a:pPr marL="285750" indent="-285750">
              <a:buFont typeface="Arial" panose="020B0604020202020204" pitchFamily="34" charset="0"/>
              <a:buChar char="•"/>
            </a:pPr>
            <a:r>
              <a:rPr lang="en-GB" sz="1450" dirty="0"/>
              <a:t>M.J. Barnes, G.D. Wait, L. </a:t>
            </a:r>
            <a:r>
              <a:rPr lang="en-GB" sz="1450" dirty="0" err="1"/>
              <a:t>Ducimetière</a:t>
            </a:r>
            <a:r>
              <a:rPr lang="en-GB" sz="1450" dirty="0"/>
              <a:t>, “Inductance Calculations and Measurements for the CERN LHC Injection Pulse Forming Network”, proc. of 7th European Particle Accelerator Conf. (EPAC’00), Vienna, Austria, June 26-30, 2000, pp2355-2357.</a:t>
            </a:r>
          </a:p>
          <a:p>
            <a:pPr marL="285750" indent="-285750">
              <a:buFont typeface="Arial" panose="020B0604020202020204" pitchFamily="34" charset="0"/>
              <a:buChar char="•"/>
            </a:pPr>
            <a:r>
              <a:rPr lang="en-CA" sz="1450" dirty="0"/>
              <a:t>M.J. Barnes, G.D. Wait, “A Mathematical Model of a Three-Gap </a:t>
            </a:r>
            <a:r>
              <a:rPr lang="en-CA" sz="1450" dirty="0" err="1"/>
              <a:t>Thyratron</a:t>
            </a:r>
            <a:r>
              <a:rPr lang="en-CA" sz="1450" dirty="0"/>
              <a:t> Simulating Turn-On”, proc. of 9</a:t>
            </a:r>
            <a:r>
              <a:rPr lang="en-CA" sz="1450" baseline="30000" dirty="0"/>
              <a:t>th</a:t>
            </a:r>
            <a:r>
              <a:rPr lang="en-CA" sz="1450" dirty="0"/>
              <a:t> International Pulse Power Conf., Albuquerque, USA, June 21-23, 1993, pp293-296.</a:t>
            </a:r>
          </a:p>
          <a:p>
            <a:pPr marL="285750" indent="-285750">
              <a:buFont typeface="Arial" panose="020B0604020202020204" pitchFamily="34" charset="0"/>
              <a:buChar char="•"/>
            </a:pPr>
            <a:r>
              <a:rPr lang="en-GB" sz="1450" dirty="0"/>
              <a:t>D. </a:t>
            </a:r>
            <a:r>
              <a:rPr lang="en-GB" sz="1450" dirty="0" err="1"/>
              <a:t>Fiander</a:t>
            </a:r>
            <a:r>
              <a:rPr lang="en-GB" sz="1450" dirty="0"/>
              <a:t>, K. </a:t>
            </a:r>
            <a:r>
              <a:rPr lang="en-GB" sz="1450" dirty="0" err="1"/>
              <a:t>Metzmacher</a:t>
            </a:r>
            <a:r>
              <a:rPr lang="en-GB" sz="1450" dirty="0"/>
              <a:t> and P. Pearce, Kickers and Septa at the PS </a:t>
            </a:r>
          </a:p>
          <a:p>
            <a:pPr marL="285750" indent="-285750">
              <a:buFont typeface="Arial" panose="020B0604020202020204" pitchFamily="34" charset="0"/>
              <a:buChar char="•"/>
            </a:pPr>
            <a:r>
              <a:rPr lang="en-GB" sz="1450" dirty="0"/>
              <a:t>Complex, CERN. Proc. of the KAON PDS Magnet Design Workshop, October 1988, pp 71-79.</a:t>
            </a:r>
          </a:p>
          <a:p>
            <a:pPr marL="285750" indent="-285750">
              <a:buFont typeface="Arial" panose="020B0604020202020204" pitchFamily="34" charset="0"/>
              <a:buChar char="•"/>
            </a:pPr>
            <a:r>
              <a:rPr lang="en-GB" sz="1450" dirty="0"/>
              <a:t>L. </a:t>
            </a:r>
            <a:r>
              <a:rPr lang="en-GB" sz="1450" dirty="0" err="1"/>
              <a:t>Ducimetière</a:t>
            </a:r>
            <a:r>
              <a:rPr lang="en-GB" sz="1450" dirty="0"/>
              <a:t>, D.C. </a:t>
            </a:r>
            <a:r>
              <a:rPr lang="en-GB" sz="1450" dirty="0" err="1"/>
              <a:t>Fiander</a:t>
            </a:r>
            <a:r>
              <a:rPr lang="en-GB" sz="1450" dirty="0"/>
              <a:t>, “Commutation Losses of a Multigap High Voltage Thyratron''.  IEEE Conf. Record of the 1990 19th Power Modulator Symposium, June 26-28, 1990, San Diego, pp248-253.</a:t>
            </a:r>
          </a:p>
          <a:p>
            <a:pPr marL="285750" indent="-285750">
              <a:buFont typeface="Arial" panose="020B0604020202020204" pitchFamily="34" charset="0"/>
              <a:buChar char="•"/>
            </a:pPr>
            <a:r>
              <a:rPr lang="en-GB" sz="1450" dirty="0"/>
              <a:t>R.L. Cassel, T.S. Mattison, “Kicker </a:t>
            </a:r>
            <a:r>
              <a:rPr lang="en-GB" sz="1450" dirty="0" err="1"/>
              <a:t>Prepulse</a:t>
            </a:r>
            <a:r>
              <a:rPr lang="en-GB" sz="1450" dirty="0"/>
              <a:t> Canceller". IEEE Conf. Record of the 1991 Particle Accelerator Conference, May 6-9, 1991, pp3162-3164.</a:t>
            </a:r>
          </a:p>
          <a:p>
            <a:pPr marL="285750" indent="-285750">
              <a:buFont typeface="Arial" panose="020B0604020202020204" pitchFamily="34" charset="0"/>
              <a:buChar char="•"/>
            </a:pPr>
            <a:r>
              <a:rPr lang="en-GB" sz="1450" dirty="0"/>
              <a:t>E2V </a:t>
            </a:r>
            <a:r>
              <a:rPr lang="fr-FR" sz="1450" dirty="0"/>
              <a:t>Technologies, </a:t>
            </a:r>
            <a:r>
              <a:rPr lang="fr-FR" sz="1450" dirty="0" err="1"/>
              <a:t>Hydrogen</a:t>
            </a:r>
            <a:r>
              <a:rPr lang="fr-FR" sz="1450" dirty="0"/>
              <a:t> Thyratrons </a:t>
            </a:r>
            <a:r>
              <a:rPr lang="fr-FR" sz="1450" dirty="0" err="1"/>
              <a:t>Preamble</a:t>
            </a:r>
            <a:r>
              <a:rPr lang="en-GB" sz="1450" dirty="0"/>
              <a:t>, available at https://www.tayloredge.com/reference/Electronics/VacuumTube/thyratron_preamble.pdf.</a:t>
            </a:r>
          </a:p>
          <a:p>
            <a:pPr marL="285750" indent="-285750">
              <a:buFont typeface="Arial" panose="020B0604020202020204" pitchFamily="34" charset="0"/>
              <a:buChar char="•"/>
            </a:pPr>
            <a:r>
              <a:rPr lang="en-GB" sz="1450" dirty="0"/>
              <a:t>M.J. Barnes, G.D. Wait, “Effect of Saturating Ferrites for the 30</a:t>
            </a:r>
            <a:r>
              <a:rPr lang="el-GR" sz="1450" dirty="0"/>
              <a:t>Ω</a:t>
            </a:r>
            <a:r>
              <a:rPr lang="en-GB" sz="1450" dirty="0"/>
              <a:t> Resistively Terminated, Prototype Kicker Magnet". TRI-DN-91-K192. </a:t>
            </a:r>
          </a:p>
        </p:txBody>
      </p:sp>
    </p:spTree>
    <p:extLst>
      <p:ext uri="{BB962C8B-B14F-4D97-AF65-F5344CB8AC3E}">
        <p14:creationId xmlns:p14="http://schemas.microsoft.com/office/powerpoint/2010/main" val="15884179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077595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6B910C-27F5-4F13-9C09-A61F246DD8F9}"/>
              </a:ext>
            </a:extLst>
          </p:cNvPr>
          <p:cNvSpPr>
            <a:spLocks noGrp="1"/>
          </p:cNvSpPr>
          <p:nvPr>
            <p:ph type="title"/>
          </p:nvPr>
        </p:nvSpPr>
        <p:spPr>
          <a:xfrm>
            <a:off x="395536" y="44624"/>
            <a:ext cx="7470648" cy="1143000"/>
          </a:xfrm>
        </p:spPr>
        <p:txBody>
          <a:bodyPr vert="horz" lIns="45720" rIns="45720" anchor="ctr">
            <a:noAutofit/>
          </a:bodyPr>
          <a:lstStyle/>
          <a:p>
            <a:r>
              <a:rPr lang="en-GB" sz="2800" b="1" dirty="0">
                <a:effectLst>
                  <a:outerShdw blurRad="38100" dist="38100" dir="2700000" algn="tl">
                    <a:srgbClr val="000000">
                      <a:alpha val="43137"/>
                    </a:srgbClr>
                  </a:outerShdw>
                </a:effectLst>
              </a:rPr>
              <a:t>Spare Slides</a:t>
            </a:r>
          </a:p>
        </p:txBody>
      </p:sp>
      <p:sp>
        <p:nvSpPr>
          <p:cNvPr id="3" name="Footer Placeholder 2">
            <a:extLst>
              <a:ext uri="{FF2B5EF4-FFF2-40B4-BE49-F238E27FC236}">
                <a16:creationId xmlns:a16="http://schemas.microsoft.com/office/drawing/2014/main" id="{A0028590-5065-4A3B-A4DD-493CBBAFE6F9}"/>
              </a:ext>
            </a:extLst>
          </p:cNvPr>
          <p:cNvSpPr>
            <a:spLocks noGrp="1"/>
          </p:cNvSpPr>
          <p:nvPr>
            <p:ph type="ftr" sz="quarter" idx="3"/>
          </p:nvPr>
        </p:nvSpPr>
        <p:spPr/>
        <p:txBody>
          <a:bodyPr/>
          <a:lstStyle/>
          <a:p>
            <a:r>
              <a:rPr lang="en-GB"/>
              <a:t>PULPOKS, 12-13 March 2018</a:t>
            </a:r>
          </a:p>
        </p:txBody>
      </p:sp>
      <p:sp>
        <p:nvSpPr>
          <p:cNvPr id="4" name="Slide Number Placeholder 3">
            <a:extLst>
              <a:ext uri="{FF2B5EF4-FFF2-40B4-BE49-F238E27FC236}">
                <a16:creationId xmlns:a16="http://schemas.microsoft.com/office/drawing/2014/main" id="{5F5FB4A8-0660-4876-9AC1-B09EA1856309}"/>
              </a:ext>
            </a:extLst>
          </p:cNvPr>
          <p:cNvSpPr>
            <a:spLocks noGrp="1"/>
          </p:cNvSpPr>
          <p:nvPr>
            <p:ph type="sldNum" sz="quarter" idx="4"/>
          </p:nvPr>
        </p:nvSpPr>
        <p:spPr/>
        <p:txBody>
          <a:bodyPr/>
          <a:lstStyle/>
          <a:p>
            <a:fld id="{22E53F7B-D2DA-444A-8A57-885A018407D2}" type="slidenum">
              <a:rPr lang="en-GB" smtClean="0"/>
              <a:t>17</a:t>
            </a:fld>
            <a:endParaRPr lang="en-GB"/>
          </a:p>
        </p:txBody>
      </p:sp>
    </p:spTree>
    <p:extLst>
      <p:ext uri="{BB962C8B-B14F-4D97-AF65-F5344CB8AC3E}">
        <p14:creationId xmlns:p14="http://schemas.microsoft.com/office/powerpoint/2010/main" val="24856977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5A811B1-DC4A-4708-8AA6-62215B471F09}"/>
              </a:ext>
            </a:extLst>
          </p:cNvPr>
          <p:cNvSpPr>
            <a:spLocks noGrp="1"/>
          </p:cNvSpPr>
          <p:nvPr>
            <p:ph type="ftr" sz="quarter" idx="3"/>
          </p:nvPr>
        </p:nvSpPr>
        <p:spPr/>
        <p:txBody>
          <a:bodyPr/>
          <a:lstStyle/>
          <a:p>
            <a:r>
              <a:rPr lang="en-GB"/>
              <a:t>PULPOKS, 12-13 March 2018</a:t>
            </a:r>
          </a:p>
        </p:txBody>
      </p:sp>
      <p:sp>
        <p:nvSpPr>
          <p:cNvPr id="3" name="Slide Number Placeholder 2">
            <a:extLst>
              <a:ext uri="{FF2B5EF4-FFF2-40B4-BE49-F238E27FC236}">
                <a16:creationId xmlns:a16="http://schemas.microsoft.com/office/drawing/2014/main" id="{0A62E25D-B612-4A9B-8D4D-BC611C9EFFE2}"/>
              </a:ext>
            </a:extLst>
          </p:cNvPr>
          <p:cNvSpPr>
            <a:spLocks noGrp="1"/>
          </p:cNvSpPr>
          <p:nvPr>
            <p:ph type="sldNum" sz="quarter" idx="4"/>
          </p:nvPr>
        </p:nvSpPr>
        <p:spPr/>
        <p:txBody>
          <a:bodyPr/>
          <a:lstStyle/>
          <a:p>
            <a:fld id="{22E53F7B-D2DA-444A-8A57-885A018407D2}" type="slidenum">
              <a:rPr lang="en-GB" smtClean="0"/>
              <a:t>18</a:t>
            </a:fld>
            <a:endParaRPr lang="en-GB"/>
          </a:p>
        </p:txBody>
      </p:sp>
      <p:pic>
        <p:nvPicPr>
          <p:cNvPr id="4" name="Picture 3">
            <a:extLst>
              <a:ext uri="{FF2B5EF4-FFF2-40B4-BE49-F238E27FC236}">
                <a16:creationId xmlns:a16="http://schemas.microsoft.com/office/drawing/2014/main" id="{705012CF-4ACE-401B-9A4F-EA79050C4C3D}"/>
              </a:ext>
            </a:extLst>
          </p:cNvPr>
          <p:cNvPicPr>
            <a:picLocks noChangeAspect="1"/>
          </p:cNvPicPr>
          <p:nvPr/>
        </p:nvPicPr>
        <p:blipFill>
          <a:blip r:embed="rId2"/>
          <a:stretch>
            <a:fillRect/>
          </a:stretch>
        </p:blipFill>
        <p:spPr>
          <a:xfrm>
            <a:off x="893104" y="1772816"/>
            <a:ext cx="7357792" cy="4322124"/>
          </a:xfrm>
          <a:prstGeom prst="rect">
            <a:avLst/>
          </a:prstGeom>
        </p:spPr>
      </p:pic>
      <p:sp>
        <p:nvSpPr>
          <p:cNvPr id="6" name="Title 1">
            <a:extLst>
              <a:ext uri="{FF2B5EF4-FFF2-40B4-BE49-F238E27FC236}">
                <a16:creationId xmlns:a16="http://schemas.microsoft.com/office/drawing/2014/main" id="{3F8CC310-4DCF-458D-87E6-BB4C93776AFB}"/>
              </a:ext>
            </a:extLst>
          </p:cNvPr>
          <p:cNvSpPr txBox="1">
            <a:spLocks/>
          </p:cNvSpPr>
          <p:nvPr/>
        </p:nvSpPr>
        <p:spPr>
          <a:xfrm>
            <a:off x="466453" y="55910"/>
            <a:ext cx="8226854" cy="940443"/>
          </a:xfrm>
          <a:prstGeom prst="rect">
            <a:avLst/>
          </a:prstGeom>
        </p:spPr>
        <p:txBody>
          <a:bodyPr vert="horz" lIns="45720" rIns="45720" anchor="ctr">
            <a:noAutofit/>
          </a:bodyPr>
          <a:lstStyle>
            <a:defPPr>
              <a:defRPr lang="en-US"/>
            </a:defPPr>
            <a:lvl1pPr>
              <a:spcBef>
                <a:spcPct val="0"/>
              </a:spcBef>
              <a:buNone/>
              <a:defRPr kumimoji="0" sz="2800" b="1">
                <a:effectLst>
                  <a:outerShdw blurRad="38100" dist="38100" dir="2700000" algn="tl">
                    <a:srgbClr val="000000">
                      <a:alpha val="43137"/>
                    </a:srgbClr>
                  </a:outerShdw>
                </a:effectLst>
                <a:latin typeface="+mj-lt"/>
                <a:ea typeface="+mj-ea"/>
                <a:cs typeface="+mj-cs"/>
              </a:defRPr>
            </a:lvl1pPr>
          </a:lstStyle>
          <a:p>
            <a:r>
              <a:rPr lang="en-US" dirty="0"/>
              <a:t>Predicted pre-pulse displacement current from a multi-gap </a:t>
            </a:r>
            <a:r>
              <a:rPr lang="en-US" dirty="0" err="1"/>
              <a:t>thyratron</a:t>
            </a:r>
            <a:r>
              <a:rPr lang="en-US" dirty="0"/>
              <a:t> model</a:t>
            </a:r>
            <a:endParaRPr lang="en-GB" dirty="0"/>
          </a:p>
        </p:txBody>
      </p:sp>
    </p:spTree>
    <p:extLst>
      <p:ext uri="{BB962C8B-B14F-4D97-AF65-F5344CB8AC3E}">
        <p14:creationId xmlns:p14="http://schemas.microsoft.com/office/powerpoint/2010/main" val="33643060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AB7AB8C-3E3E-448E-A300-B6F325E1688E}"/>
              </a:ext>
            </a:extLst>
          </p:cNvPr>
          <p:cNvSpPr>
            <a:spLocks noGrp="1"/>
          </p:cNvSpPr>
          <p:nvPr>
            <p:ph type="ftr" sz="quarter" idx="3"/>
          </p:nvPr>
        </p:nvSpPr>
        <p:spPr/>
        <p:txBody>
          <a:bodyPr/>
          <a:lstStyle/>
          <a:p>
            <a:r>
              <a:rPr lang="en-GB"/>
              <a:t>PULPOKS, 12-13 March 2018</a:t>
            </a:r>
          </a:p>
        </p:txBody>
      </p:sp>
      <p:sp>
        <p:nvSpPr>
          <p:cNvPr id="3" name="Slide Number Placeholder 2">
            <a:extLst>
              <a:ext uri="{FF2B5EF4-FFF2-40B4-BE49-F238E27FC236}">
                <a16:creationId xmlns:a16="http://schemas.microsoft.com/office/drawing/2014/main" id="{28922120-2F92-42BD-BA3F-AEEFEDF5A0B5}"/>
              </a:ext>
            </a:extLst>
          </p:cNvPr>
          <p:cNvSpPr>
            <a:spLocks noGrp="1"/>
          </p:cNvSpPr>
          <p:nvPr>
            <p:ph type="sldNum" sz="quarter" idx="4"/>
          </p:nvPr>
        </p:nvSpPr>
        <p:spPr/>
        <p:txBody>
          <a:bodyPr/>
          <a:lstStyle/>
          <a:p>
            <a:fld id="{22E53F7B-D2DA-444A-8A57-885A018407D2}" type="slidenum">
              <a:rPr lang="en-GB" smtClean="0"/>
              <a:t>19</a:t>
            </a:fld>
            <a:endParaRPr lang="en-GB"/>
          </a:p>
        </p:txBody>
      </p:sp>
      <p:pic>
        <p:nvPicPr>
          <p:cNvPr id="6" name="Picture 5">
            <a:extLst>
              <a:ext uri="{FF2B5EF4-FFF2-40B4-BE49-F238E27FC236}">
                <a16:creationId xmlns:a16="http://schemas.microsoft.com/office/drawing/2014/main" id="{D3404F92-B13D-4ED9-BBBF-F1B6BFD29085}"/>
              </a:ext>
            </a:extLst>
          </p:cNvPr>
          <p:cNvPicPr>
            <a:picLocks noChangeAspect="1"/>
          </p:cNvPicPr>
          <p:nvPr/>
        </p:nvPicPr>
        <p:blipFill>
          <a:blip r:embed="rId2"/>
          <a:stretch>
            <a:fillRect/>
          </a:stretch>
        </p:blipFill>
        <p:spPr>
          <a:xfrm>
            <a:off x="0" y="622300"/>
            <a:ext cx="9144000" cy="5613400"/>
          </a:xfrm>
          <a:prstGeom prst="rect">
            <a:avLst/>
          </a:prstGeom>
        </p:spPr>
      </p:pic>
    </p:spTree>
    <p:extLst>
      <p:ext uri="{BB962C8B-B14F-4D97-AF65-F5344CB8AC3E}">
        <p14:creationId xmlns:p14="http://schemas.microsoft.com/office/powerpoint/2010/main" val="6364074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788" y="2132856"/>
            <a:ext cx="8153011" cy="1826363"/>
          </a:xfrm>
        </p:spPr>
        <p:txBody>
          <a:bodyPr>
            <a:normAutofit fontScale="90000"/>
          </a:bodyPr>
          <a:lstStyle/>
          <a:p>
            <a:r>
              <a:rPr lang="en-GB" dirty="0"/>
              <a:t>PSpice and Opera-2d modelling: a very brief review</a:t>
            </a:r>
          </a:p>
        </p:txBody>
      </p:sp>
      <p:sp>
        <p:nvSpPr>
          <p:cNvPr id="4" name="Rectangle 3"/>
          <p:cNvSpPr/>
          <p:nvPr/>
        </p:nvSpPr>
        <p:spPr>
          <a:xfrm>
            <a:off x="533789" y="4149080"/>
            <a:ext cx="6480720" cy="1477328"/>
          </a:xfrm>
          <a:prstGeom prst="rect">
            <a:avLst/>
          </a:prstGeom>
        </p:spPr>
        <p:txBody>
          <a:bodyPr wrap="square">
            <a:spAutoFit/>
          </a:bodyPr>
          <a:lstStyle/>
          <a:p>
            <a:r>
              <a:rPr lang="da-DK" dirty="0"/>
              <a:t>M.J. Barnes</a:t>
            </a:r>
            <a:br>
              <a:rPr lang="da-DK" dirty="0"/>
            </a:br>
            <a:r>
              <a:rPr lang="da-DK" dirty="0"/>
              <a:t>CERN </a:t>
            </a:r>
            <a:r>
              <a:rPr lang="da-DK" dirty="0" smtClean="0"/>
              <a:t>TE-ABT</a:t>
            </a:r>
          </a:p>
          <a:p>
            <a:endParaRPr lang="da-DK" dirty="0"/>
          </a:p>
          <a:p>
            <a:r>
              <a:rPr lang="da-DK" dirty="0" smtClean="0"/>
              <a:t>Acknowledgements: </a:t>
            </a:r>
          </a:p>
          <a:p>
            <a:r>
              <a:rPr lang="da-DK" dirty="0"/>
              <a:t>L. </a:t>
            </a:r>
            <a:r>
              <a:rPr lang="da-DK" dirty="0" smtClean="0"/>
              <a:t>Ducimetiere and L. Sermeus</a:t>
            </a:r>
            <a:r>
              <a:rPr lang="da-DK" dirty="0" smtClean="0"/>
              <a:t> </a:t>
            </a:r>
            <a:endParaRPr lang="da-DK" dirty="0"/>
          </a:p>
        </p:txBody>
      </p:sp>
      <p:sp>
        <p:nvSpPr>
          <p:cNvPr id="7" name="Slide Number Placeholder 6"/>
          <p:cNvSpPr>
            <a:spLocks noGrp="1"/>
          </p:cNvSpPr>
          <p:nvPr>
            <p:ph type="sldNum" sz="quarter" idx="4"/>
          </p:nvPr>
        </p:nvSpPr>
        <p:spPr/>
        <p:txBody>
          <a:bodyPr/>
          <a:lstStyle/>
          <a:p>
            <a:fld id="{22E53F7B-D2DA-444A-8A57-885A018407D2}" type="slidenum">
              <a:rPr lang="en-GB" smtClean="0"/>
              <a:t>2</a:t>
            </a:fld>
            <a:endParaRPr lang="en-GB"/>
          </a:p>
        </p:txBody>
      </p:sp>
      <p:sp>
        <p:nvSpPr>
          <p:cNvPr id="8" name="Footer Placeholder 7"/>
          <p:cNvSpPr>
            <a:spLocks noGrp="1"/>
          </p:cNvSpPr>
          <p:nvPr>
            <p:ph type="ftr" sz="quarter" idx="3"/>
          </p:nvPr>
        </p:nvSpPr>
        <p:spPr/>
        <p:txBody>
          <a:bodyPr/>
          <a:lstStyle/>
          <a:p>
            <a:r>
              <a:rPr lang="en-GB"/>
              <a:t>PULPOKS, 12-13 March 2018</a:t>
            </a:r>
          </a:p>
        </p:txBody>
      </p:sp>
    </p:spTree>
    <p:extLst>
      <p:ext uri="{BB962C8B-B14F-4D97-AF65-F5344CB8AC3E}">
        <p14:creationId xmlns:p14="http://schemas.microsoft.com/office/powerpoint/2010/main" val="21031937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pPr algn="ctr"/>
            <a:r>
              <a:rPr lang="en-GB" sz="3600" dirty="0"/>
              <a:t>Outline</a:t>
            </a:r>
          </a:p>
        </p:txBody>
      </p:sp>
      <p:sp>
        <p:nvSpPr>
          <p:cNvPr id="6" name="Content Placeholder 5"/>
          <p:cNvSpPr>
            <a:spLocks noGrp="1"/>
          </p:cNvSpPr>
          <p:nvPr>
            <p:ph idx="1"/>
          </p:nvPr>
        </p:nvSpPr>
        <p:spPr>
          <a:xfrm>
            <a:off x="457200" y="1569891"/>
            <a:ext cx="8226854" cy="3299269"/>
          </a:xfrm>
        </p:spPr>
        <p:txBody>
          <a:bodyPr>
            <a:normAutofit fontScale="92500" lnSpcReduction="10000"/>
          </a:bodyPr>
          <a:lstStyle/>
          <a:p>
            <a:r>
              <a:rPr lang="en-GB" sz="3200" dirty="0"/>
              <a:t>PSpice simulation of skin and proximity effect:</a:t>
            </a:r>
          </a:p>
          <a:p>
            <a:pPr lvl="1"/>
            <a:r>
              <a:rPr lang="en-US" dirty="0"/>
              <a:t>Derivation and modelling of frequency dependence of resistance and inductance – for use in, e.g</a:t>
            </a:r>
            <a:r>
              <a:rPr lang="en-US" dirty="0" smtClean="0"/>
              <a:t>. PSpice AC </a:t>
            </a:r>
            <a:r>
              <a:rPr lang="en-US" dirty="0"/>
              <a:t>and transient simulations</a:t>
            </a:r>
            <a:endParaRPr lang="en-GB" sz="2800" dirty="0"/>
          </a:p>
          <a:p>
            <a:r>
              <a:rPr lang="en-GB" sz="3200" dirty="0"/>
              <a:t>PSpice simulation of thyratron turn-on:</a:t>
            </a:r>
          </a:p>
          <a:p>
            <a:pPr lvl="1"/>
            <a:r>
              <a:rPr lang="en-GB" sz="2800" dirty="0"/>
              <a:t>Non-linear switching </a:t>
            </a:r>
            <a:r>
              <a:rPr lang="en-US" sz="2800" dirty="0"/>
              <a:t>for use in transient simulations</a:t>
            </a:r>
            <a:endParaRPr lang="en-GB" sz="2800" dirty="0"/>
          </a:p>
        </p:txBody>
      </p:sp>
      <p:sp>
        <p:nvSpPr>
          <p:cNvPr id="4" name="Slide Number Placeholder 3"/>
          <p:cNvSpPr>
            <a:spLocks noGrp="1"/>
          </p:cNvSpPr>
          <p:nvPr>
            <p:ph type="sldNum" sz="quarter" idx="4"/>
          </p:nvPr>
        </p:nvSpPr>
        <p:spPr/>
        <p:txBody>
          <a:bodyPr/>
          <a:lstStyle/>
          <a:p>
            <a:fld id="{22E53F7B-D2DA-444A-8A57-885A018407D2}" type="slidenum">
              <a:rPr lang="en-GB" smtClean="0"/>
              <a:t>3</a:t>
            </a:fld>
            <a:endParaRPr lang="en-GB"/>
          </a:p>
        </p:txBody>
      </p:sp>
      <p:sp>
        <p:nvSpPr>
          <p:cNvPr id="7" name="Footer Placeholder 6"/>
          <p:cNvSpPr>
            <a:spLocks noGrp="1"/>
          </p:cNvSpPr>
          <p:nvPr>
            <p:ph type="ftr" sz="quarter" idx="3"/>
          </p:nvPr>
        </p:nvSpPr>
        <p:spPr/>
        <p:txBody>
          <a:bodyPr/>
          <a:lstStyle/>
          <a:p>
            <a:r>
              <a:rPr lang="en-GB"/>
              <a:t>PULPOKS, 12-13 March 2018</a:t>
            </a:r>
          </a:p>
        </p:txBody>
      </p:sp>
    </p:spTree>
    <p:extLst>
      <p:ext uri="{BB962C8B-B14F-4D97-AF65-F5344CB8AC3E}">
        <p14:creationId xmlns:p14="http://schemas.microsoft.com/office/powerpoint/2010/main" val="15610242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7384"/>
            <a:ext cx="8686800" cy="940443"/>
          </a:xfrm>
        </p:spPr>
        <p:txBody>
          <a:bodyPr>
            <a:noAutofit/>
          </a:bodyPr>
          <a:lstStyle/>
          <a:p>
            <a:r>
              <a:rPr lang="en-US" sz="2800" dirty="0"/>
              <a:t>Skin and proximity effect – example application</a:t>
            </a:r>
            <a:endParaRPr lang="en-GB" sz="2800" dirty="0"/>
          </a:p>
        </p:txBody>
      </p:sp>
      <p:sp>
        <p:nvSpPr>
          <p:cNvPr id="6" name="Slide Number Placeholder 5"/>
          <p:cNvSpPr>
            <a:spLocks noGrp="1"/>
          </p:cNvSpPr>
          <p:nvPr>
            <p:ph type="sldNum" sz="quarter" idx="4"/>
          </p:nvPr>
        </p:nvSpPr>
        <p:spPr/>
        <p:txBody>
          <a:bodyPr/>
          <a:lstStyle/>
          <a:p>
            <a:fld id="{22E53F7B-D2DA-444A-8A57-885A018407D2}" type="slidenum">
              <a:rPr lang="en-GB" smtClean="0"/>
              <a:t>4</a:t>
            </a:fld>
            <a:endParaRPr lang="en-GB"/>
          </a:p>
        </p:txBody>
      </p:sp>
      <p:sp>
        <p:nvSpPr>
          <p:cNvPr id="8" name="Footer Placeholder 7"/>
          <p:cNvSpPr>
            <a:spLocks noGrp="1"/>
          </p:cNvSpPr>
          <p:nvPr>
            <p:ph type="ftr" sz="quarter" idx="3"/>
          </p:nvPr>
        </p:nvSpPr>
        <p:spPr>
          <a:xfrm>
            <a:off x="5182756" y="6406729"/>
            <a:ext cx="2895600" cy="365125"/>
          </a:xfrm>
        </p:spPr>
        <p:txBody>
          <a:bodyPr/>
          <a:lstStyle/>
          <a:p>
            <a:r>
              <a:rPr lang="en-GB" dirty="0"/>
              <a:t>PULPOKS, 12-13 March 2018</a:t>
            </a:r>
          </a:p>
        </p:txBody>
      </p:sp>
      <p:sp>
        <p:nvSpPr>
          <p:cNvPr id="57" name="TextBox 56">
            <a:extLst>
              <a:ext uri="{FF2B5EF4-FFF2-40B4-BE49-F238E27FC236}">
                <a16:creationId xmlns:a16="http://schemas.microsoft.com/office/drawing/2014/main" id="{773A6962-DFC3-4416-B9BC-F5DC7F4512BA}"/>
              </a:ext>
            </a:extLst>
          </p:cNvPr>
          <p:cNvSpPr txBox="1"/>
          <p:nvPr/>
        </p:nvSpPr>
        <p:spPr>
          <a:xfrm>
            <a:off x="269528" y="713390"/>
            <a:ext cx="8155575" cy="646331"/>
          </a:xfrm>
          <a:prstGeom prst="rect">
            <a:avLst/>
          </a:prstGeom>
          <a:noFill/>
        </p:spPr>
        <p:txBody>
          <a:bodyPr wrap="square" rtlCol="0">
            <a:spAutoFit/>
          </a:bodyPr>
          <a:lstStyle/>
          <a:p>
            <a:r>
              <a:rPr lang="en-US" dirty="0"/>
              <a:t>Frequency dependence of resistance and inductance has important effects on the performance of many circuits. For example, for the LHC Injection PFN:</a:t>
            </a:r>
            <a:endParaRPr lang="en-GB" dirty="0"/>
          </a:p>
        </p:txBody>
      </p:sp>
      <p:grpSp>
        <p:nvGrpSpPr>
          <p:cNvPr id="68" name="Group 67">
            <a:extLst>
              <a:ext uri="{FF2B5EF4-FFF2-40B4-BE49-F238E27FC236}">
                <a16:creationId xmlns:a16="http://schemas.microsoft.com/office/drawing/2014/main" id="{966D1E77-3AEE-4DDC-BFD8-4366CF4A132D}"/>
              </a:ext>
            </a:extLst>
          </p:cNvPr>
          <p:cNvGrpSpPr/>
          <p:nvPr/>
        </p:nvGrpSpPr>
        <p:grpSpPr>
          <a:xfrm>
            <a:off x="408299" y="1334320"/>
            <a:ext cx="3884136" cy="3126563"/>
            <a:chOff x="4572000" y="3225800"/>
            <a:chExt cx="4419600" cy="3557588"/>
          </a:xfrm>
        </p:grpSpPr>
        <p:pic>
          <p:nvPicPr>
            <p:cNvPr id="72" name="Picture 17">
              <a:extLst>
                <a:ext uri="{FF2B5EF4-FFF2-40B4-BE49-F238E27FC236}">
                  <a16:creationId xmlns:a16="http://schemas.microsoft.com/office/drawing/2014/main" id="{8C1F6985-0EE3-428B-BF1A-BAD14DE258D2}"/>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0" y="3225800"/>
              <a:ext cx="4419600" cy="355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0" name="Straight Arrow Connector 69">
              <a:extLst>
                <a:ext uri="{FF2B5EF4-FFF2-40B4-BE49-F238E27FC236}">
                  <a16:creationId xmlns:a16="http://schemas.microsoft.com/office/drawing/2014/main" id="{F758DF79-E3A1-4544-8401-527EBF716589}"/>
                </a:ext>
              </a:extLst>
            </p:cNvPr>
            <p:cNvCxnSpPr/>
            <p:nvPr/>
          </p:nvCxnSpPr>
          <p:spPr bwMode="auto">
            <a:xfrm>
              <a:off x="4724400" y="3595722"/>
              <a:ext cx="2514600" cy="1966878"/>
            </a:xfrm>
            <a:prstGeom prst="straightConnector1">
              <a:avLst/>
            </a:prstGeom>
            <a:solidFill>
              <a:schemeClr val="accent1"/>
            </a:solidFill>
            <a:ln w="19050" cap="flat" cmpd="sng" algn="ctr">
              <a:solidFill>
                <a:srgbClr val="0000FF"/>
              </a:solidFill>
              <a:prstDash val="solid"/>
              <a:round/>
              <a:headEnd type="stealth" w="lg" len="med"/>
              <a:tailEnd type="stealth" w="lg" len="med"/>
            </a:ln>
            <a:effectLst>
              <a:glow rad="76200">
                <a:srgbClr val="FFFF00">
                  <a:alpha val="70000"/>
                </a:srgbClr>
              </a:glow>
            </a:effectLst>
          </p:spPr>
        </p:cxnSp>
        <p:sp>
          <p:nvSpPr>
            <p:cNvPr id="71" name="TextBox 70">
              <a:extLst>
                <a:ext uri="{FF2B5EF4-FFF2-40B4-BE49-F238E27FC236}">
                  <a16:creationId xmlns:a16="http://schemas.microsoft.com/office/drawing/2014/main" id="{6D7A216C-19D0-44E6-91C9-C5CC33713E0B}"/>
                </a:ext>
              </a:extLst>
            </p:cNvPr>
            <p:cNvSpPr txBox="1"/>
            <p:nvPr/>
          </p:nvSpPr>
          <p:spPr>
            <a:xfrm>
              <a:off x="4781939" y="4283433"/>
              <a:ext cx="931158" cy="368060"/>
            </a:xfrm>
            <a:prstGeom prst="rect">
              <a:avLst/>
            </a:prstGeom>
            <a:solidFill>
              <a:srgbClr val="FFFF00">
                <a:alpha val="70000"/>
              </a:srgbClr>
            </a:solidFill>
          </p:spPr>
          <p:txBody>
            <a:bodyPr wrap="square" rtlCol="0">
              <a:spAutoFit/>
            </a:bodyPr>
            <a:lstStyle/>
            <a:p>
              <a:pPr algn="ctr"/>
              <a:r>
                <a:rPr lang="en-GB" sz="1600" b="1" dirty="0">
                  <a:solidFill>
                    <a:srgbClr val="002060"/>
                  </a:solidFill>
                  <a:latin typeface="Times New Roman" panose="02020603050405020304" pitchFamily="18" charset="0"/>
                  <a:cs typeface="Times New Roman" panose="02020603050405020304" pitchFamily="18" charset="0"/>
                </a:rPr>
                <a:t>~4.3m</a:t>
              </a:r>
            </a:p>
          </p:txBody>
        </p:sp>
      </p:grpSp>
      <p:sp>
        <p:nvSpPr>
          <p:cNvPr id="74" name="TextBox 73">
            <a:extLst>
              <a:ext uri="{FF2B5EF4-FFF2-40B4-BE49-F238E27FC236}">
                <a16:creationId xmlns:a16="http://schemas.microsoft.com/office/drawing/2014/main" id="{0EA6DF31-BC7E-4D9F-9668-AB725574D047}"/>
              </a:ext>
            </a:extLst>
          </p:cNvPr>
          <p:cNvSpPr txBox="1"/>
          <p:nvPr/>
        </p:nvSpPr>
        <p:spPr>
          <a:xfrm>
            <a:off x="4728951" y="1294161"/>
            <a:ext cx="3534403" cy="369332"/>
          </a:xfrm>
          <a:prstGeom prst="rect">
            <a:avLst/>
          </a:prstGeom>
          <a:solidFill>
            <a:schemeClr val="bg1"/>
          </a:solidFill>
        </p:spPr>
        <p:txBody>
          <a:bodyPr wrap="square" rtlCol="0">
            <a:spAutoFit/>
          </a:bodyPr>
          <a:lstStyle/>
          <a:p>
            <a:r>
              <a:rPr lang="en-GB" b="1" dirty="0"/>
              <a:t>Opera-2d AC  model:</a:t>
            </a:r>
          </a:p>
        </p:txBody>
      </p:sp>
      <p:grpSp>
        <p:nvGrpSpPr>
          <p:cNvPr id="11" name="Group 10">
            <a:extLst>
              <a:ext uri="{FF2B5EF4-FFF2-40B4-BE49-F238E27FC236}">
                <a16:creationId xmlns:a16="http://schemas.microsoft.com/office/drawing/2014/main" id="{D04D5151-7BF1-4D18-814B-8AC52D9F8C5C}"/>
              </a:ext>
            </a:extLst>
          </p:cNvPr>
          <p:cNvGrpSpPr/>
          <p:nvPr/>
        </p:nvGrpSpPr>
        <p:grpSpPr>
          <a:xfrm>
            <a:off x="324672" y="1567351"/>
            <a:ext cx="8177439" cy="4927429"/>
            <a:chOff x="324672" y="1567351"/>
            <a:chExt cx="8177439" cy="4927429"/>
          </a:xfrm>
        </p:grpSpPr>
        <p:pic>
          <p:nvPicPr>
            <p:cNvPr id="3" name="Picture 2"/>
            <p:cNvPicPr>
              <a:picLocks noChangeAspect="1"/>
            </p:cNvPicPr>
            <p:nvPr/>
          </p:nvPicPr>
          <p:blipFill rotWithShape="1">
            <a:blip r:embed="rId3"/>
            <a:srcRect l="3594"/>
            <a:stretch/>
          </p:blipFill>
          <p:spPr>
            <a:xfrm>
              <a:off x="1835696" y="4492204"/>
              <a:ext cx="1831932" cy="1763190"/>
            </a:xfrm>
            <a:prstGeom prst="rect">
              <a:avLst/>
            </a:prstGeom>
          </p:spPr>
        </p:pic>
        <p:sp>
          <p:nvSpPr>
            <p:cNvPr id="33" name="TextBox 32"/>
            <p:cNvSpPr txBox="1"/>
            <p:nvPr/>
          </p:nvSpPr>
          <p:spPr>
            <a:xfrm>
              <a:off x="324672" y="4944506"/>
              <a:ext cx="1603777" cy="830997"/>
            </a:xfrm>
            <a:prstGeom prst="rect">
              <a:avLst/>
            </a:prstGeom>
            <a:noFill/>
          </p:spPr>
          <p:txBody>
            <a:bodyPr wrap="square" rtlCol="0">
              <a:spAutoFit/>
            </a:bodyPr>
            <a:lstStyle/>
            <a:p>
              <a:r>
                <a:rPr lang="en-GB" sz="1200" b="1" dirty="0">
                  <a:solidFill>
                    <a:srgbClr val="002060"/>
                  </a:solidFill>
                </a:rPr>
                <a:t>Suitably fine mesh in conductors (biased towards the outer surface)</a:t>
              </a:r>
            </a:p>
          </p:txBody>
        </p:sp>
        <p:grpSp>
          <p:nvGrpSpPr>
            <p:cNvPr id="15" name="Group 14">
              <a:extLst>
                <a:ext uri="{FF2B5EF4-FFF2-40B4-BE49-F238E27FC236}">
                  <a16:creationId xmlns:a16="http://schemas.microsoft.com/office/drawing/2014/main" id="{52EB8236-7DA7-4F68-AA88-7F4BA26613A1}"/>
                </a:ext>
              </a:extLst>
            </p:cNvPr>
            <p:cNvGrpSpPr/>
            <p:nvPr/>
          </p:nvGrpSpPr>
          <p:grpSpPr>
            <a:xfrm>
              <a:off x="3792574" y="1628800"/>
              <a:ext cx="4709537" cy="4865980"/>
              <a:chOff x="3792574" y="1628800"/>
              <a:chExt cx="4709537" cy="4865980"/>
            </a:xfrm>
          </p:grpSpPr>
          <p:grpSp>
            <p:nvGrpSpPr>
              <p:cNvPr id="12" name="Group 11">
                <a:extLst>
                  <a:ext uri="{FF2B5EF4-FFF2-40B4-BE49-F238E27FC236}">
                    <a16:creationId xmlns:a16="http://schemas.microsoft.com/office/drawing/2014/main" id="{84F34F87-A4B1-4485-B7F4-C491FC7F26FC}"/>
                  </a:ext>
                </a:extLst>
              </p:cNvPr>
              <p:cNvGrpSpPr/>
              <p:nvPr/>
            </p:nvGrpSpPr>
            <p:grpSpPr>
              <a:xfrm>
                <a:off x="4454335" y="1628800"/>
                <a:ext cx="4047776" cy="4865980"/>
                <a:chOff x="4454335" y="1628800"/>
                <a:chExt cx="4047776" cy="4865980"/>
              </a:xfrm>
            </p:grpSpPr>
            <p:pic>
              <p:nvPicPr>
                <p:cNvPr id="4" name="Picture 3"/>
                <p:cNvPicPr>
                  <a:picLocks noChangeAspect="1"/>
                </p:cNvPicPr>
                <p:nvPr/>
              </p:nvPicPr>
              <p:blipFill rotWithShape="1">
                <a:blip r:embed="rId4"/>
                <a:srcRect l="4341" t="2404" r="56337" b="11493"/>
                <a:stretch/>
              </p:blipFill>
              <p:spPr>
                <a:xfrm>
                  <a:off x="4454335" y="2595621"/>
                  <a:ext cx="4047776" cy="3899159"/>
                </a:xfrm>
                <a:prstGeom prst="rect">
                  <a:avLst/>
                </a:prstGeom>
              </p:spPr>
            </p:pic>
            <p:cxnSp>
              <p:nvCxnSpPr>
                <p:cNvPr id="5" name="Straight Arrow Connector 4">
                  <a:extLst>
                    <a:ext uri="{FF2B5EF4-FFF2-40B4-BE49-F238E27FC236}">
                      <a16:creationId xmlns:a16="http://schemas.microsoft.com/office/drawing/2014/main" id="{1A278C50-AE0C-43FD-80A4-F91096839C8F}"/>
                    </a:ext>
                  </a:extLst>
                </p:cNvPr>
                <p:cNvCxnSpPr>
                  <a:cxnSpLocks/>
                </p:cNvCxnSpPr>
                <p:nvPr/>
              </p:nvCxnSpPr>
              <p:spPr>
                <a:xfrm>
                  <a:off x="5119200" y="2052000"/>
                  <a:ext cx="0" cy="540000"/>
                </a:xfrm>
                <a:prstGeom prst="straightConnector1">
                  <a:avLst/>
                </a:prstGeom>
                <a:ln>
                  <a:solidFill>
                    <a:schemeClr val="accent1">
                      <a:lumMod val="1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2A867ECD-6796-4336-AE28-310DE349CD6B}"/>
                    </a:ext>
                  </a:extLst>
                </p:cNvPr>
                <p:cNvSpPr txBox="1"/>
                <p:nvPr/>
              </p:nvSpPr>
              <p:spPr>
                <a:xfrm>
                  <a:off x="4546599" y="1628800"/>
                  <a:ext cx="1080120" cy="446276"/>
                </a:xfrm>
                <a:prstGeom prst="rect">
                  <a:avLst/>
                </a:prstGeom>
                <a:noFill/>
              </p:spPr>
              <p:txBody>
                <a:bodyPr wrap="square" rtlCol="0">
                  <a:spAutoFit/>
                </a:bodyPr>
                <a:lstStyle/>
                <a:p>
                  <a:pPr algn="ctr"/>
                  <a:r>
                    <a:rPr lang="en-GB" sz="1150" dirty="0" err="1">
                      <a:solidFill>
                        <a:schemeClr val="accent6">
                          <a:lumMod val="50000"/>
                        </a:schemeClr>
                      </a:solidFill>
                    </a:rPr>
                    <a:t>Axi</a:t>
                  </a:r>
                  <a:r>
                    <a:rPr lang="en-GB" sz="1150" dirty="0">
                      <a:solidFill>
                        <a:schemeClr val="accent6">
                          <a:lumMod val="50000"/>
                        </a:schemeClr>
                      </a:solidFill>
                    </a:rPr>
                    <a:t>-symmetrical</a:t>
                  </a:r>
                </a:p>
              </p:txBody>
            </p:sp>
            <p:cxnSp>
              <p:nvCxnSpPr>
                <p:cNvPr id="16" name="Straight Arrow Connector 15">
                  <a:extLst>
                    <a:ext uri="{FF2B5EF4-FFF2-40B4-BE49-F238E27FC236}">
                      <a16:creationId xmlns:a16="http://schemas.microsoft.com/office/drawing/2014/main" id="{77A14868-9D24-4CFF-935B-C58FCCF85943}"/>
                    </a:ext>
                  </a:extLst>
                </p:cNvPr>
                <p:cNvCxnSpPr>
                  <a:cxnSpLocks/>
                </p:cNvCxnSpPr>
                <p:nvPr/>
              </p:nvCxnSpPr>
              <p:spPr>
                <a:xfrm>
                  <a:off x="4728951" y="5877272"/>
                  <a:ext cx="321627" cy="0"/>
                </a:xfrm>
                <a:prstGeom prst="straightConnector1">
                  <a:avLst/>
                </a:prstGeom>
                <a:ln>
                  <a:solidFill>
                    <a:schemeClr val="accent1">
                      <a:lumMod val="1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B7F7379E-18F2-46A0-B29A-AE70D641F415}"/>
                    </a:ext>
                  </a:extLst>
                </p:cNvPr>
                <p:cNvCxnSpPr>
                  <a:cxnSpLocks/>
                </p:cNvCxnSpPr>
                <p:nvPr/>
              </p:nvCxnSpPr>
              <p:spPr>
                <a:xfrm flipV="1">
                  <a:off x="5665440" y="5877272"/>
                  <a:ext cx="0" cy="144016"/>
                </a:xfrm>
                <a:prstGeom prst="straightConnector1">
                  <a:avLst/>
                </a:prstGeom>
                <a:ln>
                  <a:solidFill>
                    <a:schemeClr val="accent1">
                      <a:lumMod val="1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21" name="TextBox 20">
                  <a:extLst>
                    <a:ext uri="{FF2B5EF4-FFF2-40B4-BE49-F238E27FC236}">
                      <a16:creationId xmlns:a16="http://schemas.microsoft.com/office/drawing/2014/main" id="{CBE4C01F-14E4-44BF-BF36-4364E2B9B06D}"/>
                    </a:ext>
                  </a:extLst>
                </p:cNvPr>
                <p:cNvSpPr txBox="1"/>
                <p:nvPr/>
              </p:nvSpPr>
              <p:spPr>
                <a:xfrm>
                  <a:off x="5112060" y="5940187"/>
                  <a:ext cx="1080120" cy="269304"/>
                </a:xfrm>
                <a:prstGeom prst="rect">
                  <a:avLst/>
                </a:prstGeom>
                <a:noFill/>
              </p:spPr>
              <p:txBody>
                <a:bodyPr wrap="square" rtlCol="0">
                  <a:spAutoFit/>
                </a:bodyPr>
                <a:lstStyle/>
                <a:p>
                  <a:pPr algn="ctr"/>
                  <a:r>
                    <a:rPr lang="en-GB" sz="1150" dirty="0">
                      <a:solidFill>
                        <a:schemeClr val="accent6">
                          <a:lumMod val="50000"/>
                        </a:schemeClr>
                      </a:solidFill>
                    </a:rPr>
                    <a:t>PFN coil</a:t>
                  </a:r>
                </a:p>
              </p:txBody>
            </p:sp>
            <p:cxnSp>
              <p:nvCxnSpPr>
                <p:cNvPr id="22" name="Straight Arrow Connector 21">
                  <a:extLst>
                    <a:ext uri="{FF2B5EF4-FFF2-40B4-BE49-F238E27FC236}">
                      <a16:creationId xmlns:a16="http://schemas.microsoft.com/office/drawing/2014/main" id="{BA0FCA5A-4E48-4C1B-80CB-36F2C29EB2B9}"/>
                    </a:ext>
                  </a:extLst>
                </p:cNvPr>
                <p:cNvCxnSpPr>
                  <a:cxnSpLocks/>
                </p:cNvCxnSpPr>
                <p:nvPr/>
              </p:nvCxnSpPr>
              <p:spPr>
                <a:xfrm>
                  <a:off x="6948264" y="2068934"/>
                  <a:ext cx="0" cy="540000"/>
                </a:xfrm>
                <a:prstGeom prst="straightConnector1">
                  <a:avLst/>
                </a:prstGeom>
                <a:ln>
                  <a:solidFill>
                    <a:schemeClr val="accent1">
                      <a:lumMod val="1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23" name="TextBox 22">
                  <a:extLst>
                    <a:ext uri="{FF2B5EF4-FFF2-40B4-BE49-F238E27FC236}">
                      <a16:creationId xmlns:a16="http://schemas.microsoft.com/office/drawing/2014/main" id="{8A47E7AF-F736-462E-93C2-E08023FF5E37}"/>
                    </a:ext>
                  </a:extLst>
                </p:cNvPr>
                <p:cNvSpPr txBox="1"/>
                <p:nvPr/>
              </p:nvSpPr>
              <p:spPr>
                <a:xfrm>
                  <a:off x="6427203" y="1670548"/>
                  <a:ext cx="1080120" cy="446276"/>
                </a:xfrm>
                <a:prstGeom prst="rect">
                  <a:avLst/>
                </a:prstGeom>
                <a:noFill/>
              </p:spPr>
              <p:txBody>
                <a:bodyPr wrap="square" rtlCol="0">
                  <a:spAutoFit/>
                </a:bodyPr>
                <a:lstStyle/>
                <a:p>
                  <a:pPr algn="ctr"/>
                  <a:r>
                    <a:rPr lang="el-GR" sz="1150" dirty="0">
                      <a:solidFill>
                        <a:schemeClr val="accent6">
                          <a:lumMod val="50000"/>
                        </a:schemeClr>
                      </a:solidFill>
                    </a:rPr>
                    <a:t>Ω</a:t>
                  </a:r>
                  <a:r>
                    <a:rPr lang="en-GB" sz="1150" dirty="0">
                      <a:solidFill>
                        <a:schemeClr val="accent6">
                          <a:lumMod val="50000"/>
                        </a:schemeClr>
                      </a:solidFill>
                    </a:rPr>
                    <a:t> Shield (Aluminium)</a:t>
                  </a:r>
                </a:p>
              </p:txBody>
            </p:sp>
            <p:cxnSp>
              <p:nvCxnSpPr>
                <p:cNvPr id="24" name="Straight Arrow Connector 23">
                  <a:extLst>
                    <a:ext uri="{FF2B5EF4-FFF2-40B4-BE49-F238E27FC236}">
                      <a16:creationId xmlns:a16="http://schemas.microsoft.com/office/drawing/2014/main" id="{F69C6980-81DB-4E38-8A4F-7FFF71C6C3B5}"/>
                    </a:ext>
                  </a:extLst>
                </p:cNvPr>
                <p:cNvCxnSpPr>
                  <a:cxnSpLocks/>
                </p:cNvCxnSpPr>
                <p:nvPr/>
              </p:nvCxnSpPr>
              <p:spPr>
                <a:xfrm>
                  <a:off x="7587869" y="2320410"/>
                  <a:ext cx="0" cy="272019"/>
                </a:xfrm>
                <a:prstGeom prst="straightConnector1">
                  <a:avLst/>
                </a:prstGeom>
                <a:ln>
                  <a:solidFill>
                    <a:schemeClr val="accent1">
                      <a:lumMod val="1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25" name="TextBox 24">
                  <a:extLst>
                    <a:ext uri="{FF2B5EF4-FFF2-40B4-BE49-F238E27FC236}">
                      <a16:creationId xmlns:a16="http://schemas.microsoft.com/office/drawing/2014/main" id="{03E8D735-7768-4CD6-B249-A3A8C6E502F3}"/>
                    </a:ext>
                  </a:extLst>
                </p:cNvPr>
                <p:cNvSpPr txBox="1"/>
                <p:nvPr/>
              </p:nvSpPr>
              <p:spPr>
                <a:xfrm>
                  <a:off x="7047809" y="2077745"/>
                  <a:ext cx="1080120" cy="269304"/>
                </a:xfrm>
                <a:prstGeom prst="rect">
                  <a:avLst/>
                </a:prstGeom>
                <a:noFill/>
              </p:spPr>
              <p:txBody>
                <a:bodyPr wrap="square" rtlCol="0">
                  <a:spAutoFit/>
                </a:bodyPr>
                <a:lstStyle/>
                <a:p>
                  <a:pPr algn="ctr"/>
                  <a:r>
                    <a:rPr lang="en-GB" sz="1150" dirty="0">
                      <a:solidFill>
                        <a:schemeClr val="accent6">
                          <a:lumMod val="50000"/>
                        </a:schemeClr>
                      </a:solidFill>
                    </a:rPr>
                    <a:t>Steel tank</a:t>
                  </a:r>
                </a:p>
              </p:txBody>
            </p:sp>
          </p:grpSp>
          <p:sp>
            <p:nvSpPr>
              <p:cNvPr id="13" name="Rectangle: Rounded Corners 12">
                <a:extLst>
                  <a:ext uri="{FF2B5EF4-FFF2-40B4-BE49-F238E27FC236}">
                    <a16:creationId xmlns:a16="http://schemas.microsoft.com/office/drawing/2014/main" id="{3F52E630-0D1F-4B11-B8AE-B8DD5F07ABCC}"/>
                  </a:ext>
                </a:extLst>
              </p:cNvPr>
              <p:cNvSpPr/>
              <p:nvPr/>
            </p:nvSpPr>
            <p:spPr>
              <a:xfrm>
                <a:off x="5516896" y="4869160"/>
                <a:ext cx="287958" cy="1017024"/>
              </a:xfrm>
              <a:prstGeom prst="roundRect">
                <a:avLst/>
              </a:prstGeom>
              <a:noFill/>
              <a:ln w="25400">
                <a:solidFill>
                  <a:srgbClr val="FF0000"/>
                </a:solidFill>
              </a:ln>
              <a:effectLst>
                <a:glow>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FC1E9BFB-A043-4190-8AE5-E966A80368DC}"/>
                  </a:ext>
                </a:extLst>
              </p:cNvPr>
              <p:cNvSpPr txBox="1"/>
              <p:nvPr/>
            </p:nvSpPr>
            <p:spPr>
              <a:xfrm>
                <a:off x="5757996" y="5229200"/>
                <a:ext cx="792163" cy="261610"/>
              </a:xfrm>
              <a:prstGeom prst="rect">
                <a:avLst/>
              </a:prstGeom>
              <a:noFill/>
            </p:spPr>
            <p:txBody>
              <a:bodyPr wrap="square" rtlCol="0">
                <a:spAutoFit/>
              </a:bodyPr>
              <a:lstStyle/>
              <a:p>
                <a:r>
                  <a:rPr lang="en-GB" sz="1100" dirty="0">
                    <a:solidFill>
                      <a:srgbClr val="FF0000"/>
                    </a:solidFill>
                  </a:rPr>
                  <a:t>3.5 turns</a:t>
                </a:r>
              </a:p>
            </p:txBody>
          </p:sp>
          <p:sp>
            <p:nvSpPr>
              <p:cNvPr id="29" name="TextBox 28">
                <a:extLst>
                  <a:ext uri="{FF2B5EF4-FFF2-40B4-BE49-F238E27FC236}">
                    <a16:creationId xmlns:a16="http://schemas.microsoft.com/office/drawing/2014/main" id="{6E63C892-CB93-4C0E-AED5-D2ECAFD8AA46}"/>
                  </a:ext>
                </a:extLst>
              </p:cNvPr>
              <p:cNvSpPr txBox="1"/>
              <p:nvPr/>
            </p:nvSpPr>
            <p:spPr>
              <a:xfrm>
                <a:off x="5771725" y="3742936"/>
                <a:ext cx="960441" cy="261610"/>
              </a:xfrm>
              <a:prstGeom prst="rect">
                <a:avLst/>
              </a:prstGeom>
              <a:noFill/>
            </p:spPr>
            <p:txBody>
              <a:bodyPr wrap="square" rtlCol="0">
                <a:spAutoFit/>
              </a:bodyPr>
              <a:lstStyle/>
              <a:p>
                <a:r>
                  <a:rPr lang="en-GB" sz="1100" dirty="0">
                    <a:solidFill>
                      <a:srgbClr val="FF0000"/>
                    </a:solidFill>
                  </a:rPr>
                  <a:t>7 turns (a)</a:t>
                </a:r>
              </a:p>
            </p:txBody>
          </p:sp>
          <p:sp>
            <p:nvSpPr>
              <p:cNvPr id="30" name="Rectangle: Rounded Corners 29">
                <a:extLst>
                  <a:ext uri="{FF2B5EF4-FFF2-40B4-BE49-F238E27FC236}">
                    <a16:creationId xmlns:a16="http://schemas.microsoft.com/office/drawing/2014/main" id="{594766E4-1588-4B07-BF00-A9C58F3BA3AE}"/>
                  </a:ext>
                </a:extLst>
              </p:cNvPr>
              <p:cNvSpPr/>
              <p:nvPr/>
            </p:nvSpPr>
            <p:spPr>
              <a:xfrm>
                <a:off x="5516896" y="2608934"/>
                <a:ext cx="287958" cy="2224892"/>
              </a:xfrm>
              <a:prstGeom prst="roundRect">
                <a:avLst/>
              </a:prstGeom>
              <a:noFill/>
              <a:ln w="25400">
                <a:solidFill>
                  <a:srgbClr val="FF0000"/>
                </a:solidFill>
              </a:ln>
              <a:effectLst>
                <a:glow>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186B0B7E-A2C4-4064-8F95-CEB30EFEA1D4}"/>
                  </a:ext>
                </a:extLst>
              </p:cNvPr>
              <p:cNvSpPr txBox="1"/>
              <p:nvPr/>
            </p:nvSpPr>
            <p:spPr>
              <a:xfrm>
                <a:off x="3792574" y="5631383"/>
                <a:ext cx="1080120" cy="461665"/>
              </a:xfrm>
              <a:prstGeom prst="rect">
                <a:avLst/>
              </a:prstGeom>
              <a:noFill/>
            </p:spPr>
            <p:txBody>
              <a:bodyPr wrap="square" rtlCol="0">
                <a:spAutoFit/>
              </a:bodyPr>
              <a:lstStyle>
                <a:defPPr>
                  <a:defRPr lang="en-US"/>
                </a:defPPr>
                <a:lvl1pPr algn="ctr">
                  <a:defRPr sz="1150">
                    <a:solidFill>
                      <a:schemeClr val="accent6">
                        <a:lumMod val="50000"/>
                      </a:schemeClr>
                    </a:solidFill>
                  </a:defRPr>
                </a:lvl1pPr>
              </a:lstStyle>
              <a:p>
                <a:r>
                  <a:rPr lang="en-GB" dirty="0"/>
                  <a:t>Longitudinal symmetry</a:t>
                </a:r>
              </a:p>
            </p:txBody>
          </p:sp>
        </p:grpSp>
        <p:sp>
          <p:nvSpPr>
            <p:cNvPr id="35" name="Rectangle: Rounded Corners 34">
              <a:extLst>
                <a:ext uri="{FF2B5EF4-FFF2-40B4-BE49-F238E27FC236}">
                  <a16:creationId xmlns:a16="http://schemas.microsoft.com/office/drawing/2014/main" id="{41E0987F-6408-438F-A78E-AE3265935695}"/>
                </a:ext>
              </a:extLst>
            </p:cNvPr>
            <p:cNvSpPr/>
            <p:nvPr/>
          </p:nvSpPr>
          <p:spPr>
            <a:xfrm>
              <a:off x="5508433" y="1567351"/>
              <a:ext cx="287958" cy="1017024"/>
            </a:xfrm>
            <a:prstGeom prst="roundRect">
              <a:avLst/>
            </a:prstGeom>
            <a:noFill/>
            <a:ln w="25400">
              <a:solidFill>
                <a:srgbClr val="FF0000"/>
              </a:solidFill>
            </a:ln>
            <a:effectLst>
              <a:glow>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Rectangle: Rounded Corners 8">
              <a:extLst>
                <a:ext uri="{FF2B5EF4-FFF2-40B4-BE49-F238E27FC236}">
                  <a16:creationId xmlns:a16="http://schemas.microsoft.com/office/drawing/2014/main" id="{A05B295D-F8CE-4365-89A5-1D9F21F2572F}"/>
                </a:ext>
              </a:extLst>
            </p:cNvPr>
            <p:cNvSpPr/>
            <p:nvPr/>
          </p:nvSpPr>
          <p:spPr>
            <a:xfrm rot="20100000">
              <a:off x="5407239" y="2143797"/>
              <a:ext cx="504042" cy="117787"/>
            </a:xfrm>
            <a:prstGeom prst="roundRect">
              <a:avLst/>
            </a:prstGeom>
            <a:solidFill>
              <a:schemeClr val="bg1"/>
            </a:solidFill>
            <a:ln>
              <a:noFill/>
            </a:ln>
            <a:effectLst>
              <a:glow>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 name="TextBox 35">
              <a:extLst>
                <a:ext uri="{FF2B5EF4-FFF2-40B4-BE49-F238E27FC236}">
                  <a16:creationId xmlns:a16="http://schemas.microsoft.com/office/drawing/2014/main" id="{DF8E2AD4-1875-4EE7-AC93-437A0D97E2C8}"/>
                </a:ext>
              </a:extLst>
            </p:cNvPr>
            <p:cNvSpPr txBox="1"/>
            <p:nvPr/>
          </p:nvSpPr>
          <p:spPr>
            <a:xfrm>
              <a:off x="5768431" y="1966114"/>
              <a:ext cx="903220" cy="261610"/>
            </a:xfrm>
            <a:prstGeom prst="rect">
              <a:avLst/>
            </a:prstGeom>
            <a:noFill/>
          </p:spPr>
          <p:txBody>
            <a:bodyPr wrap="square" rtlCol="0">
              <a:spAutoFit/>
            </a:bodyPr>
            <a:lstStyle/>
            <a:p>
              <a:r>
                <a:rPr lang="en-GB" sz="1100" dirty="0">
                  <a:solidFill>
                    <a:srgbClr val="FF0000"/>
                  </a:solidFill>
                </a:rPr>
                <a:t>7 turns (b)</a:t>
              </a:r>
            </a:p>
          </p:txBody>
        </p:sp>
        <p:cxnSp>
          <p:nvCxnSpPr>
            <p:cNvPr id="17" name="Straight Arrow Connector 16"/>
            <p:cNvCxnSpPr/>
            <p:nvPr/>
          </p:nvCxnSpPr>
          <p:spPr>
            <a:xfrm flipH="1" flipV="1">
              <a:off x="3571788" y="5393011"/>
              <a:ext cx="2037348" cy="195376"/>
            </a:xfrm>
            <a:prstGeom prst="straightConnector1">
              <a:avLst/>
            </a:prstGeom>
            <a:ln>
              <a:solidFill>
                <a:schemeClr val="accent6">
                  <a:lumMod val="75000"/>
                </a:schemeClr>
              </a:solidFill>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5262204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GB"/>
              <a:t>PULPOKS, 12-13 March 2018</a:t>
            </a:r>
          </a:p>
        </p:txBody>
      </p:sp>
      <p:sp>
        <p:nvSpPr>
          <p:cNvPr id="3" name="Slide Number Placeholder 2"/>
          <p:cNvSpPr>
            <a:spLocks noGrp="1"/>
          </p:cNvSpPr>
          <p:nvPr>
            <p:ph type="sldNum" sz="quarter" idx="4"/>
          </p:nvPr>
        </p:nvSpPr>
        <p:spPr/>
        <p:txBody>
          <a:bodyPr/>
          <a:lstStyle/>
          <a:p>
            <a:fld id="{22E53F7B-D2DA-444A-8A57-885A018407D2}" type="slidenum">
              <a:rPr lang="en-GB" smtClean="0"/>
              <a:t>5</a:t>
            </a:fld>
            <a:endParaRPr lang="en-GB"/>
          </a:p>
        </p:txBody>
      </p:sp>
      <p:pic>
        <p:nvPicPr>
          <p:cNvPr id="4" name="Picture 11">
            <a:extLst>
              <a:ext uri="{FF2B5EF4-FFF2-40B4-BE49-F238E27FC236}">
                <a16:creationId xmlns:a16="http://schemas.microsoft.com/office/drawing/2014/main" id="{39EB2BA1-4389-4C8A-B358-1DFE68EF416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b="10638"/>
          <a:stretch>
            <a:fillRect/>
          </a:stretch>
        </p:blipFill>
        <p:spPr bwMode="auto">
          <a:xfrm>
            <a:off x="467543" y="843814"/>
            <a:ext cx="4913688" cy="5274883"/>
          </a:xfrm>
          <a:prstGeom prst="rect">
            <a:avLst/>
          </a:prstGeom>
          <a:noFill/>
          <a:ln w="19050">
            <a:solidFill>
              <a:srgbClr val="0033CC"/>
            </a:solidFill>
            <a:miter lim="800000"/>
            <a:headEnd/>
            <a:tailEnd/>
          </a:ln>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F6F37E9D-8DC1-4D80-9A33-82D28F86248C}"/>
              </a:ext>
            </a:extLst>
          </p:cNvPr>
          <p:cNvSpPr txBox="1"/>
          <p:nvPr/>
        </p:nvSpPr>
        <p:spPr>
          <a:xfrm>
            <a:off x="5442755" y="3338904"/>
            <a:ext cx="3434041" cy="2246769"/>
          </a:xfrm>
          <a:prstGeom prst="rect">
            <a:avLst/>
          </a:prstGeom>
          <a:noFill/>
        </p:spPr>
        <p:txBody>
          <a:bodyPr wrap="square" rtlCol="0">
            <a:spAutoFit/>
          </a:bodyPr>
          <a:lstStyle/>
          <a:p>
            <a:r>
              <a:rPr lang="en-GB" sz="1400" u="sng" dirty="0">
                <a:solidFill>
                  <a:srgbClr val="002060"/>
                </a:solidFill>
              </a:rPr>
              <a:t>Resistance derivation*</a:t>
            </a:r>
            <a:r>
              <a:rPr lang="en-GB" sz="1400" dirty="0">
                <a:solidFill>
                  <a:srgbClr val="002060"/>
                </a:solidFill>
              </a:rPr>
              <a:t> (from power, per unit length) </a:t>
            </a:r>
            <a:r>
              <a:rPr lang="en-GB" sz="1400" dirty="0">
                <a:solidFill>
                  <a:srgbClr val="002060"/>
                </a:solidFill>
                <a:sym typeface="Wingdings" panose="05000000000000000000" pitchFamily="2" charset="2"/>
              </a:rPr>
              <a:t> resistance per unit length</a:t>
            </a:r>
            <a:r>
              <a:rPr lang="en-GB" sz="1400" dirty="0">
                <a:solidFill>
                  <a:srgbClr val="002060"/>
                </a:solidFill>
              </a:rPr>
              <a:t>:</a:t>
            </a:r>
          </a:p>
          <a:p>
            <a:pPr marL="342900" indent="-342900">
              <a:buFont typeface="+mj-lt"/>
              <a:buAutoNum type="arabicParenR"/>
            </a:pPr>
            <a:r>
              <a:rPr lang="en-GB" sz="1400" dirty="0">
                <a:solidFill>
                  <a:srgbClr val="002060"/>
                </a:solidFill>
              </a:rPr>
              <a:t>Current in only 3.5 turns </a:t>
            </a:r>
            <a:r>
              <a:rPr lang="en-GB" sz="1400" dirty="0">
                <a:solidFill>
                  <a:srgbClr val="002060"/>
                </a:solidFill>
                <a:sym typeface="Wingdings" panose="05000000000000000000" pitchFamily="2" charset="2"/>
              </a:rPr>
              <a:t> resistance of one-cell (7-turns).</a:t>
            </a:r>
          </a:p>
          <a:p>
            <a:pPr marL="342900" indent="-342900">
              <a:buFont typeface="+mj-lt"/>
              <a:buAutoNum type="arabicParenR"/>
            </a:pPr>
            <a:endParaRPr lang="en-GB" sz="1400" dirty="0">
              <a:solidFill>
                <a:srgbClr val="002060"/>
              </a:solidFill>
              <a:sym typeface="Wingdings" panose="05000000000000000000" pitchFamily="2" charset="2"/>
            </a:endParaRPr>
          </a:p>
          <a:p>
            <a:pPr marL="342900" indent="-342900">
              <a:buFont typeface="+mj-lt"/>
              <a:buAutoNum type="arabicParenR"/>
            </a:pPr>
            <a:endParaRPr lang="en-GB" sz="1400" dirty="0">
              <a:solidFill>
                <a:srgbClr val="002060"/>
              </a:solidFill>
              <a:sym typeface="Wingdings" panose="05000000000000000000" pitchFamily="2" charset="2"/>
            </a:endParaRPr>
          </a:p>
          <a:p>
            <a:pPr marL="342900" indent="-342900">
              <a:buFont typeface="+mj-lt"/>
              <a:buAutoNum type="arabicParenR"/>
            </a:pPr>
            <a:endParaRPr lang="en-GB" sz="1400" dirty="0">
              <a:solidFill>
                <a:srgbClr val="002060"/>
              </a:solidFill>
              <a:sym typeface="Wingdings" panose="05000000000000000000" pitchFamily="2" charset="2"/>
            </a:endParaRPr>
          </a:p>
          <a:p>
            <a:pPr marL="342900" indent="-342900">
              <a:buFont typeface="+mj-lt"/>
              <a:buAutoNum type="arabicParenR"/>
            </a:pPr>
            <a:endParaRPr lang="en-GB" sz="1400" dirty="0">
              <a:solidFill>
                <a:srgbClr val="002060"/>
              </a:solidFill>
              <a:sym typeface="Wingdings" panose="05000000000000000000" pitchFamily="2" charset="2"/>
            </a:endParaRPr>
          </a:p>
          <a:p>
            <a:r>
              <a:rPr lang="en-GB" sz="1400" dirty="0">
                <a:solidFill>
                  <a:srgbClr val="002060"/>
                </a:solidFill>
                <a:sym typeface="Wingdings" panose="05000000000000000000" pitchFamily="2" charset="2"/>
              </a:rPr>
              <a:t>*: be careful of geometry, i.e. stored energy/power is in “visible geometry”.</a:t>
            </a:r>
          </a:p>
        </p:txBody>
      </p:sp>
      <p:sp>
        <p:nvSpPr>
          <p:cNvPr id="6" name="Title 1">
            <a:extLst>
              <a:ext uri="{FF2B5EF4-FFF2-40B4-BE49-F238E27FC236}">
                <a16:creationId xmlns:a16="http://schemas.microsoft.com/office/drawing/2014/main" id="{064F847E-779E-4E01-9288-8760B736DE88}"/>
              </a:ext>
            </a:extLst>
          </p:cNvPr>
          <p:cNvSpPr txBox="1">
            <a:spLocks/>
          </p:cNvSpPr>
          <p:nvPr/>
        </p:nvSpPr>
        <p:spPr>
          <a:xfrm>
            <a:off x="251520" y="-27384"/>
            <a:ext cx="8686800" cy="940443"/>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US" sz="2800" dirty="0"/>
              <a:t>Skin and proximity effect – example application (2)</a:t>
            </a:r>
            <a:endParaRPr lang="en-GB" sz="2800" dirty="0"/>
          </a:p>
        </p:txBody>
      </p:sp>
      <p:sp>
        <p:nvSpPr>
          <p:cNvPr id="7" name="TextBox 6">
            <a:extLst>
              <a:ext uri="{FF2B5EF4-FFF2-40B4-BE49-F238E27FC236}">
                <a16:creationId xmlns:a16="http://schemas.microsoft.com/office/drawing/2014/main" id="{F2B23C0F-8A3C-44B7-BAC5-81F32CA44779}"/>
              </a:ext>
            </a:extLst>
          </p:cNvPr>
          <p:cNvSpPr txBox="1"/>
          <p:nvPr/>
        </p:nvSpPr>
        <p:spPr>
          <a:xfrm>
            <a:off x="391328" y="474483"/>
            <a:ext cx="4756736" cy="369332"/>
          </a:xfrm>
          <a:prstGeom prst="rect">
            <a:avLst/>
          </a:prstGeom>
          <a:noFill/>
        </p:spPr>
        <p:txBody>
          <a:bodyPr wrap="square" rtlCol="0">
            <a:spAutoFit/>
          </a:bodyPr>
          <a:lstStyle/>
          <a:p>
            <a:r>
              <a:rPr lang="en-GB" b="1" dirty="0"/>
              <a:t>Opera-2d AC predictions:</a:t>
            </a:r>
          </a:p>
        </p:txBody>
      </p:sp>
      <p:sp>
        <p:nvSpPr>
          <p:cNvPr id="8" name="TextBox 7">
            <a:extLst>
              <a:ext uri="{FF2B5EF4-FFF2-40B4-BE49-F238E27FC236}">
                <a16:creationId xmlns:a16="http://schemas.microsoft.com/office/drawing/2014/main" id="{F9243A08-29DC-4537-A923-1619A0104244}"/>
              </a:ext>
            </a:extLst>
          </p:cNvPr>
          <p:cNvSpPr txBox="1"/>
          <p:nvPr/>
        </p:nvSpPr>
        <p:spPr>
          <a:xfrm>
            <a:off x="5442775" y="837576"/>
            <a:ext cx="3495565" cy="2246769"/>
          </a:xfrm>
          <a:prstGeom prst="rect">
            <a:avLst/>
          </a:prstGeom>
          <a:noFill/>
        </p:spPr>
        <p:txBody>
          <a:bodyPr wrap="square" rtlCol="0">
            <a:spAutoFit/>
          </a:bodyPr>
          <a:lstStyle/>
          <a:p>
            <a:r>
              <a:rPr lang="en-GB" sz="1400" u="sng" dirty="0">
                <a:solidFill>
                  <a:srgbClr val="002060"/>
                </a:solidFill>
              </a:rPr>
              <a:t>Inductance derivation*</a:t>
            </a:r>
            <a:r>
              <a:rPr lang="en-GB" sz="1400" dirty="0">
                <a:solidFill>
                  <a:srgbClr val="002060"/>
                </a:solidFill>
              </a:rPr>
              <a:t> (from stored energy, per unit length) </a:t>
            </a:r>
            <a:r>
              <a:rPr lang="en-GB" sz="1400" dirty="0">
                <a:solidFill>
                  <a:srgbClr val="002060"/>
                </a:solidFill>
                <a:sym typeface="Wingdings" panose="05000000000000000000" pitchFamily="2" charset="2"/>
              </a:rPr>
              <a:t> inductance per unit length </a:t>
            </a:r>
            <a:r>
              <a:rPr lang="en-GB" sz="1400" dirty="0">
                <a:solidFill>
                  <a:srgbClr val="002060"/>
                </a:solidFill>
              </a:rPr>
              <a:t>:</a:t>
            </a:r>
          </a:p>
          <a:p>
            <a:pPr marL="342900" indent="-342900">
              <a:buFont typeface="+mj-lt"/>
              <a:buAutoNum type="arabicParenR"/>
            </a:pPr>
            <a:r>
              <a:rPr lang="en-GB" sz="1400" dirty="0">
                <a:solidFill>
                  <a:srgbClr val="002060"/>
                </a:solidFill>
              </a:rPr>
              <a:t>Current in only 3.5 turns </a:t>
            </a:r>
            <a:r>
              <a:rPr lang="en-GB" sz="1400" dirty="0">
                <a:solidFill>
                  <a:srgbClr val="002060"/>
                </a:solidFill>
                <a:sym typeface="Wingdings" panose="05000000000000000000" pitchFamily="2" charset="2"/>
              </a:rPr>
              <a:t> self-inductance of one-cell (7-turns);</a:t>
            </a:r>
          </a:p>
          <a:p>
            <a:pPr marL="342900" indent="-342900">
              <a:buFont typeface="+mj-lt"/>
              <a:buAutoNum type="arabicParenR"/>
            </a:pPr>
            <a:r>
              <a:rPr lang="en-GB" sz="1400" dirty="0">
                <a:solidFill>
                  <a:srgbClr val="002060"/>
                </a:solidFill>
              </a:rPr>
              <a:t>Current in only 7 turns (a) </a:t>
            </a:r>
            <a:r>
              <a:rPr lang="en-GB" sz="1400" dirty="0">
                <a:solidFill>
                  <a:srgbClr val="002060"/>
                </a:solidFill>
                <a:sym typeface="Wingdings" panose="05000000000000000000" pitchFamily="2" charset="2"/>
              </a:rPr>
              <a:t> self-inductance of two-cells + Mutual13;</a:t>
            </a:r>
          </a:p>
          <a:p>
            <a:pPr marL="342900" indent="-342900">
              <a:buFont typeface="+mj-lt"/>
              <a:buAutoNum type="arabicParenR"/>
            </a:pPr>
            <a:r>
              <a:rPr lang="en-GB" sz="1400" dirty="0">
                <a:solidFill>
                  <a:srgbClr val="002060"/>
                </a:solidFill>
              </a:rPr>
              <a:t>Current in 3.5 turns + 7 turns (a) </a:t>
            </a:r>
            <a:r>
              <a:rPr lang="en-GB" sz="1400" dirty="0">
                <a:solidFill>
                  <a:srgbClr val="002060"/>
                </a:solidFill>
                <a:sym typeface="Wingdings" panose="05000000000000000000" pitchFamily="2" charset="2"/>
              </a:rPr>
              <a:t> self-inductance of three-cells + Mutual13 + 2∙Mutual12.</a:t>
            </a:r>
            <a:endParaRPr lang="en-GB" sz="1400" dirty="0">
              <a:solidFill>
                <a:srgbClr val="002060"/>
              </a:solidFill>
            </a:endParaRPr>
          </a:p>
        </p:txBody>
      </p:sp>
    </p:spTree>
    <p:extLst>
      <p:ext uri="{BB962C8B-B14F-4D97-AF65-F5344CB8AC3E}">
        <p14:creationId xmlns:p14="http://schemas.microsoft.com/office/powerpoint/2010/main" val="34633817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7384"/>
            <a:ext cx="8686800" cy="940443"/>
          </a:xfrm>
        </p:spPr>
        <p:txBody>
          <a:bodyPr>
            <a:noAutofit/>
          </a:bodyPr>
          <a:lstStyle/>
          <a:p>
            <a:r>
              <a:rPr lang="en-US" sz="2800" dirty="0"/>
              <a:t>Skin and proximity effect – example values</a:t>
            </a:r>
            <a:endParaRPr lang="en-GB" sz="2800" dirty="0"/>
          </a:p>
        </p:txBody>
      </p:sp>
      <p:sp>
        <p:nvSpPr>
          <p:cNvPr id="6" name="Slide Number Placeholder 5"/>
          <p:cNvSpPr>
            <a:spLocks noGrp="1"/>
          </p:cNvSpPr>
          <p:nvPr>
            <p:ph type="sldNum" sz="quarter" idx="4"/>
          </p:nvPr>
        </p:nvSpPr>
        <p:spPr/>
        <p:txBody>
          <a:bodyPr/>
          <a:lstStyle/>
          <a:p>
            <a:fld id="{22E53F7B-D2DA-444A-8A57-885A018407D2}" type="slidenum">
              <a:rPr lang="en-GB" smtClean="0"/>
              <a:t>6</a:t>
            </a:fld>
            <a:endParaRPr lang="en-GB"/>
          </a:p>
        </p:txBody>
      </p:sp>
      <p:sp>
        <p:nvSpPr>
          <p:cNvPr id="8" name="Footer Placeholder 7"/>
          <p:cNvSpPr>
            <a:spLocks noGrp="1"/>
          </p:cNvSpPr>
          <p:nvPr>
            <p:ph type="ftr" sz="quarter" idx="3"/>
          </p:nvPr>
        </p:nvSpPr>
        <p:spPr/>
        <p:txBody>
          <a:bodyPr/>
          <a:lstStyle/>
          <a:p>
            <a:r>
              <a:rPr lang="en-GB"/>
              <a:t>PULPOKS, 12-13 March 2018</a:t>
            </a:r>
          </a:p>
        </p:txBody>
      </p:sp>
      <p:sp>
        <p:nvSpPr>
          <p:cNvPr id="57" name="TextBox 56">
            <a:extLst>
              <a:ext uri="{FF2B5EF4-FFF2-40B4-BE49-F238E27FC236}">
                <a16:creationId xmlns:a16="http://schemas.microsoft.com/office/drawing/2014/main" id="{773A6962-DFC3-4416-B9BC-F5DC7F4512BA}"/>
              </a:ext>
            </a:extLst>
          </p:cNvPr>
          <p:cNvSpPr txBox="1"/>
          <p:nvPr/>
        </p:nvSpPr>
        <p:spPr>
          <a:xfrm>
            <a:off x="269528" y="713390"/>
            <a:ext cx="8155575" cy="646331"/>
          </a:xfrm>
          <a:prstGeom prst="rect">
            <a:avLst/>
          </a:prstGeom>
          <a:noFill/>
        </p:spPr>
        <p:txBody>
          <a:bodyPr wrap="square" rtlCol="0">
            <a:spAutoFit/>
          </a:bodyPr>
          <a:lstStyle/>
          <a:p>
            <a:r>
              <a:rPr lang="en-US" dirty="0"/>
              <a:t>From Opera-2d AC simulations inductance (self and mutual) and resistance are derived, for the PFN, at each frequency (for a 7-turn cell):</a:t>
            </a:r>
            <a:endParaRPr lang="en-GB" dirty="0"/>
          </a:p>
        </p:txBody>
      </p:sp>
      <p:pic>
        <p:nvPicPr>
          <p:cNvPr id="12" name="Picture 12">
            <a:extLst>
              <a:ext uri="{FF2B5EF4-FFF2-40B4-BE49-F238E27FC236}">
                <a16:creationId xmlns:a16="http://schemas.microsoft.com/office/drawing/2014/main" id="{CE2FA6CC-8B28-4DB0-910F-99EFA6AC671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9508" y="1359721"/>
            <a:ext cx="4264500" cy="29045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7">
            <a:extLst>
              <a:ext uri="{FF2B5EF4-FFF2-40B4-BE49-F238E27FC236}">
                <a16:creationId xmlns:a16="http://schemas.microsoft.com/office/drawing/2014/main" id="{747C99D3-02A7-4A92-88A2-8FA4349B9BA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87624" y="4310830"/>
            <a:ext cx="2808995" cy="2261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a:extLst>
              <a:ext uri="{FF2B5EF4-FFF2-40B4-BE49-F238E27FC236}">
                <a16:creationId xmlns:a16="http://schemas.microsoft.com/office/drawing/2014/main" id="{62203AED-257D-42E6-8A77-2CB98842420F}"/>
              </a:ext>
            </a:extLst>
          </p:cNvPr>
          <p:cNvPicPr>
            <a:picLocks noChangeAspect="1"/>
          </p:cNvPicPr>
          <p:nvPr/>
        </p:nvPicPr>
        <p:blipFill>
          <a:blip r:embed="rId5"/>
          <a:stretch>
            <a:fillRect/>
          </a:stretch>
        </p:blipFill>
        <p:spPr>
          <a:xfrm>
            <a:off x="4701370" y="1359721"/>
            <a:ext cx="4090010" cy="2456728"/>
          </a:xfrm>
          <a:prstGeom prst="rect">
            <a:avLst/>
          </a:prstGeom>
          <a:ln>
            <a:solidFill>
              <a:schemeClr val="accent1">
                <a:lumMod val="10000"/>
              </a:schemeClr>
            </a:solidFill>
          </a:ln>
        </p:spPr>
      </p:pic>
    </p:spTree>
    <p:extLst>
      <p:ext uri="{BB962C8B-B14F-4D97-AF65-F5344CB8AC3E}">
        <p14:creationId xmlns:p14="http://schemas.microsoft.com/office/powerpoint/2010/main" val="41343076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6138FF-6F1C-437D-B3A8-61F84661DB86}"/>
              </a:ext>
            </a:extLst>
          </p:cNvPr>
          <p:cNvSpPr>
            <a:spLocks noGrp="1"/>
          </p:cNvSpPr>
          <p:nvPr>
            <p:ph type="title"/>
          </p:nvPr>
        </p:nvSpPr>
        <p:spPr>
          <a:xfrm>
            <a:off x="395536" y="6648"/>
            <a:ext cx="7931224" cy="1143000"/>
          </a:xfrm>
        </p:spPr>
        <p:txBody>
          <a:bodyPr vert="horz" lIns="45720" rIns="45720" anchor="ctr">
            <a:noAutofit/>
          </a:bodyPr>
          <a:lstStyle/>
          <a:p>
            <a:r>
              <a:rPr lang="en-GB" sz="2800" b="1" dirty="0">
                <a:effectLst>
                  <a:outerShdw blurRad="38100" dist="38100" dir="2700000" algn="tl">
                    <a:srgbClr val="000000">
                      <a:alpha val="43137"/>
                    </a:srgbClr>
                  </a:outerShdw>
                </a:effectLst>
              </a:rPr>
              <a:t>Methods of modelling frequency dependency</a:t>
            </a:r>
          </a:p>
        </p:txBody>
      </p:sp>
      <p:sp>
        <p:nvSpPr>
          <p:cNvPr id="3" name="Footer Placeholder 2">
            <a:extLst>
              <a:ext uri="{FF2B5EF4-FFF2-40B4-BE49-F238E27FC236}">
                <a16:creationId xmlns:a16="http://schemas.microsoft.com/office/drawing/2014/main" id="{DB5C7E47-A8CC-49BE-ACF8-7E2E8E4CF216}"/>
              </a:ext>
            </a:extLst>
          </p:cNvPr>
          <p:cNvSpPr>
            <a:spLocks noGrp="1"/>
          </p:cNvSpPr>
          <p:nvPr>
            <p:ph type="ftr" sz="quarter" idx="3"/>
          </p:nvPr>
        </p:nvSpPr>
        <p:spPr/>
        <p:txBody>
          <a:bodyPr/>
          <a:lstStyle/>
          <a:p>
            <a:r>
              <a:rPr lang="en-GB"/>
              <a:t>PULPOKS, 12-13 March 2018</a:t>
            </a:r>
          </a:p>
        </p:txBody>
      </p:sp>
      <p:sp>
        <p:nvSpPr>
          <p:cNvPr id="4" name="Slide Number Placeholder 3">
            <a:extLst>
              <a:ext uri="{FF2B5EF4-FFF2-40B4-BE49-F238E27FC236}">
                <a16:creationId xmlns:a16="http://schemas.microsoft.com/office/drawing/2014/main" id="{BFB8959B-757E-4A84-8A3A-0B987CDF9BD0}"/>
              </a:ext>
            </a:extLst>
          </p:cNvPr>
          <p:cNvSpPr>
            <a:spLocks noGrp="1"/>
          </p:cNvSpPr>
          <p:nvPr>
            <p:ph type="sldNum" sz="quarter" idx="4"/>
          </p:nvPr>
        </p:nvSpPr>
        <p:spPr/>
        <p:txBody>
          <a:bodyPr/>
          <a:lstStyle/>
          <a:p>
            <a:fld id="{22E53F7B-D2DA-444A-8A57-885A018407D2}" type="slidenum">
              <a:rPr lang="en-GB" smtClean="0"/>
              <a:t>7</a:t>
            </a:fld>
            <a:endParaRPr lang="en-GB"/>
          </a:p>
        </p:txBody>
      </p:sp>
      <p:sp>
        <p:nvSpPr>
          <p:cNvPr id="5" name="TextBox 4">
            <a:extLst>
              <a:ext uri="{FF2B5EF4-FFF2-40B4-BE49-F238E27FC236}">
                <a16:creationId xmlns:a16="http://schemas.microsoft.com/office/drawing/2014/main" id="{786C8F90-3C5B-4783-8A1F-723A2C4AB3AC}"/>
              </a:ext>
            </a:extLst>
          </p:cNvPr>
          <p:cNvSpPr txBox="1"/>
          <p:nvPr/>
        </p:nvSpPr>
        <p:spPr>
          <a:xfrm>
            <a:off x="397579" y="1052736"/>
            <a:ext cx="7546394" cy="4247317"/>
          </a:xfrm>
          <a:prstGeom prst="rect">
            <a:avLst/>
          </a:prstGeom>
          <a:noFill/>
        </p:spPr>
        <p:txBody>
          <a:bodyPr wrap="square" rtlCol="0">
            <a:spAutoFit/>
          </a:bodyPr>
          <a:lstStyle/>
          <a:p>
            <a:r>
              <a:rPr lang="en-GB" dirty="0"/>
              <a:t>Various approaches could be used to simulate frequency dependent inductance and resistance: </a:t>
            </a:r>
          </a:p>
          <a:p>
            <a:pPr marL="342900" indent="-342900">
              <a:buAutoNum type="arabicParenR"/>
            </a:pPr>
            <a:r>
              <a:rPr lang="en-GB" dirty="0"/>
              <a:t>E.g. Laplace transforms:</a:t>
            </a:r>
          </a:p>
          <a:p>
            <a:pPr marL="742950" lvl="1" indent="-285750">
              <a:buSzPct val="125000"/>
              <a:buBlip>
                <a:blip r:embed="rId2"/>
              </a:buBlip>
            </a:pPr>
            <a:r>
              <a:rPr lang="en-GB" dirty="0"/>
              <a:t>Not straightforward to </a:t>
            </a:r>
            <a:r>
              <a:rPr lang="en-GB" i="1" dirty="0"/>
              <a:t>“fit” a </a:t>
            </a:r>
            <a:r>
              <a:rPr lang="en-GB" dirty="0"/>
              <a:t>Laplace transform to data;</a:t>
            </a:r>
          </a:p>
          <a:p>
            <a:pPr marL="742950" lvl="1" indent="-285750">
              <a:buSzPct val="125000"/>
              <a:buBlip>
                <a:blip r:embed="rId2"/>
              </a:buBlip>
            </a:pPr>
            <a:r>
              <a:rPr lang="en-GB" dirty="0"/>
              <a:t>PSpice needs to carry out an “impulse response” of (each) Laplace transform before the transient analysis – frequency resolution and maximum frequency are not easily controllable (e.g. only by 1/</a:t>
            </a:r>
            <a:r>
              <a:rPr lang="en-GB" dirty="0" err="1"/>
              <a:t>Tstop</a:t>
            </a:r>
            <a:r>
              <a:rPr lang="en-GB" dirty="0"/>
              <a:t> and RELTOL)</a:t>
            </a:r>
          </a:p>
          <a:p>
            <a:pPr marL="342900" indent="-342900">
              <a:buAutoNum type="arabicParenR"/>
            </a:pPr>
            <a:r>
              <a:rPr lang="en-GB" dirty="0"/>
              <a:t>Passive components:</a:t>
            </a:r>
          </a:p>
          <a:p>
            <a:pPr marL="800100" lvl="1" indent="-342900">
              <a:buSzPct val="125000"/>
              <a:buBlip>
                <a:blip r:embed="rId3"/>
              </a:buBlip>
            </a:pPr>
            <a:r>
              <a:rPr lang="en-GB" dirty="0"/>
              <a:t>Relatively straightforward to </a:t>
            </a:r>
            <a:r>
              <a:rPr lang="en-GB" i="1" dirty="0"/>
              <a:t>“fit</a:t>
            </a:r>
            <a:r>
              <a:rPr lang="en-GB" dirty="0"/>
              <a:t>” component values to reproduce Opera data over a </a:t>
            </a:r>
            <a:r>
              <a:rPr lang="en-GB" u="sng" dirty="0"/>
              <a:t>limited</a:t>
            </a:r>
            <a:r>
              <a:rPr lang="en-GB" dirty="0"/>
              <a:t> frequency range;</a:t>
            </a:r>
          </a:p>
          <a:p>
            <a:pPr marL="800100" lvl="1" indent="-342900">
              <a:buSzPct val="125000"/>
              <a:buBlip>
                <a:blip r:embed="rId3"/>
              </a:buBlip>
            </a:pPr>
            <a:r>
              <a:rPr lang="en-GB" dirty="0"/>
              <a:t>Applicable in both frequency and time domain, provided </a:t>
            </a:r>
            <a:r>
              <a:rPr lang="en-GB" i="1" dirty="0"/>
              <a:t>“fit” </a:t>
            </a:r>
            <a:r>
              <a:rPr lang="en-GB" dirty="0"/>
              <a:t>covers complete frequency range of interest (e.g. Max. frequency ≥ 10MHz for 30ns rise time) -- PSpice does not need to carry out an “impulse response” before the transient analysis.</a:t>
            </a:r>
          </a:p>
        </p:txBody>
      </p:sp>
    </p:spTree>
    <p:extLst>
      <p:ext uri="{BB962C8B-B14F-4D97-AF65-F5344CB8AC3E}">
        <p14:creationId xmlns:p14="http://schemas.microsoft.com/office/powerpoint/2010/main" val="30582145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5C93A504-99A8-454F-84A3-47138FD6B960}"/>
              </a:ext>
            </a:extLst>
          </p:cNvPr>
          <p:cNvSpPr>
            <a:spLocks noGrp="1"/>
          </p:cNvSpPr>
          <p:nvPr>
            <p:ph type="ftr" sz="quarter" idx="3"/>
          </p:nvPr>
        </p:nvSpPr>
        <p:spPr/>
        <p:txBody>
          <a:bodyPr/>
          <a:lstStyle/>
          <a:p>
            <a:r>
              <a:rPr lang="en-GB"/>
              <a:t>PULPOKS, 12-13 March 2018</a:t>
            </a:r>
          </a:p>
        </p:txBody>
      </p:sp>
      <p:sp>
        <p:nvSpPr>
          <p:cNvPr id="4" name="Slide Number Placeholder 3">
            <a:extLst>
              <a:ext uri="{FF2B5EF4-FFF2-40B4-BE49-F238E27FC236}">
                <a16:creationId xmlns:a16="http://schemas.microsoft.com/office/drawing/2014/main" id="{B577B44C-F0FA-47EA-86E6-866C0D77D4C6}"/>
              </a:ext>
            </a:extLst>
          </p:cNvPr>
          <p:cNvSpPr>
            <a:spLocks noGrp="1"/>
          </p:cNvSpPr>
          <p:nvPr>
            <p:ph type="sldNum" sz="quarter" idx="4"/>
          </p:nvPr>
        </p:nvSpPr>
        <p:spPr/>
        <p:txBody>
          <a:bodyPr/>
          <a:lstStyle/>
          <a:p>
            <a:fld id="{22E53F7B-D2DA-444A-8A57-885A018407D2}" type="slidenum">
              <a:rPr lang="en-GB" smtClean="0"/>
              <a:t>8</a:t>
            </a:fld>
            <a:endParaRPr lang="en-GB"/>
          </a:p>
        </p:txBody>
      </p:sp>
      <p:sp>
        <p:nvSpPr>
          <p:cNvPr id="5" name="Title 1">
            <a:extLst>
              <a:ext uri="{FF2B5EF4-FFF2-40B4-BE49-F238E27FC236}">
                <a16:creationId xmlns:a16="http://schemas.microsoft.com/office/drawing/2014/main" id="{EE1CE974-0FAF-42E1-8387-D20050780EAD}"/>
              </a:ext>
            </a:extLst>
          </p:cNvPr>
          <p:cNvSpPr>
            <a:spLocks noGrp="1"/>
          </p:cNvSpPr>
          <p:nvPr>
            <p:ph type="title"/>
          </p:nvPr>
        </p:nvSpPr>
        <p:spPr>
          <a:xfrm>
            <a:off x="251520" y="-27384"/>
            <a:ext cx="8686800" cy="940443"/>
          </a:xfrm>
        </p:spPr>
        <p:txBody>
          <a:bodyPr vert="horz" lIns="45720" rIns="45720" anchor="ctr">
            <a:noAutofit/>
          </a:bodyPr>
          <a:lstStyle/>
          <a:p>
            <a:r>
              <a:rPr lang="en-US" sz="2800" b="1" dirty="0">
                <a:effectLst>
                  <a:outerShdw blurRad="38100" dist="38100" dir="2700000" algn="tl">
                    <a:srgbClr val="000000">
                      <a:alpha val="43137"/>
                    </a:srgbClr>
                  </a:outerShdw>
                </a:effectLst>
              </a:rPr>
              <a:t>Skin and proximity effect – example steps</a:t>
            </a:r>
            <a:endParaRPr lang="en-GB" sz="2800" b="1" dirty="0">
              <a:effectLst>
                <a:outerShdw blurRad="38100" dist="38100" dir="2700000" algn="tl">
                  <a:srgbClr val="000000">
                    <a:alpha val="43137"/>
                  </a:srgbClr>
                </a:outerShdw>
              </a:effectLst>
            </a:endParaRPr>
          </a:p>
        </p:txBody>
      </p:sp>
      <p:grpSp>
        <p:nvGrpSpPr>
          <p:cNvPr id="23" name="Group 22">
            <a:extLst>
              <a:ext uri="{FF2B5EF4-FFF2-40B4-BE49-F238E27FC236}">
                <a16:creationId xmlns:a16="http://schemas.microsoft.com/office/drawing/2014/main" id="{1E90E157-A626-4E94-87EA-F20B5BDCEDF1}"/>
              </a:ext>
            </a:extLst>
          </p:cNvPr>
          <p:cNvGrpSpPr/>
          <p:nvPr/>
        </p:nvGrpSpPr>
        <p:grpSpPr>
          <a:xfrm>
            <a:off x="323528" y="637622"/>
            <a:ext cx="8614791" cy="1801741"/>
            <a:chOff x="323528" y="692153"/>
            <a:chExt cx="8614791" cy="1801741"/>
          </a:xfrm>
        </p:grpSpPr>
        <p:pic>
          <p:nvPicPr>
            <p:cNvPr id="6" name="Picture 5">
              <a:extLst>
                <a:ext uri="{FF2B5EF4-FFF2-40B4-BE49-F238E27FC236}">
                  <a16:creationId xmlns:a16="http://schemas.microsoft.com/office/drawing/2014/main" id="{D4F10D31-F511-4000-95D8-4AC9198D2BF0}"/>
                </a:ext>
              </a:extLst>
            </p:cNvPr>
            <p:cNvPicPr>
              <a:picLocks noChangeAspect="1"/>
            </p:cNvPicPr>
            <p:nvPr/>
          </p:nvPicPr>
          <p:blipFill>
            <a:blip r:embed="rId3"/>
            <a:stretch>
              <a:fillRect/>
            </a:stretch>
          </p:blipFill>
          <p:spPr>
            <a:xfrm>
              <a:off x="3526090" y="692153"/>
              <a:ext cx="2137659" cy="1435821"/>
            </a:xfrm>
            <a:prstGeom prst="rect">
              <a:avLst/>
            </a:prstGeom>
          </p:spPr>
        </p:pic>
        <p:sp>
          <p:nvSpPr>
            <p:cNvPr id="7" name="TextBox 6">
              <a:extLst>
                <a:ext uri="{FF2B5EF4-FFF2-40B4-BE49-F238E27FC236}">
                  <a16:creationId xmlns:a16="http://schemas.microsoft.com/office/drawing/2014/main" id="{AFEB518B-C8C1-4D9F-A004-DD278DBDEBC9}"/>
                </a:ext>
              </a:extLst>
            </p:cNvPr>
            <p:cNvSpPr txBox="1"/>
            <p:nvPr/>
          </p:nvSpPr>
          <p:spPr>
            <a:xfrm>
              <a:off x="323528" y="1050756"/>
              <a:ext cx="3528392" cy="1077218"/>
            </a:xfrm>
            <a:prstGeom prst="rect">
              <a:avLst/>
            </a:prstGeom>
            <a:noFill/>
          </p:spPr>
          <p:txBody>
            <a:bodyPr wrap="square" rtlCol="0">
              <a:spAutoFit/>
            </a:bodyPr>
            <a:lstStyle/>
            <a:p>
              <a:r>
                <a:rPr lang="en-GB" sz="1600" dirty="0"/>
                <a:t>1) Create a frequency-dependent cell using, standard, Spice elements whose values are frequency-independent:</a:t>
              </a:r>
            </a:p>
          </p:txBody>
        </p:sp>
        <p:sp>
          <p:nvSpPr>
            <p:cNvPr id="8" name="TextBox 7">
              <a:extLst>
                <a:ext uri="{FF2B5EF4-FFF2-40B4-BE49-F238E27FC236}">
                  <a16:creationId xmlns:a16="http://schemas.microsoft.com/office/drawing/2014/main" id="{2C02C8AB-C7C2-40E7-AB9D-F65A3C7FBC84}"/>
                </a:ext>
              </a:extLst>
            </p:cNvPr>
            <p:cNvSpPr txBox="1"/>
            <p:nvPr/>
          </p:nvSpPr>
          <p:spPr>
            <a:xfrm>
              <a:off x="5772297" y="796486"/>
              <a:ext cx="3166022" cy="830997"/>
            </a:xfrm>
            <a:prstGeom prst="rect">
              <a:avLst/>
            </a:prstGeom>
            <a:noFill/>
          </p:spPr>
          <p:txBody>
            <a:bodyPr wrap="square" rtlCol="0">
              <a:spAutoFit/>
            </a:bodyPr>
            <a:lstStyle/>
            <a:p>
              <a:r>
                <a:rPr lang="en-GB" sz="1600" dirty="0"/>
                <a:t>Effective series resistance (</a:t>
              </a:r>
              <a:r>
                <a:rPr lang="en-GB" sz="1600" i="1" dirty="0" err="1"/>
                <a:t>R</a:t>
              </a:r>
              <a:r>
                <a:rPr lang="en-GB" sz="1600" i="1" baseline="-25000" dirty="0" err="1"/>
                <a:t>s</a:t>
              </a:r>
              <a:r>
                <a:rPr lang="en-GB" sz="1600" dirty="0"/>
                <a:t>) and series imaginary impedance (</a:t>
              </a:r>
              <a:r>
                <a:rPr lang="en-GB" sz="1600" i="1" dirty="0" err="1"/>
                <a:t>X</a:t>
              </a:r>
              <a:r>
                <a:rPr lang="en-GB" sz="1600" i="1" baseline="-25000" dirty="0" err="1"/>
                <a:t>s</a:t>
              </a:r>
              <a:r>
                <a:rPr lang="en-GB" sz="1600" dirty="0"/>
                <a:t>) are given by:</a:t>
              </a:r>
            </a:p>
          </p:txBody>
        </p:sp>
        <p:graphicFrame>
          <p:nvGraphicFramePr>
            <p:cNvPr id="2" name="Object 1">
              <a:extLst>
                <a:ext uri="{FF2B5EF4-FFF2-40B4-BE49-F238E27FC236}">
                  <a16:creationId xmlns:a16="http://schemas.microsoft.com/office/drawing/2014/main" id="{D09D6C32-C020-40D5-9ECF-4E38CA4CA00A}"/>
                </a:ext>
              </a:extLst>
            </p:cNvPr>
            <p:cNvGraphicFramePr>
              <a:graphicFrameLocks noChangeAspect="1"/>
            </p:cNvGraphicFramePr>
            <p:nvPr>
              <p:extLst>
                <p:ext uri="{D42A27DB-BD31-4B8C-83A1-F6EECF244321}">
                  <p14:modId xmlns:p14="http://schemas.microsoft.com/office/powerpoint/2010/main" val="1405626262"/>
                </p:ext>
              </p:extLst>
            </p:nvPr>
          </p:nvGraphicFramePr>
          <p:xfrm>
            <a:off x="5913305" y="1341506"/>
            <a:ext cx="974989" cy="849990"/>
          </p:xfrm>
          <a:graphic>
            <a:graphicData uri="http://schemas.openxmlformats.org/presentationml/2006/ole">
              <mc:AlternateContent xmlns:mc="http://schemas.openxmlformats.org/markup-compatibility/2006">
                <mc:Choice xmlns:v="urn:schemas-microsoft-com:vml" Requires="v">
                  <p:oleObj spid="_x0000_s1561" name="Equation" r:id="rId4" imgW="495000" imgH="431640" progId="Equation.DSMT4">
                    <p:embed/>
                  </p:oleObj>
                </mc:Choice>
                <mc:Fallback>
                  <p:oleObj name="Equation" r:id="rId4" imgW="495000" imgH="431640" progId="Equation.DSMT4">
                    <p:embed/>
                    <p:pic>
                      <p:nvPicPr>
                        <p:cNvPr id="0" name=""/>
                        <p:cNvPicPr/>
                        <p:nvPr/>
                      </p:nvPicPr>
                      <p:blipFill>
                        <a:blip r:embed="rId5"/>
                        <a:stretch>
                          <a:fillRect/>
                        </a:stretch>
                      </p:blipFill>
                      <p:spPr>
                        <a:xfrm>
                          <a:off x="5913305" y="1341506"/>
                          <a:ext cx="974989" cy="849990"/>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6A15428D-5221-4A39-98FE-C357D8EAD0CA}"/>
                </a:ext>
              </a:extLst>
            </p:cNvPr>
            <p:cNvGraphicFramePr>
              <a:graphicFrameLocks noChangeAspect="1"/>
            </p:cNvGraphicFramePr>
            <p:nvPr>
              <p:extLst>
                <p:ext uri="{D42A27DB-BD31-4B8C-83A1-F6EECF244321}">
                  <p14:modId xmlns:p14="http://schemas.microsoft.com/office/powerpoint/2010/main" val="1713415072"/>
                </p:ext>
              </p:extLst>
            </p:nvPr>
          </p:nvGraphicFramePr>
          <p:xfrm>
            <a:off x="7213165" y="1340768"/>
            <a:ext cx="1023937" cy="849313"/>
          </p:xfrm>
          <a:graphic>
            <a:graphicData uri="http://schemas.openxmlformats.org/presentationml/2006/ole">
              <mc:AlternateContent xmlns:mc="http://schemas.openxmlformats.org/markup-compatibility/2006">
                <mc:Choice xmlns:v="urn:schemas-microsoft-com:vml" Requires="v">
                  <p:oleObj spid="_x0000_s1562" name="Equation" r:id="rId6" imgW="520560" imgH="431640" progId="Equation.DSMT4">
                    <p:embed/>
                  </p:oleObj>
                </mc:Choice>
                <mc:Fallback>
                  <p:oleObj name="Equation" r:id="rId6" imgW="520560" imgH="431640" progId="Equation.DSMT4">
                    <p:embed/>
                    <p:pic>
                      <p:nvPicPr>
                        <p:cNvPr id="2" name="Object 1">
                          <a:extLst>
                            <a:ext uri="{FF2B5EF4-FFF2-40B4-BE49-F238E27FC236}">
                              <a16:creationId xmlns:a16="http://schemas.microsoft.com/office/drawing/2014/main" id="{D09D6C32-C020-40D5-9ECF-4E38CA4CA00A}"/>
                            </a:ext>
                          </a:extLst>
                        </p:cNvPr>
                        <p:cNvPicPr/>
                        <p:nvPr/>
                      </p:nvPicPr>
                      <p:blipFill>
                        <a:blip r:embed="rId7"/>
                        <a:stretch>
                          <a:fillRect/>
                        </a:stretch>
                      </p:blipFill>
                      <p:spPr>
                        <a:xfrm>
                          <a:off x="7213165" y="1340768"/>
                          <a:ext cx="1023937" cy="849313"/>
                        </a:xfrm>
                        <a:prstGeom prst="rect">
                          <a:avLst/>
                        </a:prstGeom>
                      </p:spPr>
                    </p:pic>
                  </p:oleObj>
                </mc:Fallback>
              </mc:AlternateContent>
            </a:graphicData>
          </a:graphic>
        </p:graphicFrame>
        <p:graphicFrame>
          <p:nvGraphicFramePr>
            <p:cNvPr id="12" name="Object 11">
              <a:extLst>
                <a:ext uri="{FF2B5EF4-FFF2-40B4-BE49-F238E27FC236}">
                  <a16:creationId xmlns:a16="http://schemas.microsoft.com/office/drawing/2014/main" id="{4E2B7DFE-7723-4A15-9808-D5FAA95E89B0}"/>
                </a:ext>
              </a:extLst>
            </p:cNvPr>
            <p:cNvGraphicFramePr>
              <a:graphicFrameLocks noChangeAspect="1"/>
            </p:cNvGraphicFramePr>
            <p:nvPr>
              <p:extLst>
                <p:ext uri="{D42A27DB-BD31-4B8C-83A1-F6EECF244321}">
                  <p14:modId xmlns:p14="http://schemas.microsoft.com/office/powerpoint/2010/main" val="763123769"/>
                </p:ext>
              </p:extLst>
            </p:nvPr>
          </p:nvGraphicFramePr>
          <p:xfrm>
            <a:off x="6599359" y="1988236"/>
            <a:ext cx="1098550" cy="498475"/>
          </p:xfrm>
          <a:graphic>
            <a:graphicData uri="http://schemas.openxmlformats.org/presentationml/2006/ole">
              <mc:AlternateContent xmlns:mc="http://schemas.openxmlformats.org/markup-compatibility/2006">
                <mc:Choice xmlns:v="urn:schemas-microsoft-com:vml" Requires="v">
                  <p:oleObj spid="_x0000_s1563" name="Equation" r:id="rId8" imgW="558720" imgH="253800" progId="Equation.DSMT4">
                    <p:embed/>
                  </p:oleObj>
                </mc:Choice>
                <mc:Fallback>
                  <p:oleObj name="Equation" r:id="rId8" imgW="558720" imgH="253800" progId="Equation.DSMT4">
                    <p:embed/>
                    <p:pic>
                      <p:nvPicPr>
                        <p:cNvPr id="11" name="Object 10">
                          <a:extLst>
                            <a:ext uri="{FF2B5EF4-FFF2-40B4-BE49-F238E27FC236}">
                              <a16:creationId xmlns:a16="http://schemas.microsoft.com/office/drawing/2014/main" id="{6A15428D-5221-4A39-98FE-C357D8EAD0CA}"/>
                            </a:ext>
                          </a:extLst>
                        </p:cNvPr>
                        <p:cNvPicPr/>
                        <p:nvPr/>
                      </p:nvPicPr>
                      <p:blipFill>
                        <a:blip r:embed="rId9"/>
                        <a:stretch>
                          <a:fillRect/>
                        </a:stretch>
                      </p:blipFill>
                      <p:spPr>
                        <a:xfrm>
                          <a:off x="6599359" y="1988236"/>
                          <a:ext cx="1098550" cy="498475"/>
                        </a:xfrm>
                        <a:prstGeom prst="rect">
                          <a:avLst/>
                        </a:prstGeom>
                      </p:spPr>
                    </p:pic>
                  </p:oleObj>
                </mc:Fallback>
              </mc:AlternateContent>
            </a:graphicData>
          </a:graphic>
        </p:graphicFrame>
        <p:sp>
          <p:nvSpPr>
            <p:cNvPr id="13" name="TextBox 12">
              <a:extLst>
                <a:ext uri="{FF2B5EF4-FFF2-40B4-BE49-F238E27FC236}">
                  <a16:creationId xmlns:a16="http://schemas.microsoft.com/office/drawing/2014/main" id="{2178A736-DDF5-4331-A78A-64115FF28604}"/>
                </a:ext>
              </a:extLst>
            </p:cNvPr>
            <p:cNvSpPr txBox="1"/>
            <p:nvPr/>
          </p:nvSpPr>
          <p:spPr>
            <a:xfrm>
              <a:off x="5772297" y="2155340"/>
              <a:ext cx="1054075" cy="338554"/>
            </a:xfrm>
            <a:prstGeom prst="rect">
              <a:avLst/>
            </a:prstGeom>
            <a:noFill/>
          </p:spPr>
          <p:txBody>
            <a:bodyPr wrap="square" rtlCol="0">
              <a:spAutoFit/>
            </a:bodyPr>
            <a:lstStyle/>
            <a:p>
              <a:r>
                <a:rPr lang="en-GB" sz="1600" dirty="0"/>
                <a:t>Where:</a:t>
              </a:r>
            </a:p>
          </p:txBody>
        </p:sp>
      </p:grpSp>
      <p:grpSp>
        <p:nvGrpSpPr>
          <p:cNvPr id="9" name="Group 8">
            <a:extLst>
              <a:ext uri="{FF2B5EF4-FFF2-40B4-BE49-F238E27FC236}">
                <a16:creationId xmlns:a16="http://schemas.microsoft.com/office/drawing/2014/main" id="{73F53CF4-EC66-4919-93C2-664C848C0569}"/>
              </a:ext>
            </a:extLst>
          </p:cNvPr>
          <p:cNvGrpSpPr/>
          <p:nvPr/>
        </p:nvGrpSpPr>
        <p:grpSpPr>
          <a:xfrm>
            <a:off x="323527" y="2420888"/>
            <a:ext cx="8774813" cy="3785652"/>
            <a:chOff x="323527" y="2486050"/>
            <a:chExt cx="8774813" cy="3785652"/>
          </a:xfrm>
        </p:grpSpPr>
        <p:graphicFrame>
          <p:nvGraphicFramePr>
            <p:cNvPr id="10" name="Object 9">
              <a:extLst>
                <a:ext uri="{FF2B5EF4-FFF2-40B4-BE49-F238E27FC236}">
                  <a16:creationId xmlns:a16="http://schemas.microsoft.com/office/drawing/2014/main" id="{1A1CB888-18C4-4E70-887C-8252BD6C7EB2}"/>
                </a:ext>
              </a:extLst>
            </p:cNvPr>
            <p:cNvGraphicFramePr>
              <a:graphicFrameLocks noChangeAspect="1"/>
            </p:cNvGraphicFramePr>
            <p:nvPr>
              <p:extLst>
                <p:ext uri="{D42A27DB-BD31-4B8C-83A1-F6EECF244321}">
                  <p14:modId xmlns:p14="http://schemas.microsoft.com/office/powerpoint/2010/main" val="3111474194"/>
                </p:ext>
              </p:extLst>
            </p:nvPr>
          </p:nvGraphicFramePr>
          <p:xfrm>
            <a:off x="6343650" y="3489325"/>
            <a:ext cx="114300" cy="177800"/>
          </p:xfrm>
          <a:graphic>
            <a:graphicData uri="http://schemas.openxmlformats.org/presentationml/2006/ole">
              <mc:AlternateContent xmlns:mc="http://schemas.openxmlformats.org/markup-compatibility/2006">
                <mc:Choice xmlns:v="urn:schemas-microsoft-com:vml" Requires="v">
                  <p:oleObj spid="_x0000_s1564" name="Equation" r:id="rId10" imgW="114120" imgH="177480" progId="Equation.DSMT4">
                    <p:embed/>
                  </p:oleObj>
                </mc:Choice>
                <mc:Fallback>
                  <p:oleObj name="Equation" r:id="rId10" imgW="114120" imgH="177480" progId="Equation.DSMT4">
                    <p:embed/>
                    <p:pic>
                      <p:nvPicPr>
                        <p:cNvPr id="0" name=""/>
                        <p:cNvPicPr/>
                        <p:nvPr/>
                      </p:nvPicPr>
                      <p:blipFill>
                        <a:blip r:embed="rId11"/>
                        <a:stretch>
                          <a:fillRect/>
                        </a:stretch>
                      </p:blipFill>
                      <p:spPr>
                        <a:xfrm>
                          <a:off x="6343650" y="3489325"/>
                          <a:ext cx="114300" cy="177800"/>
                        </a:xfrm>
                        <a:prstGeom prst="rect">
                          <a:avLst/>
                        </a:prstGeom>
                      </p:spPr>
                    </p:pic>
                  </p:oleObj>
                </mc:Fallback>
              </mc:AlternateContent>
            </a:graphicData>
          </a:graphic>
        </p:graphicFrame>
        <p:sp>
          <p:nvSpPr>
            <p:cNvPr id="14" name="TextBox 13">
              <a:extLst>
                <a:ext uri="{FF2B5EF4-FFF2-40B4-BE49-F238E27FC236}">
                  <a16:creationId xmlns:a16="http://schemas.microsoft.com/office/drawing/2014/main" id="{C38AE9A5-1A79-4510-B50A-041B007AA3A7}"/>
                </a:ext>
              </a:extLst>
            </p:cNvPr>
            <p:cNvSpPr txBox="1"/>
            <p:nvPr/>
          </p:nvSpPr>
          <p:spPr>
            <a:xfrm>
              <a:off x="323527" y="2486050"/>
              <a:ext cx="8614791" cy="3785652"/>
            </a:xfrm>
            <a:prstGeom prst="rect">
              <a:avLst/>
            </a:prstGeom>
            <a:noFill/>
          </p:spPr>
          <p:txBody>
            <a:bodyPr wrap="square" rtlCol="0">
              <a:spAutoFit/>
            </a:bodyPr>
            <a:lstStyle/>
            <a:p>
              <a:r>
                <a:rPr lang="en-GB" sz="1600" dirty="0"/>
                <a:t>2) To determine </a:t>
              </a:r>
              <a:r>
                <a:rPr lang="en-GB" sz="1600" b="1" dirty="0"/>
                <a:t>approximate values</a:t>
              </a:r>
              <a:r>
                <a:rPr lang="en-GB" sz="1600" dirty="0"/>
                <a:t> for the </a:t>
              </a:r>
              <a:r>
                <a:rPr lang="en-GB" sz="1600" i="1" dirty="0" err="1"/>
                <a:t>R</a:t>
              </a:r>
              <a:r>
                <a:rPr lang="en-GB" sz="1600" i="1" baseline="-25000" dirty="0" err="1"/>
                <a:t>p</a:t>
              </a:r>
              <a:r>
                <a:rPr lang="en-GB" sz="1600" dirty="0"/>
                <a:t> and </a:t>
              </a:r>
              <a:r>
                <a:rPr lang="en-GB" sz="1600" i="1" dirty="0" err="1"/>
                <a:t>L</a:t>
              </a:r>
              <a:r>
                <a:rPr lang="en-GB" sz="1600" i="1" baseline="-25000" dirty="0" err="1"/>
                <a:t>p</a:t>
              </a:r>
              <a:r>
                <a:rPr lang="en-GB" sz="1600" dirty="0"/>
                <a:t>, over an appropriate frequency range:</a:t>
              </a:r>
            </a:p>
            <a:p>
              <a:pPr marL="342900" indent="-342900">
                <a:buAutoNum type="alphaLcParenR"/>
              </a:pPr>
              <a:r>
                <a:rPr lang="en-GB" sz="1600" dirty="0"/>
                <a:t>When inductance is reducing and series resistance is fairly constant (e.g. &lt; 10 kHz):</a:t>
              </a:r>
            </a:p>
            <a:p>
              <a:pPr marL="342900" indent="-342900">
                <a:buAutoNum type="alphaLcParenR"/>
              </a:pPr>
              <a:endParaRPr lang="en-GB" sz="1600" dirty="0"/>
            </a:p>
            <a:p>
              <a:pPr marL="342900" indent="-342900">
                <a:buAutoNum type="alphaLcParenR"/>
              </a:pPr>
              <a:endParaRPr lang="en-GB" sz="1600" dirty="0"/>
            </a:p>
            <a:p>
              <a:pPr marL="342900" indent="-342900">
                <a:buAutoNum type="alphaLcParenR"/>
              </a:pPr>
              <a:endParaRPr lang="en-GB" sz="1600" dirty="0"/>
            </a:p>
            <a:p>
              <a:pPr marL="342900" indent="-342900">
                <a:buAutoNum type="alphaLcParenR"/>
              </a:pPr>
              <a:endParaRPr lang="en-GB" sz="1600" dirty="0"/>
            </a:p>
            <a:p>
              <a:pPr marL="342900" indent="-342900">
                <a:buFontTx/>
                <a:buAutoNum type="alphaLcParenR"/>
              </a:pPr>
              <a:r>
                <a:rPr lang="en-GB" sz="1600" dirty="0"/>
                <a:t>When series resistance is increasing (e.g. &gt; 10 kHz) and inductance is fairly constant:</a:t>
              </a:r>
            </a:p>
            <a:p>
              <a:pPr marL="342900" indent="-342900">
                <a:buFontTx/>
                <a:buAutoNum type="alphaLcParenR"/>
              </a:pPr>
              <a:endParaRPr lang="en-GB" sz="1600" dirty="0"/>
            </a:p>
            <a:p>
              <a:pPr marL="342900" indent="-342900">
                <a:buFontTx/>
                <a:buAutoNum type="alphaLcParenR"/>
              </a:pPr>
              <a:endParaRPr lang="en-GB" sz="1600" dirty="0"/>
            </a:p>
            <a:p>
              <a:pPr marL="342900" indent="-342900">
                <a:buFontTx/>
                <a:buAutoNum type="alphaLcParenR"/>
              </a:pPr>
              <a:endParaRPr lang="en-GB" sz="1600" dirty="0"/>
            </a:p>
            <a:p>
              <a:pPr marL="342900" indent="-342900">
                <a:buFontTx/>
                <a:buAutoNum type="alphaLcParenR"/>
              </a:pPr>
              <a:endParaRPr lang="en-GB" sz="1600" dirty="0"/>
            </a:p>
            <a:p>
              <a:r>
                <a:rPr lang="en-GB" sz="1600" dirty="0"/>
                <a:t>3) Use the PSpice Optimizer (Advanced Analysis Option) to find the best values of </a:t>
              </a:r>
              <a:r>
                <a:rPr lang="en-GB" sz="1600" i="1" dirty="0" err="1"/>
                <a:t>R</a:t>
              </a:r>
              <a:r>
                <a:rPr lang="en-GB" sz="1600" i="1" baseline="-25000" dirty="0" err="1"/>
                <a:t>p</a:t>
              </a:r>
              <a:r>
                <a:rPr lang="en-GB" sz="1600" dirty="0"/>
                <a:t> and </a:t>
              </a:r>
              <a:r>
                <a:rPr lang="en-GB" sz="1600" i="1" dirty="0" err="1"/>
                <a:t>L</a:t>
              </a:r>
              <a:r>
                <a:rPr lang="en-GB" sz="1600" i="1" baseline="-25000" dirty="0" err="1"/>
                <a:t>p</a:t>
              </a:r>
              <a:r>
                <a:rPr lang="en-GB" sz="1600" i="1" dirty="0"/>
                <a:t> </a:t>
              </a:r>
              <a:r>
                <a:rPr lang="en-GB" sz="1600" dirty="0"/>
                <a:t>to </a:t>
              </a:r>
              <a:r>
                <a:rPr lang="en-GB" sz="1600" i="1" dirty="0"/>
                <a:t>“fit”</a:t>
              </a:r>
              <a:r>
                <a:rPr lang="en-GB" sz="1600" dirty="0"/>
                <a:t> the curves of series resistance and series inductance, as a function of frequency:</a:t>
              </a:r>
            </a:p>
            <a:p>
              <a:r>
                <a:rPr lang="en-GB" sz="1600" dirty="0"/>
                <a:t>a) Can weight curve-fit of, e.g., inductance more than resistance.</a:t>
              </a:r>
            </a:p>
            <a:p>
              <a:endParaRPr lang="en-GB" sz="1600" dirty="0"/>
            </a:p>
          </p:txBody>
        </p:sp>
        <p:graphicFrame>
          <p:nvGraphicFramePr>
            <p:cNvPr id="15" name="Object 14">
              <a:extLst>
                <a:ext uri="{FF2B5EF4-FFF2-40B4-BE49-F238E27FC236}">
                  <a16:creationId xmlns:a16="http://schemas.microsoft.com/office/drawing/2014/main" id="{BFC1EB27-AE8A-4F9B-9A80-B9BA3A6A4064}"/>
                </a:ext>
              </a:extLst>
            </p:cNvPr>
            <p:cNvGraphicFramePr>
              <a:graphicFrameLocks noChangeAspect="1"/>
            </p:cNvGraphicFramePr>
            <p:nvPr>
              <p:extLst>
                <p:ext uri="{D42A27DB-BD31-4B8C-83A1-F6EECF244321}">
                  <p14:modId xmlns:p14="http://schemas.microsoft.com/office/powerpoint/2010/main" val="3870071926"/>
                </p:ext>
              </p:extLst>
            </p:nvPr>
          </p:nvGraphicFramePr>
          <p:xfrm>
            <a:off x="449263" y="2908300"/>
            <a:ext cx="1300162" cy="874713"/>
          </p:xfrm>
          <a:graphic>
            <a:graphicData uri="http://schemas.openxmlformats.org/presentationml/2006/ole">
              <mc:AlternateContent xmlns:mc="http://schemas.openxmlformats.org/markup-compatibility/2006">
                <mc:Choice xmlns:v="urn:schemas-microsoft-com:vml" Requires="v">
                  <p:oleObj spid="_x0000_s1565" name="Equation" r:id="rId12" imgW="660240" imgH="444240" progId="Equation.DSMT4">
                    <p:embed/>
                  </p:oleObj>
                </mc:Choice>
                <mc:Fallback>
                  <p:oleObj name="Equation" r:id="rId12" imgW="660240" imgH="444240" progId="Equation.DSMT4">
                    <p:embed/>
                    <p:pic>
                      <p:nvPicPr>
                        <p:cNvPr id="2" name="Object 1">
                          <a:extLst>
                            <a:ext uri="{FF2B5EF4-FFF2-40B4-BE49-F238E27FC236}">
                              <a16:creationId xmlns:a16="http://schemas.microsoft.com/office/drawing/2014/main" id="{D09D6C32-C020-40D5-9ECF-4E38CA4CA00A}"/>
                            </a:ext>
                          </a:extLst>
                        </p:cNvPr>
                        <p:cNvPicPr/>
                        <p:nvPr/>
                      </p:nvPicPr>
                      <p:blipFill>
                        <a:blip r:embed="rId13"/>
                        <a:stretch>
                          <a:fillRect/>
                        </a:stretch>
                      </p:blipFill>
                      <p:spPr>
                        <a:xfrm>
                          <a:off x="449263" y="2908300"/>
                          <a:ext cx="1300162" cy="874713"/>
                        </a:xfrm>
                        <a:prstGeom prst="rect">
                          <a:avLst/>
                        </a:prstGeom>
                      </p:spPr>
                    </p:pic>
                  </p:oleObj>
                </mc:Fallback>
              </mc:AlternateContent>
            </a:graphicData>
          </a:graphic>
        </p:graphicFrame>
        <p:graphicFrame>
          <p:nvGraphicFramePr>
            <p:cNvPr id="17" name="Object 16">
              <a:extLst>
                <a:ext uri="{FF2B5EF4-FFF2-40B4-BE49-F238E27FC236}">
                  <a16:creationId xmlns:a16="http://schemas.microsoft.com/office/drawing/2014/main" id="{3E521792-3F58-4602-A313-04AC01DEA0CE}"/>
                </a:ext>
              </a:extLst>
            </p:cNvPr>
            <p:cNvGraphicFramePr>
              <a:graphicFrameLocks noChangeAspect="1"/>
            </p:cNvGraphicFramePr>
            <p:nvPr>
              <p:extLst>
                <p:ext uri="{D42A27DB-BD31-4B8C-83A1-F6EECF244321}">
                  <p14:modId xmlns:p14="http://schemas.microsoft.com/office/powerpoint/2010/main" val="2183456795"/>
                </p:ext>
              </p:extLst>
            </p:nvPr>
          </p:nvGraphicFramePr>
          <p:xfrm>
            <a:off x="2195736" y="2842719"/>
            <a:ext cx="2071688" cy="874712"/>
          </p:xfrm>
          <a:graphic>
            <a:graphicData uri="http://schemas.openxmlformats.org/presentationml/2006/ole">
              <mc:AlternateContent xmlns:mc="http://schemas.openxmlformats.org/markup-compatibility/2006">
                <mc:Choice xmlns:v="urn:schemas-microsoft-com:vml" Requires="v">
                  <p:oleObj spid="_x0000_s1566" name="Equation" r:id="rId14" imgW="1054080" imgH="444240" progId="Equation.DSMT4">
                    <p:embed/>
                  </p:oleObj>
                </mc:Choice>
                <mc:Fallback>
                  <p:oleObj name="Equation" r:id="rId14" imgW="1054080" imgH="444240" progId="Equation.DSMT4">
                    <p:embed/>
                    <p:pic>
                      <p:nvPicPr>
                        <p:cNvPr id="11" name="Object 10">
                          <a:extLst>
                            <a:ext uri="{FF2B5EF4-FFF2-40B4-BE49-F238E27FC236}">
                              <a16:creationId xmlns:a16="http://schemas.microsoft.com/office/drawing/2014/main" id="{6A15428D-5221-4A39-98FE-C357D8EAD0CA}"/>
                            </a:ext>
                          </a:extLst>
                        </p:cNvPr>
                        <p:cNvPicPr/>
                        <p:nvPr/>
                      </p:nvPicPr>
                      <p:blipFill>
                        <a:blip r:embed="rId15"/>
                        <a:stretch>
                          <a:fillRect/>
                        </a:stretch>
                      </p:blipFill>
                      <p:spPr>
                        <a:xfrm>
                          <a:off x="2195736" y="2842719"/>
                          <a:ext cx="2071688" cy="874712"/>
                        </a:xfrm>
                        <a:prstGeom prst="rect">
                          <a:avLst/>
                        </a:prstGeom>
                      </p:spPr>
                    </p:pic>
                  </p:oleObj>
                </mc:Fallback>
              </mc:AlternateContent>
            </a:graphicData>
          </a:graphic>
        </p:graphicFrame>
        <p:sp>
          <p:nvSpPr>
            <p:cNvPr id="18" name="TextBox 17">
              <a:extLst>
                <a:ext uri="{FF2B5EF4-FFF2-40B4-BE49-F238E27FC236}">
                  <a16:creationId xmlns:a16="http://schemas.microsoft.com/office/drawing/2014/main" id="{80E6AFE8-F757-4524-B96C-E8EA9D61DDFD}"/>
                </a:ext>
              </a:extLst>
            </p:cNvPr>
            <p:cNvSpPr txBox="1"/>
            <p:nvPr/>
          </p:nvSpPr>
          <p:spPr>
            <a:xfrm>
              <a:off x="4310316" y="3021751"/>
              <a:ext cx="4788024" cy="830997"/>
            </a:xfrm>
            <a:prstGeom prst="rect">
              <a:avLst/>
            </a:prstGeom>
            <a:noFill/>
          </p:spPr>
          <p:txBody>
            <a:bodyPr wrap="square" rtlCol="0">
              <a:spAutoFit/>
            </a:bodyPr>
            <a:lstStyle/>
            <a:p>
              <a:r>
                <a:rPr lang="en-GB" sz="1600" dirty="0"/>
                <a:t>Where: </a:t>
              </a:r>
              <a:r>
                <a:rPr lang="en-GB" sz="1600" i="1" dirty="0"/>
                <a:t>X</a:t>
              </a:r>
              <a:r>
                <a:rPr lang="en-GB" sz="1600" i="1" baseline="-25000" dirty="0"/>
                <a:t>s1</a:t>
              </a:r>
              <a:r>
                <a:rPr lang="en-GB" sz="1600" dirty="0"/>
                <a:t> and </a:t>
              </a:r>
              <a:r>
                <a:rPr lang="en-GB" sz="1600" i="1" dirty="0"/>
                <a:t>X</a:t>
              </a:r>
              <a:r>
                <a:rPr lang="en-GB" sz="1600" i="1" baseline="-25000" dirty="0"/>
                <a:t>s2</a:t>
              </a:r>
              <a:r>
                <a:rPr lang="en-GB" sz="1600" i="1" dirty="0"/>
                <a:t> </a:t>
              </a:r>
              <a:r>
                <a:rPr lang="en-US" sz="1600" dirty="0"/>
                <a:t>are the values of the cell’s imaginary impedance at the lower (</a:t>
              </a:r>
              <a:r>
                <a:rPr lang="en-US" sz="1600" i="1" dirty="0"/>
                <a:t>f</a:t>
              </a:r>
              <a:r>
                <a:rPr lang="en-US" sz="1600" i="1" baseline="-25000" dirty="0"/>
                <a:t>1</a:t>
              </a:r>
              <a:r>
                <a:rPr lang="en-US" sz="1600" dirty="0"/>
                <a:t>) and upper (</a:t>
              </a:r>
              <a:r>
                <a:rPr lang="en-US" sz="1600" i="1" dirty="0"/>
                <a:t>f</a:t>
              </a:r>
              <a:r>
                <a:rPr lang="en-US" sz="1600" i="1" baseline="-25000" dirty="0"/>
                <a:t>2</a:t>
              </a:r>
              <a:r>
                <a:rPr lang="en-US" sz="1600" dirty="0"/>
                <a:t>) values of frequency, respectively.</a:t>
              </a:r>
              <a:endParaRPr lang="en-GB" sz="1600" dirty="0"/>
            </a:p>
          </p:txBody>
        </p:sp>
        <p:graphicFrame>
          <p:nvGraphicFramePr>
            <p:cNvPr id="19" name="Object 18">
              <a:extLst>
                <a:ext uri="{FF2B5EF4-FFF2-40B4-BE49-F238E27FC236}">
                  <a16:creationId xmlns:a16="http://schemas.microsoft.com/office/drawing/2014/main" id="{B7888396-857E-4E36-B203-B2653334F734}"/>
                </a:ext>
              </a:extLst>
            </p:cNvPr>
            <p:cNvGraphicFramePr>
              <a:graphicFrameLocks noChangeAspect="1"/>
            </p:cNvGraphicFramePr>
            <p:nvPr>
              <p:extLst>
                <p:ext uri="{D42A27DB-BD31-4B8C-83A1-F6EECF244321}">
                  <p14:modId xmlns:p14="http://schemas.microsoft.com/office/powerpoint/2010/main" val="4027829039"/>
                </p:ext>
              </p:extLst>
            </p:nvPr>
          </p:nvGraphicFramePr>
          <p:xfrm>
            <a:off x="450000" y="4205288"/>
            <a:ext cx="1522413" cy="874712"/>
          </p:xfrm>
          <a:graphic>
            <a:graphicData uri="http://schemas.openxmlformats.org/presentationml/2006/ole">
              <mc:AlternateContent xmlns:mc="http://schemas.openxmlformats.org/markup-compatibility/2006">
                <mc:Choice xmlns:v="urn:schemas-microsoft-com:vml" Requires="v">
                  <p:oleObj spid="_x0000_s1567" name="Equation" r:id="rId16" imgW="774360" imgH="444240" progId="Equation.DSMT4">
                    <p:embed/>
                  </p:oleObj>
                </mc:Choice>
                <mc:Fallback>
                  <p:oleObj name="Equation" r:id="rId16" imgW="774360" imgH="444240" progId="Equation.DSMT4">
                    <p:embed/>
                    <p:pic>
                      <p:nvPicPr>
                        <p:cNvPr id="17" name="Object 16">
                          <a:extLst>
                            <a:ext uri="{FF2B5EF4-FFF2-40B4-BE49-F238E27FC236}">
                              <a16:creationId xmlns:a16="http://schemas.microsoft.com/office/drawing/2014/main" id="{3E521792-3F58-4602-A313-04AC01DEA0CE}"/>
                            </a:ext>
                          </a:extLst>
                        </p:cNvPr>
                        <p:cNvPicPr/>
                        <p:nvPr/>
                      </p:nvPicPr>
                      <p:blipFill>
                        <a:blip r:embed="rId17"/>
                        <a:stretch>
                          <a:fillRect/>
                        </a:stretch>
                      </p:blipFill>
                      <p:spPr>
                        <a:xfrm>
                          <a:off x="450000" y="4205288"/>
                          <a:ext cx="1522413" cy="874712"/>
                        </a:xfrm>
                        <a:prstGeom prst="rect">
                          <a:avLst/>
                        </a:prstGeom>
                      </p:spPr>
                    </p:pic>
                  </p:oleObj>
                </mc:Fallback>
              </mc:AlternateContent>
            </a:graphicData>
          </a:graphic>
        </p:graphicFrame>
        <p:sp>
          <p:nvSpPr>
            <p:cNvPr id="20" name="TextBox 19">
              <a:extLst>
                <a:ext uri="{FF2B5EF4-FFF2-40B4-BE49-F238E27FC236}">
                  <a16:creationId xmlns:a16="http://schemas.microsoft.com/office/drawing/2014/main" id="{1570EDB8-A4AA-4972-9A86-1F2AD3025E56}"/>
                </a:ext>
              </a:extLst>
            </p:cNvPr>
            <p:cNvSpPr txBox="1"/>
            <p:nvPr/>
          </p:nvSpPr>
          <p:spPr>
            <a:xfrm>
              <a:off x="1681814" y="3239671"/>
              <a:ext cx="615066" cy="338554"/>
            </a:xfrm>
            <a:prstGeom prst="rect">
              <a:avLst/>
            </a:prstGeom>
            <a:noFill/>
          </p:spPr>
          <p:txBody>
            <a:bodyPr wrap="square" rtlCol="0">
              <a:spAutoFit/>
            </a:bodyPr>
            <a:lstStyle/>
            <a:p>
              <a:r>
                <a:rPr lang="en-GB" sz="1600" dirty="0"/>
                <a:t>and</a:t>
              </a:r>
            </a:p>
          </p:txBody>
        </p:sp>
        <p:sp>
          <p:nvSpPr>
            <p:cNvPr id="21" name="TextBox 20">
              <a:extLst>
                <a:ext uri="{FF2B5EF4-FFF2-40B4-BE49-F238E27FC236}">
                  <a16:creationId xmlns:a16="http://schemas.microsoft.com/office/drawing/2014/main" id="{1B38099D-5848-4D7E-B842-8FD4ADF32278}"/>
                </a:ext>
              </a:extLst>
            </p:cNvPr>
            <p:cNvSpPr txBox="1"/>
            <p:nvPr/>
          </p:nvSpPr>
          <p:spPr>
            <a:xfrm>
              <a:off x="1888203" y="4540309"/>
              <a:ext cx="615066" cy="338554"/>
            </a:xfrm>
            <a:prstGeom prst="rect">
              <a:avLst/>
            </a:prstGeom>
            <a:noFill/>
          </p:spPr>
          <p:txBody>
            <a:bodyPr wrap="square" rtlCol="0">
              <a:spAutoFit/>
            </a:bodyPr>
            <a:lstStyle/>
            <a:p>
              <a:r>
                <a:rPr lang="en-GB" sz="1600" dirty="0"/>
                <a:t>and</a:t>
              </a:r>
            </a:p>
          </p:txBody>
        </p:sp>
        <p:graphicFrame>
          <p:nvGraphicFramePr>
            <p:cNvPr id="22" name="Object 21">
              <a:extLst>
                <a:ext uri="{FF2B5EF4-FFF2-40B4-BE49-F238E27FC236}">
                  <a16:creationId xmlns:a16="http://schemas.microsoft.com/office/drawing/2014/main" id="{51B51013-6261-41DB-B85B-7CAD3E50B024}"/>
                </a:ext>
              </a:extLst>
            </p:cNvPr>
            <p:cNvGraphicFramePr>
              <a:graphicFrameLocks noChangeAspect="1"/>
            </p:cNvGraphicFramePr>
            <p:nvPr>
              <p:extLst>
                <p:ext uri="{D42A27DB-BD31-4B8C-83A1-F6EECF244321}">
                  <p14:modId xmlns:p14="http://schemas.microsoft.com/office/powerpoint/2010/main" val="1134205246"/>
                </p:ext>
              </p:extLst>
            </p:nvPr>
          </p:nvGraphicFramePr>
          <p:xfrm>
            <a:off x="2373313" y="4203700"/>
            <a:ext cx="1574800" cy="874713"/>
          </p:xfrm>
          <a:graphic>
            <a:graphicData uri="http://schemas.openxmlformats.org/presentationml/2006/ole">
              <mc:AlternateContent xmlns:mc="http://schemas.openxmlformats.org/markup-compatibility/2006">
                <mc:Choice xmlns:v="urn:schemas-microsoft-com:vml" Requires="v">
                  <p:oleObj spid="_x0000_s1568" name="Equation" r:id="rId18" imgW="799920" imgH="444240" progId="Equation.DSMT4">
                    <p:embed/>
                  </p:oleObj>
                </mc:Choice>
                <mc:Fallback>
                  <p:oleObj name="Equation" r:id="rId18" imgW="799920" imgH="444240" progId="Equation.DSMT4">
                    <p:embed/>
                    <p:pic>
                      <p:nvPicPr>
                        <p:cNvPr id="15" name="Object 14">
                          <a:extLst>
                            <a:ext uri="{FF2B5EF4-FFF2-40B4-BE49-F238E27FC236}">
                              <a16:creationId xmlns:a16="http://schemas.microsoft.com/office/drawing/2014/main" id="{BFC1EB27-AE8A-4F9B-9A80-B9BA3A6A4064}"/>
                            </a:ext>
                          </a:extLst>
                        </p:cNvPr>
                        <p:cNvPicPr/>
                        <p:nvPr/>
                      </p:nvPicPr>
                      <p:blipFill>
                        <a:blip r:embed="rId19"/>
                        <a:stretch>
                          <a:fillRect/>
                        </a:stretch>
                      </p:blipFill>
                      <p:spPr>
                        <a:xfrm>
                          <a:off x="2373313" y="4203700"/>
                          <a:ext cx="1574800" cy="874713"/>
                        </a:xfrm>
                        <a:prstGeom prst="rect">
                          <a:avLst/>
                        </a:prstGeom>
                      </p:spPr>
                    </p:pic>
                  </p:oleObj>
                </mc:Fallback>
              </mc:AlternateContent>
            </a:graphicData>
          </a:graphic>
        </p:graphicFrame>
      </p:grpSp>
    </p:spTree>
    <p:extLst>
      <p:ext uri="{BB962C8B-B14F-4D97-AF65-F5344CB8AC3E}">
        <p14:creationId xmlns:p14="http://schemas.microsoft.com/office/powerpoint/2010/main" val="17791264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6138FF-6F1C-437D-B3A8-61F84661DB86}"/>
              </a:ext>
            </a:extLst>
          </p:cNvPr>
          <p:cNvSpPr>
            <a:spLocks noGrp="1"/>
          </p:cNvSpPr>
          <p:nvPr>
            <p:ph type="title"/>
          </p:nvPr>
        </p:nvSpPr>
        <p:spPr>
          <a:xfrm>
            <a:off x="395536" y="6648"/>
            <a:ext cx="8208912" cy="1046088"/>
          </a:xfrm>
        </p:spPr>
        <p:txBody>
          <a:bodyPr vert="horz" lIns="45720" rIns="45720" anchor="ctr">
            <a:noAutofit/>
          </a:bodyPr>
          <a:lstStyle/>
          <a:p>
            <a:r>
              <a:rPr lang="en-GB" sz="2800" b="1" dirty="0">
                <a:effectLst>
                  <a:outerShdw blurRad="38100" dist="38100" dir="2700000" algn="tl">
                    <a:srgbClr val="000000">
                      <a:alpha val="43137"/>
                    </a:srgbClr>
                  </a:outerShdw>
                </a:effectLst>
              </a:rPr>
              <a:t>Equivalent L(f) and R(f) circuit for one PFN cell</a:t>
            </a:r>
          </a:p>
        </p:txBody>
      </p:sp>
      <p:sp>
        <p:nvSpPr>
          <p:cNvPr id="3" name="Footer Placeholder 2">
            <a:extLst>
              <a:ext uri="{FF2B5EF4-FFF2-40B4-BE49-F238E27FC236}">
                <a16:creationId xmlns:a16="http://schemas.microsoft.com/office/drawing/2014/main" id="{DB5C7E47-A8CC-49BE-ACF8-7E2E8E4CF216}"/>
              </a:ext>
            </a:extLst>
          </p:cNvPr>
          <p:cNvSpPr>
            <a:spLocks noGrp="1"/>
          </p:cNvSpPr>
          <p:nvPr>
            <p:ph type="ftr" sz="quarter" idx="3"/>
          </p:nvPr>
        </p:nvSpPr>
        <p:spPr/>
        <p:txBody>
          <a:bodyPr/>
          <a:lstStyle/>
          <a:p>
            <a:r>
              <a:rPr lang="en-GB"/>
              <a:t>PULPOKS, 12-13 March 2018</a:t>
            </a:r>
          </a:p>
        </p:txBody>
      </p:sp>
      <p:sp>
        <p:nvSpPr>
          <p:cNvPr id="4" name="Slide Number Placeholder 3">
            <a:extLst>
              <a:ext uri="{FF2B5EF4-FFF2-40B4-BE49-F238E27FC236}">
                <a16:creationId xmlns:a16="http://schemas.microsoft.com/office/drawing/2014/main" id="{BFB8959B-757E-4A84-8A3A-0B987CDF9BD0}"/>
              </a:ext>
            </a:extLst>
          </p:cNvPr>
          <p:cNvSpPr>
            <a:spLocks noGrp="1"/>
          </p:cNvSpPr>
          <p:nvPr>
            <p:ph type="sldNum" sz="quarter" idx="4"/>
          </p:nvPr>
        </p:nvSpPr>
        <p:spPr/>
        <p:txBody>
          <a:bodyPr/>
          <a:lstStyle/>
          <a:p>
            <a:fld id="{22E53F7B-D2DA-444A-8A57-885A018407D2}" type="slidenum">
              <a:rPr lang="en-GB" smtClean="0"/>
              <a:t>9</a:t>
            </a:fld>
            <a:endParaRPr lang="en-GB"/>
          </a:p>
        </p:txBody>
      </p:sp>
      <p:sp>
        <p:nvSpPr>
          <p:cNvPr id="10" name="TextBox 9">
            <a:extLst>
              <a:ext uri="{FF2B5EF4-FFF2-40B4-BE49-F238E27FC236}">
                <a16:creationId xmlns:a16="http://schemas.microsoft.com/office/drawing/2014/main" id="{CF9AD548-2D98-40D0-A93E-C127EC25C34E}"/>
              </a:ext>
            </a:extLst>
          </p:cNvPr>
          <p:cNvSpPr txBox="1"/>
          <p:nvPr/>
        </p:nvSpPr>
        <p:spPr>
          <a:xfrm>
            <a:off x="315132" y="2564904"/>
            <a:ext cx="8505340" cy="3593291"/>
          </a:xfrm>
          <a:prstGeom prst="rect">
            <a:avLst/>
          </a:prstGeom>
          <a:noFill/>
        </p:spPr>
        <p:txBody>
          <a:bodyPr wrap="square" rtlCol="0">
            <a:spAutoFit/>
          </a:bodyPr>
          <a:lstStyle/>
          <a:p>
            <a:r>
              <a:rPr lang="en-GB" sz="1750" dirty="0" err="1"/>
              <a:t>Lhf</a:t>
            </a:r>
            <a:r>
              <a:rPr lang="en-GB" sz="1750" dirty="0"/>
              <a:t> (&amp; coupling coefficients) represents the high-frequency inductance;</a:t>
            </a:r>
          </a:p>
          <a:p>
            <a:r>
              <a:rPr lang="en-GB" sz="1750" dirty="0" err="1"/>
              <a:t>Rlf</a:t>
            </a:r>
            <a:r>
              <a:rPr lang="en-GB" sz="1750" dirty="0"/>
              <a:t> represents the low-frequency inductance.</a:t>
            </a:r>
          </a:p>
          <a:p>
            <a:endParaRPr lang="en-GB" sz="1750" dirty="0"/>
          </a:p>
          <a:p>
            <a:r>
              <a:rPr lang="en-GB" sz="1750" dirty="0"/>
              <a:t>Notes: </a:t>
            </a:r>
          </a:p>
          <a:p>
            <a:pPr marL="342900" indent="-342900">
              <a:buAutoNum type="arabicParenR"/>
            </a:pPr>
            <a:r>
              <a:rPr lang="en-GB" sz="1750" dirty="0"/>
              <a:t>At low frequency, current flows through the parallel inductors, bypassing all the parallel resistors: hence, the sum of the values of the parallel inductors and the series inductor must equal the low-frequency value of required inductance.</a:t>
            </a:r>
          </a:p>
          <a:p>
            <a:pPr marL="342900" indent="-342900">
              <a:buAutoNum type="arabicParenR"/>
            </a:pPr>
            <a:r>
              <a:rPr lang="en-GB" sz="1750" dirty="0"/>
              <a:t>Each cell represents a variation of resistance and inductance with frequency and not the absolute values of resistance and inductance. Hence subtract the series resistance and inductance from the absolute values before using the equations; on the previous slide, to calculate </a:t>
            </a:r>
            <a:r>
              <a:rPr lang="en-GB" sz="1750" dirty="0" err="1"/>
              <a:t>Lp</a:t>
            </a:r>
            <a:r>
              <a:rPr lang="en-GB" sz="1750" dirty="0"/>
              <a:t> and </a:t>
            </a:r>
            <a:r>
              <a:rPr lang="en-GB" sz="1750" dirty="0" err="1"/>
              <a:t>Rp</a:t>
            </a:r>
            <a:r>
              <a:rPr lang="en-GB" sz="1750" dirty="0"/>
              <a:t>. </a:t>
            </a:r>
          </a:p>
          <a:p>
            <a:pPr marL="342900" indent="-342900">
              <a:buAutoNum type="arabicParenR"/>
            </a:pPr>
            <a:r>
              <a:rPr lang="en-GB" sz="1750" dirty="0"/>
              <a:t>Also used to represent L(f) and R(f) of screen conductors in the aperture of a kicker magnet (</a:t>
            </a:r>
            <a:r>
              <a:rPr lang="en-GB" sz="1750"/>
              <a:t>see next slide).</a:t>
            </a:r>
            <a:endParaRPr lang="en-GB" sz="1750" dirty="0"/>
          </a:p>
        </p:txBody>
      </p:sp>
      <p:grpSp>
        <p:nvGrpSpPr>
          <p:cNvPr id="12" name="Group 11"/>
          <p:cNvGrpSpPr/>
          <p:nvPr/>
        </p:nvGrpSpPr>
        <p:grpSpPr>
          <a:xfrm>
            <a:off x="287524" y="692696"/>
            <a:ext cx="8568952" cy="1969991"/>
            <a:chOff x="287524" y="692696"/>
            <a:chExt cx="8568952" cy="1969991"/>
          </a:xfrm>
        </p:grpSpPr>
        <p:grpSp>
          <p:nvGrpSpPr>
            <p:cNvPr id="9" name="Group 8"/>
            <p:cNvGrpSpPr/>
            <p:nvPr/>
          </p:nvGrpSpPr>
          <p:grpSpPr>
            <a:xfrm>
              <a:off x="287524" y="692696"/>
              <a:ext cx="8568952" cy="1969991"/>
              <a:chOff x="287524" y="692696"/>
              <a:chExt cx="8568952" cy="1969991"/>
            </a:xfrm>
          </p:grpSpPr>
          <p:grpSp>
            <p:nvGrpSpPr>
              <p:cNvPr id="6" name="Group 5">
                <a:extLst>
                  <a:ext uri="{FF2B5EF4-FFF2-40B4-BE49-F238E27FC236}">
                    <a16:creationId xmlns:a16="http://schemas.microsoft.com/office/drawing/2014/main" id="{BCDB0F4C-38F1-4A9A-A18D-E123E34F6B82}"/>
                  </a:ext>
                </a:extLst>
              </p:cNvPr>
              <p:cNvGrpSpPr/>
              <p:nvPr/>
            </p:nvGrpSpPr>
            <p:grpSpPr>
              <a:xfrm>
                <a:off x="287524" y="692696"/>
                <a:ext cx="8568952" cy="1969991"/>
                <a:chOff x="287524" y="692696"/>
                <a:chExt cx="8568952" cy="1969991"/>
              </a:xfrm>
            </p:grpSpPr>
            <p:pic>
              <p:nvPicPr>
                <p:cNvPr id="8" name="Picture 7">
                  <a:extLst>
                    <a:ext uri="{FF2B5EF4-FFF2-40B4-BE49-F238E27FC236}">
                      <a16:creationId xmlns:a16="http://schemas.microsoft.com/office/drawing/2014/main" id="{96570DB2-31B6-4F24-A708-9E43D0754C87}"/>
                    </a:ext>
                  </a:extLst>
                </p:cNvPr>
                <p:cNvPicPr>
                  <a:picLocks noChangeAspect="1"/>
                </p:cNvPicPr>
                <p:nvPr/>
              </p:nvPicPr>
              <p:blipFill>
                <a:blip r:embed="rId2"/>
                <a:stretch>
                  <a:fillRect/>
                </a:stretch>
              </p:blipFill>
              <p:spPr>
                <a:xfrm>
                  <a:off x="287524" y="692696"/>
                  <a:ext cx="8568952" cy="1969991"/>
                </a:xfrm>
                <a:prstGeom prst="rect">
                  <a:avLst/>
                </a:prstGeom>
              </p:spPr>
            </p:pic>
            <p:sp>
              <p:nvSpPr>
                <p:cNvPr id="5" name="TextBox 4">
                  <a:extLst>
                    <a:ext uri="{FF2B5EF4-FFF2-40B4-BE49-F238E27FC236}">
                      <a16:creationId xmlns:a16="http://schemas.microsoft.com/office/drawing/2014/main" id="{21783F6E-EF76-47F6-B879-123FC2DDB8B4}"/>
                    </a:ext>
                  </a:extLst>
                </p:cNvPr>
                <p:cNvSpPr txBox="1"/>
                <p:nvPr/>
              </p:nvSpPr>
              <p:spPr>
                <a:xfrm>
                  <a:off x="1030869" y="1544137"/>
                  <a:ext cx="2304256" cy="183394"/>
                </a:xfrm>
                <a:prstGeom prst="rect">
                  <a:avLst/>
                </a:prstGeom>
                <a:solidFill>
                  <a:schemeClr val="bg1"/>
                </a:solidFill>
              </p:spPr>
              <p:txBody>
                <a:bodyPr wrap="square" tIns="10800" bIns="10800" rtlCol="0">
                  <a:spAutoFit/>
                </a:bodyPr>
                <a:lstStyle/>
                <a:p>
                  <a:r>
                    <a:rPr lang="en-GB" sz="1050" dirty="0" err="1">
                      <a:solidFill>
                        <a:srgbClr val="10059B"/>
                      </a:solidFill>
                      <a:latin typeface="Cambria" panose="02040503050406030204" pitchFamily="18" charset="0"/>
                      <a:cs typeface="Times New Roman" panose="02020603050405020304" pitchFamily="18" charset="0"/>
                    </a:rPr>
                    <a:t>Lhf</a:t>
                  </a:r>
                  <a:r>
                    <a:rPr lang="en-GB" sz="1050" dirty="0">
                      <a:solidFill>
                        <a:srgbClr val="10059B"/>
                      </a:solidFill>
                      <a:latin typeface="Cambria" panose="02040503050406030204" pitchFamily="18" charset="0"/>
                      <a:cs typeface="Times New Roman" panose="02020603050405020304" pitchFamily="18" charset="0"/>
                    </a:rPr>
                    <a:t>={Llf-Lp1-Lp2-Lp3-Lp4-Lp5-Lp6}</a:t>
                  </a:r>
                </a:p>
              </p:txBody>
            </p:sp>
          </p:grpSp>
          <p:sp>
            <p:nvSpPr>
              <p:cNvPr id="7" name="Rectangle 6"/>
              <p:cNvSpPr/>
              <p:nvPr/>
            </p:nvSpPr>
            <p:spPr>
              <a:xfrm>
                <a:off x="1115616" y="1544137"/>
                <a:ext cx="2160240" cy="194647"/>
              </a:xfrm>
              <a:prstGeom prst="rect">
                <a:avLst/>
              </a:prstGeom>
              <a:noFill/>
              <a:ln w="158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11" name="Rectangle 10"/>
            <p:cNvSpPr/>
            <p:nvPr/>
          </p:nvSpPr>
          <p:spPr>
            <a:xfrm>
              <a:off x="397759" y="1248659"/>
              <a:ext cx="357817" cy="164118"/>
            </a:xfrm>
            <a:prstGeom prst="rect">
              <a:avLst/>
            </a:prstGeom>
            <a:noFill/>
            <a:ln w="158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815161305"/>
      </p:ext>
    </p:extLst>
  </p:cSld>
  <p:clrMapOvr>
    <a:masterClrMapping/>
  </p:clrMapOvr>
</p:sld>
</file>

<file path=ppt/theme/theme1.xml><?xml version="1.0" encoding="utf-8"?>
<a:theme xmlns:a="http://schemas.openxmlformats.org/drawingml/2006/main" name="cern_template">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cern_template</Template>
  <TotalTime>16</TotalTime>
  <Words>1259</Words>
  <Application>Microsoft Office PowerPoint</Application>
  <PresentationFormat>On-screen Show (4:3)</PresentationFormat>
  <Paragraphs>150</Paragraphs>
  <Slides>19</Slides>
  <Notes>2</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6" baseType="lpstr">
      <vt:lpstr>Arial</vt:lpstr>
      <vt:lpstr>Calibri</vt:lpstr>
      <vt:lpstr>Cambria</vt:lpstr>
      <vt:lpstr>Times New Roman</vt:lpstr>
      <vt:lpstr>Wingdings</vt:lpstr>
      <vt:lpstr>cern_template</vt:lpstr>
      <vt:lpstr>Equation</vt:lpstr>
      <vt:lpstr>PowerPoint Presentation</vt:lpstr>
      <vt:lpstr>PSpice and Opera-2d modelling: a very brief review</vt:lpstr>
      <vt:lpstr>Outline</vt:lpstr>
      <vt:lpstr>Skin and proximity effect – example application</vt:lpstr>
      <vt:lpstr>PowerPoint Presentation</vt:lpstr>
      <vt:lpstr>Skin and proximity effect – example values</vt:lpstr>
      <vt:lpstr>Methods of modelling frequency dependency</vt:lpstr>
      <vt:lpstr>Skin and proximity effect – example steps</vt:lpstr>
      <vt:lpstr>Equivalent L(f) and R(f) circuit for one PFN cell</vt:lpstr>
      <vt:lpstr>PowerPoint Presentation</vt:lpstr>
      <vt:lpstr>PowerPoint Presentation</vt:lpstr>
      <vt:lpstr>PowerPoint Presentation</vt:lpstr>
      <vt:lpstr>PowerPoint Presentation</vt:lpstr>
      <vt:lpstr>PowerPoint Presentation</vt:lpstr>
      <vt:lpstr>References</vt:lpstr>
      <vt:lpstr>PowerPoint Presentation</vt:lpstr>
      <vt:lpstr>Spare Slides</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Thomas Kramer</dc:creator>
  <cp:lastModifiedBy>Mike Barnes</cp:lastModifiedBy>
  <cp:revision>225</cp:revision>
  <cp:lastPrinted>2018-03-09T06:57:20Z</cp:lastPrinted>
  <dcterms:created xsi:type="dcterms:W3CDTF">2014-12-10T14:37:00Z</dcterms:created>
  <dcterms:modified xsi:type="dcterms:W3CDTF">2018-03-13T06:52:09Z</dcterms:modified>
</cp:coreProperties>
</file>