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29"/>
  </p:notesMasterIdLst>
  <p:handoutMasterIdLst>
    <p:handoutMasterId r:id="rId30"/>
  </p:handoutMasterIdLst>
  <p:sldIdLst>
    <p:sldId id="256" r:id="rId2"/>
    <p:sldId id="525" r:id="rId3"/>
    <p:sldId id="577" r:id="rId4"/>
    <p:sldId id="578" r:id="rId5"/>
    <p:sldId id="527" r:id="rId6"/>
    <p:sldId id="548" r:id="rId7"/>
    <p:sldId id="528" r:id="rId8"/>
    <p:sldId id="529" r:id="rId9"/>
    <p:sldId id="530" r:id="rId10"/>
    <p:sldId id="546" r:id="rId11"/>
    <p:sldId id="547" r:id="rId12"/>
    <p:sldId id="579" r:id="rId13"/>
    <p:sldId id="580" r:id="rId14"/>
    <p:sldId id="581" r:id="rId15"/>
    <p:sldId id="582" r:id="rId16"/>
    <p:sldId id="531" r:id="rId17"/>
    <p:sldId id="532" r:id="rId18"/>
    <p:sldId id="533" r:id="rId19"/>
    <p:sldId id="535" r:id="rId20"/>
    <p:sldId id="552" r:id="rId21"/>
    <p:sldId id="574" r:id="rId22"/>
    <p:sldId id="559" r:id="rId23"/>
    <p:sldId id="566" r:id="rId24"/>
    <p:sldId id="565" r:id="rId25"/>
    <p:sldId id="543" r:id="rId26"/>
    <p:sldId id="544" r:id="rId27"/>
    <p:sldId id="575" r:id="rId2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0033CC"/>
    <a:srgbClr val="336600"/>
    <a:srgbClr val="003399"/>
    <a:srgbClr val="3366FF"/>
    <a:srgbClr val="003300"/>
    <a:srgbClr val="CC6600"/>
    <a:srgbClr val="33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374"/>
    </p:cViewPr>
  </p:sorterViewPr>
  <p:notesViewPr>
    <p:cSldViewPr>
      <p:cViewPr varScale="1">
        <p:scale>
          <a:sx n="86" d="100"/>
          <a:sy n="86" d="100"/>
        </p:scale>
        <p:origin x="-3864" y="-7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12D390E2-DA30-4A14-B551-292106F3C0B0}" type="datetimeFigureOut">
              <a:rPr lang="en-US" smtClean="0"/>
              <a:pPr/>
              <a:t>3/13/2018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A7306906-E34D-4A75-AAF8-F89BA2A814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79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92D97C89-A6FB-4702-83D3-0E682ABDCA22}" type="datetimeFigureOut">
              <a:rPr lang="en-US" smtClean="0"/>
              <a:pPr/>
              <a:t>3/13/2018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7" tIns="45949" rIns="91897" bIns="4594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897" tIns="45949" rIns="91897" bIns="45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60" cy="493633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12E6EAB9-3329-42B8-AE5E-569F835778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808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6EAB9-3329-42B8-AE5E-569F835778B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09-95C1-4F1C-BF9B-97A88BC68A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4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0025"/>
            <a:ext cx="7929520" cy="487362"/>
          </a:xfrm>
          <a:prstGeom prst="rect">
            <a:avLst/>
          </a:prstGeom>
        </p:spPr>
        <p:txBody>
          <a:bodyPr vert="horz"/>
          <a:lstStyle>
            <a:lvl1pPr algn="r">
              <a:defRPr sz="24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882032"/>
            <a:ext cx="7954470" cy="5559228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400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482367" y="6356349"/>
            <a:ext cx="977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86393" y="6356350"/>
            <a:ext cx="44280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/>
              <a:t>PULPOKS, 12-13 March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45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>
                <a:solidFill>
                  <a:srgbClr val="000000"/>
                </a:solidFill>
              </a:rPr>
              <a:t>PULPOKS, 12-13 March 2018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2B8A188-07C7-43C5-B012-88751C6CB86A}" type="slidenum">
              <a:rPr lang="en-US" sz="1400" smtClean="0">
                <a:solidFill>
                  <a:srgbClr val="808080"/>
                </a:solidFill>
              </a:rPr>
              <a:pPr/>
              <a:t>‹#›</a:t>
            </a:fld>
            <a:r>
              <a:rPr lang="en-US" sz="1400" dirty="0">
                <a:solidFill>
                  <a:srgbClr val="808080"/>
                </a:solidFill>
              </a:rPr>
              <a:t>/XX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4" r:id="rId2"/>
    <p:sldLayoutId id="2147483713" r:id="rId3"/>
    <p:sldLayoutId id="2147483715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9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://www.clker.com/clipart-inductor-symbol-1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3968" y="364502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2933074"/>
            <a:ext cx="8712968" cy="132343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Beam screening </a:t>
            </a:r>
            <a:r>
              <a:rPr kumimoji="0" lang="en-GB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and coating experience </a:t>
            </a:r>
            <a:r>
              <a:rPr kumimoji="0" lang="en-GB" sz="4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at CERN for fast pulsed magnets</a:t>
            </a:r>
            <a:endParaRPr kumimoji="0" lang="en-GB" sz="4000" b="1" i="0" u="none" strike="noStrike" cap="none" normalizeH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5373216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latin typeface="Tahoma" pitchFamily="34" charset="0"/>
              </a:rPr>
              <a:t>Laurent DUCIMETIERE, Mike BARNES</a:t>
            </a:r>
          </a:p>
          <a:p>
            <a:pPr algn="ctr"/>
            <a:endParaRPr lang="fr-CH" sz="2000" dirty="0">
              <a:latin typeface="Tahoma" pitchFamily="34" charset="0"/>
            </a:endParaRPr>
          </a:p>
          <a:p>
            <a:pPr algn="ctr"/>
            <a:r>
              <a:rPr lang="en-GB" sz="2000" dirty="0" smtClean="0">
                <a:latin typeface="Tahoma" pitchFamily="34" charset="0"/>
              </a:rPr>
              <a:t>Acknowledgements to </a:t>
            </a:r>
            <a:r>
              <a:rPr lang="en-GB" sz="2000" smtClean="0">
                <a:latin typeface="Tahoma" pitchFamily="34" charset="0"/>
              </a:rPr>
              <a:t>all the</a:t>
            </a:r>
            <a:r>
              <a:rPr lang="en-US" sz="2000" smtClean="0"/>
              <a:t> </a:t>
            </a:r>
            <a:r>
              <a:rPr lang="en-US" sz="2000" dirty="0" smtClean="0"/>
              <a:t>kicker team</a:t>
            </a:r>
            <a:endParaRPr lang="en-GB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Resistive coating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351" y="1115452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The calculated time constant </a:t>
            </a:r>
            <a:r>
              <a:rPr lang="en-GB" sz="2000" dirty="0">
                <a:sym typeface="Symbol"/>
              </a:rPr>
              <a:t></a:t>
            </a:r>
            <a:r>
              <a:rPr lang="en-GB" dirty="0"/>
              <a:t> can be use for analytical calculations:</a:t>
            </a: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251520" y="1493490"/>
            <a:ext cx="4439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Analytical equations for trapezoidal field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" t="2477" r="2786" b="275"/>
          <a:stretch/>
        </p:blipFill>
        <p:spPr bwMode="auto">
          <a:xfrm>
            <a:off x="323528" y="3380951"/>
            <a:ext cx="5657850" cy="306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5220073" y="1901150"/>
            <a:ext cx="3744416" cy="20467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sym typeface="Symbol"/>
              </a:rPr>
              <a:t> </a:t>
            </a:r>
            <a:r>
              <a:rPr lang="en-GB" sz="1600" dirty="0"/>
              <a:t>= time constant, including correction factor [s]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B</a:t>
            </a:r>
            <a:r>
              <a:rPr lang="en-GB" sz="1600" baseline="-25000" dirty="0"/>
              <a:t>0</a:t>
            </a:r>
            <a:r>
              <a:rPr lang="en-GB" sz="1600" dirty="0"/>
              <a:t>  = maximum applied field [T]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B</a:t>
            </a:r>
            <a:r>
              <a:rPr lang="en-GB" sz="1600" baseline="-25000" dirty="0"/>
              <a:t>1</a:t>
            </a:r>
            <a:r>
              <a:rPr lang="en-GB" sz="1600" dirty="0"/>
              <a:t>, B</a:t>
            </a:r>
            <a:r>
              <a:rPr lang="en-GB" sz="1600" baseline="-25000" dirty="0"/>
              <a:t>2  </a:t>
            </a:r>
            <a:r>
              <a:rPr lang="en-GB" sz="1600" dirty="0"/>
              <a:t>= magnetic field at centre of vacuum chamber [T]</a:t>
            </a:r>
          </a:p>
          <a:p>
            <a:r>
              <a:rPr lang="en-GB" sz="1600" dirty="0" err="1"/>
              <a:t>t</a:t>
            </a:r>
            <a:r>
              <a:rPr lang="en-GB" sz="1600" baseline="-25000" dirty="0" err="1"/>
              <a:t>rise</a:t>
            </a:r>
            <a:r>
              <a:rPr lang="en-GB" sz="1600" baseline="-25000" dirty="0"/>
              <a:t>  </a:t>
            </a:r>
            <a:r>
              <a:rPr lang="en-GB" sz="1600" dirty="0"/>
              <a:t>= rise time, 0% to 100%, of the ramped current [s]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24765" y="1988840"/>
            <a:ext cx="4223299" cy="1200329"/>
            <a:chOff x="467544" y="1988840"/>
            <a:chExt cx="4223299" cy="1200329"/>
          </a:xfrm>
        </p:grpSpPr>
        <p:grpSp>
          <p:nvGrpSpPr>
            <p:cNvPr id="22" name="Group 21"/>
            <p:cNvGrpSpPr/>
            <p:nvPr/>
          </p:nvGrpSpPr>
          <p:grpSpPr>
            <a:xfrm>
              <a:off x="539552" y="1988840"/>
              <a:ext cx="3888432" cy="1152128"/>
              <a:chOff x="395536" y="1718806"/>
              <a:chExt cx="3888432" cy="1152128"/>
            </a:xfrm>
          </p:grpSpPr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23398092"/>
                  </p:ext>
                </p:extLst>
              </p:nvPr>
            </p:nvGraphicFramePr>
            <p:xfrm>
              <a:off x="395536" y="1718806"/>
              <a:ext cx="2413000" cy="685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0" name="Equation" r:id="rId4" imgW="1396394" imgH="406224" progId="Equation.DSMT4">
                      <p:embed/>
                    </p:oleObj>
                  </mc:Choice>
                  <mc:Fallback>
                    <p:oleObj name="Equation" r:id="rId4" imgW="1396394" imgH="406224" progId="Equation.DSMT4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536" y="1718806"/>
                            <a:ext cx="2413000" cy="685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10049808"/>
                  </p:ext>
                </p:extLst>
              </p:nvPr>
            </p:nvGraphicFramePr>
            <p:xfrm>
              <a:off x="395536" y="2493109"/>
              <a:ext cx="2592388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1" name="Equation" r:id="rId6" imgW="1244060" imgH="177723" progId="Equation.DSMT4">
                      <p:embed/>
                    </p:oleObj>
                  </mc:Choice>
                  <mc:Fallback>
                    <p:oleObj name="Equation" r:id="rId6" imgW="1244060" imgH="177723" progId="Equation.DSMT4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536" y="2493109"/>
                            <a:ext cx="2592388" cy="3778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10595022"/>
                  </p:ext>
                </p:extLst>
              </p:nvPr>
            </p:nvGraphicFramePr>
            <p:xfrm>
              <a:off x="3507681" y="1934507"/>
              <a:ext cx="776287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2" name="Equation" r:id="rId8" imgW="380670" imgH="177646" progId="Equation.DSMT4">
                      <p:embed/>
                    </p:oleObj>
                  </mc:Choice>
                  <mc:Fallback>
                    <p:oleObj name="Equation" r:id="rId8" imgW="380670" imgH="177646" progId="Equation.DSMT4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7681" y="1934507"/>
                            <a:ext cx="776287" cy="3603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4533685"/>
                  </p:ext>
                </p:extLst>
              </p:nvPr>
            </p:nvGraphicFramePr>
            <p:xfrm>
              <a:off x="3533080" y="2485172"/>
              <a:ext cx="750888" cy="3857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3" name="Equation" r:id="rId10" imgW="368280" imgH="190440" progId="Equation.DSMT4">
                      <p:embed/>
                    </p:oleObj>
                  </mc:Choice>
                  <mc:Fallback>
                    <p:oleObj name="Equation" r:id="rId10" imgW="368280" imgH="190440" progId="Equation.DSMT4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33080" y="2485172"/>
                            <a:ext cx="750888" cy="3857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" name="TextBox 17"/>
              <p:cNvSpPr txBox="1"/>
              <p:nvPr/>
            </p:nvSpPr>
            <p:spPr>
              <a:xfrm>
                <a:off x="2965902" y="2501602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for</a:t>
                </a:r>
                <a:endParaRPr lang="en-GB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965902" y="1934830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for</a:t>
                </a:r>
                <a:endParaRPr lang="en-GB" dirty="0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467544" y="1988840"/>
              <a:ext cx="4223299" cy="120032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  <a:p>
              <a:endParaRPr lang="fr-FR" dirty="0"/>
            </a:p>
            <a:p>
              <a:endParaRPr lang="fr-FR" dirty="0"/>
            </a:p>
            <a:p>
              <a:endParaRPr lang="en-GB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47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Resistive coating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351" y="1115452"/>
            <a:ext cx="85689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The calculated time constant </a:t>
            </a:r>
            <a:r>
              <a:rPr lang="en-GB" dirty="0">
                <a:sym typeface="Symbol"/>
              </a:rPr>
              <a:t></a:t>
            </a:r>
            <a:r>
              <a:rPr lang="en-GB" dirty="0"/>
              <a:t> can also be use for analogue simulation for any pulse shape :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The effect of the metallization is then modelled by a resistor R in parallel with the magnet inductance</a:t>
            </a: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420888"/>
            <a:ext cx="5472608" cy="4063355"/>
          </a:xfrm>
          <a:prstGeom prst="rect">
            <a:avLst/>
          </a:prstGeom>
        </p:spPr>
      </p:pic>
      <p:pic>
        <p:nvPicPr>
          <p:cNvPr id="5122" name="Picture 2" descr="Inductor Symbol Clip 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193675"/>
            <a:ext cx="28575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nductor Symbol Clip Ar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85725"/>
            <a:ext cx="9525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39771" y="3407769"/>
            <a:ext cx="887993" cy="18647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flipH="1" flipV="1">
            <a:off x="755576" y="3068961"/>
            <a:ext cx="1700392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 flipV="1">
            <a:off x="755576" y="3933056"/>
            <a:ext cx="1700392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1331640" y="3284984"/>
            <a:ext cx="216024" cy="43204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16" name="Straight Connector 15"/>
          <p:cNvCxnSpPr>
            <a:stCxn id="9" idx="0"/>
          </p:cNvCxnSpPr>
          <p:nvPr/>
        </p:nvCxnSpPr>
        <p:spPr bwMode="auto">
          <a:xfrm flipV="1">
            <a:off x="1439652" y="3068961"/>
            <a:ext cx="0" cy="21602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>
            <a:stCxn id="9" idx="2"/>
          </p:cNvCxnSpPr>
          <p:nvPr/>
        </p:nvCxnSpPr>
        <p:spPr bwMode="auto">
          <a:xfrm>
            <a:off x="1439652" y="3717032"/>
            <a:ext cx="0" cy="2160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979712" y="3378478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Lm</a:t>
            </a:r>
            <a:endParaRPr lang="en-GB" sz="1600" dirty="0"/>
          </a:p>
        </p:txBody>
      </p:sp>
      <p:sp>
        <p:nvSpPr>
          <p:cNvPr id="44" name="Rectangle 43"/>
          <p:cNvSpPr/>
          <p:nvPr/>
        </p:nvSpPr>
        <p:spPr>
          <a:xfrm>
            <a:off x="999498" y="3378478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R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23528" y="4365104"/>
            <a:ext cx="3168352" cy="1908215"/>
            <a:chOff x="323528" y="4503891"/>
            <a:chExt cx="3168352" cy="1908215"/>
          </a:xfrm>
        </p:grpSpPr>
        <p:sp>
          <p:nvSpPr>
            <p:cNvPr id="21" name="Rectangle 20"/>
            <p:cNvSpPr/>
            <p:nvPr/>
          </p:nvSpPr>
          <p:spPr>
            <a:xfrm>
              <a:off x="323528" y="4503891"/>
              <a:ext cx="3168352" cy="19082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1600" dirty="0"/>
                <a:t>R = Equivalent resistance [</a:t>
              </a:r>
              <a:r>
                <a:rPr lang="en-GB" sz="1600" dirty="0">
                  <a:sym typeface="Symbol"/>
                </a:rPr>
                <a:t></a:t>
              </a:r>
              <a:r>
                <a:rPr lang="en-GB" sz="1600" dirty="0"/>
                <a:t>]</a:t>
              </a:r>
            </a:p>
            <a:p>
              <a:pPr>
                <a:spcAft>
                  <a:spcPts val="600"/>
                </a:spcAft>
              </a:pPr>
              <a:endParaRPr lang="fr-FR" sz="1600" dirty="0">
                <a:sym typeface="Symbol"/>
              </a:endParaRPr>
            </a:p>
            <a:p>
              <a:pPr>
                <a:spcAft>
                  <a:spcPts val="600"/>
                </a:spcAft>
              </a:pPr>
              <a:endParaRPr lang="en-GB" sz="1600" dirty="0">
                <a:sym typeface="Symbol"/>
              </a:endParaRPr>
            </a:p>
            <a:p>
              <a:pPr>
                <a:spcAft>
                  <a:spcPts val="600"/>
                </a:spcAft>
              </a:pPr>
              <a:r>
                <a:rPr lang="en-GB" dirty="0">
                  <a:sym typeface="Symbol"/>
                </a:rPr>
                <a:t></a:t>
              </a:r>
              <a:r>
                <a:rPr lang="en-GB" sz="1600" dirty="0">
                  <a:sym typeface="Symbol"/>
                </a:rPr>
                <a:t> </a:t>
              </a:r>
              <a:r>
                <a:rPr lang="en-GB" sz="1600" dirty="0"/>
                <a:t>= time constant, including correction factor [s]</a:t>
              </a:r>
            </a:p>
            <a:p>
              <a:pPr>
                <a:spcAft>
                  <a:spcPts val="600"/>
                </a:spcAft>
              </a:pPr>
              <a:r>
                <a:rPr lang="en-GB" sz="1600" dirty="0"/>
                <a:t>Lm = magnet inductance [H]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187624" y="4865432"/>
              <a:ext cx="870116" cy="515446"/>
              <a:chOff x="389516" y="3284984"/>
              <a:chExt cx="870116" cy="515446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389516" y="3378478"/>
                <a:ext cx="5100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 =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89632" y="3284984"/>
                <a:ext cx="4700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Lm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73786" y="3461876"/>
                <a:ext cx="2744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ym typeface="Symbol"/>
                  </a:rPr>
                  <a:t></a:t>
                </a:r>
                <a:endParaRPr lang="en-GB" sz="1600" dirty="0"/>
              </a:p>
            </p:txBody>
          </p:sp>
          <p:cxnSp>
            <p:nvCxnSpPr>
              <p:cNvPr id="35" name="Straight Connector 34"/>
              <p:cNvCxnSpPr/>
              <p:nvPr/>
            </p:nvCxnSpPr>
            <p:spPr bwMode="auto">
              <a:xfrm>
                <a:off x="873786" y="3573016"/>
                <a:ext cx="313838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" name="TextBox 44"/>
            <p:cNvSpPr txBox="1"/>
            <p:nvPr/>
          </p:nvSpPr>
          <p:spPr>
            <a:xfrm>
              <a:off x="1113832" y="4805037"/>
              <a:ext cx="1116124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  <a:p>
              <a:endParaRPr lang="en-GB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929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 smtClean="0">
                <a:solidFill>
                  <a:schemeClr val="bg1"/>
                </a:solidFill>
              </a:rPr>
              <a:t>Screen conductors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16" descr="Kickers5.jpg"/>
          <p:cNvPicPr>
            <a:picLocks noChangeAspect="1"/>
          </p:cNvPicPr>
          <p:nvPr/>
        </p:nvPicPr>
        <p:blipFill>
          <a:blip r:embed="rId2" cstate="print"/>
          <a:srcRect l="11534" t="19224" b="3845"/>
          <a:stretch>
            <a:fillRect/>
          </a:stretch>
        </p:blipFill>
        <p:spPr>
          <a:xfrm>
            <a:off x="1" y="1343192"/>
            <a:ext cx="9201546" cy="5549587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2" name="TextBox 21"/>
          <p:cNvSpPr txBox="1"/>
          <p:nvPr/>
        </p:nvSpPr>
        <p:spPr>
          <a:xfrm>
            <a:off x="5940152" y="1911904"/>
            <a:ext cx="9260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MKI8D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971600" y="2615801"/>
            <a:ext cx="576064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MKI8B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2" y="2646579"/>
            <a:ext cx="576064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MKI8A</a:t>
            </a:r>
            <a:endParaRPr lang="en-GB" sz="1000" dirty="0"/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8390" y="4069228"/>
            <a:ext cx="4923650" cy="28161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1440" indent="-91440" algn="just">
              <a:spcBef>
                <a:spcPts val="300"/>
              </a:spcBef>
              <a:buFontTx/>
              <a:buChar char="•"/>
              <a:defRPr/>
            </a:pPr>
            <a:r>
              <a:rPr lang="en-GB" dirty="0" smtClean="0"/>
              <a:t>Delay </a:t>
            </a:r>
            <a:r>
              <a:rPr lang="en-GB" dirty="0"/>
              <a:t>line type magnet with 33 </a:t>
            </a:r>
            <a:r>
              <a:rPr lang="en-GB" dirty="0" smtClean="0"/>
              <a:t>cells, 5 </a:t>
            </a:r>
            <a:r>
              <a:rPr lang="en-GB" dirty="0" smtClean="0">
                <a:latin typeface="Symbol" panose="05050102010706020507" pitchFamily="18" charset="2"/>
              </a:rPr>
              <a:t>W</a:t>
            </a:r>
            <a:r>
              <a:rPr lang="en-GB" dirty="0" smtClean="0"/>
              <a:t> imp.</a:t>
            </a:r>
            <a:endParaRPr lang="en-GB" dirty="0"/>
          </a:p>
          <a:p>
            <a:pPr marL="91440" indent="-91440" algn="just">
              <a:spcBef>
                <a:spcPts val="300"/>
              </a:spcBef>
              <a:buFontTx/>
              <a:buChar char="•"/>
              <a:defRPr/>
            </a:pPr>
            <a:r>
              <a:rPr lang="en-GB" dirty="0"/>
              <a:t>Ceramic plate decoupling capacitors</a:t>
            </a:r>
          </a:p>
          <a:p>
            <a:pPr marL="91440" indent="-91440" algn="just">
              <a:spcBef>
                <a:spcPts val="300"/>
              </a:spcBef>
              <a:buFontTx/>
              <a:buChar char="•"/>
              <a:defRPr/>
            </a:pPr>
            <a:r>
              <a:rPr lang="en-GB" dirty="0" smtClean="0"/>
              <a:t>2.7 m </a:t>
            </a:r>
            <a:r>
              <a:rPr lang="en-GB" dirty="0"/>
              <a:t>long </a:t>
            </a:r>
            <a:r>
              <a:rPr lang="en-GB" dirty="0" smtClean="0"/>
              <a:t>magnet, </a:t>
            </a:r>
            <a:r>
              <a:rPr lang="en-GB" dirty="0"/>
              <a:t>~ </a:t>
            </a:r>
            <a:r>
              <a:rPr lang="en-GB" dirty="0" smtClean="0"/>
              <a:t>50 kV PFN, 900 ns rise</a:t>
            </a:r>
            <a:endParaRPr lang="en-GB" dirty="0"/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/>
              <a:t>Ferrite </a:t>
            </a:r>
            <a:r>
              <a:rPr lang="en-GB" dirty="0" smtClean="0"/>
              <a:t>magnet </a:t>
            </a:r>
            <a:r>
              <a:rPr lang="en-GB" dirty="0"/>
              <a:t>yoke (Curie </a:t>
            </a:r>
            <a:r>
              <a:rPr lang="en-GB" dirty="0" smtClean="0"/>
              <a:t>temp. </a:t>
            </a:r>
            <a:r>
              <a:rPr lang="en-GB" dirty="0"/>
              <a:t>~</a:t>
            </a:r>
            <a:r>
              <a:rPr lang="en-GB" dirty="0" smtClean="0"/>
              <a:t>120</a:t>
            </a:r>
            <a:r>
              <a:rPr lang="en-GB" dirty="0" smtClean="0">
                <a:sym typeface="Symbol"/>
              </a:rPr>
              <a:t></a:t>
            </a:r>
            <a:r>
              <a:rPr lang="en-GB" dirty="0" smtClean="0"/>
              <a:t>C</a:t>
            </a:r>
            <a:r>
              <a:rPr lang="en-GB" dirty="0"/>
              <a:t>)</a:t>
            </a:r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/>
              <a:t>Baked out to </a:t>
            </a:r>
            <a:r>
              <a:rPr lang="en-GB" dirty="0" smtClean="0"/>
              <a:t>300</a:t>
            </a:r>
            <a:r>
              <a:rPr lang="en-GB" dirty="0" smtClean="0">
                <a:sym typeface="Symbol"/>
              </a:rPr>
              <a:t></a:t>
            </a:r>
            <a:r>
              <a:rPr lang="en-GB" dirty="0" smtClean="0"/>
              <a:t>C </a:t>
            </a:r>
            <a:r>
              <a:rPr lang="en-GB" dirty="0"/>
              <a:t>to </a:t>
            </a:r>
            <a:r>
              <a:rPr lang="en-GB" dirty="0" smtClean="0"/>
              <a:t>reach ~10</a:t>
            </a:r>
            <a:r>
              <a:rPr lang="en-GB" baseline="30000" dirty="0" smtClean="0"/>
              <a:t>-11</a:t>
            </a:r>
            <a:r>
              <a:rPr lang="en-GB" dirty="0" smtClean="0"/>
              <a:t> mbar</a:t>
            </a:r>
            <a:endParaRPr lang="en-GB" dirty="0"/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/>
              <a:t>54 x 54 mm </a:t>
            </a:r>
            <a:r>
              <a:rPr lang="en-GB" dirty="0" smtClean="0"/>
              <a:t>ferrite aperture </a:t>
            </a:r>
            <a:r>
              <a:rPr lang="en-GB" dirty="0"/>
              <a:t>of </a:t>
            </a:r>
            <a:r>
              <a:rPr lang="en-GB" dirty="0" smtClean="0"/>
              <a:t>kicker</a:t>
            </a:r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 smtClean="0"/>
              <a:t>Designed with a ~3m </a:t>
            </a:r>
            <a:r>
              <a:rPr lang="en-GB" dirty="0"/>
              <a:t>long ceramic tube with 42 mm inside </a:t>
            </a:r>
            <a:r>
              <a:rPr lang="en-GB" dirty="0" smtClean="0"/>
              <a:t>diameter to hold beam screen conductors</a:t>
            </a:r>
            <a:endParaRPr lang="en-GB" dirty="0"/>
          </a:p>
        </p:txBody>
      </p:sp>
      <p:pic>
        <p:nvPicPr>
          <p:cNvPr id="26" name="Picture 5" descr="LHC Injection Kick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6" b="3655"/>
          <a:stretch/>
        </p:blipFill>
        <p:spPr bwMode="auto">
          <a:xfrm>
            <a:off x="6372200" y="4051468"/>
            <a:ext cx="2808312" cy="284131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 flipH="1" flipV="1">
            <a:off x="7010400" y="3600052"/>
            <a:ext cx="369912" cy="4691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23728" y="2532760"/>
            <a:ext cx="648072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MKI8C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70287" y="1699067"/>
            <a:ext cx="1895912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Bake-out jackets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4140200" y="2068399"/>
            <a:ext cx="378043" cy="114457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3767" y="69269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LHC injection kicker magnets MKI  - </a:t>
            </a:r>
            <a:r>
              <a:rPr lang="en-GB" dirty="0">
                <a:solidFill>
                  <a:srgbClr val="000000"/>
                </a:solidFill>
              </a:rPr>
              <a:t>4 MKIs per </a:t>
            </a:r>
            <a:r>
              <a:rPr lang="en-GB" dirty="0" smtClean="0">
                <a:solidFill>
                  <a:srgbClr val="000000"/>
                </a:solidFill>
              </a:rPr>
              <a:t>injection point</a:t>
            </a:r>
            <a:endParaRPr lang="en-GB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96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 smtClean="0">
                <a:solidFill>
                  <a:schemeClr val="bg1"/>
                </a:solidFill>
              </a:rPr>
              <a:t>Screen conductors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30741" y="692696"/>
            <a:ext cx="8423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 smtClean="0"/>
              <a:t>The screening is provided by conductors lodged in the inner wall of a ceramic support tube. </a:t>
            </a:r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The conductors are made of nickel-chrome (80/20) stripes 0.7 mm x 2.7 mm with rounded corners</a:t>
            </a:r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On one end, all conductors are connected together to the grounded beam pipe</a:t>
            </a:r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On the other end, all conductor are open, but </a:t>
            </a:r>
            <a:r>
              <a:rPr lang="en-GB" dirty="0" err="1" smtClean="0"/>
              <a:t>capacitively</a:t>
            </a:r>
            <a:r>
              <a:rPr lang="en-GB" dirty="0" smtClean="0"/>
              <a:t> coupled to the beam pipe through the ceramic tube that is metalized on its outside over 200 mm</a:t>
            </a:r>
          </a:p>
          <a:p>
            <a:pPr lvl="0">
              <a:buFont typeface="Arial" pitchFamily="34" charset="0"/>
              <a:buChar char="•"/>
            </a:pPr>
            <a:endParaRPr lang="en-GB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4895017" y="3382943"/>
            <a:ext cx="4234100" cy="3059540"/>
            <a:chOff x="4554294" y="703939"/>
            <a:chExt cx="4234100" cy="3059540"/>
          </a:xfrm>
        </p:grpSpPr>
        <p:grpSp>
          <p:nvGrpSpPr>
            <p:cNvPr id="20" name="Group 19"/>
            <p:cNvGrpSpPr/>
            <p:nvPr/>
          </p:nvGrpSpPr>
          <p:grpSpPr>
            <a:xfrm>
              <a:off x="4554294" y="703939"/>
              <a:ext cx="4041065" cy="3059540"/>
              <a:chOff x="4554294" y="703939"/>
              <a:chExt cx="4041065" cy="305954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957"/>
              <a:stretch/>
            </p:blipFill>
            <p:spPr bwMode="auto">
              <a:xfrm>
                <a:off x="4554294" y="703939"/>
                <a:ext cx="4041065" cy="3059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CCCCCC"/>
                      </a:outerShdw>
                    </a:effectLst>
                  </a14:hiddenEffects>
                </a:ext>
              </a:extLst>
            </p:spPr>
          </p:pic>
          <p:sp>
            <p:nvSpPr>
              <p:cNvPr id="34" name="Rounded Rectangle 33"/>
              <p:cNvSpPr/>
              <p:nvPr/>
            </p:nvSpPr>
            <p:spPr>
              <a:xfrm>
                <a:off x="7273255" y="3078760"/>
                <a:ext cx="1040235" cy="201335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 flipH="1">
              <a:off x="5972961" y="910876"/>
              <a:ext cx="1367406" cy="406196"/>
            </a:xfrm>
            <a:prstGeom prst="straightConnector1">
              <a:avLst/>
            </a:prstGeom>
            <a:ln w="9525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281644" y="754273"/>
              <a:ext cx="1506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~1x10</a:t>
              </a:r>
              <a:r>
                <a:rPr lang="en-GB" sz="1100" baseline="30000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-9</a:t>
              </a:r>
              <a:r>
                <a:rPr lang="en-GB" sz="1100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Pa</a:t>
              </a:r>
              <a:endParaRPr lang="en-GB" sz="11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5" name="Picture 4" descr="MKI proto_Assembling_Assembly_01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3" t="3651" r="446" b="6667"/>
          <a:stretch>
            <a:fillRect/>
          </a:stretch>
        </p:blipFill>
        <p:spPr bwMode="auto">
          <a:xfrm>
            <a:off x="230741" y="3142593"/>
            <a:ext cx="4536504" cy="3487533"/>
          </a:xfrm>
          <a:prstGeom prst="rect">
            <a:avLst/>
          </a:prstGeom>
          <a:noFill/>
          <a:ln w="19050" algn="in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288155" y="5301209"/>
            <a:ext cx="2210838" cy="1335476"/>
            <a:chOff x="98181450" y="100836683"/>
            <a:chExt cx="4320000" cy="2600084"/>
          </a:xfrm>
        </p:grpSpPr>
        <p:pic>
          <p:nvPicPr>
            <p:cNvPr id="37" name="Picture 6" descr="0011_1_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88"/>
            <a:stretch>
              <a:fillRect/>
            </a:stretch>
          </p:blipFill>
          <p:spPr bwMode="auto">
            <a:xfrm flipH="1">
              <a:off x="98181450" y="101298083"/>
              <a:ext cx="4320000" cy="2138684"/>
            </a:xfrm>
            <a:prstGeom prst="rect">
              <a:avLst/>
            </a:prstGeom>
            <a:noFill/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38" name="Line 7"/>
            <p:cNvSpPr>
              <a:spLocks noChangeShapeType="1"/>
            </p:cNvSpPr>
            <p:nvPr/>
          </p:nvSpPr>
          <p:spPr bwMode="auto">
            <a:xfrm flipV="1">
              <a:off x="100611450" y="100836683"/>
              <a:ext cx="792000" cy="86400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668344" y="5433496"/>
            <a:ext cx="1224136" cy="2997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904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 smtClean="0">
                <a:solidFill>
                  <a:schemeClr val="bg1"/>
                </a:solidFill>
              </a:rPr>
              <a:t>Screen conductors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78457" y="908720"/>
            <a:ext cx="87580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en-GB" dirty="0"/>
              <a:t>Voltage is induced on a screen conductor mainly by mutual coupling with the cell inductance. </a:t>
            </a:r>
            <a:r>
              <a:rPr lang="en-GB" dirty="0" smtClean="0"/>
              <a:t>The voltages </a:t>
            </a:r>
            <a:r>
              <a:rPr lang="en-GB" dirty="0"/>
              <a:t>at the open end of the screen </a:t>
            </a:r>
            <a:r>
              <a:rPr lang="en-GB" dirty="0" smtClean="0"/>
              <a:t>conductors </a:t>
            </a:r>
            <a:r>
              <a:rPr lang="en-GB" dirty="0"/>
              <a:t>show a positive peak (max.) during field rise and a negative peak during field </a:t>
            </a:r>
            <a:r>
              <a:rPr lang="en-GB" dirty="0" smtClean="0"/>
              <a:t>fall.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The </a:t>
            </a:r>
            <a:r>
              <a:rPr lang="en-GB" dirty="0"/>
              <a:t>conductors closest to the HV busbar were </a:t>
            </a:r>
            <a:r>
              <a:rPr lang="en-GB" dirty="0" smtClean="0"/>
              <a:t>initially removed </a:t>
            </a:r>
            <a:r>
              <a:rPr lang="en-GB" dirty="0"/>
              <a:t>to </a:t>
            </a:r>
            <a:r>
              <a:rPr lang="en-GB" dirty="0" smtClean="0"/>
              <a:t>avoid flashovers: from the 24 stripes foreseen, only 15 stripes were installed up to 2012.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93" y="2413045"/>
            <a:ext cx="4561940" cy="280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653477" y="2413045"/>
            <a:ext cx="4320000" cy="2802492"/>
            <a:chOff x="4211960" y="3440831"/>
            <a:chExt cx="4708426" cy="3054474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3440831"/>
              <a:ext cx="4708426" cy="3054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6310587" y="4293096"/>
              <a:ext cx="205629" cy="504056"/>
            </a:xfrm>
            <a:prstGeom prst="rect">
              <a:avLst/>
            </a:prstGeom>
            <a:noFill/>
          </p:spPr>
          <p:txBody>
            <a:bodyPr vert="vert270" wrap="square" lIns="18000" rIns="18000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37kV</a:t>
              </a:r>
              <a:endParaRPr lang="en-CA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16016" y="5229200"/>
              <a:ext cx="205629" cy="504056"/>
            </a:xfrm>
            <a:prstGeom prst="rect">
              <a:avLst/>
            </a:prstGeom>
            <a:noFill/>
          </p:spPr>
          <p:txBody>
            <a:bodyPr vert="vert270" wrap="square" lIns="18000" rIns="18000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31kV</a:t>
              </a:r>
              <a:endParaRPr lang="en-CA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254803" y="3645024"/>
              <a:ext cx="205629" cy="504056"/>
            </a:xfrm>
            <a:prstGeom prst="rect">
              <a:avLst/>
            </a:prstGeom>
            <a:noFill/>
          </p:spPr>
          <p:txBody>
            <a:bodyPr vert="vert270" wrap="square" lIns="18000" rIns="18000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42kV</a:t>
              </a:r>
              <a:endParaRPr lang="en-CA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320733" y="5185296"/>
            <a:ext cx="8423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dirty="0" smtClean="0"/>
              <a:t> Extensive </a:t>
            </a:r>
            <a:r>
              <a:rPr lang="en-GB" dirty="0"/>
              <a:t>studies have been carried out to </a:t>
            </a:r>
            <a:r>
              <a:rPr lang="en-GB" dirty="0" smtClean="0"/>
              <a:t>successfully reduce the flashovers. </a:t>
            </a:r>
            <a:r>
              <a:rPr lang="en-US" dirty="0" smtClean="0"/>
              <a:t> 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The geometry of the tube end has been modified so that the predicted electric field was reduced by a factor 3</a:t>
            </a:r>
          </a:p>
          <a:p>
            <a:pPr lvl="0"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Subsequently all </a:t>
            </a:r>
            <a:r>
              <a:rPr lang="en-GB" dirty="0"/>
              <a:t>24 screen </a:t>
            </a:r>
            <a:r>
              <a:rPr lang="en-GB" dirty="0" smtClean="0"/>
              <a:t>conductors were reintroduced.</a:t>
            </a:r>
            <a:endParaRPr lang="en-US" dirty="0" smtClean="0"/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3667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 smtClean="0">
                <a:solidFill>
                  <a:schemeClr val="bg1"/>
                </a:solidFill>
              </a:rPr>
              <a:t>Screen conductors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33767" y="838453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Beam impedance and </a:t>
            </a:r>
            <a:r>
              <a:rPr lang="en-GB" dirty="0" smtClean="0"/>
              <a:t>expected losses deposition </a:t>
            </a:r>
            <a:r>
              <a:rPr lang="en-GB" dirty="0"/>
              <a:t>in ferrite yoke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" t="9730" r="7917" b="3267"/>
          <a:stretch/>
        </p:blipFill>
        <p:spPr>
          <a:xfrm>
            <a:off x="179512" y="1844824"/>
            <a:ext cx="6572598" cy="4549369"/>
          </a:xfrm>
          <a:prstGeom prst="rect">
            <a:avLst/>
          </a:prstGeom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660232" y="1844824"/>
            <a:ext cx="2376264" cy="44396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 smtClean="0"/>
              <a:t> In 2012 with nominal power and 15 conductors:  </a:t>
            </a:r>
          </a:p>
          <a:p>
            <a:pPr>
              <a:spcBef>
                <a:spcPts val="300"/>
              </a:spcBef>
              <a:defRPr/>
            </a:pPr>
            <a:r>
              <a:rPr lang="en-GB" dirty="0" smtClean="0"/>
              <a:t>  ~</a:t>
            </a:r>
            <a:r>
              <a:rPr lang="en-GB" dirty="0"/>
              <a:t>70 </a:t>
            </a:r>
            <a:r>
              <a:rPr lang="en-GB" dirty="0" smtClean="0"/>
              <a:t>W/m;</a:t>
            </a:r>
          </a:p>
          <a:p>
            <a:pPr>
              <a:spcBef>
                <a:spcPts val="300"/>
              </a:spcBef>
              <a:defRPr/>
            </a:pPr>
            <a:endParaRPr lang="fr-FR" dirty="0"/>
          </a:p>
          <a:p>
            <a:pPr>
              <a:spcBef>
                <a:spcPts val="300"/>
              </a:spcBef>
              <a:defRPr/>
            </a:pPr>
            <a:r>
              <a:rPr lang="fr-FR" dirty="0" err="1" smtClean="0"/>
              <a:t>Improved</a:t>
            </a:r>
            <a:r>
              <a:rPr lang="fr-FR" dirty="0" smtClean="0"/>
              <a:t> screening </a:t>
            </a:r>
            <a:r>
              <a:rPr lang="fr-FR" dirty="0"/>
              <a:t>(15 </a:t>
            </a:r>
            <a:r>
              <a:rPr lang="fr-FR" dirty="0" smtClean="0">
                <a:sym typeface="Wingdings 3"/>
              </a:rPr>
              <a:t></a:t>
            </a:r>
            <a:r>
              <a:rPr lang="fr-FR" dirty="0" smtClean="0"/>
              <a:t> </a:t>
            </a:r>
            <a:r>
              <a:rPr lang="fr-FR" dirty="0"/>
              <a:t>24 </a:t>
            </a:r>
            <a:r>
              <a:rPr lang="en-GB" dirty="0" smtClean="0"/>
              <a:t>conductors</a:t>
            </a:r>
            <a:r>
              <a:rPr lang="fr-FR" dirty="0" smtClean="0"/>
              <a:t>) </a:t>
            </a:r>
            <a:r>
              <a:rPr lang="fr-FR" dirty="0" err="1" smtClean="0"/>
              <a:t>reduces</a:t>
            </a:r>
            <a:r>
              <a:rPr lang="fr-FR" dirty="0" smtClean="0"/>
              <a:t> power </a:t>
            </a:r>
            <a:r>
              <a:rPr lang="fr-FR" dirty="0" err="1" smtClean="0"/>
              <a:t>deposition</a:t>
            </a:r>
            <a:r>
              <a:rPr lang="fr-FR" dirty="0" smtClean="0"/>
              <a:t> by a factor of 2 to 3;</a:t>
            </a:r>
            <a:endParaRPr lang="en-GB" dirty="0" smtClean="0"/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endParaRPr lang="en-GB" dirty="0"/>
          </a:p>
          <a:p>
            <a:pPr marL="91440" indent="-91440">
              <a:spcBef>
                <a:spcPts val="300"/>
              </a:spcBef>
              <a:buFontTx/>
              <a:buChar char="•"/>
              <a:defRPr/>
            </a:pPr>
            <a:r>
              <a:rPr lang="en-GB" dirty="0"/>
              <a:t> For </a:t>
            </a:r>
            <a:r>
              <a:rPr lang="en-GB" dirty="0" smtClean="0"/>
              <a:t>the future </a:t>
            </a:r>
            <a:r>
              <a:rPr lang="en-GB" dirty="0"/>
              <a:t>high-luminosity </a:t>
            </a:r>
            <a:r>
              <a:rPr lang="en-GB" dirty="0" smtClean="0"/>
              <a:t>LHC version :  </a:t>
            </a:r>
            <a:r>
              <a:rPr lang="en-GB" dirty="0"/>
              <a:t>~200 W/m </a:t>
            </a:r>
            <a:r>
              <a:rPr lang="en-GB" dirty="0" smtClean="0"/>
              <a:t>with 24 conductors.</a:t>
            </a:r>
            <a:endParaRPr lang="en-GB" dirty="0"/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6999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Serigraphy on ferrite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10681" r="2409"/>
          <a:stretch>
            <a:fillRect/>
          </a:stretch>
        </p:blipFill>
        <p:spPr bwMode="auto">
          <a:xfrm>
            <a:off x="206375" y="1956272"/>
            <a:ext cx="5229721" cy="454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24764" y="2276872"/>
            <a:ext cx="397127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The MKE is a delay line type kicker magnet made of 7 cells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Each cell has a length of 230 mm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A beam screen had to be implemented as retrofit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The aperture is limited and does not allow for any insert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62351" y="1052736"/>
            <a:ext cx="863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During </a:t>
            </a:r>
            <a:r>
              <a:rPr lang="en-GB" dirty="0"/>
              <a:t>scrubbing runs, t</a:t>
            </a:r>
            <a:r>
              <a:rPr lang="en-US" dirty="0"/>
              <a:t>he SPS extraction kicker magnet MKE went </a:t>
            </a:r>
            <a:r>
              <a:rPr lang="en-GB" dirty="0"/>
              <a:t>above about the Curie temperature of 120˚C. The 8C11 ferrite yoke temporarily lost its magnetic properties.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759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Serigraphy on ferrite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17153" y="1558710"/>
            <a:ext cx="440331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Beam coupling impedance has been reduced using conductive stripes (serigraphy), i.e. interleaved comb structure, directly printed onto the ferrite blocks, with a reliable contact to the metallic HV plates at either side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The capacitive coupling between stripes carries the beam image current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No impact on the </a:t>
            </a:r>
            <a:r>
              <a:rPr lang="fr-FR" dirty="0" err="1"/>
              <a:t>beam</a:t>
            </a:r>
            <a:r>
              <a:rPr lang="fr-FR" dirty="0"/>
              <a:t> aperture</a:t>
            </a:r>
            <a:endParaRPr lang="en-GB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22981" y="1268760"/>
            <a:ext cx="3888979" cy="5122516"/>
            <a:chOff x="197" y="1076"/>
            <a:chExt cx="2275" cy="2950"/>
          </a:xfrm>
        </p:grpSpPr>
        <p:graphicFrame>
          <p:nvGraphicFramePr>
            <p:cNvPr id="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620102"/>
                </p:ext>
              </p:extLst>
            </p:nvPr>
          </p:nvGraphicFramePr>
          <p:xfrm>
            <a:off x="295" y="1076"/>
            <a:ext cx="2177" cy="2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" name="PHOTO-PAINT" r:id="rId3" imgW="8215873" imgH="10946032" progId="CorelPhotoPaint.Image.12">
                    <p:embed/>
                  </p:oleObj>
                </mc:Choice>
                <mc:Fallback>
                  <p:oleObj name="PHOTO-PAINT" r:id="rId3" imgW="8215873" imgH="10946032" progId="CorelPhotoPaint.Image.1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" y="1076"/>
                          <a:ext cx="2177" cy="2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197" y="1117"/>
              <a:ext cx="1095" cy="48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altLang="en-US" sz="1800" dirty="0" err="1">
                  <a:solidFill>
                    <a:srgbClr val="FF0000"/>
                  </a:solidFill>
                  <a:latin typeface="Arial" pitchFamily="34" charset="0"/>
                </a:rPr>
                <a:t>Interdigitated</a:t>
              </a:r>
              <a:r>
                <a:rPr lang="en-US" altLang="en-US" sz="1800" dirty="0">
                  <a:solidFill>
                    <a:srgbClr val="FF0000"/>
                  </a:solidFill>
                  <a:latin typeface="Arial" pitchFamily="34" charset="0"/>
                </a:rPr>
                <a:t> comb structure 20 mm spacing</a:t>
              </a:r>
              <a:endParaRPr lang="en-US" altLang="en-US" sz="1200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5817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Serigraphy on ferrite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350" y="1052736"/>
            <a:ext cx="88461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Comparison between the two extreme cases: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 MKE-L8, without any serigraphy on ferrites;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 MKE-L10, serigraphy on all seven ferrite cells.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Significant reduction of real longitudinal beam-coupling impedance from serigraphy.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Low frequency resonance directly linked to geometry of serigraphy (length of stripes).</a:t>
            </a:r>
            <a:endParaRPr lang="en-US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07504" y="2800350"/>
            <a:ext cx="9001000" cy="3724275"/>
            <a:chOff x="0" y="1908"/>
            <a:chExt cx="5760" cy="2346"/>
          </a:xfrm>
        </p:grpSpPr>
        <p:pic>
          <p:nvPicPr>
            <p:cNvPr id="7" name="Picture 2" descr="MKE_comparison_ReZ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9"/>
              <a:ext cx="2630" cy="2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 descr="MKE_comparison_Im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2" y="1945"/>
              <a:ext cx="2718" cy="2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71" y="3906"/>
              <a:ext cx="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56" y="1908"/>
              <a:ext cx="1976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 type="none" w="sm" len="sm"/>
                  <a:tailEnd type="none" w="lg" len="lg"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/>
              <a:r>
                <a:rPr lang="en-GB" altLang="en-US" sz="1600" b="1">
                  <a:solidFill>
                    <a:srgbClr val="0000FF"/>
                  </a:solidFill>
                  <a:latin typeface="Arial" pitchFamily="34" charset="0"/>
                </a:rPr>
                <a:t>Real part of Z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576" y="1908"/>
              <a:ext cx="1975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 type="none" w="sm" len="sm"/>
                  <a:tailEnd type="none" w="lg" len="lg"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/>
              <a:r>
                <a:rPr lang="en-GB" altLang="en-US" sz="1600" b="1">
                  <a:solidFill>
                    <a:srgbClr val="0000FF"/>
                  </a:solidFill>
                  <a:latin typeface="Arial" pitchFamily="34" charset="0"/>
                </a:rPr>
                <a:t>Imaginary part of Z</a:t>
              </a:r>
            </a:p>
          </p:txBody>
        </p:sp>
      </p:grp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2743234" y="4725144"/>
            <a:ext cx="57606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L10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475656" y="3356992"/>
            <a:ext cx="57582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L8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08104" y="3541658"/>
            <a:ext cx="57582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L8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7693240" y="4491316"/>
            <a:ext cx="57606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L10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307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Serigraphy on ferrite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351" y="1052736"/>
            <a:ext cx="8774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GB" dirty="0"/>
              <a:t>Power Deposition in Ferrite Yoke : comparison between fully shielded (L10 magnet) and unshielded (L8 magnet)</a:t>
            </a: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" name="Picture 5" descr="mke_p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51" y="2473324"/>
            <a:ext cx="48260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82546" y="2564904"/>
            <a:ext cx="3672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Calculated using beam spectrum measured during 2004 SPS scrubbing run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 2*72 LHC bunches in SPS at 450 </a:t>
            </a:r>
            <a:r>
              <a:rPr lang="en-GB" dirty="0" err="1"/>
              <a:t>GeV</a:t>
            </a:r>
            <a:r>
              <a:rPr lang="en-GB" dirty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en-GB" dirty="0"/>
              <a:t>Serigraphy (painted stripes) reduces calculated power deposition by a factor of &gt;4, for LHC beam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475656" y="3830265"/>
            <a:ext cx="57582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L8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169618" y="5445224"/>
            <a:ext cx="57606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>
                <a:latin typeface="Arial" pitchFamily="34" charset="0"/>
              </a:rPr>
              <a:t>L10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06262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654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  <a:effectLst/>
              </a:rPr>
              <a:t>Outline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512" y="1268760"/>
            <a:ext cx="85689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Beam heating effect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Beam screening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Uniform resistive coating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Screen conductors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Serigraphy on ferrite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Serigraphy on </a:t>
            </a:r>
            <a:r>
              <a:rPr lang="en-US" sz="2400" dirty="0" smtClean="0"/>
              <a:t>ceramic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Electron cloud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Reduction of SEY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Conclusion and outlook</a:t>
            </a: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4" t="5578" r="22429" b="29099"/>
          <a:stretch/>
        </p:blipFill>
        <p:spPr>
          <a:xfrm>
            <a:off x="4491724" y="1628800"/>
            <a:ext cx="4400756" cy="3816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32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DBC83E0-71CB-40F6-B317-FADE7BA929BD}"/>
              </a:ext>
            </a:extLst>
          </p:cNvPr>
          <p:cNvGrpSpPr/>
          <p:nvPr/>
        </p:nvGrpSpPr>
        <p:grpSpPr>
          <a:xfrm>
            <a:off x="4213659" y="2201068"/>
            <a:ext cx="4769082" cy="3750719"/>
            <a:chOff x="11029008" y="865411"/>
            <a:chExt cx="3714772" cy="1583959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CC3B675C-8DDA-4937-8B1D-D420ADE9E0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35" t="41386" r="14511" b="43798"/>
            <a:stretch/>
          </p:blipFill>
          <p:spPr>
            <a:xfrm>
              <a:off x="11029008" y="1962817"/>
              <a:ext cx="3714772" cy="486553"/>
            </a:xfrm>
            <a:prstGeom prst="rect">
              <a:avLst/>
            </a:prstGeom>
          </p:spPr>
        </p:pic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E3809182-CFBB-476C-97D6-8658DD107B45}"/>
                </a:ext>
              </a:extLst>
            </p:cNvPr>
            <p:cNvCxnSpPr/>
            <p:nvPr/>
          </p:nvCxnSpPr>
          <p:spPr>
            <a:xfrm>
              <a:off x="11106364" y="988652"/>
              <a:ext cx="3503915" cy="611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F24B31D6-BAA5-44EE-967A-2C7139D11376}"/>
                </a:ext>
              </a:extLst>
            </p:cNvPr>
            <p:cNvSpPr txBox="1"/>
            <p:nvPr/>
          </p:nvSpPr>
          <p:spPr>
            <a:xfrm>
              <a:off x="12297760" y="865411"/>
              <a:ext cx="107465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~700mm</a:t>
              </a:r>
            </a:p>
          </p:txBody>
        </p:sp>
      </p:grpSp>
      <p:sp>
        <p:nvSpPr>
          <p:cNvPr id="53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smtClean="0">
                <a:solidFill>
                  <a:srgbClr val="464653"/>
                </a:solidFill>
              </a:rPr>
              <a:t>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Title 3"/>
          <p:cNvSpPr txBox="1">
            <a:spLocks/>
          </p:cNvSpPr>
          <p:nvPr/>
        </p:nvSpPr>
        <p:spPr>
          <a:xfrm>
            <a:off x="1078280" y="160432"/>
            <a:ext cx="7272808" cy="638944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b="1" cap="sm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ctr"/>
            <a:r>
              <a:rPr lang="en-US" sz="3600" kern="0" dirty="0">
                <a:solidFill>
                  <a:schemeClr val="bg1"/>
                </a:solidFill>
              </a:rPr>
              <a:t>Serigraphy on </a:t>
            </a:r>
            <a:r>
              <a:rPr lang="en-US" sz="3600" kern="0" dirty="0" smtClean="0">
                <a:solidFill>
                  <a:schemeClr val="bg1"/>
                </a:solidFill>
              </a:rPr>
              <a:t>ceramic plate</a:t>
            </a:r>
            <a:endParaRPr lang="en-US" sz="3600" kern="0" dirty="0">
              <a:solidFill>
                <a:schemeClr val="bg1"/>
              </a:solidFill>
            </a:endParaRPr>
          </a:p>
        </p:txBody>
      </p:sp>
      <p:sp>
        <p:nvSpPr>
          <p:cNvPr id="83" name="Content Placeholder 25"/>
          <p:cNvSpPr>
            <a:spLocks noGrp="1"/>
          </p:cNvSpPr>
          <p:nvPr>
            <p:ph idx="1"/>
          </p:nvPr>
        </p:nvSpPr>
        <p:spPr>
          <a:xfrm>
            <a:off x="228643" y="1052737"/>
            <a:ext cx="8675098" cy="1539588"/>
          </a:xfrm>
        </p:spPr>
        <p:txBody>
          <a:bodyPr>
            <a:normAutofit/>
          </a:bodyPr>
          <a:lstStyle/>
          <a:p>
            <a:r>
              <a:rPr lang="en-US" kern="1200" dirty="0" smtClean="0">
                <a:solidFill>
                  <a:schemeClr val="tx1"/>
                </a:solidFill>
                <a:latin typeface="+mn-lt"/>
              </a:rPr>
              <a:t>Alternative for delay line type kicker magnet with short cells :</a:t>
            </a:r>
          </a:p>
          <a:p>
            <a:r>
              <a:rPr lang="en-US" kern="1200" dirty="0" smtClean="0">
                <a:solidFill>
                  <a:schemeClr val="tx1"/>
                </a:solidFill>
                <a:latin typeface="+mn-lt"/>
              </a:rPr>
              <a:t>Injection kicker magnet for SPS : MKPL 22 cells, 700 mm total </a:t>
            </a:r>
            <a:r>
              <a:rPr lang="en-US" kern="1200" dirty="0" err="1" smtClean="0">
                <a:solidFill>
                  <a:schemeClr val="tx1"/>
                </a:solidFill>
                <a:latin typeface="+mn-lt"/>
              </a:rPr>
              <a:t>lenght</a:t>
            </a:r>
            <a:endParaRPr lang="en-US" kern="1200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kern="1200" dirty="0" smtClean="0">
                <a:solidFill>
                  <a:schemeClr val="tx1"/>
                </a:solidFill>
                <a:latin typeface="+mn-lt"/>
              </a:rPr>
              <a:t>Serigraphy </a:t>
            </a:r>
            <a:r>
              <a:rPr lang="en-GB" kern="1200" dirty="0">
                <a:solidFill>
                  <a:schemeClr val="tx1"/>
                </a:solidFill>
                <a:latin typeface="+mn-lt"/>
              </a:rPr>
              <a:t>over full length of </a:t>
            </a:r>
            <a:r>
              <a:rPr lang="en-GB" kern="1200" dirty="0" smtClean="0">
                <a:solidFill>
                  <a:schemeClr val="tx1"/>
                </a:solidFill>
                <a:latin typeface="+mn-lt"/>
              </a:rPr>
              <a:t>module, applied onto a ceramic thin plate</a:t>
            </a:r>
            <a:endParaRPr lang="en-GB" kern="1200" dirty="0">
              <a:solidFill>
                <a:schemeClr val="tx1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chemeClr val="tx1"/>
                </a:solidFill>
                <a:latin typeface="+mn-lt"/>
              </a:rPr>
              <a:t>Connected </a:t>
            </a:r>
            <a:r>
              <a:rPr lang="en-US" kern="1200" dirty="0">
                <a:solidFill>
                  <a:schemeClr val="tx1"/>
                </a:solidFill>
                <a:latin typeface="+mn-lt"/>
              </a:rPr>
              <a:t>to the transition </a:t>
            </a:r>
            <a:r>
              <a:rPr lang="en-US" kern="1200" dirty="0" smtClean="0">
                <a:solidFill>
                  <a:schemeClr val="tx1"/>
                </a:solidFill>
                <a:latin typeface="+mn-lt"/>
              </a:rPr>
              <a:t>plates</a:t>
            </a:r>
            <a:endParaRPr lang="en-US" kern="1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4139952" y="2657736"/>
            <a:ext cx="5095067" cy="1773398"/>
            <a:chOff x="466020" y="4343065"/>
            <a:chExt cx="5095067" cy="1773398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020" y="4343065"/>
              <a:ext cx="4919508" cy="1446459"/>
            </a:xfrm>
            <a:prstGeom prst="rect">
              <a:avLst/>
            </a:prstGeom>
            <a:ln w="63500">
              <a:noFill/>
            </a:ln>
          </p:spPr>
        </p:pic>
        <p:sp>
          <p:nvSpPr>
            <p:cNvPr id="86" name="TextBox 85"/>
            <p:cNvSpPr txBox="1"/>
            <p:nvPr/>
          </p:nvSpPr>
          <p:spPr>
            <a:xfrm>
              <a:off x="1422077" y="5808686"/>
              <a:ext cx="3004383" cy="30777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/>
                  </a:solidFill>
                </a:rPr>
                <a:t>Ceramic plate with serigraphy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H="1">
              <a:off x="4012621" y="4716915"/>
              <a:ext cx="127161" cy="201130"/>
            </a:xfrm>
            <a:prstGeom prst="straightConnector1">
              <a:avLst/>
            </a:prstGeom>
            <a:ln>
              <a:noFill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5385528" y="5032556"/>
              <a:ext cx="175559" cy="282226"/>
            </a:xfrm>
            <a:prstGeom prst="straightConnector1">
              <a:avLst/>
            </a:prstGeom>
            <a:ln>
              <a:noFill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95536" y="2492896"/>
            <a:ext cx="3496306" cy="2172530"/>
            <a:chOff x="395536" y="2492896"/>
            <a:chExt cx="3496306" cy="2172530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536" y="2492896"/>
              <a:ext cx="3496306" cy="2172530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 bwMode="auto">
            <a:xfrm>
              <a:off x="1331640" y="3212976"/>
              <a:ext cx="2232248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1331640" y="3933056"/>
              <a:ext cx="2232248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1" name="Straight Arrow Connector 20"/>
          <p:cNvCxnSpPr>
            <a:stCxn id="86" idx="1"/>
          </p:cNvCxnSpPr>
          <p:nvPr/>
        </p:nvCxnSpPr>
        <p:spPr bwMode="auto">
          <a:xfrm flipH="1" flipV="1">
            <a:off x="3491881" y="3947529"/>
            <a:ext cx="1604128" cy="3297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9" name="Straight Arrow Connector 128"/>
          <p:cNvCxnSpPr/>
          <p:nvPr/>
        </p:nvCxnSpPr>
        <p:spPr bwMode="auto">
          <a:xfrm flipH="1" flipV="1">
            <a:off x="4672983" y="3793639"/>
            <a:ext cx="359403" cy="4807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0" name="Content Placeholder 25"/>
          <p:cNvSpPr txBox="1">
            <a:spLocks/>
          </p:cNvSpPr>
          <p:nvPr/>
        </p:nvSpPr>
        <p:spPr>
          <a:xfrm>
            <a:off x="228643" y="5271709"/>
            <a:ext cx="3839301" cy="60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Calibri" pitchFamily="34" charset="0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bg1"/>
                </a:solidFill>
                <a:latin typeface="Calibri" pitchFamily="34" charset="0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bg1"/>
                </a:solidFill>
                <a:latin typeface="Calibri" pitchFamily="34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Calibri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kern="1200" dirty="0" smtClean="0">
                <a:solidFill>
                  <a:schemeClr val="tx1"/>
                </a:solidFill>
                <a:latin typeface="+mn-lt"/>
              </a:rPr>
              <a:t>Currently under development …</a:t>
            </a:r>
            <a:endParaRPr lang="en-US" kern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855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3429000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itchFamily="34" charset="0"/>
              <a:buChar char="•"/>
            </a:pPr>
            <a:r>
              <a:rPr lang="en-GB" dirty="0"/>
              <a:t>Due to the close bunch spacing of 25 ns, in the LHC, a significant number of electrons can accumulate in the LHC beam </a:t>
            </a:r>
            <a:r>
              <a:rPr lang="en-GB" dirty="0" smtClean="0"/>
              <a:t>pipe.</a:t>
            </a:r>
            <a:endParaRPr lang="en-GB" dirty="0"/>
          </a:p>
          <a:p>
            <a:pPr indent="-285750">
              <a:buFont typeface="Arial" pitchFamily="34" charset="0"/>
              <a:buChar char="•"/>
            </a:pPr>
            <a:r>
              <a:rPr lang="en-GB" dirty="0" smtClean="0"/>
              <a:t>Seed </a:t>
            </a:r>
            <a:r>
              <a:rPr lang="en-GB" dirty="0"/>
              <a:t>electrons are accelerated by the beam electric </a:t>
            </a:r>
            <a:r>
              <a:rPr lang="en-GB" dirty="0" smtClean="0"/>
              <a:t>field and can </a:t>
            </a:r>
            <a:r>
              <a:rPr lang="en-GB" dirty="0"/>
              <a:t>impact on </a:t>
            </a:r>
            <a:r>
              <a:rPr lang="en-GB" dirty="0" smtClean="0"/>
              <a:t>the side </a:t>
            </a:r>
            <a:r>
              <a:rPr lang="en-GB" dirty="0"/>
              <a:t>of the vacuum </a:t>
            </a:r>
            <a:r>
              <a:rPr lang="en-GB" dirty="0" smtClean="0"/>
              <a:t>chamber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if the </a:t>
            </a:r>
            <a:r>
              <a:rPr lang="en-GB" dirty="0" smtClean="0"/>
              <a:t>Secondary Emission Yield </a:t>
            </a:r>
            <a:r>
              <a:rPr lang="en-GB" dirty="0"/>
              <a:t>(SEY) is </a:t>
            </a:r>
            <a:r>
              <a:rPr lang="en-GB" u="sng" dirty="0"/>
              <a:t>greater than </a:t>
            </a:r>
            <a:r>
              <a:rPr lang="en-GB" b="1" u="sng" dirty="0" smtClean="0"/>
              <a:t>1</a:t>
            </a:r>
            <a:r>
              <a:rPr lang="en-GB" dirty="0" smtClean="0"/>
              <a:t>, it can </a:t>
            </a:r>
            <a:r>
              <a:rPr lang="en-GB" dirty="0"/>
              <a:t>create a large number of </a:t>
            </a:r>
            <a:r>
              <a:rPr lang="en-GB" dirty="0" err="1" smtClean="0"/>
              <a:t>secondaries</a:t>
            </a:r>
            <a:r>
              <a:rPr lang="en-GB" dirty="0" smtClean="0"/>
              <a:t>. </a:t>
            </a:r>
          </a:p>
          <a:p>
            <a:pPr indent="-285750">
              <a:buFont typeface="Arial" pitchFamily="34" charset="0"/>
              <a:buChar char="•"/>
            </a:pPr>
            <a:endParaRPr lang="fr-FR" dirty="0"/>
          </a:p>
          <a:p>
            <a:pPr indent="-285750">
              <a:buFont typeface="Arial" pitchFamily="34" charset="0"/>
              <a:buChar char="•"/>
            </a:pPr>
            <a:r>
              <a:rPr lang="fr-FR" dirty="0" smtClean="0"/>
              <a:t>SEY of alumina </a:t>
            </a:r>
            <a:r>
              <a:rPr lang="fr-FR" dirty="0" err="1" smtClean="0"/>
              <a:t>is</a:t>
            </a:r>
            <a:r>
              <a:rPr lang="fr-FR" dirty="0" smtClean="0"/>
              <a:t> in the range </a:t>
            </a:r>
            <a:r>
              <a:rPr lang="fr-FR" b="1" dirty="0" smtClean="0"/>
              <a:t>5 to 10 </a:t>
            </a:r>
            <a:r>
              <a:rPr lang="fr-FR" dirty="0" smtClean="0"/>
              <a:t>!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412776"/>
            <a:ext cx="4824136" cy="156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5027" y="2957270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Schematic of electron cloud build-up mechanism in LHC (courtesy of F. Ruggiero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1078280" y="160432"/>
            <a:ext cx="7272808" cy="638944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</a:rPr>
              <a:t>Electron Cloud</a:t>
            </a:r>
          </a:p>
        </p:txBody>
      </p:sp>
      <p:sp>
        <p:nvSpPr>
          <p:cNvPr id="13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250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07254" y="4523727"/>
            <a:ext cx="635222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13" dirty="0"/>
          </a:p>
        </p:txBody>
      </p:sp>
      <p:sp>
        <p:nvSpPr>
          <p:cNvPr id="10" name="TextBox 9"/>
          <p:cNvSpPr txBox="1"/>
          <p:nvPr/>
        </p:nvSpPr>
        <p:spPr>
          <a:xfrm>
            <a:off x="149213" y="1196752"/>
            <a:ext cx="43507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</a:t>
            </a:r>
            <a:r>
              <a:rPr lang="en-GB" dirty="0"/>
              <a:t>2016 dynamic pressure </a:t>
            </a:r>
            <a:r>
              <a:rPr lang="en-GB" dirty="0" smtClean="0"/>
              <a:t>rise attributed </a:t>
            </a:r>
            <a:r>
              <a:rPr lang="en-GB" dirty="0"/>
              <a:t>to high Secondary Electron Yield (SEY) of alumina tube</a:t>
            </a:r>
            <a:r>
              <a:rPr lang="en-GB" dirty="0" smtClean="0"/>
              <a:t>, by a f</a:t>
            </a:r>
            <a:r>
              <a:rPr lang="en-US" dirty="0" smtClean="0"/>
              <a:t>actor </a:t>
            </a:r>
            <a:r>
              <a:rPr lang="en-US" dirty="0"/>
              <a:t>of ~20 </a:t>
            </a:r>
            <a:r>
              <a:rPr lang="en-US" dirty="0" smtClean="0"/>
              <a:t>to 1000 in MKI </a:t>
            </a:r>
            <a:r>
              <a:rPr lang="en-US" dirty="0"/>
              <a:t>interconnects</a:t>
            </a:r>
            <a:endParaRPr lang="en-GB" dirty="0"/>
          </a:p>
          <a:p>
            <a:r>
              <a:rPr lang="en-GB" dirty="0" smtClean="0">
                <a:sym typeface="Wingdings" panose="05000000000000000000" pitchFamily="2" charset="2"/>
              </a:rPr>
              <a:t> it</a:t>
            </a:r>
            <a:r>
              <a:rPr lang="en-GB" dirty="0" smtClean="0"/>
              <a:t> </a:t>
            </a:r>
            <a:r>
              <a:rPr lang="en-GB" dirty="0"/>
              <a:t>limited injection of high-intensity bunches into the LHC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70" name="Group 69"/>
          <p:cNvGrpSpPr/>
          <p:nvPr/>
        </p:nvGrpSpPr>
        <p:grpSpPr>
          <a:xfrm>
            <a:off x="4455180" y="1192565"/>
            <a:ext cx="4509308" cy="2092419"/>
            <a:chOff x="1647877" y="4288973"/>
            <a:chExt cx="5242212" cy="243250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7877" y="4288973"/>
              <a:ext cx="5242212" cy="2432502"/>
            </a:xfrm>
            <a:prstGeom prst="rect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 flipV="1">
              <a:off x="2186930" y="5031922"/>
              <a:ext cx="3970279" cy="11009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>
              <a:glow rad="254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914496" y="4791040"/>
              <a:ext cx="1011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75" dirty="0">
                  <a:solidFill>
                    <a:srgbClr val="FF0000"/>
                  </a:solidFill>
                </a:rPr>
                <a:t>SIS threshold</a:t>
              </a:r>
              <a:endParaRPr lang="en-GB" sz="975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572000" y="3939690"/>
            <a:ext cx="410445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SEY of the ceramic is also responsible for the surface flashover of the MKI beam screen conductors</a:t>
            </a:r>
          </a:p>
          <a:p>
            <a:endParaRPr lang="en-GB" dirty="0" smtClean="0"/>
          </a:p>
          <a:p>
            <a:endParaRPr lang="en-GB" sz="1600" dirty="0" smtClean="0"/>
          </a:p>
          <a:p>
            <a:pPr algn="ctr"/>
            <a:r>
              <a:rPr lang="en-GB" b="1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/>
              <a:t>Highly </a:t>
            </a:r>
            <a:r>
              <a:rPr lang="en-GB" b="1" dirty="0"/>
              <a:t>desirable to reduce </a:t>
            </a:r>
            <a:r>
              <a:rPr lang="en-GB" b="1" dirty="0" smtClean="0"/>
              <a:t>SEY</a:t>
            </a:r>
            <a:endParaRPr lang="en-GB" b="1" dirty="0"/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1078280" y="160432"/>
            <a:ext cx="7272808" cy="638944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600" kern="0" dirty="0">
                <a:solidFill>
                  <a:schemeClr val="bg1"/>
                </a:solidFill>
              </a:rPr>
              <a:t>Electron Cloud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88F51F6-BA57-41EA-88A2-775B3FADAB6B}"/>
              </a:ext>
            </a:extLst>
          </p:cNvPr>
          <p:cNvGrpSpPr/>
          <p:nvPr/>
        </p:nvGrpSpPr>
        <p:grpSpPr>
          <a:xfrm>
            <a:off x="419269" y="3738608"/>
            <a:ext cx="3967006" cy="2066656"/>
            <a:chOff x="2641853" y="898073"/>
            <a:chExt cx="3967006" cy="2066656"/>
          </a:xfrm>
        </p:grpSpPr>
        <p:sp>
          <p:nvSpPr>
            <p:cNvPr id="23" name="TextBox 22"/>
            <p:cNvSpPr txBox="1"/>
            <p:nvPr/>
          </p:nvSpPr>
          <p:spPr>
            <a:xfrm>
              <a:off x="2641853" y="1054238"/>
              <a:ext cx="187875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b="1" dirty="0">
                  <a:solidFill>
                    <a:srgbClr val="002060"/>
                  </a:solidFill>
                </a:rPr>
                <a:t>Electrical discharge could occasionally be observed (in lab) on “naked” alumina, at end of screen conductors, due to high induced voltage.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654DC73-40B4-445E-BDB6-211E61A9F1D3}"/>
                </a:ext>
              </a:extLst>
            </p:cNvPr>
            <p:cNvGrpSpPr/>
            <p:nvPr/>
          </p:nvGrpSpPr>
          <p:grpSpPr>
            <a:xfrm>
              <a:off x="4427983" y="898073"/>
              <a:ext cx="2180876" cy="2066656"/>
              <a:chOff x="5924575" y="3429000"/>
              <a:chExt cx="3111921" cy="3054159"/>
            </a:xfrm>
          </p:grpSpPr>
          <p:grpSp>
            <p:nvGrpSpPr>
              <p:cNvPr id="25" name="Group 53">
                <a:extLst>
                  <a:ext uri="{FF2B5EF4-FFF2-40B4-BE49-F238E27FC236}">
                    <a16:creationId xmlns:a16="http://schemas.microsoft.com/office/drawing/2014/main" id="{10B9ADE4-1247-4FC0-9A61-BC4C15133699}"/>
                  </a:ext>
                </a:extLst>
              </p:cNvPr>
              <p:cNvGrpSpPr/>
              <p:nvPr/>
            </p:nvGrpSpPr>
            <p:grpSpPr>
              <a:xfrm>
                <a:off x="6156496" y="3429000"/>
                <a:ext cx="2880000" cy="3054159"/>
                <a:chOff x="6156496" y="3429000"/>
                <a:chExt cx="2880000" cy="3054159"/>
              </a:xfrm>
            </p:grpSpPr>
            <p:pic>
              <p:nvPicPr>
                <p:cNvPr id="29" name="Picture 2">
                  <a:extLst>
                    <a:ext uri="{FF2B5EF4-FFF2-40B4-BE49-F238E27FC236}">
                      <a16:creationId xmlns:a16="http://schemas.microsoft.com/office/drawing/2014/main" id="{FCC08028-D662-4BE2-87F1-86B0E2926F3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156496" y="3429000"/>
                  <a:ext cx="2880000" cy="30541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0" name="Rounded Rectangle 12">
                  <a:extLst>
                    <a:ext uri="{FF2B5EF4-FFF2-40B4-BE49-F238E27FC236}">
                      <a16:creationId xmlns:a16="http://schemas.microsoft.com/office/drawing/2014/main" id="{8D44E761-7F78-4909-88BA-1A65F33755A2}"/>
                    </a:ext>
                  </a:extLst>
                </p:cNvPr>
                <p:cNvSpPr/>
                <p:nvPr/>
              </p:nvSpPr>
              <p:spPr>
                <a:xfrm>
                  <a:off x="6804248" y="4725144"/>
                  <a:ext cx="792088" cy="720080"/>
                </a:xfrm>
                <a:prstGeom prst="roundRect">
                  <a:avLst/>
                </a:prstGeom>
                <a:noFill/>
                <a:ln>
                  <a:solidFill>
                    <a:srgbClr val="BD0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5AFF6C82-B02D-4E24-933D-F3A282B23E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4575" y="3851350"/>
                <a:ext cx="1095698" cy="873794"/>
              </a:xfrm>
              <a:prstGeom prst="straightConnector1">
                <a:avLst/>
              </a:prstGeom>
              <a:ln w="25400">
                <a:solidFill>
                  <a:srgbClr val="BD05B4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Box 30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1973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80728"/>
            <a:ext cx="2808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 Engineered Surface Structures </a:t>
            </a:r>
            <a:r>
              <a:rPr lang="en-GB" sz="1600" dirty="0"/>
              <a:t>(University of Dundee, UK):</a:t>
            </a:r>
          </a:p>
          <a:p>
            <a:r>
              <a:rPr lang="en-GB" sz="1600" dirty="0"/>
              <a:t>Trap electrons in “wells”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2772308" cy="2079231"/>
          </a:xfrm>
          <a:prstGeom prst="rect">
            <a:avLst/>
          </a:prstGeom>
        </p:spPr>
      </p:pic>
      <p:pic>
        <p:nvPicPr>
          <p:cNvPr id="8" name="Picture 1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71"/>
          <a:stretch/>
        </p:blipFill>
        <p:spPr bwMode="auto">
          <a:xfrm rot="5400000">
            <a:off x="3680841" y="1784852"/>
            <a:ext cx="192632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25271" y="98127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coating applied by painting or spraying (Friatec, Germany):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5587" y="90872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coating applied by magnetron sputtering (Polyteknik, Denmark):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3" t="22671" r="23149" b="25669"/>
          <a:stretch/>
        </p:blipFill>
        <p:spPr>
          <a:xfrm>
            <a:off x="6214554" y="1949108"/>
            <a:ext cx="2376264" cy="1906233"/>
          </a:xfrm>
          <a:prstGeom prst="rect">
            <a:avLst/>
          </a:prstGeom>
        </p:spPr>
      </p:pic>
      <p:sp>
        <p:nvSpPr>
          <p:cNvPr id="17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1078280" y="160432"/>
            <a:ext cx="7272808" cy="638944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</a:rPr>
              <a:t>Reduction of SEY</a:t>
            </a:r>
            <a:endParaRPr lang="en-US" sz="3600" kern="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061575" y="3969358"/>
            <a:ext cx="2939419" cy="2327022"/>
            <a:chOff x="6183853" y="3969358"/>
            <a:chExt cx="2817141" cy="2222936"/>
          </a:xfrm>
        </p:grpSpPr>
        <p:sp>
          <p:nvSpPr>
            <p:cNvPr id="13" name="TextBox 12"/>
            <p:cNvSpPr txBox="1"/>
            <p:nvPr/>
          </p:nvSpPr>
          <p:spPr>
            <a:xfrm>
              <a:off x="6243599" y="5822962"/>
              <a:ext cx="2520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 No dust. 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206324" y="3969358"/>
              <a:ext cx="2794670" cy="1887015"/>
              <a:chOff x="6206170" y="1344456"/>
              <a:chExt cx="5712929" cy="3857480"/>
            </a:xfrm>
          </p:grpSpPr>
          <p:pic>
            <p:nvPicPr>
              <p:cNvPr id="15" name="Picture 14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06170" y="2094857"/>
                <a:ext cx="5712929" cy="3107079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832054" y="1344456"/>
                <a:ext cx="3982016" cy="84937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Measurements courtesy of: </a:t>
                </a:r>
              </a:p>
              <a:p>
                <a:r>
                  <a:rPr lang="en-GB" sz="1050" dirty="0"/>
                  <a:t>E. Valdivieso &amp;  H. Neupert</a:t>
                </a:r>
              </a:p>
            </p:txBody>
          </p:sp>
        </p:grpSp>
        <p:pic>
          <p:nvPicPr>
            <p:cNvPr id="21" name="Picture 20" descr="File:Ambox emblem &lt;strong&gt;plus&lt;/strong&gt;.svg - Wikimedia Common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853" y="5844960"/>
              <a:ext cx="328371" cy="328371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623764" y="4365104"/>
            <a:ext cx="2616088" cy="1477328"/>
            <a:chOff x="623764" y="4365104"/>
            <a:chExt cx="2616088" cy="1477328"/>
          </a:xfrm>
        </p:grpSpPr>
        <p:sp>
          <p:nvSpPr>
            <p:cNvPr id="7" name="TextBox 6"/>
            <p:cNvSpPr txBox="1"/>
            <p:nvPr/>
          </p:nvSpPr>
          <p:spPr>
            <a:xfrm>
              <a:off x="719572" y="4365104"/>
              <a:ext cx="252028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 Measured maximum SEY reduced to ~1.6</a:t>
              </a:r>
            </a:p>
            <a:p>
              <a:r>
                <a:rPr lang="en-GB" dirty="0"/>
                <a:t>- Due to high resistivity, alumina charges up.</a:t>
              </a:r>
            </a:p>
          </p:txBody>
        </p:sp>
        <p:pic>
          <p:nvPicPr>
            <p:cNvPr id="2" name="Picture 1" descr="File:Ambox emblem &lt;strong&gt;plus&lt;/strong&gt;.svg - Wikimedia Common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328" y="4365104"/>
              <a:ext cx="328371" cy="328371"/>
            </a:xfrm>
            <a:prstGeom prst="rect">
              <a:avLst/>
            </a:prstGeom>
          </p:spPr>
        </p:pic>
        <p:pic>
          <p:nvPicPr>
            <p:cNvPr id="22" name="Picture 21" descr="Datei:Ambox emblem &lt;strong&gt;minus&lt;/strong&gt;.svg – Wikipedia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3764" y="4948476"/>
              <a:ext cx="350088" cy="350088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3347666" y="3969358"/>
            <a:ext cx="2605897" cy="2308324"/>
            <a:chOff x="3347666" y="3969358"/>
            <a:chExt cx="2605897" cy="2308324"/>
          </a:xfrm>
        </p:grpSpPr>
        <p:sp>
          <p:nvSpPr>
            <p:cNvPr id="10" name="TextBox 9"/>
            <p:cNvSpPr txBox="1"/>
            <p:nvPr/>
          </p:nvSpPr>
          <p:spPr>
            <a:xfrm>
              <a:off x="3433283" y="3969358"/>
              <a:ext cx="25202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 Measured maximum SEY reduced to ~1.7;</a:t>
              </a:r>
            </a:p>
            <a:p>
              <a:r>
                <a:rPr lang="en-GB" dirty="0"/>
                <a:t>+ Further conditions in lab to less than 1.4;</a:t>
              </a:r>
            </a:p>
            <a:p>
              <a:r>
                <a:rPr lang="en-GB" dirty="0"/>
                <a:t>- Very dusty finish: surface can be sealed with Silicone </a:t>
              </a:r>
              <a:r>
                <a:rPr lang="en-GB" dirty="0">
                  <a:sym typeface="Wingdings" panose="05000000000000000000" pitchFamily="2" charset="2"/>
                </a:rPr>
                <a:t> SEY increases to ~3</a:t>
              </a:r>
              <a:r>
                <a:rPr lang="en-GB" dirty="0"/>
                <a:t>.</a:t>
              </a:r>
            </a:p>
          </p:txBody>
        </p:sp>
        <p:pic>
          <p:nvPicPr>
            <p:cNvPr id="19" name="Picture 18" descr="File:Ambox emblem &lt;strong&gt;plus&lt;/strong&gt;.svg - Wikimedia Common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838" y="3971887"/>
              <a:ext cx="328371" cy="328371"/>
            </a:xfrm>
            <a:prstGeom prst="rect">
              <a:avLst/>
            </a:prstGeom>
          </p:spPr>
        </p:pic>
        <p:pic>
          <p:nvPicPr>
            <p:cNvPr id="20" name="Picture 19" descr="File:Ambox emblem &lt;strong&gt;plus&lt;/strong&gt;.svg - Wikimedia Common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5230" y="4529289"/>
              <a:ext cx="328371" cy="328371"/>
            </a:xfrm>
            <a:prstGeom prst="rect">
              <a:avLst/>
            </a:prstGeom>
          </p:spPr>
        </p:pic>
        <p:pic>
          <p:nvPicPr>
            <p:cNvPr id="23" name="Picture 22" descr="Datei:Ambox emblem &lt;strong&gt;minus&lt;/strong&gt;.svg – Wikipedia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47666" y="5103768"/>
              <a:ext cx="350088" cy="350088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74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80141" y="1094630"/>
            <a:ext cx="49111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itchFamily="34" charset="0"/>
              <a:buChar char="•"/>
            </a:pPr>
            <a:r>
              <a:rPr lang="en-GB" dirty="0"/>
              <a:t>Cr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</a:t>
            </a:r>
            <a:r>
              <a:rPr lang="en-GB" dirty="0" smtClean="0"/>
              <a:t>was originally studied </a:t>
            </a:r>
            <a:r>
              <a:rPr lang="en-GB" dirty="0"/>
              <a:t>for coating of MKI alumina </a:t>
            </a:r>
            <a:r>
              <a:rPr lang="en-GB" dirty="0" smtClean="0"/>
              <a:t>tube in order to increase the voltage of flashover in vacuum by </a:t>
            </a:r>
            <a:r>
              <a:rPr lang="en-GB" dirty="0"/>
              <a:t>~30% </a:t>
            </a:r>
            <a:r>
              <a:rPr lang="en-GB" dirty="0" smtClean="0"/>
              <a:t>(based </a:t>
            </a:r>
            <a:r>
              <a:rPr lang="en-GB" dirty="0"/>
              <a:t>on papers </a:t>
            </a:r>
            <a:r>
              <a:rPr lang="en-GB" dirty="0" smtClean="0"/>
              <a:t>by </a:t>
            </a:r>
            <a:r>
              <a:rPr lang="en-GB" dirty="0"/>
              <a:t>Sudarshan and Cross (1976), </a:t>
            </a:r>
            <a:r>
              <a:rPr lang="en-GB" dirty="0" smtClean="0"/>
              <a:t>and by </a:t>
            </a:r>
            <a:r>
              <a:rPr lang="en-GB" dirty="0"/>
              <a:t>T. </a:t>
            </a:r>
            <a:r>
              <a:rPr lang="en-GB" dirty="0" err="1"/>
              <a:t>Shioiri</a:t>
            </a:r>
            <a:r>
              <a:rPr lang="en-GB" dirty="0"/>
              <a:t> </a:t>
            </a:r>
            <a:r>
              <a:rPr lang="en-GB" dirty="0" smtClean="0"/>
              <a:t>(2006)) :</a:t>
            </a:r>
            <a:endParaRPr lang="en-GB" dirty="0"/>
          </a:p>
          <a:p>
            <a:pPr marL="457200" lvl="2" indent="-285750">
              <a:buFont typeface="Arial" pitchFamily="34" charset="0"/>
              <a:buChar char="•"/>
            </a:pPr>
            <a:r>
              <a:rPr lang="en-GB" sz="1600" dirty="0"/>
              <a:t>reducing secondary electron avalanche; </a:t>
            </a:r>
          </a:p>
          <a:p>
            <a:pPr marL="457200" lvl="2" indent="-285750">
              <a:buFont typeface="Arial" pitchFamily="34" charset="0"/>
              <a:buChar char="•"/>
            </a:pPr>
            <a:r>
              <a:rPr lang="en-GB" sz="1600" dirty="0"/>
              <a:t>reducing surface charging due to decreased surface resistance (10</a:t>
            </a:r>
            <a:r>
              <a:rPr lang="en-GB" sz="1600" baseline="30000" dirty="0"/>
              <a:t>10</a:t>
            </a:r>
            <a:r>
              <a:rPr lang="en-GB" sz="1600" dirty="0"/>
              <a:t> – 10</a:t>
            </a:r>
            <a:r>
              <a:rPr lang="en-GB" sz="1600" baseline="30000" dirty="0"/>
              <a:t>11</a:t>
            </a:r>
            <a:r>
              <a:rPr lang="en-GB" sz="1600" dirty="0"/>
              <a:t> </a:t>
            </a:r>
            <a:r>
              <a:rPr lang="el-GR" sz="1600" dirty="0"/>
              <a:t>Ω∙</a:t>
            </a:r>
            <a:r>
              <a:rPr lang="en-GB" sz="1600" dirty="0"/>
              <a:t>cm).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03848" y="3593354"/>
            <a:ext cx="2483504" cy="263149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One MKI magnet was equipped with a Cr2O3 coated alumina tube.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500" dirty="0" smtClean="0"/>
              <a:t>went successfully through two </a:t>
            </a:r>
            <a:r>
              <a:rPr lang="en-GB" sz="1500" dirty="0"/>
              <a:t>extended high </a:t>
            </a:r>
            <a:r>
              <a:rPr lang="en-GB" sz="1500" dirty="0" smtClean="0"/>
              <a:t>voltage </a:t>
            </a:r>
            <a:r>
              <a:rPr lang="en-GB" sz="1500" dirty="0"/>
              <a:t>conditioning processes, with voltages up to 10% above operational </a:t>
            </a:r>
            <a:r>
              <a:rPr lang="en-GB" sz="1500" dirty="0" smtClean="0"/>
              <a:t>voltage,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500" dirty="0" smtClean="0"/>
              <a:t>Installed in LHC.</a:t>
            </a:r>
            <a:endParaRPr lang="en-GB" sz="15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1817" y="1052736"/>
            <a:ext cx="3102031" cy="4253717"/>
            <a:chOff x="697901" y="802375"/>
            <a:chExt cx="4136041" cy="5671623"/>
          </a:xfrm>
        </p:grpSpPr>
        <p:grpSp>
          <p:nvGrpSpPr>
            <p:cNvPr id="27" name="Group 26"/>
            <p:cNvGrpSpPr/>
            <p:nvPr/>
          </p:nvGrpSpPr>
          <p:grpSpPr>
            <a:xfrm>
              <a:off x="697901" y="802375"/>
              <a:ext cx="4136041" cy="5671623"/>
              <a:chOff x="697901" y="802375"/>
              <a:chExt cx="4136041" cy="567162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26021" y="956231"/>
                <a:ext cx="4107921" cy="5517767"/>
                <a:chOff x="726021" y="956231"/>
                <a:chExt cx="4107921" cy="5517767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726021" y="956231"/>
                  <a:ext cx="4107921" cy="5517767"/>
                  <a:chOff x="726022" y="1707614"/>
                  <a:chExt cx="3548524" cy="4766384"/>
                </a:xfrm>
              </p:grpSpPr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t="16742" r="18635"/>
                  <a:stretch/>
                </p:blipFill>
                <p:spPr>
                  <a:xfrm>
                    <a:off x="726022" y="1707614"/>
                    <a:ext cx="3372253" cy="4766384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r="17694"/>
                  <a:stretch/>
                </p:blipFill>
                <p:spPr>
                  <a:xfrm>
                    <a:off x="1968582" y="2196276"/>
                    <a:ext cx="2305964" cy="9395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2" name="Rectangle 11"/>
                <p:cNvSpPr/>
                <p:nvPr/>
              </p:nvSpPr>
              <p:spPr>
                <a:xfrm>
                  <a:off x="1631623" y="3800820"/>
                  <a:ext cx="2998260" cy="389046"/>
                </a:xfrm>
                <a:prstGeom prst="rect">
                  <a:avLst/>
                </a:prstGeom>
                <a:noFill/>
                <a:ln w="222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137269" y="3470314"/>
                  <a:ext cx="2228206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350" dirty="0">
                      <a:solidFill>
                        <a:srgbClr val="FF0000"/>
                      </a:solidFill>
                    </a:rPr>
                    <a:t>Pulse: with Cr2O3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503708" y="5134690"/>
                  <a:ext cx="2228206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350" dirty="0">
                      <a:solidFill>
                        <a:srgbClr val="002060"/>
                      </a:solidFill>
                    </a:rPr>
                    <a:t>Pulse: without Cr2O3</a:t>
                  </a:r>
                </a:p>
              </p:txBody>
            </p:sp>
            <p:cxnSp>
              <p:nvCxnSpPr>
                <p:cNvPr id="18" name="Straight Arrow Connector 17"/>
                <p:cNvCxnSpPr/>
                <p:nvPr/>
              </p:nvCxnSpPr>
              <p:spPr>
                <a:xfrm flipH="1" flipV="1">
                  <a:off x="3256831" y="4784471"/>
                  <a:ext cx="242370" cy="39288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1666344" y="802375"/>
                <a:ext cx="2699132" cy="4001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Cylinder: 12.7mm long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97901" y="1377108"/>
                <a:ext cx="523220" cy="41269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350" dirty="0"/>
                  <a:t>Flashover Voltage (kV)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14652" y="3855903"/>
                <a:ext cx="4720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90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214110" y="4493001"/>
                <a:ext cx="4720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70</a:t>
                </a:r>
              </a:p>
            </p:txBody>
          </p:sp>
        </p:grpSp>
        <p:sp>
          <p:nvSpPr>
            <p:cNvPr id="21" name="Rectangle 20"/>
            <p:cNvSpPr/>
            <p:nvPr/>
          </p:nvSpPr>
          <p:spPr>
            <a:xfrm rot="-1500000">
              <a:off x="1536781" y="4874065"/>
              <a:ext cx="1987761" cy="181703"/>
            </a:xfrm>
            <a:prstGeom prst="rect">
              <a:avLst/>
            </a:prstGeom>
            <a:noFill/>
            <a:ln w="222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9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>
          <a:xfrm>
            <a:off x="1078280" y="160432"/>
            <a:ext cx="7272808" cy="638944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</a:rPr>
              <a:t>Surface </a:t>
            </a:r>
            <a:r>
              <a:rPr lang="en-US" sz="3600" kern="0" dirty="0">
                <a:solidFill>
                  <a:schemeClr val="bg1"/>
                </a:solidFill>
              </a:rPr>
              <a:t>flashover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457A1EE-8D58-4AF4-B69A-173995589DE1}"/>
              </a:ext>
            </a:extLst>
          </p:cNvPr>
          <p:cNvGrpSpPr/>
          <p:nvPr/>
        </p:nvGrpSpPr>
        <p:grpSpPr>
          <a:xfrm>
            <a:off x="5731106" y="3573016"/>
            <a:ext cx="3305390" cy="2638808"/>
            <a:chOff x="727152" y="1446091"/>
            <a:chExt cx="3268783" cy="2573877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97" b="9877"/>
            <a:stretch/>
          </p:blipFill>
          <p:spPr>
            <a:xfrm rot="5400000">
              <a:off x="2009941" y="2033975"/>
              <a:ext cx="2573877" cy="139811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t="9447" r="2313"/>
            <a:stretch/>
          </p:blipFill>
          <p:spPr>
            <a:xfrm rot="5400000">
              <a:off x="346721" y="1826522"/>
              <a:ext cx="2564237" cy="1803376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9646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  <a:effectLst/>
              </a:rPr>
              <a:t>Conclusion and outlook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504" y="1196752"/>
            <a:ext cx="89030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Beam screens with uniform resistive coating are easy to implement, especially for lumped kicker magnets with rise/fall time in the microsecond range: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The field attenuation can be analytically predicted;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Requires a larger aperture, but also allows to build the magnet outside vacuum.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Screen conductors are necessary for faster kicker magnets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Induced voltages are to be carefully taken into account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Serigraphy </a:t>
            </a:r>
            <a:r>
              <a:rPr lang="en-US" dirty="0"/>
              <a:t>combs on ferrite could be considered for retrofit solution when the cell length is large enough;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 T</a:t>
            </a:r>
            <a:r>
              <a:rPr lang="en-US" dirty="0" smtClean="0"/>
              <a:t>he </a:t>
            </a:r>
            <a:r>
              <a:rPr lang="en-US" dirty="0"/>
              <a:t>aperture is </a:t>
            </a:r>
            <a:r>
              <a:rPr lang="en-US" dirty="0" smtClean="0"/>
              <a:t>preserved; geometrical </a:t>
            </a:r>
            <a:r>
              <a:rPr lang="en-US" dirty="0"/>
              <a:t>resonances need to be considered.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Retrofit solution with serigraphy on ceramic plate is under development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CERN </a:t>
            </a:r>
            <a:r>
              <a:rPr lang="en-US" dirty="0"/>
              <a:t>has pursued development of Cr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, applied by magnetron sputtering, to: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Reduce the SEY of the alumina surface facing the </a:t>
            </a:r>
            <a:r>
              <a:rPr lang="en-US" dirty="0" smtClean="0"/>
              <a:t>beam to limit electron cloud;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mprove </a:t>
            </a:r>
            <a:r>
              <a:rPr lang="en-US" dirty="0"/>
              <a:t>the surface flashover capability of the ceramic </a:t>
            </a:r>
            <a:r>
              <a:rPr lang="en-US" dirty="0" smtClean="0"/>
              <a:t>under vacuum.</a:t>
            </a:r>
            <a:endParaRPr lang="en-US" dirty="0"/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700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  <a:effectLst/>
              </a:rPr>
              <a:t>References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887129"/>
            <a:ext cx="9144000" cy="6183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US" sz="1450" dirty="0"/>
              <a:t> </a:t>
            </a:r>
            <a:r>
              <a:rPr lang="en-GB" sz="1450" dirty="0"/>
              <a:t>“Longitudinal and Transverse Wire Measurements for the Evaluation of Impedance Reduction Measures on the MKE Extraction Kickers</a:t>
            </a:r>
            <a:r>
              <a:rPr lang="en-GB" sz="1450" i="1" dirty="0"/>
              <a:t>”, </a:t>
            </a:r>
            <a:r>
              <a:rPr lang="en-GB" sz="1450" dirty="0"/>
              <a:t>T. </a:t>
            </a:r>
            <a:r>
              <a:rPr lang="de-DE" sz="1450" dirty="0" err="1"/>
              <a:t>Kroyer</a:t>
            </a:r>
            <a:r>
              <a:rPr lang="de-DE" sz="1450" dirty="0"/>
              <a:t>, F. Caspers,  E. </a:t>
            </a:r>
            <a:r>
              <a:rPr lang="de-DE" sz="1450" dirty="0" err="1"/>
              <a:t>Gaxiola</a:t>
            </a:r>
            <a:r>
              <a:rPr lang="de-DE" sz="1450" dirty="0"/>
              <a:t>, </a:t>
            </a:r>
            <a:r>
              <a:rPr lang="en-GB" sz="1450" dirty="0"/>
              <a:t>CERN-AB-Note-2007-028.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/>
              <a:t> “Effect of a Metallized Chamber upon the Field Response of a Kicker Magnet: Simulation Results and Analytical Calculations”, M.J. Barnes, T. Fowler, M.G. Atanasov, T. Kramer, T. Stadlbauer, IPAC’12, New Orleans, May 2012, THPPD074. </a:t>
            </a:r>
            <a:endParaRPr lang="fr-FR" sz="1450" dirty="0"/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fr-FR" sz="1450" dirty="0"/>
              <a:t> </a:t>
            </a:r>
            <a:r>
              <a:rPr lang="en-GB" sz="1450" dirty="0"/>
              <a:t> “Measurement and Analysis of SPS Kicker Magnet Heating and Outgassing with Different Bunch Spacing”, </a:t>
            </a:r>
            <a:r>
              <a:rPr lang="fr-FR" sz="1450" dirty="0"/>
              <a:t>M.J. Barnes et al., proc. of</a:t>
            </a:r>
            <a:r>
              <a:rPr lang="en-GB" sz="1450" dirty="0"/>
              <a:t> PAC’09, Vancouver, May 2009.</a:t>
            </a:r>
            <a:endParaRPr lang="fr-FR" sz="1450" dirty="0"/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fr-FR" sz="1450" dirty="0"/>
              <a:t> “High Voltage Performance of the </a:t>
            </a:r>
            <a:r>
              <a:rPr lang="fr-FR" sz="1450" dirty="0" err="1"/>
              <a:t>Beam</a:t>
            </a:r>
            <a:r>
              <a:rPr lang="fr-FR" sz="1450" dirty="0"/>
              <a:t> </a:t>
            </a:r>
            <a:r>
              <a:rPr lang="fr-FR" sz="1450" dirty="0" err="1"/>
              <a:t>Screen</a:t>
            </a:r>
            <a:r>
              <a:rPr lang="fr-FR" sz="1450" dirty="0"/>
              <a:t> of the LHC Injection Kicker </a:t>
            </a:r>
            <a:r>
              <a:rPr lang="fr-FR" sz="1450" dirty="0" err="1"/>
              <a:t>Magnets</a:t>
            </a:r>
            <a:r>
              <a:rPr lang="fr-FR" sz="1450" dirty="0"/>
              <a:t>”, M.J. Barnes et al., proc. of IPAC’14, </a:t>
            </a:r>
            <a:r>
              <a:rPr lang="fr-FR" sz="1450" dirty="0" err="1"/>
              <a:t>Dresden</a:t>
            </a:r>
            <a:r>
              <a:rPr lang="fr-FR" sz="1450" dirty="0"/>
              <a:t>, </a:t>
            </a:r>
            <a:r>
              <a:rPr lang="fr-FR" sz="1450" dirty="0" err="1"/>
              <a:t>June</a:t>
            </a:r>
            <a:r>
              <a:rPr lang="fr-FR" sz="1450" dirty="0"/>
              <a:t> 2014.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fr-FR" sz="1450" dirty="0"/>
              <a:t> “</a:t>
            </a:r>
            <a:r>
              <a:rPr lang="fr-FR" sz="1450" dirty="0" err="1"/>
              <a:t>Beam</a:t>
            </a:r>
            <a:r>
              <a:rPr lang="fr-FR" sz="1450" dirty="0"/>
              <a:t> </a:t>
            </a:r>
            <a:r>
              <a:rPr lang="fr-FR" sz="1450" dirty="0" err="1"/>
              <a:t>Coupling</a:t>
            </a:r>
            <a:r>
              <a:rPr lang="fr-FR" sz="1450" dirty="0"/>
              <a:t> </a:t>
            </a:r>
            <a:r>
              <a:rPr lang="fr-FR" sz="1450" dirty="0" err="1"/>
              <a:t>Impedance</a:t>
            </a:r>
            <a:r>
              <a:rPr lang="fr-FR" sz="1450" dirty="0"/>
              <a:t> of the New </a:t>
            </a:r>
            <a:r>
              <a:rPr lang="fr-FR" sz="1450" dirty="0" err="1"/>
              <a:t>Beam</a:t>
            </a:r>
            <a:r>
              <a:rPr lang="fr-FR" sz="1450" dirty="0"/>
              <a:t> </a:t>
            </a:r>
            <a:r>
              <a:rPr lang="fr-FR" sz="1450" dirty="0" err="1"/>
              <a:t>Screen</a:t>
            </a:r>
            <a:r>
              <a:rPr lang="fr-FR" sz="1450" dirty="0"/>
              <a:t> of the LHC Injection Kicker </a:t>
            </a:r>
            <a:r>
              <a:rPr lang="fr-FR" sz="1450" dirty="0" err="1"/>
              <a:t>Magnets</a:t>
            </a:r>
            <a:r>
              <a:rPr lang="fr-FR" sz="1450" dirty="0"/>
              <a:t>”, H. Day et al., proc. of IPAC’14, </a:t>
            </a:r>
            <a:r>
              <a:rPr lang="fr-FR" sz="1450" dirty="0" err="1"/>
              <a:t>Dresden</a:t>
            </a:r>
            <a:r>
              <a:rPr lang="fr-FR" sz="1450" dirty="0"/>
              <a:t>, </a:t>
            </a:r>
            <a:r>
              <a:rPr lang="fr-FR" sz="1450" dirty="0" err="1"/>
              <a:t>June</a:t>
            </a:r>
            <a:r>
              <a:rPr lang="fr-FR" sz="1450" dirty="0"/>
              <a:t> 2014.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fr-FR" sz="1450" dirty="0"/>
              <a:t> “</a:t>
            </a:r>
            <a:r>
              <a:rPr lang="fr-FR" sz="1450" dirty="0" err="1"/>
              <a:t>Cooling</a:t>
            </a:r>
            <a:r>
              <a:rPr lang="fr-FR" sz="1450" dirty="0"/>
              <a:t> of LHC Injection Kicker </a:t>
            </a:r>
            <a:r>
              <a:rPr lang="fr-FR" sz="1450" dirty="0" err="1"/>
              <a:t>Magnet</a:t>
            </a:r>
            <a:r>
              <a:rPr lang="fr-FR" sz="1450" dirty="0"/>
              <a:t> Ferrite </a:t>
            </a:r>
            <a:r>
              <a:rPr lang="fr-FR" sz="1450" dirty="0" err="1"/>
              <a:t>Yoke</a:t>
            </a:r>
            <a:r>
              <a:rPr lang="fr-FR" sz="1450" dirty="0"/>
              <a:t>: </a:t>
            </a:r>
            <a:r>
              <a:rPr lang="fr-FR" sz="1450" dirty="0" err="1"/>
              <a:t>Measurements</a:t>
            </a:r>
            <a:r>
              <a:rPr lang="fr-FR" sz="1450" dirty="0"/>
              <a:t> and Future </a:t>
            </a:r>
            <a:r>
              <a:rPr lang="fr-FR" sz="1450" dirty="0" err="1"/>
              <a:t>Proposals</a:t>
            </a:r>
            <a:r>
              <a:rPr lang="fr-FR" sz="1450" dirty="0"/>
              <a:t>”, Z. Sobiech et al., proc. of IPAC’14, Dresden, June 2014.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/>
              <a:t>“Novel Measurements of Electromagnetic Properties of Ferrites as a function of Frequency and Temperature”, A. </a:t>
            </a:r>
            <a:r>
              <a:rPr lang="en-GB" sz="1450" dirty="0" err="1"/>
              <a:t>Chmielińska</a:t>
            </a:r>
            <a:r>
              <a:rPr lang="en-GB" sz="1450" dirty="0"/>
              <a:t> et al., to be publ. in proc. of IPAC’18, Vancouver, May 2018.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/>
              <a:t>“The Effect of Chromium Oxide Coatings on Surface Flashover of Alumina Spacers in Vacuum”, T.S. Sudarshan and J.D. Cross, IEEE Trans. on Electrical Insulation, Vol. EI-11, No. 1, March 1976, pp32-35.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/>
              <a:t>“Effect of chromium oxide coating on surface flashover characteristics of ceramic in vacuum”, T. </a:t>
            </a:r>
            <a:r>
              <a:rPr lang="en-GB" sz="1450" dirty="0" err="1"/>
              <a:t>Shioiri</a:t>
            </a:r>
            <a:r>
              <a:rPr lang="en-GB" sz="1450" dirty="0"/>
              <a:t> et al.,  Jan. 2006 Proc. - International Symposium on Discharges and Electrical Insulation in Vacuum, DOI 10.1109/DEIV.2006.357251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/>
              <a:t>“Influence of coating to surface flashover characteristics of alumina ceramics in vacuum”, N. </a:t>
            </a:r>
            <a:r>
              <a:rPr lang="en-GB" sz="1450" dirty="0" err="1"/>
              <a:t>Asari</a:t>
            </a:r>
            <a:r>
              <a:rPr lang="en-GB" sz="1450" dirty="0"/>
              <a:t> et al., Sept. 2016, Conf.: 2016 27th International Symposium on Discharges and Electrical Insulation in Vacuum (ISDEIV) , DOI </a:t>
            </a:r>
            <a:r>
              <a:rPr lang="en-GB" sz="1450" dirty="0" smtClean="0"/>
              <a:t>10.1109/DEIV.2016.7748689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arenR"/>
            </a:pPr>
            <a:r>
              <a:rPr lang="en-GB" sz="1450" dirty="0" smtClean="0"/>
              <a:t>“</a:t>
            </a:r>
            <a:r>
              <a:rPr lang="en-GB" sz="1450" dirty="0"/>
              <a:t>Emittance growth induced by electron cloud in proton storage rings”, E. </a:t>
            </a:r>
            <a:r>
              <a:rPr lang="en-GB" sz="1450" dirty="0" smtClean="0"/>
              <a:t>Benedetto, PhD </a:t>
            </a:r>
            <a:r>
              <a:rPr lang="en-GB" sz="1450" dirty="0"/>
              <a:t>Thesis, </a:t>
            </a:r>
            <a:r>
              <a:rPr lang="en-GB" sz="1450" dirty="0" smtClean="0"/>
              <a:t> 2006</a:t>
            </a:r>
            <a:endParaRPr lang="en-US" sz="145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027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AF3CF2-FD20-4426-A504-2CD749781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09-95C1-4F1C-BF9B-97A88BC68A9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D2918F-6F79-4EC1-A087-0941CD225FC1}"/>
              </a:ext>
            </a:extLst>
          </p:cNvPr>
          <p:cNvSpPr txBox="1"/>
          <p:nvPr/>
        </p:nvSpPr>
        <p:spPr>
          <a:xfrm>
            <a:off x="1691680" y="1988840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Thank You 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20831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25973" y="548680"/>
            <a:ext cx="5557804" cy="1843091"/>
            <a:chOff x="1425973" y="905002"/>
            <a:chExt cx="5557804" cy="1843091"/>
          </a:xfrm>
        </p:grpSpPr>
        <p:grpSp>
          <p:nvGrpSpPr>
            <p:cNvPr id="19" name="Group 18"/>
            <p:cNvGrpSpPr/>
            <p:nvPr/>
          </p:nvGrpSpPr>
          <p:grpSpPr>
            <a:xfrm>
              <a:off x="1425973" y="905002"/>
              <a:ext cx="5077249" cy="1803736"/>
              <a:chOff x="-121691" y="609600"/>
              <a:chExt cx="5077249" cy="1803736"/>
            </a:xfrm>
          </p:grpSpPr>
          <p:grpSp>
            <p:nvGrpSpPr>
              <p:cNvPr id="20" name="Group 19"/>
              <p:cNvGrpSpPr>
                <a:grpSpLocks noChangeAspect="1"/>
              </p:cNvGrpSpPr>
              <p:nvPr/>
            </p:nvGrpSpPr>
            <p:grpSpPr>
              <a:xfrm>
                <a:off x="304800" y="609600"/>
                <a:ext cx="4650758" cy="1803736"/>
                <a:chOff x="304800" y="1079115"/>
                <a:chExt cx="9179287" cy="3560065"/>
              </a:xfrm>
            </p:grpSpPr>
            <p:sp>
              <p:nvSpPr>
                <p:cNvPr id="23" name="Text Box 5"/>
                <p:cNvSpPr txBox="1">
                  <a:spLocks noChangeArrowheads="1"/>
                </p:cNvSpPr>
                <p:nvPr/>
              </p:nvSpPr>
              <p:spPr bwMode="auto">
                <a:xfrm flipH="1">
                  <a:off x="5043848" y="1813476"/>
                  <a:ext cx="4440239" cy="18223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75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Kicker magnet (</a:t>
                  </a:r>
                  <a:r>
                    <a:rPr lang="en-US" altLang="en-US" sz="175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installed in circulating beam</a:t>
                  </a:r>
                  <a:r>
                    <a:rPr lang="en-US" altLang="en-US" sz="175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</a:p>
              </p:txBody>
            </p:sp>
            <p:sp>
              <p:nvSpPr>
                <p:cNvPr id="24" name="Rectangle 7"/>
                <p:cNvSpPr>
                  <a:spLocks noChangeArrowheads="1"/>
                </p:cNvSpPr>
                <p:nvPr/>
              </p:nvSpPr>
              <p:spPr bwMode="auto">
                <a:xfrm>
                  <a:off x="6388100" y="3548426"/>
                  <a:ext cx="1289050" cy="76210"/>
                </a:xfrm>
                <a:prstGeom prst="rect">
                  <a:avLst/>
                </a:prstGeom>
                <a:pattFill prst="ltDnDiag">
                  <a:fgClr>
                    <a:schemeClr val="tx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5" name="Rectangle 11"/>
                <p:cNvSpPr>
                  <a:spLocks noChangeArrowheads="1"/>
                </p:cNvSpPr>
                <p:nvPr/>
              </p:nvSpPr>
              <p:spPr bwMode="auto">
                <a:xfrm>
                  <a:off x="6388100" y="4383559"/>
                  <a:ext cx="1289050" cy="76210"/>
                </a:xfrm>
                <a:prstGeom prst="rect">
                  <a:avLst/>
                </a:prstGeom>
                <a:pattFill prst="ltDnDiag">
                  <a:fgClr>
                    <a:schemeClr val="tx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6" name="Line 6"/>
                <p:cNvSpPr>
                  <a:spLocks noChangeShapeType="1"/>
                </p:cNvSpPr>
                <p:nvPr/>
              </p:nvSpPr>
              <p:spPr bwMode="auto">
                <a:xfrm>
                  <a:off x="304800" y="4026325"/>
                  <a:ext cx="84423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7" name="Rectangle 15"/>
                <p:cNvSpPr>
                  <a:spLocks noChangeArrowheads="1"/>
                </p:cNvSpPr>
                <p:nvPr/>
              </p:nvSpPr>
              <p:spPr bwMode="auto">
                <a:xfrm>
                  <a:off x="5238750" y="3343611"/>
                  <a:ext cx="301625" cy="1295569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8" name="Freeform 42"/>
                <p:cNvSpPr>
                  <a:spLocks/>
                </p:cNvSpPr>
                <p:nvPr/>
              </p:nvSpPr>
              <p:spPr bwMode="auto">
                <a:xfrm>
                  <a:off x="1984375" y="1079115"/>
                  <a:ext cx="6846888" cy="2959485"/>
                </a:xfrm>
                <a:custGeom>
                  <a:avLst/>
                  <a:gdLst>
                    <a:gd name="T0" fmla="*/ 0 w 4313"/>
                    <a:gd name="T1" fmla="*/ 0 h 1864"/>
                    <a:gd name="T2" fmla="*/ 2147483647 w 4313"/>
                    <a:gd name="T3" fmla="*/ 2147483647 h 1864"/>
                    <a:gd name="T4" fmla="*/ 2147483647 w 4313"/>
                    <a:gd name="T5" fmla="*/ 2147483647 h 1864"/>
                    <a:gd name="T6" fmla="*/ 2147483647 w 4313"/>
                    <a:gd name="T7" fmla="*/ 2147483647 h 1864"/>
                    <a:gd name="T8" fmla="*/ 2147483647 w 4313"/>
                    <a:gd name="T9" fmla="*/ 2147483647 h 18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13"/>
                    <a:gd name="T16" fmla="*/ 0 h 1864"/>
                    <a:gd name="T17" fmla="*/ 4313 w 4313"/>
                    <a:gd name="T18" fmla="*/ 1864 h 18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13" h="1864">
                      <a:moveTo>
                        <a:pt x="0" y="0"/>
                      </a:moveTo>
                      <a:lnTo>
                        <a:pt x="950" y="1195"/>
                      </a:lnTo>
                      <a:lnTo>
                        <a:pt x="2145" y="1673"/>
                      </a:lnTo>
                      <a:lnTo>
                        <a:pt x="3245" y="1864"/>
                      </a:lnTo>
                      <a:lnTo>
                        <a:pt x="4313" y="1863"/>
                      </a:lnTo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" name="Line 44"/>
                <p:cNvSpPr>
                  <a:spLocks noChangeShapeType="1"/>
                </p:cNvSpPr>
                <p:nvPr/>
              </p:nvSpPr>
              <p:spPr bwMode="auto">
                <a:xfrm>
                  <a:off x="304800" y="4026325"/>
                  <a:ext cx="5845175" cy="0"/>
                </a:xfrm>
                <a:prstGeom prst="line">
                  <a:avLst/>
                </a:prstGeom>
                <a:noFill/>
                <a:ln w="25400">
                  <a:solidFill>
                    <a:srgbClr val="FF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 flipH="1">
                <a:off x="-121691" y="1165062"/>
                <a:ext cx="2249682" cy="361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75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Injected beam</a:t>
                </a:r>
              </a:p>
            </p:txBody>
          </p:sp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 flipH="1">
                <a:off x="0" y="1770559"/>
                <a:ext cx="2249682" cy="361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750" dirty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Circulating beam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A420C4A-E051-4E3F-9406-80065D3B5C1D}"/>
                </a:ext>
              </a:extLst>
            </p:cNvPr>
            <p:cNvSpPr txBox="1"/>
            <p:nvPr/>
          </p:nvSpPr>
          <p:spPr>
            <a:xfrm>
              <a:off x="1434769" y="2486483"/>
              <a:ext cx="1732629" cy="2616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ahoma" pitchFamily="34" charset="0"/>
                </a:rPr>
                <a:t>Courtesy: </a:t>
              </a:r>
              <a:r>
                <a:rPr lang="en-GB" sz="1100" dirty="0" smtClean="0">
                  <a:latin typeface="Tahoma" pitchFamily="34" charset="0"/>
                </a:rPr>
                <a:t>L. Vega Cid</a:t>
              </a:r>
              <a:endParaRPr lang="en-GB" sz="1100" dirty="0"/>
            </a:p>
          </p:txBody>
        </p:sp>
        <p:sp>
          <p:nvSpPr>
            <p:cNvPr id="35" name="Line 44"/>
            <p:cNvSpPr>
              <a:spLocks noChangeShapeType="1"/>
            </p:cNvSpPr>
            <p:nvPr/>
          </p:nvSpPr>
          <p:spPr bwMode="auto">
            <a:xfrm flipV="1">
              <a:off x="6091428" y="2398229"/>
              <a:ext cx="892349" cy="6219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269776" y="2564904"/>
            <a:ext cx="8568952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50" dirty="0"/>
              <a:t> Fast pulsed magnets, so called kicker magnets, are widely used at CERN for fast, single-turn, injection and extraction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endParaRPr lang="en-GB" sz="1750" dirty="0"/>
          </a:p>
          <a:p>
            <a:pPr>
              <a:buFont typeface="Arial" pitchFamily="34" charset="0"/>
              <a:buChar char="•"/>
            </a:pPr>
            <a:r>
              <a:rPr lang="en-GB" sz="1750" dirty="0"/>
              <a:t> Typical field rise/fall-times range from tens to hundreds of </a:t>
            </a:r>
            <a:r>
              <a:rPr lang="en-GB" sz="1750" dirty="0" smtClean="0"/>
              <a:t>nanoseconds</a:t>
            </a:r>
            <a:endParaRPr lang="en-GB" sz="1750" dirty="0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Beam heating effect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277386" y="3645024"/>
            <a:ext cx="48706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50" dirty="0" smtClean="0"/>
              <a:t> </a:t>
            </a:r>
            <a:r>
              <a:rPr lang="en-GB" sz="1750" dirty="0"/>
              <a:t>During operation with high intensity beams, the real longitudinal beam-coupling impedance of kicker magnets can provoke significant heating of the ferrite </a:t>
            </a:r>
            <a:r>
              <a:rPr lang="en-GB" sz="1750" dirty="0" smtClean="0"/>
              <a:t>yoke</a:t>
            </a:r>
            <a:endParaRPr lang="en-GB" sz="1750" dirty="0"/>
          </a:p>
        </p:txBody>
      </p:sp>
      <p:grpSp>
        <p:nvGrpSpPr>
          <p:cNvPr id="9" name="Group 8"/>
          <p:cNvGrpSpPr/>
          <p:nvPr/>
        </p:nvGrpSpPr>
        <p:grpSpPr>
          <a:xfrm>
            <a:off x="5508104" y="3645023"/>
            <a:ext cx="3330624" cy="2664297"/>
            <a:chOff x="5508104" y="3645023"/>
            <a:chExt cx="2808312" cy="2221887"/>
          </a:xfrm>
        </p:grpSpPr>
        <p:pic>
          <p:nvPicPr>
            <p:cNvPr id="34" name="Imagen 57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4" t="4359" r="13316"/>
            <a:stretch/>
          </p:blipFill>
          <p:spPr bwMode="auto">
            <a:xfrm>
              <a:off x="5508104" y="3645023"/>
              <a:ext cx="2808312" cy="22218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Oval 35"/>
            <p:cNvSpPr/>
            <p:nvPr/>
          </p:nvSpPr>
          <p:spPr>
            <a:xfrm>
              <a:off x="6800971" y="4114514"/>
              <a:ext cx="208062" cy="230569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>
              <a:glow rad="228600">
                <a:srgbClr val="E9DF11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269776" y="4874797"/>
            <a:ext cx="555709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50" dirty="0" smtClean="0"/>
              <a:t> </a:t>
            </a:r>
            <a:r>
              <a:rPr lang="en-GB" sz="1750" dirty="0"/>
              <a:t>The induced heat is a function of :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magnet aperture geometry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beam intensity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beam structure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ferrite losses at beam frequencies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resonances caused by geometrical </a:t>
            </a:r>
            <a:r>
              <a:rPr lang="en-GB" sz="1750" dirty="0" smtClean="0"/>
              <a:t>features</a:t>
            </a:r>
            <a:endParaRPr lang="en-GB" sz="1750" dirty="0"/>
          </a:p>
        </p:txBody>
      </p:sp>
      <p:sp>
        <p:nvSpPr>
          <p:cNvPr id="38" name="TextBox 37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262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211506-BFD0-465E-B46C-43D503A96B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927584"/>
            <a:ext cx="4730247" cy="2141376"/>
          </a:xfrm>
          <a:prstGeom prst="rect">
            <a:avLst/>
          </a:prstGeom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Beam heating effect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6983778" y="6530161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269776" y="1347231"/>
            <a:ext cx="500466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50" dirty="0" smtClean="0"/>
              <a:t> </a:t>
            </a:r>
            <a:r>
              <a:rPr lang="en-GB" sz="1750" dirty="0"/>
              <a:t>The heating of the ferrite can result in :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/>
              <a:t> local degradation of the vacuum</a:t>
            </a:r>
          </a:p>
          <a:p>
            <a:pPr lvl="1">
              <a:buFont typeface="Arial" pitchFamily="34" charset="0"/>
              <a:buChar char="•"/>
            </a:pPr>
            <a:r>
              <a:rPr lang="en-GB" sz="1750" dirty="0" smtClean="0"/>
              <a:t> loss </a:t>
            </a:r>
            <a:r>
              <a:rPr lang="en-GB" sz="1750" dirty="0"/>
              <a:t>of the magnetic properties</a:t>
            </a:r>
          </a:p>
          <a:p>
            <a:pPr lvl="2"/>
            <a:r>
              <a:rPr lang="en-GB" sz="1750" dirty="0"/>
              <a:t>(Curie point </a:t>
            </a:r>
            <a:r>
              <a:rPr lang="en-GB" sz="1750" dirty="0" smtClean="0"/>
              <a:t>exceeded)</a:t>
            </a:r>
            <a:endParaRPr lang="en-GB" sz="175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67544" y="2692143"/>
            <a:ext cx="3508125" cy="3979800"/>
            <a:chOff x="5516464" y="2403770"/>
            <a:chExt cx="3508125" cy="39798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6464" y="2552129"/>
              <a:ext cx="3508125" cy="3381717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7518229" y="2724537"/>
              <a:ext cx="560670" cy="286640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/>
            <p:cNvCxnSpPr>
              <a:cxnSpLocks/>
            </p:cNvCxnSpPr>
            <p:nvPr/>
          </p:nvCxnSpPr>
          <p:spPr bwMode="auto">
            <a:xfrm>
              <a:off x="7518229" y="2648056"/>
              <a:ext cx="231477" cy="8345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5972411" y="2403770"/>
              <a:ext cx="18261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5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Curie Temperature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99064" y="5829572"/>
              <a:ext cx="32925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Above the Curie Temperature the ferrite temporarily looses its permeability.</a:t>
              </a:r>
              <a:endParaRPr lang="en-GB" sz="15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CB12BED-382C-40A0-A28F-4F26BA4FB418}"/>
              </a:ext>
            </a:extLst>
          </p:cNvPr>
          <p:cNvGrpSpPr/>
          <p:nvPr/>
        </p:nvGrpSpPr>
        <p:grpSpPr>
          <a:xfrm>
            <a:off x="4173687" y="3616816"/>
            <a:ext cx="5094821" cy="2501130"/>
            <a:chOff x="3907889" y="2854302"/>
            <a:chExt cx="5094821" cy="209416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150D99D-4D38-4BE5-B208-C77695D757B4}"/>
                </a:ext>
              </a:extLst>
            </p:cNvPr>
            <p:cNvGrpSpPr/>
            <p:nvPr/>
          </p:nvGrpSpPr>
          <p:grpSpPr>
            <a:xfrm>
              <a:off x="3907889" y="2854302"/>
              <a:ext cx="4984591" cy="2094165"/>
              <a:chOff x="3997645" y="3607688"/>
              <a:chExt cx="4984591" cy="209416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1F4A61C-1408-4A3E-B35F-CD6E671919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7645" y="3645024"/>
                <a:ext cx="4984591" cy="2056829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39C3A1-0E2C-423B-AE93-14E7B77E7E31}"/>
                  </a:ext>
                </a:extLst>
              </p:cNvPr>
              <p:cNvSpPr txBox="1"/>
              <p:nvPr/>
            </p:nvSpPr>
            <p:spPr>
              <a:xfrm>
                <a:off x="6064607" y="3607688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CMD5005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F1BD580-4F02-4BA0-AE07-9E90B8EA3A4D}"/>
                  </a:ext>
                </a:extLst>
              </p:cNvPr>
              <p:cNvSpPr txBox="1"/>
              <p:nvPr/>
            </p:nvSpPr>
            <p:spPr>
              <a:xfrm>
                <a:off x="4440554" y="4897885"/>
                <a:ext cx="30963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Note temperatures are “set” – actual ferrite temperature is lower.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A420C4A-E051-4E3F-9406-80065D3B5C1D}"/>
                </a:ext>
              </a:extLst>
            </p:cNvPr>
            <p:cNvSpPr txBox="1"/>
            <p:nvPr/>
          </p:nvSpPr>
          <p:spPr>
            <a:xfrm>
              <a:off x="7270081" y="3579971"/>
              <a:ext cx="1732629" cy="2616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ahoma" pitchFamily="34" charset="0"/>
                </a:rPr>
                <a:t>Courtesy: A. Chmielinska</a:t>
              </a:r>
              <a:endParaRPr lang="en-GB" sz="110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3397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Beam </a:t>
            </a:r>
            <a:r>
              <a:rPr lang="en-US" sz="3600" dirty="0" smtClean="0">
                <a:solidFill>
                  <a:schemeClr val="bg1"/>
                </a:solidFill>
              </a:rPr>
              <a:t>screening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5038" y="988566"/>
            <a:ext cx="8568952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  The beam coupling is reduced by providing a path for the beam image current, which screens the ferrite yoke from the </a:t>
            </a:r>
            <a:r>
              <a:rPr lang="en-US" dirty="0" err="1" smtClean="0"/>
              <a:t>wakefields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Such a screen should be installed between the beam and the ferrite </a:t>
            </a:r>
            <a:r>
              <a:rPr lang="en-US" dirty="0" smtClean="0"/>
              <a:t>yoke</a:t>
            </a:r>
            <a:endParaRPr lang="en-US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304198" y="567402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In addition to the beam impedance, </a:t>
            </a:r>
            <a:r>
              <a:rPr lang="en-GB" dirty="0"/>
              <a:t>high-impedance resonances usually occur when the image path of the beam is not continuous, for example, a gap between the end of the kicker magnet and the vacuum tank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04198" y="5030306"/>
            <a:ext cx="856895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50" dirty="0" smtClean="0"/>
              <a:t> </a:t>
            </a:r>
            <a:r>
              <a:rPr lang="en-GB" sz="1750" dirty="0"/>
              <a:t>The transverse and imaginary longitudinal beam-coupling impedance of kicker magnets can provoke beam </a:t>
            </a:r>
            <a:r>
              <a:rPr lang="en-GB" sz="1750" dirty="0" smtClean="0"/>
              <a:t>instabilities</a:t>
            </a:r>
            <a:endParaRPr lang="en-GB" sz="1750" dirty="0"/>
          </a:p>
        </p:txBody>
      </p:sp>
      <p:grpSp>
        <p:nvGrpSpPr>
          <p:cNvPr id="3" name="Group 2"/>
          <p:cNvGrpSpPr/>
          <p:nvPr/>
        </p:nvGrpSpPr>
        <p:grpSpPr>
          <a:xfrm>
            <a:off x="2483768" y="1844824"/>
            <a:ext cx="4032448" cy="3061211"/>
            <a:chOff x="2483768" y="2276872"/>
            <a:chExt cx="4032448" cy="3061211"/>
          </a:xfrm>
        </p:grpSpPr>
        <p:pic>
          <p:nvPicPr>
            <p:cNvPr id="45" name="Imagen 57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62" t="2746" r="12661"/>
            <a:stretch/>
          </p:blipFill>
          <p:spPr bwMode="auto">
            <a:xfrm>
              <a:off x="2483768" y="2276872"/>
              <a:ext cx="4032448" cy="30612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" name="Oval 45"/>
            <p:cNvSpPr/>
            <p:nvPr/>
          </p:nvSpPr>
          <p:spPr>
            <a:xfrm>
              <a:off x="4424509" y="3002866"/>
              <a:ext cx="208062" cy="230569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>
              <a:glow rad="228600">
                <a:srgbClr val="E9DF11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3892159" y="2499335"/>
              <a:ext cx="1260000" cy="1260000"/>
            </a:xfrm>
            <a:prstGeom prst="ellipse">
              <a:avLst/>
            </a:prstGeom>
            <a:noFill/>
            <a:ln w="1047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0A420C4A-E051-4E3F-9406-80065D3B5C1D}"/>
              </a:ext>
            </a:extLst>
          </p:cNvPr>
          <p:cNvSpPr txBox="1"/>
          <p:nvPr/>
        </p:nvSpPr>
        <p:spPr>
          <a:xfrm>
            <a:off x="6618459" y="4485844"/>
            <a:ext cx="1732629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Tahoma" pitchFamily="34" charset="0"/>
              </a:rPr>
              <a:t>Courtesy: </a:t>
            </a:r>
            <a:r>
              <a:rPr lang="en-GB" sz="1100" dirty="0" smtClean="0">
                <a:latin typeface="Tahoma" pitchFamily="34" charset="0"/>
              </a:rPr>
              <a:t>L. Vega Cid</a:t>
            </a:r>
            <a:endParaRPr lang="en-GB" sz="1100" dirty="0"/>
          </a:p>
        </p:txBody>
      </p:sp>
      <p:sp>
        <p:nvSpPr>
          <p:cNvPr id="70" name="TextBox 69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359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Beam Impedance Measurements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179512" y="1052736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Method: </a:t>
            </a:r>
            <a:r>
              <a:rPr lang="en-GB" dirty="0"/>
              <a:t>resonant coaxial wire measurement 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 </a:t>
            </a:r>
            <a:r>
              <a:rPr lang="en-GB" dirty="0"/>
              <a:t>high sensitivity to low impedances</a:t>
            </a:r>
          </a:p>
          <a:p>
            <a:r>
              <a:rPr lang="en-GB" dirty="0"/>
              <a:t>	 </a:t>
            </a:r>
            <a:r>
              <a:rPr lang="en-GB" dirty="0" smtClean="0"/>
              <a:t> direct </a:t>
            </a:r>
            <a:r>
              <a:rPr lang="en-GB" dirty="0"/>
              <a:t>coaxial wire measurement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 </a:t>
            </a:r>
            <a:r>
              <a:rPr lang="en-GB" dirty="0"/>
              <a:t>continuous data, but less sensitive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The device under test is turned into a coaxial resonator </a:t>
            </a:r>
            <a:r>
              <a:rPr lang="en-GB" dirty="0" smtClean="0"/>
              <a:t>--&gt; </a:t>
            </a:r>
            <a:r>
              <a:rPr lang="en-GB" dirty="0"/>
              <a:t>Q-factors can be accurately measured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5536" y="2442374"/>
            <a:ext cx="3096344" cy="2354778"/>
            <a:chOff x="2373191" y="2447967"/>
            <a:chExt cx="4476911" cy="2849067"/>
          </a:xfrm>
        </p:grpSpPr>
        <p:sp>
          <p:nvSpPr>
            <p:cNvPr id="17" name="Rectangle 16"/>
            <p:cNvSpPr/>
            <p:nvPr/>
          </p:nvSpPr>
          <p:spPr>
            <a:xfrm>
              <a:off x="3905829" y="2452157"/>
              <a:ext cx="1351990" cy="66679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10219" y="3293882"/>
              <a:ext cx="2498741" cy="148041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2" name="TextBox 5"/>
            <p:cNvSpPr txBox="1"/>
            <p:nvPr/>
          </p:nvSpPr>
          <p:spPr>
            <a:xfrm>
              <a:off x="2742128" y="4850176"/>
              <a:ext cx="3899746" cy="446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Vector Network Analyser</a:t>
              </a:r>
            </a:p>
          </p:txBody>
        </p:sp>
        <p:sp>
          <p:nvSpPr>
            <p:cNvPr id="23" name="TextBox 6"/>
            <p:cNvSpPr txBox="1"/>
            <p:nvPr/>
          </p:nvSpPr>
          <p:spPr>
            <a:xfrm>
              <a:off x="4138791" y="2447967"/>
              <a:ext cx="980621" cy="409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/>
                <a:t>DUT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425472" y="2837045"/>
              <a:ext cx="214752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657720" y="2837045"/>
              <a:ext cx="108826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745988" y="2837045"/>
              <a:ext cx="0" cy="9001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373191" y="2837045"/>
              <a:ext cx="96755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373191" y="2837045"/>
              <a:ext cx="0" cy="8504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373191" y="3691236"/>
              <a:ext cx="96755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808960" y="3737144"/>
              <a:ext cx="937028" cy="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14"/>
                <p:cNvSpPr txBox="1"/>
                <p:nvPr/>
              </p:nvSpPr>
              <p:spPr>
                <a:xfrm>
                  <a:off x="5904003" y="3380325"/>
                  <a:ext cx="946099" cy="4096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/>
                          </a:rPr>
                          <m:t>50 </m:t>
                        </m:r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/>
                            <a:ea typeface="Cambria Math"/>
                          </a:rPr>
                          <m:t>Ω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31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4003" y="3380325"/>
                  <a:ext cx="946099" cy="40962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/>
            <p:cNvCxnSpPr/>
            <p:nvPr/>
          </p:nvCxnSpPr>
          <p:spPr>
            <a:xfrm>
              <a:off x="3340750" y="2726937"/>
              <a:ext cx="0" cy="2202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425472" y="2726937"/>
              <a:ext cx="0" cy="2202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572998" y="2726937"/>
              <a:ext cx="0" cy="2202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657720" y="2726937"/>
              <a:ext cx="0" cy="2202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36" descr="E:\PhD\1st_Year_09-10\Presentations\Generic-meetings\MKIMeasSingleSlide\impMea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" t="6932" r="6279"/>
          <a:stretch/>
        </p:blipFill>
        <p:spPr bwMode="auto">
          <a:xfrm>
            <a:off x="4499992" y="3764597"/>
            <a:ext cx="3597692" cy="276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4"/>
              <p:cNvSpPr txBox="1"/>
              <p:nvPr/>
            </p:nvSpPr>
            <p:spPr>
              <a:xfrm>
                <a:off x="323528" y="3181658"/>
                <a:ext cx="6543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8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181658"/>
                <a:ext cx="65434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36"/>
          <p:cNvSpPr txBox="1"/>
          <p:nvPr/>
        </p:nvSpPr>
        <p:spPr>
          <a:xfrm>
            <a:off x="4139952" y="2276872"/>
            <a:ext cx="4319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resonance gives a data point : resonant frequency and the Q-factor (loaded, modify to find unloaded)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Q-factor gives losses which gives the real longitudinal impedance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0072" y="454047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Data points</a:t>
            </a:r>
            <a:endParaRPr lang="en-GB" dirty="0"/>
          </a:p>
        </p:txBody>
      </p:sp>
      <p:pic>
        <p:nvPicPr>
          <p:cNvPr id="51" name="Picture 50" descr="E:\PhD\1st_Year_09-10\Presentations\Generic-meetings\MKIMeasSingleSlide\resS2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t="8369" r="7865" b="1853"/>
          <a:stretch/>
        </p:blipFill>
        <p:spPr bwMode="auto">
          <a:xfrm>
            <a:off x="1043609" y="3089450"/>
            <a:ext cx="1752408" cy="1297052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9552" y="492486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/>
              <a:t>Δ</a:t>
            </a:r>
            <a:r>
              <a:rPr lang="fr-CA" dirty="0"/>
              <a:t>f =  </a:t>
            </a:r>
            <a:r>
              <a:rPr lang="fr-CA" dirty="0" err="1"/>
              <a:t>nc</a:t>
            </a:r>
            <a:r>
              <a:rPr lang="fr-CA" dirty="0"/>
              <a:t>/2L</a:t>
            </a:r>
            <a:r>
              <a:rPr lang="fr-CA" baseline="-25000" dirty="0"/>
              <a:t>DUT</a:t>
            </a:r>
            <a:endParaRPr lang="en-GB" baseline="-25000" dirty="0"/>
          </a:p>
        </p:txBody>
      </p:sp>
      <p:sp>
        <p:nvSpPr>
          <p:cNvPr id="53" name="TextBox 54"/>
          <p:cNvSpPr txBox="1"/>
          <p:nvPr/>
        </p:nvSpPr>
        <p:spPr>
          <a:xfrm>
            <a:off x="395536" y="545799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err="1"/>
              <a:t>Example</a:t>
            </a:r>
            <a:r>
              <a:rPr lang="fr-CA" dirty="0"/>
              <a:t> L</a:t>
            </a:r>
            <a:r>
              <a:rPr lang="fr-CA" baseline="-25000" dirty="0"/>
              <a:t>MKI</a:t>
            </a:r>
            <a:r>
              <a:rPr lang="fr-CA" dirty="0"/>
              <a:t> = 3m : </a:t>
            </a:r>
            <a:r>
              <a:rPr lang="el-GR" dirty="0"/>
              <a:t>Δ</a:t>
            </a:r>
            <a:r>
              <a:rPr lang="fr-CA" dirty="0"/>
              <a:t>f = 41MHz </a:t>
            </a:r>
          </a:p>
          <a:p>
            <a:r>
              <a:rPr lang="fr-CA" dirty="0"/>
              <a:t>Can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improved</a:t>
            </a:r>
            <a:r>
              <a:rPr lang="fr-CA" dirty="0"/>
              <a:t> by </a:t>
            </a:r>
            <a:r>
              <a:rPr lang="fr-CA" dirty="0" err="1"/>
              <a:t>artificially</a:t>
            </a:r>
            <a:r>
              <a:rPr lang="fr-CA" dirty="0"/>
              <a:t> </a:t>
            </a:r>
            <a:r>
              <a:rPr lang="fr-CA" dirty="0" err="1"/>
              <a:t>lengthening</a:t>
            </a:r>
            <a:r>
              <a:rPr lang="fr-CA" dirty="0"/>
              <a:t> the </a:t>
            </a:r>
            <a:r>
              <a:rPr lang="fr-CA" dirty="0" err="1"/>
              <a:t>device</a:t>
            </a:r>
            <a:endParaRPr lang="en-GB" dirty="0"/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6299938" y="4909810"/>
            <a:ext cx="504310" cy="235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563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  <a:effectLst/>
              </a:rPr>
              <a:t>Resistive coating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2737" y="112474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An uniform resistive layer is the easiest way to provide beam screening when the field rise time is in the microsecond range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However a ceramic chamber or plates are required on which to apply the layer, which requires an increase in the aperture of the magnet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41" y="2621166"/>
            <a:ext cx="5230528" cy="39228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621165"/>
            <a:ext cx="2942172" cy="3922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66" y="2708920"/>
            <a:ext cx="332975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LHC </a:t>
            </a:r>
            <a:r>
              <a:rPr lang="fr-FR" sz="1400" dirty="0" err="1"/>
              <a:t>beam</a:t>
            </a:r>
            <a:r>
              <a:rPr lang="fr-FR" sz="1400" dirty="0"/>
              <a:t> dump extraction kicker MKD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7534" y="6156436"/>
            <a:ext cx="187423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dirty="0" err="1"/>
              <a:t>Magnetron</a:t>
            </a:r>
            <a:r>
              <a:rPr lang="fr-FR" sz="1400" dirty="0"/>
              <a:t> </a:t>
            </a:r>
            <a:r>
              <a:rPr lang="fr-FR" sz="1400" dirty="0" err="1"/>
              <a:t>sputtering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8" y="4941168"/>
            <a:ext cx="2364037" cy="17730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0118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263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Resistive coating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351" y="1052736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The LHC beam dump extraction kicker MKD is equipped with a 1.5 m long ceramic vacuum chamber, which has been metallized with Titanium at 0.15 </a:t>
            </a:r>
            <a:r>
              <a:rPr lang="en-US" dirty="0">
                <a:latin typeface="Symbol" panose="05050102010706020507" pitchFamily="18" charset="2"/>
                <a:sym typeface="Symbol"/>
              </a:rPr>
              <a:t>/</a:t>
            </a:r>
            <a:r>
              <a:rPr lang="en-US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The field rise time is 3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s.</a:t>
            </a:r>
            <a:r>
              <a:rPr lang="en-US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The time shift introduced by the metallization is about 100 </a:t>
            </a:r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4968552" cy="3343275"/>
          </a:xfrm>
          <a:prstGeom prst="rect">
            <a:avLst/>
          </a:prstGeom>
        </p:spPr>
      </p:pic>
      <p:pic>
        <p:nvPicPr>
          <p:cNvPr id="1026" name="Picture 2" descr="faur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2" y="2851313"/>
            <a:ext cx="38004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629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1078280" y="160432"/>
            <a:ext cx="7272808" cy="63894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0" algn="ctr"/>
            <a:r>
              <a:rPr lang="en-US" sz="3600" dirty="0">
                <a:solidFill>
                  <a:schemeClr val="bg1"/>
                </a:solidFill>
              </a:rPr>
              <a:t>Resistive coating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2743" y="955334"/>
            <a:ext cx="863013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An analytic model has been proposed by S.H. </a:t>
            </a:r>
            <a:r>
              <a:rPr lang="en-US" dirty="0" smtClean="0"/>
              <a:t>KIM, </a:t>
            </a:r>
            <a:r>
              <a:rPr lang="en-GB" dirty="0" smtClean="0"/>
              <a:t>APS</a:t>
            </a:r>
            <a:r>
              <a:rPr lang="en-GB" dirty="0"/>
              <a:t>, USA</a:t>
            </a:r>
            <a:r>
              <a:rPr lang="en-US" dirty="0" smtClean="0"/>
              <a:t> and was </a:t>
            </a:r>
            <a:r>
              <a:rPr lang="en-US" dirty="0"/>
              <a:t>refined by Mike BARNES and Tobias </a:t>
            </a:r>
            <a:r>
              <a:rPr lang="en-US" dirty="0" smtClean="0"/>
              <a:t>STADLBAUER, who </a:t>
            </a:r>
            <a:r>
              <a:rPr lang="en-US" dirty="0"/>
              <a:t>introduced a correction factor </a:t>
            </a:r>
            <a:r>
              <a:rPr lang="en-US" dirty="0">
                <a:sym typeface="Symbol"/>
              </a:rPr>
              <a:t></a:t>
            </a:r>
            <a:r>
              <a:rPr lang="en-US" baseline="-25000" dirty="0" err="1">
                <a:sym typeface="Symbol"/>
              </a:rPr>
              <a:t>corr</a:t>
            </a:r>
            <a:endParaRPr lang="en-US" baseline="-25000" dirty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The formula</a:t>
            </a:r>
            <a:r>
              <a:rPr lang="en-GB" dirty="0" smtClean="0"/>
              <a:t> gives the </a:t>
            </a:r>
            <a:r>
              <a:rPr lang="en-GB" dirty="0"/>
              <a:t>time constants </a:t>
            </a:r>
            <a:r>
              <a:rPr lang="en-GB" sz="2000" dirty="0">
                <a:sym typeface="Symbol"/>
              </a:rPr>
              <a:t></a:t>
            </a:r>
            <a:r>
              <a:rPr lang="en-GB" dirty="0">
                <a:sym typeface="Symbol"/>
              </a:rPr>
              <a:t> </a:t>
            </a:r>
            <a:r>
              <a:rPr lang="en-GB" dirty="0"/>
              <a:t>of magnetic field decays for different chamber geometries, assuming a half-sine field </a:t>
            </a:r>
            <a:r>
              <a:rPr lang="en-GB" dirty="0" smtClean="0"/>
              <a:t>pulse and spatially </a:t>
            </a:r>
            <a:r>
              <a:rPr lang="en-GB" dirty="0"/>
              <a:t>uniform </a:t>
            </a:r>
            <a:r>
              <a:rPr lang="en-GB" dirty="0" smtClean="0"/>
              <a:t>coating over </a:t>
            </a:r>
            <a:r>
              <a:rPr lang="en-GB" dirty="0"/>
              <a:t>the </a:t>
            </a:r>
            <a:r>
              <a:rPr lang="en-GB" dirty="0" smtClean="0"/>
              <a:t>chamber</a:t>
            </a:r>
            <a:endParaRPr lang="en-GB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 bwMode="auto">
          <a:xfrm>
            <a:off x="7010400" y="6570390"/>
            <a:ext cx="2133600" cy="28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500002-7ACF-458E-9ED2-1EEFCFC216B6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7452320" y="-387424"/>
            <a:ext cx="1368152" cy="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627608" y="3884394"/>
            <a:ext cx="29362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/>
              <a:t>k</a:t>
            </a:r>
            <a:r>
              <a:rPr lang="fr-FR" baseline="-25000" dirty="0"/>
              <a:t>1</a:t>
            </a:r>
            <a:r>
              <a:rPr lang="fr-FR" dirty="0"/>
              <a:t>, k</a:t>
            </a:r>
            <a:r>
              <a:rPr lang="fr-FR" baseline="-25000" dirty="0"/>
              <a:t>2</a:t>
            </a:r>
            <a:r>
              <a:rPr lang="fr-FR" dirty="0"/>
              <a:t> and k</a:t>
            </a:r>
            <a:r>
              <a:rPr lang="fr-FR" baseline="-25000" dirty="0"/>
              <a:t>3</a:t>
            </a:r>
            <a:r>
              <a:rPr lang="fr-FR" dirty="0"/>
              <a:t> are constant:</a:t>
            </a:r>
          </a:p>
          <a:p>
            <a:r>
              <a:rPr lang="fr-FR" dirty="0"/>
              <a:t>k</a:t>
            </a:r>
            <a:r>
              <a:rPr lang="fr-FR" baseline="-25000" dirty="0"/>
              <a:t>1</a:t>
            </a:r>
            <a:r>
              <a:rPr lang="fr-FR" dirty="0"/>
              <a:t> = </a:t>
            </a:r>
            <a:r>
              <a:rPr lang="en-GB" dirty="0"/>
              <a:t>3.498 [m</a:t>
            </a:r>
            <a:r>
              <a:rPr lang="en-GB" baseline="30000" dirty="0"/>
              <a:t>-0.995</a:t>
            </a:r>
            <a:r>
              <a:rPr lang="en-GB" dirty="0"/>
              <a:t>]</a:t>
            </a:r>
            <a:r>
              <a:rPr lang="fr-FR" dirty="0"/>
              <a:t> </a:t>
            </a:r>
            <a:endParaRPr lang="fr-FR" baseline="-25000" dirty="0"/>
          </a:p>
          <a:p>
            <a:r>
              <a:rPr lang="fr-FR" dirty="0"/>
              <a:t>k</a:t>
            </a:r>
            <a:r>
              <a:rPr lang="fr-FR" baseline="-25000" dirty="0"/>
              <a:t>2</a:t>
            </a:r>
            <a:r>
              <a:rPr lang="fr-FR" dirty="0"/>
              <a:t> = </a:t>
            </a:r>
            <a:r>
              <a:rPr lang="en-GB" dirty="0"/>
              <a:t>1.3 [m</a:t>
            </a:r>
            <a:r>
              <a:rPr lang="en-GB" baseline="30000" dirty="0"/>
              <a:t>-0.646</a:t>
            </a:r>
            <a:r>
              <a:rPr lang="en-GB" dirty="0"/>
              <a:t>]</a:t>
            </a:r>
            <a:endParaRPr lang="fr-FR" baseline="-25000" dirty="0"/>
          </a:p>
          <a:p>
            <a:r>
              <a:rPr lang="fr-FR" dirty="0"/>
              <a:t>k</a:t>
            </a:r>
            <a:r>
              <a:rPr lang="fr-FR" baseline="-25000" dirty="0"/>
              <a:t>3 </a:t>
            </a:r>
            <a:r>
              <a:rPr lang="fr-FR" dirty="0"/>
              <a:t>= </a:t>
            </a:r>
            <a:r>
              <a:rPr lang="en-GB" dirty="0"/>
              <a:t>2.97</a:t>
            </a:r>
            <a:r>
              <a:rPr lang="en-GB" dirty="0">
                <a:sym typeface="Symbol"/>
              </a:rPr>
              <a:t>1</a:t>
            </a:r>
            <a:r>
              <a:rPr lang="en-GB" dirty="0"/>
              <a:t>0</a:t>
            </a:r>
            <a:r>
              <a:rPr lang="en-GB" baseline="30000" dirty="0"/>
              <a:t>-3</a:t>
            </a:r>
            <a:r>
              <a:rPr lang="en-GB" dirty="0"/>
              <a:t> [m]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716016" y="2492896"/>
                <a:ext cx="4032448" cy="32470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dirty="0">
                    <a:sym typeface="Symbol"/>
                  </a:rPr>
                  <a:t> </a:t>
                </a:r>
                <a:r>
                  <a:rPr lang="en-GB" dirty="0"/>
                  <a:t>= magnetic field decay [s]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sym typeface="Symbol"/>
                      </a:rPr>
                      <m:t></m:t>
                    </m:r>
                    <m:r>
                      <a:rPr lang="fr-FR" i="1" baseline="-25000">
                        <a:latin typeface="Cambria Math"/>
                        <a:sym typeface="Symbol"/>
                      </a:rPr>
                      <m:t>0</m:t>
                    </m:r>
                  </m:oMath>
                </a14:m>
                <a:r>
                  <a:rPr lang="en-GB" dirty="0"/>
                  <a:t> = permeability of free space [H/m]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sym typeface="Symbol"/>
                      </a:rPr>
                      <m:t></m:t>
                    </m:r>
                  </m:oMath>
                </a14:m>
                <a:r>
                  <a:rPr lang="en-GB" dirty="0"/>
                  <a:t> = coating conductivity [S/m]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fr-FR" i="1" smtClean="0">
                        <a:latin typeface="Cambria Math"/>
                        <a:sym typeface="Symbol"/>
                      </a:rPr>
                      <m:t>𝑑</m:t>
                    </m:r>
                  </m:oMath>
                </a14:m>
                <a:r>
                  <a:rPr lang="en-GB" dirty="0"/>
                  <a:t> = equivalent coating thickness [m]</a:t>
                </a:r>
              </a:p>
              <a:p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sym typeface="Symbol"/>
                      </a:rPr>
                      <m:t>𝑤</m:t>
                    </m:r>
                  </m:oMath>
                </a14:m>
                <a:r>
                  <a:rPr lang="en-GB" dirty="0"/>
                  <a:t> = width of ceramic chamber [m] 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(width is defined to be orthogonal to the direction of the magnetic field)</a:t>
                </a:r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  <a:sym typeface="Symbol"/>
                      </a:rPr>
                      <m:t>h</m:t>
                    </m:r>
                  </m:oMath>
                </a14:m>
                <a:r>
                  <a:rPr lang="en-GB" dirty="0"/>
                  <a:t> = height of ceramic chamber [m] </a:t>
                </a:r>
              </a:p>
              <a:p>
                <a:r>
                  <a:rPr lang="en-GB" dirty="0"/>
                  <a:t>(height is defined to be in the direction of the magnetic field)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492896"/>
                <a:ext cx="4032448" cy="3247043"/>
              </a:xfrm>
              <a:prstGeom prst="rect">
                <a:avLst/>
              </a:prstGeom>
              <a:blipFill rotWithShape="1">
                <a:blip r:embed="rId2"/>
                <a:stretch>
                  <a:fillRect l="-1362" t="-938" b="-20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67544" y="2588711"/>
            <a:ext cx="3312960" cy="1200329"/>
            <a:chOff x="467544" y="2732727"/>
            <a:chExt cx="3312960" cy="12003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611560" y="2905254"/>
                  <a:ext cx="16578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sym typeface="Symbol"/>
                        </a:rPr>
                        <m:t></m:t>
                      </m:r>
                      <m:r>
                        <a:rPr lang="fr-FR" b="0" i="1" smtClean="0">
                          <a:latin typeface="Cambria Math"/>
                          <a:sym typeface="Symbol"/>
                        </a:rPr>
                        <m:t>= </m:t>
                      </m:r>
                    </m:oMath>
                  </a14:m>
                  <a:r>
                    <a:rPr lang="en-GB" dirty="0">
                      <a:sym typeface="Symbol"/>
                    </a:rPr>
                    <a:t></a:t>
                  </a:r>
                  <a:r>
                    <a:rPr lang="en-GB" baseline="-25000" dirty="0">
                      <a:sym typeface="Symbol"/>
                    </a:rPr>
                    <a:t>0</a:t>
                  </a:r>
                  <a:r>
                    <a:rPr lang="en-GB" dirty="0">
                      <a:sym typeface="Symbol"/>
                    </a:rPr>
                    <a:t>  </a:t>
                  </a:r>
                  <a14:m>
                    <m:oMath xmlns:m="http://schemas.openxmlformats.org/officeDocument/2006/math">
                      <m:r>
                        <a:rPr lang="fr-FR" i="1">
                          <a:latin typeface="Cambria Math"/>
                          <a:sym typeface="Symbol"/>
                        </a:rPr>
                        <m:t>𝑑</m:t>
                      </m:r>
                    </m:oMath>
                  </a14:m>
                  <a:r>
                    <a:rPr lang="en-GB" dirty="0">
                      <a:sym typeface="Symbol"/>
                    </a:rPr>
                    <a:t> </a:t>
                  </a:r>
                  <a:r>
                    <a:rPr lang="en-GB" baseline="-25000" dirty="0" err="1">
                      <a:sym typeface="Symbol"/>
                    </a:rPr>
                    <a:t>corr</a:t>
                  </a:r>
                  <a:endParaRPr lang="en-GB" baseline="-25000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560" y="2905254"/>
                  <a:ext cx="1657826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11560" y="3347700"/>
                  <a:ext cx="31689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ym typeface="Symbol"/>
                    </a:rPr>
                    <a:t></a:t>
                  </a:r>
                  <a:r>
                    <a:rPr lang="en-GB" baseline="-25000" dirty="0" err="1">
                      <a:sym typeface="Symbol"/>
                    </a:rPr>
                    <a:t>corr</a:t>
                  </a:r>
                  <a14:m>
                    <m:oMath xmlns:m="http://schemas.openxmlformats.org/officeDocument/2006/math">
                      <m:r>
                        <a:rPr lang="fr-FR" i="1">
                          <a:latin typeface="Cambria Math"/>
                          <a:sym typeface="Symbol"/>
                        </a:rPr>
                        <m:t>= </m:t>
                      </m:r>
                    </m:oMath>
                  </a14:m>
                  <a:r>
                    <a:rPr lang="en-GB" dirty="0">
                      <a:sym typeface="Symbol"/>
                    </a:rPr>
                    <a:t>k</a:t>
                  </a:r>
                  <a:r>
                    <a:rPr lang="en-GB" baseline="-25000" dirty="0">
                      <a:sym typeface="Symbol"/>
                    </a:rPr>
                    <a:t>1</a:t>
                  </a:r>
                  <a:r>
                    <a:rPr lang="fr-FR" dirty="0">
                      <a:sym typeface="Symbol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i="1">
                          <a:latin typeface="Cambria Math"/>
                          <a:sym typeface="Symbol"/>
                        </a:rPr>
                        <m:t>𝑤</m:t>
                      </m:r>
                    </m:oMath>
                  </a14:m>
                  <a:r>
                    <a:rPr lang="en-GB" baseline="30000" dirty="0">
                      <a:sym typeface="Symbol"/>
                    </a:rPr>
                    <a:t>1.995</a:t>
                  </a:r>
                  <a:r>
                    <a:rPr lang="en-GB" dirty="0">
                      <a:sym typeface="Symbol"/>
                    </a:rPr>
                    <a:t> + k</a:t>
                  </a:r>
                  <a:r>
                    <a:rPr lang="en-GB" baseline="-25000" dirty="0">
                      <a:sym typeface="Symbol"/>
                    </a:rPr>
                    <a:t>2 </a:t>
                  </a:r>
                  <a14:m>
                    <m:oMath xmlns:m="http://schemas.openxmlformats.org/officeDocument/2006/math">
                      <m:r>
                        <a:rPr lang="fr-FR" i="1">
                          <a:latin typeface="Cambria Math"/>
                          <a:sym typeface="Symbol"/>
                        </a:rPr>
                        <m:t>h</m:t>
                      </m:r>
                    </m:oMath>
                  </a14:m>
                  <a:r>
                    <a:rPr lang="en-GB" baseline="30000" dirty="0">
                      <a:sym typeface="Symbol"/>
                    </a:rPr>
                    <a:t>1.646</a:t>
                  </a:r>
                  <a:r>
                    <a:rPr lang="en-GB" dirty="0">
                      <a:sym typeface="Symbol"/>
                    </a:rPr>
                    <a:t> – k</a:t>
                  </a:r>
                  <a:r>
                    <a:rPr lang="en-GB" baseline="-25000" dirty="0">
                      <a:sym typeface="Symbol"/>
                    </a:rPr>
                    <a:t>3</a:t>
                  </a:r>
                  <a:endParaRPr lang="en-GB" baseline="-250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560" y="3347700"/>
                  <a:ext cx="3168944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538" t="-8333" b="-2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/>
            <p:cNvSpPr txBox="1"/>
            <p:nvPr/>
          </p:nvSpPr>
          <p:spPr>
            <a:xfrm>
              <a:off x="467544" y="2732727"/>
              <a:ext cx="3312960" cy="120032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  <a:p>
              <a:endParaRPr lang="fr-FR" dirty="0"/>
            </a:p>
            <a:p>
              <a:endParaRPr lang="fr-FR" dirty="0"/>
            </a:p>
            <a:p>
              <a:endParaRPr lang="en-GB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262351" y="5607397"/>
            <a:ext cx="8486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 For round chambers the width and the height are both set equal to the </a:t>
            </a:r>
            <a:r>
              <a:rPr lang="en-GB" dirty="0" smtClean="0"/>
              <a:t>diameter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6583831"/>
            <a:ext cx="393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L. Ducimetière, M. Barnes - PULPOKS, 13 March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1143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</TotalTime>
  <Words>2837</Words>
  <Application>Microsoft Office PowerPoint</Application>
  <PresentationFormat>On-screen Show (4:3)</PresentationFormat>
  <Paragraphs>325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ＭＳ Ｐゴシック</vt:lpstr>
      <vt:lpstr>Arial</vt:lpstr>
      <vt:lpstr>Calibri</vt:lpstr>
      <vt:lpstr>Cambria Math</vt:lpstr>
      <vt:lpstr>Optima Medium</vt:lpstr>
      <vt:lpstr>Symbol</vt:lpstr>
      <vt:lpstr>Tahoma</vt:lpstr>
      <vt:lpstr>Times New Roman</vt:lpstr>
      <vt:lpstr>Wingdings</vt:lpstr>
      <vt:lpstr>Wingdings 3</vt:lpstr>
      <vt:lpstr>Powerpoint_presentation</vt:lpstr>
      <vt:lpstr>Equation</vt:lpstr>
      <vt:lpstr>PHOTO-PAINT</vt:lpstr>
      <vt:lpstr>PowerPoint Presentation</vt:lpstr>
      <vt:lpstr>Outline</vt:lpstr>
      <vt:lpstr>Beam heating effect</vt:lpstr>
      <vt:lpstr>Beam heating effect</vt:lpstr>
      <vt:lpstr>Beam screening</vt:lpstr>
      <vt:lpstr>Beam Impedance Measurements</vt:lpstr>
      <vt:lpstr>Resistive coating</vt:lpstr>
      <vt:lpstr>Resistive coating</vt:lpstr>
      <vt:lpstr>Resistive coating</vt:lpstr>
      <vt:lpstr>Resistive coating</vt:lpstr>
      <vt:lpstr>Resistive coating</vt:lpstr>
      <vt:lpstr>Screen conductors</vt:lpstr>
      <vt:lpstr>Screen conductors</vt:lpstr>
      <vt:lpstr>Screen conductors</vt:lpstr>
      <vt:lpstr>Screen conductors</vt:lpstr>
      <vt:lpstr>Serigraphy on ferrite</vt:lpstr>
      <vt:lpstr>Serigraphy on ferrite</vt:lpstr>
      <vt:lpstr>Serigraphy on ferrite</vt:lpstr>
      <vt:lpstr>Serigraphy on ferrite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outlook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the Fellows and Associates programme</dc:title>
  <dc:creator>Seamus Hegarty</dc:creator>
  <cp:lastModifiedBy>Laurent Sylvain Ducimetiere</cp:lastModifiedBy>
  <cp:revision>1281</cp:revision>
  <cp:lastPrinted>2018-03-09T15:30:53Z</cp:lastPrinted>
  <dcterms:created xsi:type="dcterms:W3CDTF">2008-11-20T10:32:52Z</dcterms:created>
  <dcterms:modified xsi:type="dcterms:W3CDTF">2018-03-13T12:08:06Z</dcterms:modified>
</cp:coreProperties>
</file>