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82" r:id="rId1"/>
  </p:sldMasterIdLst>
  <p:notesMasterIdLst>
    <p:notesMasterId r:id="rId28"/>
  </p:notesMasterIdLst>
  <p:handoutMasterIdLst>
    <p:handoutMasterId r:id="rId29"/>
  </p:handoutMasterIdLst>
  <p:sldIdLst>
    <p:sldId id="420" r:id="rId2"/>
    <p:sldId id="396" r:id="rId3"/>
    <p:sldId id="397" r:id="rId4"/>
    <p:sldId id="415" r:id="rId5"/>
    <p:sldId id="417" r:id="rId6"/>
    <p:sldId id="416" r:id="rId7"/>
    <p:sldId id="398" r:id="rId8"/>
    <p:sldId id="403" r:id="rId9"/>
    <p:sldId id="405" r:id="rId10"/>
    <p:sldId id="404" r:id="rId11"/>
    <p:sldId id="399" r:id="rId12"/>
    <p:sldId id="406" r:id="rId13"/>
    <p:sldId id="407" r:id="rId14"/>
    <p:sldId id="408" r:id="rId15"/>
    <p:sldId id="409" r:id="rId16"/>
    <p:sldId id="400" r:id="rId17"/>
    <p:sldId id="418" r:id="rId18"/>
    <p:sldId id="410" r:id="rId19"/>
    <p:sldId id="412" r:id="rId20"/>
    <p:sldId id="419" r:id="rId21"/>
    <p:sldId id="411" r:id="rId22"/>
    <p:sldId id="413" r:id="rId23"/>
    <p:sldId id="401" r:id="rId24"/>
    <p:sldId id="402" r:id="rId25"/>
    <p:sldId id="414" r:id="rId26"/>
    <p:sldId id="421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072628-238A-4FFA-83B5-0FF5EA936234}">
          <p14:sldIdLst>
            <p14:sldId id="420"/>
            <p14:sldId id="396"/>
            <p14:sldId id="397"/>
            <p14:sldId id="415"/>
            <p14:sldId id="417"/>
            <p14:sldId id="416"/>
            <p14:sldId id="398"/>
            <p14:sldId id="403"/>
            <p14:sldId id="405"/>
            <p14:sldId id="404"/>
            <p14:sldId id="399"/>
            <p14:sldId id="406"/>
            <p14:sldId id="407"/>
            <p14:sldId id="408"/>
            <p14:sldId id="409"/>
            <p14:sldId id="400"/>
            <p14:sldId id="418"/>
            <p14:sldId id="410"/>
            <p14:sldId id="412"/>
            <p14:sldId id="419"/>
            <p14:sldId id="411"/>
            <p14:sldId id="413"/>
            <p14:sldId id="401"/>
            <p14:sldId id="402"/>
            <p14:sldId id="414"/>
            <p14:sldId id="42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74"/>
  </p:normalViewPr>
  <p:slideViewPr>
    <p:cSldViewPr snapToGrid="0" snapToObjects="1">
      <p:cViewPr>
        <p:scale>
          <a:sx n="100" d="100"/>
          <a:sy n="100" d="100"/>
        </p:scale>
        <p:origin x="-688" y="-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3/14/18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3/14/18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9216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March 12,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Jensen | Magnetic Materials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1990-55AB-724D-B662-668BD424C2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7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8" r:id="rId6"/>
    <p:sldLayoutId id="2147484109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443501"/>
            <a:ext cx="8083550" cy="8744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>
                <a:latin typeface="Arial" charset="0"/>
                <a:ea typeface="Arial" charset="0"/>
                <a:cs typeface="Arial" charset="0"/>
              </a:rPr>
              <a:t>Magnetic Materials </a:t>
            </a:r>
            <a:r>
              <a:rPr lang="en-US" sz="3600">
                <a:latin typeface="Arial" charset="0"/>
                <a:ea typeface="Arial" charset="0"/>
                <a:cs typeface="Arial" charset="0"/>
              </a:rPr>
              <a:t>for </a:t>
            </a:r>
            <a:r>
              <a:rPr lang="en-US" sz="3600" smtClean="0">
                <a:latin typeface="Arial" charset="0"/>
                <a:ea typeface="Arial" charset="0"/>
                <a:cs typeface="Arial" charset="0"/>
              </a:rPr>
              <a:t>Pulsed </a:t>
            </a:r>
            <a:r>
              <a:rPr lang="en-US" sz="3600" dirty="0">
                <a:latin typeface="Arial" charset="0"/>
                <a:ea typeface="Arial" charset="0"/>
                <a:cs typeface="Arial" charset="0"/>
              </a:rPr>
              <a:t>Power</a:t>
            </a:r>
            <a:endParaRPr lang="en-US" alt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Chris C. Jensen</a:t>
            </a:r>
          </a:p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Ferrite Production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54146"/>
            <a:ext cx="8672513" cy="498786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Sintering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Controlled heating with controlled atmosphere to temperature on order of 1000 C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Shrinkage on order of 10-20%, controlled within +/- few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lang="en-US" dirty="0" smtClean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Final Finishing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Grinding surfaces flat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Some specialty ferrites have shapes which require special tooling and machining</a:t>
            </a: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If special vacuum requirements are needed, this is the step where problems can occur;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g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rinding solution must be water based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Gluing / Cementing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Epoxy resins for joining ferrites, usually large air gap someplace</a:t>
            </a: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Fermilab specifies use temp of &gt; 150 C for radiation resistance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569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Material Measurements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509105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 test waveform shape and rise time should be similar to application</a:t>
            </a: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1 kHz sine wave measurements will give a B H loop which may not be useful for 1 µs pulse without reset field 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 shape of the core should have similar size and shape to final</a:t>
            </a: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Fabrication methods for small toroid samples are not the same as large blocks, use large toroid</a:t>
            </a:r>
          </a:p>
          <a:p>
            <a:pPr lvl="1"/>
            <a:r>
              <a:rPr lang="en-US" sz="2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Toroids</a:t>
            </a:r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can be easier to analyze; make sure you understand where the highest fields are in an E-I or pot core 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Sample test setup for high speed saturation application</a:t>
            </a:r>
          </a:p>
          <a:p>
            <a:pPr lvl="1"/>
            <a:r>
              <a:rPr lang="en-US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ctual size cores, small </a:t>
            </a:r>
            <a:r>
              <a:rPr lang="en-US" sz="2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toroids</a:t>
            </a:r>
            <a:endParaRPr lang="en-US" sz="2000" dirty="0" smtClean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Applied voltage was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~100 V, ~20 ns </a:t>
            </a:r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rise time with 50 Ohm source, but real voltage is ~30 kV, ~20 ns rise time</a:t>
            </a:r>
            <a:endParaRPr lang="en-US" sz="20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Not the same waveform amplitude, hard to scale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100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Material Measurements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73" y="1042988"/>
            <a:ext cx="8315967" cy="49879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18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Material Measurements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937" y="1042988"/>
            <a:ext cx="7469839" cy="49879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319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Material Measurements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58" r="-9158"/>
          <a:stretch>
            <a:fillRect/>
          </a:stretch>
        </p:blipFill>
        <p:spPr>
          <a:xfrm>
            <a:off x="228600" y="877946"/>
            <a:ext cx="8672513" cy="498786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005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Material Measurements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62" r="-8962"/>
          <a:stretch>
            <a:fillRect/>
          </a:stretch>
        </p:blipFill>
        <p:spPr>
          <a:xfrm>
            <a:off x="242887" y="866892"/>
            <a:ext cx="8672513" cy="498786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784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Examples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Consideration in choosing material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Is the space limited? Is the material available in size required?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Will there be a way to reset field after pulse? Does cost and size mean field reset is a requirement? Can an air gap be used as part of reset mechanism?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Does the field need to be uniform in an application that interacts with beam? Will saturation effect field uniformity? How much? 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Is a custom shape needed? Can it be fabricated using any material? 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Is this a fast repetition rate? What are losses in material?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Is the voltage applied enough to dielectrically breakdown ferrite? Should laminations be used? Should ferrite be insulated?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How much do material properties vary by lot? Is that a problem? Are there multiple manufacturers of similar material? 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Other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mechanical properties (vacuum, heat conduction, radiation tolerance, toughness)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086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Example 1 – Injection Kicker Magnet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86800" cy="51292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Considerations in choosing material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G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ap for beam in ferrite, will naturally reset to small residual field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Fast rise time implies lower permeability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ferrite required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      (NiZn, </a:t>
            </a:r>
            <a:r>
              <a:rPr lang="en-US" dirty="0" smtClean="0">
                <a:solidFill>
                  <a:srgbClr val="003087"/>
                </a:solidFill>
                <a:latin typeface="Symbol" charset="2"/>
                <a:ea typeface="Arial" charset="0"/>
                <a:cs typeface="Symbol" charset="2"/>
              </a:rPr>
              <a:t>m</a:t>
            </a:r>
            <a:r>
              <a:rPr lang="en-US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400, B</a:t>
            </a:r>
            <a:r>
              <a:rPr lang="en-US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0.46 T, B</a:t>
            </a:r>
            <a:r>
              <a:rPr lang="en-US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0.25 T, </a:t>
            </a:r>
            <a:r>
              <a:rPr lang="en-US" dirty="0" smtClean="0">
                <a:solidFill>
                  <a:srgbClr val="003087"/>
                </a:solidFill>
                <a:latin typeface="Symbol" charset="2"/>
                <a:ea typeface="Arial" charset="0"/>
                <a:cs typeface="Symbol" charset="2"/>
              </a:rPr>
              <a:t>r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10</a:t>
            </a:r>
            <a:r>
              <a:rPr lang="en-US" baseline="30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Ohm cm)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1800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max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dirty="0">
                <a:solidFill>
                  <a:srgbClr val="003087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1800" baseline="-25000" dirty="0" err="1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/ (3 </a:t>
            </a:r>
            <a:r>
              <a:rPr lang="en-US" dirty="0">
                <a:solidFill>
                  <a:srgbClr val="003087"/>
                </a:solidFill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>
                <a:solidFill>
                  <a:srgbClr val="003087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-1) )  is location of maximum loss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[2]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Fast rise time also means limit cross section size to prevent resonance / standing wave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Field uniformity requirement is +/- 1%, so can accept some saturation in corners,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limited B in ferrite to about 0.2 T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Repetition rate is low, duty factor low, some loss in ferrite can actually damp cell to cell resonances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High applied voltage, but ferrite does not support voltage 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Ferrite is not in vacuum for Fermilab designs</a:t>
            </a:r>
          </a:p>
          <a:p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See 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[3]</a:t>
            </a:r>
            <a:endParaRPr lang="en-US" sz="2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604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Example 1 –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Kicker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Magnet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24" y="901700"/>
            <a:ext cx="3871674" cy="516731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09494"/>
            <a:ext cx="3670300" cy="555951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811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Example 1 – Injection Kicker Magnet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421" y="1042988"/>
            <a:ext cx="6656870" cy="49879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287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Outline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Magnetic Properties Overview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permeability, saturation, losses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B-H loop and initial conditions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Ferrite Specific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Ferrite production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Pulse measurement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Examples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Considerations in choosing material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Kicker magnet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Kicker saturating ferrite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Recent procurement experience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110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Example 2 – Saturating impedance for pulser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72513" cy="51292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Consideration in choosing material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No gap in core, but need 30 kV isolation and high impedance at very high speed, wont reset core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Since no reset, need low Br material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Unsaturated core needs to be high impedance, low Hc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Want core to saturate all at same time, small OD to ID ratio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Repetition rate is low, duty factor low, some loss in ferrite ok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High applied voltage, but along core surface not through ferrite</a:t>
            </a:r>
          </a:p>
          <a:p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See [4]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051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Example 2 – Saturating impedance for pulser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16" y="797035"/>
            <a:ext cx="6789798" cy="48324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126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Example 2 – Saturating impedance for pulser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19" y="1042988"/>
            <a:ext cx="7166875" cy="49879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130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Recent Procurement Experience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Consolidation of 2 American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ompanies into 1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Ceramic Magnetics bought by National Magnetics Group Inc. (Pennsylvania)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These are only companies that make large, machined shape ferrites; other companies for small toroid's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Lead times have been very long recently for CMD5005 and CMD10 (both NiZn kicker ferrites)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European Companies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Ferroxcube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(Poland and China), Others?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Asian Companies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TDK, ?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China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?</a:t>
            </a:r>
            <a:endParaRPr lang="en-US" dirty="0" smtClean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80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49" y="563370"/>
            <a:ext cx="7834390" cy="4401344"/>
          </a:xfrm>
        </p:spPr>
      </p:pic>
      <p:sp>
        <p:nvSpPr>
          <p:cNvPr id="7" name="TextBox 6"/>
          <p:cNvSpPr txBox="1"/>
          <p:nvPr/>
        </p:nvSpPr>
        <p:spPr>
          <a:xfrm>
            <a:off x="543749" y="4964714"/>
            <a:ext cx="7834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Sample 1 for kicker magnet, multiple glued pieces,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CMD10</a:t>
            </a: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20 pieces ordered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Delivery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~ 15 months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1990-55AB-724D-B662-668BD424C2E3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94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9" y="3053541"/>
            <a:ext cx="5370891" cy="3212538"/>
          </a:xfrm>
        </p:spPr>
      </p:pic>
      <p:sp>
        <p:nvSpPr>
          <p:cNvPr id="7" name="TextBox 6"/>
          <p:cNvSpPr txBox="1"/>
          <p:nvPr/>
        </p:nvSpPr>
        <p:spPr>
          <a:xfrm>
            <a:off x="6026312" y="263183"/>
            <a:ext cx="2965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Sample 2 for RF tuner, 8 pieces glued onto alumina substrate, AL-8 garnet</a:t>
            </a: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5 assemblies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ordered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Delivery ~ 9 months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6313" y="3311867"/>
            <a:ext cx="2753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Sample 3 for 3 MHz AC magnet, single piece machined profile, CMD10</a:t>
            </a: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20 pieces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ordered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Delivery ~ 12 months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244" y="168166"/>
            <a:ext cx="3581400" cy="279416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1990-55AB-724D-B662-668BD424C2E3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587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References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[1] </a:t>
            </a:r>
            <a:r>
              <a:rPr lang="en-US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E.C. Snelling, Soft Ferrites, Properties and Applications, 2</a:t>
            </a:r>
            <a:r>
              <a:rPr lang="en-US" sz="2000" baseline="30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nd</a:t>
            </a:r>
            <a:r>
              <a:rPr lang="en-US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Edition, 1988 Butterworth &amp; Co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[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] J. L. Snoek, 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Dispersion and absorption in magnetic ferrites at frequencies above 1 Mc/s, Physica Amsterdam, Vol. 14,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1948</a:t>
            </a:r>
          </a:p>
          <a:p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[3] C.C</a:t>
            </a:r>
            <a:r>
              <a:rPr lang="en-GB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. Jensen, R. Reilly, I. Terechkine, </a:t>
            </a:r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Gap </a:t>
            </a:r>
            <a:r>
              <a:rPr lang="en-GB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Clearing Kicker Magnet for Main </a:t>
            </a:r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Injector, </a:t>
            </a:r>
            <a:r>
              <a:rPr lang="en-GB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PAC 2009, Vancouver, BC, Canada, pp </a:t>
            </a:r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1729-1731</a:t>
            </a:r>
          </a:p>
          <a:p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[4] C.C. Jensen, Kicker Pulsers for Recycler Nova Upgrades, IPAC 2015, Richmond VA, WEPTY027</a:t>
            </a:r>
          </a:p>
          <a:p>
            <a:r>
              <a:rPr lang="en-GB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[5] Richard M. Bozorth, Ferromagnetism, 1993 Wiley Press</a:t>
            </a:r>
            <a:endParaRPr lang="en-US" sz="20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624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Types of materials (typical, various parameters for all types)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Nickel Zinc Ferrite</a:t>
            </a:r>
          </a:p>
          <a:p>
            <a:pPr lvl="2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0.3 T, f</a:t>
            </a:r>
            <a:r>
              <a:rPr lang="en-US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corner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1 MHz,  µ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r,initial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1 k, </a:t>
            </a:r>
            <a:r>
              <a:rPr lang="en-US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~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– 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Ohm cm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Manganese Zinc Ferrite</a:t>
            </a:r>
          </a:p>
          <a:p>
            <a:pPr lvl="2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~ 0.4 T,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corner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~ 100 kHz,  µ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r,initial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~5 k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, losses ~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0.5 W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/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cm</a:t>
            </a:r>
            <a:r>
              <a:rPr lang="en-US" baseline="30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, 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    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~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– 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Ohm cm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Finemet tape wound steel (specialty alloy, special processing)</a:t>
            </a:r>
          </a:p>
          <a:p>
            <a:pPr lvl="2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1.2 T, f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corner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~ 10 kHz,  µ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r,initial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~30 k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, losses ~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0.3 W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/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cm</a:t>
            </a:r>
            <a:r>
              <a:rPr lang="en-US" baseline="30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Tape wound 3% silicon steel ( not special alloy, 250 µm thick )</a:t>
            </a:r>
          </a:p>
          <a:p>
            <a:pPr lvl="2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1.9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corner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 1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kHz, µ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r,initial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~2 k, losses ~ 8 W / cm</a:t>
            </a:r>
            <a:r>
              <a:rPr lang="en-US" baseline="30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  <a:p>
            <a:r>
              <a:rPr lang="en-US" sz="18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sz="1800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sat</a:t>
            </a:r>
            <a:r>
              <a:rPr lang="en-US" sz="18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and  µ</a:t>
            </a:r>
            <a:r>
              <a:rPr lang="en-US" sz="1800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r,initial</a:t>
            </a:r>
            <a:r>
              <a:rPr lang="en-US" sz="18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at 1 kHz, losses at 100 kHz, B ~ 0.2 T, </a:t>
            </a:r>
            <a:r>
              <a:rPr lang="en-US" sz="18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1800" baseline="-25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corner</a:t>
            </a:r>
            <a:r>
              <a:rPr lang="en-US" sz="18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where real part of small signal µ</a:t>
            </a:r>
            <a:r>
              <a:rPr lang="en-US" sz="1800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sz="18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starts to reduce, not maximum use</a:t>
            </a:r>
            <a:endParaRPr lang="en-US" sz="18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March 12,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C. Jensen | Magnetic Materials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076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Magnetic Properties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867" y="1041400"/>
            <a:ext cx="4470400" cy="51308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Constituent Equations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 = µ</a:t>
            </a:r>
            <a:r>
              <a:rPr lang="en-US" sz="2000" baseline="-25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H + M(H)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 = µ H 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µ</a:t>
            </a:r>
            <a:r>
              <a:rPr lang="en-US" sz="2000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sz="2000" baseline="-25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µ</a:t>
            </a:r>
            <a:r>
              <a:rPr lang="en-US" sz="2000" baseline="-25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</a:t>
            </a:r>
            <a:endParaRPr lang="en-US" sz="2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No hysteresis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No time dependence</a:t>
            </a:r>
            <a:endParaRPr lang="en-US" sz="24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Br dependent on drive level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Hc dependent on drive frequency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No negative drive applied, then remain at Br until next cycle, minor loop excursion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Area between curves has units of T / m</a:t>
            </a:r>
            <a:r>
              <a:rPr lang="en-US" sz="2600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* A / m = Joules/m</a:t>
            </a:r>
            <a:r>
              <a:rPr lang="en-US" sz="2600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, loss per cycle</a:t>
            </a:r>
            <a:endParaRPr lang="en-US" sz="26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2"/>
            <a:endParaRPr lang="en-US" sz="1600" dirty="0" smtClean="0"/>
          </a:p>
        </p:txBody>
      </p:sp>
      <p:pic>
        <p:nvPicPr>
          <p:cNvPr id="5" name="Content Placeholder 4" descr="Hysteresis1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05" r="-8705"/>
          <a:stretch>
            <a:fillRect/>
          </a:stretch>
        </p:blipFill>
        <p:spPr>
          <a:xfrm>
            <a:off x="4533899" y="749300"/>
            <a:ext cx="4480565" cy="50212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1990-55AB-724D-B662-668BD424C2E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7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Magnetic Properties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867" y="1041400"/>
            <a:ext cx="4470400" cy="5033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How to define permeability? </a:t>
            </a: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Pulse / Amplitude permeability</a:t>
            </a:r>
          </a:p>
          <a:p>
            <a:pPr lvl="2"/>
            <a:r>
              <a:rPr lang="en-US" sz="18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Chord from 0,0</a:t>
            </a:r>
          </a:p>
          <a:p>
            <a:pPr lvl="1"/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Incremental permeability</a:t>
            </a:r>
          </a:p>
          <a:p>
            <a:pPr lvl="2"/>
            <a:r>
              <a:rPr lang="en-US" sz="16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Slope at point</a:t>
            </a:r>
          </a:p>
          <a:p>
            <a:pPr lvl="1"/>
            <a:r>
              <a:rPr lang="en-US" sz="2000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Pulse power generally can’t consider simple, constant </a:t>
            </a:r>
            <a:r>
              <a:rPr lang="en-US" sz="2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permeability if no or very small air gap</a:t>
            </a:r>
            <a:endParaRPr lang="en-US" sz="20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 amplitude of the excitation, the frequency and the applied waveform all effect the shape of the measured loop</a:t>
            </a:r>
            <a:endParaRPr lang="en-US" sz="24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2"/>
            <a:endParaRPr lang="en-US" sz="1600" dirty="0" smtClean="0"/>
          </a:p>
        </p:txBody>
      </p:sp>
      <p:pic>
        <p:nvPicPr>
          <p:cNvPr id="6" name="Content Placeholder 5" descr="Hysteresis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002" r="-10002"/>
          <a:stretch>
            <a:fillRect/>
          </a:stretch>
        </p:blipFill>
        <p:spPr>
          <a:xfrm>
            <a:off x="4754094" y="698500"/>
            <a:ext cx="4389906" cy="49196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/>
              <a:t>March 12, 2018</a:t>
            </a: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C. Jensen | Magnetic Materials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1990-55AB-724D-B662-668BD424C2E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77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Magnetic Properties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Equations relating circuits (loops) to geometry and fields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Maxwell’s laws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Integral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E • d</a:t>
            </a:r>
            <a:r>
              <a:rPr lang="en-US" i="1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]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-d / dt Integral [ B •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]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Assuming uniform E, B and non changing path / surface</a:t>
            </a:r>
          </a:p>
          <a:p>
            <a:pPr lvl="3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V = -dB/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dt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surface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turns</a:t>
            </a:r>
            <a:endParaRPr lang="en-US" baseline="-25000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Integral [ B • d</a:t>
            </a:r>
            <a:r>
              <a:rPr lang="en-US" i="1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] = µ</a:t>
            </a:r>
            <a:r>
              <a:rPr lang="en-US" baseline="-25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Integral [ J •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] + 1/c</a:t>
            </a:r>
            <a:r>
              <a:rPr lang="en-US" baseline="30000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d /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dt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[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E •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]</a:t>
            </a: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Assuming path not in magnetic material, uniform B, J, non changing path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/ surface and dE/dt small</a:t>
            </a:r>
          </a:p>
          <a:p>
            <a:pPr lvl="3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H </a:t>
            </a:r>
            <a:r>
              <a:rPr lang="en-US" i="1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path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=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J </a:t>
            </a:r>
            <a:r>
              <a:rPr lang="en-US" dirty="0" err="1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baseline="-25000" dirty="0" err="1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surface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turns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=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turns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I</a:t>
            </a: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 last assumption of small dE/dt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may be poor in fast pulsed systems</a:t>
            </a:r>
          </a:p>
          <a:p>
            <a:pPr lvl="3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Displacement currents may be appreciable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Circuit and field simulation makes many assumptions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Understand what you are modeling and try to make predictions that you can check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605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Magnetic Materials / Other Properties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41446"/>
            <a:ext cx="8672513" cy="521805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Dielectric Strength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NiZn ferrite materials have higher dielectric strength than MnZn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Tape wound material, need to know insulation strength for induced voltage per lamination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Finemet, need to make sure have appropriate insulation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Specialty steel may need impregnation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Relative Dielectric Constant / Resistivity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NiZn typical range 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baseline="-25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~ 10-100, 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~ 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- 10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Ohm cm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MnZn typical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range </a:t>
            </a:r>
            <a:r>
              <a:rPr lang="en-US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~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-10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~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baseline="300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Ohm cm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Tape wound steels are conductive along the tape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Magnetostriction (and inverse)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Relationship between magnetic parameters and displacement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 problem with some steel alloys and sometime MnZn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74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Ferrite Production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Control of raw materials important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Ferrite is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ron oxide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with various amount of other oxides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Mn, Ni and Zn are most common</a:t>
            </a:r>
          </a:p>
          <a:p>
            <a:pPr lvl="2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These replace some of Fe in the lattice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ix variations and impurities change ferrite properties</a:t>
            </a: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Raw materials are formed into small granules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2 processes, wet vs dry, different approach, similar end result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Form into rough shape and compress</a:t>
            </a:r>
          </a:p>
          <a:p>
            <a:pPr lvl="1"/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Small </a:t>
            </a:r>
            <a:r>
              <a:rPr lang="en-US" dirty="0" err="1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toroids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 (~ 30 </a:t>
            </a:r>
            <a:r>
              <a:rPr lang="en-US" dirty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mm) generally formed by die </a:t>
            </a:r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stamping</a:t>
            </a:r>
            <a:endParaRPr lang="en-US" dirty="0">
              <a:solidFill>
                <a:srgbClr val="003087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Press blocks using high pressure (100s atmospheres )</a:t>
            </a:r>
          </a:p>
          <a:p>
            <a:pPr lvl="1"/>
            <a:r>
              <a:rPr lang="en-US" dirty="0" smtClean="0">
                <a:solidFill>
                  <a:srgbClr val="003087"/>
                </a:solidFill>
                <a:latin typeface="Arial" charset="0"/>
                <a:ea typeface="Arial" charset="0"/>
                <a:cs typeface="Arial" charset="0"/>
              </a:rPr>
              <a:t>Or very high pressure, isostatic (1000 atmospheres)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46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errite Production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938" y="1515701"/>
            <a:ext cx="5867400" cy="4229100"/>
          </a:xfrm>
        </p:spPr>
      </p:pic>
      <p:sp>
        <p:nvSpPr>
          <p:cNvPr id="6" name="TextBox 5"/>
          <p:cNvSpPr txBox="1"/>
          <p:nvPr/>
        </p:nvSpPr>
        <p:spPr>
          <a:xfrm>
            <a:off x="422524" y="775087"/>
            <a:ext cx="8492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Effect of composition and temperature on 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saturation flux density [1]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C. Jensen | Magnetic Materials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421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1" id="{FA6561EA-5476-4052-84D7-7BCA5B4A2A6E}" vid="{3CED6F7E-0C40-4358-9557-CEEF733EC3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9622</TotalTime>
  <Words>1839</Words>
  <Application>Microsoft Macintosh PowerPoint</Application>
  <PresentationFormat>On-screen Show (4:3)</PresentationFormat>
  <Paragraphs>245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Fermilab: Footer Only</vt:lpstr>
      <vt:lpstr>Magnetic Materials for Pulsed Power</vt:lpstr>
      <vt:lpstr>Outline</vt:lpstr>
      <vt:lpstr>Magnetic Properties</vt:lpstr>
      <vt:lpstr>Magnetic Properties</vt:lpstr>
      <vt:lpstr>Magnetic Properties</vt:lpstr>
      <vt:lpstr>Magnetic Properties</vt:lpstr>
      <vt:lpstr>Magnetic Materials / Other Properties</vt:lpstr>
      <vt:lpstr>Ferrite Production</vt:lpstr>
      <vt:lpstr>Ferrite Production</vt:lpstr>
      <vt:lpstr>Ferrite Production</vt:lpstr>
      <vt:lpstr>Material Measurements</vt:lpstr>
      <vt:lpstr>Material Measurements</vt:lpstr>
      <vt:lpstr>Material Measurements</vt:lpstr>
      <vt:lpstr>Material Measurements</vt:lpstr>
      <vt:lpstr>Material Measurements</vt:lpstr>
      <vt:lpstr>Examples</vt:lpstr>
      <vt:lpstr>Example 1 – Injection Kicker Magnet</vt:lpstr>
      <vt:lpstr>Example 1 – Kicker Magnet</vt:lpstr>
      <vt:lpstr>Example 1 – Injection Kicker Magnet</vt:lpstr>
      <vt:lpstr>Example 2 – Saturating impedance for pulser </vt:lpstr>
      <vt:lpstr>Example 2 – Saturating impedance for pulser </vt:lpstr>
      <vt:lpstr>Example 2 – Saturating impedance for pulser </vt:lpstr>
      <vt:lpstr>Recent Procurement Experience</vt:lpstr>
      <vt:lpstr>PowerPoint Presentation</vt:lpstr>
      <vt:lpstr>PowerPoint Presentation</vt:lpstr>
      <vt:lpstr>References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Mu2e Electrostatic Septum Full Scale Prototype Design Review</dc:title>
  <dc:creator>Matthew L. Alvarez x8746 15441N</dc:creator>
  <cp:lastModifiedBy>Chris</cp:lastModifiedBy>
  <cp:revision>361</cp:revision>
  <cp:lastPrinted>2014-01-20T19:40:21Z</cp:lastPrinted>
  <dcterms:created xsi:type="dcterms:W3CDTF">2017-01-09T13:47:53Z</dcterms:created>
  <dcterms:modified xsi:type="dcterms:W3CDTF">2018-03-14T10:25:24Z</dcterms:modified>
</cp:coreProperties>
</file>