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44" r:id="rId1"/>
  </p:sldMasterIdLst>
  <p:notesMasterIdLst>
    <p:notesMasterId r:id="rId21"/>
  </p:notesMasterIdLst>
  <p:handoutMasterIdLst>
    <p:handoutMasterId r:id="rId22"/>
  </p:handoutMasterIdLst>
  <p:sldIdLst>
    <p:sldId id="256" r:id="rId2"/>
    <p:sldId id="346" r:id="rId3"/>
    <p:sldId id="367" r:id="rId4"/>
    <p:sldId id="368" r:id="rId5"/>
    <p:sldId id="366" r:id="rId6"/>
    <p:sldId id="370" r:id="rId7"/>
    <p:sldId id="369" r:id="rId8"/>
    <p:sldId id="371" r:id="rId9"/>
    <p:sldId id="365" r:id="rId10"/>
    <p:sldId id="372" r:id="rId11"/>
    <p:sldId id="356" r:id="rId12"/>
    <p:sldId id="309" r:id="rId13"/>
    <p:sldId id="374" r:id="rId14"/>
    <p:sldId id="378" r:id="rId15"/>
    <p:sldId id="375" r:id="rId16"/>
    <p:sldId id="376" r:id="rId17"/>
    <p:sldId id="377" r:id="rId18"/>
    <p:sldId id="373" r:id="rId19"/>
    <p:sldId id="348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, Fenfen [PHYSA]" initials="AF[" lastIdx="1" clrIdx="0">
    <p:extLst/>
  </p:cmAuthor>
  <p:cmAuthor id="2" name="An, Fenfen [PHYSA]" initials="AF[ [2]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35"/>
    <p:restoredTop sz="94464"/>
  </p:normalViewPr>
  <p:slideViewPr>
    <p:cSldViewPr snapToGrid="0" snapToObjects="1">
      <p:cViewPr>
        <p:scale>
          <a:sx n="110" d="100"/>
          <a:sy n="110" d="100"/>
        </p:scale>
        <p:origin x="1456" y="-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040" y="2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commentAuthors" Target="commentAuthors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9C8BC0-68B9-5F42-99AB-CD6403E7321F}" type="datetimeFigureOut">
              <a:rPr lang="en-US" smtClean="0"/>
              <a:t>11/20/17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586395-65F8-3447-BD9A-737C09B4F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486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F2ED9-9AED-B14F-9734-D6F0305DB1FD}" type="datetimeFigureOut">
              <a:rPr lang="en-US" smtClean="0"/>
              <a:t>11/20/17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64E58-AFA5-C747-8650-191698632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955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64E58-AFA5-C747-8650-1916986328E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7446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64E58-AFA5-C747-8650-1916986328E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934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64E58-AFA5-C747-8650-1916986328E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656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64E58-AFA5-C747-8650-1916986328E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77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64E58-AFA5-C747-8650-1916986328E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4754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64E58-AFA5-C747-8650-1916986328E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614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64E58-AFA5-C747-8650-1916986328E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4084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64E58-AFA5-C747-8650-1916986328E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8116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64E58-AFA5-C747-8650-1916986328E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4071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64E58-AFA5-C747-8650-1916986328E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9665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64E58-AFA5-C747-8650-1916986328E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46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64E58-AFA5-C747-8650-1916986328E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31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64E58-AFA5-C747-8650-1916986328E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68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64E58-AFA5-C747-8650-1916986328E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384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64E58-AFA5-C747-8650-1916986328E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5783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64E58-AFA5-C747-8650-1916986328E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128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64E58-AFA5-C747-8650-1916986328E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4328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64E58-AFA5-C747-8650-1916986328E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506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64E58-AFA5-C747-8650-1916986328E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213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6CB71-465B-1B4F-96C5-BCFA816D1976}" type="datetime1">
              <a:rPr lang="en-US" smtClean="0"/>
              <a:t>11/20/17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764BA-686B-B14A-9844-4C3303085708}" type="datetime1">
              <a:rPr lang="en-US" smtClean="0"/>
              <a:t>11/20/17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764BA-686B-B14A-9844-4C3303085708}" type="datetime1">
              <a:rPr lang="en-US" smtClean="0"/>
              <a:t>11/20/17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764BA-686B-B14A-9844-4C3303085708}" type="datetime1">
              <a:rPr lang="en-US" smtClean="0"/>
              <a:t>11/20/17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764BA-686B-B14A-9844-4C3303085708}" type="datetime1">
              <a:rPr lang="en-US" smtClean="0"/>
              <a:t>11/20/17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764BA-686B-B14A-9844-4C3303085708}" type="datetime1">
              <a:rPr lang="en-US" smtClean="0"/>
              <a:t>11/20/17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C859-C094-9A40-9812-D0A1936611ED}" type="datetime1">
              <a:rPr lang="en-US" smtClean="0"/>
              <a:t>11/20/17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8377D-A753-574D-BD11-42F9FF5BE64F}" type="datetime1">
              <a:rPr lang="en-US" smtClean="0"/>
              <a:t>11/20/17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>
            <a:lvl1pPr>
              <a:defRPr b="0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8049-1B43-AF46-AE20-F30320027482}" type="datetime1">
              <a:rPr lang="en-US" smtClean="0"/>
              <a:t>11/20/17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27A7C-A963-7F40-B7A3-591720290A65}" type="datetime1">
              <a:rPr lang="en-US" smtClean="0"/>
              <a:t>11/20/17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E71A-E9E0-0446-9849-5792826CE4E9}" type="datetime1">
              <a:rPr lang="en-US" smtClean="0"/>
              <a:t>11/20/17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8DD4-3842-7246-AC1E-744DA065E268}" type="datetime1">
              <a:rPr lang="en-US" smtClean="0"/>
              <a:t>11/20/17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16A48-FDE9-AF4F-958C-47FCCD557505}" type="datetime1">
              <a:rPr lang="en-US" smtClean="0"/>
              <a:t>11/20/17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AEA6-635F-E24E-A956-A46AB32FFA6E}" type="datetime1">
              <a:rPr lang="en-US" smtClean="0"/>
              <a:t>11/20/17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64E9-CC8E-B848-A0A8-7086F149524F}" type="datetime1">
              <a:rPr lang="en-US" smtClean="0"/>
              <a:t>11/20/17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F5BDF-4112-274C-88F0-7B0DBC006B98}" type="datetime1">
              <a:rPr lang="en-US" smtClean="0"/>
              <a:t>11/20/17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0">
              <a:schemeClr val="bg1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8862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1613647"/>
            <a:ext cx="6591985" cy="4406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Times New Roman Regular" charset="0"/>
              </a:defRPr>
            </a:lvl1pPr>
          </a:lstStyle>
          <a:p>
            <a:fld id="{85E764BA-686B-B14A-9844-4C3303085708}" type="datetime1">
              <a:rPr lang="en-US" smtClean="0"/>
              <a:t>11/20/17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>
                    <a:tint val="75000"/>
                  </a:schemeClr>
                </a:solidFill>
                <a:latin typeface="Times New Roman Regular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493390" y="6474040"/>
            <a:ext cx="584978" cy="352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 b="0" i="0">
                <a:solidFill>
                  <a:schemeClr val="tx1"/>
                </a:solidFill>
                <a:latin typeface="Times New Roman Regular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58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  <p:sldLayoutId id="2147484056" r:id="rId12"/>
    <p:sldLayoutId id="2147484057" r:id="rId13"/>
    <p:sldLayoutId id="2147484058" r:id="rId14"/>
    <p:sldLayoutId id="2147484059" r:id="rId15"/>
    <p:sldLayoutId id="2147484060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tx1">
              <a:lumMod val="85000"/>
              <a:lumOff val="15000"/>
            </a:schemeClr>
          </a:solidFill>
          <a:latin typeface="Times New Roman Regular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2200" b="0" i="0" kern="1200">
          <a:solidFill>
            <a:schemeClr val="tx1">
              <a:lumMod val="75000"/>
              <a:lumOff val="25000"/>
            </a:schemeClr>
          </a:solidFill>
          <a:latin typeface="Times New Roman Regular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2000" b="0" i="0" kern="1200">
          <a:solidFill>
            <a:schemeClr val="tx1">
              <a:lumMod val="75000"/>
              <a:lumOff val="25000"/>
            </a:schemeClr>
          </a:solidFill>
          <a:latin typeface="Times New Roman Regular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900" b="0" i="0" kern="1200">
          <a:solidFill>
            <a:schemeClr val="tx1">
              <a:lumMod val="75000"/>
              <a:lumOff val="25000"/>
            </a:schemeClr>
          </a:solidFill>
          <a:latin typeface="Times New Roman Regular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b="0" i="0" kern="1200">
          <a:solidFill>
            <a:schemeClr val="tx1">
              <a:lumMod val="75000"/>
              <a:lumOff val="25000"/>
            </a:schemeClr>
          </a:solidFill>
          <a:latin typeface="Times New Roman Regular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b="0" i="0" kern="1200">
          <a:solidFill>
            <a:schemeClr val="tx1">
              <a:lumMod val="75000"/>
              <a:lumOff val="25000"/>
            </a:schemeClr>
          </a:solidFill>
          <a:latin typeface="Times New Roman Regular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9360" y="959359"/>
            <a:ext cx="7064718" cy="1706760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dE</a:t>
            </a:r>
            <a:r>
              <a:rPr lang="en-US" sz="4000" dirty="0" smtClean="0"/>
              <a:t>/dx USE at the CEPC </a:t>
            </a:r>
            <a:r>
              <a:rPr lang="en-US" sz="4000" dirty="0"/>
              <a:t>TPC </a:t>
            </a:r>
            <a:endParaRPr lang="en-US" sz="4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179360" y="4789572"/>
            <a:ext cx="6600451" cy="1126283"/>
          </a:xfrm>
        </p:spPr>
        <p:txBody>
          <a:bodyPr/>
          <a:lstStyle/>
          <a:p>
            <a:pPr algn="ctr"/>
            <a:r>
              <a:rPr lang="en-US" smtClean="0"/>
              <a:t>2017.11.20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29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3019" y="512463"/>
            <a:ext cx="7486650" cy="895142"/>
          </a:xfrm>
        </p:spPr>
        <p:txBody>
          <a:bodyPr>
            <a:normAutofit/>
          </a:bodyPr>
          <a:lstStyle/>
          <a:p>
            <a:r>
              <a:rPr lang="en-US" dirty="0" smtClean="0"/>
              <a:t>Quarks and massive particles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5362" y="6345620"/>
            <a:ext cx="528637" cy="365125"/>
          </a:xfrm>
        </p:spPr>
        <p:txBody>
          <a:bodyPr/>
          <a:lstStyle/>
          <a:p>
            <a:fld id="{6D22F896-40B5-4ADD-8801-0D06FADFA095}" type="slidenum">
              <a:rPr lang="en-US" smtClean="0">
                <a:solidFill>
                  <a:schemeClr val="tx1"/>
                </a:solidFill>
              </a:rPr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3019" y="512463"/>
            <a:ext cx="7486650" cy="8951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 Regular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094070" y="921961"/>
            <a:ext cx="30499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NimbusRomNo9L" charset="0"/>
              </a:rPr>
              <a:t>Phys</a:t>
            </a:r>
            <a:r>
              <a:rPr lang="en-US" dirty="0">
                <a:latin typeface="NimbusRomNo9L" charset="0"/>
              </a:rPr>
              <a:t>. Lett. </a:t>
            </a:r>
            <a:r>
              <a:rPr lang="en-US" dirty="0" smtClean="0">
                <a:latin typeface="NimbusRomNo9L" charset="0"/>
              </a:rPr>
              <a:t>B </a:t>
            </a:r>
            <a:r>
              <a:rPr lang="en-US" dirty="0">
                <a:latin typeface="NimbusRomNo9L" charset="0"/>
              </a:rPr>
              <a:t>303 (1993) </a:t>
            </a:r>
            <a:r>
              <a:rPr lang="en-US" dirty="0" smtClean="0">
                <a:latin typeface="NimbusRomNo9L" charset="0"/>
              </a:rPr>
              <a:t>198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568" y="1305581"/>
            <a:ext cx="4106282" cy="45094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4339" y="1305581"/>
            <a:ext cx="4225341" cy="525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39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3019" y="512463"/>
            <a:ext cx="7486650" cy="895142"/>
          </a:xfrm>
        </p:spPr>
        <p:txBody>
          <a:bodyPr>
            <a:normAutofit/>
          </a:bodyPr>
          <a:lstStyle/>
          <a:p>
            <a:r>
              <a:rPr lang="en-US" dirty="0"/>
              <a:t>Quarks and massive particles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5362" y="6345620"/>
            <a:ext cx="528637" cy="365125"/>
          </a:xfrm>
        </p:spPr>
        <p:txBody>
          <a:bodyPr/>
          <a:lstStyle/>
          <a:p>
            <a:fld id="{6D22F896-40B5-4ADD-8801-0D06FADFA095}" type="slidenum">
              <a:rPr lang="en-US" smtClean="0">
                <a:solidFill>
                  <a:schemeClr val="tx1"/>
                </a:solidFill>
              </a:rPr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3019" y="512463"/>
            <a:ext cx="7486650" cy="8951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 Regular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82628" y="2833399"/>
            <a:ext cx="767184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 BRIEF REVIEW OF THE SEARCH FOR ISOLATABLE FRACTIONAL CHARGE ELEMENTARY PARTICLES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0070C0"/>
                </a:solidFill>
                <a:latin typeface="CMR8" charset="0"/>
              </a:rPr>
              <a:t>Modern </a:t>
            </a:r>
            <a:r>
              <a:rPr lang="en-US" dirty="0">
                <a:solidFill>
                  <a:srgbClr val="0070C0"/>
                </a:solidFill>
                <a:latin typeface="CMR8" charset="0"/>
              </a:rPr>
              <a:t>Physics Letters </a:t>
            </a:r>
            <a:r>
              <a:rPr lang="en-US" dirty="0" smtClean="0">
                <a:solidFill>
                  <a:srgbClr val="0070C0"/>
                </a:solidFill>
                <a:latin typeface="CMR8" charset="0"/>
              </a:rPr>
              <a:t>A, Vol</a:t>
            </a:r>
            <a:r>
              <a:rPr lang="en-US" dirty="0">
                <a:solidFill>
                  <a:srgbClr val="0070C0"/>
                </a:solidFill>
                <a:latin typeface="CMR8" charset="0"/>
              </a:rPr>
              <a:t>. 19, No. 35 (2004) </a:t>
            </a:r>
            <a:r>
              <a:rPr lang="en-US" dirty="0" smtClean="0">
                <a:solidFill>
                  <a:srgbClr val="0070C0"/>
                </a:solidFill>
                <a:latin typeface="CMR8" charset="0"/>
              </a:rPr>
              <a:t>2595–2610)</a:t>
            </a:r>
          </a:p>
          <a:p>
            <a:endParaRPr lang="en-US" dirty="0">
              <a:latin typeface="CMR8" charset="0"/>
            </a:endParaRPr>
          </a:p>
          <a:p>
            <a:r>
              <a:rPr lang="en-US" dirty="0"/>
              <a:t>Search for stable and long-lived massive charged particles in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−</a:t>
            </a:r>
            <a:r>
              <a:rPr lang="en-US" dirty="0"/>
              <a:t> collisions at  </a:t>
            </a:r>
            <a:r>
              <a:rPr lang="en-US" dirty="0" smtClean="0"/>
              <a:t>130-209 GeV (</a:t>
            </a:r>
            <a:r>
              <a:rPr lang="en-US" dirty="0">
                <a:solidFill>
                  <a:srgbClr val="0070C0"/>
                </a:solidFill>
                <a:latin typeface="NimbusRomNo9L" charset="0"/>
              </a:rPr>
              <a:t>Phys. Lett. B 572 (2003) </a:t>
            </a:r>
            <a:r>
              <a:rPr lang="en-US" dirty="0" smtClean="0">
                <a:solidFill>
                  <a:srgbClr val="0070C0"/>
                </a:solidFill>
                <a:latin typeface="NimbusRomNo9L" charset="0"/>
              </a:rPr>
              <a:t>8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2628" y="1678329"/>
            <a:ext cx="7584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In searched based on </a:t>
            </a:r>
            <a:r>
              <a:rPr lang="en-US" dirty="0" err="1" smtClean="0">
                <a:solidFill>
                  <a:srgbClr val="C00000"/>
                </a:solidFill>
              </a:rPr>
              <a:t>dE</a:t>
            </a:r>
            <a:r>
              <a:rPr lang="en-US" dirty="0" smtClean="0">
                <a:solidFill>
                  <a:srgbClr val="C00000"/>
                </a:solidFill>
              </a:rPr>
              <a:t>/dx, usually </a:t>
            </a:r>
            <a:r>
              <a:rPr lang="en-US" dirty="0" err="1" smtClean="0">
                <a:solidFill>
                  <a:srgbClr val="C00000"/>
                </a:solidFill>
              </a:rPr>
              <a:t>dE</a:t>
            </a:r>
            <a:r>
              <a:rPr lang="en-US" dirty="0" smtClean="0">
                <a:solidFill>
                  <a:srgbClr val="C00000"/>
                </a:solidFill>
              </a:rPr>
              <a:t>/dx resolution is not the bottle-neck.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It relates to sample size, and momentum resolution, two track separation ability. 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36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3019" y="512463"/>
            <a:ext cx="7486650" cy="1280890"/>
          </a:xfrm>
        </p:spPr>
        <p:txBody>
          <a:bodyPr>
            <a:normAutofit/>
          </a:bodyPr>
          <a:lstStyle/>
          <a:p>
            <a:r>
              <a:rPr lang="en-US" dirty="0" smtClean="0"/>
              <a:t>Question &amp; Discussion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5362" y="6345620"/>
            <a:ext cx="528637" cy="365125"/>
          </a:xfrm>
        </p:spPr>
        <p:txBody>
          <a:bodyPr/>
          <a:lstStyle/>
          <a:p>
            <a:fld id="{6D22F896-40B5-4ADD-8801-0D06FADFA095}" type="slidenum">
              <a:rPr lang="en-US" smtClean="0">
                <a:solidFill>
                  <a:schemeClr val="tx1"/>
                </a:solidFill>
              </a:rPr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38" y="1584848"/>
            <a:ext cx="79867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defTabSz="914400">
              <a:buFont typeface="Arial" charset="0"/>
              <a:buChar char="•"/>
            </a:pPr>
            <a:r>
              <a:rPr lang="en-US" sz="2400" dirty="0"/>
              <a:t>Use kaon to tag b-jets, is that the same with DELPHI</a:t>
            </a:r>
            <a:r>
              <a:rPr lang="en-US" sz="2400" dirty="0" smtClean="0"/>
              <a:t>?</a:t>
            </a:r>
          </a:p>
          <a:p>
            <a:pPr marL="742950" lvl="1" indent="-285750" defTabSz="914400">
              <a:buFont typeface="Arial" charset="0"/>
              <a:buChar char="•"/>
            </a:pPr>
            <a:endParaRPr lang="en-US" sz="2400" dirty="0"/>
          </a:p>
          <a:p>
            <a:pPr marL="742950" lvl="1" indent="-285750" defTabSz="914400">
              <a:buFont typeface="Arial" charset="0"/>
              <a:buChar char="•"/>
            </a:pPr>
            <a:r>
              <a:rPr lang="en-US" sz="2400" dirty="0" smtClean="0"/>
              <a:t>In the paper, I think I should make all the bands with 25%-50% deterioration.</a:t>
            </a:r>
            <a:endParaRPr lang="en-US" sz="2400" dirty="0" smtClean="0"/>
          </a:p>
          <a:p>
            <a:pPr marL="742950" lvl="1" indent="-285750" defTabSz="914400">
              <a:buFont typeface="Arial" charset="0"/>
              <a:buChar char="•"/>
            </a:pPr>
            <a:endParaRPr lang="en-US" sz="2400" dirty="0"/>
          </a:p>
          <a:p>
            <a:pPr marL="742950" lvl="1" indent="-285750" defTabSz="914400">
              <a:buFont typeface="Arial" charset="0"/>
              <a:buChar char="•"/>
            </a:pPr>
            <a:r>
              <a:rPr lang="en-US" sz="2400" dirty="0" smtClean="0"/>
              <a:t>From DELPHI’s experience, should </a:t>
            </a:r>
            <a:r>
              <a:rPr lang="en-US" sz="2400" dirty="0" smtClean="0"/>
              <a:t>we add a RICH counter?</a:t>
            </a:r>
          </a:p>
          <a:p>
            <a:pPr marL="742950" lvl="1" indent="-285750" defTabSz="914400">
              <a:buFont typeface="Arial" charset="0"/>
              <a:buChar char="•"/>
            </a:pPr>
            <a:endParaRPr lang="en-US" sz="2400" dirty="0"/>
          </a:p>
          <a:p>
            <a:pPr marL="742950" lvl="1" indent="-285750" defTabSz="914400">
              <a:buFont typeface="Arial" charset="0"/>
              <a:buChar char="•"/>
            </a:pPr>
            <a:r>
              <a:rPr lang="en-US" sz="2400" dirty="0" smtClean="0"/>
              <a:t>The efficiency loss of TOF </a:t>
            </a:r>
            <a:r>
              <a:rPr lang="en-US" sz="2400" dirty="0"/>
              <a:t>caused by </a:t>
            </a:r>
            <a:r>
              <a:rPr lang="en-US" sz="2400" dirty="0" smtClean="0"/>
              <a:t>nuclear effects is negligible (&gt;20%). Especially for K/p separation.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5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3019" y="512463"/>
            <a:ext cx="7486650" cy="895142"/>
          </a:xfrm>
        </p:spPr>
        <p:txBody>
          <a:bodyPr>
            <a:normAutofit/>
          </a:bodyPr>
          <a:lstStyle/>
          <a:p>
            <a:r>
              <a:rPr lang="en-US" dirty="0" smtClean="0"/>
              <a:t>Detected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5362" y="6345620"/>
            <a:ext cx="528637" cy="365125"/>
          </a:xfrm>
        </p:spPr>
        <p:txBody>
          <a:bodyPr/>
          <a:lstStyle/>
          <a:p>
            <a:fld id="{6D22F896-40B5-4ADD-8801-0D06FADFA095}" type="slidenum">
              <a:rPr lang="en-US" smtClean="0">
                <a:solidFill>
                  <a:schemeClr val="tx1"/>
                </a:solidFill>
              </a:rPr>
              <a:t>13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3019" y="512463"/>
            <a:ext cx="7486650" cy="8951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 Regular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94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3019" y="2873699"/>
            <a:ext cx="7486650" cy="895142"/>
          </a:xfrm>
        </p:spPr>
        <p:txBody>
          <a:bodyPr>
            <a:normAutofit/>
          </a:bodyPr>
          <a:lstStyle/>
          <a:p>
            <a:pPr algn="ctr"/>
            <a:r>
              <a:rPr lang="en-US" sz="5000" dirty="0" smtClean="0"/>
              <a:t>Backup</a:t>
            </a:r>
            <a:endParaRPr lang="en-US" sz="5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5362" y="6345620"/>
            <a:ext cx="528637" cy="365125"/>
          </a:xfrm>
        </p:spPr>
        <p:txBody>
          <a:bodyPr/>
          <a:lstStyle/>
          <a:p>
            <a:fld id="{6D22F896-40B5-4ADD-8801-0D06FADFA095}" type="slidenum">
              <a:rPr lang="en-US" smtClean="0">
                <a:solidFill>
                  <a:schemeClr val="tx1"/>
                </a:solidFill>
              </a:rPr>
              <a:t>14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3019" y="512463"/>
            <a:ext cx="7486650" cy="8951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 Regular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89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3019" y="512463"/>
            <a:ext cx="7486650" cy="895142"/>
          </a:xfrm>
        </p:spPr>
        <p:txBody>
          <a:bodyPr>
            <a:normAutofit/>
          </a:bodyPr>
          <a:lstStyle/>
          <a:p>
            <a:r>
              <a:rPr lang="en-US" dirty="0" smtClean="0"/>
              <a:t>Detected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5362" y="6345620"/>
            <a:ext cx="528637" cy="365125"/>
          </a:xfrm>
        </p:spPr>
        <p:txBody>
          <a:bodyPr/>
          <a:lstStyle/>
          <a:p>
            <a:fld id="{6D22F896-40B5-4ADD-8801-0D06FADFA095}" type="slidenum">
              <a:rPr lang="en-US" smtClean="0">
                <a:solidFill>
                  <a:schemeClr val="tx1"/>
                </a:solidFill>
              </a:rPr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3019" y="512463"/>
            <a:ext cx="7486650" cy="8951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 Regular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6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3019" y="512463"/>
            <a:ext cx="7486650" cy="895142"/>
          </a:xfrm>
        </p:spPr>
        <p:txBody>
          <a:bodyPr>
            <a:normAutofit/>
          </a:bodyPr>
          <a:lstStyle/>
          <a:p>
            <a:r>
              <a:rPr lang="en-US" dirty="0" smtClean="0"/>
              <a:t>Detected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5362" y="6345620"/>
            <a:ext cx="528637" cy="365125"/>
          </a:xfrm>
        </p:spPr>
        <p:txBody>
          <a:bodyPr/>
          <a:lstStyle/>
          <a:p>
            <a:fld id="{6D22F896-40B5-4ADD-8801-0D06FADFA095}" type="slidenum">
              <a:rPr lang="en-US" smtClean="0">
                <a:solidFill>
                  <a:schemeClr val="tx1"/>
                </a:solidFill>
              </a:rPr>
              <a:t>16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3019" y="512463"/>
            <a:ext cx="7486650" cy="8951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 Regular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62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3019" y="512463"/>
            <a:ext cx="7486650" cy="895142"/>
          </a:xfrm>
        </p:spPr>
        <p:txBody>
          <a:bodyPr>
            <a:normAutofit/>
          </a:bodyPr>
          <a:lstStyle/>
          <a:p>
            <a:r>
              <a:rPr lang="en-US" dirty="0" smtClean="0"/>
              <a:t>Detected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5362" y="6345620"/>
            <a:ext cx="528637" cy="365125"/>
          </a:xfrm>
        </p:spPr>
        <p:txBody>
          <a:bodyPr/>
          <a:lstStyle/>
          <a:p>
            <a:fld id="{6D22F896-40B5-4ADD-8801-0D06FADFA095}" type="slidenum">
              <a:rPr lang="en-US" smtClean="0">
                <a:solidFill>
                  <a:schemeClr val="tx1"/>
                </a:solidFill>
              </a:rPr>
              <a:t>17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3019" y="512463"/>
            <a:ext cx="7486650" cy="8951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 Regular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31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3019" y="512463"/>
            <a:ext cx="7486650" cy="895142"/>
          </a:xfrm>
        </p:spPr>
        <p:txBody>
          <a:bodyPr>
            <a:normAutofit/>
          </a:bodyPr>
          <a:lstStyle/>
          <a:p>
            <a:r>
              <a:rPr lang="en-US" dirty="0" err="1" smtClean="0"/>
              <a:t>Bc</a:t>
            </a:r>
            <a:r>
              <a:rPr lang="en-US" dirty="0" smtClean="0"/>
              <a:t> search at ALEPH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5362" y="6345620"/>
            <a:ext cx="528637" cy="365125"/>
          </a:xfrm>
        </p:spPr>
        <p:txBody>
          <a:bodyPr/>
          <a:lstStyle/>
          <a:p>
            <a:fld id="{6D22F896-40B5-4ADD-8801-0D06FADFA095}" type="slidenum">
              <a:rPr lang="en-US" smtClean="0">
                <a:solidFill>
                  <a:schemeClr val="tx1"/>
                </a:solidFill>
              </a:rPr>
              <a:t>18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3019" y="512463"/>
            <a:ext cx="7486650" cy="8951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 Regular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344" y="1407605"/>
            <a:ext cx="4107366" cy="47630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033" y="1407605"/>
            <a:ext cx="4159022" cy="481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17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3019" y="512463"/>
            <a:ext cx="7486650" cy="895142"/>
          </a:xfrm>
        </p:spPr>
        <p:txBody>
          <a:bodyPr>
            <a:normAutofit/>
          </a:bodyPr>
          <a:lstStyle/>
          <a:p>
            <a:r>
              <a:rPr lang="en-US" dirty="0" err="1" smtClean="0"/>
              <a:t>Bc</a:t>
            </a:r>
            <a:r>
              <a:rPr lang="en-US" dirty="0" smtClean="0"/>
              <a:t> search at ALEPH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5362" y="6345620"/>
            <a:ext cx="528637" cy="365125"/>
          </a:xfrm>
        </p:spPr>
        <p:txBody>
          <a:bodyPr/>
          <a:lstStyle/>
          <a:p>
            <a:fld id="{6D22F896-40B5-4ADD-8801-0D06FADFA095}" type="slidenum">
              <a:rPr lang="en-US" smtClean="0">
                <a:solidFill>
                  <a:schemeClr val="tx1"/>
                </a:solidFill>
              </a:rPr>
              <a:t>19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3019" y="512463"/>
            <a:ext cx="7486650" cy="8951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 Regular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7226" y="1407605"/>
            <a:ext cx="4237006" cy="503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12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3019" y="512463"/>
            <a:ext cx="7486650" cy="895142"/>
          </a:xfrm>
        </p:spPr>
        <p:txBody>
          <a:bodyPr>
            <a:normAutofit/>
          </a:bodyPr>
          <a:lstStyle/>
          <a:p>
            <a:r>
              <a:rPr lang="en-US" dirty="0" err="1"/>
              <a:t>dE</a:t>
            </a:r>
            <a:r>
              <a:rPr lang="en-US" dirty="0"/>
              <a:t>/dx </a:t>
            </a:r>
            <a:r>
              <a:rPr lang="en-US" dirty="0" smtClean="0"/>
              <a:t>use at Z pole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5362" y="6345620"/>
            <a:ext cx="528637" cy="365125"/>
          </a:xfrm>
        </p:spPr>
        <p:txBody>
          <a:bodyPr/>
          <a:lstStyle/>
          <a:p>
            <a:fld id="{6D22F896-40B5-4ADD-8801-0D06FADFA095}" type="slidenum">
              <a:rPr lang="en-US" smtClean="0">
                <a:solidFill>
                  <a:schemeClr val="tx1"/>
                </a:solidFill>
              </a:rPr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3019" y="512463"/>
            <a:ext cx="7486650" cy="8951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 Regular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97536" y="1314081"/>
                <a:ext cx="8671225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00100" lvl="1" indent="-342900">
                  <a:buFont typeface="Arial" charset="0"/>
                  <a:buChar char="•"/>
                </a:pPr>
                <a:r>
                  <a:rPr lang="en-US" sz="2200" dirty="0" smtClean="0"/>
                  <a:t>b/c-jet tagging</a:t>
                </a:r>
              </a:p>
              <a:p>
                <a:pPr marL="1257300" lvl="2" indent="-342900">
                  <a:buFont typeface="Arial" charset="0"/>
                  <a:buChar char="•"/>
                </a:pPr>
                <a:r>
                  <a:rPr lang="en-US" sz="2200" dirty="0" smtClean="0"/>
                  <a:t>Identify the flavor of the jets using lepton, kaon</a:t>
                </a:r>
              </a:p>
              <a:p>
                <a:pPr marL="800100" lvl="1" indent="-342900">
                  <a:buFont typeface="Arial" charset="0"/>
                  <a:buChar char="•"/>
                </a:pPr>
                <a:endParaRPr lang="en-US" sz="2200" dirty="0"/>
              </a:p>
              <a:p>
                <a:pPr marL="800100" lvl="1" indent="-342900">
                  <a:buFont typeface="Arial" charset="0"/>
                  <a:buChar char="•"/>
                </a:pPr>
                <a:r>
                  <a:rPr lang="en-US" sz="2200" dirty="0" smtClean="0"/>
                  <a:t>Exclusive reconstruction of hadrons and tau</a:t>
                </a:r>
              </a:p>
              <a:p>
                <a:pPr marL="1257300" lvl="2" indent="-342900">
                  <a:buFont typeface="Arial" charset="0"/>
                  <a:buChar char="•"/>
                </a:pPr>
                <a:r>
                  <a:rPr lang="en-US" sz="2200" dirty="0" smtClean="0"/>
                  <a:t>Charm counting</a:t>
                </a:r>
              </a:p>
              <a:p>
                <a:pPr marL="1257300" lvl="2" indent="-34290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charset="0"/>
                      </a:rPr>
                      <m:t>𝑍</m:t>
                    </m:r>
                    <m:r>
                      <a:rPr lang="en-US" sz="2200" b="0" i="1" smtClean="0">
                        <a:latin typeface="Cambria Math" charset="0"/>
                      </a:rPr>
                      <m:t>→</m:t>
                    </m:r>
                    <m:r>
                      <a:rPr lang="en-US" sz="2200" b="0" i="1" smtClean="0">
                        <a:latin typeface="Cambria Math" charset="0"/>
                      </a:rPr>
                      <m:t>𝜏𝜏</m:t>
                    </m:r>
                  </m:oMath>
                </a14:m>
                <a:r>
                  <a:rPr lang="en-US" sz="2200" dirty="0" smtClean="0"/>
                  <a:t> analysis,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charset="0"/>
                      </a:rPr>
                      <m:t>𝜏</m:t>
                    </m:r>
                  </m:oMath>
                </a14:m>
                <a:r>
                  <a:rPr lang="en-US" sz="2200" dirty="0" smtClean="0"/>
                  <a:t> polarization at Z pole</a:t>
                </a:r>
              </a:p>
              <a:p>
                <a:pPr marL="1257300" lvl="2" indent="-342900">
                  <a:buFont typeface="Arial" charset="0"/>
                  <a:buChar char="•"/>
                </a:pPr>
                <a:r>
                  <a:rPr lang="en-US" sz="2200" dirty="0" smtClean="0"/>
                  <a:t>Heavy flavor hadron studies, </a:t>
                </a:r>
                <a:r>
                  <a:rPr lang="en-US" sz="2200" dirty="0" err="1" smtClean="0"/>
                  <a:t>Bc</a:t>
                </a:r>
                <a:r>
                  <a:rPr lang="en-US" sz="2200" dirty="0" smtClean="0"/>
                  <a:t> </a:t>
                </a:r>
                <a:r>
                  <a:rPr lang="mr-IN" sz="2200" dirty="0" smtClean="0"/>
                  <a:t>…</a:t>
                </a:r>
                <a:endParaRPr lang="en-US" sz="2200" dirty="0" smtClean="0"/>
              </a:p>
              <a:p>
                <a:pPr marL="800100" lvl="1" indent="-342900">
                  <a:buFont typeface="Arial" charset="0"/>
                  <a:buChar char="•"/>
                </a:pPr>
                <a:endParaRPr lang="en-US" sz="2200" dirty="0"/>
              </a:p>
              <a:p>
                <a:pPr marL="800100" lvl="1" indent="-342900">
                  <a:buFont typeface="Arial" charset="0"/>
                  <a:buChar char="•"/>
                </a:pPr>
                <a:r>
                  <a:rPr lang="en-US" sz="2200" dirty="0" smtClean="0"/>
                  <a:t>Search for long-lived particles with unexpected mass and charge</a:t>
                </a:r>
                <a:endParaRPr lang="en-US" sz="2200" dirty="0"/>
              </a:p>
              <a:p>
                <a:pPr marL="800100" lvl="1" indent="-342900">
                  <a:buFont typeface="Arial" charset="0"/>
                  <a:buChar char="•"/>
                </a:pPr>
                <a:endParaRPr lang="en-US" sz="22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536" y="1314081"/>
                <a:ext cx="8671225" cy="3477875"/>
              </a:xfrm>
              <a:prstGeom prst="rect">
                <a:avLst/>
              </a:prstGeom>
              <a:blipFill rotWithShape="0">
                <a:blip r:embed="rId3"/>
                <a:stretch>
                  <a:fillRect t="-12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681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3019" y="512463"/>
            <a:ext cx="7486650" cy="895142"/>
          </a:xfrm>
        </p:spPr>
        <p:txBody>
          <a:bodyPr>
            <a:normAutofit/>
          </a:bodyPr>
          <a:lstStyle/>
          <a:p>
            <a:r>
              <a:rPr lang="en-US" dirty="0" smtClean="0"/>
              <a:t>b-jets tagging (DELPHI)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5362" y="6345620"/>
            <a:ext cx="528637" cy="365125"/>
          </a:xfrm>
        </p:spPr>
        <p:txBody>
          <a:bodyPr/>
          <a:lstStyle/>
          <a:p>
            <a:fld id="{6D22F896-40B5-4ADD-8801-0D06FADFA095}" type="slidenum">
              <a:rPr lang="en-US" smtClean="0">
                <a:solidFill>
                  <a:schemeClr val="tx1"/>
                </a:solidFill>
              </a:rPr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3019" y="512463"/>
            <a:ext cx="7486650" cy="8951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 Regular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7536" y="1314081"/>
                <a:ext cx="8671225" cy="2815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00100" lvl="1" indent="-342900">
                  <a:buFont typeface="Arial" charset="0"/>
                  <a:buChar char="•"/>
                </a:pPr>
                <a:r>
                  <a:rPr lang="en-US" sz="2200" dirty="0" smtClean="0"/>
                  <a:t>To identify b-jets from c/light jets (96% purity, 30% efficiency)</a:t>
                </a:r>
              </a:p>
              <a:p>
                <a:pPr marL="1257300" lvl="2" indent="-342900">
                  <a:buFont typeface="Arial" charset="0"/>
                  <a:buChar char="•"/>
                </a:pPr>
                <a:r>
                  <a:rPr lang="en-US" sz="2200" dirty="0" smtClean="0"/>
                  <a:t>Lifetime </a:t>
                </a:r>
              </a:p>
              <a:p>
                <a:pPr marL="1257300" lvl="2" indent="-342900">
                  <a:buFont typeface="Arial" charset="0"/>
                  <a:buChar char="•"/>
                </a:pPr>
                <a:r>
                  <a:rPr lang="en-US" sz="2200" dirty="0" smtClean="0"/>
                  <a:t>secondary vertex: (mass, multiplicity, track rapidity, jet </a:t>
                </a:r>
                <a:r>
                  <a:rPr lang="en-US" sz="2200" dirty="0" err="1" smtClean="0"/>
                  <a:t>pT</a:t>
                </a:r>
                <a:r>
                  <a:rPr lang="en-US" sz="2200" dirty="0" smtClean="0"/>
                  <a:t> </a:t>
                </a:r>
                <a:r>
                  <a:rPr lang="mr-IN" sz="2200" dirty="0" smtClean="0"/>
                  <a:t>…</a:t>
                </a:r>
                <a:r>
                  <a:rPr lang="en-US" sz="2200" dirty="0" smtClean="0"/>
                  <a:t>)</a:t>
                </a:r>
              </a:p>
              <a:p>
                <a:pPr marL="800100" lvl="1" indent="-342900">
                  <a:buFont typeface="Arial" charset="0"/>
                  <a:buChar char="•"/>
                </a:pPr>
                <a:endParaRPr lang="en-US" sz="2200" dirty="0"/>
              </a:p>
              <a:p>
                <a:pPr marL="800100" lvl="1" indent="-342900">
                  <a:buFont typeface="Arial" charset="0"/>
                  <a:buChar char="•"/>
                </a:pPr>
                <a:r>
                  <a:rPr lang="en-US" sz="2200" dirty="0" smtClean="0"/>
                  <a:t>To identify the b-hadron type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charset="0"/>
                          </a:rPr>
                          <m:t>𝐵</m:t>
                        </m:r>
                      </m:e>
                      <m:sub>
                        <m:r>
                          <a:rPr lang="en-US" sz="2200" b="0" i="1" smtClean="0">
                            <a:latin typeface="Cambria Math" charset="0"/>
                          </a:rPr>
                          <m:t>𝑢</m:t>
                        </m:r>
                        <m:r>
                          <a:rPr lang="en-US" sz="2200" b="0" i="1" smtClean="0">
                            <a:latin typeface="Cambria Math" charset="0"/>
                          </a:rPr>
                          <m:t>,</m:t>
                        </m:r>
                        <m:r>
                          <a:rPr lang="en-US" sz="2200" b="0" i="1" smtClean="0">
                            <a:latin typeface="Cambria Math" charset="0"/>
                          </a:rPr>
                          <m:t>𝑑</m:t>
                        </m:r>
                        <m:r>
                          <a:rPr lang="en-US" sz="2200" b="0" i="1" smtClean="0">
                            <a:latin typeface="Cambria Math" charset="0"/>
                          </a:rPr>
                          <m:t>,</m:t>
                        </m:r>
                        <m:r>
                          <a:rPr lang="en-US" sz="2200" b="0" i="1" smtClean="0">
                            <a:latin typeface="Cambria Math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200" dirty="0" smtClean="0"/>
                  <a:t> and b-baryons)</a:t>
                </a:r>
              </a:p>
              <a:p>
                <a:pPr marL="1257300" lvl="2" indent="-342900">
                  <a:buFont typeface="Arial" charset="0"/>
                  <a:buChar char="•"/>
                </a:pPr>
                <a:r>
                  <a:rPr lang="en-US" sz="2200" dirty="0" smtClean="0"/>
                  <a:t>Track level probability (PID </a:t>
                </a:r>
                <a:r>
                  <a:rPr lang="mr-IN" sz="2200" dirty="0" smtClean="0"/>
                  <a:t>…</a:t>
                </a:r>
                <a:r>
                  <a:rPr lang="en-US" sz="2200" dirty="0" smtClean="0"/>
                  <a:t>) </a:t>
                </a:r>
              </a:p>
              <a:p>
                <a:pPr marL="1257300" lvl="2" indent="-342900">
                  <a:buFont typeface="Arial" charset="0"/>
                  <a:buChar char="•"/>
                </a:pPr>
                <a:r>
                  <a:rPr lang="en-US" sz="2200" dirty="0" smtClean="0"/>
                  <a:t>Jet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a:rPr lang="en-US" sz="2200" b="0" i="1" smtClean="0">
                            <a:latin typeface="Cambria Math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200" dirty="0" smtClean="0"/>
                  <a:t> weighted charge</a:t>
                </a:r>
              </a:p>
              <a:p>
                <a:pPr marL="1257300" lvl="2" indent="-342900">
                  <a:buFont typeface="Arial" charset="0"/>
                  <a:buChar char="•"/>
                </a:pPr>
                <a:r>
                  <a:rPr lang="en-US" sz="2200" dirty="0" smtClean="0"/>
                  <a:t>SV charge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536" y="1314081"/>
                <a:ext cx="8671225" cy="2815579"/>
              </a:xfrm>
              <a:prstGeom prst="rect">
                <a:avLst/>
              </a:prstGeom>
              <a:blipFill rotWithShape="0">
                <a:blip r:embed="rId3"/>
                <a:stretch>
                  <a:fillRect t="-1518" b="-3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5933902" y="728606"/>
            <a:ext cx="2670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dirty="0">
                <a:solidFill>
                  <a:srgbClr val="0070C0"/>
                </a:solidFill>
                <a:latin typeface="NimbusRomNo9L" charset="0"/>
              </a:rPr>
              <a:t>Eur. Phys. </a:t>
            </a:r>
            <a:r>
              <a:rPr lang="is-IS" dirty="0" smtClean="0">
                <a:solidFill>
                  <a:srgbClr val="0070C0"/>
                </a:solidFill>
                <a:latin typeface="NimbusRomNo9L" charset="0"/>
              </a:rPr>
              <a:t>J</a:t>
            </a:r>
            <a:r>
              <a:rPr lang="is-IS" dirty="0">
                <a:solidFill>
                  <a:srgbClr val="0070C0"/>
                </a:solidFill>
                <a:latin typeface="NimbusRomNo9L" charset="0"/>
              </a:rPr>
              <a:t>. C 40 (2005) </a:t>
            </a:r>
            <a:r>
              <a:rPr lang="is-IS" dirty="0" smtClean="0">
                <a:solidFill>
                  <a:srgbClr val="0070C0"/>
                </a:solidFill>
                <a:latin typeface="NimbusRomNo9L" charset="0"/>
              </a:rPr>
              <a:t>1</a:t>
            </a:r>
            <a:endParaRPr lang="is-I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36417" y="4600272"/>
                <a:ext cx="7978945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 smtClean="0"/>
                  <a:t>Is this method still applicable for CEPC? I don’t see this method is used by </a:t>
                </a:r>
                <a:r>
                  <a:rPr lang="en-US" sz="2200" dirty="0" err="1" smtClean="0"/>
                  <a:t>LHCb</a:t>
                </a:r>
                <a:r>
                  <a:rPr lang="en-US" sz="2200" dirty="0" smtClean="0"/>
                  <a:t>, Belle, ILC.</a:t>
                </a:r>
              </a:p>
              <a:p>
                <a:endParaRPr lang="en-US" sz="2200" dirty="0" smtClean="0"/>
              </a:p>
              <a:p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charset="0"/>
                      </a:rPr>
                      <m:t>𝑏</m:t>
                    </m:r>
                    <m:r>
                      <a:rPr lang="en-US" sz="2200" b="0" i="1" smtClean="0">
                        <a:latin typeface="Cambria Math" charset="0"/>
                      </a:rPr>
                      <m:t>→</m:t>
                    </m:r>
                    <m:r>
                      <a:rPr lang="en-US" sz="2200" b="0" i="1" smtClean="0">
                        <a:latin typeface="Cambria Math" charset="0"/>
                      </a:rPr>
                      <m:t>𝑐</m:t>
                    </m:r>
                    <m:r>
                      <a:rPr lang="en-US" sz="2200" b="0" i="1" smtClean="0">
                        <a:latin typeface="Cambria Math" charset="0"/>
                      </a:rPr>
                      <m:t>→</m:t>
                    </m:r>
                    <m:r>
                      <a:rPr lang="en-US" sz="2200" b="0" i="1" smtClean="0">
                        <a:latin typeface="Cambria Math" charset="0"/>
                      </a:rPr>
                      <m:t>𝑠</m:t>
                    </m:r>
                    <m:r>
                      <a:rPr lang="en-US" sz="2200" b="0" i="1" smtClean="0">
                        <a:latin typeface="Cambria Math" charset="0"/>
                      </a:rPr>
                      <m:t>, </m:t>
                    </m:r>
                    <m:r>
                      <a:rPr lang="en-US" sz="2200" b="0" i="1" smtClean="0">
                        <a:latin typeface="Cambria Math" charset="0"/>
                      </a:rPr>
                      <m:t>𝑏</m:t>
                    </m:r>
                    <m:r>
                      <a:rPr lang="en-US" sz="2200" b="0" i="1" smtClean="0">
                        <a:latin typeface="Cambria Math" charset="0"/>
                      </a:rPr>
                      <m:t>→</m:t>
                    </m:r>
                    <m:r>
                      <a:rPr lang="en-US" sz="2200" b="0" i="1" smtClean="0">
                        <a:latin typeface="Cambria Math" charset="0"/>
                      </a:rPr>
                      <m:t>𝑐</m:t>
                    </m:r>
                    <m:sSup>
                      <m:sSupPr>
                        <m:ctrlPr>
                          <a:rPr lang="en-US" sz="22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 charset="0"/>
                          </a:rPr>
                          <m:t>𝑙</m:t>
                        </m:r>
                      </m:e>
                      <m:sup>
                        <m:r>
                          <a:rPr lang="en-US" sz="2200" b="0" i="1" smtClean="0">
                            <a:latin typeface="Cambria Math" charset="0"/>
                          </a:rPr>
                          <m:t>−</m:t>
                        </m:r>
                      </m:sup>
                    </m:sSup>
                    <m:sSub>
                      <m:sSubPr>
                        <m:ctrlPr>
                          <a:rPr lang="en-US" sz="2200" b="0" i="1" dirty="0" smtClean="0">
                            <a:latin typeface="Cambria Math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200" b="0" i="1" smtClean="0"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US" sz="2200" b="0" i="1" smtClean="0">
                                <a:latin typeface="Cambria Math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sz="2200" b="0" i="1" dirty="0" smtClean="0">
                            <a:latin typeface="Cambria Math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sz="2200" dirty="0" smtClean="0"/>
                  <a:t> has been implemented in the neural network. </a:t>
                </a:r>
                <a:r>
                  <a:rPr lang="en-US" sz="2200" dirty="0" smtClean="0">
                    <a:solidFill>
                      <a:srgbClr val="C00000"/>
                    </a:solidFill>
                  </a:rPr>
                  <a:t>Is this what Chunhui suggests about “Using kaon in b-tagging”?</a:t>
                </a:r>
                <a:endParaRPr lang="en-US" sz="2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417" y="4600272"/>
                <a:ext cx="7978945" cy="1785104"/>
              </a:xfrm>
              <a:prstGeom prst="rect">
                <a:avLst/>
              </a:prstGeom>
              <a:blipFill rotWithShape="0">
                <a:blip r:embed="rId4"/>
                <a:stretch>
                  <a:fillRect l="-993" t="-2397" b="-61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781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3019" y="512463"/>
            <a:ext cx="7486650" cy="895142"/>
          </a:xfrm>
        </p:spPr>
        <p:txBody>
          <a:bodyPr>
            <a:normAutofit/>
          </a:bodyPr>
          <a:lstStyle/>
          <a:p>
            <a:r>
              <a:rPr lang="en-US" dirty="0"/>
              <a:t>b-jets </a:t>
            </a:r>
            <a:r>
              <a:rPr lang="en-US" dirty="0" smtClean="0"/>
              <a:t>tagging using lepton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5362" y="6345620"/>
            <a:ext cx="528637" cy="365125"/>
          </a:xfrm>
        </p:spPr>
        <p:txBody>
          <a:bodyPr/>
          <a:lstStyle/>
          <a:p>
            <a:fld id="{6D22F896-40B5-4ADD-8801-0D06FADFA095}" type="slidenum">
              <a:rPr lang="en-US" smtClean="0">
                <a:solidFill>
                  <a:schemeClr val="tx1"/>
                </a:solidFill>
              </a:rPr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3019" y="512463"/>
            <a:ext cx="7486650" cy="8951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 Regular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883" y="1407605"/>
            <a:ext cx="8495797" cy="40610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0724" y="5910279"/>
            <a:ext cx="7978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Old method simply based on lepton, no neural network</a:t>
            </a:r>
          </a:p>
          <a:p>
            <a:r>
              <a:rPr lang="en-US" sz="2200" dirty="0" smtClean="0"/>
              <a:t>Just to show you the effect of lepton tagging</a:t>
            </a:r>
          </a:p>
        </p:txBody>
      </p:sp>
    </p:spTree>
    <p:extLst>
      <p:ext uri="{BB962C8B-B14F-4D97-AF65-F5344CB8AC3E}">
        <p14:creationId xmlns:p14="http://schemas.microsoft.com/office/powerpoint/2010/main" val="38495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3019" y="512463"/>
            <a:ext cx="7486650" cy="895142"/>
          </a:xfrm>
        </p:spPr>
        <p:txBody>
          <a:bodyPr>
            <a:normAutofit/>
          </a:bodyPr>
          <a:lstStyle/>
          <a:p>
            <a:r>
              <a:rPr lang="en-US" dirty="0"/>
              <a:t>b-jets tagging using 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5362" y="6345620"/>
            <a:ext cx="528637" cy="365125"/>
          </a:xfrm>
        </p:spPr>
        <p:txBody>
          <a:bodyPr/>
          <a:lstStyle/>
          <a:p>
            <a:fld id="{6D22F896-40B5-4ADD-8801-0D06FADFA095}" type="slidenum">
              <a:rPr lang="en-US" smtClean="0">
                <a:solidFill>
                  <a:schemeClr val="tx1"/>
                </a:solidFill>
              </a:rPr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3019" y="512463"/>
            <a:ext cx="7486650" cy="8951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 Regular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8992" y="1242513"/>
            <a:ext cx="4602408" cy="463734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68348" y="692822"/>
            <a:ext cx="28889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NimbusRomNo9L" charset="0"/>
              </a:rPr>
              <a:t>Eur</a:t>
            </a:r>
            <a:r>
              <a:rPr lang="en-US" dirty="0">
                <a:solidFill>
                  <a:srgbClr val="0070C0"/>
                </a:solidFill>
                <a:latin typeface="NimbusRomNo9L" charset="0"/>
              </a:rPr>
              <a:t>. Phys. J. </a:t>
            </a:r>
            <a:r>
              <a:rPr lang="en-US" dirty="0" smtClean="0">
                <a:solidFill>
                  <a:srgbClr val="0070C0"/>
                </a:solidFill>
                <a:latin typeface="NimbusRomNo9L" charset="0"/>
              </a:rPr>
              <a:t>C </a:t>
            </a:r>
            <a:r>
              <a:rPr lang="en-US" dirty="0">
                <a:solidFill>
                  <a:srgbClr val="0070C0"/>
                </a:solidFill>
                <a:latin typeface="NimbusRomNo9L" charset="0"/>
              </a:rPr>
              <a:t>1 (1998) 439</a:t>
            </a:r>
            <a:r>
              <a:rPr lang="en-US" dirty="0" smtClean="0">
                <a:solidFill>
                  <a:srgbClr val="0070C0"/>
                </a:solidFill>
                <a:latin typeface="NimbusRomNo9L" charset="0"/>
              </a:rPr>
              <a:t>.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0724" y="5910279"/>
            <a:ext cx="7978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Old method simply based on D, no neural network</a:t>
            </a:r>
          </a:p>
          <a:p>
            <a:r>
              <a:rPr lang="en-US" sz="2200" dirty="0" smtClean="0"/>
              <a:t>Just to show you the effect of PID</a:t>
            </a:r>
          </a:p>
        </p:txBody>
      </p:sp>
    </p:spTree>
    <p:extLst>
      <p:ext uri="{BB962C8B-B14F-4D97-AF65-F5344CB8AC3E}">
        <p14:creationId xmlns:p14="http://schemas.microsoft.com/office/powerpoint/2010/main" val="46215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3019" y="512463"/>
            <a:ext cx="7486650" cy="895142"/>
          </a:xfrm>
        </p:spPr>
        <p:txBody>
          <a:bodyPr>
            <a:normAutofit/>
          </a:bodyPr>
          <a:lstStyle/>
          <a:p>
            <a:r>
              <a:rPr lang="en-US" dirty="0"/>
              <a:t>H</a:t>
            </a:r>
            <a:r>
              <a:rPr lang="en-US" dirty="0" smtClean="0"/>
              <a:t>eavy flavor hadrons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5362" y="6345620"/>
            <a:ext cx="528637" cy="365125"/>
          </a:xfrm>
        </p:spPr>
        <p:txBody>
          <a:bodyPr/>
          <a:lstStyle/>
          <a:p>
            <a:fld id="{6D22F896-40B5-4ADD-8801-0D06FADFA095}" type="slidenum">
              <a:rPr lang="en-US" smtClean="0">
                <a:solidFill>
                  <a:schemeClr val="tx1"/>
                </a:solidFill>
              </a:rPr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3019" y="512463"/>
            <a:ext cx="7486650" cy="8951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 Regular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7536" y="1221481"/>
                <a:ext cx="9139061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00100" lvl="1" indent="-342900">
                  <a:buFont typeface="Arial" charset="0"/>
                  <a:buChar char="•"/>
                </a:pPr>
                <a:r>
                  <a:rPr lang="en-US" sz="2000" dirty="0" smtClean="0"/>
                  <a:t>CEPC production not enough:</a:t>
                </a:r>
                <a:endParaRPr lang="en-US" sz="2000" dirty="0"/>
              </a:p>
              <a:p>
                <a:pPr marL="1257300" lvl="2" indent="-342900">
                  <a:buFont typeface="Arial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sz="2000" dirty="0" smtClean="0"/>
                  <a:t> Z,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1.2×</m:t>
                        </m:r>
                        <m:r>
                          <a:rPr lang="en-US" sz="2000" i="1"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charset="0"/>
                          </a:rPr>
                          <m:t>9</m:t>
                        </m:r>
                      </m:sup>
                    </m:sSup>
                    <m:r>
                      <a:rPr lang="en-US" sz="2000" b="0" i="0" smtClean="0">
                        <a:latin typeface="Cambria Math" charset="0"/>
                      </a:rPr>
                      <m:t> </m:t>
                    </m:r>
                    <m:sSup>
                      <m:sSupPr>
                        <m:ctrlPr>
                          <a:rPr lang="en-US" sz="20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charset="0"/>
                          </a:rPr>
                          <m:t>B</m:t>
                        </m:r>
                      </m:e>
                      <m:sup>
                        <m:r>
                          <a:rPr lang="en-US" sz="2000" b="0" i="0" smtClean="0">
                            <a:latin typeface="Cambria Math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000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3×</m:t>
                        </m:r>
                        <m:r>
                          <a:rPr lang="en-US" sz="2000" i="1"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charset="0"/>
                          </a:rPr>
                          <m:t>8</m:t>
                        </m:r>
                      </m:sup>
                    </m:sSup>
                    <m:r>
                      <a:rPr lang="en-US" sz="2000" b="0" i="1" smtClean="0">
                        <a:latin typeface="Cambria Math" charset="0"/>
                      </a:rPr>
                      <m:t> </m:t>
                    </m:r>
                    <m:sSub>
                      <m:sSubPr>
                        <m:ctrlPr>
                          <a:rPr lang="en-US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000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1.2×</m:t>
                        </m:r>
                        <m:r>
                          <a:rPr lang="en-US" sz="2000" i="1"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charset="0"/>
                          </a:rPr>
                          <m:t>6</m:t>
                        </m:r>
                      </m:sup>
                    </m:sSup>
                    <m:r>
                      <a:rPr lang="en-US" sz="2000" b="0" i="1" smtClean="0">
                        <a:latin typeface="Cambria Math" charset="0"/>
                      </a:rPr>
                      <m:t> </m:t>
                    </m:r>
                    <m:sSub>
                      <m:sSubPr>
                        <m:ctrlPr>
                          <a:rPr lang="en-US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</a:rPr>
                          <m:t>𝐶</m:t>
                        </m:r>
                      </m:sub>
                    </m:sSub>
                  </m:oMath>
                </a14:m>
                <a:endParaRPr lang="en-US" sz="2000" dirty="0" smtClean="0"/>
              </a:p>
              <a:p>
                <a:pPr marL="800100" lvl="1" indent="-342900">
                  <a:buFont typeface="Arial" charset="0"/>
                  <a:buChar char="•"/>
                </a:pPr>
                <a:endParaRPr lang="en-US" sz="2000" dirty="0"/>
              </a:p>
              <a:p>
                <a:pPr marL="800100" lvl="1" indent="-342900">
                  <a:buFont typeface="Arial" charset="0"/>
                  <a:buChar char="•"/>
                </a:pPr>
                <a:r>
                  <a:rPr lang="en-US" sz="2000" dirty="0" smtClean="0"/>
                  <a:t>Belle-II (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weak in energy</a:t>
                </a:r>
                <a:r>
                  <a:rPr lang="en-US" sz="2000" dirty="0" smtClean="0"/>
                  <a:t>)</a:t>
                </a:r>
              </a:p>
              <a:p>
                <a:pPr marL="1257300" lvl="2" indent="-342900">
                  <a:buFont typeface="Arial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5×</m:t>
                        </m:r>
                        <m:r>
                          <a:rPr lang="en-US" sz="2000" i="1"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charset="0"/>
                          </a:rPr>
                          <m:t>10</m:t>
                        </m:r>
                      </m:sup>
                    </m:sSup>
                    <m:r>
                      <a:rPr lang="en-US" sz="2000" b="0" i="1" smtClean="0">
                        <a:latin typeface="Cambria Math" charset="0"/>
                      </a:rPr>
                      <m:t> </m:t>
                    </m:r>
                    <m:r>
                      <a:rPr lang="en-US" sz="2000" b="0" i="1" smtClean="0">
                        <a:latin typeface="Cambria Math" charset="0"/>
                      </a:rPr>
                      <m:t>𝐵</m:t>
                    </m:r>
                    <m:acc>
                      <m:accPr>
                        <m:chr m:val="̅"/>
                        <m:ctrlPr>
                          <a:rPr lang="en-US" sz="2000" b="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000" dirty="0" smtClean="0"/>
                  <a:t> pairs </a:t>
                </a:r>
              </a:p>
              <a:p>
                <a:pPr marL="1257300" lvl="2" indent="-342900">
                  <a:buFont typeface="Arial" charset="0"/>
                  <a:buChar char="•"/>
                </a:pPr>
                <a:r>
                  <a:rPr lang="en-US" sz="2000" dirty="0" smtClean="0"/>
                  <a:t>Abundant charm and tau</a:t>
                </a:r>
              </a:p>
              <a:p>
                <a:pPr marL="800100" lvl="1" indent="-342900">
                  <a:buFont typeface="Arial" charset="0"/>
                  <a:buChar char="•"/>
                </a:pPr>
                <a:endParaRPr lang="en-US" sz="2000" dirty="0"/>
              </a:p>
              <a:p>
                <a:pPr marL="800100" lvl="1" indent="-342900">
                  <a:buFont typeface="Arial" charset="0"/>
                  <a:buChar char="•"/>
                </a:pPr>
                <a:r>
                  <a:rPr lang="en-US" sz="2000" dirty="0" err="1" smtClean="0"/>
                  <a:t>LHCb</a:t>
                </a:r>
                <a:r>
                  <a:rPr lang="en-US" sz="2000" dirty="0"/>
                  <a:t> </a:t>
                </a:r>
                <a:r>
                  <a:rPr lang="en-US" sz="2000" dirty="0" smtClean="0"/>
                  <a:t>(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weak in FS with neutral particles and high </a:t>
                </a:r>
                <a:r>
                  <a:rPr lang="en-US" sz="2000" dirty="0" err="1" smtClean="0">
                    <a:solidFill>
                      <a:srgbClr val="C00000"/>
                    </a:solidFill>
                  </a:rPr>
                  <a:t>bkg</a:t>
                </a:r>
                <a:r>
                  <a:rPr lang="en-US" sz="2000" dirty="0" smtClean="0"/>
                  <a:t>)</a:t>
                </a:r>
              </a:p>
              <a:p>
                <a:pPr marL="1257300" lvl="2" indent="-342900">
                  <a:buFont typeface="Arial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charset="0"/>
                          </a:rPr>
                          <m:t>9</m:t>
                        </m:r>
                      </m:sup>
                    </m:sSup>
                    <m:r>
                      <a:rPr lang="en-US" sz="2000" b="0" i="1" smtClean="0">
                        <a:latin typeface="Cambria Math" charset="0"/>
                      </a:rPr>
                      <m:t> </m:t>
                    </m:r>
                    <m:sSub>
                      <m:sSubPr>
                        <m:ctrlPr>
                          <a:rPr lang="en-US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sz="2000" dirty="0" smtClean="0"/>
                  <a:t> in its acceptance each year</a:t>
                </a:r>
              </a:p>
              <a:p>
                <a:pPr marL="1257300" lvl="2" indent="-342900">
                  <a:buFont typeface="Arial" charset="0"/>
                  <a:buChar char="•"/>
                </a:pPr>
                <a:r>
                  <a:rPr lang="en-US" sz="2000" dirty="0" smtClean="0"/>
                  <a:t>Only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sz="20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sz="2000" dirty="0" smtClean="0"/>
                  <a:t>(2S) reported. Other excited states not discovered yet</a:t>
                </a:r>
              </a:p>
              <a:p>
                <a:pPr marL="1257300" lvl="2" indent="-342900">
                  <a:buFont typeface="Arial" charset="0"/>
                  <a:buChar char="•"/>
                </a:pPr>
                <a:endParaRPr lang="en-US" sz="2000" dirty="0" smtClean="0"/>
              </a:p>
              <a:p>
                <a:pPr marL="800100" lvl="1" indent="-342900">
                  <a:buFont typeface="Arial" charset="0"/>
                  <a:buChar char="•"/>
                </a:pPr>
                <a:r>
                  <a:rPr lang="en-US" sz="2000" dirty="0" smtClean="0">
                    <a:solidFill>
                      <a:srgbClr val="0070C0"/>
                    </a:solidFill>
                  </a:rPr>
                  <a:t>Can we do </a:t>
                </a:r>
                <a:r>
                  <a:rPr lang="en-US" sz="2000" dirty="0" err="1" smtClean="0">
                    <a:solidFill>
                      <a:srgbClr val="0070C0"/>
                    </a:solidFill>
                  </a:rPr>
                  <a:t>Bc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 and CKM suppressed decays? </a:t>
                </a:r>
              </a:p>
              <a:p>
                <a:pPr marL="1257300" lvl="2" indent="-342900">
                  <a:buFont typeface="Arial" charset="0"/>
                  <a:buChar char="•"/>
                </a:pPr>
                <a:r>
                  <a:rPr lang="en-US" sz="2000" dirty="0" smtClean="0">
                    <a:solidFill>
                      <a:srgbClr val="0070C0"/>
                    </a:solidFill>
                  </a:rPr>
                  <a:t>Br(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B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C</m:t>
                        </m:r>
                      </m:sub>
                    </m:sSub>
                    <m:r>
                      <a:rPr lang="en-US" sz="2000" i="1">
                        <a:solidFill>
                          <a:srgbClr val="0070C0"/>
                        </a:solidFill>
                        <a:latin typeface="Cambria Math" charset="0"/>
                      </a:rPr>
                      <m:t>→</m:t>
                    </m:r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charset="0"/>
                      </a:rPr>
                      <m:t>𝐽</m:t>
                    </m:r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charset="0"/>
                      </a:rPr>
                      <m:t>/</m:t>
                    </m:r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charset="0"/>
                      </a:rPr>
                      <m:t>𝜓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𝜋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+</m:t>
                        </m:r>
                      </m:sup>
                    </m:sSup>
                    <m:r>
                      <a:rPr lang="en-US" sz="2000" b="0" i="0" smtClean="0">
                        <a:solidFill>
                          <a:srgbClr val="0070C0"/>
                        </a:solidFill>
                        <a:latin typeface="Cambria Math" charset="0"/>
                      </a:rPr>
                      <m:t>)</m:t>
                    </m:r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charset="0"/>
                      </a:rPr>
                      <m:t>×(</m:t>
                    </m:r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charset="0"/>
                      </a:rPr>
                      <m:t>𝑏</m:t>
                    </m:r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charset="0"/>
                      </a:rPr>
                      <m:t>→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𝐶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charset="0"/>
                      </a:rPr>
                      <m:t>)∼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−6</m:t>
                        </m:r>
                      </m:sup>
                    </m:sSup>
                  </m:oMath>
                </a14:m>
                <a:endParaRPr lang="en-US" sz="2000" dirty="0" smtClean="0">
                  <a:solidFill>
                    <a:srgbClr val="0070C0"/>
                  </a:solidFill>
                </a:endParaRPr>
              </a:p>
              <a:p>
                <a:pPr marL="1257300" lvl="2" indent="-342900">
                  <a:buFont typeface="Arial" charset="0"/>
                  <a:buChar char="•"/>
                </a:pPr>
                <a:r>
                  <a:rPr lang="en-US" sz="2000" dirty="0" smtClean="0">
                    <a:solidFill>
                      <a:srgbClr val="0070C0"/>
                    </a:solidFill>
                  </a:rPr>
                  <a:t>Br(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Λ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𝑏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charset="0"/>
                      </a:rPr>
                      <m:t>→</m:t>
                    </m:r>
                    <m:r>
                      <a:rPr lang="en-US" sz="2000" b="0" i="1" smtClean="0">
                        <a:solidFill>
                          <a:srgbClr val="0070C0"/>
                        </a:solidFill>
                        <a:latin typeface="Cambria Math" charset="0"/>
                      </a:rPr>
                      <m:t>𝑝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𝜋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 smtClean="0">
                    <a:solidFill>
                      <a:srgbClr val="0070C0"/>
                    </a:solidFill>
                  </a:rPr>
                  <a:t>)=</a:t>
                </a:r>
                <a:r>
                  <a:rPr lang="en-US" sz="2000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0" i="1" smtClean="0">
                                <a:solidFill>
                                  <a:srgbClr val="0070C0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rgbClr val="0070C0"/>
                                </a:solidFill>
                                <a:latin typeface="Cambria Math" charset="0"/>
                              </a:rPr>
                              <m:t>4.3±0.8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×</m:t>
                        </m:r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−6</m:t>
                        </m:r>
                      </m:sup>
                    </m:sSup>
                  </m:oMath>
                </a14:m>
                <a:endParaRPr lang="en-US" sz="2000" dirty="0" smtClean="0">
                  <a:solidFill>
                    <a:srgbClr val="0070C0"/>
                  </a:solidFill>
                </a:endParaRPr>
              </a:p>
              <a:p>
                <a:pPr marL="1257300" lvl="2" indent="-342900">
                  <a:buFont typeface="Arial" charset="0"/>
                  <a:buChar char="•"/>
                </a:pPr>
                <a:endParaRPr lang="en-US" sz="2000" dirty="0" smtClean="0">
                  <a:solidFill>
                    <a:srgbClr val="0070C0"/>
                  </a:solidFill>
                </a:endParaRPr>
              </a:p>
              <a:p>
                <a:pPr marL="800100" lvl="1" indent="-342900">
                  <a:buFont typeface="Arial" charset="0"/>
                  <a:buChar char="•"/>
                </a:pPr>
                <a:r>
                  <a:rPr lang="en-US" sz="2000" dirty="0" smtClean="0">
                    <a:solidFill>
                      <a:srgbClr val="C00000"/>
                    </a:solidFill>
                  </a:rPr>
                  <a:t>Possible for CEPC</a:t>
                </a:r>
              </a:p>
              <a:p>
                <a:pPr marL="1257300" lvl="2" indent="-34290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𝑆</m:t>
                        </m:r>
                      </m:sub>
                    </m:sSub>
                    <m:r>
                      <a:rPr lang="en-US" sz="2000" i="1">
                        <a:solidFill>
                          <a:srgbClr val="C00000"/>
                        </a:solidFill>
                        <a:latin typeface="Cambria Math" charset="0"/>
                      </a:rPr>
                      <m:t>→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𝜋</m:t>
                        </m:r>
                      </m:e>
                      <m:sup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𝜋</m:t>
                        </m:r>
                      </m:e>
                      <m:sup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0</m:t>
                        </m:r>
                      </m:sup>
                    </m:sSup>
                    <m:r>
                      <a:rPr lang="en-US" sz="2000" i="1">
                        <a:solidFill>
                          <a:srgbClr val="C00000"/>
                        </a:solidFill>
                        <a:latin typeface="Cambria Math" charset="0"/>
                      </a:rPr>
                      <m:t>, </m:t>
                    </m:r>
                    <m:r>
                      <a:rPr lang="en-US" sz="2000" i="1">
                        <a:solidFill>
                          <a:srgbClr val="C00000"/>
                        </a:solidFill>
                        <a:latin typeface="Cambria Math" charset="0"/>
                      </a:rPr>
                      <m:t>𝜂𝜂</m:t>
                    </m:r>
                    <m:r>
                      <a:rPr lang="en-US" sz="2000" i="1">
                        <a:solidFill>
                          <a:srgbClr val="C00000"/>
                        </a:solidFill>
                        <a:latin typeface="Cambria Math" charset="0"/>
                      </a:rPr>
                      <m:t>,</m:t>
                    </m:r>
                    <m:r>
                      <a:rPr lang="en-US" sz="2000" i="1">
                        <a:solidFill>
                          <a:srgbClr val="C00000"/>
                        </a:solidFill>
                        <a:latin typeface="Cambria Math" charset="0"/>
                      </a:rPr>
                      <m:t>𝜂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𝜋</m:t>
                        </m:r>
                      </m:e>
                      <m:sup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0</m:t>
                        </m:r>
                      </m:sup>
                    </m:sSup>
                    <m:r>
                      <a:rPr lang="en-US" sz="2000" i="1">
                        <a:solidFill>
                          <a:srgbClr val="C00000"/>
                        </a:solidFill>
                        <a:latin typeface="Cambria Math" charset="0"/>
                      </a:rPr>
                      <m:t>,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𝜌</m:t>
                        </m:r>
                      </m:e>
                      <m:sup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𝜌</m:t>
                        </m:r>
                      </m:e>
                      <m:sup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C00000"/>
                    </a:solidFill>
                  </a:rPr>
                  <a:t>, UL~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−3</m:t>
                        </m:r>
                      </m:sup>
                    </m:sSup>
                    <m:r>
                      <a:rPr lang="en-US" sz="2000" i="1">
                        <a:solidFill>
                          <a:srgbClr val="C00000"/>
                        </a:solidFill>
                        <a:latin typeface="Cambria Math" charset="0"/>
                      </a:rPr>
                      <m:t>−</m:t>
                    </m:r>
                    <m:sSup>
                      <m:sSup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−4</m:t>
                        </m:r>
                      </m:sup>
                    </m:sSup>
                  </m:oMath>
                </a14:m>
                <a:endParaRPr lang="en-US" sz="2000" dirty="0" smtClean="0">
                  <a:solidFill>
                    <a:srgbClr val="C00000"/>
                  </a:solidFill>
                </a:endParaRPr>
              </a:p>
              <a:p>
                <a:pPr marL="1257300" lvl="2" indent="-34290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𝑐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C00000"/>
                        </a:solidFill>
                        <a:latin typeface="Cambria Math" charset="0"/>
                      </a:rPr>
                      <m:t>→</m:t>
                    </m:r>
                    <m:r>
                      <a:rPr lang="en-US" sz="2000" b="0" i="1" smtClean="0">
                        <a:solidFill>
                          <a:srgbClr val="C00000"/>
                        </a:solidFill>
                        <a:latin typeface="Cambria Math" charset="0"/>
                      </a:rPr>
                      <m:t>𝜏𝜈</m:t>
                    </m:r>
                    <m:r>
                      <a:rPr lang="en-US" sz="2000" b="0" i="1" smtClean="0">
                        <a:solidFill>
                          <a:srgbClr val="C00000"/>
                        </a:solidFill>
                        <a:latin typeface="Cambria Math" charset="0"/>
                      </a:rPr>
                      <m:t>, 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𝐵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∗</m:t>
                        </m:r>
                      </m:sup>
                    </m:sSup>
                    <m:r>
                      <a:rPr lang="en-US" sz="2000" b="0" i="1" smtClean="0">
                        <a:solidFill>
                          <a:srgbClr val="C00000"/>
                        </a:solidFill>
                        <a:latin typeface="Cambria Math" charset="0"/>
                      </a:rPr>
                      <m:t>𝑙</m:t>
                    </m:r>
                    <m:r>
                      <a:rPr lang="en-US" sz="2000" b="0" i="1" smtClean="0">
                        <a:solidFill>
                          <a:srgbClr val="C00000"/>
                        </a:solidFill>
                        <a:latin typeface="Cambria Math" charset="0"/>
                      </a:rPr>
                      <m:t>𝜈</m:t>
                    </m:r>
                  </m:oMath>
                </a14:m>
                <a:r>
                  <a:rPr lang="en-US" sz="2000" dirty="0" smtClean="0">
                    <a:solidFill>
                      <a:srgbClr val="C00000"/>
                    </a:solidFill>
                  </a:rPr>
                  <a:t>, &gt;1%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536" y="1221481"/>
                <a:ext cx="9139061" cy="5632311"/>
              </a:xfrm>
              <a:prstGeom prst="rect">
                <a:avLst/>
              </a:prstGeom>
              <a:blipFill rotWithShape="0">
                <a:blip r:embed="rId3"/>
                <a:stretch>
                  <a:fillRect t="-1515" b="-9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231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3019" y="512463"/>
            <a:ext cx="7486650" cy="895142"/>
          </a:xfrm>
        </p:spPr>
        <p:txBody>
          <a:bodyPr>
            <a:normAutofit/>
          </a:bodyPr>
          <a:lstStyle/>
          <a:p>
            <a:r>
              <a:rPr lang="en-US" dirty="0" smtClean="0"/>
              <a:t>Charm counting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5362" y="6345620"/>
            <a:ext cx="528637" cy="365125"/>
          </a:xfrm>
        </p:spPr>
        <p:txBody>
          <a:bodyPr/>
          <a:lstStyle/>
          <a:p>
            <a:fld id="{6D22F896-40B5-4ADD-8801-0D06FADFA095}" type="slidenum">
              <a:rPr lang="en-US" smtClean="0">
                <a:solidFill>
                  <a:schemeClr val="tx1"/>
                </a:solidFill>
              </a:rPr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3019" y="512463"/>
            <a:ext cx="7486650" cy="8951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 Regular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7536" y="1314081"/>
            <a:ext cx="86712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charset="0"/>
              <a:buChar char="•"/>
            </a:pPr>
            <a:r>
              <a:rPr lang="en-US" sz="2200" dirty="0" smtClean="0"/>
              <a:t>D meson decays have low multiplicity and good BR. Show good peaks in LEP and ALICE</a:t>
            </a:r>
          </a:p>
        </p:txBody>
      </p:sp>
      <p:sp>
        <p:nvSpPr>
          <p:cNvPr id="9" name="Rectangle 8"/>
          <p:cNvSpPr/>
          <p:nvPr/>
        </p:nvSpPr>
        <p:spPr>
          <a:xfrm>
            <a:off x="5127115" y="6103613"/>
            <a:ext cx="33630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Eur. </a:t>
            </a:r>
            <a:r>
              <a:rPr lang="en-US" dirty="0"/>
              <a:t>Phys. J. C 16 (2000) 597–611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744" y="2824660"/>
            <a:ext cx="3540568" cy="39747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9821" y="2376280"/>
            <a:ext cx="5809160" cy="44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02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3019" y="512463"/>
            <a:ext cx="7486650" cy="895142"/>
          </a:xfrm>
        </p:spPr>
        <p:txBody>
          <a:bodyPr>
            <a:normAutofit/>
          </a:bodyPr>
          <a:lstStyle/>
          <a:p>
            <a:r>
              <a:rPr lang="en-US" dirty="0" smtClean="0"/>
              <a:t>Charm counting at ALICE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5362" y="6345620"/>
            <a:ext cx="528637" cy="365125"/>
          </a:xfrm>
        </p:spPr>
        <p:txBody>
          <a:bodyPr/>
          <a:lstStyle/>
          <a:p>
            <a:fld id="{6D22F896-40B5-4ADD-8801-0D06FADFA095}" type="slidenum">
              <a:rPr lang="en-US" smtClean="0">
                <a:solidFill>
                  <a:schemeClr val="tx1"/>
                </a:solidFill>
              </a:rPr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3019" y="512463"/>
            <a:ext cx="7486650" cy="8951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 Regular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817" y="1153287"/>
            <a:ext cx="5073509" cy="54703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405075"/>
            <a:ext cx="4453118" cy="180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17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53019" y="512463"/>
            <a:ext cx="7486650" cy="895142"/>
          </a:xfrm>
        </p:spPr>
        <p:txBody>
          <a:bodyPr>
            <a:normAutofit/>
          </a:bodyPr>
          <a:lstStyle/>
          <a:p>
            <a:r>
              <a:rPr lang="en-US" dirty="0" smtClean="0"/>
              <a:t>Tau reconstruction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5362" y="6345620"/>
            <a:ext cx="528637" cy="365125"/>
          </a:xfrm>
        </p:spPr>
        <p:txBody>
          <a:bodyPr/>
          <a:lstStyle/>
          <a:p>
            <a:fld id="{6D22F896-40B5-4ADD-8801-0D06FADFA095}" type="slidenum">
              <a:rPr lang="en-US" smtClean="0">
                <a:solidFill>
                  <a:schemeClr val="tx1"/>
                </a:solidFill>
              </a:rPr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3019" y="512463"/>
            <a:ext cx="7486650" cy="8951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 Regular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11890" y="1909559"/>
                <a:ext cx="7475252" cy="1812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charset="0"/>
                      </a:rPr>
                      <m:t>𝜏</m:t>
                    </m:r>
                    <m:r>
                      <a:rPr lang="en-US" sz="2200" b="0" i="1" smtClean="0">
                        <a:latin typeface="Cambria Math" charset="0"/>
                      </a:rPr>
                      <m:t>→</m:t>
                    </m:r>
                    <m:r>
                      <a:rPr lang="en-US" sz="2200" b="0" i="1" smtClean="0">
                        <a:latin typeface="Cambria Math" charset="0"/>
                      </a:rPr>
                      <m:t>𝑒</m:t>
                    </m:r>
                    <m:sSub>
                      <m:sSubPr>
                        <m:ctrlPr>
                          <a:rPr lang="en-US" sz="22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2200" b="0" i="1" smtClean="0">
                            <a:latin typeface="Cambria Math" charset="0"/>
                          </a:rPr>
                          <m:t>𝑒</m:t>
                        </m:r>
                      </m:sub>
                    </m:sSub>
                    <m:sSub>
                      <m:sSubPr>
                        <m:ctrlPr>
                          <a:rPr lang="en-US" sz="22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2200" b="0" i="1" smtClean="0">
                            <a:latin typeface="Cambria Math" charset="0"/>
                          </a:rPr>
                          <m:t>𝜏</m:t>
                        </m:r>
                      </m:sub>
                    </m:sSub>
                    <m:r>
                      <a:rPr lang="en-US" sz="2200" b="0" i="1" smtClean="0">
                        <a:latin typeface="Cambria Math" charset="0"/>
                      </a:rPr>
                      <m:t>,</m:t>
                    </m:r>
                  </m:oMath>
                </a14:m>
                <a:r>
                  <a:rPr lang="en-US" sz="2200" b="0" dirty="0" smtClean="0"/>
                  <a:t> EMC</a:t>
                </a:r>
              </a:p>
              <a:p>
                <a14:m>
                  <m:oMath xmlns:m="http://schemas.openxmlformats.org/officeDocument/2006/math">
                    <m:r>
                      <a:rPr lang="en-US" sz="2200" i="1">
                        <a:latin typeface="Cambria Math" charset="0"/>
                      </a:rPr>
                      <m:t>𝜏</m:t>
                    </m:r>
                    <m:r>
                      <a:rPr lang="en-US" sz="2200" i="1">
                        <a:latin typeface="Cambria Math" charset="0"/>
                      </a:rPr>
                      <m:t>→</m:t>
                    </m:r>
                    <m:r>
                      <a:rPr lang="en-US" sz="2200" b="0" i="1" smtClean="0">
                        <a:latin typeface="Cambria Math" charset="0"/>
                      </a:rPr>
                      <m:t>𝜇</m:t>
                    </m:r>
                    <m:sSub>
                      <m:sSubPr>
                        <m:ctrlPr>
                          <a:rPr lang="en-US" sz="22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2200" b="0" i="1" smtClean="0">
                            <a:latin typeface="Cambria Math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US" sz="22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2200" i="1">
                            <a:latin typeface="Cambria Math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sz="2200" dirty="0" smtClean="0"/>
                  <a:t>, MuC</a:t>
                </a:r>
                <a:endParaRPr lang="en-US" sz="2200" dirty="0"/>
              </a:p>
              <a:p>
                <a14:m>
                  <m:oMath xmlns:m="http://schemas.openxmlformats.org/officeDocument/2006/math">
                    <m:r>
                      <a:rPr lang="en-US" sz="2200" i="1">
                        <a:latin typeface="Cambria Math" charset="0"/>
                      </a:rPr>
                      <m:t>𝜏</m:t>
                    </m:r>
                    <m:r>
                      <a:rPr lang="en-US" sz="2200" i="1">
                        <a:latin typeface="Cambria Math" charset="0"/>
                      </a:rPr>
                      <m:t>→</m:t>
                    </m:r>
                    <m:r>
                      <a:rPr lang="en-US" sz="2200" b="0" i="1" smtClean="0">
                        <a:latin typeface="Cambria Math" charset="0"/>
                      </a:rPr>
                      <m:t>𝜋</m:t>
                    </m:r>
                    <m:sSub>
                      <m:sSubPr>
                        <m:ctrlPr>
                          <a:rPr lang="en-US" sz="22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2200" i="1">
                            <a:latin typeface="Cambria Math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sz="2200" dirty="0" smtClean="0"/>
                  <a:t>: </a:t>
                </a:r>
                <a:endParaRPr lang="en-US" sz="2200" dirty="0"/>
              </a:p>
              <a:p>
                <a14:m>
                  <m:oMath xmlns:m="http://schemas.openxmlformats.org/officeDocument/2006/math">
                    <m:r>
                      <a:rPr lang="en-US" sz="2200" i="1">
                        <a:latin typeface="Cambria Math" charset="0"/>
                      </a:rPr>
                      <m:t>𝜏</m:t>
                    </m:r>
                    <m:r>
                      <a:rPr lang="en-US" sz="2200" i="1">
                        <a:latin typeface="Cambria Math" charset="0"/>
                      </a:rPr>
                      <m:t>→</m:t>
                    </m:r>
                    <m:r>
                      <a:rPr lang="en-US" sz="2200" b="0" i="1" smtClean="0">
                        <a:latin typeface="Cambria Math" charset="0"/>
                      </a:rPr>
                      <m:t>𝜌</m:t>
                    </m:r>
                    <m:sSub>
                      <m:sSubPr>
                        <m:ctrlPr>
                          <a:rPr lang="en-US" sz="22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2200" i="1">
                            <a:latin typeface="Cambria Math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sz="2200" dirty="0" smtClean="0"/>
                  <a:t>: </a:t>
                </a:r>
                <a:endParaRPr lang="en-US" sz="2200" dirty="0"/>
              </a:p>
              <a:p>
                <a14:m>
                  <m:oMath xmlns:m="http://schemas.openxmlformats.org/officeDocument/2006/math">
                    <m:r>
                      <a:rPr lang="en-US" sz="2200" i="1">
                        <a:latin typeface="Cambria Math" charset="0"/>
                      </a:rPr>
                      <m:t>𝜏</m:t>
                    </m:r>
                    <m:r>
                      <a:rPr lang="en-US" sz="2200" i="1">
                        <a:latin typeface="Cambria Math" charset="0"/>
                      </a:rPr>
                      <m:t>→</m:t>
                    </m:r>
                    <m:sSub>
                      <m:sSubPr>
                        <m:ctrlPr>
                          <a:rPr lang="en-US" sz="22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charset="0"/>
                          </a:rPr>
                          <m:t>𝑎</m:t>
                        </m:r>
                      </m:e>
                      <m:sub>
                        <m:r>
                          <a:rPr lang="en-US" sz="2200" b="0" i="1" smtClean="0">
                            <a:latin typeface="Cambria Math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2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2200" i="1">
                            <a:latin typeface="Cambria Math" charset="0"/>
                          </a:rPr>
                          <m:t>𝜏</m:t>
                        </m:r>
                      </m:sub>
                    </m:sSub>
                    <m:r>
                      <a:rPr lang="en-US" sz="2200" b="0" i="1" smtClean="0">
                        <a:latin typeface="Cambria Math" charset="0"/>
                      </a:rPr>
                      <m:t>, </m:t>
                    </m:r>
                    <m:sSub>
                      <m:sSubPr>
                        <m:ctrlPr>
                          <a:rPr lang="en-US" sz="22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charset="0"/>
                          </a:rPr>
                          <m:t>𝑎</m:t>
                        </m:r>
                      </m:e>
                      <m:sub>
                        <m:r>
                          <a:rPr lang="en-US" sz="2200" b="0" i="1" smtClean="0">
                            <a:latin typeface="Cambria Math" charset="0"/>
                          </a:rPr>
                          <m:t>1</m:t>
                        </m:r>
                      </m:sub>
                    </m:sSub>
                    <m:r>
                      <a:rPr lang="en-US" sz="2200" b="0" i="1" smtClean="0">
                        <a:latin typeface="Cambria Math" charset="0"/>
                      </a:rPr>
                      <m:t>→3</m:t>
                    </m:r>
                    <m:r>
                      <a:rPr lang="en-US" sz="2200" b="0" i="1" smtClean="0">
                        <a:latin typeface="Cambria Math" charset="0"/>
                      </a:rPr>
                      <m:t>𝜋</m:t>
                    </m:r>
                  </m:oMath>
                </a14:m>
                <a:r>
                  <a:rPr lang="en-US" sz="2200" dirty="0" smtClean="0"/>
                  <a:t>: dominant </a:t>
                </a:r>
                <a:r>
                  <a:rPr lang="en-US" sz="2200" dirty="0" err="1" smtClean="0"/>
                  <a:t>bkg</a:t>
                </a:r>
                <a:r>
                  <a:rPr lang="en-US" sz="2200" dirty="0" smtClean="0"/>
                  <a:t>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charset="0"/>
                      </a:rPr>
                      <m:t>𝜏</m:t>
                    </m:r>
                    <m:r>
                      <a:rPr lang="en-US" sz="2200" i="1">
                        <a:latin typeface="Cambria Math" charset="0"/>
                      </a:rPr>
                      <m:t>→3</m:t>
                    </m:r>
                    <m:r>
                      <a:rPr lang="en-US" sz="2200" b="0" i="1" smtClean="0">
                        <a:latin typeface="Cambria Math" charset="0"/>
                      </a:rPr>
                      <m:t>𝜋𝜈</m:t>
                    </m:r>
                    <m:r>
                      <a:rPr lang="en-US" sz="2200" b="0" i="1" smtClean="0">
                        <a:latin typeface="Cambria Math" charset="0"/>
                      </a:rPr>
                      <m:t>+</m:t>
                    </m:r>
                    <m:r>
                      <a:rPr lang="en-US" sz="2200" b="0" i="1" smtClean="0">
                        <a:latin typeface="Cambria Math" charset="0"/>
                      </a:rPr>
                      <m:t>𝑁</m:t>
                    </m:r>
                    <m:sSub>
                      <m:sSubPr>
                        <m:ctrlPr>
                          <a:rPr lang="en-US" sz="22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charset="0"/>
                          </a:rPr>
                          <m:t>𝜋</m:t>
                        </m:r>
                      </m:e>
                      <m:sub>
                        <m:r>
                          <a:rPr lang="en-US" sz="2200" b="0" i="1" smtClean="0">
                            <a:latin typeface="Cambria Math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200" dirty="0" smtClean="0"/>
                  <a:t>,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charset="0"/>
                      </a:rPr>
                      <m:t>𝜏</m:t>
                    </m:r>
                    <m:r>
                      <a:rPr lang="en-US" sz="2200" i="1">
                        <a:latin typeface="Cambria Math" charset="0"/>
                      </a:rPr>
                      <m:t>→</m:t>
                    </m:r>
                    <m:r>
                      <a:rPr lang="en-US" sz="2200" b="0" i="1" smtClean="0">
                        <a:latin typeface="Cambria Math" charset="0"/>
                      </a:rPr>
                      <m:t>𝐾</m:t>
                    </m:r>
                    <m:r>
                      <a:rPr lang="en-US" sz="2200" b="0" i="1" smtClean="0">
                        <a:latin typeface="Cambria Math" charset="0"/>
                      </a:rPr>
                      <m:t>𝜋𝜋𝜈</m:t>
                    </m:r>
                  </m:oMath>
                </a14:m>
                <a:r>
                  <a:rPr lang="en-US" sz="2200" dirty="0" smtClean="0"/>
                  <a:t>  </a:t>
                </a:r>
                <a:endParaRPr lang="en-US" sz="2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890" y="1909559"/>
                <a:ext cx="7475252" cy="1812291"/>
              </a:xfrm>
              <a:prstGeom prst="rect">
                <a:avLst/>
              </a:prstGeom>
              <a:blipFill rotWithShape="0">
                <a:blip r:embed="rId3"/>
                <a:stretch>
                  <a:fillRect t="-2349" b="-60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5991435" y="1222939"/>
            <a:ext cx="2448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mtClean="0">
                <a:solidFill>
                  <a:srgbClr val="0070C0"/>
                </a:solidFill>
              </a:rPr>
              <a:t>Eur.Phys.J.C21 (2001) 1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11890" y="4305356"/>
            <a:ext cx="74752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Not very sure the </a:t>
            </a:r>
            <a:r>
              <a:rPr lang="en-US" sz="2200" dirty="0" err="1" smtClean="0"/>
              <a:t>dE</a:t>
            </a:r>
            <a:r>
              <a:rPr lang="en-US" sz="2200" dirty="0" smtClean="0"/>
              <a:t>/dx use, should be helpful to suppress </a:t>
            </a:r>
            <a:r>
              <a:rPr lang="en-US" sz="2200" dirty="0" err="1" smtClean="0"/>
              <a:t>bkg</a:t>
            </a:r>
            <a:r>
              <a:rPr lang="en-US" sz="2200" dirty="0" smtClean="0"/>
              <a:t> to a1 channel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88483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1B46A759-2216-5A46-A10C-DE1280792009}" vid="{84561E51-3A03-D845-ADBA-3088251135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9750</TotalTime>
  <Words>835</Words>
  <Application>Microsoft Macintosh PowerPoint</Application>
  <PresentationFormat>On-screen Show (4:3)</PresentationFormat>
  <Paragraphs>123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Calibri</vt:lpstr>
      <vt:lpstr>Cambria Math</vt:lpstr>
      <vt:lpstr>CMR8</vt:lpstr>
      <vt:lpstr>Mangal</vt:lpstr>
      <vt:lpstr>NimbusRomNo9L</vt:lpstr>
      <vt:lpstr>Times New Roman</vt:lpstr>
      <vt:lpstr>Times New Roman Regular</vt:lpstr>
      <vt:lpstr>Wingdings 3</vt:lpstr>
      <vt:lpstr>Arial</vt:lpstr>
      <vt:lpstr>Theme1</vt:lpstr>
      <vt:lpstr>dE/dx USE at the CEPC TPC </vt:lpstr>
      <vt:lpstr>dE/dx use at Z pole</vt:lpstr>
      <vt:lpstr>b-jets tagging (DELPHI)</vt:lpstr>
      <vt:lpstr>b-jets tagging using lepton</vt:lpstr>
      <vt:lpstr>b-jets tagging using D</vt:lpstr>
      <vt:lpstr>Heavy flavor hadrons</vt:lpstr>
      <vt:lpstr>Charm counting</vt:lpstr>
      <vt:lpstr>Charm counting at ALICE</vt:lpstr>
      <vt:lpstr>Tau reconstruction</vt:lpstr>
      <vt:lpstr>Quarks and massive particles</vt:lpstr>
      <vt:lpstr>Quarks and massive particles</vt:lpstr>
      <vt:lpstr>Question &amp; Discussion</vt:lpstr>
      <vt:lpstr>Detected</vt:lpstr>
      <vt:lpstr>Backup</vt:lpstr>
      <vt:lpstr>Detected</vt:lpstr>
      <vt:lpstr>Detected</vt:lpstr>
      <vt:lpstr>Detected</vt:lpstr>
      <vt:lpstr>Bc search at ALEPH</vt:lpstr>
      <vt:lpstr>Bc search at ALEPH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report</dc:title>
  <dc:creator>An, Fenfen [PHYSA]</dc:creator>
  <cp:lastModifiedBy>An, Fenfen [PHYSA]</cp:lastModifiedBy>
  <cp:revision>348</cp:revision>
  <cp:lastPrinted>2017-10-24T03:45:35Z</cp:lastPrinted>
  <dcterms:created xsi:type="dcterms:W3CDTF">2017-06-16T13:40:43Z</dcterms:created>
  <dcterms:modified xsi:type="dcterms:W3CDTF">2017-11-21T02:28:06Z</dcterms:modified>
</cp:coreProperties>
</file>