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mp4" ContentType="video/unknown"/>
  <Default Extension="emf" ContentType="image/x-emf"/>
  <Default Extension="vml" ContentType="application/vnd.openxmlformats-officedocument.vmlDrawing"/>
  <Default Extension="tif" ContentType="image/tif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7" r:id="rId2"/>
    <p:sldId id="258" r:id="rId3"/>
    <p:sldId id="260" r:id="rId4"/>
    <p:sldId id="259" r:id="rId5"/>
    <p:sldId id="261" r:id="rId6"/>
    <p:sldId id="262" r:id="rId7"/>
    <p:sldId id="265" r:id="rId8"/>
    <p:sldId id="263" r:id="rId9"/>
    <p:sldId id="272" r:id="rId10"/>
    <p:sldId id="266" r:id="rId11"/>
    <p:sldId id="273" r:id="rId12"/>
    <p:sldId id="282" r:id="rId13"/>
    <p:sldId id="284" r:id="rId14"/>
    <p:sldId id="283" r:id="rId15"/>
    <p:sldId id="274" r:id="rId16"/>
    <p:sldId id="275" r:id="rId17"/>
    <p:sldId id="276" r:id="rId18"/>
    <p:sldId id="285" r:id="rId19"/>
    <p:sldId id="277" r:id="rId20"/>
    <p:sldId id="278" r:id="rId21"/>
    <p:sldId id="279" r:id="rId22"/>
    <p:sldId id="280" r:id="rId23"/>
    <p:sldId id="281" r:id="rId24"/>
    <p:sldId id="268" r:id="rId25"/>
    <p:sldId id="269" r:id="rId26"/>
    <p:sldId id="270" r:id="rId27"/>
    <p:sldId id="27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10" autoAdjust="0"/>
  </p:normalViewPr>
  <p:slideViewPr>
    <p:cSldViewPr snapToGrid="0" snapToObjects="1">
      <p:cViewPr varScale="1">
        <p:scale>
          <a:sx n="103" d="100"/>
          <a:sy n="103" d="100"/>
        </p:scale>
        <p:origin x="-1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20/06/18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04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20/06/18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tif"/><Relationship Id="rId3" Type="http://schemas.openxmlformats.org/officeDocument/2006/relationships/image" Target="../media/image32.t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image" Target="../media/image7.png"/><Relationship Id="rId1" Type="http://schemas.openxmlformats.org/officeDocument/2006/relationships/video" Target="NULL" TargetMode="External"/><Relationship Id="rId2" Type="http://schemas.microsoft.com/office/2007/relationships/media" Target="../media/media1.mp4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683952"/>
            <a:ext cx="8265984" cy="1826363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A “</a:t>
            </a:r>
            <a:r>
              <a:rPr lang="en-US" dirty="0" err="1" smtClean="0"/>
              <a:t>Toroidal</a:t>
            </a:r>
            <a:r>
              <a:rPr lang="en-US" dirty="0" smtClean="0"/>
              <a:t> Magnet” Superconducting Gantry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510314"/>
            <a:ext cx="8265984" cy="2198001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sz="2800" dirty="0" smtClean="0"/>
              <a:t>L. Bottura</a:t>
            </a:r>
            <a:r>
              <a:rPr lang="en-US" sz="2800" baseline="30000" dirty="0" smtClean="0"/>
              <a:t>(1)</a:t>
            </a:r>
            <a:r>
              <a:rPr lang="en-US" sz="2800" dirty="0" smtClean="0"/>
              <a:t>, E. </a:t>
            </a:r>
            <a:r>
              <a:rPr lang="en-US" sz="2800" dirty="0" err="1" smtClean="0"/>
              <a:t>Felcini</a:t>
            </a:r>
            <a:r>
              <a:rPr lang="en-US" sz="2800" baseline="30000" dirty="0"/>
              <a:t>(</a:t>
            </a:r>
            <a:r>
              <a:rPr lang="en-US" sz="2800" baseline="30000" dirty="0" smtClean="0"/>
              <a:t>1,2)</a:t>
            </a:r>
            <a:r>
              <a:rPr lang="en-US" sz="2800" dirty="0" smtClean="0"/>
              <a:t>, B, </a:t>
            </a:r>
            <a:r>
              <a:rPr lang="en-US" sz="2800" dirty="0" err="1" smtClean="0"/>
              <a:t>Dutoit</a:t>
            </a:r>
            <a:r>
              <a:rPr lang="en-US" sz="2800" baseline="30000" dirty="0" smtClean="0"/>
              <a:t>(2)</a:t>
            </a:r>
            <a:r>
              <a:rPr lang="en-US" sz="2800" dirty="0" smtClean="0"/>
              <a:t>, </a:t>
            </a:r>
          </a:p>
          <a:p>
            <a:pPr algn="r"/>
            <a:r>
              <a:rPr lang="en-US" sz="2800" dirty="0" smtClean="0"/>
              <a:t>G, De </a:t>
            </a:r>
            <a:r>
              <a:rPr lang="en-US" sz="2800" dirty="0" err="1" smtClean="0"/>
              <a:t>Rijk</a:t>
            </a:r>
            <a:r>
              <a:rPr lang="en-US" sz="2800" baseline="30000" dirty="0"/>
              <a:t>(1)</a:t>
            </a:r>
            <a:r>
              <a:rPr lang="en-US" sz="2800" dirty="0" smtClean="0"/>
              <a:t>, J. Van </a:t>
            </a:r>
            <a:r>
              <a:rPr lang="en-US" sz="2800" dirty="0" err="1" smtClean="0"/>
              <a:t>Nugteren</a:t>
            </a:r>
            <a:r>
              <a:rPr lang="en-US" sz="2800" baseline="30000" dirty="0"/>
              <a:t>(1)</a:t>
            </a:r>
            <a:r>
              <a:rPr lang="en-US" sz="2800" dirty="0" smtClean="0"/>
              <a:t>, G. Kirby</a:t>
            </a:r>
            <a:r>
              <a:rPr lang="en-US" sz="2800" baseline="30000" dirty="0"/>
              <a:t>(1)</a:t>
            </a:r>
            <a:endParaRPr lang="en-US" sz="2800" dirty="0" smtClean="0"/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Ions 2018, ESI </a:t>
            </a:r>
            <a:r>
              <a:rPr lang="en-US" dirty="0" err="1" smtClean="0"/>
              <a:t>Archamps</a:t>
            </a:r>
            <a:r>
              <a:rPr lang="en-US" dirty="0" smtClean="0"/>
              <a:t>, 19-21 June 2018</a:t>
            </a:r>
          </a:p>
          <a:p>
            <a:pPr algn="r"/>
            <a:endParaRPr lang="en-US" dirty="0"/>
          </a:p>
          <a:p>
            <a:pPr algn="r"/>
            <a:r>
              <a:rPr lang="en-US" sz="1500" dirty="0" smtClean="0"/>
              <a:t>(1) CERN</a:t>
            </a:r>
          </a:p>
          <a:p>
            <a:pPr algn="r"/>
            <a:r>
              <a:rPr lang="en-US" sz="1500" dirty="0" smtClean="0"/>
              <a:t>(2) EPFL</a:t>
            </a:r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880996"/>
          </a:xfrm>
          <a:prstGeom prst="rect">
            <a:avLst/>
          </a:prstGeom>
          <a:solidFill>
            <a:srgbClr val="004082"/>
          </a:solidFill>
        </p:spPr>
      </p:pic>
    </p:spTree>
    <p:extLst>
      <p:ext uri="{BB962C8B-B14F-4D97-AF65-F5344CB8AC3E}">
        <p14:creationId xmlns:p14="http://schemas.microsoft.com/office/powerpoint/2010/main" val="72070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Graded coil design</a:t>
            </a:r>
            <a:endParaRPr lang="en-US" dirty="0"/>
          </a:p>
        </p:txBody>
      </p:sp>
      <p:pic>
        <p:nvPicPr>
          <p:cNvPr id="7" name="Picture 6" descr="Macintosh HD:Users:botturl:Desktop:Screen Shot 2017-10-16 at 15.31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48" y="1307379"/>
            <a:ext cx="3779993" cy="3865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Macintosh HD:Users:botturl:Desktop:Screen Shot 2017-10-16 at 15.31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966" y="1307379"/>
            <a:ext cx="3779993" cy="384666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6844" y="5029342"/>
            <a:ext cx="4157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Simple</a:t>
            </a:r>
            <a:r>
              <a:rPr lang="en-US" dirty="0" smtClean="0"/>
              <a:t> coil winding (no grading)</a:t>
            </a:r>
          </a:p>
          <a:p>
            <a:r>
              <a:rPr lang="en-US" dirty="0" smtClean="0"/>
              <a:t>The field profile has a 1/</a:t>
            </a:r>
            <a:r>
              <a:rPr lang="en-US" i="1" dirty="0" smtClean="0"/>
              <a:t>R</a:t>
            </a:r>
            <a:r>
              <a:rPr lang="en-US" dirty="0" smtClean="0"/>
              <a:t> dependence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38316" y="5029342"/>
            <a:ext cx="4705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Graded </a:t>
            </a:r>
            <a:r>
              <a:rPr lang="en-US" dirty="0" smtClean="0"/>
              <a:t>coil winding with spaced inboard leg</a:t>
            </a:r>
          </a:p>
          <a:p>
            <a:r>
              <a:rPr lang="en-US" dirty="0" smtClean="0"/>
              <a:t>The field profile can be modified to a 1/</a:t>
            </a:r>
            <a:r>
              <a:rPr lang="en-US" i="1" dirty="0" err="1" smtClean="0"/>
              <a:t>R</a:t>
            </a:r>
            <a:r>
              <a:rPr lang="en-US" i="1" baseline="30000" dirty="0" err="1" smtClean="0"/>
              <a:t>n</a:t>
            </a:r>
            <a:r>
              <a:rPr lang="en-US" dirty="0" smtClean="0"/>
              <a:t> dependence where </a:t>
            </a:r>
            <a:r>
              <a:rPr lang="en-US" i="1" dirty="0" smtClean="0"/>
              <a:t>n</a:t>
            </a:r>
            <a:r>
              <a:rPr lang="en-US" dirty="0" smtClean="0"/>
              <a:t> is the field index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580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95550"/>
            <a:ext cx="8375703" cy="1143000"/>
          </a:xfrm>
        </p:spPr>
        <p:txBody>
          <a:bodyPr/>
          <a:lstStyle/>
          <a:p>
            <a:r>
              <a:rPr lang="en-US" dirty="0" smtClean="0"/>
              <a:t>Effect of grading</a:t>
            </a:r>
            <a:endParaRPr lang="en-US" dirty="0"/>
          </a:p>
        </p:txBody>
      </p:sp>
      <p:pic>
        <p:nvPicPr>
          <p:cNvPr id="5" name="Picture 4" descr="Macintosh HD:Users:botturl:Desktop:Screen Shot 2017-10-18 at 03.48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4" y="1703225"/>
            <a:ext cx="4686024" cy="2954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Macintosh HD:Users:botturl:Desktop:Screen Shot 2017-10-18 at 03.48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008" y="1708535"/>
            <a:ext cx="4688547" cy="288662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57199" y="4571237"/>
            <a:ext cx="83757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natural 1/</a:t>
            </a:r>
            <a:r>
              <a:rPr lang="en-US" i="1" dirty="0" smtClean="0"/>
              <a:t>R</a:t>
            </a:r>
            <a:r>
              <a:rPr lang="en-US" dirty="0" smtClean="0"/>
              <a:t> dependence of the field</a:t>
            </a:r>
            <a:r>
              <a:rPr lang="en-US" dirty="0"/>
              <a:t> </a:t>
            </a:r>
            <a:r>
              <a:rPr lang="en-US" dirty="0" smtClean="0"/>
              <a:t>is much reduced in the case of simple grading</a:t>
            </a:r>
          </a:p>
          <a:p>
            <a:endParaRPr lang="en-US" dirty="0" smtClean="0"/>
          </a:p>
          <a:p>
            <a:r>
              <a:rPr lang="en-US" dirty="0" smtClean="0"/>
              <a:t>Further optimization possible by more refined geometry (geometric grading) and variation in the current density (current grading)</a:t>
            </a:r>
          </a:p>
        </p:txBody>
      </p:sp>
      <p:pic>
        <p:nvPicPr>
          <p:cNvPr id="8" name="Picture 7" descr="Macintosh HD:Users:botturl:Desktop:Screen Shot 2017-10-16 at 15.31.17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028" y="1844870"/>
            <a:ext cx="1320178" cy="1350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Macintosh HD:Users:botturl:Desktop:Screen Shot 2017-10-16 at 15.31.34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274" y="1844870"/>
            <a:ext cx="1326629" cy="135002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4412" y="1213453"/>
            <a:ext cx="891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Field profile on a line originating at the patient location and oriented radially </a:t>
            </a:r>
            <a:r>
              <a:rPr lang="en-US" dirty="0" smtClean="0"/>
              <a:t>outwards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985766" y="2125148"/>
            <a:ext cx="0" cy="1169460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93405" y="197820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501554" y="2080307"/>
            <a:ext cx="0" cy="1169460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509193" y="193336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890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couple of considerations – 1/3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9946" y="975308"/>
            <a:ext cx="8226854" cy="4667421"/>
          </a:xfrm>
        </p:spPr>
        <p:txBody>
          <a:bodyPr/>
          <a:lstStyle/>
          <a:p>
            <a:r>
              <a:rPr lang="en-US" dirty="0" smtClean="0"/>
              <a:t>The gantry operates in steady state, hence the speed of delivery only depends on the accelerator delivery rate (!?!)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3076074" y="2394091"/>
            <a:ext cx="5967342" cy="3721299"/>
            <a:chOff x="104930" y="681789"/>
            <a:chExt cx="8992559" cy="5607857"/>
          </a:xfrm>
        </p:grpSpPr>
        <p:pic>
          <p:nvPicPr>
            <p:cNvPr id="11" name="Picture 10" descr="Screen Shot 2017-10-29 at 14.04.23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54"/>
            <a:stretch/>
          </p:blipFill>
          <p:spPr>
            <a:xfrm>
              <a:off x="3327199" y="681789"/>
              <a:ext cx="5770290" cy="5425064"/>
            </a:xfrm>
            <a:prstGeom prst="rect">
              <a:avLst/>
            </a:prstGeom>
          </p:spPr>
        </p:pic>
        <p:sp>
          <p:nvSpPr>
            <p:cNvPr id="12" name="Arc 11"/>
            <p:cNvSpPr/>
            <p:nvPr/>
          </p:nvSpPr>
          <p:spPr>
            <a:xfrm>
              <a:off x="4639782" y="1428147"/>
              <a:ext cx="1978914" cy="986319"/>
            </a:xfrm>
            <a:prstGeom prst="arc">
              <a:avLst>
                <a:gd name="adj1" fmla="val 11904029"/>
                <a:gd name="adj2" fmla="val 16611091"/>
              </a:avLst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Can 12"/>
            <p:cNvSpPr/>
            <p:nvPr/>
          </p:nvSpPr>
          <p:spPr>
            <a:xfrm rot="15763689" flipH="1">
              <a:off x="941267" y="3751862"/>
              <a:ext cx="394550" cy="614559"/>
            </a:xfrm>
            <a:prstGeom prst="ca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>
              <a:stCxn id="13" idx="3"/>
              <a:endCxn id="12" idx="0"/>
            </p:cNvCxnSpPr>
            <p:nvPr/>
          </p:nvCxnSpPr>
          <p:spPr>
            <a:xfrm flipV="1">
              <a:off x="1443350" y="1647529"/>
              <a:ext cx="3362908" cy="2372718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618696" y="2603516"/>
              <a:ext cx="0" cy="156882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Arc 15"/>
            <p:cNvSpPr/>
            <p:nvPr/>
          </p:nvSpPr>
          <p:spPr>
            <a:xfrm>
              <a:off x="4639782" y="1426426"/>
              <a:ext cx="1978914" cy="986319"/>
            </a:xfrm>
            <a:prstGeom prst="arc">
              <a:avLst>
                <a:gd name="adj1" fmla="val 18558037"/>
                <a:gd name="adj2" fmla="val 21107661"/>
              </a:avLst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408396" y="3187716"/>
              <a:ext cx="6667500" cy="9779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618696" y="2057416"/>
              <a:ext cx="0" cy="5080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618696" y="2184416"/>
              <a:ext cx="0" cy="5080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3" idx="0"/>
            </p:cNvCxnSpPr>
            <p:nvPr/>
          </p:nvCxnSpPr>
          <p:spPr>
            <a:xfrm flipV="1">
              <a:off x="408396" y="4085551"/>
              <a:ext cx="523183" cy="80065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04930" y="4394543"/>
              <a:ext cx="2090880" cy="1252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Vector magnet</a:t>
              </a:r>
              <a:endParaRPr lang="en-US" sz="24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604041" y="5315650"/>
              <a:ext cx="1728654" cy="973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Toroidal</a:t>
              </a:r>
              <a:r>
                <a:rPr lang="en-US" dirty="0" smtClean="0"/>
                <a:t> gantry</a:t>
              </a:r>
              <a:endParaRPr lang="en-US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6614463" y="3094581"/>
              <a:ext cx="0" cy="156882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 rot="21125498">
              <a:off x="5000140" y="3109175"/>
              <a:ext cx="1460533" cy="55656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Patient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9488500">
              <a:off x="1972006" y="2575540"/>
              <a:ext cx="1181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Beam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7720" y="3543872"/>
            <a:ext cx="3252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X-Y kicker with fast switching capability to accommodate for direction and energy change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7930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couple of considerations – 2/3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Sagittal painting is feasible by making use of different kick angles at the vector magnet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 descr="Screen Shot 2018-06-20 at 06.28.1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3" t="25561" r="14268"/>
          <a:stretch/>
        </p:blipFill>
        <p:spPr>
          <a:xfrm>
            <a:off x="213747" y="3016517"/>
            <a:ext cx="4425836" cy="16939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3210" y="3284534"/>
            <a:ext cx="98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 MeV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840757" y="2856991"/>
            <a:ext cx="1903623" cy="1800000"/>
            <a:chOff x="4840757" y="2856991"/>
            <a:chExt cx="1903623" cy="1800000"/>
          </a:xfrm>
        </p:grpSpPr>
        <p:pic>
          <p:nvPicPr>
            <p:cNvPr id="4" name="Picture 3" descr="Screen Shot 2018-06-20 at 06.27.1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3624" y="2856991"/>
              <a:ext cx="1840756" cy="1800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840757" y="3943893"/>
              <a:ext cx="890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12 </a:t>
              </a:r>
              <a:r>
                <a:rPr lang="en-US" dirty="0" err="1" smtClean="0"/>
                <a:t>deg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078269" y="2856991"/>
            <a:ext cx="1991048" cy="1789573"/>
            <a:chOff x="7078269" y="2856991"/>
            <a:chExt cx="1991048" cy="1789573"/>
          </a:xfrm>
        </p:grpSpPr>
        <p:pic>
          <p:nvPicPr>
            <p:cNvPr id="3" name="Picture 2" descr="Screen Shot 2018-06-20 at 06.26.5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8269" y="2856991"/>
              <a:ext cx="1837024" cy="178957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986118" y="3943893"/>
              <a:ext cx="10831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13.9 </a:t>
              </a:r>
              <a:r>
                <a:rPr lang="en-US" dirty="0" err="1" smtClean="0"/>
                <a:t>deg</a:t>
              </a:r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250929" y="4747387"/>
            <a:ext cx="1359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±10 cm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3381695" y="3943893"/>
            <a:ext cx="890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13 </a:t>
            </a:r>
            <a:r>
              <a:rPr lang="en-US" dirty="0" err="1" smtClean="0"/>
              <a:t>deg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705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couple of considerations – 3/3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852426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/>
              <a:t>Transverse painting is possibly done by a similar mechanism (off-plane trajectory) and/or a solenoid corrector in the bore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457200" y="3642671"/>
            <a:ext cx="8226854" cy="12615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pic>
        <p:nvPicPr>
          <p:cNvPr id="15" name="Picture 14" descr="Screen Shot 2018-06-20 at 10.41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306" y="2444671"/>
            <a:ext cx="4048992" cy="344575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694770" y="2950365"/>
            <a:ext cx="4288198" cy="3104301"/>
            <a:chOff x="4694770" y="2950365"/>
            <a:chExt cx="4288198" cy="3104301"/>
          </a:xfrm>
        </p:grpSpPr>
        <p:pic>
          <p:nvPicPr>
            <p:cNvPr id="16" name="Picture 15" descr="Screen Shot 2018-06-20 at 11.15.0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688464" y="3752452"/>
              <a:ext cx="2694632" cy="1296548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7636933" y="3509433"/>
              <a:ext cx="177800" cy="6773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33833" y="3509433"/>
              <a:ext cx="177800" cy="6773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636933" y="4110567"/>
              <a:ext cx="177800" cy="67734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233833" y="4110567"/>
              <a:ext cx="177800" cy="67734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7150298" y="3835477"/>
              <a:ext cx="1804472" cy="2482"/>
            </a:xfrm>
            <a:prstGeom prst="straightConnector1">
              <a:avLst/>
            </a:prstGeom>
            <a:ln w="38100" cmpd="sng">
              <a:solidFill>
                <a:srgbClr val="262626"/>
              </a:solidFill>
              <a:tailEnd type="triangle" w="med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644339" y="3443813"/>
              <a:ext cx="338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B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030392" y="2950367"/>
              <a:ext cx="1952576" cy="3104299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Parallelogram 25"/>
            <p:cNvSpPr/>
            <p:nvPr/>
          </p:nvSpPr>
          <p:spPr>
            <a:xfrm rot="16200000">
              <a:off x="4531425" y="3113711"/>
              <a:ext cx="887592" cy="560901"/>
            </a:xfrm>
            <a:prstGeom prst="parallelogram">
              <a:avLst>
                <a:gd name="adj" fmla="val 16774"/>
              </a:avLst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5255672" y="2950365"/>
              <a:ext cx="1774720" cy="10304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255672" y="3835478"/>
              <a:ext cx="1774720" cy="22191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107913" y="2342047"/>
            <a:ext cx="2993393" cy="3788155"/>
            <a:chOff x="107913" y="2342047"/>
            <a:chExt cx="2993393" cy="3788155"/>
          </a:xfrm>
        </p:grpSpPr>
        <p:pic>
          <p:nvPicPr>
            <p:cNvPr id="14" name="Picture 13" descr="Screen Shot 2018-06-20 at 10.42.2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034" y="2342047"/>
              <a:ext cx="2852272" cy="276793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107913" y="5114539"/>
              <a:ext cx="28522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Additional </a:t>
              </a:r>
              <a:r>
                <a:rPr lang="en-US" sz="2000" i="1" dirty="0" err="1" smtClean="0"/>
                <a:t>steerer</a:t>
              </a:r>
              <a:r>
                <a:rPr lang="en-US" sz="2000" dirty="0" smtClean="0"/>
                <a:t> “solenoid” in the free bore of the toroid</a:t>
              </a:r>
              <a:endParaRPr lang="en-US" sz="20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039656" y="6247571"/>
            <a:ext cx="5381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Looks like an “MRI in the bore” ?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5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 of a proton gantry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97" y="1191969"/>
            <a:ext cx="4697226" cy="48721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2879"/>
          <a:stretch/>
        </p:blipFill>
        <p:spPr>
          <a:xfrm>
            <a:off x="457199" y="3918270"/>
            <a:ext cx="595909" cy="20010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45809" y="1325606"/>
            <a:ext cx="4498191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Number of coils: 16	</a:t>
            </a:r>
          </a:p>
          <a:p>
            <a:r>
              <a:rPr lang="en-US" sz="2000" dirty="0" smtClean="0"/>
              <a:t>Peak Field on coil: 8 T</a:t>
            </a:r>
          </a:p>
          <a:p>
            <a:r>
              <a:rPr lang="en-US" sz="2000" dirty="0" smtClean="0"/>
              <a:t>Operating Temperature: 20 K  (</a:t>
            </a:r>
            <a:r>
              <a:rPr lang="en-US" sz="2000" dirty="0" err="1" smtClean="0"/>
              <a:t>cryo</a:t>
            </a:r>
            <a:r>
              <a:rPr lang="en-US" sz="2000" dirty="0" smtClean="0"/>
              <a:t>-cooled)</a:t>
            </a:r>
          </a:p>
          <a:p>
            <a:r>
              <a:rPr lang="en-US" sz="2000" dirty="0" smtClean="0"/>
              <a:t>Operating current: 620 A</a:t>
            </a:r>
          </a:p>
          <a:p>
            <a:r>
              <a:rPr lang="en-US" sz="2000" dirty="0" smtClean="0"/>
              <a:t>Je = 520 A/mm2 </a:t>
            </a:r>
          </a:p>
          <a:p>
            <a:r>
              <a:rPr lang="en-US" sz="2000" dirty="0" smtClean="0"/>
              <a:t>Coil Inductance: 9.6 H</a:t>
            </a:r>
          </a:p>
          <a:p>
            <a:r>
              <a:rPr lang="en-US" sz="2000" dirty="0" smtClean="0"/>
              <a:t>Total Stored energy: 30 MJ </a:t>
            </a:r>
            <a:br>
              <a:rPr lang="en-US" sz="2000" dirty="0" smtClean="0"/>
            </a:br>
            <a:r>
              <a:rPr lang="en-US" sz="1600" dirty="0" smtClean="0"/>
              <a:t>(LHC dipole ~ 7 MJ)</a:t>
            </a:r>
          </a:p>
          <a:p>
            <a:r>
              <a:rPr lang="en-US" sz="2000" dirty="0" smtClean="0"/>
              <a:t>Coil dimension: ~1.5 x 1 m</a:t>
            </a:r>
          </a:p>
          <a:p>
            <a:r>
              <a:rPr lang="en-US" sz="2000" dirty="0" smtClean="0"/>
              <a:t>Torus dimensions: </a:t>
            </a:r>
            <a:r>
              <a:rPr lang="en-US" sz="2000" dirty="0"/>
              <a:t>~</a:t>
            </a:r>
            <a:r>
              <a:rPr lang="en-US" sz="2000" dirty="0" smtClean="0"/>
              <a:t>1.5 </a:t>
            </a:r>
            <a:r>
              <a:rPr lang="en-US" sz="2000" dirty="0"/>
              <a:t>x </a:t>
            </a:r>
            <a:r>
              <a:rPr lang="en-US" sz="2000" dirty="0" smtClean="0"/>
              <a:t>3 m</a:t>
            </a:r>
          </a:p>
          <a:p>
            <a:r>
              <a:rPr lang="en-US" sz="2000" dirty="0" smtClean="0"/>
              <a:t>Estimated mass: 12 tons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752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6" t="22445" r="5683" b="21117"/>
          <a:stretch/>
        </p:blipFill>
        <p:spPr>
          <a:xfrm>
            <a:off x="55486" y="1431899"/>
            <a:ext cx="9061750" cy="3473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particle tracking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59777" y="3332557"/>
            <a:ext cx="98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 MeV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93445" y="2280338"/>
            <a:ext cx="110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 MeV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7382" y="5235222"/>
            <a:ext cx="7709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Excellent acceptance and </a:t>
            </a:r>
            <a:r>
              <a:rPr lang="en-US" sz="2800" dirty="0" err="1" smtClean="0"/>
              <a:t>iso</a:t>
            </a:r>
            <a:r>
              <a:rPr lang="en-US" sz="2800" dirty="0" smtClean="0"/>
              <a:t>-centric properties</a:t>
            </a:r>
            <a:endParaRPr lang="en-US" sz="280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36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8" t="3938" r="15174" b="6672"/>
          <a:stretch/>
        </p:blipFill>
        <p:spPr>
          <a:xfrm>
            <a:off x="5997223" y="54373"/>
            <a:ext cx="3118556" cy="24116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tracking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3" r="11677"/>
          <a:stretch/>
        </p:blipFill>
        <p:spPr>
          <a:xfrm>
            <a:off x="0" y="757855"/>
            <a:ext cx="4679997" cy="35593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6" r="11926"/>
          <a:stretch/>
        </p:blipFill>
        <p:spPr>
          <a:xfrm>
            <a:off x="2135227" y="1653916"/>
            <a:ext cx="4679997" cy="35336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4" r="10929"/>
          <a:stretch/>
        </p:blipFill>
        <p:spPr>
          <a:xfrm>
            <a:off x="4478117" y="2638778"/>
            <a:ext cx="4679994" cy="3533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1" y="1055300"/>
            <a:ext cx="1422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70 MeV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244624" y="1927367"/>
            <a:ext cx="1621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150 MeV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513691" y="2912323"/>
            <a:ext cx="1621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</a:t>
            </a:r>
            <a:r>
              <a:rPr lang="en-US" sz="2800" dirty="0" smtClean="0"/>
              <a:t>50 MeV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22326" y="5131094"/>
            <a:ext cx="4122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Work in progress, but at first sight quite OK ?!?</a:t>
            </a:r>
            <a:endParaRPr lang="en-US" sz="280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846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principle of “painting”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1B0D8F2D-86FE-459B-AF70-C9372F947E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25" t="3628" r="18076" b="6088"/>
          <a:stretch/>
        </p:blipFill>
        <p:spPr>
          <a:xfrm>
            <a:off x="228595" y="1231900"/>
            <a:ext cx="5626100" cy="43561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082800" y="152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2C1D0406-AB8B-49B0-98CE-8CA4AA18B4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113" r="18770"/>
          <a:stretch>
            <a:fillRect/>
          </a:stretch>
        </p:blipFill>
        <p:spPr>
          <a:xfrm>
            <a:off x="4610101" y="817470"/>
            <a:ext cx="4533900" cy="3855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461406" y="5172501"/>
            <a:ext cx="55228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Sagittal: ±60 mm with </a:t>
            </a:r>
            <a:r>
              <a:rPr lang="en-US" sz="2400" dirty="0"/>
              <a:t>±</a:t>
            </a:r>
            <a:r>
              <a:rPr lang="en-US" sz="2400" dirty="0" smtClean="0"/>
              <a:t>1 </a:t>
            </a:r>
            <a:r>
              <a:rPr lang="en-US" sz="2400" dirty="0" err="1" smtClean="0"/>
              <a:t>deg</a:t>
            </a:r>
            <a:r>
              <a:rPr lang="en-US" sz="2400" dirty="0" smtClean="0"/>
              <a:t> kick</a:t>
            </a:r>
          </a:p>
          <a:p>
            <a:r>
              <a:rPr lang="en-US" sz="2400" dirty="0" smtClean="0"/>
              <a:t>Transverse: ±50 </a:t>
            </a:r>
            <a:r>
              <a:rPr lang="en-US" sz="2400" dirty="0"/>
              <a:t>mm with </a:t>
            </a:r>
            <a:r>
              <a:rPr lang="en-US" sz="2400" dirty="0" smtClean="0"/>
              <a:t>±0.3 </a:t>
            </a:r>
            <a:r>
              <a:rPr lang="en-US" sz="2400" dirty="0" err="1"/>
              <a:t>deg</a:t>
            </a:r>
            <a:r>
              <a:rPr lang="en-US" sz="2400" dirty="0"/>
              <a:t> </a:t>
            </a:r>
            <a:r>
              <a:rPr lang="en-US" sz="2400" dirty="0" smtClean="0"/>
              <a:t>kick</a:t>
            </a:r>
            <a:endParaRPr lang="en-US" sz="2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646994" y="2712378"/>
            <a:ext cx="2712530" cy="0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80894" y="2317850"/>
            <a:ext cx="1016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±50 mm 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040248" y="1231900"/>
            <a:ext cx="0" cy="2848995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6322259" y="1798424"/>
            <a:ext cx="1016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62626"/>
                </a:solidFill>
              </a:rPr>
              <a:t>±60 </a:t>
            </a:r>
            <a:r>
              <a:rPr lang="en-US" dirty="0">
                <a:solidFill>
                  <a:srgbClr val="262626"/>
                </a:solidFill>
              </a:rPr>
              <a:t>mm </a:t>
            </a:r>
          </a:p>
        </p:txBody>
      </p:sp>
    </p:spTree>
    <p:extLst>
      <p:ext uri="{BB962C8B-B14F-4D97-AF65-F5344CB8AC3E}">
        <p14:creationId xmlns:p14="http://schemas.microsoft.com/office/powerpoint/2010/main" val="2920781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680" r="5111"/>
          <a:stretch/>
        </p:blipFill>
        <p:spPr>
          <a:xfrm>
            <a:off x="0" y="994944"/>
            <a:ext cx="4797778" cy="5188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a ion gantry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2879"/>
          <a:stretch/>
        </p:blipFill>
        <p:spPr>
          <a:xfrm>
            <a:off x="513643" y="4071248"/>
            <a:ext cx="361245" cy="1213025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45809" y="1325606"/>
            <a:ext cx="4498191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Number of coils: 16	</a:t>
            </a:r>
          </a:p>
          <a:p>
            <a:r>
              <a:rPr lang="en-US" sz="2000" dirty="0" smtClean="0"/>
              <a:t>Peak Field on coil: 13.8 T</a:t>
            </a:r>
          </a:p>
          <a:p>
            <a:r>
              <a:rPr lang="en-US" sz="2000" dirty="0" smtClean="0"/>
              <a:t>Operating Temperature: 10 K  (</a:t>
            </a:r>
            <a:r>
              <a:rPr lang="en-US" sz="2000" dirty="0" err="1" smtClean="0"/>
              <a:t>cryo</a:t>
            </a:r>
            <a:r>
              <a:rPr lang="en-US" sz="2000" dirty="0" smtClean="0"/>
              <a:t>-cooled)</a:t>
            </a:r>
          </a:p>
          <a:p>
            <a:r>
              <a:rPr lang="en-US" sz="2000" dirty="0" smtClean="0"/>
              <a:t>Operating current: 620 A</a:t>
            </a:r>
          </a:p>
          <a:p>
            <a:r>
              <a:rPr lang="en-US" sz="2000" dirty="0" smtClean="0"/>
              <a:t>Je = 520 A/mm2 </a:t>
            </a:r>
          </a:p>
          <a:p>
            <a:r>
              <a:rPr lang="en-US" sz="2000" dirty="0" smtClean="0"/>
              <a:t>Coil Inductance: 29 H</a:t>
            </a:r>
          </a:p>
          <a:p>
            <a:r>
              <a:rPr lang="en-US" sz="2000" dirty="0" smtClean="0"/>
              <a:t>Total Stored energy: 370 MJ</a:t>
            </a:r>
          </a:p>
          <a:p>
            <a:r>
              <a:rPr lang="en-US" sz="2000" dirty="0" smtClean="0"/>
              <a:t>Coil dimension: ~3 x 2 m</a:t>
            </a:r>
          </a:p>
          <a:p>
            <a:r>
              <a:rPr lang="en-US" sz="2000" dirty="0"/>
              <a:t>Torus dimensions: </a:t>
            </a:r>
            <a:r>
              <a:rPr lang="en-US" sz="2000" dirty="0" smtClean="0"/>
              <a:t>~3 </a:t>
            </a:r>
            <a:r>
              <a:rPr lang="en-US" sz="2000" dirty="0"/>
              <a:t>x </a:t>
            </a:r>
            <a:r>
              <a:rPr lang="en-US" sz="2000" dirty="0" smtClean="0"/>
              <a:t>5 </a:t>
            </a:r>
            <a:r>
              <a:rPr lang="en-US" sz="2000" dirty="0"/>
              <a:t>m</a:t>
            </a:r>
          </a:p>
          <a:p>
            <a:r>
              <a:rPr lang="en-US" sz="2000" dirty="0" smtClean="0"/>
              <a:t>Estimated mass: </a:t>
            </a:r>
            <a:r>
              <a:rPr lang="en-US" sz="2000" dirty="0"/>
              <a:t>~50 </a:t>
            </a:r>
            <a:r>
              <a:rPr lang="en-US" sz="2000" dirty="0" smtClean="0"/>
              <a:t>tons (TBD)</a:t>
            </a:r>
            <a:endParaRPr lang="en-US" sz="20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217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 and opportunity</a:t>
            </a:r>
          </a:p>
          <a:p>
            <a:r>
              <a:rPr lang="en-US" dirty="0"/>
              <a:t>D</a:t>
            </a:r>
            <a:r>
              <a:rPr lang="en-US" dirty="0" smtClean="0"/>
              <a:t>evelopment of an idea</a:t>
            </a:r>
          </a:p>
          <a:p>
            <a:r>
              <a:rPr lang="en-US" dirty="0" smtClean="0"/>
              <a:t>Some outstanding issues</a:t>
            </a:r>
          </a:p>
          <a:p>
            <a:r>
              <a:rPr lang="en-US" dirty="0" smtClean="0"/>
              <a:t>Development plan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404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issues…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57486"/>
            <a:ext cx="4566356" cy="503554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Quench protection	</a:t>
            </a:r>
          </a:p>
          <a:p>
            <a:pPr lvl="1"/>
            <a:r>
              <a:rPr lang="en-US" dirty="0" smtClean="0"/>
              <a:t>Non-insulated or metal-insulated winding</a:t>
            </a:r>
          </a:p>
          <a:p>
            <a:r>
              <a:rPr lang="en-US" dirty="0" smtClean="0"/>
              <a:t>Field quality and dynamics, and its relation to beam physics</a:t>
            </a:r>
          </a:p>
          <a:p>
            <a:pPr lvl="1"/>
            <a:r>
              <a:rPr lang="en-US" dirty="0" smtClean="0"/>
              <a:t>Beam transfer matrix and matching to accelerator</a:t>
            </a:r>
          </a:p>
          <a:p>
            <a:r>
              <a:rPr lang="en-US" dirty="0" smtClean="0"/>
              <a:t>Mechanics and fabrication</a:t>
            </a:r>
          </a:p>
          <a:p>
            <a:pPr lvl="1"/>
            <a:r>
              <a:rPr lang="en-US" dirty="0" smtClean="0"/>
              <a:t>Coil structure, forces and stress</a:t>
            </a:r>
          </a:p>
          <a:p>
            <a:pPr lvl="1"/>
            <a:r>
              <a:rPr lang="en-US" dirty="0" smtClean="0"/>
              <a:t>Winding technology, joints</a:t>
            </a:r>
          </a:p>
          <a:p>
            <a:r>
              <a:rPr lang="en-US" dirty="0" smtClean="0"/>
              <a:t>Thermal engineering</a:t>
            </a:r>
          </a:p>
          <a:p>
            <a:pPr lvl="1"/>
            <a:r>
              <a:rPr lang="en-US" dirty="0" smtClean="0"/>
              <a:t>Cooling technology</a:t>
            </a:r>
          </a:p>
          <a:p>
            <a:r>
              <a:rPr lang="en-US" sz="2100" dirty="0" smtClean="0"/>
              <a:t>Material cost (HTS)</a:t>
            </a:r>
          </a:p>
          <a:p>
            <a:r>
              <a:rPr lang="en-US" sz="1800" dirty="0"/>
              <a:t>Qualification for </a:t>
            </a:r>
            <a:r>
              <a:rPr lang="en-US" sz="1800" dirty="0" smtClean="0"/>
              <a:t>therapy</a:t>
            </a:r>
          </a:p>
          <a:p>
            <a:r>
              <a:rPr lang="en-US" sz="2000" dirty="0" smtClean="0"/>
              <a:t>…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123" y="2615802"/>
            <a:ext cx="3814766" cy="35078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7977" y="229761"/>
            <a:ext cx="1328143" cy="1910189"/>
          </a:xfrm>
          <a:prstGeom prst="rect">
            <a:avLst/>
          </a:prstGeom>
        </p:spPr>
      </p:pic>
      <p:pic>
        <p:nvPicPr>
          <p:cNvPr id="9" name="Picture 8" descr="Screen Shot 2018-06-14 at 17.41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527" y="323853"/>
            <a:ext cx="2611112" cy="17220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00508" y="2191395"/>
            <a:ext cx="3283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NHMFL, 40.2 T, ≈1000 A/mm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79348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7486"/>
            <a:ext cx="8226854" cy="503554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Year 1</a:t>
            </a:r>
          </a:p>
          <a:p>
            <a:pPr lvl="1"/>
            <a:r>
              <a:rPr lang="en-US" dirty="0" smtClean="0"/>
              <a:t>Gantry conceptual design</a:t>
            </a:r>
          </a:p>
          <a:p>
            <a:pPr lvl="1"/>
            <a:r>
              <a:rPr lang="en-US" dirty="0" smtClean="0"/>
              <a:t>Beam transmission analysis and transfer matrix/matching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echanical studies and demonstrator design</a:t>
            </a:r>
          </a:p>
          <a:p>
            <a:r>
              <a:rPr lang="en-US" dirty="0" smtClean="0"/>
              <a:t>Year 2</a:t>
            </a:r>
          </a:p>
          <a:p>
            <a:pPr lvl="1"/>
            <a:r>
              <a:rPr lang="en-US" dirty="0" smtClean="0"/>
              <a:t>Protection, powering, cooling design</a:t>
            </a:r>
          </a:p>
          <a:p>
            <a:pPr lvl="1"/>
            <a:r>
              <a:rPr lang="en-US" dirty="0" smtClean="0"/>
              <a:t>Winding and assembly procedure, procurement of parts and tooling, tests</a:t>
            </a:r>
          </a:p>
          <a:p>
            <a:r>
              <a:rPr lang="en-US" dirty="0" smtClean="0"/>
              <a:t>Year 3:</a:t>
            </a:r>
          </a:p>
          <a:p>
            <a:pPr lvl="1"/>
            <a:r>
              <a:rPr lang="en-US" dirty="0" smtClean="0"/>
              <a:t>Winding and test of HTS demonstrator</a:t>
            </a:r>
          </a:p>
          <a:p>
            <a:pPr lvl="1"/>
            <a:r>
              <a:rPr lang="en-US" dirty="0" smtClean="0"/>
              <a:t>Final evaluation and preliminary design of gantry system</a:t>
            </a:r>
          </a:p>
          <a:p>
            <a:endParaRPr lang="en-US" dirty="0" smtClean="0"/>
          </a:p>
          <a:p>
            <a:r>
              <a:rPr lang="en-US" dirty="0" smtClean="0"/>
              <a:t>CERN-KT supported effort taking place in TE department</a:t>
            </a:r>
          </a:p>
          <a:p>
            <a:r>
              <a:rPr lang="en-US" dirty="0" smtClean="0"/>
              <a:t>1 fully financed PhD dedicated to this </a:t>
            </a:r>
            <a:r>
              <a:rPr lang="en-US" dirty="0" smtClean="0"/>
              <a:t>work (three cheers for Enrico)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364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8" y="803392"/>
            <a:ext cx="9095972" cy="5232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04" y="4548243"/>
            <a:ext cx="2674614" cy="15156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81879" y="866778"/>
            <a:ext cx="3297297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Full-size coil (p-gantry)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5372" y="4229054"/>
            <a:ext cx="2049509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S</a:t>
            </a:r>
            <a:r>
              <a:rPr lang="en-US" sz="2400" dirty="0" smtClean="0"/>
              <a:t>caled model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879176" y="533908"/>
            <a:ext cx="2725140" cy="12003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Magnet performance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Quench protection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Field quality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Coil manufacturing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047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7486"/>
            <a:ext cx="8226854" cy="5035542"/>
          </a:xfrm>
        </p:spPr>
        <p:txBody>
          <a:bodyPr>
            <a:normAutofit/>
          </a:bodyPr>
          <a:lstStyle/>
          <a:p>
            <a:r>
              <a:rPr lang="en-US" dirty="0" smtClean="0"/>
              <a:t>This idea has a touch of insanity, but…</a:t>
            </a:r>
          </a:p>
          <a:p>
            <a:r>
              <a:rPr lang="en-US" dirty="0" smtClean="0"/>
              <a:t>… if it works it could result in a quantum step towards compact gantries and ease wide-spread application of hadron therapy:</a:t>
            </a:r>
          </a:p>
          <a:p>
            <a:pPr lvl="1"/>
            <a:r>
              <a:rPr lang="en-US" dirty="0" smtClean="0"/>
              <a:t>Single room facility (as for an MRI magnet !)</a:t>
            </a:r>
          </a:p>
          <a:p>
            <a:pPr lvl="1"/>
            <a:r>
              <a:rPr lang="en-US" dirty="0" smtClean="0"/>
              <a:t>Low consumption, steady operation, fast switching of energy and direction</a:t>
            </a:r>
          </a:p>
          <a:p>
            <a:r>
              <a:rPr lang="en-US" dirty="0" smtClean="0"/>
              <a:t>We </a:t>
            </a:r>
            <a:r>
              <a:rPr lang="en-US" dirty="0" smtClean="0"/>
              <a:t>are </a:t>
            </a:r>
            <a:r>
              <a:rPr lang="en-US" dirty="0" smtClean="0"/>
              <a:t>looking forward to feedback from the design and prototyping work, as well as </a:t>
            </a:r>
            <a:r>
              <a:rPr lang="en-US" dirty="0" smtClean="0"/>
              <a:t>experts (we are the “rookies” in this room…)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466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157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cintosh HD:Users:botturl:Desktop:Screen Shot 2017-05-23 at 08.35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03" y="1394104"/>
            <a:ext cx="4140000" cy="1453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Macintosh HD:Users:botturl:Desktop:Screen Shot 2017-05-23 at 08.34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03" y="3280578"/>
            <a:ext cx="4140000" cy="147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Macintosh HD:Users:botturl:Desktop:Screen Shot 2017-05-23 at 08.38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110" y="1394104"/>
            <a:ext cx="4140000" cy="1457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Macintosh HD:Users:botturl:Desktop:Screen Shot 2017-05-23 at 08.38.2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110" y="3280578"/>
            <a:ext cx="4140000" cy="14572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7120"/>
            <a:ext cx="835891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Focusing effect of a </a:t>
            </a:r>
            <a:r>
              <a:rPr lang="en-US" dirty="0" err="1" smtClean="0"/>
              <a:t>toroidal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31453" y="4624837"/>
            <a:ext cx="1304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Thin lens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14320" y="4624837"/>
            <a:ext cx="1412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Thick lens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966826" y="1191943"/>
            <a:ext cx="1888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Parallel beam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818798" y="3316981"/>
            <a:ext cx="2184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Divergent beam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0532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7120"/>
            <a:ext cx="832104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Focusing effect of a </a:t>
            </a:r>
            <a:r>
              <a:rPr lang="en-US" dirty="0" err="1" smtClean="0"/>
              <a:t>toroidal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00020" y="3671712"/>
            <a:ext cx="40967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 is possible to focus the beams on the same spot by choosing appropriately the initial angle of the beam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197899" y="1119256"/>
            <a:ext cx="3016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Beams of different p/q</a:t>
            </a:r>
            <a:endParaRPr lang="en-US" sz="2400" dirty="0"/>
          </a:p>
        </p:txBody>
      </p:sp>
      <p:pic>
        <p:nvPicPr>
          <p:cNvPr id="11" name="Picture 10" descr="Macintosh HD:Users:botturl:Desktop:Screen Shot 2017-05-23 at 08.44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6" y="1983337"/>
            <a:ext cx="4140000" cy="147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Macintosh HD:Users:botturl:Desktop:Screen Shot 2017-05-23 at 08.44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786" y="1983337"/>
            <a:ext cx="4140000" cy="148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355020" y="3671712"/>
            <a:ext cx="40967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Beams of different p/q originating at the same vertex and with identical angle are focused on different spots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31962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7120"/>
            <a:ext cx="840142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Focusing effect of a </a:t>
            </a:r>
            <a:r>
              <a:rPr lang="en-US" dirty="0" err="1" smtClean="0"/>
              <a:t>toroidal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07706" y="1001071"/>
            <a:ext cx="5107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Particles traveling out of the (</a:t>
            </a:r>
            <a:r>
              <a:rPr lang="en-US" sz="2400" dirty="0" err="1" smtClean="0"/>
              <a:t>R,z</a:t>
            </a:r>
            <a:r>
              <a:rPr lang="en-US" sz="2400" dirty="0" smtClean="0"/>
              <a:t>) plane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35386" y="4652180"/>
            <a:ext cx="8768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Out-of-planes beam originating at the vertex with an angle </a:t>
            </a:r>
            <a:r>
              <a:rPr lang="en-US" sz="2400" dirty="0" smtClean="0">
                <a:latin typeface="Symbol" charset="2"/>
                <a:cs typeface="Symbol" charset="2"/>
              </a:rPr>
              <a:t>q</a:t>
            </a:r>
            <a:r>
              <a:rPr lang="en-US" sz="2400" dirty="0" smtClean="0"/>
              <a:t> with respect to the (</a:t>
            </a:r>
            <a:r>
              <a:rPr lang="en-US" sz="2400" dirty="0" err="1" smtClean="0"/>
              <a:t>R,z</a:t>
            </a:r>
            <a:r>
              <a:rPr lang="en-US" sz="2400" dirty="0" smtClean="0"/>
              <a:t>) plane experience a focusing field given by: </a:t>
            </a:r>
            <a:endParaRPr lang="en-US" sz="2400" dirty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4553386" y="1764912"/>
            <a:ext cx="0" cy="2817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375586" y="4409364"/>
            <a:ext cx="28842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Arc 4"/>
          <p:cNvSpPr>
            <a:spLocks noChangeAspect="1"/>
          </p:cNvSpPr>
          <p:nvPr/>
        </p:nvSpPr>
        <p:spPr>
          <a:xfrm>
            <a:off x="2033386" y="1905771"/>
            <a:ext cx="5040000" cy="5007185"/>
          </a:xfrm>
          <a:prstGeom prst="arc">
            <a:avLst>
              <a:gd name="adj1" fmla="val 10860107"/>
              <a:gd name="adj2" fmla="val 2152686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>
            <a:spLocks noChangeAspect="1"/>
          </p:cNvSpPr>
          <p:nvPr/>
        </p:nvSpPr>
        <p:spPr>
          <a:xfrm>
            <a:off x="2393386" y="2249363"/>
            <a:ext cx="4320000" cy="4320000"/>
          </a:xfrm>
          <a:prstGeom prst="arc">
            <a:avLst>
              <a:gd name="adj1" fmla="val 10860107"/>
              <a:gd name="adj2" fmla="val 2152686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>
            <a:spLocks noChangeAspect="1"/>
          </p:cNvSpPr>
          <p:nvPr/>
        </p:nvSpPr>
        <p:spPr>
          <a:xfrm>
            <a:off x="2663386" y="2519363"/>
            <a:ext cx="3780000" cy="3780000"/>
          </a:xfrm>
          <a:prstGeom prst="arc">
            <a:avLst>
              <a:gd name="adj1" fmla="val 10860107"/>
              <a:gd name="adj2" fmla="val 2152686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>
            <a:spLocks noChangeAspect="1"/>
          </p:cNvSpPr>
          <p:nvPr/>
        </p:nvSpPr>
        <p:spPr>
          <a:xfrm>
            <a:off x="2879386" y="2735363"/>
            <a:ext cx="3348000" cy="3348000"/>
          </a:xfrm>
          <a:prstGeom prst="arc">
            <a:avLst>
              <a:gd name="adj1" fmla="val 10860107"/>
              <a:gd name="adj2" fmla="val 2152686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>
            <a:spLocks noChangeAspect="1"/>
          </p:cNvSpPr>
          <p:nvPr/>
        </p:nvSpPr>
        <p:spPr>
          <a:xfrm>
            <a:off x="3059386" y="2915363"/>
            <a:ext cx="2988000" cy="2988000"/>
          </a:xfrm>
          <a:prstGeom prst="arc">
            <a:avLst>
              <a:gd name="adj1" fmla="val 10860107"/>
              <a:gd name="adj2" fmla="val 2152686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H="1" flipV="1">
            <a:off x="3618186" y="2455963"/>
            <a:ext cx="935200" cy="19534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598572" y="2455963"/>
            <a:ext cx="1019614" cy="558800"/>
          </a:xfrm>
          <a:prstGeom prst="line">
            <a:avLst/>
          </a:prstGeom>
          <a:ln w="38100" cmpd="sng">
            <a:solidFill>
              <a:srgbClr val="0000FF"/>
            </a:solidFill>
            <a:headEnd type="triangle" w="med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42586" y="2976663"/>
            <a:ext cx="39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-25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q</a:t>
            </a:r>
            <a:endParaRPr lang="en-US" baseline="-25000" dirty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36587" y="4470133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553386" y="1405022"/>
            <a:ext cx="28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37" name="Oval 36"/>
          <p:cNvSpPr>
            <a:spLocks/>
          </p:cNvSpPr>
          <p:nvPr/>
        </p:nvSpPr>
        <p:spPr>
          <a:xfrm>
            <a:off x="3586435" y="2420006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>
            <a:spLocks noChangeAspect="1"/>
          </p:cNvSpPr>
          <p:nvPr/>
        </p:nvSpPr>
        <p:spPr>
          <a:xfrm>
            <a:off x="3971486" y="3827464"/>
            <a:ext cx="1163800" cy="1163800"/>
          </a:xfrm>
          <a:prstGeom prst="arc">
            <a:avLst>
              <a:gd name="adj1" fmla="val 14083527"/>
              <a:gd name="adj2" fmla="val 1701380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240210" y="3449659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q</a:t>
            </a:r>
            <a:endParaRPr lang="en-US" dirty="0">
              <a:latin typeface="Symbol" charset="2"/>
              <a:cs typeface="Symbol" charset="2"/>
            </a:endParaRPr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352753"/>
              </p:ext>
            </p:extLst>
          </p:nvPr>
        </p:nvGraphicFramePr>
        <p:xfrm>
          <a:off x="3346122" y="5581863"/>
          <a:ext cx="2540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Equation" r:id="rId3" imgW="1270000" imgH="241300" progId="Equation.3">
                  <p:embed/>
                </p:oleObj>
              </mc:Choice>
              <mc:Fallback>
                <p:oleObj name="Equation" r:id="rId3" imgW="1270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6122" y="5581863"/>
                        <a:ext cx="25400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589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and 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Hadron therapy gantries are massive, because of:</a:t>
            </a:r>
          </a:p>
          <a:p>
            <a:pPr lvl="1"/>
            <a:r>
              <a:rPr lang="en-US" dirty="0" smtClean="0"/>
              <a:t>Required integral bending field, limited by the performance of resistive electromagnets</a:t>
            </a:r>
          </a:p>
          <a:p>
            <a:pPr lvl="1"/>
            <a:r>
              <a:rPr lang="en-US" dirty="0" smtClean="0"/>
              <a:t>Stability requirements during rotation</a:t>
            </a:r>
          </a:p>
          <a:p>
            <a:r>
              <a:rPr lang="en-US" dirty="0" smtClean="0"/>
              <a:t>Basic idea:</a:t>
            </a:r>
          </a:p>
          <a:p>
            <a:pPr lvl="1"/>
            <a:r>
              <a:rPr lang="en-US" dirty="0" smtClean="0"/>
              <a:t>Use superconductors to increase the bending field in large bore magnets (acceptance)</a:t>
            </a:r>
          </a:p>
          <a:p>
            <a:pPr lvl="2"/>
            <a:r>
              <a:rPr lang="en-US" dirty="0" smtClean="0"/>
              <a:t>More compact magnets, weight reduction, energy efficiency</a:t>
            </a:r>
          </a:p>
          <a:p>
            <a:pPr lvl="1"/>
            <a:r>
              <a:rPr lang="en-US" dirty="0" smtClean="0"/>
              <a:t>Devise a magnetic configuration which does not need to be rotated to focus on the patient</a:t>
            </a:r>
          </a:p>
          <a:p>
            <a:pPr lvl="2"/>
            <a:r>
              <a:rPr lang="en-US" dirty="0" smtClean="0"/>
              <a:t>Reduce the stability requirements on the gantry, hence mass and footprint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768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Heidelberg Ion-Beam Therapy (HIT) </a:t>
            </a:r>
            <a:r>
              <a:rPr lang="en-US" sz="3200" dirty="0" err="1" smtClean="0"/>
              <a:t>centre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Lenker des Ionenstrahls Gantry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87193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1540" y="1229159"/>
            <a:ext cx="8576197" cy="47630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80" y="4957512"/>
            <a:ext cx="267413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Length = 25 m</a:t>
            </a:r>
          </a:p>
          <a:p>
            <a:r>
              <a:rPr lang="en-US" sz="2400" dirty="0">
                <a:solidFill>
                  <a:schemeClr val="tx1"/>
                </a:solidFill>
              </a:rPr>
              <a:t>Diameter = 13 m</a:t>
            </a:r>
          </a:p>
          <a:p>
            <a:r>
              <a:rPr lang="en-US" sz="2400" dirty="0">
                <a:solidFill>
                  <a:schemeClr val="tx1"/>
                </a:solidFill>
              </a:rPr>
              <a:t>Weight = 670 tons</a:t>
            </a:r>
          </a:p>
        </p:txBody>
      </p:sp>
    </p:spTree>
    <p:extLst>
      <p:ext uri="{BB962C8B-B14F-4D97-AF65-F5344CB8AC3E}">
        <p14:creationId xmlns:p14="http://schemas.microsoft.com/office/powerpoint/2010/main" val="2512054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Chiba (NIRS)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19" y="1107095"/>
            <a:ext cx="5548866" cy="4680135"/>
          </a:xfrm>
          <a:prstGeom prst="rect">
            <a:avLst/>
          </a:prstGeom>
        </p:spPr>
      </p:pic>
      <p:pic>
        <p:nvPicPr>
          <p:cNvPr id="10" name="Picture 9" descr="Screen Shot 2017-06-07 at 22.06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220" y="3515280"/>
            <a:ext cx="3895884" cy="26073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30236" y="1976038"/>
            <a:ext cx="267413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Length = 13 m</a:t>
            </a:r>
          </a:p>
          <a:p>
            <a:r>
              <a:rPr lang="en-US" sz="2400" dirty="0"/>
              <a:t>Diameter = 10 m</a:t>
            </a:r>
          </a:p>
          <a:p>
            <a:r>
              <a:rPr lang="en-US" sz="2400" dirty="0"/>
              <a:t>Weight = 350 tons</a:t>
            </a:r>
          </a:p>
        </p:txBody>
      </p:sp>
    </p:spTree>
    <p:extLst>
      <p:ext uri="{BB962C8B-B14F-4D97-AF65-F5344CB8AC3E}">
        <p14:creationId xmlns:p14="http://schemas.microsoft.com/office/powerpoint/2010/main" val="4090258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1467" b="4305"/>
          <a:stretch/>
        </p:blipFill>
        <p:spPr>
          <a:xfrm rot="16200000">
            <a:off x="3227080" y="-14264"/>
            <a:ext cx="3440171" cy="78612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43165" y="4126637"/>
            <a:ext cx="176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location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65800" y="1118184"/>
            <a:ext cx="31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Large acceptance superconducting </a:t>
            </a:r>
            <a:r>
              <a:rPr lang="en-US" dirty="0" smtClean="0"/>
              <a:t>magnet with </a:t>
            </a:r>
            <a:r>
              <a:rPr lang="en-US" b="1" dirty="0" err="1" smtClean="0"/>
              <a:t>toroidal</a:t>
            </a:r>
            <a:r>
              <a:rPr lang="en-US" b="1" dirty="0" smtClean="0"/>
              <a:t> periodicity </a:t>
            </a:r>
            <a:r>
              <a:rPr lang="en-US" dirty="0" smtClean="0"/>
              <a:t>operated in </a:t>
            </a:r>
            <a:r>
              <a:rPr lang="en-US" b="1" dirty="0" smtClean="0"/>
              <a:t>steady-state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05779" y="4610603"/>
            <a:ext cx="1010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Vector</a:t>
            </a:r>
            <a:r>
              <a:rPr lang="en-US" dirty="0" smtClean="0"/>
              <a:t> magnet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512" y="3600251"/>
            <a:ext cx="1366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Accelerator beam delivery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9920000">
            <a:off x="1962325" y="3115461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Beams of different energy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96212" y="2849803"/>
            <a:ext cx="4583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</a:t>
            </a:r>
            <a:endParaRPr lang="en-US" sz="3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900728" y="2473615"/>
            <a:ext cx="649090" cy="1270636"/>
          </a:xfrm>
          <a:prstGeom prst="straightConnector1">
            <a:avLst/>
          </a:prstGeom>
          <a:ln w="38100" cmpd="sng">
            <a:solidFill>
              <a:schemeClr val="tx1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5765800" y="2354507"/>
            <a:ext cx="2952750" cy="1219200"/>
          </a:xfrm>
          <a:custGeom>
            <a:avLst/>
            <a:gdLst>
              <a:gd name="connsiteX0" fmla="*/ 0 w 2952750"/>
              <a:gd name="connsiteY0" fmla="*/ 38100 h 1219200"/>
              <a:gd name="connsiteX1" fmla="*/ 12700 w 2952750"/>
              <a:gd name="connsiteY1" fmla="*/ 555625 h 1219200"/>
              <a:gd name="connsiteX2" fmla="*/ 3175 w 2952750"/>
              <a:gd name="connsiteY2" fmla="*/ 1025525 h 1219200"/>
              <a:gd name="connsiteX3" fmla="*/ 3175 w 2952750"/>
              <a:gd name="connsiteY3" fmla="*/ 1203325 h 1219200"/>
              <a:gd name="connsiteX4" fmla="*/ 69850 w 2952750"/>
              <a:gd name="connsiteY4" fmla="*/ 1219200 h 1219200"/>
              <a:gd name="connsiteX5" fmla="*/ 320675 w 2952750"/>
              <a:gd name="connsiteY5" fmla="*/ 1206500 h 1219200"/>
              <a:gd name="connsiteX6" fmla="*/ 800100 w 2952750"/>
              <a:gd name="connsiteY6" fmla="*/ 1193800 h 1219200"/>
              <a:gd name="connsiteX7" fmla="*/ 1247775 w 2952750"/>
              <a:gd name="connsiteY7" fmla="*/ 1152525 h 1219200"/>
              <a:gd name="connsiteX8" fmla="*/ 1558925 w 2952750"/>
              <a:gd name="connsiteY8" fmla="*/ 1130300 h 1219200"/>
              <a:gd name="connsiteX9" fmla="*/ 2003425 w 2952750"/>
              <a:gd name="connsiteY9" fmla="*/ 1123950 h 1219200"/>
              <a:gd name="connsiteX10" fmla="*/ 2432050 w 2952750"/>
              <a:gd name="connsiteY10" fmla="*/ 1143000 h 1219200"/>
              <a:gd name="connsiteX11" fmla="*/ 2863850 w 2952750"/>
              <a:gd name="connsiteY11" fmla="*/ 1146175 h 1219200"/>
              <a:gd name="connsiteX12" fmla="*/ 2832100 w 2952750"/>
              <a:gd name="connsiteY12" fmla="*/ 1041400 h 1219200"/>
              <a:gd name="connsiteX13" fmla="*/ 2819400 w 2952750"/>
              <a:gd name="connsiteY13" fmla="*/ 958850 h 1219200"/>
              <a:gd name="connsiteX14" fmla="*/ 2819400 w 2952750"/>
              <a:gd name="connsiteY14" fmla="*/ 806450 h 1219200"/>
              <a:gd name="connsiteX15" fmla="*/ 2857500 w 2952750"/>
              <a:gd name="connsiteY15" fmla="*/ 577850 h 1219200"/>
              <a:gd name="connsiteX16" fmla="*/ 2933700 w 2952750"/>
              <a:gd name="connsiteY16" fmla="*/ 215900 h 1219200"/>
              <a:gd name="connsiteX17" fmla="*/ 2952750 w 2952750"/>
              <a:gd name="connsiteY17" fmla="*/ 6350 h 1219200"/>
              <a:gd name="connsiteX18" fmla="*/ 2892425 w 2952750"/>
              <a:gd name="connsiteY18" fmla="*/ 0 h 1219200"/>
              <a:gd name="connsiteX19" fmla="*/ 2854325 w 2952750"/>
              <a:gd name="connsiteY19" fmla="*/ 15875 h 1219200"/>
              <a:gd name="connsiteX20" fmla="*/ 2381250 w 2952750"/>
              <a:gd name="connsiteY20" fmla="*/ 34925 h 1219200"/>
              <a:gd name="connsiteX21" fmla="*/ 1860550 w 2952750"/>
              <a:gd name="connsiteY21" fmla="*/ 63500 h 1219200"/>
              <a:gd name="connsiteX22" fmla="*/ 1409700 w 2952750"/>
              <a:gd name="connsiteY22" fmla="*/ 73025 h 1219200"/>
              <a:gd name="connsiteX23" fmla="*/ 1006475 w 2952750"/>
              <a:gd name="connsiteY23" fmla="*/ 66675 h 1219200"/>
              <a:gd name="connsiteX24" fmla="*/ 558800 w 2952750"/>
              <a:gd name="connsiteY24" fmla="*/ 47625 h 1219200"/>
              <a:gd name="connsiteX25" fmla="*/ 196850 w 2952750"/>
              <a:gd name="connsiteY25" fmla="*/ 47625 h 1219200"/>
              <a:gd name="connsiteX26" fmla="*/ 0 w 2952750"/>
              <a:gd name="connsiteY26" fmla="*/ 3810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52750" h="1219200">
                <a:moveTo>
                  <a:pt x="0" y="38100"/>
                </a:moveTo>
                <a:lnTo>
                  <a:pt x="12700" y="555625"/>
                </a:lnTo>
                <a:lnTo>
                  <a:pt x="3175" y="1025525"/>
                </a:lnTo>
                <a:lnTo>
                  <a:pt x="3175" y="1203325"/>
                </a:lnTo>
                <a:lnTo>
                  <a:pt x="69850" y="1219200"/>
                </a:lnTo>
                <a:lnTo>
                  <a:pt x="320675" y="1206500"/>
                </a:lnTo>
                <a:lnTo>
                  <a:pt x="800100" y="1193800"/>
                </a:lnTo>
                <a:lnTo>
                  <a:pt x="1247775" y="1152525"/>
                </a:lnTo>
                <a:lnTo>
                  <a:pt x="1558925" y="1130300"/>
                </a:lnTo>
                <a:lnTo>
                  <a:pt x="2003425" y="1123950"/>
                </a:lnTo>
                <a:lnTo>
                  <a:pt x="2432050" y="1143000"/>
                </a:lnTo>
                <a:lnTo>
                  <a:pt x="2863850" y="1146175"/>
                </a:lnTo>
                <a:lnTo>
                  <a:pt x="2832100" y="1041400"/>
                </a:lnTo>
                <a:lnTo>
                  <a:pt x="2819400" y="958850"/>
                </a:lnTo>
                <a:lnTo>
                  <a:pt x="2819400" y="806450"/>
                </a:lnTo>
                <a:lnTo>
                  <a:pt x="2857500" y="577850"/>
                </a:lnTo>
                <a:lnTo>
                  <a:pt x="2933700" y="215900"/>
                </a:lnTo>
                <a:lnTo>
                  <a:pt x="2952750" y="6350"/>
                </a:lnTo>
                <a:lnTo>
                  <a:pt x="2892425" y="0"/>
                </a:lnTo>
                <a:lnTo>
                  <a:pt x="2854325" y="15875"/>
                </a:lnTo>
                <a:lnTo>
                  <a:pt x="2381250" y="34925"/>
                </a:lnTo>
                <a:lnTo>
                  <a:pt x="1860550" y="63500"/>
                </a:lnTo>
                <a:lnTo>
                  <a:pt x="1409700" y="73025"/>
                </a:lnTo>
                <a:lnTo>
                  <a:pt x="1006475" y="66675"/>
                </a:lnTo>
                <a:lnTo>
                  <a:pt x="558800" y="47625"/>
                </a:lnTo>
                <a:lnTo>
                  <a:pt x="196850" y="47625"/>
                </a:lnTo>
                <a:lnTo>
                  <a:pt x="0" y="3810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05779" y="5478729"/>
            <a:ext cx="7738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L. Bottura, </a:t>
            </a:r>
            <a:r>
              <a:rPr lang="en-US" dirty="0"/>
              <a:t>A </a:t>
            </a:r>
            <a:r>
              <a:rPr lang="en-US" dirty="0" smtClean="0"/>
              <a:t>Gantry and Apparatus for </a:t>
            </a:r>
            <a:r>
              <a:rPr lang="en-US" dirty="0" err="1" smtClean="0"/>
              <a:t>Focussing</a:t>
            </a:r>
            <a:r>
              <a:rPr lang="en-US" dirty="0" smtClean="0"/>
              <a:t> Beams of Charged Particles, European </a:t>
            </a:r>
            <a:r>
              <a:rPr lang="en-US" dirty="0"/>
              <a:t>Patent Application EP </a:t>
            </a:r>
            <a:r>
              <a:rPr lang="en-US" dirty="0" smtClean="0"/>
              <a:t>18173426.0, </a:t>
            </a:r>
            <a:r>
              <a:rPr lang="en-US" dirty="0"/>
              <a:t>May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780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11859"/>
              </p:ext>
            </p:extLst>
          </p:nvPr>
        </p:nvGraphicFramePr>
        <p:xfrm>
          <a:off x="660738" y="4961748"/>
          <a:ext cx="7905750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Document" r:id="rId3" imgW="5270500" imgH="736600" progId="Word.Document.12">
                  <p:embed/>
                </p:oleObj>
              </mc:Choice>
              <mc:Fallback>
                <p:oleObj name="Document" r:id="rId3" imgW="5270500" imgH="736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0738" y="4961748"/>
                        <a:ext cx="7905750" cy="110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reeform 6"/>
          <p:cNvSpPr/>
          <p:nvPr/>
        </p:nvSpPr>
        <p:spPr>
          <a:xfrm>
            <a:off x="5135033" y="1313532"/>
            <a:ext cx="3107267" cy="1909233"/>
          </a:xfrm>
          <a:custGeom>
            <a:avLst/>
            <a:gdLst>
              <a:gd name="connsiteX0" fmla="*/ 0 w 3107267"/>
              <a:gd name="connsiteY0" fmla="*/ 508000 h 1909233"/>
              <a:gd name="connsiteX1" fmla="*/ 381000 w 3107267"/>
              <a:gd name="connsiteY1" fmla="*/ 579967 h 1909233"/>
              <a:gd name="connsiteX2" fmla="*/ 808567 w 3107267"/>
              <a:gd name="connsiteY2" fmla="*/ 668867 h 1909233"/>
              <a:gd name="connsiteX3" fmla="*/ 1308100 w 3107267"/>
              <a:gd name="connsiteY3" fmla="*/ 833967 h 1909233"/>
              <a:gd name="connsiteX4" fmla="*/ 1591734 w 3107267"/>
              <a:gd name="connsiteY4" fmla="*/ 956733 h 1909233"/>
              <a:gd name="connsiteX5" fmla="*/ 1905000 w 3107267"/>
              <a:gd name="connsiteY5" fmla="*/ 1130300 h 1909233"/>
              <a:gd name="connsiteX6" fmla="*/ 2159000 w 3107267"/>
              <a:gd name="connsiteY6" fmla="*/ 1325033 h 1909233"/>
              <a:gd name="connsiteX7" fmla="*/ 2391834 w 3107267"/>
              <a:gd name="connsiteY7" fmla="*/ 1570567 h 1909233"/>
              <a:gd name="connsiteX8" fmla="*/ 2518834 w 3107267"/>
              <a:gd name="connsiteY8" fmla="*/ 1752600 h 1909233"/>
              <a:gd name="connsiteX9" fmla="*/ 2603500 w 3107267"/>
              <a:gd name="connsiteY9" fmla="*/ 1905000 h 1909233"/>
              <a:gd name="connsiteX10" fmla="*/ 3107267 w 3107267"/>
              <a:gd name="connsiteY10" fmla="*/ 1909233 h 1909233"/>
              <a:gd name="connsiteX11" fmla="*/ 3107267 w 3107267"/>
              <a:gd name="connsiteY11" fmla="*/ 0 h 1909233"/>
              <a:gd name="connsiteX12" fmla="*/ 4234 w 3107267"/>
              <a:gd name="connsiteY12" fmla="*/ 4233 h 1909233"/>
              <a:gd name="connsiteX13" fmla="*/ 0 w 3107267"/>
              <a:gd name="connsiteY13" fmla="*/ 508000 h 1909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07267" h="1909233">
                <a:moveTo>
                  <a:pt x="0" y="508000"/>
                </a:moveTo>
                <a:lnTo>
                  <a:pt x="381000" y="579967"/>
                </a:lnTo>
                <a:lnTo>
                  <a:pt x="808567" y="668867"/>
                </a:lnTo>
                <a:lnTo>
                  <a:pt x="1308100" y="833967"/>
                </a:lnTo>
                <a:lnTo>
                  <a:pt x="1591734" y="956733"/>
                </a:lnTo>
                <a:lnTo>
                  <a:pt x="1905000" y="1130300"/>
                </a:lnTo>
                <a:lnTo>
                  <a:pt x="2159000" y="1325033"/>
                </a:lnTo>
                <a:lnTo>
                  <a:pt x="2391834" y="1570567"/>
                </a:lnTo>
                <a:lnTo>
                  <a:pt x="2518834" y="1752600"/>
                </a:lnTo>
                <a:lnTo>
                  <a:pt x="2603500" y="1905000"/>
                </a:lnTo>
                <a:lnTo>
                  <a:pt x="3107267" y="1909233"/>
                </a:lnTo>
                <a:lnTo>
                  <a:pt x="3107267" y="0"/>
                </a:lnTo>
                <a:lnTo>
                  <a:pt x="4234" y="4233"/>
                </a:lnTo>
                <a:cubicBezTo>
                  <a:pt x="2823" y="172155"/>
                  <a:pt x="1411" y="340078"/>
                  <a:pt x="0" y="5080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4440996" y="1547629"/>
            <a:ext cx="3664840" cy="3664840"/>
            <a:chOff x="-1640297" y="1081507"/>
            <a:chExt cx="6732000" cy="6732000"/>
          </a:xfrm>
        </p:grpSpPr>
        <p:sp>
          <p:nvSpPr>
            <p:cNvPr id="4" name="Arc 3"/>
            <p:cNvSpPr>
              <a:spLocks noChangeAspect="1"/>
            </p:cNvSpPr>
            <p:nvPr/>
          </p:nvSpPr>
          <p:spPr>
            <a:xfrm>
              <a:off x="3183703" y="3539332"/>
              <a:ext cx="1908000" cy="1908000"/>
            </a:xfrm>
            <a:prstGeom prst="arc">
              <a:avLst>
                <a:gd name="adj1" fmla="val 15393565"/>
                <a:gd name="adj2" fmla="val 0"/>
              </a:avLst>
            </a:prstGeom>
            <a:ln w="28575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" name="Arc 4"/>
            <p:cNvSpPr>
              <a:spLocks noChangeAspect="1"/>
            </p:cNvSpPr>
            <p:nvPr/>
          </p:nvSpPr>
          <p:spPr>
            <a:xfrm>
              <a:off x="-1640297" y="1081507"/>
              <a:ext cx="6732000" cy="6732000"/>
            </a:xfrm>
            <a:prstGeom prst="arc">
              <a:avLst>
                <a:gd name="adj1" fmla="val 13908046"/>
                <a:gd name="adj2" fmla="val 0"/>
              </a:avLst>
            </a:prstGeom>
            <a:ln w="28575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cxnSp>
        <p:nvCxnSpPr>
          <p:cNvPr id="9" name="Straight Connector 8"/>
          <p:cNvCxnSpPr>
            <a:stCxn id="5" idx="0"/>
            <a:endCxn id="19" idx="3"/>
          </p:cNvCxnSpPr>
          <p:nvPr/>
        </p:nvCxnSpPr>
        <p:spPr>
          <a:xfrm flipH="1">
            <a:off x="1710270" y="1940014"/>
            <a:ext cx="3429981" cy="2679035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0"/>
            <a:endCxn id="19" idx="3"/>
          </p:cNvCxnSpPr>
          <p:nvPr/>
        </p:nvCxnSpPr>
        <p:spPr>
          <a:xfrm flipH="1">
            <a:off x="1710270" y="2899871"/>
            <a:ext cx="5755501" cy="1719178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19" idx="1"/>
          </p:cNvCxnSpPr>
          <p:nvPr/>
        </p:nvCxnSpPr>
        <p:spPr>
          <a:xfrm flipV="1">
            <a:off x="524933" y="4619049"/>
            <a:ext cx="1016009" cy="468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540942" y="4433250"/>
            <a:ext cx="169328" cy="371598"/>
          </a:xfrm>
          <a:prstGeom prst="rect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43" name="Straight Connector 42"/>
          <p:cNvCxnSpPr>
            <a:endCxn id="4" idx="2"/>
          </p:cNvCxnSpPr>
          <p:nvPr/>
        </p:nvCxnSpPr>
        <p:spPr>
          <a:xfrm flipV="1">
            <a:off x="8105836" y="3404996"/>
            <a:ext cx="0" cy="1214054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Arc 29"/>
          <p:cNvSpPr>
            <a:spLocks noChangeAspect="1"/>
          </p:cNvSpPr>
          <p:nvPr/>
        </p:nvSpPr>
        <p:spPr>
          <a:xfrm>
            <a:off x="6449840" y="2478024"/>
            <a:ext cx="1655996" cy="1655996"/>
          </a:xfrm>
          <a:prstGeom prst="arc">
            <a:avLst>
              <a:gd name="adj1" fmla="val 14865758"/>
              <a:gd name="adj2" fmla="val 0"/>
            </a:avLst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1" name="Arc 30"/>
          <p:cNvSpPr>
            <a:spLocks noChangeAspect="1"/>
          </p:cNvSpPr>
          <p:nvPr/>
        </p:nvSpPr>
        <p:spPr>
          <a:xfrm>
            <a:off x="5225849" y="1924861"/>
            <a:ext cx="2879987" cy="2879987"/>
          </a:xfrm>
          <a:prstGeom prst="arc">
            <a:avLst>
              <a:gd name="adj1" fmla="val 14573808"/>
              <a:gd name="adj2" fmla="val 0"/>
            </a:avLst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32" name="Straight Connector 31"/>
          <p:cNvCxnSpPr>
            <a:stCxn id="30" idx="0"/>
            <a:endCxn id="19" idx="3"/>
          </p:cNvCxnSpPr>
          <p:nvPr/>
        </p:nvCxnSpPr>
        <p:spPr>
          <a:xfrm flipH="1">
            <a:off x="1710270" y="2539607"/>
            <a:ext cx="5254217" cy="2079442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31" idx="0"/>
            <a:endCxn id="19" idx="3"/>
          </p:cNvCxnSpPr>
          <p:nvPr/>
        </p:nvCxnSpPr>
        <p:spPr>
          <a:xfrm flipH="1">
            <a:off x="1710270" y="2082990"/>
            <a:ext cx="4299519" cy="2536059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Arc 39"/>
          <p:cNvSpPr/>
          <p:nvPr/>
        </p:nvSpPr>
        <p:spPr>
          <a:xfrm>
            <a:off x="876736" y="1792447"/>
            <a:ext cx="6829677" cy="3274906"/>
          </a:xfrm>
          <a:prstGeom prst="arc">
            <a:avLst>
              <a:gd name="adj1" fmla="val 18029485"/>
              <a:gd name="adj2" fmla="val 21079879"/>
            </a:avLst>
          </a:prstGeom>
          <a:ln w="22225">
            <a:solidFill>
              <a:srgbClr val="0000F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6253560" y="1547629"/>
            <a:ext cx="0" cy="1857367"/>
          </a:xfrm>
          <a:prstGeom prst="line">
            <a:avLst/>
          </a:prstGeom>
          <a:ln w="1270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253560" y="3404996"/>
            <a:ext cx="1852276" cy="1"/>
          </a:xfrm>
          <a:prstGeom prst="line">
            <a:avLst/>
          </a:prstGeom>
          <a:ln w="1270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40" idx="0"/>
          </p:cNvCxnSpPr>
          <p:nvPr/>
        </p:nvCxnSpPr>
        <p:spPr>
          <a:xfrm flipH="1" flipV="1">
            <a:off x="5219497" y="1854060"/>
            <a:ext cx="1034063" cy="1550936"/>
          </a:xfrm>
          <a:prstGeom prst="line">
            <a:avLst/>
          </a:prstGeom>
          <a:ln w="1270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710270" y="4619517"/>
            <a:ext cx="6393284" cy="0"/>
          </a:xfrm>
          <a:prstGeom prst="line">
            <a:avLst/>
          </a:prstGeom>
          <a:ln w="1270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Arc 54"/>
          <p:cNvSpPr>
            <a:spLocks noChangeAspect="1"/>
          </p:cNvSpPr>
          <p:nvPr/>
        </p:nvSpPr>
        <p:spPr>
          <a:xfrm>
            <a:off x="972270" y="3883157"/>
            <a:ext cx="1476000" cy="1476000"/>
          </a:xfrm>
          <a:prstGeom prst="arc">
            <a:avLst>
              <a:gd name="adj1" fmla="val 19282877"/>
              <a:gd name="adj2" fmla="val 0"/>
            </a:avLst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" name="Arc 55"/>
          <p:cNvSpPr>
            <a:spLocks noChangeAspect="1"/>
          </p:cNvSpPr>
          <p:nvPr/>
        </p:nvSpPr>
        <p:spPr>
          <a:xfrm rot="16200000">
            <a:off x="5493947" y="2631141"/>
            <a:ext cx="1476000" cy="1465080"/>
          </a:xfrm>
          <a:prstGeom prst="arc">
            <a:avLst>
              <a:gd name="adj1" fmla="val 19598719"/>
              <a:gd name="adj2" fmla="val 0"/>
            </a:avLst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7" name="TextBox 56"/>
          <p:cNvSpPr txBox="1"/>
          <p:nvPr/>
        </p:nvSpPr>
        <p:spPr>
          <a:xfrm>
            <a:off x="2532935" y="4179255"/>
            <a:ext cx="479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a</a:t>
            </a:r>
            <a:r>
              <a:rPr lang="en-US" sz="2400" baseline="-25000" dirty="0" smtClean="0"/>
              <a:t>E</a:t>
            </a:r>
            <a:endParaRPr lang="en-US" sz="2400" baseline="-25000" dirty="0"/>
          </a:p>
        </p:txBody>
      </p:sp>
      <p:sp>
        <p:nvSpPr>
          <p:cNvPr id="58" name="TextBox 57"/>
          <p:cNvSpPr txBox="1"/>
          <p:nvPr/>
        </p:nvSpPr>
        <p:spPr>
          <a:xfrm>
            <a:off x="5758185" y="2155560"/>
            <a:ext cx="479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a</a:t>
            </a:r>
            <a:r>
              <a:rPr lang="en-US" sz="2400" baseline="-25000" dirty="0" smtClean="0"/>
              <a:t>E</a:t>
            </a:r>
            <a:endParaRPr lang="en-US" sz="2400" baseline="-25000" dirty="0"/>
          </a:p>
        </p:txBody>
      </p:sp>
      <p:sp>
        <p:nvSpPr>
          <p:cNvPr id="59" name="TextBox 58"/>
          <p:cNvSpPr txBox="1"/>
          <p:nvPr/>
        </p:nvSpPr>
        <p:spPr>
          <a:xfrm>
            <a:off x="6964487" y="2929143"/>
            <a:ext cx="453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r</a:t>
            </a:r>
            <a:r>
              <a:rPr lang="en-US" sz="2400" baseline="-25000" dirty="0" smtClean="0"/>
              <a:t>E</a:t>
            </a:r>
            <a:endParaRPr lang="en-US" sz="2400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8079862" y="3162069"/>
            <a:ext cx="506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cs typeface="Symbol" charset="2"/>
              </a:rPr>
              <a:t>R</a:t>
            </a:r>
            <a:r>
              <a:rPr lang="en-US" sz="2400" baseline="-25000" dirty="0" smtClean="0">
                <a:cs typeface="Symbol" charset="2"/>
              </a:rPr>
              <a:t>in</a:t>
            </a:r>
            <a:endParaRPr lang="en-US" sz="2400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7730338" y="4742148"/>
            <a:ext cx="760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(0,0)</a:t>
            </a:r>
            <a:endParaRPr lang="en-US" sz="2400" dirty="0"/>
          </a:p>
        </p:txBody>
      </p:sp>
      <p:sp>
        <p:nvSpPr>
          <p:cNvPr id="62" name="TextBox 61"/>
          <p:cNvSpPr txBox="1"/>
          <p:nvPr/>
        </p:nvSpPr>
        <p:spPr>
          <a:xfrm>
            <a:off x="4267093" y="1334780"/>
            <a:ext cx="952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(R</a:t>
            </a:r>
            <a:r>
              <a:rPr lang="en-US" sz="2400" baseline="-25000" dirty="0" smtClean="0"/>
              <a:t>p</a:t>
            </a:r>
            <a:r>
              <a:rPr lang="en-US" sz="2400" dirty="0" smtClean="0"/>
              <a:t>,z</a:t>
            </a:r>
            <a:r>
              <a:rPr lang="en-US" sz="2400" baseline="-25000" dirty="0" smtClean="0"/>
              <a:t>p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63" name="Oval 62"/>
          <p:cNvSpPr/>
          <p:nvPr/>
        </p:nvSpPr>
        <p:spPr>
          <a:xfrm>
            <a:off x="5195307" y="1806965"/>
            <a:ext cx="108000" cy="10885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6046074" y="1986227"/>
            <a:ext cx="108000" cy="10885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7061518" y="2440371"/>
            <a:ext cx="108000" cy="10885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7465771" y="2845442"/>
            <a:ext cx="108000" cy="10885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7287329" y="1364456"/>
            <a:ext cx="91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 = B</a:t>
            </a:r>
            <a:r>
              <a:rPr lang="en-US" sz="2400" baseline="-25000" dirty="0" smtClean="0"/>
              <a:t>0</a:t>
            </a:r>
            <a:endParaRPr lang="en-US" sz="2400" baseline="-25000" dirty="0"/>
          </a:p>
        </p:txBody>
      </p:sp>
      <p:sp>
        <p:nvSpPr>
          <p:cNvPr id="68" name="TextBox 67"/>
          <p:cNvSpPr txBox="1"/>
          <p:nvPr/>
        </p:nvSpPr>
        <p:spPr>
          <a:xfrm>
            <a:off x="3466573" y="2113321"/>
            <a:ext cx="800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 = 0</a:t>
            </a:r>
            <a:endParaRPr lang="en-US" sz="2400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1160895" y="4742148"/>
            <a:ext cx="936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(0,-z</a:t>
            </a:r>
            <a:r>
              <a:rPr lang="en-US" sz="2400" baseline="-25000" dirty="0" smtClean="0"/>
              <a:t>V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244249" y="4616659"/>
            <a:ext cx="324000" cy="0"/>
          </a:xfrm>
          <a:prstGeom prst="line">
            <a:avLst/>
          </a:prstGeom>
          <a:ln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8100875" y="4278936"/>
            <a:ext cx="0" cy="337731"/>
          </a:xfrm>
          <a:prstGeom prst="line">
            <a:avLst/>
          </a:prstGeom>
          <a:ln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512884" y="4404404"/>
            <a:ext cx="33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z</a:t>
            </a:r>
            <a:endParaRPr lang="en-US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7829445" y="4307660"/>
            <a:ext cx="271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R</a:t>
            </a:r>
            <a:endParaRPr lang="en-US" i="1" dirty="0"/>
          </a:p>
        </p:txBody>
      </p:sp>
      <p:sp>
        <p:nvSpPr>
          <p:cNvPr id="39" name="Arc 38"/>
          <p:cNvSpPr/>
          <p:nvPr/>
        </p:nvSpPr>
        <p:spPr>
          <a:xfrm>
            <a:off x="8203265" y="4344727"/>
            <a:ext cx="210619" cy="552450"/>
          </a:xfrm>
          <a:prstGeom prst="arc">
            <a:avLst>
              <a:gd name="adj1" fmla="val 6242446"/>
              <a:gd name="adj2" fmla="val 18151990"/>
            </a:avLst>
          </a:prstGeom>
          <a:ln>
            <a:headEnd type="triangle" w="med" len="lg"/>
            <a:tailEnd type="non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8103554" y="4615666"/>
            <a:ext cx="601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coil profile</a:t>
            </a:r>
            <a:endParaRPr lang="en-US" dirty="0"/>
          </a:p>
        </p:txBody>
      </p:sp>
      <p:sp>
        <p:nvSpPr>
          <p:cNvPr id="4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467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08396" y="681789"/>
            <a:ext cx="8689093" cy="5425064"/>
            <a:chOff x="408396" y="681789"/>
            <a:chExt cx="8689093" cy="5425064"/>
          </a:xfrm>
        </p:grpSpPr>
        <p:pic>
          <p:nvPicPr>
            <p:cNvPr id="14" name="Picture 13" descr="Screen Shot 2017-10-29 at 14.04.23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54"/>
            <a:stretch/>
          </p:blipFill>
          <p:spPr>
            <a:xfrm>
              <a:off x="3327199" y="681789"/>
              <a:ext cx="5770290" cy="5425064"/>
            </a:xfrm>
            <a:prstGeom prst="rect">
              <a:avLst/>
            </a:prstGeom>
          </p:spPr>
        </p:pic>
        <p:sp>
          <p:nvSpPr>
            <p:cNvPr id="17" name="Arc 16"/>
            <p:cNvSpPr/>
            <p:nvPr/>
          </p:nvSpPr>
          <p:spPr>
            <a:xfrm>
              <a:off x="4639782" y="1428147"/>
              <a:ext cx="1978914" cy="986319"/>
            </a:xfrm>
            <a:prstGeom prst="arc">
              <a:avLst>
                <a:gd name="adj1" fmla="val 11904029"/>
                <a:gd name="adj2" fmla="val 16611091"/>
              </a:avLst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an 17"/>
            <p:cNvSpPr/>
            <p:nvPr/>
          </p:nvSpPr>
          <p:spPr>
            <a:xfrm rot="15763689" flipH="1">
              <a:off x="941267" y="3751862"/>
              <a:ext cx="394550" cy="614559"/>
            </a:xfrm>
            <a:prstGeom prst="ca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>
              <a:stCxn id="18" idx="3"/>
              <a:endCxn id="17" idx="0"/>
            </p:cNvCxnSpPr>
            <p:nvPr/>
          </p:nvCxnSpPr>
          <p:spPr>
            <a:xfrm flipV="1">
              <a:off x="1443350" y="1647529"/>
              <a:ext cx="3362908" cy="2372718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618696" y="2603516"/>
              <a:ext cx="0" cy="156882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>
              <a:off x="4639782" y="1426426"/>
              <a:ext cx="1978914" cy="986319"/>
            </a:xfrm>
            <a:prstGeom prst="arc">
              <a:avLst>
                <a:gd name="adj1" fmla="val 18558037"/>
                <a:gd name="adj2" fmla="val 21107661"/>
              </a:avLst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408396" y="3187716"/>
              <a:ext cx="6667500" cy="9779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618696" y="2057416"/>
              <a:ext cx="0" cy="5080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618696" y="2184416"/>
              <a:ext cx="0" cy="5080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endCxn id="18" idx="0"/>
            </p:cNvCxnSpPr>
            <p:nvPr/>
          </p:nvCxnSpPr>
          <p:spPr>
            <a:xfrm flipV="1">
              <a:off x="408396" y="4085551"/>
              <a:ext cx="523183" cy="80065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09996" y="4363150"/>
              <a:ext cx="1181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Vector magnet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51596" y="5315650"/>
              <a:ext cx="1181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Toroidal</a:t>
              </a:r>
              <a:r>
                <a:rPr lang="en-US" dirty="0" smtClean="0"/>
                <a:t> gantry</a:t>
              </a:r>
              <a:endParaRPr lang="en-US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6614463" y="3094581"/>
              <a:ext cx="0" cy="156882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21125498">
              <a:off x="5434822" y="3164192"/>
              <a:ext cx="1162446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Patient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9488500">
              <a:off x="1970496" y="2757195"/>
              <a:ext cx="1181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Beam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first concept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85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cintosh HD:Users:botturl:Desktop:Screen Shot 2017-10-26 at 07.18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02" y="850690"/>
            <a:ext cx="8196190" cy="590894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943261" y="2823713"/>
            <a:ext cx="787671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beam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894574">
            <a:off x="1031126" y="3472920"/>
            <a:ext cx="749123" cy="369332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388"/>
            <a:ext cx="8263467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Toroidal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85101" y="840990"/>
            <a:ext cx="17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module (T)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09993" y="3811431"/>
            <a:ext cx="35340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field at the outboard legs is curved and has an additional </a:t>
            </a:r>
            <a:r>
              <a:rPr lang="en-US" sz="2400" dirty="0" err="1" smtClean="0"/>
              <a:t>focussing</a:t>
            </a:r>
            <a:r>
              <a:rPr lang="en-US" sz="2400" dirty="0" smtClean="0"/>
              <a:t> component that adds to the natural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</a:t>
            </a:r>
          </a:p>
        </p:txBody>
      </p:sp>
      <p:pic>
        <p:nvPicPr>
          <p:cNvPr id="8" name="Picture 7" descr="Screen Shot 2017-10-29 at 14.04.2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4"/>
          <a:stretch/>
        </p:blipFill>
        <p:spPr>
          <a:xfrm>
            <a:off x="6262603" y="1720125"/>
            <a:ext cx="2036289" cy="191446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256632" y="3154946"/>
            <a:ext cx="147052" cy="144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340365" y="3599446"/>
            <a:ext cx="147052" cy="144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174332" y="4446112"/>
            <a:ext cx="147052" cy="144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73784" y="5463166"/>
            <a:ext cx="147052" cy="144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133965" y="3300538"/>
            <a:ext cx="178222" cy="104276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863289" y="5117249"/>
            <a:ext cx="178222" cy="104276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803003" y="3743446"/>
            <a:ext cx="571382" cy="917442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2436804" y="4394402"/>
            <a:ext cx="571382" cy="917442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 rot="18567768">
            <a:off x="2505449" y="2725837"/>
            <a:ext cx="213908" cy="1341705"/>
            <a:chOff x="3723258" y="5101271"/>
            <a:chExt cx="219076" cy="1780649"/>
          </a:xfrm>
          <a:effectLst/>
        </p:grpSpPr>
        <p:sp>
          <p:nvSpPr>
            <p:cNvPr id="22" name="Freeform 21"/>
            <p:cNvSpPr/>
            <p:nvPr/>
          </p:nvSpPr>
          <p:spPr>
            <a:xfrm rot="3393224">
              <a:off x="3380358" y="5444171"/>
              <a:ext cx="904875" cy="219075"/>
            </a:xfrm>
            <a:custGeom>
              <a:avLst/>
              <a:gdLst>
                <a:gd name="connsiteX0" fmla="*/ 0 w 904875"/>
                <a:gd name="connsiteY0" fmla="*/ 0 h 219075"/>
                <a:gd name="connsiteX1" fmla="*/ 254000 w 904875"/>
                <a:gd name="connsiteY1" fmla="*/ 123825 h 219075"/>
                <a:gd name="connsiteX2" fmla="*/ 511175 w 904875"/>
                <a:gd name="connsiteY2" fmla="*/ 146050 h 219075"/>
                <a:gd name="connsiteX3" fmla="*/ 758825 w 904875"/>
                <a:gd name="connsiteY3" fmla="*/ 152400 h 219075"/>
                <a:gd name="connsiteX4" fmla="*/ 904875 w 904875"/>
                <a:gd name="connsiteY4" fmla="*/ 2190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75" h="219075">
                  <a:moveTo>
                    <a:pt x="0" y="0"/>
                  </a:moveTo>
                  <a:cubicBezTo>
                    <a:pt x="84402" y="49741"/>
                    <a:pt x="168804" y="99483"/>
                    <a:pt x="254000" y="123825"/>
                  </a:cubicBezTo>
                  <a:cubicBezTo>
                    <a:pt x="339196" y="148167"/>
                    <a:pt x="427038" y="141288"/>
                    <a:pt x="511175" y="146050"/>
                  </a:cubicBezTo>
                  <a:cubicBezTo>
                    <a:pt x="595312" y="150812"/>
                    <a:pt x="693208" y="140229"/>
                    <a:pt x="758825" y="152400"/>
                  </a:cubicBezTo>
                  <a:cubicBezTo>
                    <a:pt x="824442" y="164571"/>
                    <a:pt x="904875" y="219075"/>
                    <a:pt x="904875" y="219075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 rot="18206776" flipV="1">
              <a:off x="3380359" y="6319945"/>
              <a:ext cx="904875" cy="219075"/>
            </a:xfrm>
            <a:custGeom>
              <a:avLst/>
              <a:gdLst>
                <a:gd name="connsiteX0" fmla="*/ 0 w 904875"/>
                <a:gd name="connsiteY0" fmla="*/ 0 h 219075"/>
                <a:gd name="connsiteX1" fmla="*/ 254000 w 904875"/>
                <a:gd name="connsiteY1" fmla="*/ 123825 h 219075"/>
                <a:gd name="connsiteX2" fmla="*/ 511175 w 904875"/>
                <a:gd name="connsiteY2" fmla="*/ 146050 h 219075"/>
                <a:gd name="connsiteX3" fmla="*/ 758825 w 904875"/>
                <a:gd name="connsiteY3" fmla="*/ 152400 h 219075"/>
                <a:gd name="connsiteX4" fmla="*/ 904875 w 904875"/>
                <a:gd name="connsiteY4" fmla="*/ 2190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875" h="219075">
                  <a:moveTo>
                    <a:pt x="0" y="0"/>
                  </a:moveTo>
                  <a:cubicBezTo>
                    <a:pt x="84402" y="49741"/>
                    <a:pt x="168804" y="99483"/>
                    <a:pt x="254000" y="123825"/>
                  </a:cubicBezTo>
                  <a:cubicBezTo>
                    <a:pt x="339196" y="148167"/>
                    <a:pt x="427038" y="141288"/>
                    <a:pt x="511175" y="146050"/>
                  </a:cubicBezTo>
                  <a:cubicBezTo>
                    <a:pt x="595312" y="150812"/>
                    <a:pt x="693208" y="140229"/>
                    <a:pt x="758825" y="152400"/>
                  </a:cubicBezTo>
                  <a:cubicBezTo>
                    <a:pt x="824442" y="164571"/>
                    <a:pt x="904875" y="219075"/>
                    <a:pt x="904875" y="219075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051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1759</TotalTime>
  <Words>994</Words>
  <Application>Microsoft Macintosh PowerPoint</Application>
  <PresentationFormat>On-screen Show (4:3)</PresentationFormat>
  <Paragraphs>207</Paragraphs>
  <Slides>27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CERN(4-3)</vt:lpstr>
      <vt:lpstr>Document</vt:lpstr>
      <vt:lpstr>Equation</vt:lpstr>
      <vt:lpstr>A “Toroidal Magnet” Superconducting Gantry Design</vt:lpstr>
      <vt:lpstr>Outline</vt:lpstr>
      <vt:lpstr>Issues and opportunity</vt:lpstr>
      <vt:lpstr>Heidelberg Ion-Beam Therapy (HIT) centre</vt:lpstr>
      <vt:lpstr>Chiba (NIRS)</vt:lpstr>
      <vt:lpstr>The idea</vt:lpstr>
      <vt:lpstr>Ideal coil profile</vt:lpstr>
      <vt:lpstr>A first concept</vt:lpstr>
      <vt:lpstr>Toroidal field</vt:lpstr>
      <vt:lpstr>Graded coil design</vt:lpstr>
      <vt:lpstr>Effect of grading</vt:lpstr>
      <vt:lpstr>A couple of considerations – 1/3 </vt:lpstr>
      <vt:lpstr>A couple of considerations – 2/3</vt:lpstr>
      <vt:lpstr>A couple of considerations – 3/3</vt:lpstr>
      <vt:lpstr>Design of a proton gantry</vt:lpstr>
      <vt:lpstr>Single particle tracking</vt:lpstr>
      <vt:lpstr>Beam tracking</vt:lpstr>
      <vt:lpstr>Proof of principle of “painting”</vt:lpstr>
      <vt:lpstr>Design of a ion gantry</vt:lpstr>
      <vt:lpstr>Some issues…</vt:lpstr>
      <vt:lpstr>Development plan</vt:lpstr>
      <vt:lpstr>Demonstrator</vt:lpstr>
      <vt:lpstr>Conclusions</vt:lpstr>
      <vt:lpstr>PowerPoint Presentation</vt:lpstr>
      <vt:lpstr>Focusing effect of a toroidal field</vt:lpstr>
      <vt:lpstr>Focusing effect of a toroidal field</vt:lpstr>
      <vt:lpstr>Focusing effect of a toroidal field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62</cp:revision>
  <dcterms:created xsi:type="dcterms:W3CDTF">2012-11-30T11:04:26Z</dcterms:created>
  <dcterms:modified xsi:type="dcterms:W3CDTF">2018-06-20T15:14:36Z</dcterms:modified>
</cp:coreProperties>
</file>