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2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3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 autoAdjust="0"/>
    <p:restoredTop sz="94660"/>
  </p:normalViewPr>
  <p:slideViewPr>
    <p:cSldViewPr snapToGrid="0">
      <p:cViewPr varScale="1">
        <p:scale>
          <a:sx n="127" d="100"/>
          <a:sy n="127" d="100"/>
        </p:scale>
        <p:origin x="106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D4AB-40BE-48C6-A1A8-1BF54F8FCABA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650DA-38BB-413B-BEDF-609BEB0E4D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338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D4AB-40BE-48C6-A1A8-1BF54F8FCABA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650DA-38BB-413B-BEDF-609BEB0E4D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535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D4AB-40BE-48C6-A1A8-1BF54F8FCABA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650DA-38BB-413B-BEDF-609BEB0E4D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884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D4AB-40BE-48C6-A1A8-1BF54F8FCABA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650DA-38BB-413B-BEDF-609BEB0E4D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4442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D4AB-40BE-48C6-A1A8-1BF54F8FCABA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650DA-38BB-413B-BEDF-609BEB0E4D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840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D4AB-40BE-48C6-A1A8-1BF54F8FCABA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650DA-38BB-413B-BEDF-609BEB0E4D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462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D4AB-40BE-48C6-A1A8-1BF54F8FCABA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650DA-38BB-413B-BEDF-609BEB0E4D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563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D4AB-40BE-48C6-A1A8-1BF54F8FCABA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650DA-38BB-413B-BEDF-609BEB0E4D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404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D4AB-40BE-48C6-A1A8-1BF54F8FCABA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650DA-38BB-413B-BEDF-609BEB0E4D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232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D4AB-40BE-48C6-A1A8-1BF54F8FCABA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650DA-38BB-413B-BEDF-609BEB0E4D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38250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DD4AB-40BE-48C6-A1A8-1BF54F8FCABA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4650DA-38BB-413B-BEDF-609BEB0E4D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567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9DD4AB-40BE-48C6-A1A8-1BF54F8FCABA}" type="datetimeFigureOut">
              <a:rPr lang="en-GB" smtClean="0"/>
              <a:t>21/06/2018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4650DA-38BB-413B-BEDF-609BEB0E4D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571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704149" y="1753803"/>
            <a:ext cx="8042285" cy="45595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rgbClr val="2032B2"/>
                </a:solidFill>
              </a:rPr>
              <a:t>GOALS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dirty="0" smtClean="0">
                <a:solidFill>
                  <a:srgbClr val="2032B2"/>
                </a:solidFill>
              </a:rPr>
              <a:t>Highlight </a:t>
            </a:r>
            <a:r>
              <a:rPr lang="en-GB" sz="1800" dirty="0">
                <a:solidFill>
                  <a:srgbClr val="2032B2"/>
                </a:solidFill>
              </a:rPr>
              <a:t>the </a:t>
            </a:r>
            <a:r>
              <a:rPr lang="en-GB" sz="1800" b="1" dirty="0">
                <a:solidFill>
                  <a:srgbClr val="FF0000"/>
                </a:solidFill>
              </a:rPr>
              <a:t>potential of ion therapy </a:t>
            </a:r>
            <a:r>
              <a:rPr lang="en-GB" sz="1800" dirty="0">
                <a:solidFill>
                  <a:srgbClr val="2032B2"/>
                </a:solidFill>
              </a:rPr>
              <a:t>for cancer.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b="1" dirty="0">
                <a:solidFill>
                  <a:srgbClr val="FF0000"/>
                </a:solidFill>
              </a:rPr>
              <a:t>Share the current experience</a:t>
            </a:r>
            <a:r>
              <a:rPr lang="en-GB" sz="1800" dirty="0">
                <a:solidFill>
                  <a:srgbClr val="2032B2"/>
                </a:solidFill>
              </a:rPr>
              <a:t>: advantages and disadvantages of present implementations and ideas for future facilities. Identify potential directions for improvement. Identify synergies between the medical accelerators and other accelerator projects.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2032B2"/>
                </a:solidFill>
              </a:rPr>
              <a:t>Explore the possibility to advance towards the design for a </a:t>
            </a:r>
            <a:r>
              <a:rPr lang="en-GB" sz="1800" b="1" dirty="0">
                <a:solidFill>
                  <a:srgbClr val="FF0000"/>
                </a:solidFill>
              </a:rPr>
              <a:t>next generation medical research and therapy facility with ions in Europe</a:t>
            </a:r>
            <a:r>
              <a:rPr lang="en-GB" sz="1800" dirty="0">
                <a:solidFill>
                  <a:srgbClr val="2032B2"/>
                </a:solidFill>
              </a:rPr>
              <a:t>, identify a community that could contribute to this design, and assess the possibility to establish a dedicated collaboration resulting in a proposal to the European Commission.</a:t>
            </a:r>
          </a:p>
          <a:p>
            <a:pPr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en-GB" sz="1800" dirty="0">
                <a:solidFill>
                  <a:srgbClr val="2032B2"/>
                </a:solidFill>
              </a:rPr>
              <a:t>Identify some </a:t>
            </a:r>
            <a:r>
              <a:rPr lang="en-GB" sz="1800" b="1" dirty="0">
                <a:solidFill>
                  <a:srgbClr val="FF0000"/>
                </a:solidFill>
              </a:rPr>
              <a:t>basic parameters </a:t>
            </a:r>
            <a:r>
              <a:rPr lang="en-GB" sz="1800" dirty="0">
                <a:solidFill>
                  <a:srgbClr val="2032B2"/>
                </a:solidFill>
              </a:rPr>
              <a:t>for this facility, a set of </a:t>
            </a:r>
            <a:r>
              <a:rPr lang="en-GB" sz="1800" b="1" dirty="0">
                <a:solidFill>
                  <a:srgbClr val="FF0000"/>
                </a:solidFill>
              </a:rPr>
              <a:t>technical options</a:t>
            </a:r>
            <a:r>
              <a:rPr lang="en-GB" sz="1800" dirty="0">
                <a:solidFill>
                  <a:schemeClr val="accent6"/>
                </a:solidFill>
              </a:rPr>
              <a:t>, </a:t>
            </a:r>
            <a:r>
              <a:rPr lang="en-GB" sz="1800" dirty="0">
                <a:solidFill>
                  <a:srgbClr val="2032B2"/>
                </a:solidFill>
              </a:rPr>
              <a:t>and outline a possible </a:t>
            </a:r>
            <a:r>
              <a:rPr lang="en-GB" sz="1800" b="1" dirty="0">
                <a:solidFill>
                  <a:srgbClr val="FF0000"/>
                </a:solidFill>
              </a:rPr>
              <a:t>basic R&amp;D programme</a:t>
            </a:r>
            <a:r>
              <a:rPr lang="en-GB" sz="1800" dirty="0">
                <a:solidFill>
                  <a:schemeClr val="accent6"/>
                </a:solidFill>
              </a:rPr>
              <a:t>.</a:t>
            </a:r>
            <a:endParaRPr lang="en-US" sz="1800" dirty="0">
              <a:solidFill>
                <a:schemeClr val="accent6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704149" y="284731"/>
            <a:ext cx="8042285" cy="124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6060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/>
          </p:cNvSpPr>
          <p:nvPr/>
        </p:nvSpPr>
        <p:spPr>
          <a:xfrm>
            <a:off x="292887" y="858363"/>
            <a:ext cx="8042285" cy="586398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>
                <a:solidFill>
                  <a:srgbClr val="2032B2"/>
                </a:solidFill>
              </a:rPr>
              <a:t> </a:t>
            </a:r>
            <a:r>
              <a:rPr lang="en-GB" sz="1800" dirty="0">
                <a:solidFill>
                  <a:srgbClr val="2032B2"/>
                </a:solidFill>
              </a:rPr>
              <a:t>1.How far are we in exploring the potential of carbon beams in terms of converting the physical and biological properties to the benefit of the patients</a:t>
            </a:r>
            <a:r>
              <a:rPr lang="en-GB" sz="1800" dirty="0" smtClean="0">
                <a:solidFill>
                  <a:srgbClr val="2032B2"/>
                </a:solidFill>
              </a:rPr>
              <a:t>?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dirty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2032B2"/>
                </a:solidFill>
              </a:rPr>
              <a:t>S</a:t>
            </a:r>
            <a:r>
              <a:rPr lang="en-GB" sz="1800" dirty="0" smtClean="0">
                <a:solidFill>
                  <a:srgbClr val="2032B2"/>
                </a:solidFill>
              </a:rPr>
              <a:t>hould </a:t>
            </a:r>
            <a:r>
              <a:rPr lang="en-GB" sz="1800" dirty="0">
                <a:solidFill>
                  <a:srgbClr val="2032B2"/>
                </a:solidFill>
              </a:rPr>
              <a:t>the aim really be to compete with smallest proton </a:t>
            </a:r>
            <a:r>
              <a:rPr lang="en-GB" sz="1800" dirty="0" err="1">
                <a:solidFill>
                  <a:srgbClr val="2032B2"/>
                </a:solidFill>
              </a:rPr>
              <a:t>centers</a:t>
            </a:r>
            <a:r>
              <a:rPr lang="en-GB" sz="1800" dirty="0">
                <a:solidFill>
                  <a:srgbClr val="2032B2"/>
                </a:solidFill>
              </a:rPr>
              <a:t>? </a:t>
            </a:r>
            <a:endParaRPr lang="en-GB" sz="1800" dirty="0" smtClean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 smtClean="0">
                <a:solidFill>
                  <a:srgbClr val="2032B2"/>
                </a:solidFill>
              </a:rPr>
              <a:t>Carbon </a:t>
            </a:r>
            <a:r>
              <a:rPr lang="en-GB" sz="1800" dirty="0">
                <a:solidFill>
                  <a:srgbClr val="2032B2"/>
                </a:solidFill>
              </a:rPr>
              <a:t>probably will be a niche application anyway</a:t>
            </a:r>
            <a:r>
              <a:rPr lang="en-GB" sz="1800" dirty="0" smtClean="0">
                <a:solidFill>
                  <a:srgbClr val="2032B2"/>
                </a:solidFill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dirty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2032B2"/>
                </a:solidFill>
              </a:rPr>
              <a:t>U</a:t>
            </a:r>
            <a:r>
              <a:rPr lang="en-GB" sz="1800" dirty="0" smtClean="0">
                <a:solidFill>
                  <a:srgbClr val="2032B2"/>
                </a:solidFill>
              </a:rPr>
              <a:t>nsolved </a:t>
            </a:r>
            <a:r>
              <a:rPr lang="en-GB" sz="1800" dirty="0">
                <a:solidFill>
                  <a:srgbClr val="2032B2"/>
                </a:solidFill>
              </a:rPr>
              <a:t>issues regarding the full potential of particles/carbon - range uncertainty, especially moving organs - prevents effective treatment of 'big killers' lung, liver, pancreas - solvable by lots of imaging and faster/ more flexible accelerator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dirty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 smtClean="0">
                <a:solidFill>
                  <a:srgbClr val="2032B2"/>
                </a:solidFill>
              </a:rPr>
              <a:t>2</a:t>
            </a:r>
            <a:r>
              <a:rPr lang="en-GB" sz="1800" dirty="0">
                <a:solidFill>
                  <a:srgbClr val="2032B2"/>
                </a:solidFill>
              </a:rPr>
              <a:t>. Success can only come by truly including all concerned disciplines - from the ion source to the patient environment and treatment planning. What has to be done to bridge the gap between bright accelerator physics ideas and real treatment requirements</a:t>
            </a:r>
            <a:r>
              <a:rPr lang="en-GB" sz="1800" dirty="0" smtClean="0">
                <a:solidFill>
                  <a:srgbClr val="2032B2"/>
                </a:solidFill>
              </a:rPr>
              <a:t>?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dirty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2032B2"/>
                </a:solidFill>
              </a:rPr>
              <a:t>I</a:t>
            </a:r>
            <a:r>
              <a:rPr lang="en-GB" sz="1800" dirty="0" smtClean="0">
                <a:solidFill>
                  <a:srgbClr val="2032B2"/>
                </a:solidFill>
              </a:rPr>
              <a:t>s </a:t>
            </a:r>
            <a:r>
              <a:rPr lang="en-GB" sz="1800" dirty="0">
                <a:solidFill>
                  <a:srgbClr val="2032B2"/>
                </a:solidFill>
              </a:rPr>
              <a:t>the limit of "conventional" synchrotron designs reached - should we optimize or go for completely new concepts</a:t>
            </a:r>
            <a:r>
              <a:rPr lang="en-GB" sz="1800" dirty="0" smtClean="0">
                <a:solidFill>
                  <a:srgbClr val="2032B2"/>
                </a:solidFill>
              </a:rPr>
              <a:t>?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dirty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 smtClean="0">
                <a:solidFill>
                  <a:srgbClr val="2032B2"/>
                </a:solidFill>
              </a:rPr>
              <a:t>Different </a:t>
            </a:r>
            <a:r>
              <a:rPr lang="en-GB" sz="1800" dirty="0">
                <a:solidFill>
                  <a:srgbClr val="2032B2"/>
                </a:solidFill>
              </a:rPr>
              <a:t>communities, how do we find common points </a:t>
            </a:r>
            <a:r>
              <a:rPr lang="en-GB" sz="1800" dirty="0" smtClean="0">
                <a:solidFill>
                  <a:srgbClr val="2032B2"/>
                </a:solidFill>
              </a:rPr>
              <a:t>?</a:t>
            </a:r>
            <a:endParaRPr lang="en-GB" sz="1800" dirty="0">
              <a:solidFill>
                <a:srgbClr val="2032B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3275" y="103197"/>
            <a:ext cx="2726131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/>
              <a:t>ION THERAPY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4567725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227" y="103197"/>
            <a:ext cx="2837956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/>
              <a:t>ACCELERATOR</a:t>
            </a:r>
            <a:endParaRPr lang="en-GB" sz="36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363227" y="798085"/>
            <a:ext cx="8780773" cy="57333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>
                <a:solidFill>
                  <a:srgbClr val="2032B2"/>
                </a:solidFill>
              </a:rPr>
              <a:t>Doctors/radiobiologists </a:t>
            </a:r>
            <a:r>
              <a:rPr lang="en-GB" sz="1800" dirty="0">
                <a:solidFill>
                  <a:srgbClr val="2032B2"/>
                </a:solidFill>
              </a:rPr>
              <a:t>need something affordable now </a:t>
            </a:r>
            <a:endParaRPr lang="en-GB" sz="1800" dirty="0" smtClean="0">
              <a:solidFill>
                <a:srgbClr val="2032B2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GB" sz="1800" dirty="0">
                <a:solidFill>
                  <a:srgbClr val="2032B2"/>
                </a:solidFill>
              </a:rPr>
              <a:t> </a:t>
            </a:r>
            <a:r>
              <a:rPr lang="en-GB" sz="1800" dirty="0" smtClean="0">
                <a:solidFill>
                  <a:srgbClr val="2032B2"/>
                </a:solidFill>
              </a:rPr>
              <a:t>	</a:t>
            </a:r>
            <a:r>
              <a:rPr lang="en-GB" sz="1800" dirty="0" smtClean="0">
                <a:solidFill>
                  <a:srgbClr val="2032B2"/>
                </a:solidFill>
              </a:rPr>
              <a:t>is </a:t>
            </a:r>
            <a:r>
              <a:rPr lang="en-GB" sz="1800" dirty="0">
                <a:solidFill>
                  <a:srgbClr val="2032B2"/>
                </a:solidFill>
              </a:rPr>
              <a:t>it research institutes that are going to deliver it </a:t>
            </a:r>
            <a:r>
              <a:rPr lang="en-GB" sz="1800" dirty="0" smtClean="0">
                <a:solidFill>
                  <a:srgbClr val="2032B2"/>
                </a:solidFill>
              </a:rPr>
              <a:t>?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dirty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 smtClean="0">
                <a:solidFill>
                  <a:srgbClr val="2032B2"/>
                </a:solidFill>
              </a:rPr>
              <a:t>Accelerator </a:t>
            </a:r>
            <a:r>
              <a:rPr lang="en-GB" sz="1800" dirty="0">
                <a:solidFill>
                  <a:srgbClr val="2032B2"/>
                </a:solidFill>
              </a:rPr>
              <a:t>physicists (developments because of HL-LHCC, FCC, FAIR, </a:t>
            </a:r>
            <a:r>
              <a:rPr lang="en-GB" sz="1800" dirty="0" smtClean="0">
                <a:solidFill>
                  <a:srgbClr val="2032B2"/>
                </a:solidFill>
              </a:rPr>
              <a:t>CLIC </a:t>
            </a:r>
            <a:r>
              <a:rPr lang="en-GB" sz="1800" dirty="0" err="1" smtClean="0">
                <a:solidFill>
                  <a:srgbClr val="2032B2"/>
                </a:solidFill>
              </a:rPr>
              <a:t>etc</a:t>
            </a:r>
            <a:endParaRPr lang="en-GB" sz="1800" dirty="0" smtClean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 smtClean="0">
                <a:solidFill>
                  <a:srgbClr val="2032B2"/>
                </a:solidFill>
              </a:rPr>
              <a:t>want </a:t>
            </a:r>
            <a:r>
              <a:rPr lang="en-GB" sz="1800" dirty="0">
                <a:solidFill>
                  <a:srgbClr val="2032B2"/>
                </a:solidFill>
              </a:rPr>
              <a:t>to </a:t>
            </a:r>
            <a:r>
              <a:rPr lang="en-GB" sz="1800" dirty="0" smtClean="0">
                <a:solidFill>
                  <a:srgbClr val="2032B2"/>
                </a:solidFill>
              </a:rPr>
              <a:t>explore </a:t>
            </a:r>
            <a:r>
              <a:rPr lang="en-GB" sz="1800" dirty="0">
                <a:solidFill>
                  <a:srgbClr val="2032B2"/>
                </a:solidFill>
              </a:rPr>
              <a:t>possibilities to adapt for medicine, is it worth it ? </a:t>
            </a:r>
            <a:endParaRPr lang="en-GB" sz="1800" dirty="0" smtClean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2032B2"/>
                </a:solidFill>
              </a:rPr>
              <a:t>	</a:t>
            </a:r>
            <a:r>
              <a:rPr lang="en-GB" sz="1800" dirty="0" smtClean="0">
                <a:solidFill>
                  <a:srgbClr val="2032B2"/>
                </a:solidFill>
              </a:rPr>
              <a:t>is </a:t>
            </a:r>
            <a:r>
              <a:rPr lang="en-GB" sz="1800" dirty="0">
                <a:solidFill>
                  <a:srgbClr val="2032B2"/>
                </a:solidFill>
              </a:rPr>
              <a:t>it worth investing in a new design? </a:t>
            </a:r>
            <a:r>
              <a:rPr lang="en-GB" sz="1800" dirty="0" smtClean="0">
                <a:solidFill>
                  <a:srgbClr val="2032B2"/>
                </a:solidFill>
              </a:rPr>
              <a:t>for </a:t>
            </a:r>
            <a:r>
              <a:rPr lang="en-GB" sz="1800" dirty="0">
                <a:solidFill>
                  <a:srgbClr val="2032B2"/>
                </a:solidFill>
              </a:rPr>
              <a:t>a </a:t>
            </a:r>
            <a:r>
              <a:rPr lang="en-GB" sz="1800" dirty="0" err="1">
                <a:solidFill>
                  <a:srgbClr val="2032B2"/>
                </a:solidFill>
              </a:rPr>
              <a:t>linac</a:t>
            </a:r>
            <a:r>
              <a:rPr lang="en-GB" sz="1800" dirty="0">
                <a:solidFill>
                  <a:srgbClr val="2032B2"/>
                </a:solidFill>
              </a:rPr>
              <a:t> </a:t>
            </a:r>
            <a:r>
              <a:rPr lang="en-GB" sz="1800" dirty="0" smtClean="0">
                <a:solidFill>
                  <a:srgbClr val="2032B2"/>
                </a:solidFill>
              </a:rPr>
              <a:t>? </a:t>
            </a:r>
            <a:r>
              <a:rPr lang="en-GB" sz="1800" dirty="0">
                <a:solidFill>
                  <a:srgbClr val="2032B2"/>
                </a:solidFill>
              </a:rPr>
              <a:t>for a synchrotron </a:t>
            </a:r>
            <a:r>
              <a:rPr lang="en-GB" sz="1800" dirty="0" smtClean="0">
                <a:solidFill>
                  <a:srgbClr val="2032B2"/>
                </a:solidFill>
              </a:rPr>
              <a:t>?</a:t>
            </a:r>
            <a:endParaRPr lang="en-GB" sz="1800" dirty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 smtClean="0">
                <a:solidFill>
                  <a:srgbClr val="2032B2"/>
                </a:solidFill>
              </a:rPr>
              <a:t>	“</a:t>
            </a:r>
            <a:r>
              <a:rPr lang="en-GB" sz="1800" dirty="0">
                <a:solidFill>
                  <a:srgbClr val="2032B2"/>
                </a:solidFill>
              </a:rPr>
              <a:t>incremental improvements” versus “novel approaches</a:t>
            </a:r>
            <a:r>
              <a:rPr lang="en-GB" sz="1800" dirty="0" smtClean="0">
                <a:solidFill>
                  <a:srgbClr val="2032B2"/>
                </a:solidFill>
              </a:rPr>
              <a:t>”</a:t>
            </a:r>
          </a:p>
          <a:p>
            <a:pPr marL="0" indent="0">
              <a:buNone/>
            </a:pPr>
            <a:endParaRPr lang="en-GB" sz="1800" dirty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 smtClean="0">
                <a:solidFill>
                  <a:srgbClr val="2032B2"/>
                </a:solidFill>
              </a:rPr>
              <a:t>Need </a:t>
            </a:r>
            <a:r>
              <a:rPr lang="en-GB" sz="1800" dirty="0">
                <a:solidFill>
                  <a:srgbClr val="2032B2"/>
                </a:solidFill>
              </a:rPr>
              <a:t>to compare Synchrotrons with </a:t>
            </a:r>
            <a:r>
              <a:rPr lang="en-GB" sz="1800" dirty="0" err="1">
                <a:solidFill>
                  <a:srgbClr val="2032B2"/>
                </a:solidFill>
              </a:rPr>
              <a:t>Linacs</a:t>
            </a:r>
            <a:r>
              <a:rPr lang="en-GB" sz="1800" dirty="0">
                <a:solidFill>
                  <a:srgbClr val="2032B2"/>
                </a:solidFill>
              </a:rPr>
              <a:t>. </a:t>
            </a:r>
            <a:endParaRPr lang="en-GB" sz="1800" dirty="0" smtClean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 smtClean="0">
                <a:solidFill>
                  <a:srgbClr val="2032B2"/>
                </a:solidFill>
              </a:rPr>
              <a:t>And </a:t>
            </a:r>
            <a:r>
              <a:rPr lang="en-GB" sz="1800" dirty="0">
                <a:solidFill>
                  <a:srgbClr val="2032B2"/>
                </a:solidFill>
              </a:rPr>
              <a:t>we should not forget the studies on other machines (cyclotrons, laser</a:t>
            </a:r>
            <a:r>
              <a:rPr lang="en-GB" sz="1800" dirty="0" smtClean="0">
                <a:solidFill>
                  <a:srgbClr val="2032B2"/>
                </a:solidFill>
              </a:rPr>
              <a:t>, plasmas</a:t>
            </a:r>
            <a:r>
              <a:rPr lang="mr-IN" sz="1800" dirty="0" smtClean="0">
                <a:solidFill>
                  <a:srgbClr val="2032B2"/>
                </a:solidFill>
              </a:rPr>
              <a:t>…</a:t>
            </a:r>
            <a:r>
              <a:rPr lang="en-GB" sz="1800" dirty="0" smtClean="0">
                <a:solidFill>
                  <a:srgbClr val="2032B2"/>
                </a:solidFill>
              </a:rPr>
              <a:t>)</a:t>
            </a:r>
          </a:p>
          <a:p>
            <a:pPr marL="0" indent="0">
              <a:buNone/>
            </a:pPr>
            <a:endParaRPr lang="en-GB" sz="1800" dirty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 smtClean="0">
                <a:solidFill>
                  <a:srgbClr val="2032B2"/>
                </a:solidFill>
              </a:rPr>
              <a:t>Can </a:t>
            </a:r>
            <a:r>
              <a:rPr lang="en-GB" sz="1800" dirty="0">
                <a:solidFill>
                  <a:srgbClr val="2032B2"/>
                </a:solidFill>
              </a:rPr>
              <a:t>we come to a European Roadmap (as we have seen a Japanese one</a:t>
            </a:r>
            <a:r>
              <a:rPr lang="en-GB" sz="1800" dirty="0" smtClean="0">
                <a:solidFill>
                  <a:srgbClr val="2032B2"/>
                </a:solidFill>
              </a:rPr>
              <a:t>…)?</a:t>
            </a:r>
          </a:p>
          <a:p>
            <a:pPr marL="0" indent="0">
              <a:spcBef>
                <a:spcPts val="0"/>
              </a:spcBef>
              <a:buNone/>
            </a:pPr>
            <a:endParaRPr lang="en-GB" sz="1800" dirty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2032B2"/>
                </a:solidFill>
              </a:rPr>
              <a:t>Compact, power consumption, cheaper, ……are arguments discussed by many speakers but there were some remarks that they are not the main issues ? </a:t>
            </a:r>
            <a:endParaRPr lang="en-GB" sz="1800" dirty="0" smtClean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 smtClean="0">
                <a:solidFill>
                  <a:srgbClr val="2032B2"/>
                </a:solidFill>
              </a:rPr>
              <a:t>Which </a:t>
            </a:r>
            <a:r>
              <a:rPr lang="en-GB" sz="1800" dirty="0">
                <a:solidFill>
                  <a:srgbClr val="2032B2"/>
                </a:solidFill>
              </a:rPr>
              <a:t>cost is reasonable for the society</a:t>
            </a:r>
            <a:r>
              <a:rPr lang="en-GB" sz="1800" dirty="0" smtClean="0">
                <a:solidFill>
                  <a:srgbClr val="2032B2"/>
                </a:solidFill>
              </a:rPr>
              <a:t>?</a:t>
            </a:r>
          </a:p>
          <a:p>
            <a:pPr marL="0" indent="0">
              <a:buNone/>
            </a:pPr>
            <a:endParaRPr lang="en-GB" sz="1800" dirty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2032B2"/>
                </a:solidFill>
              </a:rPr>
              <a:t>It would be useful to have a complete picture from the source to the patient, i.e. a general overview. Often, only some particular components are studied and optimized</a:t>
            </a:r>
            <a:r>
              <a:rPr lang="en-GB" sz="1800" dirty="0" smtClean="0">
                <a:solidFill>
                  <a:srgbClr val="2032B2"/>
                </a:solidFill>
              </a:rPr>
              <a:t>.</a:t>
            </a:r>
            <a:endParaRPr lang="en-GB" sz="1800" dirty="0">
              <a:solidFill>
                <a:srgbClr val="2032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819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27537" y="873759"/>
            <a:ext cx="825472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2032B2"/>
                </a:solidFill>
                <a:latin typeface="Helvetica" charset="0"/>
              </a:rPr>
              <a:t>Should we try to put together a set of functional specifications? </a:t>
            </a:r>
            <a:endParaRPr lang="en-US" dirty="0" smtClean="0">
              <a:solidFill>
                <a:srgbClr val="2032B2"/>
              </a:solidFill>
              <a:latin typeface="Helvetica" charset="0"/>
            </a:endParaRPr>
          </a:p>
          <a:p>
            <a:endParaRPr lang="en-US" dirty="0">
              <a:solidFill>
                <a:srgbClr val="2032B2"/>
              </a:solidFill>
              <a:latin typeface="Helvetica" charset="0"/>
            </a:endParaRPr>
          </a:p>
          <a:p>
            <a:r>
              <a:rPr lang="en-US" dirty="0" smtClean="0">
                <a:solidFill>
                  <a:srgbClr val="2032B2"/>
                </a:solidFill>
                <a:latin typeface="Helvetica" charset="0"/>
              </a:rPr>
              <a:t>How</a:t>
            </a:r>
            <a:r>
              <a:rPr lang="en-US" dirty="0">
                <a:solidFill>
                  <a:srgbClr val="2032B2"/>
                </a:solidFill>
                <a:latin typeface="Helvetica" charset="0"/>
              </a:rPr>
              <a:t>? </a:t>
            </a:r>
            <a:endParaRPr lang="en-US" dirty="0" smtClean="0">
              <a:solidFill>
                <a:srgbClr val="2032B2"/>
              </a:solidFill>
              <a:latin typeface="Helvetica" charset="0"/>
            </a:endParaRPr>
          </a:p>
          <a:p>
            <a:endParaRPr lang="en-US" dirty="0">
              <a:solidFill>
                <a:srgbClr val="2032B2"/>
              </a:solidFill>
              <a:latin typeface="Helvetica" charset="0"/>
            </a:endParaRPr>
          </a:p>
          <a:p>
            <a:r>
              <a:rPr lang="en-US" dirty="0" smtClean="0">
                <a:solidFill>
                  <a:srgbClr val="2032B2"/>
                </a:solidFill>
                <a:latin typeface="Helvetica" charset="0"/>
              </a:rPr>
              <a:t>For </a:t>
            </a:r>
            <a:r>
              <a:rPr lang="en-US" dirty="0">
                <a:solidFill>
                  <a:srgbClr val="2032B2"/>
                </a:solidFill>
                <a:latin typeface="Helvetica" charset="0"/>
              </a:rPr>
              <a:t>what? </a:t>
            </a:r>
            <a:endParaRPr lang="en-US" dirty="0" smtClean="0">
              <a:solidFill>
                <a:srgbClr val="2032B2"/>
              </a:solidFill>
              <a:latin typeface="Helvetica" charset="0"/>
            </a:endParaRPr>
          </a:p>
          <a:p>
            <a:endParaRPr lang="en-US" dirty="0">
              <a:solidFill>
                <a:srgbClr val="2032B2"/>
              </a:solidFill>
              <a:latin typeface="Helvetica" charset="0"/>
            </a:endParaRPr>
          </a:p>
          <a:p>
            <a:r>
              <a:rPr lang="en-US" dirty="0" smtClean="0">
                <a:solidFill>
                  <a:srgbClr val="2032B2"/>
                </a:solidFill>
                <a:latin typeface="Helvetica" charset="0"/>
              </a:rPr>
              <a:t>Is </a:t>
            </a:r>
            <a:r>
              <a:rPr lang="en-US" dirty="0">
                <a:solidFill>
                  <a:srgbClr val="2032B2"/>
                </a:solidFill>
                <a:latin typeface="Helvetica" charset="0"/>
              </a:rPr>
              <a:t>there a candidate user? </a:t>
            </a:r>
            <a:endParaRPr lang="en-US" dirty="0" smtClean="0">
              <a:solidFill>
                <a:srgbClr val="2032B2"/>
              </a:solidFill>
              <a:latin typeface="Helvetica" charset="0"/>
            </a:endParaRPr>
          </a:p>
          <a:p>
            <a:endParaRPr lang="en-US" dirty="0">
              <a:solidFill>
                <a:srgbClr val="2032B2"/>
              </a:solidFill>
              <a:latin typeface="Helvetica" charset="0"/>
            </a:endParaRPr>
          </a:p>
          <a:p>
            <a:r>
              <a:rPr lang="en-US" dirty="0" smtClean="0">
                <a:solidFill>
                  <a:srgbClr val="2032B2"/>
                </a:solidFill>
                <a:latin typeface="Helvetica" charset="0"/>
              </a:rPr>
              <a:t>Shall </a:t>
            </a:r>
            <a:r>
              <a:rPr lang="en-US" dirty="0">
                <a:solidFill>
                  <a:srgbClr val="2032B2"/>
                </a:solidFill>
                <a:latin typeface="Helvetica" charset="0"/>
              </a:rPr>
              <a:t>we go for a cheap solution to help spreading or for a top performance with the best solution to the problems that we can think of?</a:t>
            </a:r>
            <a:endParaRPr lang="en-US" dirty="0">
              <a:solidFill>
                <a:srgbClr val="2032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35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3131" y="153439"/>
            <a:ext cx="3374578" cy="646331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3600" dirty="0" smtClean="0"/>
              <a:t>COLLABORATION</a:t>
            </a:r>
            <a:endParaRPr lang="en-GB" sz="36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13467" y="1491410"/>
            <a:ext cx="8042285" cy="32614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>
                <a:solidFill>
                  <a:srgbClr val="2032B2"/>
                </a:solidFill>
              </a:rPr>
              <a:t>C</a:t>
            </a:r>
            <a:r>
              <a:rPr lang="en-GB" sz="1800" dirty="0" smtClean="0">
                <a:solidFill>
                  <a:srgbClr val="2032B2"/>
                </a:solidFill>
              </a:rPr>
              <a:t>an </a:t>
            </a:r>
            <a:r>
              <a:rPr lang="en-GB" sz="1800" dirty="0">
                <a:solidFill>
                  <a:srgbClr val="2032B2"/>
                </a:solidFill>
              </a:rPr>
              <a:t>we join efforts? </a:t>
            </a:r>
          </a:p>
          <a:p>
            <a:pPr marL="0" indent="0">
              <a:buNone/>
            </a:pPr>
            <a:r>
              <a:rPr lang="en-GB" sz="1800" dirty="0">
                <a:solidFill>
                  <a:srgbClr val="2032B2"/>
                </a:solidFill>
              </a:rPr>
              <a:t>- how do we get people committed? what are boundary conditions?</a:t>
            </a:r>
          </a:p>
          <a:p>
            <a:pPr marL="0" indent="0">
              <a:buNone/>
            </a:pPr>
            <a:endParaRPr lang="en-GB" sz="1800" dirty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 smtClean="0">
                <a:solidFill>
                  <a:srgbClr val="2032B2"/>
                </a:solidFill>
              </a:rPr>
              <a:t>Can </a:t>
            </a:r>
            <a:r>
              <a:rPr lang="en-GB" sz="1800" dirty="0">
                <a:solidFill>
                  <a:srgbClr val="2032B2"/>
                </a:solidFill>
              </a:rPr>
              <a:t>we form a collaboration ?</a:t>
            </a:r>
          </a:p>
          <a:p>
            <a:pPr marL="0" indent="0">
              <a:buNone/>
            </a:pPr>
            <a:r>
              <a:rPr lang="en-GB" sz="1800" dirty="0" smtClean="0">
                <a:solidFill>
                  <a:srgbClr val="2032B2"/>
                </a:solidFill>
              </a:rPr>
              <a:t>            </a:t>
            </a:r>
            <a:r>
              <a:rPr lang="en-GB" sz="1800" dirty="0">
                <a:solidFill>
                  <a:srgbClr val="2032B2"/>
                </a:solidFill>
              </a:rPr>
              <a:t>- real work </a:t>
            </a:r>
          </a:p>
          <a:p>
            <a:pPr marL="0" indent="0">
              <a:buNone/>
            </a:pPr>
            <a:r>
              <a:rPr lang="en-GB" sz="1800" dirty="0" smtClean="0">
                <a:solidFill>
                  <a:srgbClr val="2032B2"/>
                </a:solidFill>
              </a:rPr>
              <a:t>           </a:t>
            </a:r>
            <a:r>
              <a:rPr lang="en-GB" sz="1800" dirty="0">
                <a:solidFill>
                  <a:srgbClr val="2032B2"/>
                </a:solidFill>
              </a:rPr>
              <a:t>- consultants (</a:t>
            </a:r>
            <a:r>
              <a:rPr lang="en-GB" sz="1800" dirty="0" smtClean="0">
                <a:solidFill>
                  <a:srgbClr val="2032B2"/>
                </a:solidFill>
              </a:rPr>
              <a:t>partners</a:t>
            </a:r>
            <a:r>
              <a:rPr lang="en-GB" sz="1800" dirty="0" smtClean="0">
                <a:solidFill>
                  <a:srgbClr val="2032B2"/>
                </a:solidFill>
              </a:rPr>
              <a:t>)</a:t>
            </a:r>
          </a:p>
          <a:p>
            <a:pPr marL="0" indent="0">
              <a:buNone/>
            </a:pPr>
            <a:endParaRPr lang="en-GB" sz="1800" dirty="0">
              <a:solidFill>
                <a:srgbClr val="2032B2"/>
              </a:solidFill>
            </a:endParaRPr>
          </a:p>
          <a:p>
            <a:pPr marL="0" indent="0">
              <a:buNone/>
            </a:pPr>
            <a:r>
              <a:rPr lang="en-GB" sz="1800" dirty="0">
                <a:solidFill>
                  <a:srgbClr val="2032B2"/>
                </a:solidFill>
              </a:rPr>
              <a:t>W</a:t>
            </a:r>
            <a:r>
              <a:rPr lang="en-GB" sz="1800" dirty="0" smtClean="0">
                <a:solidFill>
                  <a:srgbClr val="2032B2"/>
                </a:solidFill>
              </a:rPr>
              <a:t>hich </a:t>
            </a:r>
            <a:r>
              <a:rPr lang="en-GB" sz="1800" dirty="0">
                <a:solidFill>
                  <a:srgbClr val="2032B2"/>
                </a:solidFill>
              </a:rPr>
              <a:t>institutes are willing to join</a:t>
            </a:r>
            <a:r>
              <a:rPr lang="en-GB" sz="1800" dirty="0" smtClean="0">
                <a:solidFill>
                  <a:srgbClr val="2032B2"/>
                </a:solidFill>
              </a:rPr>
              <a:t>?</a:t>
            </a:r>
            <a:endParaRPr lang="en-GB" sz="1800" dirty="0">
              <a:solidFill>
                <a:srgbClr val="2032B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6293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</TotalTime>
  <Words>382</Words>
  <Application>Microsoft Macintosh PowerPoint</Application>
  <PresentationFormat>On-screen Show (4:3)</PresentationFormat>
  <Paragraphs>54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Calibri</vt:lpstr>
      <vt:lpstr>Calibri Light</vt:lpstr>
      <vt:lpstr>Helvetica</vt:lpstr>
      <vt:lpstr>Wingdings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Maurizio Vretenar</dc:creator>
  <cp:lastModifiedBy>Microsoft Office User</cp:lastModifiedBy>
  <cp:revision>10</cp:revision>
  <dcterms:created xsi:type="dcterms:W3CDTF">2018-06-21T05:54:08Z</dcterms:created>
  <dcterms:modified xsi:type="dcterms:W3CDTF">2018-06-21T06:55:10Z</dcterms:modified>
</cp:coreProperties>
</file>