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22" r:id="rId2"/>
    <p:sldId id="324" r:id="rId3"/>
    <p:sldId id="321" r:id="rId4"/>
    <p:sldId id="285" r:id="rId5"/>
    <p:sldId id="291" r:id="rId6"/>
    <p:sldId id="298" r:id="rId7"/>
    <p:sldId id="327" r:id="rId8"/>
    <p:sldId id="289" r:id="rId9"/>
    <p:sldId id="301" r:id="rId10"/>
    <p:sldId id="318" r:id="rId11"/>
    <p:sldId id="319" r:id="rId12"/>
    <p:sldId id="311" r:id="rId13"/>
    <p:sldId id="268" r:id="rId14"/>
    <p:sldId id="273" r:id="rId15"/>
    <p:sldId id="274" r:id="rId16"/>
    <p:sldId id="275" r:id="rId17"/>
    <p:sldId id="317" r:id="rId18"/>
    <p:sldId id="329" r:id="rId19"/>
    <p:sldId id="314" r:id="rId20"/>
    <p:sldId id="286" r:id="rId21"/>
    <p:sldId id="312" r:id="rId22"/>
    <p:sldId id="262" r:id="rId23"/>
    <p:sldId id="277" r:id="rId24"/>
    <p:sldId id="294" r:id="rId25"/>
    <p:sldId id="295" r:id="rId26"/>
    <p:sldId id="313" r:id="rId27"/>
    <p:sldId id="306" r:id="rId28"/>
    <p:sldId id="305" r:id="rId29"/>
    <p:sldId id="320" r:id="rId30"/>
    <p:sldId id="325" r:id="rId31"/>
  </p:sldIdLst>
  <p:sldSz cx="12192000" cy="6858000"/>
  <p:notesSz cx="7315200" cy="96012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ient" initials="C" lastIdx="1" clrIdx="0">
    <p:extLst/>
  </p:cmAuthor>
  <p:cmAuthor id="2" name="Mirjam" initials="MFN"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89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1201" autoAdjust="0"/>
    <p:restoredTop sz="65120" autoAdjust="0"/>
  </p:normalViewPr>
  <p:slideViewPr>
    <p:cSldViewPr snapToGrid="0">
      <p:cViewPr varScale="1">
        <p:scale>
          <a:sx n="56" d="100"/>
          <a:sy n="56" d="100"/>
        </p:scale>
        <p:origin x="744" y="5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55" d="100"/>
          <a:sy n="55" d="100"/>
        </p:scale>
        <p:origin x="288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E9ED98-2B76-4DFD-BD26-1CCEC59FB94C}"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lang="fr-FR"/>
        </a:p>
      </dgm:t>
    </dgm:pt>
    <dgm:pt modelId="{B0328DA1-A657-456C-AE40-0FD0AE497250}">
      <dgm:prSet phldrT="[Texte]"/>
      <dgm:spPr/>
      <dgm:t>
        <a:bodyPr/>
        <a:lstStyle/>
        <a:p>
          <a:r>
            <a:rPr lang="fr-FR" dirty="0"/>
            <a:t>Formation polyvalente</a:t>
          </a:r>
        </a:p>
      </dgm:t>
    </dgm:pt>
    <dgm:pt modelId="{D58D7B52-DF30-4692-B691-5D512827C484}" type="parTrans" cxnId="{4CBCD17D-2DA7-49DF-92F0-8D4D1AF44A7B}">
      <dgm:prSet/>
      <dgm:spPr/>
      <dgm:t>
        <a:bodyPr/>
        <a:lstStyle/>
        <a:p>
          <a:endParaRPr lang="fr-FR"/>
        </a:p>
      </dgm:t>
    </dgm:pt>
    <dgm:pt modelId="{8538AA17-5347-4B3D-9BBB-0403823D7635}" type="sibTrans" cxnId="{4CBCD17D-2DA7-49DF-92F0-8D4D1AF44A7B}">
      <dgm:prSet/>
      <dgm:spPr/>
      <dgm:t>
        <a:bodyPr/>
        <a:lstStyle/>
        <a:p>
          <a:endParaRPr lang="fr-FR"/>
        </a:p>
      </dgm:t>
    </dgm:pt>
    <dgm:pt modelId="{C2C30A0A-C372-4630-A1E5-C97734BA745E}">
      <dgm:prSet phldrT="[Texte]"/>
      <dgm:spPr/>
      <dgm:t>
        <a:bodyPr/>
        <a:lstStyle/>
        <a:p>
          <a:r>
            <a:rPr lang="fr-FR" dirty="0"/>
            <a:t>Programmation</a:t>
          </a:r>
        </a:p>
      </dgm:t>
    </dgm:pt>
    <dgm:pt modelId="{897B7485-C8D9-4F4D-A6FB-01CE64347287}" type="parTrans" cxnId="{040B1F5B-F403-4D70-8A89-FB0F63017195}">
      <dgm:prSet/>
      <dgm:spPr/>
      <dgm:t>
        <a:bodyPr/>
        <a:lstStyle/>
        <a:p>
          <a:endParaRPr lang="fr-FR"/>
        </a:p>
      </dgm:t>
    </dgm:pt>
    <dgm:pt modelId="{B39456E2-C38D-46D0-9875-06A94D91D53B}" type="sibTrans" cxnId="{040B1F5B-F403-4D70-8A89-FB0F63017195}">
      <dgm:prSet/>
      <dgm:spPr/>
      <dgm:t>
        <a:bodyPr/>
        <a:lstStyle/>
        <a:p>
          <a:endParaRPr lang="fr-FR"/>
        </a:p>
      </dgm:t>
    </dgm:pt>
    <dgm:pt modelId="{6D19F2EC-1BDA-4077-A05F-DAD10EBDD5DE}">
      <dgm:prSet phldrT="[Texte]"/>
      <dgm:spPr>
        <a:solidFill>
          <a:srgbClr val="FF0000"/>
        </a:solidFill>
      </dgm:spPr>
      <dgm:t>
        <a:bodyPr/>
        <a:lstStyle/>
        <a:p>
          <a:r>
            <a:rPr lang="fr-FR" b="1" dirty="0"/>
            <a:t>Résolution de problèmes </a:t>
          </a:r>
        </a:p>
      </dgm:t>
    </dgm:pt>
    <dgm:pt modelId="{53A70B69-D56D-46E1-B8F0-8E0049927548}" type="parTrans" cxnId="{57A6BE15-3E17-4A8B-BBBC-1BFBD5BD53CA}">
      <dgm:prSet/>
      <dgm:spPr/>
      <dgm:t>
        <a:bodyPr/>
        <a:lstStyle/>
        <a:p>
          <a:endParaRPr lang="fr-FR"/>
        </a:p>
      </dgm:t>
    </dgm:pt>
    <dgm:pt modelId="{04483841-3EB5-4DF9-927F-FDB0E6CC55E3}" type="sibTrans" cxnId="{57A6BE15-3E17-4A8B-BBBC-1BFBD5BD53CA}">
      <dgm:prSet/>
      <dgm:spPr/>
      <dgm:t>
        <a:bodyPr/>
        <a:lstStyle/>
        <a:p>
          <a:endParaRPr lang="fr-FR"/>
        </a:p>
      </dgm:t>
    </dgm:pt>
    <dgm:pt modelId="{AE2B2FA1-69C3-4540-B273-722E2BAB1EF4}">
      <dgm:prSet phldrT="[Texte]"/>
      <dgm:spPr/>
      <dgm:t>
        <a:bodyPr/>
        <a:lstStyle/>
        <a:p>
          <a:r>
            <a:rPr lang="fr-FR" dirty="0"/>
            <a:t>Travail d’équipe</a:t>
          </a:r>
        </a:p>
      </dgm:t>
    </dgm:pt>
    <dgm:pt modelId="{F52DAB46-6287-4736-BF60-1FD2EE34EDA9}" type="parTrans" cxnId="{928222AB-66FE-4C9C-BA13-5602CF0332D0}">
      <dgm:prSet/>
      <dgm:spPr/>
      <dgm:t>
        <a:bodyPr/>
        <a:lstStyle/>
        <a:p>
          <a:endParaRPr lang="fr-FR"/>
        </a:p>
      </dgm:t>
    </dgm:pt>
    <dgm:pt modelId="{4C95BEB9-6D0C-4E05-9921-B0F652F896EC}" type="sibTrans" cxnId="{928222AB-66FE-4C9C-BA13-5602CF0332D0}">
      <dgm:prSet/>
      <dgm:spPr/>
      <dgm:t>
        <a:bodyPr/>
        <a:lstStyle/>
        <a:p>
          <a:endParaRPr lang="fr-FR"/>
        </a:p>
      </dgm:t>
    </dgm:pt>
    <dgm:pt modelId="{5C388BF8-29CC-42C0-A44E-BE023EE1EB4A}">
      <dgm:prSet phldrT="[Texte]"/>
      <dgm:spPr/>
      <dgm:t>
        <a:bodyPr/>
        <a:lstStyle/>
        <a:p>
          <a:r>
            <a:rPr lang="fr-FR" dirty="0"/>
            <a:t>Créativité et ingéniosité</a:t>
          </a:r>
        </a:p>
      </dgm:t>
    </dgm:pt>
    <dgm:pt modelId="{0D6BDB3E-774C-45C6-AAD7-DD9DB9D95A25}" type="parTrans" cxnId="{AEEA3243-932B-46E5-8422-C4E3F8C07E5A}">
      <dgm:prSet/>
      <dgm:spPr/>
      <dgm:t>
        <a:bodyPr/>
        <a:lstStyle/>
        <a:p>
          <a:endParaRPr lang="fr-FR"/>
        </a:p>
      </dgm:t>
    </dgm:pt>
    <dgm:pt modelId="{03924EF4-0C8A-4DF2-A2C0-558443565E75}" type="sibTrans" cxnId="{AEEA3243-932B-46E5-8422-C4E3F8C07E5A}">
      <dgm:prSet/>
      <dgm:spPr/>
      <dgm:t>
        <a:bodyPr/>
        <a:lstStyle/>
        <a:p>
          <a:endParaRPr lang="fr-FR"/>
        </a:p>
      </dgm:t>
    </dgm:pt>
    <dgm:pt modelId="{7F5E4ED1-6A06-42EF-841B-B053B219D14D}">
      <dgm:prSet phldrT="[Texte]"/>
      <dgm:spPr>
        <a:solidFill>
          <a:srgbClr val="FFC000"/>
        </a:solidFill>
      </dgm:spPr>
      <dgm:t>
        <a:bodyPr/>
        <a:lstStyle/>
        <a:p>
          <a:r>
            <a:rPr lang="fr-FR" dirty="0"/>
            <a:t>Travail en laboratoire</a:t>
          </a:r>
        </a:p>
      </dgm:t>
    </dgm:pt>
    <dgm:pt modelId="{09FC6BE6-0A10-440C-9966-01B3FEE19598}" type="sibTrans" cxnId="{C2E4178A-065A-447B-B3CF-0D429D9EA768}">
      <dgm:prSet/>
      <dgm:spPr/>
      <dgm:t>
        <a:bodyPr/>
        <a:lstStyle/>
        <a:p>
          <a:endParaRPr lang="fr-FR"/>
        </a:p>
      </dgm:t>
    </dgm:pt>
    <dgm:pt modelId="{3F4123A4-6569-4248-9515-A87CEB19462A}" type="parTrans" cxnId="{C2E4178A-065A-447B-B3CF-0D429D9EA768}">
      <dgm:prSet/>
      <dgm:spPr/>
      <dgm:t>
        <a:bodyPr/>
        <a:lstStyle/>
        <a:p>
          <a:endParaRPr lang="fr-FR"/>
        </a:p>
      </dgm:t>
    </dgm:pt>
    <dgm:pt modelId="{A00A31D3-DB51-4954-BB44-2CC42BDA95CE}" type="pres">
      <dgm:prSet presAssocID="{75E9ED98-2B76-4DFD-BD26-1CCEC59FB94C}" presName="cycle" presStyleCnt="0">
        <dgm:presLayoutVars>
          <dgm:chMax val="1"/>
          <dgm:dir/>
          <dgm:animLvl val="ctr"/>
          <dgm:resizeHandles val="exact"/>
        </dgm:presLayoutVars>
      </dgm:prSet>
      <dgm:spPr/>
    </dgm:pt>
    <dgm:pt modelId="{0BEDA446-E141-4F2D-A855-314D199A46A4}" type="pres">
      <dgm:prSet presAssocID="{B0328DA1-A657-456C-AE40-0FD0AE497250}" presName="centerShape" presStyleLbl="node0" presStyleIdx="0" presStyleCnt="1" custScaleX="145249" custScaleY="135852" custLinFactNeighborX="-3605" custLinFactNeighborY="-13387"/>
      <dgm:spPr/>
    </dgm:pt>
    <dgm:pt modelId="{FDD05A2C-1864-4C62-BD96-A49BB3CDC0F3}" type="pres">
      <dgm:prSet presAssocID="{3F4123A4-6569-4248-9515-A87CEB19462A}" presName="Name9" presStyleLbl="parChTrans1D2" presStyleIdx="0" presStyleCnt="5"/>
      <dgm:spPr/>
    </dgm:pt>
    <dgm:pt modelId="{F5C49A04-4197-4AD5-9F8C-6FB939744A1C}" type="pres">
      <dgm:prSet presAssocID="{3F4123A4-6569-4248-9515-A87CEB19462A}" presName="connTx" presStyleLbl="parChTrans1D2" presStyleIdx="0" presStyleCnt="5"/>
      <dgm:spPr/>
    </dgm:pt>
    <dgm:pt modelId="{46489D7E-A849-403B-BD4F-9707CD1DBBE3}" type="pres">
      <dgm:prSet presAssocID="{7F5E4ED1-6A06-42EF-841B-B053B219D14D}" presName="node" presStyleLbl="node1" presStyleIdx="0" presStyleCnt="5" custRadScaleRad="158636" custRadScaleInc="-208941">
        <dgm:presLayoutVars>
          <dgm:bulletEnabled val="1"/>
        </dgm:presLayoutVars>
      </dgm:prSet>
      <dgm:spPr/>
    </dgm:pt>
    <dgm:pt modelId="{67C7E0CD-3FB4-4078-9817-78EE859591E8}" type="pres">
      <dgm:prSet presAssocID="{897B7485-C8D9-4F4D-A6FB-01CE64347287}" presName="Name9" presStyleLbl="parChTrans1D2" presStyleIdx="1" presStyleCnt="5"/>
      <dgm:spPr/>
    </dgm:pt>
    <dgm:pt modelId="{55DC412D-3754-4263-A5EB-241FC2B4B27C}" type="pres">
      <dgm:prSet presAssocID="{897B7485-C8D9-4F4D-A6FB-01CE64347287}" presName="connTx" presStyleLbl="parChTrans1D2" presStyleIdx="1" presStyleCnt="5"/>
      <dgm:spPr/>
    </dgm:pt>
    <dgm:pt modelId="{F3D764C0-C20A-4E4E-981A-46D560F8B400}" type="pres">
      <dgm:prSet presAssocID="{C2C30A0A-C372-4630-A1E5-C97734BA745E}" presName="node" presStyleLbl="node1" presStyleIdx="1" presStyleCnt="5" custRadScaleRad="137897" custRadScaleInc="12517">
        <dgm:presLayoutVars>
          <dgm:bulletEnabled val="1"/>
        </dgm:presLayoutVars>
      </dgm:prSet>
      <dgm:spPr/>
    </dgm:pt>
    <dgm:pt modelId="{83D0F55A-0517-478F-B8D7-6D5E8F969E83}" type="pres">
      <dgm:prSet presAssocID="{53A70B69-D56D-46E1-B8F0-8E0049927548}" presName="Name9" presStyleLbl="parChTrans1D2" presStyleIdx="2" presStyleCnt="5"/>
      <dgm:spPr/>
    </dgm:pt>
    <dgm:pt modelId="{FFDC5BC1-FDAF-4E84-8EF8-9D02292EF3D1}" type="pres">
      <dgm:prSet presAssocID="{53A70B69-D56D-46E1-B8F0-8E0049927548}" presName="connTx" presStyleLbl="parChTrans1D2" presStyleIdx="2" presStyleCnt="5"/>
      <dgm:spPr/>
    </dgm:pt>
    <dgm:pt modelId="{36D55F09-0629-4659-AA2A-D84E921E3415}" type="pres">
      <dgm:prSet presAssocID="{6D19F2EC-1BDA-4077-A05F-DAD10EBDD5DE}" presName="node" presStyleLbl="node1" presStyleIdx="2" presStyleCnt="5" custRadScaleRad="119559" custRadScaleInc="-74796">
        <dgm:presLayoutVars>
          <dgm:bulletEnabled val="1"/>
        </dgm:presLayoutVars>
      </dgm:prSet>
      <dgm:spPr/>
    </dgm:pt>
    <dgm:pt modelId="{E8213296-FC50-404A-9035-0812EBE34909}" type="pres">
      <dgm:prSet presAssocID="{F52DAB46-6287-4736-BF60-1FD2EE34EDA9}" presName="Name9" presStyleLbl="parChTrans1D2" presStyleIdx="3" presStyleCnt="5"/>
      <dgm:spPr/>
    </dgm:pt>
    <dgm:pt modelId="{6BDAD3E0-9E07-422B-9BF7-CF4BE298B39F}" type="pres">
      <dgm:prSet presAssocID="{F52DAB46-6287-4736-BF60-1FD2EE34EDA9}" presName="connTx" presStyleLbl="parChTrans1D2" presStyleIdx="3" presStyleCnt="5"/>
      <dgm:spPr/>
    </dgm:pt>
    <dgm:pt modelId="{46982D16-B162-4DAC-B4B0-F6203F47F386}" type="pres">
      <dgm:prSet presAssocID="{AE2B2FA1-69C3-4540-B273-722E2BAB1EF4}" presName="node" presStyleLbl="node1" presStyleIdx="3" presStyleCnt="5" custRadScaleRad="99037" custRadScaleInc="40606">
        <dgm:presLayoutVars>
          <dgm:bulletEnabled val="1"/>
        </dgm:presLayoutVars>
      </dgm:prSet>
      <dgm:spPr/>
    </dgm:pt>
    <dgm:pt modelId="{FCDF3C7D-0EDB-4285-BEDC-A43C875D5AE3}" type="pres">
      <dgm:prSet presAssocID="{0D6BDB3E-774C-45C6-AAD7-DD9DB9D95A25}" presName="Name9" presStyleLbl="parChTrans1D2" presStyleIdx="4" presStyleCnt="5"/>
      <dgm:spPr/>
    </dgm:pt>
    <dgm:pt modelId="{9FBD5876-A8B3-4119-AAE9-C24B0F90B432}" type="pres">
      <dgm:prSet presAssocID="{0D6BDB3E-774C-45C6-AAD7-DD9DB9D95A25}" presName="connTx" presStyleLbl="parChTrans1D2" presStyleIdx="4" presStyleCnt="5"/>
      <dgm:spPr/>
    </dgm:pt>
    <dgm:pt modelId="{1F725A3E-94F8-4DD3-BC01-5A0A43D2EB14}" type="pres">
      <dgm:prSet presAssocID="{5C388BF8-29CC-42C0-A44E-BE023EE1EB4A}" presName="node" presStyleLbl="node1" presStyleIdx="4" presStyleCnt="5" custRadScaleRad="190101" custRadScaleInc="-86869">
        <dgm:presLayoutVars>
          <dgm:bulletEnabled val="1"/>
        </dgm:presLayoutVars>
      </dgm:prSet>
      <dgm:spPr/>
    </dgm:pt>
  </dgm:ptLst>
  <dgm:cxnLst>
    <dgm:cxn modelId="{57A6BE15-3E17-4A8B-BBBC-1BFBD5BD53CA}" srcId="{B0328DA1-A657-456C-AE40-0FD0AE497250}" destId="{6D19F2EC-1BDA-4077-A05F-DAD10EBDD5DE}" srcOrd="2" destOrd="0" parTransId="{53A70B69-D56D-46E1-B8F0-8E0049927548}" sibTransId="{04483841-3EB5-4DF9-927F-FDB0E6CC55E3}"/>
    <dgm:cxn modelId="{F83FA61F-2429-4659-A576-7128672E1AB9}" type="presOf" srcId="{3F4123A4-6569-4248-9515-A87CEB19462A}" destId="{FDD05A2C-1864-4C62-BD96-A49BB3CDC0F3}" srcOrd="0" destOrd="0" presId="urn:microsoft.com/office/officeart/2005/8/layout/radial1"/>
    <dgm:cxn modelId="{B7379D26-2E44-4729-8E4E-6FB170A7E51A}" type="presOf" srcId="{3F4123A4-6569-4248-9515-A87CEB19462A}" destId="{F5C49A04-4197-4AD5-9F8C-6FB939744A1C}" srcOrd="1" destOrd="0" presId="urn:microsoft.com/office/officeart/2005/8/layout/radial1"/>
    <dgm:cxn modelId="{5334373C-6F39-4A5B-BE40-3C2B4A2D5896}" type="presOf" srcId="{897B7485-C8D9-4F4D-A6FB-01CE64347287}" destId="{67C7E0CD-3FB4-4078-9817-78EE859591E8}" srcOrd="0" destOrd="0" presId="urn:microsoft.com/office/officeart/2005/8/layout/radial1"/>
    <dgm:cxn modelId="{040B1F5B-F403-4D70-8A89-FB0F63017195}" srcId="{B0328DA1-A657-456C-AE40-0FD0AE497250}" destId="{C2C30A0A-C372-4630-A1E5-C97734BA745E}" srcOrd="1" destOrd="0" parTransId="{897B7485-C8D9-4F4D-A6FB-01CE64347287}" sibTransId="{B39456E2-C38D-46D0-9875-06A94D91D53B}"/>
    <dgm:cxn modelId="{C74F045D-59E0-4C90-9E92-9124DE92A5CE}" type="presOf" srcId="{75E9ED98-2B76-4DFD-BD26-1CCEC59FB94C}" destId="{A00A31D3-DB51-4954-BB44-2CC42BDA95CE}" srcOrd="0" destOrd="0" presId="urn:microsoft.com/office/officeart/2005/8/layout/radial1"/>
    <dgm:cxn modelId="{AEEA3243-932B-46E5-8422-C4E3F8C07E5A}" srcId="{B0328DA1-A657-456C-AE40-0FD0AE497250}" destId="{5C388BF8-29CC-42C0-A44E-BE023EE1EB4A}" srcOrd="4" destOrd="0" parTransId="{0D6BDB3E-774C-45C6-AAD7-DD9DB9D95A25}" sibTransId="{03924EF4-0C8A-4DF2-A2C0-558443565E75}"/>
    <dgm:cxn modelId="{96202D44-8D41-4214-A533-2CA337B42A30}" type="presOf" srcId="{0D6BDB3E-774C-45C6-AAD7-DD9DB9D95A25}" destId="{9FBD5876-A8B3-4119-AAE9-C24B0F90B432}" srcOrd="1" destOrd="0" presId="urn:microsoft.com/office/officeart/2005/8/layout/radial1"/>
    <dgm:cxn modelId="{051F1F48-D0E2-4DB1-910C-D83A80E6ED70}" type="presOf" srcId="{897B7485-C8D9-4F4D-A6FB-01CE64347287}" destId="{55DC412D-3754-4263-A5EB-241FC2B4B27C}" srcOrd="1" destOrd="0" presId="urn:microsoft.com/office/officeart/2005/8/layout/radial1"/>
    <dgm:cxn modelId="{B8A0244E-67C1-40C9-979D-11A892A86943}" type="presOf" srcId="{F52DAB46-6287-4736-BF60-1FD2EE34EDA9}" destId="{6BDAD3E0-9E07-422B-9BF7-CF4BE298B39F}" srcOrd="1" destOrd="0" presId="urn:microsoft.com/office/officeart/2005/8/layout/radial1"/>
    <dgm:cxn modelId="{60BF2E56-88FD-4133-A41A-56031F039948}" type="presOf" srcId="{C2C30A0A-C372-4630-A1E5-C97734BA745E}" destId="{F3D764C0-C20A-4E4E-981A-46D560F8B400}" srcOrd="0" destOrd="0" presId="urn:microsoft.com/office/officeart/2005/8/layout/radial1"/>
    <dgm:cxn modelId="{4CBCD17D-2DA7-49DF-92F0-8D4D1AF44A7B}" srcId="{75E9ED98-2B76-4DFD-BD26-1CCEC59FB94C}" destId="{B0328DA1-A657-456C-AE40-0FD0AE497250}" srcOrd="0" destOrd="0" parTransId="{D58D7B52-DF30-4692-B691-5D512827C484}" sibTransId="{8538AA17-5347-4B3D-9BBB-0403823D7635}"/>
    <dgm:cxn modelId="{C2E4178A-065A-447B-B3CF-0D429D9EA768}" srcId="{B0328DA1-A657-456C-AE40-0FD0AE497250}" destId="{7F5E4ED1-6A06-42EF-841B-B053B219D14D}" srcOrd="0" destOrd="0" parTransId="{3F4123A4-6569-4248-9515-A87CEB19462A}" sibTransId="{09FC6BE6-0A10-440C-9966-01B3FEE19598}"/>
    <dgm:cxn modelId="{C4BEB98B-A80A-4DFF-B794-7E97796006BF}" type="presOf" srcId="{F52DAB46-6287-4736-BF60-1FD2EE34EDA9}" destId="{E8213296-FC50-404A-9035-0812EBE34909}" srcOrd="0" destOrd="0" presId="urn:microsoft.com/office/officeart/2005/8/layout/radial1"/>
    <dgm:cxn modelId="{22FA7093-EDF8-45EE-BB33-DCAB11751969}" type="presOf" srcId="{53A70B69-D56D-46E1-B8F0-8E0049927548}" destId="{83D0F55A-0517-478F-B8D7-6D5E8F969E83}" srcOrd="0" destOrd="0" presId="urn:microsoft.com/office/officeart/2005/8/layout/radial1"/>
    <dgm:cxn modelId="{928222AB-66FE-4C9C-BA13-5602CF0332D0}" srcId="{B0328DA1-A657-456C-AE40-0FD0AE497250}" destId="{AE2B2FA1-69C3-4540-B273-722E2BAB1EF4}" srcOrd="3" destOrd="0" parTransId="{F52DAB46-6287-4736-BF60-1FD2EE34EDA9}" sibTransId="{4C95BEB9-6D0C-4E05-9921-B0F652F896EC}"/>
    <dgm:cxn modelId="{8E349EBE-F97A-44ED-AA60-44C297F916D3}" type="presOf" srcId="{B0328DA1-A657-456C-AE40-0FD0AE497250}" destId="{0BEDA446-E141-4F2D-A855-314D199A46A4}" srcOrd="0" destOrd="0" presId="urn:microsoft.com/office/officeart/2005/8/layout/radial1"/>
    <dgm:cxn modelId="{6F1BE9C5-4546-4293-93A3-F79F97FB4620}" type="presOf" srcId="{7F5E4ED1-6A06-42EF-841B-B053B219D14D}" destId="{46489D7E-A849-403B-BD4F-9707CD1DBBE3}" srcOrd="0" destOrd="0" presId="urn:microsoft.com/office/officeart/2005/8/layout/radial1"/>
    <dgm:cxn modelId="{6DE364CD-49A9-4F78-B2DD-B3B56CEE6CBD}" type="presOf" srcId="{6D19F2EC-1BDA-4077-A05F-DAD10EBDD5DE}" destId="{36D55F09-0629-4659-AA2A-D84E921E3415}" srcOrd="0" destOrd="0" presId="urn:microsoft.com/office/officeart/2005/8/layout/radial1"/>
    <dgm:cxn modelId="{3ACF3CD2-4E07-48BD-ADFF-1B18EA5AF626}" type="presOf" srcId="{53A70B69-D56D-46E1-B8F0-8E0049927548}" destId="{FFDC5BC1-FDAF-4E84-8EF8-9D02292EF3D1}" srcOrd="1" destOrd="0" presId="urn:microsoft.com/office/officeart/2005/8/layout/radial1"/>
    <dgm:cxn modelId="{5E573BDD-1DA3-4EE5-9160-5778477E69A9}" type="presOf" srcId="{5C388BF8-29CC-42C0-A44E-BE023EE1EB4A}" destId="{1F725A3E-94F8-4DD3-BC01-5A0A43D2EB14}" srcOrd="0" destOrd="0" presId="urn:microsoft.com/office/officeart/2005/8/layout/radial1"/>
    <dgm:cxn modelId="{838FF8E3-ABB9-48AC-9627-F9E794AC91F9}" type="presOf" srcId="{0D6BDB3E-774C-45C6-AAD7-DD9DB9D95A25}" destId="{FCDF3C7D-0EDB-4285-BEDC-A43C875D5AE3}" srcOrd="0" destOrd="0" presId="urn:microsoft.com/office/officeart/2005/8/layout/radial1"/>
    <dgm:cxn modelId="{58A7A3FE-9E80-4AEC-9CCA-B91218D5A85B}" type="presOf" srcId="{AE2B2FA1-69C3-4540-B273-722E2BAB1EF4}" destId="{46982D16-B162-4DAC-B4B0-F6203F47F386}" srcOrd="0" destOrd="0" presId="urn:microsoft.com/office/officeart/2005/8/layout/radial1"/>
    <dgm:cxn modelId="{260E4076-B253-4FDB-96AF-5EA83D92CEEF}" type="presParOf" srcId="{A00A31D3-DB51-4954-BB44-2CC42BDA95CE}" destId="{0BEDA446-E141-4F2D-A855-314D199A46A4}" srcOrd="0" destOrd="0" presId="urn:microsoft.com/office/officeart/2005/8/layout/radial1"/>
    <dgm:cxn modelId="{B13B08CE-09E2-4870-8CA8-853F297CFCB8}" type="presParOf" srcId="{A00A31D3-DB51-4954-BB44-2CC42BDA95CE}" destId="{FDD05A2C-1864-4C62-BD96-A49BB3CDC0F3}" srcOrd="1" destOrd="0" presId="urn:microsoft.com/office/officeart/2005/8/layout/radial1"/>
    <dgm:cxn modelId="{9085E32B-640A-4153-AAD6-111A96955BEE}" type="presParOf" srcId="{FDD05A2C-1864-4C62-BD96-A49BB3CDC0F3}" destId="{F5C49A04-4197-4AD5-9F8C-6FB939744A1C}" srcOrd="0" destOrd="0" presId="urn:microsoft.com/office/officeart/2005/8/layout/radial1"/>
    <dgm:cxn modelId="{9BC0B1BA-0053-48E5-9051-AD127482499C}" type="presParOf" srcId="{A00A31D3-DB51-4954-BB44-2CC42BDA95CE}" destId="{46489D7E-A849-403B-BD4F-9707CD1DBBE3}" srcOrd="2" destOrd="0" presId="urn:microsoft.com/office/officeart/2005/8/layout/radial1"/>
    <dgm:cxn modelId="{707FE294-0523-4D9A-B263-245262786A0F}" type="presParOf" srcId="{A00A31D3-DB51-4954-BB44-2CC42BDA95CE}" destId="{67C7E0CD-3FB4-4078-9817-78EE859591E8}" srcOrd="3" destOrd="0" presId="urn:microsoft.com/office/officeart/2005/8/layout/radial1"/>
    <dgm:cxn modelId="{1960F3E1-FA0A-4832-B8C8-E81D26809BF8}" type="presParOf" srcId="{67C7E0CD-3FB4-4078-9817-78EE859591E8}" destId="{55DC412D-3754-4263-A5EB-241FC2B4B27C}" srcOrd="0" destOrd="0" presId="urn:microsoft.com/office/officeart/2005/8/layout/radial1"/>
    <dgm:cxn modelId="{3DC4CCF8-5935-4EEE-BD20-D5EDCCA6DD4C}" type="presParOf" srcId="{A00A31D3-DB51-4954-BB44-2CC42BDA95CE}" destId="{F3D764C0-C20A-4E4E-981A-46D560F8B400}" srcOrd="4" destOrd="0" presId="urn:microsoft.com/office/officeart/2005/8/layout/radial1"/>
    <dgm:cxn modelId="{D94FE4DF-DC5F-409E-9AB6-DB70EC6E9208}" type="presParOf" srcId="{A00A31D3-DB51-4954-BB44-2CC42BDA95CE}" destId="{83D0F55A-0517-478F-B8D7-6D5E8F969E83}" srcOrd="5" destOrd="0" presId="urn:microsoft.com/office/officeart/2005/8/layout/radial1"/>
    <dgm:cxn modelId="{F0900B0F-ACF1-4131-8B50-06DB6314006D}" type="presParOf" srcId="{83D0F55A-0517-478F-B8D7-6D5E8F969E83}" destId="{FFDC5BC1-FDAF-4E84-8EF8-9D02292EF3D1}" srcOrd="0" destOrd="0" presId="urn:microsoft.com/office/officeart/2005/8/layout/radial1"/>
    <dgm:cxn modelId="{0BE57D3E-5B2B-4618-9656-16BA30B040AB}" type="presParOf" srcId="{A00A31D3-DB51-4954-BB44-2CC42BDA95CE}" destId="{36D55F09-0629-4659-AA2A-D84E921E3415}" srcOrd="6" destOrd="0" presId="urn:microsoft.com/office/officeart/2005/8/layout/radial1"/>
    <dgm:cxn modelId="{D38A9FCF-E99C-4809-9399-51B74E410A8D}" type="presParOf" srcId="{A00A31D3-DB51-4954-BB44-2CC42BDA95CE}" destId="{E8213296-FC50-404A-9035-0812EBE34909}" srcOrd="7" destOrd="0" presId="urn:microsoft.com/office/officeart/2005/8/layout/radial1"/>
    <dgm:cxn modelId="{8C655489-6377-44CC-BB6E-1308110A33DE}" type="presParOf" srcId="{E8213296-FC50-404A-9035-0812EBE34909}" destId="{6BDAD3E0-9E07-422B-9BF7-CF4BE298B39F}" srcOrd="0" destOrd="0" presId="urn:microsoft.com/office/officeart/2005/8/layout/radial1"/>
    <dgm:cxn modelId="{F4465912-7390-4F04-A1EE-C15CE77B0DB7}" type="presParOf" srcId="{A00A31D3-DB51-4954-BB44-2CC42BDA95CE}" destId="{46982D16-B162-4DAC-B4B0-F6203F47F386}" srcOrd="8" destOrd="0" presId="urn:microsoft.com/office/officeart/2005/8/layout/radial1"/>
    <dgm:cxn modelId="{D94CCAE1-3C45-4E28-91B4-8F3E8494C3E4}" type="presParOf" srcId="{A00A31D3-DB51-4954-BB44-2CC42BDA95CE}" destId="{FCDF3C7D-0EDB-4285-BEDC-A43C875D5AE3}" srcOrd="9" destOrd="0" presId="urn:microsoft.com/office/officeart/2005/8/layout/radial1"/>
    <dgm:cxn modelId="{16720C05-6A6C-4422-99B4-5865928224A2}" type="presParOf" srcId="{FCDF3C7D-0EDB-4285-BEDC-A43C875D5AE3}" destId="{9FBD5876-A8B3-4119-AAE9-C24B0F90B432}" srcOrd="0" destOrd="0" presId="urn:microsoft.com/office/officeart/2005/8/layout/radial1"/>
    <dgm:cxn modelId="{DD35B979-0F65-401E-8347-EAC946EED85E}" type="presParOf" srcId="{A00A31D3-DB51-4954-BB44-2CC42BDA95CE}" destId="{1F725A3E-94F8-4DD3-BC01-5A0A43D2EB14}"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134793-8AAB-4007-B81D-6A15F9708151}" type="doc">
      <dgm:prSet loTypeId="urn:microsoft.com/office/officeart/2005/8/layout/pyramid3" loCatId="pyramid" qsTypeId="urn:microsoft.com/office/officeart/2005/8/quickstyle/simple1" qsCatId="simple" csTypeId="urn:microsoft.com/office/officeart/2005/8/colors/accent5_2" csCatId="accent5" phldr="1"/>
      <dgm:spPr/>
    </dgm:pt>
    <dgm:pt modelId="{23D31B10-3365-42E0-8471-1CA6D7122716}">
      <dgm:prSet phldrT="[Texte]"/>
      <dgm:spPr/>
      <dgm:t>
        <a:bodyPr/>
        <a:lstStyle/>
        <a:p>
          <a:r>
            <a:rPr lang="fr-FR" dirty="0"/>
            <a:t>Sciences infirmières (80%)</a:t>
          </a:r>
        </a:p>
      </dgm:t>
    </dgm:pt>
    <dgm:pt modelId="{0D1ED9B3-6B5F-41B8-A333-C2180BAC1F58}" type="parTrans" cxnId="{9D7A8189-F480-4DB8-A639-5F0EAFC1DDA7}">
      <dgm:prSet/>
      <dgm:spPr/>
      <dgm:t>
        <a:bodyPr/>
        <a:lstStyle/>
        <a:p>
          <a:endParaRPr lang="fr-FR"/>
        </a:p>
      </dgm:t>
    </dgm:pt>
    <dgm:pt modelId="{93253B73-FFF8-45D4-9A83-BA1EADBC0120}" type="sibTrans" cxnId="{9D7A8189-F480-4DB8-A639-5F0EAFC1DDA7}">
      <dgm:prSet/>
      <dgm:spPr/>
      <dgm:t>
        <a:bodyPr/>
        <a:lstStyle/>
        <a:p>
          <a:endParaRPr lang="fr-FR"/>
        </a:p>
      </dgm:t>
    </dgm:pt>
    <dgm:pt modelId="{E4526F4D-C17A-4A5E-BD9E-334C27ADE30A}">
      <dgm:prSet phldrT="[Texte]"/>
      <dgm:spPr/>
      <dgm:t>
        <a:bodyPr/>
        <a:lstStyle/>
        <a:p>
          <a:r>
            <a:rPr lang="fr-FR" dirty="0"/>
            <a:t>Médecine (70%)</a:t>
          </a:r>
        </a:p>
      </dgm:t>
    </dgm:pt>
    <dgm:pt modelId="{1B9D441A-A651-4D8A-84CB-44573A7409E6}" type="parTrans" cxnId="{A50EF3DD-EB68-4C14-BD10-C147ED19EDB3}">
      <dgm:prSet/>
      <dgm:spPr/>
      <dgm:t>
        <a:bodyPr/>
        <a:lstStyle/>
        <a:p>
          <a:endParaRPr lang="fr-FR"/>
        </a:p>
      </dgm:t>
    </dgm:pt>
    <dgm:pt modelId="{7027DB27-9138-4ADB-9EA6-726939C173B6}" type="sibTrans" cxnId="{A50EF3DD-EB68-4C14-BD10-C147ED19EDB3}">
      <dgm:prSet/>
      <dgm:spPr/>
      <dgm:t>
        <a:bodyPr/>
        <a:lstStyle/>
        <a:p>
          <a:endParaRPr lang="fr-FR"/>
        </a:p>
      </dgm:t>
    </dgm:pt>
    <dgm:pt modelId="{15AB6C49-28A0-4E8A-A687-60B30149790A}">
      <dgm:prSet phldrT="[Texte]"/>
      <dgm:spPr/>
      <dgm:t>
        <a:bodyPr/>
        <a:lstStyle/>
        <a:p>
          <a:r>
            <a:rPr lang="fr-FR" dirty="0"/>
            <a:t>Biologie (40%)</a:t>
          </a:r>
        </a:p>
      </dgm:t>
    </dgm:pt>
    <dgm:pt modelId="{DB8DFE27-1C63-4EE9-B6B8-C1290C498A6A}" type="parTrans" cxnId="{D6D6F823-A2FC-4F18-88FF-11FF391268E1}">
      <dgm:prSet/>
      <dgm:spPr/>
      <dgm:t>
        <a:bodyPr/>
        <a:lstStyle/>
        <a:p>
          <a:endParaRPr lang="fr-FR"/>
        </a:p>
      </dgm:t>
    </dgm:pt>
    <dgm:pt modelId="{22DBFA62-7DD2-46AB-88A9-A5ABE50641FC}" type="sibTrans" cxnId="{D6D6F823-A2FC-4F18-88FF-11FF391268E1}">
      <dgm:prSet/>
      <dgm:spPr/>
      <dgm:t>
        <a:bodyPr/>
        <a:lstStyle/>
        <a:p>
          <a:endParaRPr lang="fr-FR"/>
        </a:p>
      </dgm:t>
    </dgm:pt>
    <dgm:pt modelId="{7A23FD15-BEB3-4B12-A7B7-D4F7E6FD0C68}">
      <dgm:prSet phldrT="[Texte]"/>
      <dgm:spPr/>
      <dgm:t>
        <a:bodyPr/>
        <a:lstStyle/>
        <a:p>
          <a:r>
            <a:rPr lang="fr-FR" dirty="0"/>
            <a:t>Mathématique (30%)</a:t>
          </a:r>
        </a:p>
      </dgm:t>
    </dgm:pt>
    <dgm:pt modelId="{5EE158E1-1F11-4198-8624-DBC8A08A0232}" type="parTrans" cxnId="{5FE4C731-0503-4DA9-B86C-E5229F6DB906}">
      <dgm:prSet/>
      <dgm:spPr/>
      <dgm:t>
        <a:bodyPr/>
        <a:lstStyle/>
        <a:p>
          <a:endParaRPr lang="fr-FR"/>
        </a:p>
      </dgm:t>
    </dgm:pt>
    <dgm:pt modelId="{5700BFAF-C354-4167-ACAA-4C933AF20994}" type="sibTrans" cxnId="{5FE4C731-0503-4DA9-B86C-E5229F6DB906}">
      <dgm:prSet/>
      <dgm:spPr/>
      <dgm:t>
        <a:bodyPr/>
        <a:lstStyle/>
        <a:p>
          <a:endParaRPr lang="fr-FR"/>
        </a:p>
      </dgm:t>
    </dgm:pt>
    <dgm:pt modelId="{54412B55-5DDC-4624-AF04-B3862380A86A}">
      <dgm:prSet phldrT="[Texte]"/>
      <dgm:spPr>
        <a:solidFill>
          <a:srgbClr val="FF0000"/>
        </a:solidFill>
      </dgm:spPr>
      <dgm:t>
        <a:bodyPr/>
        <a:lstStyle/>
        <a:p>
          <a:r>
            <a:rPr lang="fr-FR" b="1" dirty="0">
              <a:solidFill>
                <a:schemeClr val="bg1"/>
              </a:solidFill>
            </a:rPr>
            <a:t>Physique (25%)</a:t>
          </a:r>
        </a:p>
      </dgm:t>
    </dgm:pt>
    <dgm:pt modelId="{6908BC41-F0DF-4255-A4B6-22E99A13B54A}" type="parTrans" cxnId="{6B3D571A-F180-4030-A7EE-FEA4627FD12E}">
      <dgm:prSet/>
      <dgm:spPr/>
      <dgm:t>
        <a:bodyPr/>
        <a:lstStyle/>
        <a:p>
          <a:endParaRPr lang="fr-FR"/>
        </a:p>
      </dgm:t>
    </dgm:pt>
    <dgm:pt modelId="{4FCA068F-B821-4C33-A399-86503831A39F}" type="sibTrans" cxnId="{6B3D571A-F180-4030-A7EE-FEA4627FD12E}">
      <dgm:prSet/>
      <dgm:spPr/>
      <dgm:t>
        <a:bodyPr/>
        <a:lstStyle/>
        <a:p>
          <a:endParaRPr lang="fr-FR"/>
        </a:p>
      </dgm:t>
    </dgm:pt>
    <dgm:pt modelId="{9EF699D9-CDBB-49C9-90FF-2A2D09085C7E}">
      <dgm:prSet phldrT="[Texte]"/>
      <dgm:spPr/>
      <dgm:t>
        <a:bodyPr/>
        <a:lstStyle/>
        <a:p>
          <a:r>
            <a:rPr lang="fr-FR" dirty="0"/>
            <a:t>Informatique (20%)</a:t>
          </a:r>
        </a:p>
      </dgm:t>
    </dgm:pt>
    <dgm:pt modelId="{BD065AB9-131B-43AE-ACE8-86F04D861A68}" type="parTrans" cxnId="{ECB89444-C982-487B-BBC0-C06B7DC6AEE8}">
      <dgm:prSet/>
      <dgm:spPr/>
      <dgm:t>
        <a:bodyPr/>
        <a:lstStyle/>
        <a:p>
          <a:endParaRPr lang="fr-FR"/>
        </a:p>
      </dgm:t>
    </dgm:pt>
    <dgm:pt modelId="{5BFD12F4-508F-4A1B-A3A6-449590E5D0E6}" type="sibTrans" cxnId="{ECB89444-C982-487B-BBC0-C06B7DC6AEE8}">
      <dgm:prSet/>
      <dgm:spPr/>
      <dgm:t>
        <a:bodyPr/>
        <a:lstStyle/>
        <a:p>
          <a:endParaRPr lang="fr-FR"/>
        </a:p>
      </dgm:t>
    </dgm:pt>
    <dgm:pt modelId="{C80793BE-9E46-42D4-9CCC-9E20B8B801E2}" type="pres">
      <dgm:prSet presAssocID="{8D134793-8AAB-4007-B81D-6A15F9708151}" presName="Name0" presStyleCnt="0">
        <dgm:presLayoutVars>
          <dgm:dir/>
          <dgm:animLvl val="lvl"/>
          <dgm:resizeHandles val="exact"/>
        </dgm:presLayoutVars>
      </dgm:prSet>
      <dgm:spPr/>
    </dgm:pt>
    <dgm:pt modelId="{DEEC81EC-F5B7-42D2-9519-440217ECAD07}" type="pres">
      <dgm:prSet presAssocID="{23D31B10-3365-42E0-8471-1CA6D7122716}" presName="Name8" presStyleCnt="0"/>
      <dgm:spPr/>
    </dgm:pt>
    <dgm:pt modelId="{15130E55-D2C7-48FA-BE7E-964F9FE0CF13}" type="pres">
      <dgm:prSet presAssocID="{23D31B10-3365-42E0-8471-1CA6D7122716}" presName="level" presStyleLbl="node1" presStyleIdx="0" presStyleCnt="6">
        <dgm:presLayoutVars>
          <dgm:chMax val="1"/>
          <dgm:bulletEnabled val="1"/>
        </dgm:presLayoutVars>
      </dgm:prSet>
      <dgm:spPr/>
    </dgm:pt>
    <dgm:pt modelId="{7C045F13-4631-42BE-9210-F0C081CB0AD2}" type="pres">
      <dgm:prSet presAssocID="{23D31B10-3365-42E0-8471-1CA6D7122716}" presName="levelTx" presStyleLbl="revTx" presStyleIdx="0" presStyleCnt="0">
        <dgm:presLayoutVars>
          <dgm:chMax val="1"/>
          <dgm:bulletEnabled val="1"/>
        </dgm:presLayoutVars>
      </dgm:prSet>
      <dgm:spPr/>
    </dgm:pt>
    <dgm:pt modelId="{4FB5ADAD-1B11-479C-B5E8-533752A28FFA}" type="pres">
      <dgm:prSet presAssocID="{E4526F4D-C17A-4A5E-BD9E-334C27ADE30A}" presName="Name8" presStyleCnt="0"/>
      <dgm:spPr/>
    </dgm:pt>
    <dgm:pt modelId="{BC62EE21-D955-47F8-8598-AF8F510A2987}" type="pres">
      <dgm:prSet presAssocID="{E4526F4D-C17A-4A5E-BD9E-334C27ADE30A}" presName="level" presStyleLbl="node1" presStyleIdx="1" presStyleCnt="6">
        <dgm:presLayoutVars>
          <dgm:chMax val="1"/>
          <dgm:bulletEnabled val="1"/>
        </dgm:presLayoutVars>
      </dgm:prSet>
      <dgm:spPr/>
    </dgm:pt>
    <dgm:pt modelId="{4591A3DA-2E56-42F4-A747-2B1BF4738858}" type="pres">
      <dgm:prSet presAssocID="{E4526F4D-C17A-4A5E-BD9E-334C27ADE30A}" presName="levelTx" presStyleLbl="revTx" presStyleIdx="0" presStyleCnt="0">
        <dgm:presLayoutVars>
          <dgm:chMax val="1"/>
          <dgm:bulletEnabled val="1"/>
        </dgm:presLayoutVars>
      </dgm:prSet>
      <dgm:spPr/>
    </dgm:pt>
    <dgm:pt modelId="{F4A941C9-C42A-455A-81A8-2A0B6EC78D3D}" type="pres">
      <dgm:prSet presAssocID="{15AB6C49-28A0-4E8A-A687-60B30149790A}" presName="Name8" presStyleCnt="0"/>
      <dgm:spPr/>
    </dgm:pt>
    <dgm:pt modelId="{1541D5B3-2371-4D19-A1EF-CE80E9F05074}" type="pres">
      <dgm:prSet presAssocID="{15AB6C49-28A0-4E8A-A687-60B30149790A}" presName="level" presStyleLbl="node1" presStyleIdx="2" presStyleCnt="6">
        <dgm:presLayoutVars>
          <dgm:chMax val="1"/>
          <dgm:bulletEnabled val="1"/>
        </dgm:presLayoutVars>
      </dgm:prSet>
      <dgm:spPr/>
    </dgm:pt>
    <dgm:pt modelId="{908C134F-8834-4937-BD77-A24CB101FFF9}" type="pres">
      <dgm:prSet presAssocID="{15AB6C49-28A0-4E8A-A687-60B30149790A}" presName="levelTx" presStyleLbl="revTx" presStyleIdx="0" presStyleCnt="0">
        <dgm:presLayoutVars>
          <dgm:chMax val="1"/>
          <dgm:bulletEnabled val="1"/>
        </dgm:presLayoutVars>
      </dgm:prSet>
      <dgm:spPr/>
    </dgm:pt>
    <dgm:pt modelId="{5E29A595-4807-4745-8028-6B2E117EDC0D}" type="pres">
      <dgm:prSet presAssocID="{7A23FD15-BEB3-4B12-A7B7-D4F7E6FD0C68}" presName="Name8" presStyleCnt="0"/>
      <dgm:spPr/>
    </dgm:pt>
    <dgm:pt modelId="{FC8656A3-B416-4F35-AFAA-17A632B29DB7}" type="pres">
      <dgm:prSet presAssocID="{7A23FD15-BEB3-4B12-A7B7-D4F7E6FD0C68}" presName="level" presStyleLbl="node1" presStyleIdx="3" presStyleCnt="6">
        <dgm:presLayoutVars>
          <dgm:chMax val="1"/>
          <dgm:bulletEnabled val="1"/>
        </dgm:presLayoutVars>
      </dgm:prSet>
      <dgm:spPr/>
    </dgm:pt>
    <dgm:pt modelId="{36A975E7-745D-439C-B91D-A236B8F20231}" type="pres">
      <dgm:prSet presAssocID="{7A23FD15-BEB3-4B12-A7B7-D4F7E6FD0C68}" presName="levelTx" presStyleLbl="revTx" presStyleIdx="0" presStyleCnt="0">
        <dgm:presLayoutVars>
          <dgm:chMax val="1"/>
          <dgm:bulletEnabled val="1"/>
        </dgm:presLayoutVars>
      </dgm:prSet>
      <dgm:spPr/>
    </dgm:pt>
    <dgm:pt modelId="{CDE543DC-B55A-4279-A114-54B52E513042}" type="pres">
      <dgm:prSet presAssocID="{54412B55-5DDC-4624-AF04-B3862380A86A}" presName="Name8" presStyleCnt="0"/>
      <dgm:spPr/>
    </dgm:pt>
    <dgm:pt modelId="{B092B767-14B8-48CA-BFF6-8D226C9C95B1}" type="pres">
      <dgm:prSet presAssocID="{54412B55-5DDC-4624-AF04-B3862380A86A}" presName="level" presStyleLbl="node1" presStyleIdx="4" presStyleCnt="6">
        <dgm:presLayoutVars>
          <dgm:chMax val="1"/>
          <dgm:bulletEnabled val="1"/>
        </dgm:presLayoutVars>
      </dgm:prSet>
      <dgm:spPr/>
    </dgm:pt>
    <dgm:pt modelId="{66CBD770-4A4E-4945-B1A6-D4BD947F9EBD}" type="pres">
      <dgm:prSet presAssocID="{54412B55-5DDC-4624-AF04-B3862380A86A}" presName="levelTx" presStyleLbl="revTx" presStyleIdx="0" presStyleCnt="0">
        <dgm:presLayoutVars>
          <dgm:chMax val="1"/>
          <dgm:bulletEnabled val="1"/>
        </dgm:presLayoutVars>
      </dgm:prSet>
      <dgm:spPr/>
    </dgm:pt>
    <dgm:pt modelId="{A9942CF0-39C1-43A7-AA3C-20E8BAEB83BC}" type="pres">
      <dgm:prSet presAssocID="{9EF699D9-CDBB-49C9-90FF-2A2D09085C7E}" presName="Name8" presStyleCnt="0"/>
      <dgm:spPr/>
    </dgm:pt>
    <dgm:pt modelId="{ADCD2834-7918-45AC-A81C-43F932664EDE}" type="pres">
      <dgm:prSet presAssocID="{9EF699D9-CDBB-49C9-90FF-2A2D09085C7E}" presName="level" presStyleLbl="node1" presStyleIdx="5" presStyleCnt="6">
        <dgm:presLayoutVars>
          <dgm:chMax val="1"/>
          <dgm:bulletEnabled val="1"/>
        </dgm:presLayoutVars>
      </dgm:prSet>
      <dgm:spPr/>
    </dgm:pt>
    <dgm:pt modelId="{390B339B-E770-4A24-801E-2A972FA1B37C}" type="pres">
      <dgm:prSet presAssocID="{9EF699D9-CDBB-49C9-90FF-2A2D09085C7E}" presName="levelTx" presStyleLbl="revTx" presStyleIdx="0" presStyleCnt="0">
        <dgm:presLayoutVars>
          <dgm:chMax val="1"/>
          <dgm:bulletEnabled val="1"/>
        </dgm:presLayoutVars>
      </dgm:prSet>
      <dgm:spPr/>
    </dgm:pt>
  </dgm:ptLst>
  <dgm:cxnLst>
    <dgm:cxn modelId="{48EA6905-11A9-44D0-867F-A4A479E22401}" type="presOf" srcId="{23D31B10-3365-42E0-8471-1CA6D7122716}" destId="{15130E55-D2C7-48FA-BE7E-964F9FE0CF13}" srcOrd="0" destOrd="0" presId="urn:microsoft.com/office/officeart/2005/8/layout/pyramid3"/>
    <dgm:cxn modelId="{93D09618-0DE4-4F02-BA12-4AC34A90B0A7}" type="presOf" srcId="{7A23FD15-BEB3-4B12-A7B7-D4F7E6FD0C68}" destId="{36A975E7-745D-439C-B91D-A236B8F20231}" srcOrd="1" destOrd="0" presId="urn:microsoft.com/office/officeart/2005/8/layout/pyramid3"/>
    <dgm:cxn modelId="{6B3D571A-F180-4030-A7EE-FEA4627FD12E}" srcId="{8D134793-8AAB-4007-B81D-6A15F9708151}" destId="{54412B55-5DDC-4624-AF04-B3862380A86A}" srcOrd="4" destOrd="0" parTransId="{6908BC41-F0DF-4255-A4B6-22E99A13B54A}" sibTransId="{4FCA068F-B821-4C33-A399-86503831A39F}"/>
    <dgm:cxn modelId="{D6D6F823-A2FC-4F18-88FF-11FF391268E1}" srcId="{8D134793-8AAB-4007-B81D-6A15F9708151}" destId="{15AB6C49-28A0-4E8A-A687-60B30149790A}" srcOrd="2" destOrd="0" parTransId="{DB8DFE27-1C63-4EE9-B6B8-C1290C498A6A}" sibTransId="{22DBFA62-7DD2-46AB-88A9-A5ABE50641FC}"/>
    <dgm:cxn modelId="{5FE4C731-0503-4DA9-B86C-E5229F6DB906}" srcId="{8D134793-8AAB-4007-B81D-6A15F9708151}" destId="{7A23FD15-BEB3-4B12-A7B7-D4F7E6FD0C68}" srcOrd="3" destOrd="0" parTransId="{5EE158E1-1F11-4198-8624-DBC8A08A0232}" sibTransId="{5700BFAF-C354-4167-ACAA-4C933AF20994}"/>
    <dgm:cxn modelId="{C2283440-92DC-431D-84D4-5B29225D5B4B}" type="presOf" srcId="{54412B55-5DDC-4624-AF04-B3862380A86A}" destId="{B092B767-14B8-48CA-BFF6-8D226C9C95B1}" srcOrd="0" destOrd="0" presId="urn:microsoft.com/office/officeart/2005/8/layout/pyramid3"/>
    <dgm:cxn modelId="{6CDCFD43-F078-41AE-8090-FDDE5FBF6AC4}" type="presOf" srcId="{23D31B10-3365-42E0-8471-1CA6D7122716}" destId="{7C045F13-4631-42BE-9210-F0C081CB0AD2}" srcOrd="1" destOrd="0" presId="urn:microsoft.com/office/officeart/2005/8/layout/pyramid3"/>
    <dgm:cxn modelId="{ECB89444-C982-487B-BBC0-C06B7DC6AEE8}" srcId="{8D134793-8AAB-4007-B81D-6A15F9708151}" destId="{9EF699D9-CDBB-49C9-90FF-2A2D09085C7E}" srcOrd="5" destOrd="0" parTransId="{BD065AB9-131B-43AE-ACE8-86F04D861A68}" sibTransId="{5BFD12F4-508F-4A1B-A3A6-449590E5D0E6}"/>
    <dgm:cxn modelId="{25DCA66F-C086-48B3-A129-62E96DB67DBB}" type="presOf" srcId="{9EF699D9-CDBB-49C9-90FF-2A2D09085C7E}" destId="{390B339B-E770-4A24-801E-2A972FA1B37C}" srcOrd="1" destOrd="0" presId="urn:microsoft.com/office/officeart/2005/8/layout/pyramid3"/>
    <dgm:cxn modelId="{66A05777-1A6A-4F85-B8FB-9E6962D7E569}" type="presOf" srcId="{8D134793-8AAB-4007-B81D-6A15F9708151}" destId="{C80793BE-9E46-42D4-9CCC-9E20B8B801E2}" srcOrd="0" destOrd="0" presId="urn:microsoft.com/office/officeart/2005/8/layout/pyramid3"/>
    <dgm:cxn modelId="{9D7A8189-F480-4DB8-A639-5F0EAFC1DDA7}" srcId="{8D134793-8AAB-4007-B81D-6A15F9708151}" destId="{23D31B10-3365-42E0-8471-1CA6D7122716}" srcOrd="0" destOrd="0" parTransId="{0D1ED9B3-6B5F-41B8-A333-C2180BAC1F58}" sibTransId="{93253B73-FFF8-45D4-9A83-BA1EADBC0120}"/>
    <dgm:cxn modelId="{D2D7078F-BC40-4059-828E-3F74E4BDF66D}" type="presOf" srcId="{E4526F4D-C17A-4A5E-BD9E-334C27ADE30A}" destId="{4591A3DA-2E56-42F4-A747-2B1BF4738858}" srcOrd="1" destOrd="0" presId="urn:microsoft.com/office/officeart/2005/8/layout/pyramid3"/>
    <dgm:cxn modelId="{FED31D8F-578E-4FC3-BB13-968E5BA3B049}" type="presOf" srcId="{7A23FD15-BEB3-4B12-A7B7-D4F7E6FD0C68}" destId="{FC8656A3-B416-4F35-AFAA-17A632B29DB7}" srcOrd="0" destOrd="0" presId="urn:microsoft.com/office/officeart/2005/8/layout/pyramid3"/>
    <dgm:cxn modelId="{23C4EBC7-2F21-4B16-950B-27DF24ED49A8}" type="presOf" srcId="{9EF699D9-CDBB-49C9-90FF-2A2D09085C7E}" destId="{ADCD2834-7918-45AC-A81C-43F932664EDE}" srcOrd="0" destOrd="0" presId="urn:microsoft.com/office/officeart/2005/8/layout/pyramid3"/>
    <dgm:cxn modelId="{11A3D7DB-6710-460B-B42A-779BE8A3A3B4}" type="presOf" srcId="{15AB6C49-28A0-4E8A-A687-60B30149790A}" destId="{1541D5B3-2371-4D19-A1EF-CE80E9F05074}" srcOrd="0" destOrd="0" presId="urn:microsoft.com/office/officeart/2005/8/layout/pyramid3"/>
    <dgm:cxn modelId="{A50EF3DD-EB68-4C14-BD10-C147ED19EDB3}" srcId="{8D134793-8AAB-4007-B81D-6A15F9708151}" destId="{E4526F4D-C17A-4A5E-BD9E-334C27ADE30A}" srcOrd="1" destOrd="0" parTransId="{1B9D441A-A651-4D8A-84CB-44573A7409E6}" sibTransId="{7027DB27-9138-4ADB-9EA6-726939C173B6}"/>
    <dgm:cxn modelId="{83E3B9DE-8F3C-4D1E-A60E-D2C486BFBB03}" type="presOf" srcId="{15AB6C49-28A0-4E8A-A687-60B30149790A}" destId="{908C134F-8834-4937-BD77-A24CB101FFF9}" srcOrd="1" destOrd="0" presId="urn:microsoft.com/office/officeart/2005/8/layout/pyramid3"/>
    <dgm:cxn modelId="{62FB06EF-FFDC-497B-86C9-DD56A58432BF}" type="presOf" srcId="{E4526F4D-C17A-4A5E-BD9E-334C27ADE30A}" destId="{BC62EE21-D955-47F8-8598-AF8F510A2987}" srcOrd="0" destOrd="0" presId="urn:microsoft.com/office/officeart/2005/8/layout/pyramid3"/>
    <dgm:cxn modelId="{91682BF6-0D2C-403E-91D1-5F32B3A777E2}" type="presOf" srcId="{54412B55-5DDC-4624-AF04-B3862380A86A}" destId="{66CBD770-4A4E-4945-B1A6-D4BD947F9EBD}" srcOrd="1" destOrd="0" presId="urn:microsoft.com/office/officeart/2005/8/layout/pyramid3"/>
    <dgm:cxn modelId="{FC38BA30-3235-4962-B54C-EDD10335B30A}" type="presParOf" srcId="{C80793BE-9E46-42D4-9CCC-9E20B8B801E2}" destId="{DEEC81EC-F5B7-42D2-9519-440217ECAD07}" srcOrd="0" destOrd="0" presId="urn:microsoft.com/office/officeart/2005/8/layout/pyramid3"/>
    <dgm:cxn modelId="{FB7B2895-ED2D-4F91-A228-8977030D9C5F}" type="presParOf" srcId="{DEEC81EC-F5B7-42D2-9519-440217ECAD07}" destId="{15130E55-D2C7-48FA-BE7E-964F9FE0CF13}" srcOrd="0" destOrd="0" presId="urn:microsoft.com/office/officeart/2005/8/layout/pyramid3"/>
    <dgm:cxn modelId="{B44EA538-F1AD-4F64-9748-FB882D0B0215}" type="presParOf" srcId="{DEEC81EC-F5B7-42D2-9519-440217ECAD07}" destId="{7C045F13-4631-42BE-9210-F0C081CB0AD2}" srcOrd="1" destOrd="0" presId="urn:microsoft.com/office/officeart/2005/8/layout/pyramid3"/>
    <dgm:cxn modelId="{E1D86EDE-12D1-4DA6-B8A8-6CDAD32F79A8}" type="presParOf" srcId="{C80793BE-9E46-42D4-9CCC-9E20B8B801E2}" destId="{4FB5ADAD-1B11-479C-B5E8-533752A28FFA}" srcOrd="1" destOrd="0" presId="urn:microsoft.com/office/officeart/2005/8/layout/pyramid3"/>
    <dgm:cxn modelId="{8C82C5C6-8962-4E9A-8377-CFCC4D8D26A1}" type="presParOf" srcId="{4FB5ADAD-1B11-479C-B5E8-533752A28FFA}" destId="{BC62EE21-D955-47F8-8598-AF8F510A2987}" srcOrd="0" destOrd="0" presId="urn:microsoft.com/office/officeart/2005/8/layout/pyramid3"/>
    <dgm:cxn modelId="{6A103104-43BA-44BD-9FC2-7D51FF28DA0D}" type="presParOf" srcId="{4FB5ADAD-1B11-479C-B5E8-533752A28FFA}" destId="{4591A3DA-2E56-42F4-A747-2B1BF4738858}" srcOrd="1" destOrd="0" presId="urn:microsoft.com/office/officeart/2005/8/layout/pyramid3"/>
    <dgm:cxn modelId="{9ACD5ACC-FDAF-4837-BCF4-48E9A3ED968C}" type="presParOf" srcId="{C80793BE-9E46-42D4-9CCC-9E20B8B801E2}" destId="{F4A941C9-C42A-455A-81A8-2A0B6EC78D3D}" srcOrd="2" destOrd="0" presId="urn:microsoft.com/office/officeart/2005/8/layout/pyramid3"/>
    <dgm:cxn modelId="{FD605F06-F583-48C0-80B1-947736F3FDF5}" type="presParOf" srcId="{F4A941C9-C42A-455A-81A8-2A0B6EC78D3D}" destId="{1541D5B3-2371-4D19-A1EF-CE80E9F05074}" srcOrd="0" destOrd="0" presId="urn:microsoft.com/office/officeart/2005/8/layout/pyramid3"/>
    <dgm:cxn modelId="{F31DEB98-A860-4609-AA5C-9B175049F132}" type="presParOf" srcId="{F4A941C9-C42A-455A-81A8-2A0B6EC78D3D}" destId="{908C134F-8834-4937-BD77-A24CB101FFF9}" srcOrd="1" destOrd="0" presId="urn:microsoft.com/office/officeart/2005/8/layout/pyramid3"/>
    <dgm:cxn modelId="{69D4A662-9DC2-49E2-BE75-D8E0F6A3C062}" type="presParOf" srcId="{C80793BE-9E46-42D4-9CCC-9E20B8B801E2}" destId="{5E29A595-4807-4745-8028-6B2E117EDC0D}" srcOrd="3" destOrd="0" presId="urn:microsoft.com/office/officeart/2005/8/layout/pyramid3"/>
    <dgm:cxn modelId="{AAB2AB99-7077-48D9-9EC6-B27F21ECB32D}" type="presParOf" srcId="{5E29A595-4807-4745-8028-6B2E117EDC0D}" destId="{FC8656A3-B416-4F35-AFAA-17A632B29DB7}" srcOrd="0" destOrd="0" presId="urn:microsoft.com/office/officeart/2005/8/layout/pyramid3"/>
    <dgm:cxn modelId="{3C57AC5B-91D8-464D-B47A-57DDDCB17E65}" type="presParOf" srcId="{5E29A595-4807-4745-8028-6B2E117EDC0D}" destId="{36A975E7-745D-439C-B91D-A236B8F20231}" srcOrd="1" destOrd="0" presId="urn:microsoft.com/office/officeart/2005/8/layout/pyramid3"/>
    <dgm:cxn modelId="{AC1968E7-D0D2-48DD-BCBA-1BE05EC708BC}" type="presParOf" srcId="{C80793BE-9E46-42D4-9CCC-9E20B8B801E2}" destId="{CDE543DC-B55A-4279-A114-54B52E513042}" srcOrd="4" destOrd="0" presId="urn:microsoft.com/office/officeart/2005/8/layout/pyramid3"/>
    <dgm:cxn modelId="{45475444-8B87-44AF-88F4-1EC61CB46092}" type="presParOf" srcId="{CDE543DC-B55A-4279-A114-54B52E513042}" destId="{B092B767-14B8-48CA-BFF6-8D226C9C95B1}" srcOrd="0" destOrd="0" presId="urn:microsoft.com/office/officeart/2005/8/layout/pyramid3"/>
    <dgm:cxn modelId="{AC31DC78-96DF-43B6-B778-879D20850D9F}" type="presParOf" srcId="{CDE543DC-B55A-4279-A114-54B52E513042}" destId="{66CBD770-4A4E-4945-B1A6-D4BD947F9EBD}" srcOrd="1" destOrd="0" presId="urn:microsoft.com/office/officeart/2005/8/layout/pyramid3"/>
    <dgm:cxn modelId="{10D68AE5-B55E-41BE-A552-1851E6AD7237}" type="presParOf" srcId="{C80793BE-9E46-42D4-9CCC-9E20B8B801E2}" destId="{A9942CF0-39C1-43A7-AA3C-20E8BAEB83BC}" srcOrd="5" destOrd="0" presId="urn:microsoft.com/office/officeart/2005/8/layout/pyramid3"/>
    <dgm:cxn modelId="{2694B339-8194-45B9-8460-D6C51D5C7884}" type="presParOf" srcId="{A9942CF0-39C1-43A7-AA3C-20E8BAEB83BC}" destId="{ADCD2834-7918-45AC-A81C-43F932664EDE}" srcOrd="0" destOrd="0" presId="urn:microsoft.com/office/officeart/2005/8/layout/pyramid3"/>
    <dgm:cxn modelId="{3ACEC750-C0D1-444D-9DC1-84F9FC876328}" type="presParOf" srcId="{A9942CF0-39C1-43A7-AA3C-20E8BAEB83BC}" destId="{390B339B-E770-4A24-801E-2A972FA1B37C}" srcOrd="1" destOrd="0" presId="urn:microsoft.com/office/officeart/2005/8/layout/pyramid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EDA446-E141-4F2D-A855-314D199A46A4}">
      <dsp:nvSpPr>
        <dsp:cNvPr id="0" name=""/>
        <dsp:cNvSpPr/>
      </dsp:nvSpPr>
      <dsp:spPr>
        <a:xfrm>
          <a:off x="4953145" y="1766050"/>
          <a:ext cx="3309066" cy="309498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a:lnSpc>
              <a:spcPct val="90000"/>
            </a:lnSpc>
            <a:spcBef>
              <a:spcPct val="0"/>
            </a:spcBef>
            <a:spcAft>
              <a:spcPct val="35000"/>
            </a:spcAft>
            <a:buNone/>
          </a:pPr>
          <a:r>
            <a:rPr lang="fr-FR" sz="3700" kern="1200" dirty="0"/>
            <a:t>Formation polyvalente</a:t>
          </a:r>
        </a:p>
      </dsp:txBody>
      <dsp:txXfrm>
        <a:off x="5437746" y="2219300"/>
        <a:ext cx="2339864" cy="2188484"/>
      </dsp:txXfrm>
    </dsp:sp>
    <dsp:sp modelId="{FDD05A2C-1864-4C62-BD96-A49BB3CDC0F3}">
      <dsp:nvSpPr>
        <dsp:cNvPr id="0" name=""/>
        <dsp:cNvSpPr/>
      </dsp:nvSpPr>
      <dsp:spPr>
        <a:xfrm rot="11121225">
          <a:off x="3407724" y="3071593"/>
          <a:ext cx="1557060" cy="30058"/>
        </a:xfrm>
        <a:custGeom>
          <a:avLst/>
          <a:gdLst/>
          <a:ahLst/>
          <a:cxnLst/>
          <a:rect l="0" t="0" r="0" b="0"/>
          <a:pathLst>
            <a:path>
              <a:moveTo>
                <a:pt x="0" y="15029"/>
              </a:moveTo>
              <a:lnTo>
                <a:pt x="1557060" y="1502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4147327" y="3047696"/>
        <a:ext cx="77853" cy="77853"/>
      </dsp:txXfrm>
    </dsp:sp>
    <dsp:sp modelId="{46489D7E-A849-403B-BD4F-9707CD1DBBE3}">
      <dsp:nvSpPr>
        <dsp:cNvPr id="0" name=""/>
        <dsp:cNvSpPr/>
      </dsp:nvSpPr>
      <dsp:spPr>
        <a:xfrm>
          <a:off x="1137886" y="1768597"/>
          <a:ext cx="2278202" cy="2278202"/>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fr-FR" sz="1900" kern="1200" dirty="0"/>
            <a:t>Travail en laboratoire</a:t>
          </a:r>
        </a:p>
      </dsp:txBody>
      <dsp:txXfrm>
        <a:off x="1471521" y="2102232"/>
        <a:ext cx="1610932" cy="1610932"/>
      </dsp:txXfrm>
    </dsp:sp>
    <dsp:sp modelId="{67C7E0CD-3FB4-4078-9817-78EE859591E8}">
      <dsp:nvSpPr>
        <dsp:cNvPr id="0" name=""/>
        <dsp:cNvSpPr/>
      </dsp:nvSpPr>
      <dsp:spPr>
        <a:xfrm rot="21468610">
          <a:off x="8260321" y="3208631"/>
          <a:ext cx="1395831" cy="30058"/>
        </a:xfrm>
        <a:custGeom>
          <a:avLst/>
          <a:gdLst/>
          <a:ahLst/>
          <a:cxnLst/>
          <a:rect l="0" t="0" r="0" b="0"/>
          <a:pathLst>
            <a:path>
              <a:moveTo>
                <a:pt x="0" y="15029"/>
              </a:moveTo>
              <a:lnTo>
                <a:pt x="1395831" y="1502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8923340" y="3188765"/>
        <a:ext cx="69791" cy="69791"/>
      </dsp:txXfrm>
    </dsp:sp>
    <dsp:sp modelId="{F3D764C0-C20A-4E4E-981A-46D560F8B400}">
      <dsp:nvSpPr>
        <dsp:cNvPr id="0" name=""/>
        <dsp:cNvSpPr/>
      </dsp:nvSpPr>
      <dsp:spPr>
        <a:xfrm>
          <a:off x="9654810" y="2014366"/>
          <a:ext cx="2278202" cy="2278202"/>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fr-FR" sz="1900" kern="1200" dirty="0"/>
            <a:t>Programmation</a:t>
          </a:r>
        </a:p>
      </dsp:txBody>
      <dsp:txXfrm>
        <a:off x="9988445" y="2348001"/>
        <a:ext cx="1610932" cy="1610932"/>
      </dsp:txXfrm>
    </dsp:sp>
    <dsp:sp modelId="{83D0F55A-0517-478F-B8D7-6D5E8F969E83}">
      <dsp:nvSpPr>
        <dsp:cNvPr id="0" name=""/>
        <dsp:cNvSpPr/>
      </dsp:nvSpPr>
      <dsp:spPr>
        <a:xfrm rot="2132212">
          <a:off x="7793794" y="4639760"/>
          <a:ext cx="1383372" cy="30058"/>
        </a:xfrm>
        <a:custGeom>
          <a:avLst/>
          <a:gdLst/>
          <a:ahLst/>
          <a:cxnLst/>
          <a:rect l="0" t="0" r="0" b="0"/>
          <a:pathLst>
            <a:path>
              <a:moveTo>
                <a:pt x="0" y="15029"/>
              </a:moveTo>
              <a:lnTo>
                <a:pt x="1383372" y="1502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8450896" y="4620205"/>
        <a:ext cx="69168" cy="69168"/>
      </dsp:txXfrm>
    </dsp:sp>
    <dsp:sp modelId="{36D55F09-0629-4659-AA2A-D84E921E3415}">
      <dsp:nvSpPr>
        <dsp:cNvPr id="0" name=""/>
        <dsp:cNvSpPr/>
      </dsp:nvSpPr>
      <dsp:spPr>
        <a:xfrm>
          <a:off x="8836167" y="4579791"/>
          <a:ext cx="2278202" cy="2278202"/>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fr-FR" sz="1900" b="1" kern="1200" dirty="0"/>
            <a:t>Résolution de problèmes </a:t>
          </a:r>
        </a:p>
      </dsp:txBody>
      <dsp:txXfrm>
        <a:off x="9169802" y="4913426"/>
        <a:ext cx="1610932" cy="1610932"/>
      </dsp:txXfrm>
    </dsp:sp>
    <dsp:sp modelId="{E8213296-FC50-404A-9035-0812EBE34909}">
      <dsp:nvSpPr>
        <dsp:cNvPr id="0" name=""/>
        <dsp:cNvSpPr/>
      </dsp:nvSpPr>
      <dsp:spPr>
        <a:xfrm rot="7663908">
          <a:off x="5127750" y="4802318"/>
          <a:ext cx="632643" cy="30058"/>
        </a:xfrm>
        <a:custGeom>
          <a:avLst/>
          <a:gdLst/>
          <a:ahLst/>
          <a:cxnLst/>
          <a:rect l="0" t="0" r="0" b="0"/>
          <a:pathLst>
            <a:path>
              <a:moveTo>
                <a:pt x="0" y="15029"/>
              </a:moveTo>
              <a:lnTo>
                <a:pt x="632643" y="1502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5428256" y="4801531"/>
        <a:ext cx="31632" cy="31632"/>
      </dsp:txXfrm>
    </dsp:sp>
    <dsp:sp modelId="{46982D16-B162-4DAC-B4B0-F6203F47F386}">
      <dsp:nvSpPr>
        <dsp:cNvPr id="0" name=""/>
        <dsp:cNvSpPr/>
      </dsp:nvSpPr>
      <dsp:spPr>
        <a:xfrm>
          <a:off x="3414301" y="4829317"/>
          <a:ext cx="2278202" cy="2278202"/>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fr-FR" sz="1900" kern="1200" dirty="0"/>
            <a:t>Travail d’équipe</a:t>
          </a:r>
        </a:p>
      </dsp:txBody>
      <dsp:txXfrm>
        <a:off x="3747936" y="5162952"/>
        <a:ext cx="1610932" cy="1610932"/>
      </dsp:txXfrm>
    </dsp:sp>
    <dsp:sp modelId="{FCDF3C7D-0EDB-4285-BEDC-A43C875D5AE3}">
      <dsp:nvSpPr>
        <dsp:cNvPr id="0" name=""/>
        <dsp:cNvSpPr/>
      </dsp:nvSpPr>
      <dsp:spPr>
        <a:xfrm rot="9503702">
          <a:off x="2297319" y="4433626"/>
          <a:ext cx="2888234" cy="30058"/>
        </a:xfrm>
        <a:custGeom>
          <a:avLst/>
          <a:gdLst/>
          <a:ahLst/>
          <a:cxnLst/>
          <a:rect l="0" t="0" r="0" b="0"/>
          <a:pathLst>
            <a:path>
              <a:moveTo>
                <a:pt x="0" y="15029"/>
              </a:moveTo>
              <a:lnTo>
                <a:pt x="2888234" y="1502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fr-FR" sz="1000" kern="1200"/>
        </a:p>
      </dsp:txBody>
      <dsp:txXfrm rot="10800000">
        <a:off x="3669230" y="4376449"/>
        <a:ext cx="144411" cy="144411"/>
      </dsp:txXfrm>
    </dsp:sp>
    <dsp:sp modelId="{1F725A3E-94F8-4DD3-BC01-5A0A43D2EB14}">
      <dsp:nvSpPr>
        <dsp:cNvPr id="0" name=""/>
        <dsp:cNvSpPr/>
      </dsp:nvSpPr>
      <dsp:spPr>
        <a:xfrm>
          <a:off x="200601" y="4260708"/>
          <a:ext cx="2278202" cy="2278202"/>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fr-FR" sz="1900" kern="1200" dirty="0"/>
            <a:t>Créativité et ingéniosité</a:t>
          </a:r>
        </a:p>
      </dsp:txBody>
      <dsp:txXfrm>
        <a:off x="534236" y="4594343"/>
        <a:ext cx="1610932" cy="16109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130E55-D2C7-48FA-BE7E-964F9FE0CF13}">
      <dsp:nvSpPr>
        <dsp:cNvPr id="0" name=""/>
        <dsp:cNvSpPr/>
      </dsp:nvSpPr>
      <dsp:spPr>
        <a:xfrm rot="10800000">
          <a:off x="0" y="0"/>
          <a:ext cx="9915881" cy="807337"/>
        </a:xfrm>
        <a:prstGeom prst="trapezoid">
          <a:avLst>
            <a:gd name="adj" fmla="val 102352"/>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fr-FR" sz="2300" kern="1200" dirty="0"/>
            <a:t>Sciences infirmières (80%)</a:t>
          </a:r>
        </a:p>
      </dsp:txBody>
      <dsp:txXfrm rot="-10800000">
        <a:off x="1735279" y="0"/>
        <a:ext cx="6445322" cy="807337"/>
      </dsp:txXfrm>
    </dsp:sp>
    <dsp:sp modelId="{BC62EE21-D955-47F8-8598-AF8F510A2987}">
      <dsp:nvSpPr>
        <dsp:cNvPr id="0" name=""/>
        <dsp:cNvSpPr/>
      </dsp:nvSpPr>
      <dsp:spPr>
        <a:xfrm rot="10800000">
          <a:off x="826323" y="807337"/>
          <a:ext cx="8263234" cy="807337"/>
        </a:xfrm>
        <a:prstGeom prst="trapezoid">
          <a:avLst>
            <a:gd name="adj" fmla="val 102352"/>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fr-FR" sz="2300" kern="1200" dirty="0"/>
            <a:t>Médecine (70%)</a:t>
          </a:r>
        </a:p>
      </dsp:txBody>
      <dsp:txXfrm rot="-10800000">
        <a:off x="2272389" y="807337"/>
        <a:ext cx="5371102" cy="807337"/>
      </dsp:txXfrm>
    </dsp:sp>
    <dsp:sp modelId="{1541D5B3-2371-4D19-A1EF-CE80E9F05074}">
      <dsp:nvSpPr>
        <dsp:cNvPr id="0" name=""/>
        <dsp:cNvSpPr/>
      </dsp:nvSpPr>
      <dsp:spPr>
        <a:xfrm rot="10800000">
          <a:off x="1652646" y="1614675"/>
          <a:ext cx="6610587" cy="807337"/>
        </a:xfrm>
        <a:prstGeom prst="trapezoid">
          <a:avLst>
            <a:gd name="adj" fmla="val 102352"/>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fr-FR" sz="2300" kern="1200" dirty="0"/>
            <a:t>Biologie (40%)</a:t>
          </a:r>
        </a:p>
      </dsp:txBody>
      <dsp:txXfrm rot="-10800000">
        <a:off x="2809499" y="1614675"/>
        <a:ext cx="4296881" cy="807337"/>
      </dsp:txXfrm>
    </dsp:sp>
    <dsp:sp modelId="{FC8656A3-B416-4F35-AFAA-17A632B29DB7}">
      <dsp:nvSpPr>
        <dsp:cNvPr id="0" name=""/>
        <dsp:cNvSpPr/>
      </dsp:nvSpPr>
      <dsp:spPr>
        <a:xfrm rot="10800000">
          <a:off x="2478970" y="2422013"/>
          <a:ext cx="4957940" cy="807337"/>
        </a:xfrm>
        <a:prstGeom prst="trapezoid">
          <a:avLst>
            <a:gd name="adj" fmla="val 102352"/>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fr-FR" sz="2300" kern="1200" dirty="0"/>
            <a:t>Mathématique (30%)</a:t>
          </a:r>
        </a:p>
      </dsp:txBody>
      <dsp:txXfrm rot="-10800000">
        <a:off x="3346609" y="2422013"/>
        <a:ext cx="3222661" cy="807337"/>
      </dsp:txXfrm>
    </dsp:sp>
    <dsp:sp modelId="{B092B767-14B8-48CA-BFF6-8D226C9C95B1}">
      <dsp:nvSpPr>
        <dsp:cNvPr id="0" name=""/>
        <dsp:cNvSpPr/>
      </dsp:nvSpPr>
      <dsp:spPr>
        <a:xfrm rot="10800000">
          <a:off x="3305293" y="3229350"/>
          <a:ext cx="3305293" cy="807337"/>
        </a:xfrm>
        <a:prstGeom prst="trapezoid">
          <a:avLst>
            <a:gd name="adj" fmla="val 102352"/>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fr-FR" sz="2300" b="1" kern="1200" dirty="0">
              <a:solidFill>
                <a:schemeClr val="bg1"/>
              </a:solidFill>
            </a:rPr>
            <a:t>Physique (25%)</a:t>
          </a:r>
        </a:p>
      </dsp:txBody>
      <dsp:txXfrm rot="-10800000">
        <a:off x="3883720" y="3229350"/>
        <a:ext cx="2148440" cy="807337"/>
      </dsp:txXfrm>
    </dsp:sp>
    <dsp:sp modelId="{ADCD2834-7918-45AC-A81C-43F932664EDE}">
      <dsp:nvSpPr>
        <dsp:cNvPr id="0" name=""/>
        <dsp:cNvSpPr/>
      </dsp:nvSpPr>
      <dsp:spPr>
        <a:xfrm rot="10800000">
          <a:off x="4131617" y="4036688"/>
          <a:ext cx="1652646" cy="807337"/>
        </a:xfrm>
        <a:prstGeom prst="trapezoid">
          <a:avLst>
            <a:gd name="adj" fmla="val 102352"/>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fr-FR" sz="2300" kern="1200" dirty="0"/>
            <a:t>Informatique (20%)</a:t>
          </a:r>
        </a:p>
      </dsp:txBody>
      <dsp:txXfrm rot="-10800000">
        <a:off x="4131617" y="4036688"/>
        <a:ext cx="1652646" cy="807337"/>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E0FF569-0659-4117-8B33-6E790E3D04EC}"/>
              </a:ext>
            </a:extLst>
          </p:cNvPr>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fr-CA"/>
          </a:p>
        </p:txBody>
      </p:sp>
      <p:sp>
        <p:nvSpPr>
          <p:cNvPr id="3" name="Espace réservé de la date 2">
            <a:extLst>
              <a:ext uri="{FF2B5EF4-FFF2-40B4-BE49-F238E27FC236}">
                <a16:creationId xmlns:a16="http://schemas.microsoft.com/office/drawing/2014/main" id="{93AD9964-4B9D-40D2-9519-5917D813CA52}"/>
              </a:ext>
            </a:extLst>
          </p:cNvPr>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091EEE83-FD27-493E-8F0E-4C652CFFBD8C}" type="datetimeFigureOut">
              <a:rPr lang="fr-CA" smtClean="0"/>
              <a:t>2019-01-16</a:t>
            </a:fld>
            <a:endParaRPr lang="fr-CA"/>
          </a:p>
        </p:txBody>
      </p:sp>
      <p:sp>
        <p:nvSpPr>
          <p:cNvPr id="4" name="Espace réservé du pied de page 3">
            <a:extLst>
              <a:ext uri="{FF2B5EF4-FFF2-40B4-BE49-F238E27FC236}">
                <a16:creationId xmlns:a16="http://schemas.microsoft.com/office/drawing/2014/main" id="{4AA42530-6904-47B5-A437-BD474946788C}"/>
              </a:ext>
            </a:extLst>
          </p:cNvPr>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fr-CA"/>
          </a:p>
        </p:txBody>
      </p:sp>
      <p:sp>
        <p:nvSpPr>
          <p:cNvPr id="5" name="Espace réservé du numéro de diapositive 4">
            <a:extLst>
              <a:ext uri="{FF2B5EF4-FFF2-40B4-BE49-F238E27FC236}">
                <a16:creationId xmlns:a16="http://schemas.microsoft.com/office/drawing/2014/main" id="{69CA2843-1746-494F-A32A-4CCF264CFE1F}"/>
              </a:ext>
            </a:extLst>
          </p:cNvPr>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D657D6D6-43F7-4DCA-97C1-613739218030}" type="slidenum">
              <a:rPr lang="fr-CA" smtClean="0"/>
              <a:t>‹N°›</a:t>
            </a:fld>
            <a:endParaRPr lang="fr-CA"/>
          </a:p>
        </p:txBody>
      </p:sp>
    </p:spTree>
    <p:extLst>
      <p:ext uri="{BB962C8B-B14F-4D97-AF65-F5344CB8AC3E}">
        <p14:creationId xmlns:p14="http://schemas.microsoft.com/office/powerpoint/2010/main" val="41326116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fr-CA"/>
          </a:p>
        </p:txBody>
      </p:sp>
      <p:sp>
        <p:nvSpPr>
          <p:cNvPr id="3" name="Espace réservé de la date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514CFF4-743E-40D1-9034-9DE9175BBE30}" type="datetimeFigureOut">
              <a:rPr lang="fr-CA" smtClean="0"/>
              <a:t>2019-01-16</a:t>
            </a:fld>
            <a:endParaRPr lang="fr-CA"/>
          </a:p>
        </p:txBody>
      </p:sp>
      <p:sp>
        <p:nvSpPr>
          <p:cNvPr id="4" name="Espace réservé de l'image des diapositives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fr-CA"/>
          </a:p>
        </p:txBody>
      </p:sp>
      <p:sp>
        <p:nvSpPr>
          <p:cNvPr id="5" name="Espace réservé des notes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fr-CA"/>
          </a:p>
        </p:txBody>
      </p:sp>
      <p:sp>
        <p:nvSpPr>
          <p:cNvPr id="7" name="Espace réservé du numéro de diapositive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D7486784-1AE1-4551-9BFA-26518A789ADA}" type="slidenum">
              <a:rPr lang="fr-CA" smtClean="0"/>
              <a:t>‹N°›</a:t>
            </a:fld>
            <a:endParaRPr lang="fr-CA"/>
          </a:p>
        </p:txBody>
      </p:sp>
    </p:spTree>
    <p:extLst>
      <p:ext uri="{BB962C8B-B14F-4D97-AF65-F5344CB8AC3E}">
        <p14:creationId xmlns:p14="http://schemas.microsoft.com/office/powerpoint/2010/main" val="3778503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8" Type="http://schemas.openxmlformats.org/officeDocument/2006/relationships/hyperlink" Target="https://fr.wikipedia.org/wiki/Encyclopedia_Britannica" TargetMode="External"/><Relationship Id="rId13" Type="http://schemas.openxmlformats.org/officeDocument/2006/relationships/hyperlink" Target="https://fr.wikipedia.org/wiki/Amnesty_International" TargetMode="External"/><Relationship Id="rId18" Type="http://schemas.openxmlformats.org/officeDocument/2006/relationships/hyperlink" Target="https://fr.wikipedia.org/wiki/Lollapalooza" TargetMode="External"/><Relationship Id="rId3" Type="http://schemas.openxmlformats.org/officeDocument/2006/relationships/hyperlink" Target="https://fr.wikipedia.org/wiki/Commerce_%C3%A9lectronique" TargetMode="External"/><Relationship Id="rId21" Type="http://schemas.openxmlformats.org/officeDocument/2006/relationships/hyperlink" Target="https://fr.wikipedia.org/wiki/Penny_Arcade" TargetMode="External"/><Relationship Id="rId7" Type="http://schemas.openxmlformats.org/officeDocument/2006/relationships/hyperlink" Target="https://fr.wikipedia.org/wiki/Foo_Fighters" TargetMode="External"/><Relationship Id="rId12" Type="http://schemas.openxmlformats.org/officeDocument/2006/relationships/hyperlink" Target="https://fr.wikipedia.org/wiki/Tesla_Motors" TargetMode="External"/><Relationship Id="rId17" Type="http://schemas.openxmlformats.org/officeDocument/2006/relationships/hyperlink" Target="https://fr.wikipedia.org/wiki/Pixar" TargetMode="External"/><Relationship Id="rId2" Type="http://schemas.openxmlformats.org/officeDocument/2006/relationships/slide" Target="../slides/slide15.xml"/><Relationship Id="rId16" Type="http://schemas.openxmlformats.org/officeDocument/2006/relationships/hyperlink" Target="https://fr.wikipedia.org/wiki/Beastie_Boys" TargetMode="External"/><Relationship Id="rId20" Type="http://schemas.openxmlformats.org/officeDocument/2006/relationships/hyperlink" Target="https://fr.wikipedia.org/wiki/GitHub" TargetMode="External"/><Relationship Id="rId1" Type="http://schemas.openxmlformats.org/officeDocument/2006/relationships/notesMaster" Target="../notesMasters/notesMaster1.xml"/><Relationship Id="rId6" Type="http://schemas.openxmlformats.org/officeDocument/2006/relationships/hyperlink" Target="https://fr.wikipedia.org/wiki/Gatorade" TargetMode="External"/><Relationship Id="rId11" Type="http://schemas.openxmlformats.org/officeDocument/2006/relationships/hyperlink" Target="https://fr.wikipedia.org/wiki/Tata_Group" TargetMode="External"/><Relationship Id="rId5" Type="http://schemas.openxmlformats.org/officeDocument/2006/relationships/hyperlink" Target="https://fr.wikipedia.org/wiki/Budweiser" TargetMode="External"/><Relationship Id="rId15" Type="http://schemas.openxmlformats.org/officeDocument/2006/relationships/hyperlink" Target="https://fr.wikipedia.org/w/index.php?title=LMFAO_(group)&amp;action=edit&amp;redlink=1" TargetMode="External"/><Relationship Id="rId10" Type="http://schemas.openxmlformats.org/officeDocument/2006/relationships/hyperlink" Target="https://fr.wikipedia.org/wiki/General_Electric" TargetMode="External"/><Relationship Id="rId19" Type="http://schemas.openxmlformats.org/officeDocument/2006/relationships/hyperlink" Target="https://fr.wikipedia.org/wiki/Evernote" TargetMode="External"/><Relationship Id="rId4" Type="http://schemas.openxmlformats.org/officeDocument/2006/relationships/hyperlink" Target="https://fr.wikipedia.org/wiki/Wikipedia" TargetMode="External"/><Relationship Id="rId9" Type="http://schemas.openxmlformats.org/officeDocument/2006/relationships/hyperlink" Target="https://fr.wikipedia.org/wiki/Tori_Amos" TargetMode="External"/><Relationship Id="rId14" Type="http://schemas.openxmlformats.org/officeDocument/2006/relationships/hyperlink" Target="https://fr.wikipedia.org/wiki/CrossFit" TargetMode="External"/><Relationship Id="rId22" Type="http://schemas.openxmlformats.org/officeDocument/2006/relationships/hyperlink" Target="https://fr.wikipedia.org/w/index.php?title=Evisu_Jeans&amp;action=edit&amp;redlink=1"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doi.org/10.1111/j.1939-0025.1974.tb00905.x"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JHL</a:t>
            </a:r>
          </a:p>
        </p:txBody>
      </p:sp>
      <p:sp>
        <p:nvSpPr>
          <p:cNvPr id="4" name="Slide Number Placeholder 3"/>
          <p:cNvSpPr>
            <a:spLocks noGrp="1"/>
          </p:cNvSpPr>
          <p:nvPr>
            <p:ph type="sldNum" sz="quarter" idx="10"/>
          </p:nvPr>
        </p:nvSpPr>
        <p:spPr/>
        <p:txBody>
          <a:bodyPr/>
          <a:lstStyle/>
          <a:p>
            <a:fld id="{D7486784-1AE1-4551-9BFA-26518A789ADA}" type="slidenum">
              <a:rPr lang="fr-CA" smtClean="0"/>
              <a:t>1</a:t>
            </a:fld>
            <a:endParaRPr lang="fr-CA"/>
          </a:p>
        </p:txBody>
      </p:sp>
    </p:spTree>
    <p:extLst>
      <p:ext uri="{BB962C8B-B14F-4D97-AF65-F5344CB8AC3E}">
        <p14:creationId xmlns:p14="http://schemas.microsoft.com/office/powerpoint/2010/main" val="1515809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JHL</a:t>
            </a:r>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10</a:t>
            </a:fld>
            <a:endParaRPr lang="fr-CA"/>
          </a:p>
        </p:txBody>
      </p:sp>
    </p:spTree>
    <p:extLst>
      <p:ext uri="{BB962C8B-B14F-4D97-AF65-F5344CB8AC3E}">
        <p14:creationId xmlns:p14="http://schemas.microsoft.com/office/powerpoint/2010/main" val="4096534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JHL</a:t>
            </a:r>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11</a:t>
            </a:fld>
            <a:endParaRPr lang="fr-CA"/>
          </a:p>
        </p:txBody>
      </p:sp>
    </p:spTree>
    <p:extLst>
      <p:ext uri="{BB962C8B-B14F-4D97-AF65-F5344CB8AC3E}">
        <p14:creationId xmlns:p14="http://schemas.microsoft.com/office/powerpoint/2010/main" val="543313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66612">
              <a:defRPr/>
            </a:pPr>
            <a:r>
              <a:rPr lang="fr-CA" dirty="0"/>
              <a:t>TL</a:t>
            </a:r>
          </a:p>
          <a:p>
            <a:pPr defTabSz="966612">
              <a:defRPr/>
            </a:pPr>
            <a:endParaRPr lang="fr-CA" dirty="0"/>
          </a:p>
          <a:p>
            <a:pPr defTabSz="966612">
              <a:defRPr/>
            </a:pPr>
            <a:r>
              <a:rPr lang="fr-CA" dirty="0"/>
              <a:t>Un des gros mythes en sciences est ce scientifique fou, seul dans son laboratoire. En fait, la science moderne se fait en collaboration. Voici quatre images de groupes de recherches: PICO est un groupe œuvrant en matière sombre, le CRAQ est un regroupement d’astrophysiciens québécois, la 3eme figure est le réseau des matériaux de pointe (supraconducteurs, panneaux solaires organiques, etc.) et enfin le groupe de </a:t>
            </a:r>
            <a:r>
              <a:rPr lang="fr-CA" dirty="0" err="1"/>
              <a:t>recher</a:t>
            </a:r>
            <a:r>
              <a:rPr lang="fr-CA" dirty="0"/>
              <a:t> de Hugo Bouchard en physique médicale. </a:t>
            </a:r>
          </a:p>
          <a:p>
            <a:pPr defTabSz="966612">
              <a:defRPr/>
            </a:pPr>
            <a:endParaRPr lang="fr-FR" dirty="0"/>
          </a:p>
          <a:p>
            <a:pPr defTabSz="966612">
              <a:defRPr/>
            </a:pPr>
            <a:r>
              <a:rPr lang="fr-FR" dirty="0"/>
              <a:t>Pour proposer des nouvelles solutions il faut travailler en groupes. Les exemples de recherches que nous avons proposés dans la première partie se font dans des </a:t>
            </a:r>
            <a:r>
              <a:rPr lang="fr-FR" b="1" dirty="0"/>
              <a:t>groupes</a:t>
            </a:r>
            <a:r>
              <a:rPr lang="fr-FR" dirty="0"/>
              <a:t> de recherche.</a:t>
            </a:r>
          </a:p>
          <a:p>
            <a:pPr defTabSz="966612">
              <a:defRPr/>
            </a:pPr>
            <a:r>
              <a:rPr lang="fr-FR" dirty="0"/>
              <a:t>En fait, la</a:t>
            </a:r>
            <a:r>
              <a:rPr lang="fr-FR" baseline="0" dirty="0"/>
              <a:t> physique dépend beaucoup sur les collaboration et la communication! Les projets sont ambitieux et complexes et nécessitent beaucoup de gens différents. Ce tableau présente le nombre d’auteurs par articles en fonction des disciplines. La physique des particules est un domaine hautement collaboratif. En fait la collaboration ATLAS qui a permis la détection du boson de Higgs est composée de plus de 3000 scientifiques. </a:t>
            </a:r>
          </a:p>
          <a:p>
            <a:endParaRPr lang="fr-FR" baseline="0" dirty="0"/>
          </a:p>
        </p:txBody>
      </p:sp>
    </p:spTree>
    <p:extLst>
      <p:ext uri="{BB962C8B-B14F-4D97-AF65-F5344CB8AC3E}">
        <p14:creationId xmlns:p14="http://schemas.microsoft.com/office/powerpoint/2010/main" val="348924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TL</a:t>
            </a:r>
          </a:p>
          <a:p>
            <a:endParaRPr lang="fr-CA" dirty="0"/>
          </a:p>
          <a:p>
            <a:endParaRPr lang="fr-CA" dirty="0"/>
          </a:p>
          <a:p>
            <a:endParaRPr lang="fr-CA" dirty="0"/>
          </a:p>
          <a:p>
            <a:r>
              <a:rPr lang="fr-CA" dirty="0"/>
              <a:t>Voici quelques types d’emplois où des physiciens seront embauchés. </a:t>
            </a:r>
          </a:p>
          <a:p>
            <a:r>
              <a:rPr lang="fr-CA" dirty="0"/>
              <a:t>Photon</a:t>
            </a:r>
            <a:r>
              <a:rPr lang="fr-CA" baseline="0" dirty="0"/>
              <a:t> </a:t>
            </a:r>
            <a:r>
              <a:rPr lang="fr-CA" baseline="0" dirty="0" err="1"/>
              <a:t>etc</a:t>
            </a:r>
            <a:r>
              <a:rPr lang="fr-CA" baseline="0" dirty="0"/>
              <a:t>: une compagnie fondé par des physiciens qui construire des caméras ultra-sensibles (peut être même les plus sensibles au monde). </a:t>
            </a:r>
            <a:endParaRPr lang="fr-CA" dirty="0"/>
          </a:p>
          <a:p>
            <a:r>
              <a:rPr lang="fr-CA" dirty="0"/>
              <a:t>Laura-Isabelle Dion-Bertrand (ancienne physicienne) a été embauché comme directrice des ventes </a:t>
            </a:r>
            <a:r>
              <a:rPr lang="mr-IN" dirty="0"/>
              <a:t>–</a:t>
            </a:r>
            <a:r>
              <a:rPr lang="fr-CA" dirty="0"/>
              <a:t> pas juste parce qu’elle est bonne en</a:t>
            </a:r>
            <a:r>
              <a:rPr lang="fr-CA" baseline="0" dirty="0"/>
              <a:t> ventes et marketing </a:t>
            </a:r>
            <a:r>
              <a:rPr lang="mr-IN" baseline="0" dirty="0"/>
              <a:t>–</a:t>
            </a:r>
            <a:r>
              <a:rPr lang="fr-CA" baseline="0" dirty="0"/>
              <a:t> mais aussi parce qu’elle comprend la science derrière son emploi: </a:t>
            </a:r>
            <a:r>
              <a:rPr lang="fr-CA" dirty="0"/>
              <a:t>adore son emploi où elle doit connaitre la science derrière les machines qu’elle vent à ses acheteurs.</a:t>
            </a:r>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13</a:t>
            </a:fld>
            <a:endParaRPr lang="fr-CA"/>
          </a:p>
        </p:txBody>
      </p:sp>
    </p:spTree>
    <p:extLst>
      <p:ext uri="{BB962C8B-B14F-4D97-AF65-F5344CB8AC3E}">
        <p14:creationId xmlns:p14="http://schemas.microsoft.com/office/powerpoint/2010/main" val="2989030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JHL</a:t>
            </a:r>
          </a:p>
          <a:p>
            <a:endParaRPr lang="fr-FR" dirty="0"/>
          </a:p>
          <a:p>
            <a:endParaRPr lang="fr-FR" dirty="0"/>
          </a:p>
          <a:p>
            <a:endParaRPr lang="fr-FR" dirty="0"/>
          </a:p>
          <a:p>
            <a:endParaRPr lang="fr-FR" dirty="0"/>
          </a:p>
          <a:p>
            <a:endParaRPr lang="fr-FR" dirty="0"/>
          </a:p>
          <a:p>
            <a:r>
              <a:rPr lang="fr-FR" dirty="0"/>
              <a:t>Le</a:t>
            </a:r>
            <a:r>
              <a:rPr lang="fr-FR" baseline="0" dirty="0"/>
              <a:t> premier dont on entend parler, c’est la recherche et développement. C’est quand quelqu’un dit « moi je suis un scientifique dans un laboratoire ».</a:t>
            </a:r>
            <a:endParaRPr lang="fr-FR" dirty="0"/>
          </a:p>
          <a:p>
            <a:endParaRPr lang="fr-FR" baseline="0" dirty="0"/>
          </a:p>
          <a:p>
            <a:r>
              <a:rPr lang="fr-FR" baseline="0" dirty="0"/>
              <a:t>En fait, l</a:t>
            </a:r>
            <a:r>
              <a:rPr lang="fr-FR" dirty="0"/>
              <a:t>es compagnies ont besoin de développer</a:t>
            </a:r>
            <a:r>
              <a:rPr lang="fr-FR" baseline="0" dirty="0"/>
              <a:t> des nouvelles technologies et des nouveaux produits pour rester compétitives et améliorer la qualité de vie des gens, des produits et des services.</a:t>
            </a:r>
          </a:p>
          <a:p>
            <a:r>
              <a:rPr lang="fr-FR" baseline="0" dirty="0"/>
              <a:t>Une formation en physique, ça vous apprend à faire ça et à savoir quoi répondre si on vous dit « j’ai besoin d’une nouvelle technologie pour améliorer mes caméras ultraperformantes ».</a:t>
            </a:r>
          </a:p>
          <a:p>
            <a:endParaRPr lang="fr-FR" baseline="0" dirty="0"/>
          </a:p>
          <a:p>
            <a:r>
              <a:rPr lang="fr-FR" baseline="0" dirty="0"/>
              <a:t>On peut aussi faire une carrière en recherche universitaire comme Gabriel Antonius qui étudie les </a:t>
            </a:r>
            <a:r>
              <a:rPr lang="fr-CA" dirty="0"/>
              <a:t>propriétés physiques des matériaux à partir de leur structure cristalline ou moléculaire, c’est quoi le</a:t>
            </a:r>
            <a:r>
              <a:rPr lang="fr-CA" baseline="0" dirty="0"/>
              <a:t> but?</a:t>
            </a:r>
            <a:r>
              <a:rPr lang="fr-CA" dirty="0"/>
              <a:t> </a:t>
            </a:r>
          </a:p>
          <a:p>
            <a:endParaRPr lang="fr-CA" sz="1200" kern="1200" dirty="0">
              <a:solidFill>
                <a:schemeClr val="tx1"/>
              </a:solidFill>
              <a:effectLst/>
              <a:latin typeface="+mn-lt"/>
              <a:ea typeface="+mn-ea"/>
              <a:cs typeface="+mn-cs"/>
            </a:endParaRPr>
          </a:p>
          <a:p>
            <a:r>
              <a:rPr lang="fr-CA" sz="1200" b="1" kern="1200" dirty="0">
                <a:solidFill>
                  <a:schemeClr val="tx1"/>
                </a:solidFill>
                <a:effectLst/>
                <a:latin typeface="+mn-lt"/>
                <a:ea typeface="+mn-ea"/>
                <a:cs typeface="+mn-cs"/>
              </a:rPr>
              <a:t>Notes scientifiques pour les conférenciers</a:t>
            </a:r>
            <a:r>
              <a:rPr lang="fr-CA" sz="1200" kern="1200" dirty="0">
                <a:solidFill>
                  <a:schemeClr val="tx1"/>
                </a:solidFill>
                <a:effectLst/>
                <a:latin typeface="+mn-lt"/>
                <a:ea typeface="+mn-ea"/>
                <a:cs typeface="+mn-cs"/>
              </a:rPr>
              <a:t>: </a:t>
            </a:r>
            <a:r>
              <a:rPr lang="fr-CA" sz="1200" i="1" kern="1200" dirty="0">
                <a:solidFill>
                  <a:schemeClr val="tx1"/>
                </a:solidFill>
                <a:effectLst/>
                <a:latin typeface="+mn-lt"/>
                <a:ea typeface="+mn-ea"/>
                <a:cs typeface="+mn-cs"/>
              </a:rPr>
              <a:t>Gabriel Antonius cherche à résoudre les équations de la mécanique quantique dans les matériaux réels prédire toutes les propriétés, physiques à l’aide de simulations numériques et donc, la recherche de nouveaux matériaux de pointe s’en trouve accélérée. Trop détaillé. </a:t>
            </a:r>
          </a:p>
          <a:p>
            <a:endParaRPr lang="fr-FR" baseline="0" dirty="0"/>
          </a:p>
        </p:txBody>
      </p:sp>
    </p:spTree>
    <p:extLst>
      <p:ext uri="{BB962C8B-B14F-4D97-AF65-F5344CB8AC3E}">
        <p14:creationId xmlns:p14="http://schemas.microsoft.com/office/powerpoint/2010/main" val="2311430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JHL</a:t>
            </a:r>
          </a:p>
          <a:p>
            <a:endParaRPr lang="fr-FR" dirty="0"/>
          </a:p>
          <a:p>
            <a:endParaRPr lang="fr-FR" dirty="0"/>
          </a:p>
          <a:p>
            <a:endParaRPr lang="fr-FR" dirty="0"/>
          </a:p>
          <a:p>
            <a:endParaRPr lang="fr-FR" dirty="0"/>
          </a:p>
          <a:p>
            <a:endParaRPr lang="fr-FR" dirty="0"/>
          </a:p>
          <a:p>
            <a:r>
              <a:rPr lang="fr-FR" dirty="0"/>
              <a:t>En physique, on apprend</a:t>
            </a:r>
            <a:r>
              <a:rPr lang="fr-FR" baseline="0" dirty="0"/>
              <a:t> aussi à faire des simulations et modèles.</a:t>
            </a:r>
            <a:endParaRPr lang="fr-FR" dirty="0"/>
          </a:p>
          <a:p>
            <a:pPr defTabSz="966612">
              <a:defRPr/>
            </a:pPr>
            <a:r>
              <a:rPr lang="fr-CA" b="1" dirty="0"/>
              <a:t>Françoise Provencher: data </a:t>
            </a:r>
            <a:r>
              <a:rPr lang="fr-CA" b="1" dirty="0" err="1"/>
              <a:t>scientist</a:t>
            </a:r>
            <a:r>
              <a:rPr lang="fr-CA" b="1" dirty="0"/>
              <a:t> chez </a:t>
            </a:r>
            <a:r>
              <a:rPr lang="fr-CA" b="1" dirty="0" err="1"/>
              <a:t>Shopify</a:t>
            </a:r>
            <a:r>
              <a:rPr lang="fr-CA" dirty="0"/>
              <a:t> où je développe un produit qui aide les marchants à prendre des décisions basées sur leurs données. </a:t>
            </a:r>
            <a:endParaRPr lang="fr-FR" baseline="0" dirty="0"/>
          </a:p>
          <a:p>
            <a:r>
              <a:rPr lang="fr-CA" b="1" dirty="0" err="1"/>
              <a:t>Shopify</a:t>
            </a:r>
            <a:r>
              <a:rPr lang="fr-CA" dirty="0"/>
              <a:t> est une plate-forme de </a:t>
            </a:r>
            <a:r>
              <a:rPr lang="fr-CA" dirty="0">
                <a:hlinkClick r:id="rId3" tooltip="Commerce électronique"/>
              </a:rPr>
              <a:t>commerce électronique</a:t>
            </a:r>
            <a:r>
              <a:rPr lang="fr-CA" dirty="0"/>
              <a:t> qui permet à des individus et des entreprises de créer leurs propres magasins en ligne. </a:t>
            </a:r>
            <a:r>
              <a:rPr lang="fr-CA" i="1" dirty="0" err="1"/>
              <a:t>Shopify</a:t>
            </a:r>
            <a:r>
              <a:rPr lang="fr-CA" i="1" dirty="0"/>
              <a:t> sert des clients comme </a:t>
            </a:r>
            <a:r>
              <a:rPr lang="fr-CA" i="1" dirty="0">
                <a:hlinkClick r:id="rId4" tooltip="Wikipedia"/>
              </a:rPr>
              <a:t>Wikipedia</a:t>
            </a:r>
            <a:r>
              <a:rPr lang="fr-CA" i="1" dirty="0"/>
              <a:t>, </a:t>
            </a:r>
            <a:r>
              <a:rPr lang="fr-CA" i="1" dirty="0">
                <a:hlinkClick r:id="rId5" tooltip="Budweiser"/>
              </a:rPr>
              <a:t>Budweiser</a:t>
            </a:r>
            <a:r>
              <a:rPr lang="fr-CA" i="1" dirty="0"/>
              <a:t>, </a:t>
            </a:r>
            <a:r>
              <a:rPr lang="fr-CA" i="1" dirty="0">
                <a:hlinkClick r:id="rId6" tooltip="Gatorade"/>
              </a:rPr>
              <a:t>Gatorade</a:t>
            </a:r>
            <a:r>
              <a:rPr lang="fr-CA" i="1" dirty="0"/>
              <a:t>, </a:t>
            </a:r>
            <a:r>
              <a:rPr lang="fr-CA" i="1" dirty="0">
                <a:hlinkClick r:id="rId7" tooltip="Foo Fighters"/>
              </a:rPr>
              <a:t>Foo Fighters</a:t>
            </a:r>
            <a:r>
              <a:rPr lang="fr-CA" i="1" dirty="0"/>
              <a:t>, </a:t>
            </a:r>
            <a:r>
              <a:rPr lang="fr-CA" i="1" dirty="0">
                <a:hlinkClick r:id="rId8" tooltip="Encyclopedia Britannica"/>
              </a:rPr>
              <a:t>Encyclopedia Britannica</a:t>
            </a:r>
            <a:r>
              <a:rPr lang="fr-CA" i="1" dirty="0"/>
              <a:t>, </a:t>
            </a:r>
            <a:r>
              <a:rPr lang="fr-CA" i="1" dirty="0">
                <a:hlinkClick r:id="rId9" tooltip="Tori Amos"/>
              </a:rPr>
              <a:t>Tori Amos</a:t>
            </a:r>
            <a:r>
              <a:rPr lang="fr-CA" i="1" dirty="0"/>
              <a:t>, </a:t>
            </a:r>
            <a:r>
              <a:rPr lang="fr-CA" i="1" dirty="0">
                <a:hlinkClick r:id="rId10" tooltip="General Electric"/>
              </a:rPr>
              <a:t>General Electric</a:t>
            </a:r>
            <a:r>
              <a:rPr lang="fr-CA" i="1" dirty="0"/>
              <a:t>, </a:t>
            </a:r>
            <a:r>
              <a:rPr lang="fr-CA" i="1" dirty="0">
                <a:hlinkClick r:id="rId11" tooltip="Tata Group"/>
              </a:rPr>
              <a:t>Tata Group</a:t>
            </a:r>
            <a:r>
              <a:rPr lang="fr-CA" i="1" dirty="0"/>
              <a:t>, </a:t>
            </a:r>
            <a:r>
              <a:rPr lang="fr-CA" i="1" dirty="0">
                <a:hlinkClick r:id="rId12" tooltip="Tesla Motors"/>
              </a:rPr>
              <a:t>Tesla Motors</a:t>
            </a:r>
            <a:r>
              <a:rPr lang="fr-CA" i="1" dirty="0"/>
              <a:t>, </a:t>
            </a:r>
            <a:r>
              <a:rPr lang="fr-CA" i="1" dirty="0">
                <a:hlinkClick r:id="rId13" tooltip="Amnesty International"/>
              </a:rPr>
              <a:t>Amnesty International</a:t>
            </a:r>
            <a:r>
              <a:rPr lang="fr-CA" i="1" dirty="0"/>
              <a:t>, </a:t>
            </a:r>
            <a:r>
              <a:rPr lang="fr-CA" i="1" dirty="0">
                <a:hlinkClick r:id="rId14" tooltip="CrossFit"/>
              </a:rPr>
              <a:t>CrossFit</a:t>
            </a:r>
            <a:r>
              <a:rPr lang="fr-CA" i="1" dirty="0"/>
              <a:t>, </a:t>
            </a:r>
            <a:r>
              <a:rPr lang="fr-CA" i="1" dirty="0">
                <a:hlinkClick r:id="rId15" tooltip="LMFAO (group) (page inexistante)"/>
              </a:rPr>
              <a:t>LMFAO</a:t>
            </a:r>
            <a:r>
              <a:rPr lang="fr-CA" i="1" dirty="0"/>
              <a:t>, </a:t>
            </a:r>
            <a:r>
              <a:rPr lang="fr-CA" i="1" dirty="0">
                <a:hlinkClick r:id="rId16" tooltip="Beastie Boys"/>
              </a:rPr>
              <a:t>Beastie Boys</a:t>
            </a:r>
            <a:r>
              <a:rPr lang="fr-CA" i="1" dirty="0"/>
              <a:t>, </a:t>
            </a:r>
            <a:r>
              <a:rPr lang="fr-CA" i="1" dirty="0">
                <a:hlinkClick r:id="rId17" tooltip="Pixar"/>
              </a:rPr>
              <a:t>Pixar</a:t>
            </a:r>
            <a:r>
              <a:rPr lang="fr-CA" i="1" dirty="0"/>
              <a:t>, </a:t>
            </a:r>
            <a:r>
              <a:rPr lang="fr-CA" i="1" dirty="0">
                <a:hlinkClick r:id="rId18" tooltip="Lollapalooza"/>
              </a:rPr>
              <a:t>Lollapalooza</a:t>
            </a:r>
            <a:r>
              <a:rPr lang="fr-CA" i="1" dirty="0"/>
              <a:t>, </a:t>
            </a:r>
            <a:r>
              <a:rPr lang="fr-CA" i="1" dirty="0">
                <a:hlinkClick r:id="rId19" tooltip="Evernote"/>
              </a:rPr>
              <a:t>Evernote</a:t>
            </a:r>
            <a:r>
              <a:rPr lang="fr-CA" i="1" dirty="0"/>
              <a:t>, </a:t>
            </a:r>
            <a:r>
              <a:rPr lang="fr-CA" i="1" dirty="0">
                <a:hlinkClick r:id="rId20" tooltip="GitHub"/>
              </a:rPr>
              <a:t>GitHub</a:t>
            </a:r>
            <a:r>
              <a:rPr lang="fr-CA" i="1" dirty="0"/>
              <a:t>, </a:t>
            </a:r>
            <a:r>
              <a:rPr lang="fr-CA" i="1" dirty="0">
                <a:hlinkClick r:id="rId21" tooltip="Penny Arcade"/>
              </a:rPr>
              <a:t>Penny Arcade</a:t>
            </a:r>
            <a:r>
              <a:rPr lang="fr-CA" i="1" dirty="0"/>
              <a:t>, and </a:t>
            </a:r>
            <a:r>
              <a:rPr lang="fr-CA" i="1" dirty="0">
                <a:hlinkClick r:id="rId22" tooltip="Evisu Jeans (page inexistante)"/>
              </a:rPr>
              <a:t>Evisu Jeans</a:t>
            </a:r>
            <a:r>
              <a:rPr lang="fr-CA" i="1" baseline="30000" dirty="0"/>
              <a:t>.</a:t>
            </a:r>
            <a:endParaRPr lang="fr-FR" i="1" baseline="0" dirty="0"/>
          </a:p>
          <a:p>
            <a:endParaRPr lang="fr-FR" baseline="0" dirty="0"/>
          </a:p>
          <a:p>
            <a:r>
              <a:rPr lang="fr-FR" dirty="0"/>
              <a:t>Beaucoup de compagnies ont aussi des</a:t>
            </a:r>
            <a:r>
              <a:rPr lang="fr-FR" baseline="0" dirty="0"/>
              <a:t> questions complexes qui peuvent être répondues à l’aide de simulations numériques:</a:t>
            </a:r>
          </a:p>
          <a:p>
            <a:r>
              <a:rPr lang="fr-FR" baseline="0" dirty="0"/>
              <a:t>Les médecins qui se demandent: « Comment mieux allouer les ressources pour réduire l’engorgement dans les hôpitaux »</a:t>
            </a:r>
          </a:p>
          <a:p>
            <a:r>
              <a:rPr lang="fr-FR" baseline="0" dirty="0"/>
              <a:t>La gouvernement qui se demande: « Quel est la meilleur manière de diminuer le nombre de crimes »</a:t>
            </a:r>
          </a:p>
          <a:p>
            <a:r>
              <a:rPr lang="fr-FR" baseline="0" dirty="0"/>
              <a:t>Environnement Canada qui se demande: « Quelle température fera-t-il demain »</a:t>
            </a:r>
          </a:p>
          <a:p>
            <a:r>
              <a:rPr lang="fr-FR" baseline="0" dirty="0"/>
              <a:t>La STM qui se demande: « Comment transporter plus de gens avec nos autobus et nos métros »</a:t>
            </a:r>
          </a:p>
          <a:p>
            <a:r>
              <a:rPr lang="fr-FR" baseline="0" dirty="0"/>
              <a:t>McDonalds qui se demande: « Comment s’assurer que tous les McDonalds ont assez de burgers mais pas de pertes non plus »</a:t>
            </a:r>
          </a:p>
          <a:p>
            <a:r>
              <a:rPr lang="fr-FR" baseline="0" dirty="0"/>
              <a:t>La Caisse Desjardins qui se demande: « Comment maximiser l’argent investis dans nos RÉER »</a:t>
            </a:r>
          </a:p>
          <a:p>
            <a:endParaRPr lang="fr-FR" baseline="0" dirty="0"/>
          </a:p>
          <a:p>
            <a:r>
              <a:rPr lang="fr-FR" baseline="0" dirty="0"/>
              <a:t>Le lien commun: ce sont tous des systèmes complexes avec des dizaines de facteurs reliés: En santé, tu as comment la population est répartie, qui tombe malade plus souvent à quel moment de la journée ou de l’année, qui a besoin d’être soigné rapidement ou non, comment prévenir les maladies, quel médecin spécifique on a besoin et combien y en a-t-il, les infirmières, les salaires, les emplois du temps, le triage, le financement, etc.</a:t>
            </a:r>
          </a:p>
          <a:p>
            <a:endParaRPr lang="fr-FR" baseline="0" dirty="0"/>
          </a:p>
          <a:p>
            <a:r>
              <a:rPr lang="fr-FR" baseline="0" dirty="0"/>
              <a:t>Une formation en physique, ça vous apprend à faire ça et à comment répondre à ces questions-là sans faire des raccourcis intellectuels et des solutions trop simplistes qui ne marchent pas (comme certaines personnes font trop souvent)</a:t>
            </a:r>
          </a:p>
          <a:p>
            <a:endParaRPr lang="fr-FR" dirty="0"/>
          </a:p>
        </p:txBody>
      </p:sp>
    </p:spTree>
    <p:extLst>
      <p:ext uri="{BB962C8B-B14F-4D97-AF65-F5344CB8AC3E}">
        <p14:creationId xmlns:p14="http://schemas.microsoft.com/office/powerpoint/2010/main" val="2454964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66612">
              <a:defRPr/>
            </a:pPr>
            <a:r>
              <a:rPr lang="fr-FR" b="1" dirty="0"/>
              <a:t>TL</a:t>
            </a:r>
          </a:p>
          <a:p>
            <a:pPr defTabSz="966612">
              <a:defRPr/>
            </a:pPr>
            <a:endParaRPr lang="fr-FR" b="1" dirty="0"/>
          </a:p>
          <a:p>
            <a:pPr defTabSz="966612">
              <a:defRPr/>
            </a:pPr>
            <a:endParaRPr lang="fr-FR" b="1" dirty="0"/>
          </a:p>
          <a:p>
            <a:pPr defTabSz="966612">
              <a:defRPr/>
            </a:pPr>
            <a:endParaRPr lang="fr-FR" b="1" dirty="0"/>
          </a:p>
          <a:p>
            <a:pPr defTabSz="966612">
              <a:defRPr/>
            </a:pPr>
            <a:endParaRPr lang="fr-FR" b="1" dirty="0"/>
          </a:p>
          <a:p>
            <a:pPr defTabSz="966612">
              <a:defRPr/>
            </a:pPr>
            <a:endParaRPr lang="fr-FR" b="1" dirty="0"/>
          </a:p>
          <a:p>
            <a:pPr defTabSz="966612">
              <a:defRPr/>
            </a:pPr>
            <a:r>
              <a:rPr lang="fr-FR" b="1" dirty="0"/>
              <a:t>1 physicien pour 7 personnes Ubisoft</a:t>
            </a:r>
            <a:endParaRPr lang="fr-FR" dirty="0"/>
          </a:p>
          <a:p>
            <a:pPr defTabSz="966612">
              <a:defRPr/>
            </a:pPr>
            <a:r>
              <a:rPr lang="fr-FR" dirty="0"/>
              <a:t>Voici aussi une courte liste d’endroits qui ont besoins de physiciens</a:t>
            </a:r>
            <a:r>
              <a:rPr lang="fr-FR" baseline="0" dirty="0"/>
              <a:t> et de physiciennes:</a:t>
            </a:r>
            <a:endParaRPr lang="fr-FR" dirty="0"/>
          </a:p>
          <a:p>
            <a:pPr defTabSz="966612">
              <a:defRPr/>
            </a:pPr>
            <a:endParaRPr lang="fr-FR" dirty="0"/>
          </a:p>
          <a:p>
            <a:pPr defTabSz="966612">
              <a:defRPr/>
            </a:pPr>
            <a:r>
              <a:rPr lang="fr-FR" dirty="0"/>
              <a:t>Physique</a:t>
            </a:r>
            <a:r>
              <a:rPr lang="fr-FR" baseline="0" dirty="0"/>
              <a:t> médicale: c’est pas les médecins qui savent comment les équipements fonctionnent, ce sont les physiciens!</a:t>
            </a:r>
          </a:p>
          <a:p>
            <a:pPr defTabSz="966612">
              <a:defRPr/>
            </a:pPr>
            <a:r>
              <a:rPr lang="fr-FR" dirty="0"/>
              <a:t>Aérospatiale: robotique, programmation, gestion de projets, vente et marketing, simulateurs de vol, superviseur de production</a:t>
            </a:r>
          </a:p>
          <a:p>
            <a:pPr defTabSz="966612">
              <a:defRPr/>
            </a:pPr>
            <a:r>
              <a:rPr lang="fr-FR" dirty="0"/>
              <a:t>Environnement: prévision de la météo,</a:t>
            </a:r>
            <a:r>
              <a:rPr lang="fr-FR" baseline="0" dirty="0"/>
              <a:t> modélisation</a:t>
            </a:r>
            <a:r>
              <a:rPr lang="fr-FR" dirty="0"/>
              <a:t> des</a:t>
            </a:r>
            <a:r>
              <a:rPr lang="fr-FR" baseline="0" dirty="0"/>
              <a:t> changements climatiques</a:t>
            </a:r>
            <a:r>
              <a:rPr lang="fr-FR" dirty="0"/>
              <a:t>, préservation des ressources</a:t>
            </a:r>
          </a:p>
          <a:p>
            <a:pPr defTabSz="966612">
              <a:defRPr/>
            </a:pPr>
            <a:r>
              <a:rPr lang="fr-FR" dirty="0"/>
              <a:t>Informatique: programmeur-analyste, développement de logiciels</a:t>
            </a:r>
          </a:p>
          <a:p>
            <a:pPr defTabSz="966612">
              <a:defRPr/>
            </a:pPr>
            <a:r>
              <a:rPr lang="fr-FR" dirty="0"/>
              <a:t>Journalisme:  communication de nouvelles découvertes des chercheurs</a:t>
            </a:r>
          </a:p>
          <a:p>
            <a:pPr defTabSz="966612">
              <a:defRPr/>
            </a:pPr>
            <a:r>
              <a:rPr lang="fr-FR" dirty="0"/>
              <a:t>Jeux vidéos: ils ont besoin d’engin pour bien reproduire la physique dans les jeux vidéos</a:t>
            </a:r>
          </a:p>
        </p:txBody>
      </p:sp>
    </p:spTree>
    <p:extLst>
      <p:ext uri="{BB962C8B-B14F-4D97-AF65-F5344CB8AC3E}">
        <p14:creationId xmlns:p14="http://schemas.microsoft.com/office/powerpoint/2010/main" val="22417524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JHL</a:t>
            </a:r>
          </a:p>
          <a:p>
            <a:endParaRPr lang="fr-CA" dirty="0"/>
          </a:p>
          <a:p>
            <a:endParaRPr lang="fr-CA" dirty="0"/>
          </a:p>
          <a:p>
            <a:endParaRPr lang="fr-CA" dirty="0"/>
          </a:p>
          <a:p>
            <a:endParaRPr lang="fr-CA" dirty="0"/>
          </a:p>
          <a:p>
            <a:endParaRPr lang="fr-CA" b="1" u="sng" dirty="0"/>
          </a:p>
          <a:p>
            <a:r>
              <a:rPr lang="fr-CA" b="1" u="sng" dirty="0"/>
              <a:t>Notes au présentateur</a:t>
            </a:r>
            <a:r>
              <a:rPr lang="fr-CA" dirty="0"/>
              <a:t>: passer peu de temps sur cette slide, juste faire le point qu'un diplôme en physique est tenu en haute estime par les employeurs, que ce soit au niveau du taux de placement ou du salaire</a:t>
            </a:r>
          </a:p>
          <a:p>
            <a:pPr defTabSz="966612">
              <a:defRPr/>
            </a:pPr>
            <a:endParaRPr lang="fr-CA" dirty="0"/>
          </a:p>
          <a:p>
            <a:r>
              <a:rPr lang="fr-CA" dirty="0"/>
              <a:t>http://occupations.esdc.gc.ca/sppc-cops/l.3bd.2t.1.3lshtml@-fra.jsp?fid=50&amp;lid=64</a:t>
            </a:r>
          </a:p>
          <a:p>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17</a:t>
            </a:fld>
            <a:endParaRPr lang="fr-CA"/>
          </a:p>
        </p:txBody>
      </p:sp>
    </p:spTree>
    <p:extLst>
      <p:ext uri="{BB962C8B-B14F-4D97-AF65-F5344CB8AC3E}">
        <p14:creationId xmlns:p14="http://schemas.microsoft.com/office/powerpoint/2010/main" val="19026104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dirty="0"/>
              <a:t>JHL</a:t>
            </a:r>
            <a:endParaRPr lang="fr-FR" dirty="0"/>
          </a:p>
          <a:p>
            <a:endParaRPr lang="fr-CA" dirty="0"/>
          </a:p>
          <a:p>
            <a:endParaRPr lang="fr-CA" dirty="0"/>
          </a:p>
          <a:p>
            <a:endParaRPr lang="fr-CA" dirty="0"/>
          </a:p>
          <a:p>
            <a:r>
              <a:rPr lang="fr-CA" dirty="0"/>
              <a:t>Maintenant que nous avons présenté la physique et les emplois qu’ont les physiciens et physiciennes. Cette troisième section sera plus interactive. </a:t>
            </a:r>
            <a:endParaRPr dirty="0"/>
          </a:p>
          <a:p>
            <a:endParaRPr lang="fr-CA" dirty="0"/>
          </a:p>
          <a:p>
            <a:r>
              <a:rPr lang="fr-CA" dirty="0"/>
              <a:t>Pensez-vous être assez intelligent pour entreprendre des études en physique ? (question provocatrice)</a:t>
            </a:r>
          </a:p>
          <a:p>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18</a:t>
            </a:fld>
            <a:endParaRPr lang="fr-CA"/>
          </a:p>
        </p:txBody>
      </p:sp>
    </p:spTree>
    <p:extLst>
      <p:ext uri="{BB962C8B-B14F-4D97-AF65-F5344CB8AC3E}">
        <p14:creationId xmlns:p14="http://schemas.microsoft.com/office/powerpoint/2010/main" val="2185697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JHL</a:t>
            </a:r>
          </a:p>
          <a:p>
            <a:endParaRPr lang="fr-CA" dirty="0"/>
          </a:p>
          <a:p>
            <a:endParaRPr lang="fr-CA" dirty="0"/>
          </a:p>
          <a:p>
            <a:endParaRPr lang="fr-CA" dirty="0"/>
          </a:p>
          <a:p>
            <a:endParaRPr lang="fr-CA" dirty="0"/>
          </a:p>
          <a:p>
            <a:r>
              <a:rPr lang="fr-CA" dirty="0"/>
              <a:t>Fardeau de la preuve pour augmenter les nombres des minorités repose aussi sur la majorité.</a:t>
            </a:r>
          </a:p>
          <a:p>
            <a:endParaRPr lang="fr-CA" dirty="0"/>
          </a:p>
          <a:p>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19</a:t>
            </a:fld>
            <a:endParaRPr lang="fr-CA"/>
          </a:p>
        </p:txBody>
      </p:sp>
    </p:spTree>
    <p:extLst>
      <p:ext uri="{BB962C8B-B14F-4D97-AF65-F5344CB8AC3E}">
        <p14:creationId xmlns:p14="http://schemas.microsoft.com/office/powerpoint/2010/main" val="2895010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JHL</a:t>
            </a:r>
          </a:p>
        </p:txBody>
      </p:sp>
      <p:sp>
        <p:nvSpPr>
          <p:cNvPr id="4" name="Slide Number Placeholder 3"/>
          <p:cNvSpPr>
            <a:spLocks noGrp="1"/>
          </p:cNvSpPr>
          <p:nvPr>
            <p:ph type="sldNum" sz="quarter" idx="10"/>
          </p:nvPr>
        </p:nvSpPr>
        <p:spPr/>
        <p:txBody>
          <a:bodyPr/>
          <a:lstStyle/>
          <a:p>
            <a:fld id="{D7486784-1AE1-4551-9BFA-26518A789ADA}" type="slidenum">
              <a:rPr lang="fr-CA" smtClean="0"/>
              <a:t>2</a:t>
            </a:fld>
            <a:endParaRPr lang="fr-CA"/>
          </a:p>
        </p:txBody>
      </p:sp>
    </p:spTree>
    <p:extLst>
      <p:ext uri="{BB962C8B-B14F-4D97-AF65-F5344CB8AC3E}">
        <p14:creationId xmlns:p14="http://schemas.microsoft.com/office/powerpoint/2010/main" val="9275600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JHL</a:t>
            </a:r>
          </a:p>
          <a:p>
            <a:endParaRPr lang="fr-CA" dirty="0"/>
          </a:p>
          <a:p>
            <a:endParaRPr lang="fr-CA" dirty="0"/>
          </a:p>
          <a:p>
            <a:endParaRPr lang="fr-CA" dirty="0"/>
          </a:p>
          <a:p>
            <a:endParaRPr lang="fr-CA" dirty="0"/>
          </a:p>
          <a:p>
            <a:endParaRPr lang="fr-CA" dirty="0"/>
          </a:p>
          <a:p>
            <a:r>
              <a:rPr lang="fr-CA" dirty="0"/>
              <a:t>Est-ce que vos examens intra-trimestriel s’en viennent ? (réponse) </a:t>
            </a:r>
          </a:p>
          <a:p>
            <a:r>
              <a:rPr lang="fr-CA" dirty="0"/>
              <a:t>Les études montrent que si vous vous dites que vous êtes bons, vous allez avoir un meilleur résultat.</a:t>
            </a:r>
          </a:p>
          <a:p>
            <a:endParaRPr lang="fr-CA" dirty="0"/>
          </a:p>
          <a:p>
            <a:endParaRPr lang="fr-CA" dirty="0"/>
          </a:p>
          <a:p>
            <a:r>
              <a:rPr lang="fr-CA" dirty="0"/>
              <a:t>Si vous aviez à démontrer que l’orientation sexuelle n’influence pas le résultat à un examen de physique, comment le feriez-vous ? (Discussion)</a:t>
            </a:r>
            <a:endParaRPr dirty="0"/>
          </a:p>
          <a:p>
            <a:endParaRPr lang="fr-CA" dirty="0"/>
          </a:p>
          <a:p>
            <a:r>
              <a:rPr lang="fr-CA" dirty="0"/>
              <a:t>Il peut être assez difficile de « prouver » les compétences de chacun. Ici nous prendrons l’exemple des femmes parce que les données sont déjà compilé. Mais nous travaillons fort à ce que ces données et études soient accessibles pour les autres minorités. Voici le graphique qui se rapproche le plus à montrer que nous avons les même compétences. Nous avons à droite une liste de pays. Pour chacun de ses pays, un test de mathématique a été fait dans des écoles du même niveau. On appelle cela le PISA (Programme international de l’OCDE pour le suivi des acquis des élèves ). Ensuite, on a soustrait le résultat moyen des garçons à celui des filles, on se retrouve avec 3 cas: 1- La moyenne des hommes est plus élevée de celle des femmes. 2- Leurs moyennes respectives sont égales. 3- La moyenne des hommes est inférieure à celle des femmes. </a:t>
            </a:r>
          </a:p>
          <a:p>
            <a:endParaRPr lang="fr-CA" dirty="0"/>
          </a:p>
          <a:p>
            <a:r>
              <a:rPr lang="fr-CA" dirty="0"/>
              <a:t>S’il y a autant de variabilité selon les pays, ce n’est pas génétique, mais culturel ! Vous pourriez me dire, mais il y a plus de pays dans cet échantillons où les hommes sont meilleurs, et je vous répondrais que comme on l’a mentionné au début de cette diapositive, il est très ardu de « démontrer » l’égalité des compétences. </a:t>
            </a:r>
          </a:p>
          <a:p>
            <a:endParaRPr lang="fr-CA" dirty="0"/>
          </a:p>
          <a:p>
            <a:r>
              <a:rPr lang="fr-CA" dirty="0"/>
              <a:t>Un autre indice que l’aptitude en sciences est culturelle est une étude de 2007 qui révèle que les filles performent moins bien à un examen de mathématique lorsque l’on leur dit que les garçons sont naturellement meilleurs en mathématiques. </a:t>
            </a:r>
          </a:p>
          <a:p>
            <a:endParaRPr lang="fr-CA" dirty="0"/>
          </a:p>
          <a:p>
            <a:pPr defTabSz="966612">
              <a:defRPr/>
            </a:pPr>
            <a:r>
              <a:rPr lang="en-US" b="1" dirty="0"/>
              <a:t>Notes </a:t>
            </a:r>
            <a:r>
              <a:rPr lang="en-US" b="1" dirty="0" err="1"/>
              <a:t>supplémentaires</a:t>
            </a:r>
            <a:r>
              <a:rPr lang="en-US" b="1" dirty="0"/>
              <a:t> pour les </a:t>
            </a:r>
            <a:r>
              <a:rPr lang="en-US" b="1" dirty="0" err="1"/>
              <a:t>conférenciers</a:t>
            </a:r>
            <a:r>
              <a:rPr lang="en-US" dirty="0"/>
              <a:t>: </a:t>
            </a:r>
            <a:r>
              <a:rPr lang="en-US" dirty="0" err="1"/>
              <a:t>Beilock</a:t>
            </a:r>
            <a:r>
              <a:rPr lang="en-US" dirty="0"/>
              <a:t>, S. L., Rydell, R. J., &amp; McConnell, A. R. (2007). Stereotype threat and working memory: mechanisms, alleviation, and spillover. </a:t>
            </a:r>
            <a:r>
              <a:rPr lang="en-US" i="1" dirty="0"/>
              <a:t>Journal of Experimental Psychology: General</a:t>
            </a:r>
            <a:r>
              <a:rPr lang="en-US" dirty="0"/>
              <a:t>, </a:t>
            </a:r>
            <a:r>
              <a:rPr lang="en-US" i="1" dirty="0"/>
              <a:t>136</a:t>
            </a:r>
            <a:r>
              <a:rPr lang="en-US" dirty="0"/>
              <a:t>(2), 256.</a:t>
            </a:r>
          </a:p>
          <a:p>
            <a:pPr defTabSz="966612">
              <a:defRPr/>
            </a:pPr>
            <a:endParaRPr lang="en-US" dirty="0"/>
          </a:p>
          <a:p>
            <a:pPr defTabSz="966612">
              <a:defRPr/>
            </a:pPr>
            <a:r>
              <a:rPr lang="en-US" dirty="0"/>
              <a:t>"The Effects of Stereotype Threat on the Standardized Test Performance of College Students (adjusted for group differences on SAT)". From J. Aronson, C.M. Steele, M.F. Salinas, M.J. </a:t>
            </a:r>
            <a:r>
              <a:rPr lang="en-US" dirty="0" err="1"/>
              <a:t>Lustina</a:t>
            </a:r>
            <a:r>
              <a:rPr lang="en-US" dirty="0"/>
              <a:t>, </a:t>
            </a:r>
            <a:r>
              <a:rPr lang="en-US" i="1" dirty="0"/>
              <a:t>Readings About the Social Animal</a:t>
            </a:r>
            <a:r>
              <a:rPr lang="en-US" dirty="0"/>
              <a:t>, 8th edition, ed. E. Aronson</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effectLst/>
              </a:rPr>
              <a:t>Miyake, A., Kost-Smith, L. E., Finkelstein, N. D., Pollock, S. J., Cohen, G. L., &amp; Ito, T. A. (2010). Reducing the Gender Achievement Gap in College Science: A Classroom Study of Values Affirmation. </a:t>
            </a:r>
            <a:r>
              <a:rPr lang="en-US" i="1" dirty="0">
                <a:effectLst/>
              </a:rPr>
              <a:t>Science</a:t>
            </a:r>
            <a:r>
              <a:rPr lang="en-US" dirty="0">
                <a:effectLst/>
              </a:rPr>
              <a:t>, </a:t>
            </a:r>
            <a:r>
              <a:rPr lang="en-US" i="1" dirty="0">
                <a:effectLst/>
              </a:rPr>
              <a:t>330</a:t>
            </a:r>
            <a:r>
              <a:rPr lang="en-US" dirty="0">
                <a:effectLst/>
              </a:rPr>
              <a:t>(6008), 1234. https://doi.org/10.1126/science.1195996</a:t>
            </a:r>
            <a:endParaRPr lang="en-US" dirty="0"/>
          </a:p>
          <a:p>
            <a:pPr defTabSz="966612">
              <a:defRPr/>
            </a:pPr>
            <a:endParaRPr lang="en-US"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20</a:t>
            </a:fld>
            <a:endParaRPr lang="fr-CA"/>
          </a:p>
        </p:txBody>
      </p:sp>
    </p:spTree>
    <p:extLst>
      <p:ext uri="{BB962C8B-B14F-4D97-AF65-F5344CB8AC3E}">
        <p14:creationId xmlns:p14="http://schemas.microsoft.com/office/powerpoint/2010/main" val="1893934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dirty="0"/>
              <a:t>JHL</a:t>
            </a:r>
            <a:endParaRPr lang="fr-FR" dirty="0"/>
          </a:p>
          <a:p>
            <a:endParaRPr lang="fr-CA" dirty="0"/>
          </a:p>
          <a:p>
            <a:endParaRPr lang="fr-CA" dirty="0"/>
          </a:p>
          <a:p>
            <a:endParaRPr lang="fr-CA" dirty="0"/>
          </a:p>
          <a:p>
            <a:endParaRPr lang="fr-CA" dirty="0"/>
          </a:p>
          <a:p>
            <a:r>
              <a:rPr lang="fr-CA" dirty="0"/>
              <a:t>Enfin, lors du sondage préparatoire, nous vous avions posé quelques questions à cet effet</a:t>
            </a:r>
            <a:r>
              <a:rPr lang="fr-CA" b="1" dirty="0"/>
              <a:t>. Étant donné que les compétences sont égales, croyez-vous que la parité (homme-femme) est atteinte en physique? (discussion) Sinon quelle est la fraction des femmes physicienne? Pourquoi vous pensez que c’est comme ça? </a:t>
            </a:r>
            <a:r>
              <a:rPr lang="fr-CA" dirty="0"/>
              <a:t>(Est-ce que l’on propose 5 minutes pour en discuter en groupe?)</a:t>
            </a:r>
            <a:endParaRPr dirty="0"/>
          </a:p>
          <a:p>
            <a:endParaRPr lang="fr-CA" dirty="0"/>
          </a:p>
          <a:p>
            <a:r>
              <a:rPr lang="fr-CA" dirty="0"/>
              <a:t>Quelles était les proportions des femmes en sciences pour 6 disciplines: Biologie, Informatique, Mathématiques, Médecine, Physique, Sciences infirmières. </a:t>
            </a:r>
          </a:p>
          <a:p>
            <a:r>
              <a:rPr lang="fr-CA" dirty="0"/>
              <a:t>La réponse se trouve à la diapositive suivante.</a:t>
            </a:r>
          </a:p>
          <a:p>
            <a:endParaRPr lang="fr-CA" dirty="0"/>
          </a:p>
          <a:p>
            <a:r>
              <a:rPr lang="fr-CA" dirty="0"/>
              <a:t>On va tenter de répondre à ces questions d’ici la fin de la présentation. </a:t>
            </a:r>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21</a:t>
            </a:fld>
            <a:endParaRPr lang="fr-CA"/>
          </a:p>
        </p:txBody>
      </p:sp>
    </p:spTree>
    <p:extLst>
      <p:ext uri="{BB962C8B-B14F-4D97-AF65-F5344CB8AC3E}">
        <p14:creationId xmlns:p14="http://schemas.microsoft.com/office/powerpoint/2010/main" val="29880003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TL</a:t>
            </a:r>
          </a:p>
          <a:p>
            <a:endParaRPr lang="fr-CA" dirty="0"/>
          </a:p>
          <a:p>
            <a:endParaRPr lang="fr-CA" dirty="0"/>
          </a:p>
          <a:p>
            <a:endParaRPr lang="fr-CA" dirty="0"/>
          </a:p>
          <a:p>
            <a:endParaRPr lang="fr-CA" dirty="0"/>
          </a:p>
          <a:p>
            <a:r>
              <a:rPr lang="fr-CA" dirty="0"/>
              <a:t>On vous avait demandé dans le sondage préparatoire de classer les disciplines suivantes en fonction de la proportion de femmes. Voici les données pour l’université de Montréal. (bac)</a:t>
            </a:r>
            <a:endParaRPr dirty="0"/>
          </a:p>
          <a:p>
            <a:r>
              <a:rPr lang="fr-CA" dirty="0"/>
              <a:t>Avant de poursuivre, on vous pose la question suivante: Pensez vous que dans les années 60 à 90, la proportion de femmes: était plus faible, était égale, était supérieure ?</a:t>
            </a:r>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22</a:t>
            </a:fld>
            <a:endParaRPr lang="fr-CA"/>
          </a:p>
        </p:txBody>
      </p:sp>
    </p:spTree>
    <p:extLst>
      <p:ext uri="{BB962C8B-B14F-4D97-AF65-F5344CB8AC3E}">
        <p14:creationId xmlns:p14="http://schemas.microsoft.com/office/powerpoint/2010/main" val="25288468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TL</a:t>
            </a:r>
          </a:p>
          <a:p>
            <a:endParaRPr lang="fr-CA" dirty="0"/>
          </a:p>
          <a:p>
            <a:endParaRPr lang="fr-CA" dirty="0"/>
          </a:p>
          <a:p>
            <a:endParaRPr lang="fr-FR" dirty="0" err="1"/>
          </a:p>
          <a:p>
            <a:endParaRPr lang="fr-CA" dirty="0"/>
          </a:p>
          <a:p>
            <a:r>
              <a:rPr lang="fr-CA" dirty="0"/>
              <a:t>La proportion de femmes était inférieure. En fait, il y a 25% de femmes en physique, mais ce nombre stagne depuis les années 2000. Ici sur le graphique on voit la proportion de femmes en physique (rouge) en fonction des années. En bleu, STIM réfère à Science, Technologie, Ingénierie et Mathématiques. </a:t>
            </a:r>
          </a:p>
          <a:p>
            <a:endParaRPr lang="fr-CA" dirty="0"/>
          </a:p>
          <a:p>
            <a:endParaRPr lang="fr-CA" dirty="0"/>
          </a:p>
          <a:p>
            <a:r>
              <a:rPr lang="fr-CA" dirty="0"/>
              <a:t>En fait ce nombre à augmenté dans toutes les sciences sauf les sciences informatiques où le maximum a été atteint en 1985.</a:t>
            </a:r>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23</a:t>
            </a:fld>
            <a:endParaRPr lang="fr-CA"/>
          </a:p>
        </p:txBody>
      </p:sp>
    </p:spTree>
    <p:extLst>
      <p:ext uri="{BB962C8B-B14F-4D97-AF65-F5344CB8AC3E}">
        <p14:creationId xmlns:p14="http://schemas.microsoft.com/office/powerpoint/2010/main" val="17576613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TL</a:t>
            </a:r>
          </a:p>
          <a:p>
            <a:endParaRPr lang="fr-CA" dirty="0"/>
          </a:p>
          <a:p>
            <a:endParaRPr lang="fr-CA" dirty="0"/>
          </a:p>
          <a:p>
            <a:endParaRPr lang="fr-CA" dirty="0"/>
          </a:p>
          <a:p>
            <a:endParaRPr lang="fr-CA" dirty="0" err="1"/>
          </a:p>
          <a:p>
            <a:endParaRPr lang="fr-CA" dirty="0"/>
          </a:p>
          <a:p>
            <a:r>
              <a:rPr lang="fr-CA" dirty="0"/>
              <a:t>Le phénomène de sous-représentation en science ne touche pas seulement les femmes. Certaines minorités culturelles sont sous-représentées. Dont les afro-américains qui composent 15% de la population états-uniennes, mais moins de 3% des bacheliers en physique. </a:t>
            </a:r>
            <a:endParaRPr dirty="0"/>
          </a:p>
          <a:p>
            <a:r>
              <a:rPr lang="fr-CA" dirty="0"/>
              <a:t>Pour ceux et celles qui se questionneraient sur les minorités </a:t>
            </a:r>
            <a:r>
              <a:rPr lang="fr-CA" dirty="0" err="1"/>
              <a:t>lgbtq</a:t>
            </a:r>
            <a:endParaRPr lang="fr-CA" dirty="0"/>
          </a:p>
          <a:p>
            <a:r>
              <a:rPr lang="fr-CA" dirty="0"/>
              <a:t>dx.doi.org/10.1080/00918369.2015.1078632</a:t>
            </a:r>
          </a:p>
          <a:p>
            <a:r>
              <a:rPr lang="fr-CA" dirty="0"/>
              <a:t>http://lgbtphysicists.org/projects.html</a:t>
            </a:r>
          </a:p>
          <a:p>
            <a:endParaRPr lang="fr-CA" dirty="0"/>
          </a:p>
          <a:p>
            <a:r>
              <a:rPr lang="fr-CA" dirty="0"/>
              <a:t>Pourquoi les femmes et minorité n’ont pas tendance d’aller en physique ?</a:t>
            </a:r>
          </a:p>
          <a:p>
            <a:endParaRPr lang="fr-CA" dirty="0"/>
          </a:p>
          <a:p>
            <a:r>
              <a:rPr lang="fr-CA" dirty="0"/>
              <a:t>Pour les autres minorités (orientation sexuelle, ethnie, situation de handicap) nous n’avons pas les données, mais travaillons très fort à les obtenir. Pourquoi pensez-vous qu’il est important de connaître les statistiques concernant les groupes minoritaires ? (discussion) Parce qu’il s’agit de la première étape, pour avoir un portrait de la situation, il faut savoir qui sont ces gens pour ensuite leur demander ce qu’ils pourraient avoir comme besoins</a:t>
            </a:r>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24</a:t>
            </a:fld>
            <a:endParaRPr lang="fr-CA"/>
          </a:p>
        </p:txBody>
      </p:sp>
    </p:spTree>
    <p:extLst>
      <p:ext uri="{BB962C8B-B14F-4D97-AF65-F5344CB8AC3E}">
        <p14:creationId xmlns:p14="http://schemas.microsoft.com/office/powerpoint/2010/main" val="7829252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JHL</a:t>
            </a:r>
          </a:p>
          <a:p>
            <a:endParaRPr lang="en-US" dirty="0"/>
          </a:p>
          <a:p>
            <a:r>
              <a:rPr lang="en-US" dirty="0">
                <a:solidFill>
                  <a:srgbClr val="FFFFFF"/>
                </a:solidFill>
              </a:rPr>
              <a:t>Julie : </a:t>
            </a:r>
            <a:r>
              <a:rPr lang="en-US" dirty="0" err="1">
                <a:solidFill>
                  <a:srgbClr val="FFFFFF"/>
                </a:solidFill>
              </a:rPr>
              <a:t>Donc</a:t>
            </a:r>
            <a:r>
              <a:rPr lang="en-US" dirty="0">
                <a:solidFill>
                  <a:srgbClr val="FFFFFF"/>
                </a:solidFill>
              </a:rPr>
              <a:t> </a:t>
            </a:r>
            <a:r>
              <a:rPr lang="en-US" dirty="0" err="1">
                <a:solidFill>
                  <a:srgbClr val="FFFFFF"/>
                </a:solidFill>
              </a:rPr>
              <a:t>il</a:t>
            </a:r>
            <a:r>
              <a:rPr lang="en-US" dirty="0">
                <a:solidFill>
                  <a:srgbClr val="FFFFFF"/>
                </a:solidFill>
              </a:rPr>
              <a:t> y a beaucoup de recherche qui se fait pour essayer de </a:t>
            </a:r>
            <a:r>
              <a:rPr lang="en-US" dirty="0" err="1">
                <a:solidFill>
                  <a:srgbClr val="FFFFFF"/>
                </a:solidFill>
              </a:rPr>
              <a:t>repondre</a:t>
            </a:r>
            <a:r>
              <a:rPr lang="en-US" dirty="0">
                <a:solidFill>
                  <a:srgbClr val="FFFFFF"/>
                </a:solidFill>
              </a:rPr>
              <a:t> a </a:t>
            </a:r>
            <a:r>
              <a:rPr lang="en-US" dirty="0" err="1">
                <a:solidFill>
                  <a:srgbClr val="FFFFFF"/>
                </a:solidFill>
              </a:rPr>
              <a:t>cette</a:t>
            </a:r>
            <a:r>
              <a:rPr lang="en-US" dirty="0">
                <a:solidFill>
                  <a:srgbClr val="FFFFFF"/>
                </a:solidFill>
              </a:rPr>
              <a:t> question. Une des études qui </a:t>
            </a:r>
            <a:r>
              <a:rPr lang="en-US" dirty="0" err="1">
                <a:solidFill>
                  <a:srgbClr val="FFFFFF"/>
                </a:solidFill>
              </a:rPr>
              <a:t>va</a:t>
            </a:r>
            <a:r>
              <a:rPr lang="en-US" dirty="0">
                <a:solidFill>
                  <a:srgbClr val="FFFFFF"/>
                </a:solidFill>
              </a:rPr>
              <a:t> </a:t>
            </a:r>
            <a:r>
              <a:rPr lang="en-US" dirty="0" err="1">
                <a:solidFill>
                  <a:srgbClr val="FFFFFF"/>
                </a:solidFill>
              </a:rPr>
              <a:t>peut</a:t>
            </a:r>
            <a:r>
              <a:rPr lang="en-US" dirty="0">
                <a:solidFill>
                  <a:srgbClr val="FFFFFF"/>
                </a:solidFill>
              </a:rPr>
              <a:t> </a:t>
            </a:r>
            <a:r>
              <a:rPr lang="en-US" dirty="0" err="1">
                <a:solidFill>
                  <a:srgbClr val="FFFFFF"/>
                </a:solidFill>
              </a:rPr>
              <a:t>etre</a:t>
            </a:r>
            <a:r>
              <a:rPr lang="en-US" dirty="0">
                <a:solidFill>
                  <a:srgbClr val="FFFFFF"/>
                </a:solidFill>
              </a:rPr>
              <a:t> nous donner </a:t>
            </a:r>
            <a:r>
              <a:rPr lang="en-US" dirty="0" err="1">
                <a:solidFill>
                  <a:srgbClr val="FFFFFF"/>
                </a:solidFill>
              </a:rPr>
              <a:t>une</a:t>
            </a:r>
            <a:r>
              <a:rPr lang="en-US" dirty="0">
                <a:solidFill>
                  <a:srgbClr val="FFFFFF"/>
                </a:solidFill>
              </a:rPr>
              <a:t> des </a:t>
            </a:r>
            <a:r>
              <a:rPr lang="en-US" dirty="0" err="1">
                <a:solidFill>
                  <a:srgbClr val="FFFFFF"/>
                </a:solidFill>
              </a:rPr>
              <a:t>reponses</a:t>
            </a:r>
            <a:r>
              <a:rPr lang="en-US" dirty="0">
                <a:solidFill>
                  <a:srgbClr val="FFFFFF"/>
                </a:solidFill>
              </a:rPr>
              <a:t> </a:t>
            </a:r>
            <a:r>
              <a:rPr lang="en-US" dirty="0" err="1">
                <a:solidFill>
                  <a:srgbClr val="FFFFFF"/>
                </a:solidFill>
              </a:rPr>
              <a:t>possibles</a:t>
            </a:r>
            <a:r>
              <a:rPr lang="en-US" dirty="0">
                <a:solidFill>
                  <a:srgbClr val="FFFFFF"/>
                </a:solidFill>
              </a:rPr>
              <a:t>?</a:t>
            </a:r>
            <a:endParaRPr dirty="0"/>
          </a:p>
          <a:p>
            <a:endParaRPr lang="en-US" dirty="0"/>
          </a:p>
          <a:p>
            <a:endParaRPr lang="en-US" dirty="0"/>
          </a:p>
          <a:p>
            <a:r>
              <a:rPr lang="en-US" dirty="0"/>
              <a:t>Les </a:t>
            </a:r>
            <a:r>
              <a:rPr lang="en-US" dirty="0" err="1"/>
              <a:t>étudiants</a:t>
            </a:r>
            <a:r>
              <a:rPr lang="en-US" dirty="0"/>
              <a:t> </a:t>
            </a:r>
            <a:r>
              <a:rPr lang="en-US" dirty="0" err="1"/>
              <a:t>recoivent</a:t>
            </a:r>
            <a:r>
              <a:rPr lang="en-US" dirty="0"/>
              <a:t> le port folio d’un </a:t>
            </a:r>
            <a:r>
              <a:rPr lang="en-US" dirty="0" err="1"/>
              <a:t>capitaliste</a:t>
            </a:r>
            <a:r>
              <a:rPr lang="en-US" dirty="0"/>
              <a:t> </a:t>
            </a:r>
            <a:r>
              <a:rPr lang="en-US" dirty="0" err="1"/>
              <a:t>bien</a:t>
            </a:r>
            <a:r>
              <a:rPr lang="en-US" dirty="0"/>
              <a:t> </a:t>
            </a:r>
            <a:r>
              <a:rPr lang="en-US" dirty="0" err="1"/>
              <a:t>connu</a:t>
            </a:r>
            <a:r>
              <a:rPr lang="en-US" dirty="0"/>
              <a:t>. La premiere </a:t>
            </a:r>
            <a:r>
              <a:rPr lang="en-US" dirty="0" err="1"/>
              <a:t>moitié</a:t>
            </a:r>
            <a:r>
              <a:rPr lang="en-US" dirty="0"/>
              <a:t> </a:t>
            </a:r>
            <a:r>
              <a:rPr lang="en-US" dirty="0" err="1"/>
              <a:t>recoit</a:t>
            </a:r>
            <a:r>
              <a:rPr lang="en-US" dirty="0"/>
              <a:t> </a:t>
            </a:r>
            <a:r>
              <a:rPr lang="en-US" dirty="0" err="1"/>
              <a:t>celui</a:t>
            </a:r>
            <a:r>
              <a:rPr lang="en-US" dirty="0"/>
              <a:t> de </a:t>
            </a:r>
            <a:r>
              <a:rPr lang="en-US" b="1" dirty="0"/>
              <a:t>Heidi</a:t>
            </a:r>
            <a:r>
              <a:rPr lang="en-US" dirty="0"/>
              <a:t>, </a:t>
            </a:r>
            <a:r>
              <a:rPr lang="en-US" dirty="0" err="1"/>
              <a:t>tandis</a:t>
            </a:r>
            <a:r>
              <a:rPr lang="en-US" dirty="0"/>
              <a:t> que la </a:t>
            </a:r>
            <a:r>
              <a:rPr lang="en-US" dirty="0" err="1"/>
              <a:t>deuxieme</a:t>
            </a:r>
            <a:r>
              <a:rPr lang="en-US" dirty="0"/>
              <a:t> </a:t>
            </a:r>
            <a:r>
              <a:rPr lang="en-US" dirty="0" err="1"/>
              <a:t>moitié</a:t>
            </a:r>
            <a:r>
              <a:rPr lang="en-US" dirty="0"/>
              <a:t> </a:t>
            </a:r>
            <a:r>
              <a:rPr lang="en-US" dirty="0" err="1"/>
              <a:t>recoit</a:t>
            </a:r>
            <a:r>
              <a:rPr lang="en-US" dirty="0"/>
              <a:t> un port folio </a:t>
            </a:r>
            <a:r>
              <a:rPr lang="en-US" b="1" dirty="0" err="1"/>
              <a:t>identique</a:t>
            </a:r>
            <a:r>
              <a:rPr lang="en-US" b="1" dirty="0"/>
              <a:t> </a:t>
            </a:r>
            <a:r>
              <a:rPr lang="en-US" dirty="0"/>
              <a:t>– </a:t>
            </a:r>
            <a:r>
              <a:rPr lang="en-US" dirty="0" err="1"/>
              <a:t>sauf</a:t>
            </a:r>
            <a:r>
              <a:rPr lang="en-US" dirty="0"/>
              <a:t> que </a:t>
            </a:r>
            <a:r>
              <a:rPr lang="en-US" dirty="0" err="1"/>
              <a:t>tous</a:t>
            </a:r>
            <a:r>
              <a:rPr lang="en-US" dirty="0"/>
              <a:t> les Heidi </a:t>
            </a:r>
            <a:r>
              <a:rPr lang="en-US" dirty="0" err="1"/>
              <a:t>ont</a:t>
            </a:r>
            <a:r>
              <a:rPr lang="en-US" dirty="0"/>
              <a:t> </a:t>
            </a:r>
            <a:r>
              <a:rPr lang="en-US" dirty="0" err="1"/>
              <a:t>été</a:t>
            </a:r>
            <a:r>
              <a:rPr lang="en-US" dirty="0"/>
              <a:t> </a:t>
            </a:r>
            <a:r>
              <a:rPr lang="en-US" dirty="0" err="1"/>
              <a:t>changé</a:t>
            </a:r>
            <a:r>
              <a:rPr lang="en-US" dirty="0"/>
              <a:t> pour </a:t>
            </a:r>
            <a:r>
              <a:rPr lang="en-US" b="1" dirty="0"/>
              <a:t>Howard</a:t>
            </a:r>
            <a:r>
              <a:rPr lang="en-US" dirty="0"/>
              <a:t>. Les </a:t>
            </a:r>
            <a:r>
              <a:rPr lang="en-US" dirty="0" err="1"/>
              <a:t>professeurs</a:t>
            </a:r>
            <a:r>
              <a:rPr lang="en-US" dirty="0"/>
              <a:t> </a:t>
            </a:r>
            <a:r>
              <a:rPr lang="en-US" dirty="0" err="1"/>
              <a:t>demandent</a:t>
            </a:r>
            <a:r>
              <a:rPr lang="en-US" dirty="0"/>
              <a:t>: </a:t>
            </a:r>
            <a:r>
              <a:rPr lang="en-US" dirty="0" err="1"/>
              <a:t>engageriez-vous</a:t>
            </a:r>
            <a:r>
              <a:rPr lang="en-US" dirty="0"/>
              <a:t> </a:t>
            </a:r>
            <a:r>
              <a:rPr lang="en-US" dirty="0" err="1"/>
              <a:t>ce</a:t>
            </a:r>
            <a:r>
              <a:rPr lang="en-US" dirty="0"/>
              <a:t> </a:t>
            </a:r>
            <a:r>
              <a:rPr lang="en-US" dirty="0" err="1"/>
              <a:t>candidat</a:t>
            </a:r>
            <a:r>
              <a:rPr lang="en-US" dirty="0"/>
              <a:t>?</a:t>
            </a:r>
            <a:endParaRPr dirty="0"/>
          </a:p>
          <a:p>
            <a:endParaRPr lang="en-US" dirty="0"/>
          </a:p>
          <a:p>
            <a:r>
              <a:rPr lang="en-US" dirty="0"/>
              <a:t>Les </a:t>
            </a:r>
            <a:r>
              <a:rPr lang="en-US" dirty="0" err="1"/>
              <a:t>étudiants</a:t>
            </a:r>
            <a:r>
              <a:rPr lang="en-US" dirty="0"/>
              <a:t> </a:t>
            </a:r>
            <a:r>
              <a:rPr lang="en-US" dirty="0" err="1"/>
              <a:t>ont</a:t>
            </a:r>
            <a:r>
              <a:rPr lang="en-US" dirty="0"/>
              <a:t> </a:t>
            </a:r>
            <a:r>
              <a:rPr lang="en-US" dirty="0" err="1"/>
              <a:t>tous</a:t>
            </a:r>
            <a:r>
              <a:rPr lang="en-US" dirty="0"/>
              <a:t> </a:t>
            </a:r>
            <a:r>
              <a:rPr lang="en-US" dirty="0" err="1"/>
              <a:t>répondu</a:t>
            </a:r>
            <a:r>
              <a:rPr lang="en-US" dirty="0"/>
              <a:t> que les </a:t>
            </a:r>
            <a:r>
              <a:rPr lang="en-US" dirty="0" err="1"/>
              <a:t>deux</a:t>
            </a:r>
            <a:r>
              <a:rPr lang="en-US" dirty="0"/>
              <a:t> </a:t>
            </a:r>
            <a:r>
              <a:rPr lang="en-US" dirty="0" err="1"/>
              <a:t>candidats</a:t>
            </a:r>
            <a:r>
              <a:rPr lang="en-US" dirty="0"/>
              <a:t> </a:t>
            </a:r>
            <a:r>
              <a:rPr lang="en-US" dirty="0" err="1"/>
              <a:t>était</a:t>
            </a:r>
            <a:r>
              <a:rPr lang="en-US" dirty="0"/>
              <a:t> tout </a:t>
            </a:r>
            <a:r>
              <a:rPr lang="en-US" dirty="0" err="1"/>
              <a:t>aussi</a:t>
            </a:r>
            <a:r>
              <a:rPr lang="en-US" dirty="0"/>
              <a:t> </a:t>
            </a:r>
            <a:r>
              <a:rPr lang="en-US" dirty="0" err="1"/>
              <a:t>compétents</a:t>
            </a:r>
            <a:r>
              <a:rPr lang="en-US" dirty="0"/>
              <a:t> …</a:t>
            </a:r>
            <a:r>
              <a:rPr lang="en-US" dirty="0" err="1"/>
              <a:t>mais</a:t>
            </a:r>
            <a:r>
              <a:rPr lang="en-US" dirty="0"/>
              <a:t> Howard </a:t>
            </a:r>
            <a:r>
              <a:rPr lang="en-US" dirty="0" err="1"/>
              <a:t>était</a:t>
            </a:r>
            <a:r>
              <a:rPr lang="en-US" dirty="0"/>
              <a:t> </a:t>
            </a:r>
            <a:r>
              <a:rPr lang="en-US" dirty="0" err="1"/>
              <a:t>jugé</a:t>
            </a:r>
            <a:r>
              <a:rPr lang="en-US" dirty="0"/>
              <a:t> </a:t>
            </a:r>
            <a:r>
              <a:rPr lang="en-US" dirty="0" err="1"/>
              <a:t>comme</a:t>
            </a:r>
            <a:r>
              <a:rPr lang="en-US" dirty="0"/>
              <a:t> un </a:t>
            </a:r>
            <a:r>
              <a:rPr lang="en-US" dirty="0" err="1"/>
              <a:t>collègue</a:t>
            </a:r>
            <a:r>
              <a:rPr lang="en-US" dirty="0"/>
              <a:t> plus </a:t>
            </a:r>
            <a:r>
              <a:rPr lang="en-US" b="1" dirty="0" err="1"/>
              <a:t>attrayant</a:t>
            </a:r>
            <a:r>
              <a:rPr lang="en-US" dirty="0"/>
              <a:t>, </a:t>
            </a:r>
            <a:r>
              <a:rPr lang="en-US" dirty="0" err="1"/>
              <a:t>tandis</a:t>
            </a:r>
            <a:r>
              <a:rPr lang="en-US" dirty="0"/>
              <a:t> que Heidi </a:t>
            </a:r>
            <a:r>
              <a:rPr lang="en-US" dirty="0" err="1"/>
              <a:t>était</a:t>
            </a:r>
            <a:r>
              <a:rPr lang="en-US" dirty="0"/>
              <a:t> </a:t>
            </a:r>
            <a:r>
              <a:rPr lang="en-US" dirty="0" err="1"/>
              <a:t>percut</a:t>
            </a:r>
            <a:r>
              <a:rPr lang="en-US" dirty="0"/>
              <a:t> </a:t>
            </a:r>
            <a:r>
              <a:rPr lang="en-US" dirty="0" err="1"/>
              <a:t>comme</a:t>
            </a:r>
            <a:r>
              <a:rPr lang="en-US" dirty="0"/>
              <a:t> </a:t>
            </a:r>
            <a:r>
              <a:rPr lang="en-US" b="1" dirty="0" err="1"/>
              <a:t>égoiste</a:t>
            </a:r>
            <a:r>
              <a:rPr lang="en-US" dirty="0"/>
              <a:t> et “</a:t>
            </a:r>
            <a:r>
              <a:rPr lang="en-US" b="1" dirty="0"/>
              <a:t>pas le genre de </a:t>
            </a:r>
            <a:r>
              <a:rPr lang="en-US" b="1" dirty="0" err="1"/>
              <a:t>personne</a:t>
            </a:r>
            <a:r>
              <a:rPr lang="en-US" b="1" dirty="0"/>
              <a:t> avec qui on </a:t>
            </a:r>
            <a:r>
              <a:rPr lang="en-US" b="1" dirty="0" err="1"/>
              <a:t>voudrait</a:t>
            </a:r>
            <a:r>
              <a:rPr lang="en-US" b="1" dirty="0"/>
              <a:t> </a:t>
            </a:r>
            <a:r>
              <a:rPr lang="en-US" b="1" dirty="0" err="1"/>
              <a:t>travailler</a:t>
            </a:r>
            <a:r>
              <a:rPr lang="en-US" dirty="0"/>
              <a:t>”. </a:t>
            </a:r>
          </a:p>
          <a:p>
            <a:endParaRPr lang="en-US" dirty="0"/>
          </a:p>
          <a:p>
            <a:r>
              <a:rPr lang="en-US" dirty="0" err="1"/>
              <a:t>Pourquoi</a:t>
            </a:r>
            <a:r>
              <a:rPr lang="en-US" dirty="0"/>
              <a:t> y a-t-</a:t>
            </a:r>
            <a:r>
              <a:rPr lang="en-US" dirty="0" err="1"/>
              <a:t>il</a:t>
            </a:r>
            <a:r>
              <a:rPr lang="en-US" dirty="0"/>
              <a:t> </a:t>
            </a:r>
            <a:r>
              <a:rPr lang="en-US" dirty="0" err="1"/>
              <a:t>cette</a:t>
            </a:r>
            <a:r>
              <a:rPr lang="en-US" dirty="0"/>
              <a:t> difference entre les </a:t>
            </a:r>
            <a:r>
              <a:rPr lang="en-US" dirty="0" err="1"/>
              <a:t>deux</a:t>
            </a:r>
            <a:r>
              <a:rPr lang="en-US" dirty="0"/>
              <a:t> versions du CV ?</a:t>
            </a:r>
          </a:p>
          <a:p>
            <a:endParaRPr lang="en-US" dirty="0"/>
          </a:p>
          <a:p>
            <a:r>
              <a:rPr lang="en-US" dirty="0" err="1"/>
              <a:t>C’est</a:t>
            </a:r>
            <a:r>
              <a:rPr lang="en-US" dirty="0"/>
              <a:t> </a:t>
            </a:r>
            <a:r>
              <a:rPr lang="en-US" dirty="0" err="1"/>
              <a:t>ce</a:t>
            </a:r>
            <a:r>
              <a:rPr lang="en-US" dirty="0"/>
              <a:t> que </a:t>
            </a:r>
            <a:r>
              <a:rPr lang="en-US" dirty="0" err="1"/>
              <a:t>l’on</a:t>
            </a:r>
            <a:r>
              <a:rPr lang="en-US" dirty="0"/>
              <a:t> </a:t>
            </a:r>
            <a:r>
              <a:rPr lang="en-US" dirty="0" err="1"/>
              <a:t>nomme</a:t>
            </a:r>
            <a:r>
              <a:rPr lang="en-US" dirty="0"/>
              <a:t> le </a:t>
            </a:r>
            <a:r>
              <a:rPr lang="en-US" dirty="0" err="1"/>
              <a:t>biais</a:t>
            </a:r>
            <a:r>
              <a:rPr lang="en-US" dirty="0"/>
              <a:t> </a:t>
            </a:r>
            <a:r>
              <a:rPr lang="en-US" dirty="0" err="1"/>
              <a:t>implicite</a:t>
            </a:r>
            <a:r>
              <a:rPr lang="en-US" dirty="0"/>
              <a:t>. </a:t>
            </a:r>
          </a:p>
          <a:p>
            <a:r>
              <a:rPr lang="fr-CA" dirty="0"/>
              <a:t>https://implicit.harvard.edu/implicit/france/</a:t>
            </a:r>
          </a:p>
          <a:p>
            <a:endParaRPr lang="fr-CA" dirty="0"/>
          </a:p>
          <a:p>
            <a:endParaRPr lang="fr-CA" dirty="0"/>
          </a:p>
          <a:p>
            <a:r>
              <a:rPr lang="fr-CA" dirty="0"/>
              <a:t>Informations supplémentaires pour les conférenciers: « Le concept de biais implicite repose sur l’idée que la pensée humaine est en partie fondée sur des associations. Penser à une « maman », par exemple, évoque des pensées comme « soins » ou « douceur » par association. » « des études, basées sur des jeux vidéo où le but est de tirer le plus rapidement possible sur les personnes armées, montrent que les participants tirent plus rapidement sur les personnes noires armées que sur les personnes blanches armées, et font plus souvent l’erreur de tirer sur une personne noire qui n’est pas armée que sur une personne blanche qui n’est pas armée. » </a:t>
            </a:r>
          </a:p>
          <a:p>
            <a:r>
              <a:rPr lang="fr-CA" b="1" dirty="0"/>
              <a:t>Peut-on être raciste sans le savoir? </a:t>
            </a:r>
            <a:r>
              <a:rPr lang="fr-CA" dirty="0"/>
              <a:t>24 janvier 2017 | Régine </a:t>
            </a:r>
            <a:r>
              <a:rPr lang="fr-CA" dirty="0" err="1"/>
              <a:t>Debrosse</a:t>
            </a:r>
            <a:r>
              <a:rPr lang="fr-CA" dirty="0"/>
              <a:t> - </a:t>
            </a:r>
            <a:r>
              <a:rPr lang="fr-CA" i="1" dirty="0"/>
              <a:t>Chercheuse postdoctorale en psychologie à l'Université </a:t>
            </a:r>
            <a:r>
              <a:rPr lang="fr-CA" i="1" dirty="0" err="1"/>
              <a:t>Northwestern</a:t>
            </a:r>
            <a:r>
              <a:rPr lang="fr-CA" i="1" dirty="0"/>
              <a:t> en Illinois</a:t>
            </a:r>
            <a:endParaRPr lang="fr-CA" dirty="0"/>
          </a:p>
          <a:p>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25</a:t>
            </a:fld>
            <a:endParaRPr lang="fr-CA"/>
          </a:p>
        </p:txBody>
      </p:sp>
    </p:spTree>
    <p:extLst>
      <p:ext uri="{BB962C8B-B14F-4D97-AF65-F5344CB8AC3E}">
        <p14:creationId xmlns:p14="http://schemas.microsoft.com/office/powerpoint/2010/main" val="25016981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TL</a:t>
            </a:r>
          </a:p>
          <a:p>
            <a:endParaRPr lang="en-US" dirty="0"/>
          </a:p>
          <a:p>
            <a:endParaRPr lang="en-US" dirty="0"/>
          </a:p>
          <a:p>
            <a:endParaRPr lang="en-US" dirty="0"/>
          </a:p>
          <a:p>
            <a:endParaRPr lang="en-US" dirty="0"/>
          </a:p>
          <a:p>
            <a:endParaRPr lang="en-US" dirty="0"/>
          </a:p>
          <a:p>
            <a:endParaRPr lang="en-US" dirty="0" err="1"/>
          </a:p>
          <a:p>
            <a:r>
              <a:rPr lang="en-US" dirty="0"/>
              <a:t>Vous </a:t>
            </a:r>
            <a:r>
              <a:rPr lang="en-US" dirty="0" err="1"/>
              <a:t>pouvez</a:t>
            </a:r>
            <a:r>
              <a:rPr lang="en-US" dirty="0"/>
              <a:t> tester </a:t>
            </a:r>
            <a:r>
              <a:rPr lang="en-US" dirty="0" err="1"/>
              <a:t>votre</a:t>
            </a:r>
            <a:r>
              <a:rPr lang="en-US" dirty="0"/>
              <a:t> </a:t>
            </a:r>
            <a:r>
              <a:rPr lang="en-US" dirty="0" err="1"/>
              <a:t>biais</a:t>
            </a:r>
            <a:r>
              <a:rPr lang="en-US" dirty="0"/>
              <a:t> </a:t>
            </a:r>
            <a:r>
              <a:rPr lang="en-US" dirty="0" err="1"/>
              <a:t>implicite</a:t>
            </a:r>
            <a:endParaRPr lang="en-US" dirty="0"/>
          </a:p>
          <a:p>
            <a:endParaRPr lang="en-US" dirty="0"/>
          </a:p>
          <a:p>
            <a:r>
              <a:rPr lang="en-US" dirty="0" err="1"/>
              <a:t>C’est</a:t>
            </a:r>
            <a:r>
              <a:rPr lang="en-US" dirty="0"/>
              <a:t> </a:t>
            </a:r>
            <a:r>
              <a:rPr lang="en-US" dirty="0" err="1"/>
              <a:t>ce</a:t>
            </a:r>
            <a:r>
              <a:rPr lang="en-US" dirty="0"/>
              <a:t> que </a:t>
            </a:r>
            <a:r>
              <a:rPr lang="en-US" dirty="0" err="1"/>
              <a:t>l’on</a:t>
            </a:r>
            <a:r>
              <a:rPr lang="en-US" dirty="0"/>
              <a:t> </a:t>
            </a:r>
            <a:r>
              <a:rPr lang="en-US" dirty="0" err="1"/>
              <a:t>nomme</a:t>
            </a:r>
            <a:r>
              <a:rPr lang="en-US" dirty="0"/>
              <a:t> le </a:t>
            </a:r>
            <a:r>
              <a:rPr lang="en-US" dirty="0" err="1"/>
              <a:t>biais</a:t>
            </a:r>
            <a:r>
              <a:rPr lang="en-US" dirty="0"/>
              <a:t> </a:t>
            </a:r>
            <a:r>
              <a:rPr lang="en-US" dirty="0" err="1"/>
              <a:t>implicite</a:t>
            </a:r>
            <a:r>
              <a:rPr lang="en-US" dirty="0"/>
              <a:t>. Le </a:t>
            </a:r>
            <a:r>
              <a:rPr lang="en-US" dirty="0" err="1"/>
              <a:t>biais</a:t>
            </a:r>
            <a:r>
              <a:rPr lang="en-US" dirty="0"/>
              <a:t> </a:t>
            </a:r>
            <a:r>
              <a:rPr lang="en-US" dirty="0" err="1"/>
              <a:t>implicite</a:t>
            </a:r>
            <a:r>
              <a:rPr lang="en-US" dirty="0"/>
              <a:t> </a:t>
            </a:r>
            <a:r>
              <a:rPr lang="en-US" dirty="0" err="1"/>
              <a:t>sont</a:t>
            </a:r>
            <a:r>
              <a:rPr lang="en-US" dirty="0"/>
              <a:t> des associations que </a:t>
            </a:r>
            <a:r>
              <a:rPr lang="en-US" dirty="0" err="1"/>
              <a:t>l’on</a:t>
            </a:r>
            <a:r>
              <a:rPr lang="en-US" dirty="0"/>
              <a:t> se fait. </a:t>
            </a:r>
            <a:r>
              <a:rPr lang="en-US" dirty="0" err="1"/>
              <a:t>Comme</a:t>
            </a:r>
            <a:r>
              <a:rPr lang="en-US" dirty="0"/>
              <a:t> </a:t>
            </a:r>
            <a:r>
              <a:rPr lang="en-US" dirty="0" err="1"/>
              <a:t>associer</a:t>
            </a:r>
            <a:r>
              <a:rPr lang="en-US" dirty="0"/>
              <a:t> “</a:t>
            </a:r>
            <a:r>
              <a:rPr lang="en-US" dirty="0" err="1"/>
              <a:t>maman</a:t>
            </a:r>
            <a:r>
              <a:rPr lang="en-US" dirty="0"/>
              <a:t>” à “douceur”.  Il </a:t>
            </a:r>
            <a:r>
              <a:rPr lang="en-US" dirty="0" err="1"/>
              <a:t>existe</a:t>
            </a:r>
            <a:r>
              <a:rPr lang="en-US" dirty="0"/>
              <a:t> un site internet </a:t>
            </a:r>
            <a:r>
              <a:rPr lang="en-US" dirty="0" err="1"/>
              <a:t>où</a:t>
            </a:r>
            <a:r>
              <a:rPr lang="en-US" dirty="0"/>
              <a:t> on </a:t>
            </a:r>
            <a:r>
              <a:rPr lang="en-US" dirty="0" err="1"/>
              <a:t>peut</a:t>
            </a:r>
            <a:r>
              <a:rPr lang="en-US" dirty="0"/>
              <a:t> tester son </a:t>
            </a:r>
            <a:r>
              <a:rPr lang="en-US" dirty="0" err="1"/>
              <a:t>biais</a:t>
            </a:r>
            <a:r>
              <a:rPr lang="en-US" dirty="0"/>
              <a:t>.</a:t>
            </a:r>
            <a:endParaRPr dirty="0"/>
          </a:p>
          <a:p>
            <a:r>
              <a:rPr lang="fr-CA" dirty="0"/>
              <a:t>https://implicit.harvard.edu/implicit/france/</a:t>
            </a:r>
          </a:p>
          <a:p>
            <a:endParaRPr lang="fr-CA" dirty="0"/>
          </a:p>
          <a:p>
            <a:r>
              <a:rPr lang="fr-CA" dirty="0"/>
              <a:t>Vous pouvez passer le test du biais implicite. </a:t>
            </a:r>
          </a:p>
          <a:p>
            <a:endParaRPr lang="fr-CA" dirty="0"/>
          </a:p>
          <a:p>
            <a:r>
              <a:rPr lang="fr-CA" b="1" dirty="0"/>
              <a:t>Informations supplémentaires pour les conférenciers</a:t>
            </a:r>
            <a:r>
              <a:rPr lang="fr-CA" dirty="0"/>
              <a:t>: « Le concept de biais implicite repose sur l’idée que la pensée humaine est en partie fondée sur des associations. Penser à une « maman », par exemple, évoque des pensées comme « soins » ou « douceur » par association. » « des études, basées sur des jeux vidéo où le but est de tirer le plus rapidement possible sur les personnes armées, montrent que les participants tirent plus rapidement sur les personnes noires armées que sur les personnes blanches armées, et font plus souvent l’erreur de tirer sur une personne noire qui n’est pas armée que sur une personne blanche qui n’est pas armée. » </a:t>
            </a:r>
          </a:p>
          <a:p>
            <a:r>
              <a:rPr lang="fr-CA" b="1" dirty="0"/>
              <a:t>Peut-on être raciste sans le savoir? </a:t>
            </a:r>
            <a:r>
              <a:rPr lang="fr-CA" dirty="0"/>
              <a:t>24 janvier 2017 | Régine </a:t>
            </a:r>
            <a:r>
              <a:rPr lang="fr-CA" dirty="0" err="1"/>
              <a:t>Debrosse</a:t>
            </a:r>
            <a:r>
              <a:rPr lang="fr-CA" dirty="0"/>
              <a:t> - </a:t>
            </a:r>
            <a:r>
              <a:rPr lang="fr-CA" i="1" dirty="0"/>
              <a:t>Chercheuse postdoctorale en psychologie à l'Université </a:t>
            </a:r>
            <a:r>
              <a:rPr lang="fr-CA" i="1" dirty="0" err="1"/>
              <a:t>Northwestern</a:t>
            </a:r>
            <a:r>
              <a:rPr lang="fr-CA" i="1" dirty="0"/>
              <a:t> en Illinois</a:t>
            </a:r>
            <a:endParaRPr lang="fr-CA" dirty="0"/>
          </a:p>
          <a:p>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26</a:t>
            </a:fld>
            <a:endParaRPr lang="fr-CA"/>
          </a:p>
        </p:txBody>
      </p:sp>
    </p:spTree>
    <p:extLst>
      <p:ext uri="{BB962C8B-B14F-4D97-AF65-F5344CB8AC3E}">
        <p14:creationId xmlns:p14="http://schemas.microsoft.com/office/powerpoint/2010/main" val="12171759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JHL</a:t>
            </a:r>
          </a:p>
          <a:p>
            <a:endParaRPr lang="en-US" dirty="0"/>
          </a:p>
          <a:p>
            <a:endParaRPr lang="en-US" dirty="0"/>
          </a:p>
          <a:p>
            <a:endParaRPr lang="en-US" dirty="0"/>
          </a:p>
          <a:p>
            <a:endParaRPr lang="en-US" dirty="0"/>
          </a:p>
          <a:p>
            <a:endParaRPr lang="en-US" dirty="0"/>
          </a:p>
          <a:p>
            <a:r>
              <a:rPr lang="en-US" dirty="0"/>
              <a:t>Les </a:t>
            </a:r>
            <a:r>
              <a:rPr lang="en-US" dirty="0" err="1"/>
              <a:t>physiciens</a:t>
            </a:r>
            <a:r>
              <a:rPr lang="en-US" dirty="0"/>
              <a:t> </a:t>
            </a:r>
            <a:r>
              <a:rPr lang="en-US" dirty="0" err="1"/>
              <a:t>sont</a:t>
            </a:r>
            <a:r>
              <a:rPr lang="en-US" dirty="0"/>
              <a:t> des gens “</a:t>
            </a:r>
            <a:r>
              <a:rPr lang="en-US" dirty="0" err="1"/>
              <a:t>normaux</a:t>
            </a:r>
            <a:r>
              <a:rPr lang="en-US" dirty="0"/>
              <a:t>” avec des </a:t>
            </a:r>
            <a:r>
              <a:rPr lang="en-US" dirty="0" err="1"/>
              <a:t>emplois</a:t>
            </a:r>
            <a:r>
              <a:rPr lang="en-US" dirty="0"/>
              <a:t> “</a:t>
            </a:r>
            <a:r>
              <a:rPr lang="en-US" dirty="0" err="1"/>
              <a:t>normaux</a:t>
            </a:r>
            <a:r>
              <a:rPr lang="en-US" dirty="0"/>
              <a:t>”. Après </a:t>
            </a:r>
            <a:r>
              <a:rPr lang="en-US" dirty="0" err="1"/>
              <a:t>avoir</a:t>
            </a:r>
            <a:r>
              <a:rPr lang="en-US" dirty="0"/>
              <a:t> </a:t>
            </a:r>
            <a:r>
              <a:rPr lang="en-US" dirty="0" err="1"/>
              <a:t>rencontré</a:t>
            </a:r>
            <a:r>
              <a:rPr lang="en-US" dirty="0"/>
              <a:t> des </a:t>
            </a:r>
            <a:r>
              <a:rPr lang="en-US" dirty="0" err="1"/>
              <a:t>scientifiques</a:t>
            </a:r>
            <a:r>
              <a:rPr lang="en-US" dirty="0"/>
              <a:t> </a:t>
            </a:r>
            <a:r>
              <a:rPr lang="en-US" dirty="0" err="1"/>
              <a:t>ils</a:t>
            </a:r>
            <a:r>
              <a:rPr lang="en-US" dirty="0"/>
              <a:t> se </a:t>
            </a:r>
            <a:r>
              <a:rPr lang="en-US" dirty="0" err="1"/>
              <a:t>sont</a:t>
            </a:r>
            <a:r>
              <a:rPr lang="en-US" dirty="0"/>
              <a:t> </a:t>
            </a:r>
            <a:r>
              <a:rPr lang="en-US" dirty="0" err="1"/>
              <a:t>dessinés</a:t>
            </a:r>
            <a:r>
              <a:rPr lang="en-US" dirty="0"/>
              <a:t>.</a:t>
            </a:r>
          </a:p>
          <a:p>
            <a:endParaRPr lang="en-US" dirty="0"/>
          </a:p>
          <a:p>
            <a:r>
              <a:rPr lang="en-US" dirty="0"/>
              <a:t> </a:t>
            </a:r>
            <a:endParaRPr lang="fr-FR" dirty="0"/>
          </a:p>
          <a:p>
            <a:r>
              <a:rPr lang="en-US" dirty="0"/>
              <a:t>Julie: </a:t>
            </a:r>
            <a:r>
              <a:rPr lang="en-US" dirty="0" err="1"/>
              <a:t>Pourquoi</a:t>
            </a:r>
            <a:r>
              <a:rPr lang="en-US" dirty="0"/>
              <a:t> </a:t>
            </a:r>
            <a:r>
              <a:rPr lang="en-US" dirty="0" err="1"/>
              <a:t>est-ce</a:t>
            </a:r>
            <a:r>
              <a:rPr lang="en-US" dirty="0"/>
              <a:t> que les femmes </a:t>
            </a:r>
            <a:r>
              <a:rPr lang="en-US" dirty="0" err="1"/>
              <a:t>vont</a:t>
            </a:r>
            <a:r>
              <a:rPr lang="en-US" dirty="0"/>
              <a:t> pas </a:t>
            </a:r>
            <a:r>
              <a:rPr lang="en-US" dirty="0" err="1"/>
              <a:t>en</a:t>
            </a:r>
            <a:r>
              <a:rPr lang="en-US" dirty="0"/>
              <a:t> physique: </a:t>
            </a:r>
            <a:r>
              <a:rPr lang="en-US" dirty="0" err="1"/>
              <a:t>l’hypothese</a:t>
            </a:r>
            <a:r>
              <a:rPr lang="en-US" dirty="0"/>
              <a:t> </a:t>
            </a:r>
            <a:r>
              <a:rPr lang="en-US" dirty="0" err="1"/>
              <a:t>principale</a:t>
            </a:r>
            <a:r>
              <a:rPr lang="en-US" dirty="0"/>
              <a:t>, la recherche </a:t>
            </a:r>
            <a:r>
              <a:rPr lang="en-US" dirty="0" err="1"/>
              <a:t>demontre</a:t>
            </a:r>
            <a:r>
              <a:rPr lang="en-US" dirty="0"/>
              <a:t>, ca </a:t>
            </a:r>
            <a:r>
              <a:rPr lang="en-US" dirty="0" err="1"/>
              <a:t>serait</a:t>
            </a:r>
            <a:r>
              <a:rPr lang="en-US" dirty="0"/>
              <a:t> que les femmes et </a:t>
            </a:r>
            <a:r>
              <a:rPr lang="en-US" dirty="0" err="1"/>
              <a:t>minorites</a:t>
            </a:r>
            <a:r>
              <a:rPr lang="en-US" dirty="0"/>
              <a:t> ne se </a:t>
            </a:r>
            <a:r>
              <a:rPr lang="en-US" dirty="0" err="1"/>
              <a:t>voit</a:t>
            </a:r>
            <a:r>
              <a:rPr lang="en-US" dirty="0"/>
              <a:t> pas </a:t>
            </a:r>
            <a:r>
              <a:rPr lang="en-US" dirty="0" err="1"/>
              <a:t>comme</a:t>
            </a:r>
            <a:r>
              <a:rPr lang="en-US" dirty="0"/>
              <a:t> un </a:t>
            </a:r>
            <a:r>
              <a:rPr lang="en-US" dirty="0" err="1"/>
              <a:t>physicien</a:t>
            </a:r>
            <a:r>
              <a:rPr lang="en-US" dirty="0"/>
              <a:t>. Au fait, </a:t>
            </a:r>
            <a:r>
              <a:rPr lang="en-US" dirty="0" err="1"/>
              <a:t>quand</a:t>
            </a:r>
            <a:r>
              <a:rPr lang="en-US" dirty="0"/>
              <a:t> on </a:t>
            </a:r>
            <a:r>
              <a:rPr lang="en-US" dirty="0" err="1"/>
              <a:t>dit</a:t>
            </a:r>
            <a:r>
              <a:rPr lang="en-US" dirty="0"/>
              <a:t> physique, on </a:t>
            </a:r>
            <a:r>
              <a:rPr lang="en-US" dirty="0" err="1"/>
              <a:t>voit</a:t>
            </a:r>
            <a:r>
              <a:rPr lang="en-US" dirty="0"/>
              <a:t> </a:t>
            </a:r>
            <a:r>
              <a:rPr lang="en-US" dirty="0" err="1"/>
              <a:t>plutot</a:t>
            </a:r>
            <a:r>
              <a:rPr lang="en-US" dirty="0"/>
              <a:t> ca (homme, </a:t>
            </a:r>
            <a:r>
              <a:rPr lang="en-US" dirty="0" err="1"/>
              <a:t>labo</a:t>
            </a:r>
            <a:r>
              <a:rPr lang="en-US" dirty="0"/>
              <a:t>, tout </a:t>
            </a:r>
            <a:r>
              <a:rPr lang="en-US" dirty="0" err="1"/>
              <a:t>seule</a:t>
            </a:r>
            <a:r>
              <a:rPr lang="en-US" dirty="0"/>
              <a:t>). </a:t>
            </a:r>
            <a:r>
              <a:rPr lang="en-US" dirty="0" err="1"/>
              <a:t>Mais</a:t>
            </a:r>
            <a:r>
              <a:rPr lang="en-US" dirty="0"/>
              <a:t> on a vu que la physique </a:t>
            </a:r>
            <a:r>
              <a:rPr lang="en-US" dirty="0" err="1"/>
              <a:t>est</a:t>
            </a:r>
            <a:r>
              <a:rPr lang="en-US" dirty="0"/>
              <a:t> </a:t>
            </a:r>
            <a:r>
              <a:rPr lang="en-US" dirty="0" err="1"/>
              <a:t>une</a:t>
            </a:r>
            <a:r>
              <a:rPr lang="en-US" dirty="0"/>
              <a:t> formation </a:t>
            </a:r>
            <a:r>
              <a:rPr lang="en-US" dirty="0" err="1"/>
              <a:t>polyvante</a:t>
            </a:r>
            <a:r>
              <a:rPr lang="en-US" dirty="0"/>
              <a:t>, qui </a:t>
            </a:r>
            <a:r>
              <a:rPr lang="en-US" dirty="0" err="1"/>
              <a:t>mene</a:t>
            </a:r>
            <a:r>
              <a:rPr lang="en-US" dirty="0"/>
              <a:t> a des </a:t>
            </a:r>
            <a:r>
              <a:rPr lang="en-US" dirty="0" err="1"/>
              <a:t>emplois</a:t>
            </a:r>
            <a:r>
              <a:rPr lang="en-US" dirty="0"/>
              <a:t> </a:t>
            </a:r>
            <a:r>
              <a:rPr lang="en-US" dirty="0" err="1"/>
              <a:t>comme</a:t>
            </a:r>
            <a:r>
              <a:rPr lang="en-US" dirty="0"/>
              <a:t>, ?. </a:t>
            </a:r>
          </a:p>
          <a:p>
            <a:r>
              <a:rPr lang="en-US" dirty="0" err="1"/>
              <a:t>Comme</a:t>
            </a:r>
            <a:r>
              <a:rPr lang="en-US" dirty="0"/>
              <a:t> </a:t>
            </a:r>
            <a:r>
              <a:rPr lang="en-US" dirty="0" err="1"/>
              <a:t>vous</a:t>
            </a:r>
            <a:r>
              <a:rPr lang="en-US" dirty="0"/>
              <a:t> </a:t>
            </a:r>
            <a:r>
              <a:rPr lang="en-US" dirty="0" err="1"/>
              <a:t>pouvez</a:t>
            </a:r>
            <a:r>
              <a:rPr lang="en-US" dirty="0"/>
              <a:t> </a:t>
            </a:r>
            <a:r>
              <a:rPr lang="en-US" dirty="0" err="1"/>
              <a:t>voir</a:t>
            </a:r>
            <a:r>
              <a:rPr lang="en-US" dirty="0"/>
              <a:t>, age 12 </a:t>
            </a:r>
            <a:r>
              <a:rPr lang="en-US" dirty="0" err="1"/>
              <a:t>ans</a:t>
            </a:r>
            <a:r>
              <a:rPr lang="en-US" dirty="0"/>
              <a:t>, par </a:t>
            </a:r>
            <a:r>
              <a:rPr lang="en-US" dirty="0" err="1"/>
              <a:t>contre</a:t>
            </a:r>
            <a:r>
              <a:rPr lang="en-US" dirty="0"/>
              <a:t>. </a:t>
            </a:r>
          </a:p>
          <a:p>
            <a:r>
              <a:rPr lang="en-US" dirty="0"/>
              <a:t>Et </a:t>
            </a:r>
            <a:r>
              <a:rPr lang="en-US" dirty="0" err="1"/>
              <a:t>en</a:t>
            </a:r>
            <a:r>
              <a:rPr lang="en-US" dirty="0"/>
              <a:t> plus, </a:t>
            </a:r>
            <a:r>
              <a:rPr lang="en-US" dirty="0" err="1"/>
              <a:t>ils</a:t>
            </a:r>
            <a:r>
              <a:rPr lang="en-US" dirty="0"/>
              <a:t> </a:t>
            </a:r>
            <a:r>
              <a:rPr lang="en-US" dirty="0" err="1"/>
              <a:t>rencontrent</a:t>
            </a:r>
            <a:r>
              <a:rPr lang="en-US" dirty="0"/>
              <a:t> </a:t>
            </a:r>
            <a:r>
              <a:rPr lang="en-US" dirty="0" err="1"/>
              <a:t>plusieurs</a:t>
            </a:r>
            <a:r>
              <a:rPr lang="en-US" dirty="0"/>
              <a:t> obstacles, </a:t>
            </a:r>
            <a:r>
              <a:rPr lang="en-US" dirty="0" err="1"/>
              <a:t>donc</a:t>
            </a:r>
            <a:r>
              <a:rPr lang="en-US" dirty="0"/>
              <a:t> les slides </a:t>
            </a:r>
            <a:r>
              <a:rPr lang="en-US" dirty="0" err="1"/>
              <a:t>suivants</a:t>
            </a:r>
            <a:r>
              <a:rPr lang="en-US" dirty="0"/>
              <a:t>. Faire face a bias. Minorites on du mal a </a:t>
            </a:r>
            <a:r>
              <a:rPr lang="en-US" dirty="0" err="1"/>
              <a:t>s’identifier</a:t>
            </a:r>
            <a:r>
              <a:rPr lang="en-US" dirty="0"/>
              <a:t>. </a:t>
            </a:r>
            <a:endParaRPr dirty="0"/>
          </a:p>
          <a:p>
            <a:endParaRPr lang="fr-CA" dirty="0"/>
          </a:p>
          <a:p>
            <a:endParaRPr lang="fr-CA" dirty="0"/>
          </a:p>
          <a:p>
            <a:endParaRPr lang="fr-CA" dirty="0"/>
          </a:p>
          <a:p>
            <a:endParaRPr lang="fr-CA" dirty="0"/>
          </a:p>
          <a:p>
            <a:r>
              <a:rPr lang="fr-CA" dirty="0"/>
              <a:t>Dans cette présentation, nous avons discuté de ce qu’était la recherche en physique et ses applications. Ensuite, nous avons décrit les perspectives d’emploi associé la formation universitaire en physique qui rappelons-le est polyvalente. Par la suite, nous avons présenté des statistiques concernant les minorités en sciences sans nécessairement répondre à la question: Pourquoi le milieu de la physique est-il aussi masculin, hétérosexuel et blanc?</a:t>
            </a:r>
            <a:endParaRPr dirty="0"/>
          </a:p>
          <a:p>
            <a:endParaRPr lang="fr-CA" dirty="0"/>
          </a:p>
          <a:p>
            <a:r>
              <a:rPr lang="fr-CA" dirty="0"/>
              <a:t>Plusieurs théories tentent de déterminer pourquoi les sciences et en particulier la physique sont des milieux moins diversifiés. Tuyau fuyant, environnement social (dès la naissance on cultive le côté maternant des filles et la froideur masculine), les sciences sont vues comme objectives et masculines tandis que les sciences humaines et les arts sont subjectifs et féminins.</a:t>
            </a:r>
          </a:p>
          <a:p>
            <a:endParaRPr lang="fr-CA" dirty="0"/>
          </a:p>
          <a:p>
            <a:r>
              <a:rPr lang="fr-CA" dirty="0"/>
              <a:t>7 caractéristiques décrivent un scientifique: </a:t>
            </a:r>
          </a:p>
          <a:p>
            <a:pPr defTabSz="966612"/>
            <a:r>
              <a:rPr lang="fr-CA" sz="1300" dirty="0"/>
              <a:t>Sarrau, lunettes, pilosité faciale (barbe, moustache, favoris), instruments scientifiques, livres scientifiques et étagères, objets technologiques, formules scientifique ou Eureka!</a:t>
            </a:r>
          </a:p>
          <a:p>
            <a:endParaRPr lang="fr-CA" dirty="0"/>
          </a:p>
          <a:p>
            <a:r>
              <a:rPr lang="fr-CA" dirty="0"/>
              <a:t>Commentaire de Amy (12-13 ans) avant et après une visite du laboratoire </a:t>
            </a:r>
            <a:r>
              <a:rPr lang="fr-CA" dirty="0" err="1"/>
              <a:t>Fermilab</a:t>
            </a:r>
            <a:r>
              <a:rPr lang="fr-CA"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Avant: Le scientifique est très dévoué à son travail. Il est un peu fou, parle rapidement. Il pose toujours des questions, ce qui peut être désagréable.</a:t>
            </a:r>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Après: Les scientifiques vivent une vie normale en dehors de la science. Il sont intéressés dans la danse, la poterie, la course ou même le </a:t>
            </a:r>
            <a:r>
              <a:rPr lang="fr-CA" dirty="0" err="1"/>
              <a:t>racquetball</a:t>
            </a:r>
            <a:r>
              <a:rPr lang="fr-CA" dirty="0"/>
              <a:t>. Être un scientifique est juste un autre emploi qui peut être beaucoup plus excitant.</a:t>
            </a:r>
          </a:p>
          <a:p>
            <a:endParaRPr lang="fr-CA" dirty="0"/>
          </a:p>
          <a:p>
            <a:endParaRPr lang="fr-CA" dirty="0"/>
          </a:p>
          <a:p>
            <a:pPr defTabSz="966612"/>
            <a:r>
              <a:rPr lang="en-US" b="1" dirty="0" err="1"/>
              <a:t>Informations</a:t>
            </a:r>
            <a:r>
              <a:rPr lang="en-US" b="1" dirty="0"/>
              <a:t> </a:t>
            </a:r>
            <a:r>
              <a:rPr lang="en-US" b="1" dirty="0" err="1"/>
              <a:t>supplémentaires</a:t>
            </a:r>
            <a:r>
              <a:rPr lang="en-US" b="1" dirty="0"/>
              <a:t> pour les </a:t>
            </a:r>
            <a:r>
              <a:rPr lang="en-US" b="1" dirty="0" err="1"/>
              <a:t>conférenciers</a:t>
            </a:r>
            <a:r>
              <a:rPr lang="en-US" dirty="0"/>
              <a:t>: </a:t>
            </a:r>
            <a:r>
              <a:rPr lang="en-US" i="1" dirty="0"/>
              <a:t>During this field trip docents lead the group to the 15th Floor where they can see experimental areas from the windows, look at a large site model and more. They also visit the first two accelerators, stop at the cancer therapy area and go on to the Main Control Room. What we changed for this field trip was the before and after descriptions and small group sessions for each student to meet with two of three physicists rather than one large group session.</a:t>
            </a:r>
            <a:r>
              <a:rPr lang="fr-CA" i="1" dirty="0"/>
              <a:t> </a:t>
            </a:r>
            <a:r>
              <a:rPr lang="en-US" i="1" dirty="0"/>
              <a:t>We deliberately chose a typical white male, a young female and an African American physicist. </a:t>
            </a:r>
          </a:p>
          <a:p>
            <a:pPr defTabSz="966612"/>
            <a:br>
              <a:rPr lang="en-US" i="1" dirty="0"/>
            </a:br>
            <a:r>
              <a:rPr lang="en-CA" sz="1200" dirty="0"/>
              <a:t>Rubin, J. Z., Provenzano, F. J., &amp; Luria, Z. (1974). The eye of the beholder: Parents’ views on sex of newborns. </a:t>
            </a:r>
            <a:r>
              <a:rPr lang="en-CA" sz="1200" i="1" dirty="0"/>
              <a:t>American Journal of Orthopsychiatry</a:t>
            </a:r>
            <a:r>
              <a:rPr lang="en-CA" sz="1200" dirty="0"/>
              <a:t>, </a:t>
            </a:r>
            <a:r>
              <a:rPr lang="en-CA" sz="1200" i="1" dirty="0"/>
              <a:t>44</a:t>
            </a:r>
            <a:r>
              <a:rPr lang="en-CA" sz="1200" dirty="0"/>
              <a:t>(4), 512‑519. </a:t>
            </a:r>
            <a:r>
              <a:rPr lang="en-CA" sz="1200" u="sng" dirty="0">
                <a:hlinkClick r:id="rId3"/>
              </a:rPr>
              <a:t>https://doi.org/10.1111/j.1939-0025.1974.tb00905.x</a:t>
            </a:r>
            <a:endParaRPr lang="fr-CA" sz="1200" dirty="0"/>
          </a:p>
          <a:p>
            <a:pPr defTabSz="966612"/>
            <a:r>
              <a:rPr lang="en-CA" sz="1200" dirty="0"/>
              <a:t>Rosser, S. V. (1988). </a:t>
            </a:r>
            <a:r>
              <a:rPr lang="en-CA" sz="1200" i="1" dirty="0"/>
              <a:t>Feminism Within the Science and Health Care Professions Overcoming Resistance</a:t>
            </a:r>
            <a:r>
              <a:rPr lang="en-CA" sz="1200" dirty="0"/>
              <a:t>.</a:t>
            </a:r>
            <a:endParaRPr lang="fr-CA" sz="1200" dirty="0"/>
          </a:p>
          <a:p>
            <a:endParaRPr lang="en-US" i="1" dirty="0"/>
          </a:p>
          <a:p>
            <a:r>
              <a:rPr lang="en-US" dirty="0"/>
              <a:t>Note aux </a:t>
            </a:r>
            <a:r>
              <a:rPr lang="en-US" dirty="0" err="1"/>
              <a:t>conférenciers</a:t>
            </a:r>
            <a:r>
              <a:rPr lang="en-US" dirty="0"/>
              <a:t> et </a:t>
            </a:r>
            <a:r>
              <a:rPr lang="en-US" dirty="0" err="1"/>
              <a:t>conférencières</a:t>
            </a:r>
            <a:r>
              <a:rPr lang="en-US" dirty="0"/>
              <a:t> : </a:t>
            </a:r>
            <a:r>
              <a:rPr lang="en-US" dirty="0" err="1"/>
              <a:t>Peut-être</a:t>
            </a:r>
            <a:r>
              <a:rPr lang="en-US" dirty="0"/>
              <a:t> </a:t>
            </a:r>
            <a:r>
              <a:rPr lang="en-US" dirty="0" err="1"/>
              <a:t>ici</a:t>
            </a:r>
            <a:r>
              <a:rPr lang="en-US" dirty="0"/>
              <a:t> </a:t>
            </a:r>
            <a:r>
              <a:rPr lang="en-US" dirty="0" err="1"/>
              <a:t>parler</a:t>
            </a:r>
            <a:r>
              <a:rPr lang="en-US" dirty="0"/>
              <a:t> de </a:t>
            </a:r>
            <a:r>
              <a:rPr lang="en-US" dirty="0" err="1"/>
              <a:t>vos</a:t>
            </a:r>
            <a:r>
              <a:rPr lang="en-US" dirty="0"/>
              <a:t> </a:t>
            </a:r>
            <a:r>
              <a:rPr lang="en-US" dirty="0" err="1"/>
              <a:t>intérêts</a:t>
            </a:r>
            <a:r>
              <a:rPr lang="en-US" dirty="0"/>
              <a:t> et vie </a:t>
            </a:r>
            <a:r>
              <a:rPr lang="en-US" dirty="0" err="1"/>
              <a:t>familiale</a:t>
            </a:r>
            <a:r>
              <a:rPr lang="en-US" dirty="0"/>
              <a:t>. </a:t>
            </a:r>
            <a:endParaRPr lang="fr-CA" dirty="0"/>
          </a:p>
          <a:p>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27</a:t>
            </a:fld>
            <a:endParaRPr lang="fr-CA"/>
          </a:p>
        </p:txBody>
      </p:sp>
    </p:spTree>
    <p:extLst>
      <p:ext uri="{BB962C8B-B14F-4D97-AF65-F5344CB8AC3E}">
        <p14:creationId xmlns:p14="http://schemas.microsoft.com/office/powerpoint/2010/main" val="29958536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dirty="0"/>
              <a:t>TL</a:t>
            </a:r>
            <a:endParaRPr lang="fr-FR" dirty="0"/>
          </a:p>
          <a:p>
            <a:endParaRPr lang="fr-CA" dirty="0"/>
          </a:p>
          <a:p>
            <a:endParaRPr lang="fr-CA" dirty="0"/>
          </a:p>
          <a:p>
            <a:endParaRPr lang="fr-CA" dirty="0"/>
          </a:p>
          <a:p>
            <a:r>
              <a:rPr lang="fr-CA" dirty="0"/>
              <a:t>Que vous répondiez oui ou non à la question. En étant étudiant en sciences au cégep, vous êtes des modèles de scientifiques pour les étudiants au primaire et secondaire. (N’hésitez pas à vous renseigner sur les possibilités de bénévolat en science.) </a:t>
            </a:r>
            <a:endParaRPr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28</a:t>
            </a:fld>
            <a:endParaRPr lang="fr-CA"/>
          </a:p>
        </p:txBody>
      </p:sp>
    </p:spTree>
    <p:extLst>
      <p:ext uri="{BB962C8B-B14F-4D97-AF65-F5344CB8AC3E}">
        <p14:creationId xmlns:p14="http://schemas.microsoft.com/office/powerpoint/2010/main" val="1456128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TL</a:t>
            </a:r>
          </a:p>
        </p:txBody>
      </p:sp>
      <p:sp>
        <p:nvSpPr>
          <p:cNvPr id="4" name="Slide Number Placeholder 3"/>
          <p:cNvSpPr>
            <a:spLocks noGrp="1"/>
          </p:cNvSpPr>
          <p:nvPr>
            <p:ph type="sldNum" sz="quarter" idx="10"/>
          </p:nvPr>
        </p:nvSpPr>
        <p:spPr/>
        <p:txBody>
          <a:bodyPr/>
          <a:lstStyle/>
          <a:p>
            <a:fld id="{D7486784-1AE1-4551-9BFA-26518A789ADA}" type="slidenum">
              <a:rPr lang="fr-CA" smtClean="0"/>
              <a:t>29</a:t>
            </a:fld>
            <a:endParaRPr lang="fr-CA"/>
          </a:p>
        </p:txBody>
      </p:sp>
    </p:spTree>
    <p:extLst>
      <p:ext uri="{BB962C8B-B14F-4D97-AF65-F5344CB8AC3E}">
        <p14:creationId xmlns:p14="http://schemas.microsoft.com/office/powerpoint/2010/main" val="2273013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dirty="0"/>
              <a:t>A</a:t>
            </a:r>
            <a:endParaRPr lang="fr-CA" dirty="0"/>
          </a:p>
          <a:p>
            <a:endParaRPr lang="fr-CA" dirty="0"/>
          </a:p>
          <a:p>
            <a:endParaRPr lang="fr-CA" dirty="0"/>
          </a:p>
          <a:p>
            <a:endParaRPr lang="fr-CA" dirty="0"/>
          </a:p>
          <a:p>
            <a:r>
              <a:rPr lang="fr-CA" dirty="0"/>
              <a:t>Par exemple la physique nous permet de comprendre l’Univers dans lequel on vit. Il y a toujours des questions vraiment de base qu’on ne comprend pas avec l’Univers. Il semble que l’Univers soit fait de 85% de matière complètement inconnue! On l’a appelé Matière Sombre.</a:t>
            </a:r>
          </a:p>
          <a:p>
            <a:endParaRPr lang="fr-CA" dirty="0"/>
          </a:p>
          <a:p>
            <a:r>
              <a:rPr lang="fr-CA" dirty="0"/>
              <a:t>Plusieurs manière permettent de « percevoir » cette matière qui n’émet pas de lumière. Ici on voit la collision entre deux amas de galaxie (</a:t>
            </a:r>
            <a:r>
              <a:rPr lang="fr-CA" sz="1300" dirty="0"/>
              <a:t>Amas du Boulet)</a:t>
            </a:r>
            <a:r>
              <a:rPr lang="fr-CA" dirty="0"/>
              <a:t>. En rose est la matière « normale » et en bleu se trouve un amas de matière invisible mais donc on sait qu’elle est très lourde (massive). </a:t>
            </a:r>
            <a:r>
              <a:rPr lang="fr-CA" sz="1200" dirty="0"/>
              <a:t>Aussi, puisque la matière sombre (bleue) est devant la matière « normale » (rose), il est conclu que la matière sombre est passée tout droit. Comme une autoroute vide (bleue) ou congestionnée (rose).</a:t>
            </a:r>
            <a:endParaRPr lang="fr-CA" dirty="0"/>
          </a:p>
          <a:p>
            <a:endParaRPr lang="fr-CA" dirty="0"/>
          </a:p>
          <a:p>
            <a:endParaRPr lang="fr-CA" dirty="0"/>
          </a:p>
          <a:p>
            <a:r>
              <a:rPr lang="fr-CA" b="1" dirty="0"/>
              <a:t>Notes scientifiques pour les conférenciers</a:t>
            </a:r>
            <a:r>
              <a:rPr lang="fr-CA" dirty="0"/>
              <a:t> : </a:t>
            </a:r>
            <a:r>
              <a:rPr lang="fr-CA" i="1" dirty="0"/>
              <a:t>L</a:t>
            </a:r>
            <a:r>
              <a:rPr lang="fr-CA" sz="1300" i="1" dirty="0"/>
              <a:t>'impact s'est fait a grande vitesse, donc le gaz interstellaire a été chauffé en une phénoménale émission électromagnétique de rayons X mesurée par le satellite Chandra et est en rose. La mesure par effet de lentille gravitationnelle a permis de déterminer les halos de matière sombre, présentes en bleu. Étant en présence d'un décalage spatial entre l’émission électromagnétique et la présence de masse, il se doit d'y avoir une masse invisible. Aussi, puisque la matière sombre devance maintenant le gaz interstellaire dans le mouvement de l'amas, il est conclu que la matière sombre est passée tout droit.</a:t>
            </a:r>
          </a:p>
          <a:p>
            <a:endParaRPr lang="fr-CA" sz="1300" i="1" dirty="0"/>
          </a:p>
          <a:p>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3</a:t>
            </a:fld>
            <a:endParaRPr lang="fr-CA"/>
          </a:p>
        </p:txBody>
      </p:sp>
    </p:spTree>
    <p:extLst>
      <p:ext uri="{BB962C8B-B14F-4D97-AF65-F5344CB8AC3E}">
        <p14:creationId xmlns:p14="http://schemas.microsoft.com/office/powerpoint/2010/main" val="18264369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JHL</a:t>
            </a:r>
          </a:p>
        </p:txBody>
      </p:sp>
      <p:sp>
        <p:nvSpPr>
          <p:cNvPr id="4" name="Slide Number Placeholder 3"/>
          <p:cNvSpPr>
            <a:spLocks noGrp="1"/>
          </p:cNvSpPr>
          <p:nvPr>
            <p:ph type="sldNum" sz="quarter" idx="10"/>
          </p:nvPr>
        </p:nvSpPr>
        <p:spPr/>
        <p:txBody>
          <a:bodyPr/>
          <a:lstStyle/>
          <a:p>
            <a:fld id="{D7486784-1AE1-4551-9BFA-26518A789ADA}" type="slidenum">
              <a:rPr lang="fr-CA" smtClean="0"/>
              <a:t>30</a:t>
            </a:fld>
            <a:endParaRPr lang="fr-CA"/>
          </a:p>
        </p:txBody>
      </p:sp>
    </p:spTree>
    <p:extLst>
      <p:ext uri="{BB962C8B-B14F-4D97-AF65-F5344CB8AC3E}">
        <p14:creationId xmlns:p14="http://schemas.microsoft.com/office/powerpoint/2010/main" val="2359299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dirty="0"/>
              <a:t>J</a:t>
            </a:r>
            <a:endParaRPr lang="fr-CA" dirty="0"/>
          </a:p>
          <a:p>
            <a:endParaRPr lang="fr-CA" dirty="0"/>
          </a:p>
          <a:p>
            <a:r>
              <a:rPr lang="fr-CA" dirty="0"/>
              <a:t>La physique nous dévoile aussi des propriétés extraordinaires de la matière connue. Un exemple de ces propriétés est la supraconductivité. Lorsque j’étais étudiante au cégep, j’ai assisté à une conférence comme celle-ci qui portait sur la supraconductivité. J’avais trouvé cela fascinant de voir les conférenciers s’amuser à faire léviter des blocs de céramique en utilisant plein d’azote liquide. (Est-ce que quelqu’un pourrait me dire ce que fait l’azote liquide?) Pourquoi en était-il ainsi ? C’est qu’à une certaine température, ces céramiques perdent toutes résistance électrique (voir graphique) d’où l’utilisation d’azote liquide pour les refroidir.</a:t>
            </a:r>
            <a:endParaRPr dirty="0"/>
          </a:p>
          <a:p>
            <a:endParaRPr lang="fr-CA" dirty="0"/>
          </a:p>
          <a:p>
            <a:r>
              <a:rPr lang="fr-CA" dirty="0"/>
              <a:t>Si la supraconductivité est atteinte aux températures « normales », cela enclenchera une révolution (un peu comme celle d’internet). En plus de pouvoir avoir des chaussures anti-ampoules où le pied ne touche pas la semelle, il sera possible de stocker de l’électricité sans perte ou encore mettre une immense quantité de panneaux solaires dans le désert du Sahara pour fournir de l’électricité renouvelable à l’Europe. </a:t>
            </a:r>
          </a:p>
          <a:p>
            <a:endParaRPr lang="fr-CA"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Enfin, </a:t>
            </a:r>
            <a:r>
              <a:rPr lang="fr-CA" b="1" dirty="0"/>
              <a:t>on ne comprends pas vraiment comment ça marche</a:t>
            </a:r>
            <a:r>
              <a:rPr lang="fr-CA" dirty="0"/>
              <a:t>, donc il y a encore du travail à faire pour vous, la prochaine génération de chercheurs.</a:t>
            </a:r>
          </a:p>
          <a:p>
            <a:endParaRPr lang="fr-CA" dirty="0"/>
          </a:p>
          <a:p>
            <a:endParaRPr lang="fr-CA" dirty="0"/>
          </a:p>
          <a:p>
            <a:r>
              <a:rPr lang="fr-CA" b="1" dirty="0"/>
              <a:t>Notes scientifiques pour les conférenciers</a:t>
            </a:r>
            <a:r>
              <a:rPr lang="fr-CA" dirty="0"/>
              <a:t>: </a:t>
            </a:r>
            <a:r>
              <a:rPr lang="fr-CA" i="1" dirty="0"/>
              <a:t>Découverte en 1911, les matériaux supraconducteur sont très particuliers. Contrairement aux métaux dont la résistance électrique décroît puis stagne avec une baisse de température, la résistance électrique des matériaux supraconducteurs devient nulle à une certaine température. Ce qui fait en sorte que le matériau supraconducteur peut léviter car il est coincé dans les champ magnétique. Cependant, cela ne dure qu’un certain temps puisque ce phénomène ne se produit qu’à très basses températures (environ -270 °C), d’où l’utilisation de glace sèche ou d’azote liquide. La supraconductivité promet de multiples applications dans des domaines comme la médecine, les communications et le transport d’énergie si on parvient à développer un matériau supraconducteur à température ambiante. </a:t>
            </a:r>
          </a:p>
          <a:p>
            <a:endParaRPr lang="fr-CA" i="1" dirty="0"/>
          </a:p>
          <a:p>
            <a:r>
              <a:rPr lang="fr-CA" i="1" dirty="0"/>
              <a:t>Exemples concrets de produits révolutionnaires: En 2011, école de design parisienne, l'</a:t>
            </a:r>
            <a:r>
              <a:rPr lang="fr-CA" i="1" dirty="0" err="1"/>
              <a:t>Ensci</a:t>
            </a:r>
            <a:r>
              <a:rPr lang="fr-CA" i="1" dirty="0"/>
              <a:t> (école de design parisienne) : bijoux sans contact avec la peau, chaussures anti-ampoules où le pied ne touche pas la semelle. En plus des circuits électriques sans pertes de chaleur ce qui signifie que 100% du courant électrique produit au complexe hydroélectrique </a:t>
            </a:r>
            <a:r>
              <a:rPr lang="fr-CA" i="1" dirty="0" err="1"/>
              <a:t>LaGrande</a:t>
            </a:r>
            <a:r>
              <a:rPr lang="fr-CA" i="1" dirty="0"/>
              <a:t> (Radisson) se rendrait à Montréal. Les pertes sont principalement dues à l’effet Joule, (</a:t>
            </a:r>
            <a:r>
              <a:rPr lang="fr-CA" i="1" dirty="0">
                <a:effectLst/>
              </a:rPr>
              <a:t>P = R . I^2</a:t>
            </a:r>
            <a:r>
              <a:rPr lang="fr-CA" i="1" dirty="0"/>
              <a:t>) Enfin, on prévoit l’arrivées des piles qui ne perdent pas leur charge.</a:t>
            </a:r>
          </a:p>
          <a:p>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4</a:t>
            </a:fld>
            <a:endParaRPr lang="fr-CA"/>
          </a:p>
        </p:txBody>
      </p:sp>
    </p:spTree>
    <p:extLst>
      <p:ext uri="{BB962C8B-B14F-4D97-AF65-F5344CB8AC3E}">
        <p14:creationId xmlns:p14="http://schemas.microsoft.com/office/powerpoint/2010/main" val="3637459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b="1" dirty="0"/>
              <a:t>TL</a:t>
            </a:r>
          </a:p>
          <a:p>
            <a:endParaRPr lang="fr-CA" b="1" dirty="0"/>
          </a:p>
          <a:p>
            <a:endParaRPr lang="fr-CA" b="1" dirty="0"/>
          </a:p>
          <a:p>
            <a:endParaRPr lang="fr-CA" b="1" dirty="0"/>
          </a:p>
          <a:p>
            <a:endParaRPr lang="fr-CA" b="1" dirty="0"/>
          </a:p>
          <a:p>
            <a:endParaRPr lang="fr-CA" b="1" dirty="0"/>
          </a:p>
          <a:p>
            <a:endParaRPr lang="fr-CA" b="1" dirty="0"/>
          </a:p>
          <a:p>
            <a:r>
              <a:rPr lang="fr-CA" b="1" dirty="0"/>
              <a:t>JF WWW (les protocoles de communication ont été inventé par des physiciens des particules au </a:t>
            </a:r>
            <a:r>
              <a:rPr lang="fr-CA" b="1" dirty="0" err="1"/>
              <a:t>cern</a:t>
            </a:r>
            <a:r>
              <a:rPr lang="fr-CA" b="1" dirty="0"/>
              <a:t> pour pouvoir transférer leurs données)</a:t>
            </a:r>
            <a:endParaRPr lang="fr-FR" dirty="0"/>
          </a:p>
          <a:p>
            <a:r>
              <a:rPr lang="fr-CA" b="1" dirty="0"/>
              <a:t>Thierry: </a:t>
            </a:r>
            <a:r>
              <a:rPr lang="fr-CA" b="1" dirty="0" err="1"/>
              <a:t>Linac</a:t>
            </a:r>
            <a:endParaRPr dirty="0"/>
          </a:p>
          <a:p>
            <a:r>
              <a:rPr lang="fr-CA" b="1" dirty="0"/>
              <a:t>Thierry: panneaux solaires</a:t>
            </a:r>
            <a:endParaRPr dirty="0"/>
          </a:p>
          <a:p>
            <a:endParaRPr lang="fr-CA" b="1" dirty="0"/>
          </a:p>
          <a:p>
            <a:endParaRPr lang="fr-CA" b="1" dirty="0"/>
          </a:p>
          <a:p>
            <a:endParaRPr lang="fr-CA" b="1" dirty="0"/>
          </a:p>
          <a:p>
            <a:r>
              <a:rPr lang="fr-CA" b="1" dirty="0"/>
              <a:t>Rendre interactif: poser des questions. Qui a inventé l’internet? Etc.</a:t>
            </a:r>
            <a:endParaRPr dirty="0"/>
          </a:p>
          <a:p>
            <a:endParaRPr lang="fr-CA" dirty="0"/>
          </a:p>
          <a:p>
            <a:r>
              <a:rPr lang="fr-CA" dirty="0"/>
              <a:t>La physique est partout! Particulièrement dans un monde aussi technologique que le nôtre. Il n’y aurait pas de iPhone sans des physiciens qui essayait de comprendre l’infiniment petit au début du 20ième siècle (i.e. mécanique quantique). Les exemples d’applications où la physique a joué un rôle essentiel sont multiples! De gauche à droite: IRM (résonnance magnétique = physique des particules), internet, nouveaux traitements pour le cancer (physique médicale), panneaux solaires organiques (moins couteux et polluants, flexibles pour pouvoir les mettre sur des vêtements), GPS (relativité générale).</a:t>
            </a:r>
          </a:p>
          <a:p>
            <a:endParaRPr lang="fr-CA" b="1"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b="1" dirty="0"/>
              <a:t>Information scientifique pour les conférenciers</a:t>
            </a:r>
            <a:r>
              <a:rPr lang="fr-CA" dirty="0"/>
              <a:t>: </a:t>
            </a:r>
            <a:r>
              <a:rPr lang="fr-CA" altLang="en-US" sz="1200" i="1" dirty="0"/>
              <a:t>Applications de la physique en radiothérapie. </a:t>
            </a:r>
            <a:r>
              <a:rPr lang="en-US" altLang="en-US" i="1" dirty="0" err="1"/>
              <a:t>Principes</a:t>
            </a:r>
            <a:r>
              <a:rPr lang="en-US" altLang="en-US" i="1" dirty="0"/>
              <a:t> de </a:t>
            </a:r>
            <a:r>
              <a:rPr lang="en-US" altLang="en-US" i="1" dirty="0" err="1"/>
              <a:t>radiothérapie</a:t>
            </a:r>
            <a:r>
              <a:rPr lang="en-US" altLang="en-US" i="1" dirty="0"/>
              <a:t>, </a:t>
            </a:r>
            <a:r>
              <a:rPr lang="en-US" altLang="en-US" i="1" dirty="0" err="1"/>
              <a:t>Appareils</a:t>
            </a:r>
            <a:r>
              <a:rPr lang="en-US" altLang="en-US" i="1" dirty="0"/>
              <a:t> de </a:t>
            </a:r>
            <a:r>
              <a:rPr lang="en-US" altLang="en-US" i="1" dirty="0" err="1"/>
              <a:t>radiothérapie</a:t>
            </a:r>
            <a:r>
              <a:rPr lang="en-US" altLang="en-US" i="1" dirty="0"/>
              <a:t>, </a:t>
            </a:r>
            <a:r>
              <a:rPr lang="en-US" altLang="en-US" i="1" dirty="0" err="1"/>
              <a:t>Mesure</a:t>
            </a:r>
            <a:r>
              <a:rPr lang="en-US" altLang="en-US" i="1" dirty="0"/>
              <a:t> de la dose </a:t>
            </a:r>
            <a:r>
              <a:rPr lang="en-US" altLang="en-US" i="1" dirty="0" err="1"/>
              <a:t>absorbée</a:t>
            </a:r>
            <a:r>
              <a:rPr lang="en-US" altLang="en-US" i="1" dirty="0"/>
              <a:t>, </a:t>
            </a:r>
            <a:r>
              <a:rPr lang="en-US" altLang="en-US" i="1" dirty="0" err="1"/>
              <a:t>Planification</a:t>
            </a:r>
            <a:r>
              <a:rPr lang="en-US" altLang="en-US" i="1" dirty="0"/>
              <a:t> de </a:t>
            </a:r>
            <a:r>
              <a:rPr lang="en-US" altLang="en-US" i="1" dirty="0" err="1"/>
              <a:t>traitement</a:t>
            </a:r>
            <a:r>
              <a:rPr lang="en-US" altLang="en-US" i="1" dirty="0"/>
              <a:t> (</a:t>
            </a:r>
            <a:r>
              <a:rPr lang="fr-CH" altLang="en-US" sz="1200" i="1" dirty="0">
                <a:sym typeface="Symbol" charset="2"/>
              </a:rPr>
              <a:t>Modélisation des sources et de la dose</a:t>
            </a:r>
            <a:r>
              <a:rPr lang="en-US" altLang="en-US" i="1" dirty="0"/>
              <a:t>), Livraison des </a:t>
            </a:r>
            <a:r>
              <a:rPr lang="en-US" altLang="en-US" i="1" dirty="0" err="1"/>
              <a:t>traitements</a:t>
            </a:r>
            <a:r>
              <a:rPr lang="en-US" altLang="en-US" i="1" dirty="0"/>
              <a:t> (</a:t>
            </a:r>
            <a:r>
              <a:rPr lang="en-CA" altLang="en-US" i="1" dirty="0">
                <a:latin typeface="Times New Roman" charset="0"/>
              </a:rPr>
              <a:t>IMRT, </a:t>
            </a:r>
            <a:r>
              <a:rPr lang="en-CA" altLang="en-US" i="1" dirty="0" err="1">
                <a:latin typeface="Times New Roman" charset="0"/>
              </a:rPr>
              <a:t>Radiochirurgie</a:t>
            </a:r>
            <a:r>
              <a:rPr lang="en-CA" altLang="en-US" i="1" dirty="0">
                <a:latin typeface="Times New Roman" charset="0"/>
              </a:rPr>
              <a:t>, </a:t>
            </a:r>
            <a:r>
              <a:rPr lang="en-CA" altLang="en-US" i="1" dirty="0" err="1">
                <a:latin typeface="Times New Roman" charset="0"/>
              </a:rPr>
              <a:t>Électrons</a:t>
            </a:r>
            <a:r>
              <a:rPr lang="en-CA" altLang="en-US" i="1" dirty="0">
                <a:latin typeface="Times New Roman" charset="0"/>
              </a:rPr>
              <a:t>, </a:t>
            </a:r>
            <a:r>
              <a:rPr lang="en-CA" altLang="en-US" i="1" dirty="0" err="1">
                <a:latin typeface="Times New Roman" charset="0"/>
              </a:rPr>
              <a:t>Curiethérapie</a:t>
            </a:r>
            <a:r>
              <a:rPr lang="en-CA" altLang="en-US" i="1" dirty="0">
                <a:latin typeface="Times New Roman" charset="0"/>
              </a:rPr>
              <a:t> </a:t>
            </a:r>
            <a:r>
              <a:rPr lang="en-CA" altLang="en-US" i="1" dirty="0" err="1">
                <a:latin typeface="Times New Roman" charset="0"/>
              </a:rPr>
              <a:t>interstitielle</a:t>
            </a:r>
            <a:r>
              <a:rPr lang="en-CA" altLang="en-US" i="1" dirty="0">
                <a:latin typeface="Times New Roman" charset="0"/>
              </a:rPr>
              <a:t>, Implants permanents, Stent </a:t>
            </a:r>
            <a:r>
              <a:rPr lang="en-CA" altLang="en-US" i="1" dirty="0" err="1">
                <a:latin typeface="Times New Roman" charset="0"/>
              </a:rPr>
              <a:t>radioactifs</a:t>
            </a:r>
            <a:r>
              <a:rPr lang="en-US" altLang="en-US" i="1" dirty="0"/>
              <a:t>)</a:t>
            </a:r>
          </a:p>
          <a:p>
            <a:pPr>
              <a:lnSpc>
                <a:spcPct val="80000"/>
              </a:lnSpc>
              <a:defRPr/>
            </a:pPr>
            <a:r>
              <a:rPr lang="en-US" altLang="en-US" i="1" dirty="0"/>
              <a:t>Recherche: </a:t>
            </a:r>
            <a:br>
              <a:rPr lang="en-US" altLang="en-US" i="1" dirty="0"/>
            </a:br>
            <a:r>
              <a:rPr lang="en-US" altLang="en-US" i="1" dirty="0"/>
              <a:t>-</a:t>
            </a:r>
            <a:r>
              <a:rPr lang="fr-CA" altLang="en-US" sz="1800" i="1" dirty="0"/>
              <a:t>Modélisation (</a:t>
            </a:r>
            <a:r>
              <a:rPr lang="fr-CA" altLang="en-US" sz="1600" i="1" dirty="0"/>
              <a:t>Cascades d’interactions, Appareils (</a:t>
            </a:r>
            <a:r>
              <a:rPr lang="fr-CA" altLang="en-US" sz="1600" i="1" dirty="0" err="1"/>
              <a:t>linacs</a:t>
            </a:r>
            <a:r>
              <a:rPr lang="fr-CA" altLang="en-US" sz="1600" i="1" dirty="0"/>
              <a:t>, TEP, CBCT, curiethérapie))</a:t>
            </a:r>
          </a:p>
          <a:p>
            <a:pPr>
              <a:lnSpc>
                <a:spcPct val="80000"/>
              </a:lnSpc>
              <a:defRPr/>
            </a:pPr>
            <a:r>
              <a:rPr lang="fr-CA" altLang="en-US" sz="1800" i="1" dirty="0"/>
              <a:t>-Dosimétrie (</a:t>
            </a:r>
            <a:r>
              <a:rPr lang="fr-CA" altLang="en-US" sz="1600" i="1" dirty="0"/>
              <a:t>Mesures expérimentales, analyse d'incertitudes, protocoles ; Calcul de dose ; Assurance qualité ; Amélioration, efficacité, modèles)</a:t>
            </a:r>
          </a:p>
          <a:p>
            <a:pPr>
              <a:lnSpc>
                <a:spcPct val="80000"/>
              </a:lnSpc>
              <a:defRPr/>
            </a:pPr>
            <a:r>
              <a:rPr lang="fr-CA" altLang="en-US" sz="1600" i="1" dirty="0"/>
              <a:t>-</a:t>
            </a:r>
            <a:r>
              <a:rPr lang="fr-CA" altLang="en-US" sz="1800" i="1" dirty="0"/>
              <a:t>Techniques de traitement (</a:t>
            </a:r>
            <a:r>
              <a:rPr lang="fr-CA" altLang="en-US" sz="1600" i="1" dirty="0"/>
              <a:t>Développement des appareils (4D, IMRT, </a:t>
            </a:r>
            <a:r>
              <a:rPr lang="fr-CA" altLang="en-US" sz="1600" i="1" dirty="0" err="1"/>
              <a:t>etc</a:t>
            </a:r>
            <a:r>
              <a:rPr lang="fr-CA" altLang="en-US" sz="1600" i="1" dirty="0"/>
              <a:t>) ; Combinaison de modalités (ex. MRI/</a:t>
            </a:r>
            <a:r>
              <a:rPr lang="fr-CA" altLang="en-US" sz="1600" i="1" dirty="0" err="1"/>
              <a:t>linac</a:t>
            </a:r>
            <a:r>
              <a:rPr lang="fr-CA" altLang="en-US" sz="1600" i="1" dirty="0"/>
              <a:t>) )</a:t>
            </a:r>
          </a:p>
          <a:p>
            <a:pPr marL="0" indent="0">
              <a:buFontTx/>
              <a:buNone/>
              <a:defRPr/>
            </a:pPr>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5</a:t>
            </a:fld>
            <a:endParaRPr lang="fr-CA"/>
          </a:p>
        </p:txBody>
      </p:sp>
    </p:spTree>
    <p:extLst>
      <p:ext uri="{BB962C8B-B14F-4D97-AF65-F5344CB8AC3E}">
        <p14:creationId xmlns:p14="http://schemas.microsoft.com/office/powerpoint/2010/main" val="945870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dirty="0"/>
              <a:t>JHL</a:t>
            </a:r>
            <a:endParaRPr lang="fr-FR" dirty="0"/>
          </a:p>
          <a:p>
            <a:endParaRPr lang="fr-CA" dirty="0"/>
          </a:p>
          <a:p>
            <a:endParaRPr lang="fr-CA" dirty="0"/>
          </a:p>
          <a:p>
            <a:endParaRPr lang="fr-CA" dirty="0"/>
          </a:p>
          <a:p>
            <a:endParaRPr lang="fr-CA" dirty="0"/>
          </a:p>
          <a:p>
            <a:r>
              <a:rPr lang="fr-CA" dirty="0"/>
              <a:t>Maintenant que nous avons décrit quelques applications de la physique, nous allons nous concentrer sur les gens qui travaillent sur ces avancées technologiques, c’est-à-dire les physiciens.</a:t>
            </a:r>
            <a:endParaRPr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6</a:t>
            </a:fld>
            <a:endParaRPr lang="fr-CA"/>
          </a:p>
        </p:txBody>
      </p:sp>
    </p:spTree>
    <p:extLst>
      <p:ext uri="{BB962C8B-B14F-4D97-AF65-F5344CB8AC3E}">
        <p14:creationId xmlns:p14="http://schemas.microsoft.com/office/powerpoint/2010/main" val="425346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66612">
              <a:defRPr/>
            </a:pPr>
            <a:r>
              <a:rPr lang="fr-CA"/>
              <a:t>A</a:t>
            </a:r>
            <a:endParaRPr lang="fr-CA" dirty="0"/>
          </a:p>
          <a:p>
            <a:pPr defTabSz="966612">
              <a:defRPr/>
            </a:pPr>
            <a:endParaRPr lang="fr-CA" dirty="0"/>
          </a:p>
          <a:p>
            <a:pPr defTabSz="966612">
              <a:defRPr/>
            </a:pPr>
            <a:endParaRPr lang="fr-CA" dirty="0"/>
          </a:p>
          <a:p>
            <a:pPr defTabSz="966612">
              <a:defRPr/>
            </a:pPr>
            <a:endParaRPr lang="fr-CA" dirty="0"/>
          </a:p>
          <a:p>
            <a:pPr defTabSz="966612">
              <a:defRPr/>
            </a:pPr>
            <a:endParaRPr lang="fr-CA" dirty="0"/>
          </a:p>
          <a:p>
            <a:pPr defTabSz="966612">
              <a:defRPr/>
            </a:pPr>
            <a:endParaRPr lang="fr-CA" dirty="0"/>
          </a:p>
          <a:p>
            <a:pPr defTabSz="966612">
              <a:defRPr/>
            </a:pPr>
            <a:endParaRPr lang="fr-CA" dirty="0"/>
          </a:p>
          <a:p>
            <a:pPr defTabSz="966612">
              <a:defRPr/>
            </a:pPr>
            <a:endParaRPr lang="fr-CA" dirty="0"/>
          </a:p>
          <a:p>
            <a:pPr defTabSz="966612">
              <a:defRPr/>
            </a:pPr>
            <a:endParaRPr lang="fr-CA" dirty="0"/>
          </a:p>
          <a:p>
            <a:pPr defTabSz="966612">
              <a:defRPr/>
            </a:pPr>
            <a:r>
              <a:rPr lang="fr-CA" dirty="0"/>
              <a:t>Selon le cours dans lequel vous êtes inscrits actuellement. La physique peut signifier :  (1) être Newton et déplacer des masses sur des plans inclinés avec des flèches, (2) être un employé d’Hydro-Québec et déterminer le voltage dans une section d’un circuit ou (3) un photographe aux multiples lentilles ayant une fascination pour Einstein.</a:t>
            </a:r>
          </a:p>
          <a:p>
            <a:endParaRPr lang="fr-CA" dirty="0"/>
          </a:p>
          <a:p>
            <a:r>
              <a:rPr lang="fr-CA" dirty="0"/>
              <a:t>Ou encore le physicien est cet homme chevelu travaillant seul dans son laboratoire… </a:t>
            </a:r>
          </a:p>
          <a:p>
            <a:endParaRPr lang="fr-CA" dirty="0"/>
          </a:p>
          <a:p>
            <a:r>
              <a:rPr lang="fr-CA" dirty="0"/>
              <a:t>Vous prenez des cours de physique en ce moment mais ce n’est peut-être pas clair pourquoi c’est intéressant ou important. Ça peut vous apparaître comme une discipline assez “floue”. Vous êtes en train d’apprendre la base et on n’a pas le choix de commencer par là. Mais la physique peut faire de grande chose!</a:t>
            </a:r>
          </a:p>
          <a:p>
            <a:endParaRPr lang="fr-CA" dirty="0"/>
          </a:p>
          <a:p>
            <a:r>
              <a:rPr lang="fr-CA" dirty="0"/>
              <a:t>En voici quelques exemples.</a:t>
            </a:r>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7</a:t>
            </a:fld>
            <a:endParaRPr lang="fr-CA"/>
          </a:p>
        </p:txBody>
      </p:sp>
    </p:spTree>
    <p:extLst>
      <p:ext uri="{BB962C8B-B14F-4D97-AF65-F5344CB8AC3E}">
        <p14:creationId xmlns:p14="http://schemas.microsoft.com/office/powerpoint/2010/main" val="525806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JHL</a:t>
            </a:r>
          </a:p>
          <a:p>
            <a:endParaRPr lang="fr-CA" dirty="0"/>
          </a:p>
          <a:p>
            <a:r>
              <a:rPr lang="fr-CA" dirty="0"/>
              <a:t>Pour simplifier, nous vous présentons deux types de formations menant à l’emploi. Est-ce que quelqu’un pourrait me dire l’emploi de la personne à gauche ? De celle à droite ? (bibliothécaire libraire chercheur etc.)</a:t>
            </a:r>
          </a:p>
          <a:p>
            <a:r>
              <a:rPr lang="fr-CA" dirty="0"/>
              <a:t>Pour celle à gauche on pourrait dire qu’il s’agit d’un médecin, anesthésiste, infirmier, etc. Pour accéder à ces emplois, il faut passer par une formation professionnelle, médecine, sciences infirmière, etc. où on apprend le métier en question. </a:t>
            </a:r>
          </a:p>
          <a:p>
            <a:r>
              <a:rPr lang="fr-CA" dirty="0"/>
              <a:t>Le deuxième type de formation est une formation générale. La physique en est une. Elle vous apprend des compétences qui servirons dans une multitudes d’emplois.</a:t>
            </a:r>
          </a:p>
          <a:p>
            <a:pPr marL="0" indent="0">
              <a:buNone/>
            </a:pPr>
            <a:r>
              <a:rPr lang="fr-CA" dirty="0"/>
              <a:t>Formation professionnelle (axée sur un emploi)  Médecine Ingénierie Droit Enseignement </a:t>
            </a:r>
          </a:p>
          <a:p>
            <a:pPr marL="0" indent="0">
              <a:buFont typeface="Arial" panose="020B0604020202020204" pitchFamily="34" charset="0"/>
              <a:buNone/>
            </a:pPr>
            <a:r>
              <a:rPr lang="fr-CA" dirty="0"/>
              <a:t>Formation générale (axée sur les compétences) Philosophie Littérature Mathématique </a:t>
            </a:r>
            <a:r>
              <a:rPr lang="fr-CA" dirty="0">
                <a:solidFill>
                  <a:srgbClr val="FF0000"/>
                </a:solidFill>
              </a:rPr>
              <a:t>Physique</a:t>
            </a:r>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8</a:t>
            </a:fld>
            <a:endParaRPr lang="fr-CA"/>
          </a:p>
        </p:txBody>
      </p:sp>
    </p:spTree>
    <p:extLst>
      <p:ext uri="{BB962C8B-B14F-4D97-AF65-F5344CB8AC3E}">
        <p14:creationId xmlns:p14="http://schemas.microsoft.com/office/powerpoint/2010/main" val="3016418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JHL</a:t>
            </a:r>
          </a:p>
          <a:p>
            <a:endParaRPr lang="fr-CA" dirty="0"/>
          </a:p>
          <a:p>
            <a:r>
              <a:rPr lang="fr-CA" dirty="0"/>
              <a:t>La formation en physique se développe sur trois axes d’outils: l’aptitude à résoudre des problèmes de nature physique (avec les mathématiques), la programmation, et le travail de laboratoire. En plus sont favorisées les compétences de travail d’équipe et la créativité et l’ingéniosité. La polyvalence est ce que recherchent beaucoup d’employeurs.</a:t>
            </a:r>
          </a:p>
          <a:p>
            <a:endParaRPr lang="fr-CA" dirty="0"/>
          </a:p>
          <a:p>
            <a:r>
              <a:rPr lang="fr-CA" dirty="0"/>
              <a:t>À la fin d’un baccalauréat, vous devriez être en mesure de répondre à ce type de question: Comment utiliser l’intelligence artificielle pour définir le prix d’une maisons à vendre ? (Programmation + Résolution de problèmes) Une autre question serait: Créez un revêtement hydrophobe pour le bois avec un plasma froid? Il faut expliquer ces questions en plus de détails, les </a:t>
            </a:r>
            <a:r>
              <a:rPr lang="fr-CA" dirty="0" err="1"/>
              <a:t>eleves</a:t>
            </a:r>
            <a:r>
              <a:rPr lang="fr-CA" dirty="0"/>
              <a:t> ne seront pas e.g.</a:t>
            </a:r>
            <a:r>
              <a:rPr lang="fr-CA" baseline="0" dirty="0"/>
              <a:t> plasma, etc.</a:t>
            </a:r>
            <a:endParaRPr lang="fr-CA" dirty="0"/>
          </a:p>
          <a:p>
            <a:endParaRPr lang="fr-CA" dirty="0"/>
          </a:p>
          <a:p>
            <a:r>
              <a:rPr lang="fr-CA" dirty="0"/>
              <a:t>Ces questions n’ont pas nécessairement une réponde prédéfinie. On vous demandera d’être créatif. Aussi, plusieurs question qui se posent en physique ne peuvent être répondues par un seul individu. La collaboration est très importante. </a:t>
            </a:r>
          </a:p>
          <a:p>
            <a:endParaRPr lang="fr-CA" dirty="0"/>
          </a:p>
          <a:p>
            <a:endParaRPr lang="fr-CA" dirty="0"/>
          </a:p>
        </p:txBody>
      </p:sp>
      <p:sp>
        <p:nvSpPr>
          <p:cNvPr id="4" name="Espace réservé du numéro de diapositive 3"/>
          <p:cNvSpPr>
            <a:spLocks noGrp="1"/>
          </p:cNvSpPr>
          <p:nvPr>
            <p:ph type="sldNum" sz="quarter" idx="10"/>
          </p:nvPr>
        </p:nvSpPr>
        <p:spPr/>
        <p:txBody>
          <a:bodyPr/>
          <a:lstStyle/>
          <a:p>
            <a:fld id="{D7486784-1AE1-4551-9BFA-26518A789ADA}" type="slidenum">
              <a:rPr lang="fr-CA" smtClean="0"/>
              <a:t>9</a:t>
            </a:fld>
            <a:endParaRPr lang="fr-CA"/>
          </a:p>
        </p:txBody>
      </p:sp>
    </p:spTree>
    <p:extLst>
      <p:ext uri="{BB962C8B-B14F-4D97-AF65-F5344CB8AC3E}">
        <p14:creationId xmlns:p14="http://schemas.microsoft.com/office/powerpoint/2010/main" val="1240082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093A8CF-9F2C-4249-B2C1-EB6E05B1E214}"/>
              </a:ext>
            </a:extLst>
          </p:cNvPr>
          <p:cNvSpPr>
            <a:spLocks noGrp="1"/>
          </p:cNvSpPr>
          <p:nvPr>
            <p:ph type="ctrTitle"/>
          </p:nvPr>
        </p:nvSpPr>
        <p:spPr>
          <a:xfrm>
            <a:off x="1524000" y="1122363"/>
            <a:ext cx="9144000" cy="2387600"/>
          </a:xfrm>
        </p:spPr>
        <p:txBody>
          <a:bodyPr anchor="b"/>
          <a:lstStyle>
            <a:lvl1pPr algn="ctr">
              <a:defRPr sz="6000">
                <a:latin typeface="Palatino Linotype" panose="02040502050505030304" pitchFamily="18" charset="0"/>
              </a:defRPr>
            </a:lvl1pPr>
          </a:lstStyle>
          <a:p>
            <a:r>
              <a:rPr lang="fr-FR" dirty="0"/>
              <a:t>Modifiez le style du titre</a:t>
            </a:r>
            <a:endParaRPr lang="en-CA" dirty="0"/>
          </a:p>
        </p:txBody>
      </p:sp>
      <p:sp>
        <p:nvSpPr>
          <p:cNvPr id="3" name="Sous-titre 2">
            <a:extLst>
              <a:ext uri="{FF2B5EF4-FFF2-40B4-BE49-F238E27FC236}">
                <a16:creationId xmlns:a16="http://schemas.microsoft.com/office/drawing/2014/main" id="{A926C4E9-3F2B-4884-A6A6-B4DC3D47199C}"/>
              </a:ext>
            </a:extLst>
          </p:cNvPr>
          <p:cNvSpPr>
            <a:spLocks noGrp="1"/>
          </p:cNvSpPr>
          <p:nvPr>
            <p:ph type="subTitle" idx="1"/>
          </p:nvPr>
        </p:nvSpPr>
        <p:spPr>
          <a:xfrm>
            <a:off x="1524000" y="3602038"/>
            <a:ext cx="9144000" cy="1655762"/>
          </a:xfrm>
        </p:spPr>
        <p:txBody>
          <a:bodyPr/>
          <a:lstStyle>
            <a:lvl1pPr marL="0" indent="0" algn="ctr">
              <a:buNone/>
              <a:defRPr sz="2400">
                <a:latin typeface="Palatino Linotype" panose="0204050205050503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endParaRPr lang="en-CA" dirty="0"/>
          </a:p>
        </p:txBody>
      </p:sp>
      <p:sp>
        <p:nvSpPr>
          <p:cNvPr id="4" name="Espace réservé de la date 3">
            <a:extLst>
              <a:ext uri="{FF2B5EF4-FFF2-40B4-BE49-F238E27FC236}">
                <a16:creationId xmlns:a16="http://schemas.microsoft.com/office/drawing/2014/main" id="{45D3383C-48F3-4E73-9D01-FEAB91D65489}"/>
              </a:ext>
            </a:extLst>
          </p:cNvPr>
          <p:cNvSpPr>
            <a:spLocks noGrp="1"/>
          </p:cNvSpPr>
          <p:nvPr>
            <p:ph type="dt" sz="half" idx="10"/>
          </p:nvPr>
        </p:nvSpPr>
        <p:spPr/>
        <p:txBody>
          <a:bodyPr/>
          <a:lstStyle/>
          <a:p>
            <a:fld id="{C0304762-3768-4D08-A291-280CF177EE5E}" type="datetime1">
              <a:rPr lang="en-CA" smtClean="0"/>
              <a:t>2019-01-16</a:t>
            </a:fld>
            <a:endParaRPr lang="en-CA"/>
          </a:p>
        </p:txBody>
      </p:sp>
      <p:sp>
        <p:nvSpPr>
          <p:cNvPr id="5" name="Espace réservé du pied de page 4">
            <a:extLst>
              <a:ext uri="{FF2B5EF4-FFF2-40B4-BE49-F238E27FC236}">
                <a16:creationId xmlns:a16="http://schemas.microsoft.com/office/drawing/2014/main" id="{92DB3E55-36C5-450A-B919-C95BDCA3AFF8}"/>
              </a:ext>
            </a:extLst>
          </p:cNvPr>
          <p:cNvSpPr>
            <a:spLocks noGrp="1"/>
          </p:cNvSpPr>
          <p:nvPr>
            <p:ph type="ftr" sz="quarter" idx="11"/>
          </p:nvPr>
        </p:nvSpPr>
        <p:spPr/>
        <p:txBody>
          <a:bodyPr/>
          <a:lstStyle/>
          <a:p>
            <a:endParaRPr lang="en-CA"/>
          </a:p>
        </p:txBody>
      </p:sp>
      <p:sp>
        <p:nvSpPr>
          <p:cNvPr id="6" name="Espace réservé du numéro de diapositive 5">
            <a:extLst>
              <a:ext uri="{FF2B5EF4-FFF2-40B4-BE49-F238E27FC236}">
                <a16:creationId xmlns:a16="http://schemas.microsoft.com/office/drawing/2014/main" id="{D60368CC-08B5-4735-A129-97C909E701E6}"/>
              </a:ext>
            </a:extLst>
          </p:cNvPr>
          <p:cNvSpPr>
            <a:spLocks noGrp="1"/>
          </p:cNvSpPr>
          <p:nvPr>
            <p:ph type="sldNum" sz="quarter" idx="12"/>
          </p:nvPr>
        </p:nvSpPr>
        <p:spPr/>
        <p:txBody>
          <a:bodyPr/>
          <a:lstStyle>
            <a:lvl1pPr>
              <a:defRPr>
                <a:latin typeface="Palatino Linotype" panose="02040502050505030304" pitchFamily="18" charset="0"/>
              </a:defRPr>
            </a:lvl1pPr>
          </a:lstStyle>
          <a:p>
            <a:fld id="{E7585F6D-4733-44BE-8C19-D5F608C303A6}" type="slidenum">
              <a:rPr lang="en-CA" smtClean="0"/>
              <a:pPr/>
              <a:t>‹N°›</a:t>
            </a:fld>
            <a:endParaRPr lang="en-CA" dirty="0"/>
          </a:p>
        </p:txBody>
      </p:sp>
    </p:spTree>
    <p:extLst>
      <p:ext uri="{BB962C8B-B14F-4D97-AF65-F5344CB8AC3E}">
        <p14:creationId xmlns:p14="http://schemas.microsoft.com/office/powerpoint/2010/main" val="2437668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E580DB-FBE5-4240-9B83-372E3D1C2FA2}"/>
              </a:ext>
            </a:extLst>
          </p:cNvPr>
          <p:cNvSpPr>
            <a:spLocks noGrp="1"/>
          </p:cNvSpPr>
          <p:nvPr>
            <p:ph type="title"/>
          </p:nvPr>
        </p:nvSpPr>
        <p:spPr/>
        <p:txBody>
          <a:bodyPr/>
          <a:lstStyle/>
          <a:p>
            <a:r>
              <a:rPr lang="fr-FR"/>
              <a:t>Modifiez le style du titre</a:t>
            </a:r>
            <a:endParaRPr lang="en-CA"/>
          </a:p>
        </p:txBody>
      </p:sp>
      <p:sp>
        <p:nvSpPr>
          <p:cNvPr id="3" name="Espace réservé du texte vertical 2">
            <a:extLst>
              <a:ext uri="{FF2B5EF4-FFF2-40B4-BE49-F238E27FC236}">
                <a16:creationId xmlns:a16="http://schemas.microsoft.com/office/drawing/2014/main" id="{D48FD0A6-A49F-45AC-9951-057DD1F46D97}"/>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4" name="Espace réservé de la date 3">
            <a:extLst>
              <a:ext uri="{FF2B5EF4-FFF2-40B4-BE49-F238E27FC236}">
                <a16:creationId xmlns:a16="http://schemas.microsoft.com/office/drawing/2014/main" id="{34EE07A1-CA92-46D2-8DE8-9AA9929AD6AA}"/>
              </a:ext>
            </a:extLst>
          </p:cNvPr>
          <p:cNvSpPr>
            <a:spLocks noGrp="1"/>
          </p:cNvSpPr>
          <p:nvPr>
            <p:ph type="dt" sz="half" idx="10"/>
          </p:nvPr>
        </p:nvSpPr>
        <p:spPr/>
        <p:txBody>
          <a:bodyPr/>
          <a:lstStyle/>
          <a:p>
            <a:fld id="{719C9479-61C7-4916-86EB-956146353F0F}" type="datetime1">
              <a:rPr lang="en-CA" smtClean="0"/>
              <a:t>2019-01-16</a:t>
            </a:fld>
            <a:endParaRPr lang="en-CA"/>
          </a:p>
        </p:txBody>
      </p:sp>
      <p:sp>
        <p:nvSpPr>
          <p:cNvPr id="5" name="Espace réservé du pied de page 4">
            <a:extLst>
              <a:ext uri="{FF2B5EF4-FFF2-40B4-BE49-F238E27FC236}">
                <a16:creationId xmlns:a16="http://schemas.microsoft.com/office/drawing/2014/main" id="{6EABD9A9-6902-434F-B0A7-308E3089C816}"/>
              </a:ext>
            </a:extLst>
          </p:cNvPr>
          <p:cNvSpPr>
            <a:spLocks noGrp="1"/>
          </p:cNvSpPr>
          <p:nvPr>
            <p:ph type="ftr" sz="quarter" idx="11"/>
          </p:nvPr>
        </p:nvSpPr>
        <p:spPr/>
        <p:txBody>
          <a:bodyPr/>
          <a:lstStyle/>
          <a:p>
            <a:endParaRPr lang="en-CA"/>
          </a:p>
        </p:txBody>
      </p:sp>
      <p:sp>
        <p:nvSpPr>
          <p:cNvPr id="6" name="Espace réservé du numéro de diapositive 5">
            <a:extLst>
              <a:ext uri="{FF2B5EF4-FFF2-40B4-BE49-F238E27FC236}">
                <a16:creationId xmlns:a16="http://schemas.microsoft.com/office/drawing/2014/main" id="{6AD233D1-2B9C-4A39-9496-B73DA6D4BB02}"/>
              </a:ext>
            </a:extLst>
          </p:cNvPr>
          <p:cNvSpPr>
            <a:spLocks noGrp="1"/>
          </p:cNvSpPr>
          <p:nvPr>
            <p:ph type="sldNum" sz="quarter" idx="12"/>
          </p:nvPr>
        </p:nvSpPr>
        <p:spPr/>
        <p:txBody>
          <a:bodyPr/>
          <a:lstStyle/>
          <a:p>
            <a:fld id="{E7585F6D-4733-44BE-8C19-D5F608C303A6}" type="slidenum">
              <a:rPr lang="en-CA" smtClean="0"/>
              <a:t>‹N°›</a:t>
            </a:fld>
            <a:endParaRPr lang="en-CA"/>
          </a:p>
        </p:txBody>
      </p:sp>
    </p:spTree>
    <p:extLst>
      <p:ext uri="{BB962C8B-B14F-4D97-AF65-F5344CB8AC3E}">
        <p14:creationId xmlns:p14="http://schemas.microsoft.com/office/powerpoint/2010/main" val="3912364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03945C6-8378-479D-B055-37560AF0793F}"/>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CA"/>
          </a:p>
        </p:txBody>
      </p:sp>
      <p:sp>
        <p:nvSpPr>
          <p:cNvPr id="3" name="Espace réservé du texte vertical 2">
            <a:extLst>
              <a:ext uri="{FF2B5EF4-FFF2-40B4-BE49-F238E27FC236}">
                <a16:creationId xmlns:a16="http://schemas.microsoft.com/office/drawing/2014/main" id="{AF0AC864-5891-4E2B-BC7A-E3FD92D1D00F}"/>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4" name="Espace réservé de la date 3">
            <a:extLst>
              <a:ext uri="{FF2B5EF4-FFF2-40B4-BE49-F238E27FC236}">
                <a16:creationId xmlns:a16="http://schemas.microsoft.com/office/drawing/2014/main" id="{93DA5237-FDD6-43F1-83E0-A2A946355D6F}"/>
              </a:ext>
            </a:extLst>
          </p:cNvPr>
          <p:cNvSpPr>
            <a:spLocks noGrp="1"/>
          </p:cNvSpPr>
          <p:nvPr>
            <p:ph type="dt" sz="half" idx="10"/>
          </p:nvPr>
        </p:nvSpPr>
        <p:spPr/>
        <p:txBody>
          <a:bodyPr/>
          <a:lstStyle/>
          <a:p>
            <a:fld id="{DB993723-7E24-41DB-B24F-F28ACF15C24D}" type="datetime1">
              <a:rPr lang="en-CA" smtClean="0"/>
              <a:t>2019-01-16</a:t>
            </a:fld>
            <a:endParaRPr lang="en-CA"/>
          </a:p>
        </p:txBody>
      </p:sp>
      <p:sp>
        <p:nvSpPr>
          <p:cNvPr id="5" name="Espace réservé du pied de page 4">
            <a:extLst>
              <a:ext uri="{FF2B5EF4-FFF2-40B4-BE49-F238E27FC236}">
                <a16:creationId xmlns:a16="http://schemas.microsoft.com/office/drawing/2014/main" id="{669A2585-2FB7-435D-A4A0-231109B381C9}"/>
              </a:ext>
            </a:extLst>
          </p:cNvPr>
          <p:cNvSpPr>
            <a:spLocks noGrp="1"/>
          </p:cNvSpPr>
          <p:nvPr>
            <p:ph type="ftr" sz="quarter" idx="11"/>
          </p:nvPr>
        </p:nvSpPr>
        <p:spPr/>
        <p:txBody>
          <a:bodyPr/>
          <a:lstStyle/>
          <a:p>
            <a:endParaRPr lang="en-CA"/>
          </a:p>
        </p:txBody>
      </p:sp>
      <p:sp>
        <p:nvSpPr>
          <p:cNvPr id="6" name="Espace réservé du numéro de diapositive 5">
            <a:extLst>
              <a:ext uri="{FF2B5EF4-FFF2-40B4-BE49-F238E27FC236}">
                <a16:creationId xmlns:a16="http://schemas.microsoft.com/office/drawing/2014/main" id="{C98EF3A7-3EFA-4A90-BE89-FB04DD737C6B}"/>
              </a:ext>
            </a:extLst>
          </p:cNvPr>
          <p:cNvSpPr>
            <a:spLocks noGrp="1"/>
          </p:cNvSpPr>
          <p:nvPr>
            <p:ph type="sldNum" sz="quarter" idx="12"/>
          </p:nvPr>
        </p:nvSpPr>
        <p:spPr/>
        <p:txBody>
          <a:bodyPr/>
          <a:lstStyle/>
          <a:p>
            <a:fld id="{E7585F6D-4733-44BE-8C19-D5F608C303A6}" type="slidenum">
              <a:rPr lang="en-CA" smtClean="0"/>
              <a:t>‹N°›</a:t>
            </a:fld>
            <a:endParaRPr lang="en-CA"/>
          </a:p>
        </p:txBody>
      </p:sp>
    </p:spTree>
    <p:extLst>
      <p:ext uri="{BB962C8B-B14F-4D97-AF65-F5344CB8AC3E}">
        <p14:creationId xmlns:p14="http://schemas.microsoft.com/office/powerpoint/2010/main" val="3031124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86F184-5B9B-45FD-9DBC-711A7C348941}"/>
              </a:ext>
            </a:extLst>
          </p:cNvPr>
          <p:cNvSpPr>
            <a:spLocks noGrp="1"/>
          </p:cNvSpPr>
          <p:nvPr>
            <p:ph type="title"/>
          </p:nvPr>
        </p:nvSpPr>
        <p:spPr>
          <a:xfrm>
            <a:off x="838200" y="193675"/>
            <a:ext cx="10515600" cy="1170891"/>
          </a:xfrm>
          <a:solidFill>
            <a:schemeClr val="bg1">
              <a:alpha val="54000"/>
            </a:schemeClr>
          </a:solidFill>
        </p:spPr>
        <p:txBody>
          <a:bodyPr/>
          <a:lstStyle>
            <a:lvl1pPr algn="ctr">
              <a:defRPr>
                <a:latin typeface="Palatino Linotype" panose="02040502050505030304" pitchFamily="18" charset="0"/>
              </a:defRPr>
            </a:lvl1pPr>
          </a:lstStyle>
          <a:p>
            <a:r>
              <a:rPr lang="fr-FR"/>
              <a:t>Modifiez le style du titre</a:t>
            </a:r>
            <a:endParaRPr lang="en-CA" dirty="0"/>
          </a:p>
        </p:txBody>
      </p:sp>
      <p:sp>
        <p:nvSpPr>
          <p:cNvPr id="3" name="Espace réservé du contenu 2">
            <a:extLst>
              <a:ext uri="{FF2B5EF4-FFF2-40B4-BE49-F238E27FC236}">
                <a16:creationId xmlns:a16="http://schemas.microsoft.com/office/drawing/2014/main" id="{A326BDD3-3A30-4AFA-B4E4-128B7D743D5A}"/>
              </a:ext>
            </a:extLst>
          </p:cNvPr>
          <p:cNvSpPr>
            <a:spLocks noGrp="1"/>
          </p:cNvSpPr>
          <p:nvPr>
            <p:ph idx="1"/>
          </p:nvPr>
        </p:nvSpPr>
        <p:spPr/>
        <p:txBody>
          <a:bodyPr/>
          <a:lstStyle>
            <a:lvl1pPr>
              <a:defRPr>
                <a:latin typeface="Palatino Linotype" panose="02040502050505030304" pitchFamily="18" charset="0"/>
              </a:defRPr>
            </a:lvl1pPr>
            <a:lvl2pPr>
              <a:defRPr>
                <a:latin typeface="Palatino Linotype" panose="02040502050505030304" pitchFamily="18" charset="0"/>
              </a:defRPr>
            </a:lvl2pPr>
            <a:lvl3pPr>
              <a:defRPr>
                <a:latin typeface="Palatino Linotype" panose="02040502050505030304" pitchFamily="18" charset="0"/>
              </a:defRPr>
            </a:lvl3pPr>
            <a:lvl4pPr>
              <a:defRPr>
                <a:latin typeface="Palatino Linotype" panose="02040502050505030304" pitchFamily="18" charset="0"/>
              </a:defRPr>
            </a:lvl4pPr>
            <a:lvl5pPr>
              <a:defRPr>
                <a:latin typeface="Palatino Linotype" panose="02040502050505030304" pitchFamily="18"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CA" dirty="0"/>
          </a:p>
        </p:txBody>
      </p:sp>
      <p:sp>
        <p:nvSpPr>
          <p:cNvPr id="4" name="Espace réservé de la date 3">
            <a:extLst>
              <a:ext uri="{FF2B5EF4-FFF2-40B4-BE49-F238E27FC236}">
                <a16:creationId xmlns:a16="http://schemas.microsoft.com/office/drawing/2014/main" id="{29B77BB1-8319-4AF4-9A4E-5515E26A9147}"/>
              </a:ext>
            </a:extLst>
          </p:cNvPr>
          <p:cNvSpPr>
            <a:spLocks noGrp="1"/>
          </p:cNvSpPr>
          <p:nvPr>
            <p:ph type="dt" sz="half" idx="10"/>
          </p:nvPr>
        </p:nvSpPr>
        <p:spPr/>
        <p:txBody>
          <a:bodyPr/>
          <a:lstStyle/>
          <a:p>
            <a:fld id="{137FC1DB-8590-4923-8A19-43F94009C2C5}" type="datetime1">
              <a:rPr lang="en-CA" smtClean="0"/>
              <a:t>2019-01-16</a:t>
            </a:fld>
            <a:endParaRPr lang="en-CA"/>
          </a:p>
        </p:txBody>
      </p:sp>
      <p:sp>
        <p:nvSpPr>
          <p:cNvPr id="5" name="Espace réservé du pied de page 4">
            <a:extLst>
              <a:ext uri="{FF2B5EF4-FFF2-40B4-BE49-F238E27FC236}">
                <a16:creationId xmlns:a16="http://schemas.microsoft.com/office/drawing/2014/main" id="{3046AEEC-289E-49FD-877E-AD8E4B540AD5}"/>
              </a:ext>
            </a:extLst>
          </p:cNvPr>
          <p:cNvSpPr>
            <a:spLocks noGrp="1"/>
          </p:cNvSpPr>
          <p:nvPr>
            <p:ph type="ftr" sz="quarter" idx="11"/>
          </p:nvPr>
        </p:nvSpPr>
        <p:spPr/>
        <p:txBody>
          <a:bodyPr/>
          <a:lstStyle/>
          <a:p>
            <a:endParaRPr lang="en-CA"/>
          </a:p>
        </p:txBody>
      </p:sp>
      <p:sp>
        <p:nvSpPr>
          <p:cNvPr id="6" name="Espace réservé du numéro de diapositive 5">
            <a:extLst>
              <a:ext uri="{FF2B5EF4-FFF2-40B4-BE49-F238E27FC236}">
                <a16:creationId xmlns:a16="http://schemas.microsoft.com/office/drawing/2014/main" id="{C79D06E9-1D9D-4F7A-9598-32CC4AEE89A5}"/>
              </a:ext>
            </a:extLst>
          </p:cNvPr>
          <p:cNvSpPr>
            <a:spLocks noGrp="1"/>
          </p:cNvSpPr>
          <p:nvPr>
            <p:ph type="sldNum" sz="quarter" idx="12"/>
          </p:nvPr>
        </p:nvSpPr>
        <p:spPr/>
        <p:txBody>
          <a:bodyPr/>
          <a:lstStyle>
            <a:lvl1pPr>
              <a:defRPr sz="1800" b="1">
                <a:solidFill>
                  <a:schemeClr val="tx1"/>
                </a:solidFill>
                <a:latin typeface="+mj-lt"/>
              </a:defRPr>
            </a:lvl1pPr>
          </a:lstStyle>
          <a:p>
            <a:fld id="{E7585F6D-4733-44BE-8C19-D5F608C303A6}" type="slidenum">
              <a:rPr lang="en-CA" smtClean="0"/>
              <a:pPr/>
              <a:t>‹N°›</a:t>
            </a:fld>
            <a:endParaRPr lang="en-CA"/>
          </a:p>
        </p:txBody>
      </p:sp>
    </p:spTree>
    <p:extLst>
      <p:ext uri="{BB962C8B-B14F-4D97-AF65-F5344CB8AC3E}">
        <p14:creationId xmlns:p14="http://schemas.microsoft.com/office/powerpoint/2010/main" val="1439174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1D10C1-10AD-42F1-A0FE-6011A5B5DA5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CA"/>
          </a:p>
        </p:txBody>
      </p:sp>
      <p:sp>
        <p:nvSpPr>
          <p:cNvPr id="3" name="Espace réservé du texte 2">
            <a:extLst>
              <a:ext uri="{FF2B5EF4-FFF2-40B4-BE49-F238E27FC236}">
                <a16:creationId xmlns:a16="http://schemas.microsoft.com/office/drawing/2014/main" id="{A5035D2B-B5D4-421D-BDEF-037FF60722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21DB4936-6B70-4A1A-9967-AFB5D664F5CC}"/>
              </a:ext>
            </a:extLst>
          </p:cNvPr>
          <p:cNvSpPr>
            <a:spLocks noGrp="1"/>
          </p:cNvSpPr>
          <p:nvPr>
            <p:ph type="dt" sz="half" idx="10"/>
          </p:nvPr>
        </p:nvSpPr>
        <p:spPr/>
        <p:txBody>
          <a:bodyPr/>
          <a:lstStyle/>
          <a:p>
            <a:fld id="{4097C0F5-7055-4012-9B87-5AE2083BF855}" type="datetime1">
              <a:rPr lang="en-CA" smtClean="0"/>
              <a:t>2019-01-16</a:t>
            </a:fld>
            <a:endParaRPr lang="en-CA"/>
          </a:p>
        </p:txBody>
      </p:sp>
      <p:sp>
        <p:nvSpPr>
          <p:cNvPr id="5" name="Espace réservé du pied de page 4">
            <a:extLst>
              <a:ext uri="{FF2B5EF4-FFF2-40B4-BE49-F238E27FC236}">
                <a16:creationId xmlns:a16="http://schemas.microsoft.com/office/drawing/2014/main" id="{CB54B02D-8B00-47CE-81D5-F1C1B33764E3}"/>
              </a:ext>
            </a:extLst>
          </p:cNvPr>
          <p:cNvSpPr>
            <a:spLocks noGrp="1"/>
          </p:cNvSpPr>
          <p:nvPr>
            <p:ph type="ftr" sz="quarter" idx="11"/>
          </p:nvPr>
        </p:nvSpPr>
        <p:spPr/>
        <p:txBody>
          <a:bodyPr/>
          <a:lstStyle/>
          <a:p>
            <a:endParaRPr lang="en-CA"/>
          </a:p>
        </p:txBody>
      </p:sp>
      <p:sp>
        <p:nvSpPr>
          <p:cNvPr id="6" name="Espace réservé du numéro de diapositive 5">
            <a:extLst>
              <a:ext uri="{FF2B5EF4-FFF2-40B4-BE49-F238E27FC236}">
                <a16:creationId xmlns:a16="http://schemas.microsoft.com/office/drawing/2014/main" id="{8957C1B3-72B3-4504-AE32-E03EE4DFFFEB}"/>
              </a:ext>
            </a:extLst>
          </p:cNvPr>
          <p:cNvSpPr>
            <a:spLocks noGrp="1"/>
          </p:cNvSpPr>
          <p:nvPr>
            <p:ph type="sldNum" sz="quarter" idx="12"/>
          </p:nvPr>
        </p:nvSpPr>
        <p:spPr/>
        <p:txBody>
          <a:bodyPr/>
          <a:lstStyle/>
          <a:p>
            <a:fld id="{E7585F6D-4733-44BE-8C19-D5F608C303A6}" type="slidenum">
              <a:rPr lang="en-CA" smtClean="0"/>
              <a:t>‹N°›</a:t>
            </a:fld>
            <a:endParaRPr lang="en-CA"/>
          </a:p>
        </p:txBody>
      </p:sp>
    </p:spTree>
    <p:extLst>
      <p:ext uri="{BB962C8B-B14F-4D97-AF65-F5344CB8AC3E}">
        <p14:creationId xmlns:p14="http://schemas.microsoft.com/office/powerpoint/2010/main" val="3095753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C37D11-80FB-4A1E-BE8C-3464B90DDA2E}"/>
              </a:ext>
            </a:extLst>
          </p:cNvPr>
          <p:cNvSpPr>
            <a:spLocks noGrp="1"/>
          </p:cNvSpPr>
          <p:nvPr>
            <p:ph type="title"/>
          </p:nvPr>
        </p:nvSpPr>
        <p:spPr/>
        <p:txBody>
          <a:bodyPr/>
          <a:lstStyle/>
          <a:p>
            <a:r>
              <a:rPr lang="fr-FR"/>
              <a:t>Modifiez le style du titre</a:t>
            </a:r>
            <a:endParaRPr lang="en-CA"/>
          </a:p>
        </p:txBody>
      </p:sp>
      <p:sp>
        <p:nvSpPr>
          <p:cNvPr id="3" name="Espace réservé du contenu 2">
            <a:extLst>
              <a:ext uri="{FF2B5EF4-FFF2-40B4-BE49-F238E27FC236}">
                <a16:creationId xmlns:a16="http://schemas.microsoft.com/office/drawing/2014/main" id="{C361FC3E-77E2-47EB-9347-7232C673A48E}"/>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4" name="Espace réservé du contenu 3">
            <a:extLst>
              <a:ext uri="{FF2B5EF4-FFF2-40B4-BE49-F238E27FC236}">
                <a16:creationId xmlns:a16="http://schemas.microsoft.com/office/drawing/2014/main" id="{1B1B0F29-D333-475F-AFFC-7315E46036DE}"/>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5" name="Espace réservé de la date 4">
            <a:extLst>
              <a:ext uri="{FF2B5EF4-FFF2-40B4-BE49-F238E27FC236}">
                <a16:creationId xmlns:a16="http://schemas.microsoft.com/office/drawing/2014/main" id="{63384BCA-51B3-4345-92EF-47B51D200358}"/>
              </a:ext>
            </a:extLst>
          </p:cNvPr>
          <p:cNvSpPr>
            <a:spLocks noGrp="1"/>
          </p:cNvSpPr>
          <p:nvPr>
            <p:ph type="dt" sz="half" idx="10"/>
          </p:nvPr>
        </p:nvSpPr>
        <p:spPr/>
        <p:txBody>
          <a:bodyPr/>
          <a:lstStyle/>
          <a:p>
            <a:fld id="{737D5F97-BB7E-477F-B0E5-3D92301D2041}" type="datetime1">
              <a:rPr lang="en-CA" smtClean="0"/>
              <a:t>2019-01-16</a:t>
            </a:fld>
            <a:endParaRPr lang="en-CA"/>
          </a:p>
        </p:txBody>
      </p:sp>
      <p:sp>
        <p:nvSpPr>
          <p:cNvPr id="6" name="Espace réservé du pied de page 5">
            <a:extLst>
              <a:ext uri="{FF2B5EF4-FFF2-40B4-BE49-F238E27FC236}">
                <a16:creationId xmlns:a16="http://schemas.microsoft.com/office/drawing/2014/main" id="{27DFF879-DCA4-4EDA-AFA5-F31B5EFB3B71}"/>
              </a:ext>
            </a:extLst>
          </p:cNvPr>
          <p:cNvSpPr>
            <a:spLocks noGrp="1"/>
          </p:cNvSpPr>
          <p:nvPr>
            <p:ph type="ftr" sz="quarter" idx="11"/>
          </p:nvPr>
        </p:nvSpPr>
        <p:spPr/>
        <p:txBody>
          <a:bodyPr/>
          <a:lstStyle/>
          <a:p>
            <a:endParaRPr lang="en-CA"/>
          </a:p>
        </p:txBody>
      </p:sp>
      <p:sp>
        <p:nvSpPr>
          <p:cNvPr id="7" name="Espace réservé du numéro de diapositive 6">
            <a:extLst>
              <a:ext uri="{FF2B5EF4-FFF2-40B4-BE49-F238E27FC236}">
                <a16:creationId xmlns:a16="http://schemas.microsoft.com/office/drawing/2014/main" id="{652E815A-792C-473F-8356-611FA2B86612}"/>
              </a:ext>
            </a:extLst>
          </p:cNvPr>
          <p:cNvSpPr>
            <a:spLocks noGrp="1"/>
          </p:cNvSpPr>
          <p:nvPr>
            <p:ph type="sldNum" sz="quarter" idx="12"/>
          </p:nvPr>
        </p:nvSpPr>
        <p:spPr/>
        <p:txBody>
          <a:bodyPr/>
          <a:lstStyle/>
          <a:p>
            <a:fld id="{E7585F6D-4733-44BE-8C19-D5F608C303A6}" type="slidenum">
              <a:rPr lang="en-CA" smtClean="0"/>
              <a:t>‹N°›</a:t>
            </a:fld>
            <a:endParaRPr lang="en-CA"/>
          </a:p>
        </p:txBody>
      </p:sp>
    </p:spTree>
    <p:extLst>
      <p:ext uri="{BB962C8B-B14F-4D97-AF65-F5344CB8AC3E}">
        <p14:creationId xmlns:p14="http://schemas.microsoft.com/office/powerpoint/2010/main" val="428502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4F1C39-00C9-434E-A6D6-41439900A3F6}"/>
              </a:ext>
            </a:extLst>
          </p:cNvPr>
          <p:cNvSpPr>
            <a:spLocks noGrp="1"/>
          </p:cNvSpPr>
          <p:nvPr>
            <p:ph type="title"/>
          </p:nvPr>
        </p:nvSpPr>
        <p:spPr>
          <a:xfrm>
            <a:off x="839788" y="365125"/>
            <a:ext cx="10515600" cy="1325563"/>
          </a:xfrm>
        </p:spPr>
        <p:txBody>
          <a:bodyPr/>
          <a:lstStyle/>
          <a:p>
            <a:r>
              <a:rPr lang="fr-FR"/>
              <a:t>Modifiez le style du titre</a:t>
            </a:r>
            <a:endParaRPr lang="en-CA"/>
          </a:p>
        </p:txBody>
      </p:sp>
      <p:sp>
        <p:nvSpPr>
          <p:cNvPr id="3" name="Espace réservé du texte 2">
            <a:extLst>
              <a:ext uri="{FF2B5EF4-FFF2-40B4-BE49-F238E27FC236}">
                <a16:creationId xmlns:a16="http://schemas.microsoft.com/office/drawing/2014/main" id="{F00138DA-4855-4551-80A9-058A73C083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EE579508-DF17-4794-B6A5-6841A8EF446C}"/>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5" name="Espace réservé du texte 4">
            <a:extLst>
              <a:ext uri="{FF2B5EF4-FFF2-40B4-BE49-F238E27FC236}">
                <a16:creationId xmlns:a16="http://schemas.microsoft.com/office/drawing/2014/main" id="{10725E30-41AA-4E74-99DB-1504154E1B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8229D19C-8F63-46F6-8073-4323B9855364}"/>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7" name="Espace réservé de la date 6">
            <a:extLst>
              <a:ext uri="{FF2B5EF4-FFF2-40B4-BE49-F238E27FC236}">
                <a16:creationId xmlns:a16="http://schemas.microsoft.com/office/drawing/2014/main" id="{09F7BD2B-7C25-48A6-8A85-358A2B4270A6}"/>
              </a:ext>
            </a:extLst>
          </p:cNvPr>
          <p:cNvSpPr>
            <a:spLocks noGrp="1"/>
          </p:cNvSpPr>
          <p:nvPr>
            <p:ph type="dt" sz="half" idx="10"/>
          </p:nvPr>
        </p:nvSpPr>
        <p:spPr/>
        <p:txBody>
          <a:bodyPr/>
          <a:lstStyle/>
          <a:p>
            <a:fld id="{C0418FC5-A793-40C5-89BC-31E3E1E75BCE}" type="datetime1">
              <a:rPr lang="en-CA" smtClean="0"/>
              <a:t>2019-01-16</a:t>
            </a:fld>
            <a:endParaRPr lang="en-CA"/>
          </a:p>
        </p:txBody>
      </p:sp>
      <p:sp>
        <p:nvSpPr>
          <p:cNvPr id="8" name="Espace réservé du pied de page 7">
            <a:extLst>
              <a:ext uri="{FF2B5EF4-FFF2-40B4-BE49-F238E27FC236}">
                <a16:creationId xmlns:a16="http://schemas.microsoft.com/office/drawing/2014/main" id="{2DFFE143-0895-4074-9EA9-8A27A59E61BE}"/>
              </a:ext>
            </a:extLst>
          </p:cNvPr>
          <p:cNvSpPr>
            <a:spLocks noGrp="1"/>
          </p:cNvSpPr>
          <p:nvPr>
            <p:ph type="ftr" sz="quarter" idx="11"/>
          </p:nvPr>
        </p:nvSpPr>
        <p:spPr/>
        <p:txBody>
          <a:bodyPr/>
          <a:lstStyle/>
          <a:p>
            <a:endParaRPr lang="en-CA"/>
          </a:p>
        </p:txBody>
      </p:sp>
      <p:sp>
        <p:nvSpPr>
          <p:cNvPr id="9" name="Espace réservé du numéro de diapositive 8">
            <a:extLst>
              <a:ext uri="{FF2B5EF4-FFF2-40B4-BE49-F238E27FC236}">
                <a16:creationId xmlns:a16="http://schemas.microsoft.com/office/drawing/2014/main" id="{536699F8-B48E-4D00-BF51-E2A472C68257}"/>
              </a:ext>
            </a:extLst>
          </p:cNvPr>
          <p:cNvSpPr>
            <a:spLocks noGrp="1"/>
          </p:cNvSpPr>
          <p:nvPr>
            <p:ph type="sldNum" sz="quarter" idx="12"/>
          </p:nvPr>
        </p:nvSpPr>
        <p:spPr/>
        <p:txBody>
          <a:bodyPr/>
          <a:lstStyle/>
          <a:p>
            <a:fld id="{E7585F6D-4733-44BE-8C19-D5F608C303A6}" type="slidenum">
              <a:rPr lang="en-CA" smtClean="0"/>
              <a:t>‹N°›</a:t>
            </a:fld>
            <a:endParaRPr lang="en-CA"/>
          </a:p>
        </p:txBody>
      </p:sp>
    </p:spTree>
    <p:extLst>
      <p:ext uri="{BB962C8B-B14F-4D97-AF65-F5344CB8AC3E}">
        <p14:creationId xmlns:p14="http://schemas.microsoft.com/office/powerpoint/2010/main" val="3482307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1ED3A7-EE18-4F00-872A-553E1FF1D8D2}"/>
              </a:ext>
            </a:extLst>
          </p:cNvPr>
          <p:cNvSpPr>
            <a:spLocks noGrp="1"/>
          </p:cNvSpPr>
          <p:nvPr>
            <p:ph type="title"/>
          </p:nvPr>
        </p:nvSpPr>
        <p:spPr/>
        <p:txBody>
          <a:bodyPr/>
          <a:lstStyle/>
          <a:p>
            <a:r>
              <a:rPr lang="fr-FR"/>
              <a:t>Modifiez le style du titre</a:t>
            </a:r>
            <a:endParaRPr lang="en-CA"/>
          </a:p>
        </p:txBody>
      </p:sp>
      <p:sp>
        <p:nvSpPr>
          <p:cNvPr id="3" name="Espace réservé de la date 2">
            <a:extLst>
              <a:ext uri="{FF2B5EF4-FFF2-40B4-BE49-F238E27FC236}">
                <a16:creationId xmlns:a16="http://schemas.microsoft.com/office/drawing/2014/main" id="{181DE162-3A17-4118-83F9-AA488B1B938E}"/>
              </a:ext>
            </a:extLst>
          </p:cNvPr>
          <p:cNvSpPr>
            <a:spLocks noGrp="1"/>
          </p:cNvSpPr>
          <p:nvPr>
            <p:ph type="dt" sz="half" idx="10"/>
          </p:nvPr>
        </p:nvSpPr>
        <p:spPr/>
        <p:txBody>
          <a:bodyPr/>
          <a:lstStyle/>
          <a:p>
            <a:fld id="{87B975D2-F01B-4B4A-A6E3-DFBDE7E195EE}" type="datetime1">
              <a:rPr lang="en-CA" smtClean="0"/>
              <a:t>2019-01-16</a:t>
            </a:fld>
            <a:endParaRPr lang="en-CA"/>
          </a:p>
        </p:txBody>
      </p:sp>
      <p:sp>
        <p:nvSpPr>
          <p:cNvPr id="4" name="Espace réservé du pied de page 3">
            <a:extLst>
              <a:ext uri="{FF2B5EF4-FFF2-40B4-BE49-F238E27FC236}">
                <a16:creationId xmlns:a16="http://schemas.microsoft.com/office/drawing/2014/main" id="{1073E71E-FBBD-4D78-8F0D-F18981ED3206}"/>
              </a:ext>
            </a:extLst>
          </p:cNvPr>
          <p:cNvSpPr>
            <a:spLocks noGrp="1"/>
          </p:cNvSpPr>
          <p:nvPr>
            <p:ph type="ftr" sz="quarter" idx="11"/>
          </p:nvPr>
        </p:nvSpPr>
        <p:spPr/>
        <p:txBody>
          <a:bodyPr/>
          <a:lstStyle/>
          <a:p>
            <a:endParaRPr lang="en-CA"/>
          </a:p>
        </p:txBody>
      </p:sp>
      <p:sp>
        <p:nvSpPr>
          <p:cNvPr id="5" name="Espace réservé du numéro de diapositive 4">
            <a:extLst>
              <a:ext uri="{FF2B5EF4-FFF2-40B4-BE49-F238E27FC236}">
                <a16:creationId xmlns:a16="http://schemas.microsoft.com/office/drawing/2014/main" id="{1A5D44BA-C3C6-4AEB-96CB-D9A10614CBA2}"/>
              </a:ext>
            </a:extLst>
          </p:cNvPr>
          <p:cNvSpPr>
            <a:spLocks noGrp="1"/>
          </p:cNvSpPr>
          <p:nvPr>
            <p:ph type="sldNum" sz="quarter" idx="12"/>
          </p:nvPr>
        </p:nvSpPr>
        <p:spPr/>
        <p:txBody>
          <a:bodyPr/>
          <a:lstStyle/>
          <a:p>
            <a:fld id="{E7585F6D-4733-44BE-8C19-D5F608C303A6}" type="slidenum">
              <a:rPr lang="en-CA" smtClean="0"/>
              <a:t>‹N°›</a:t>
            </a:fld>
            <a:endParaRPr lang="en-CA"/>
          </a:p>
        </p:txBody>
      </p:sp>
    </p:spTree>
    <p:extLst>
      <p:ext uri="{BB962C8B-B14F-4D97-AF65-F5344CB8AC3E}">
        <p14:creationId xmlns:p14="http://schemas.microsoft.com/office/powerpoint/2010/main" val="3059046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55C6D48-8A2B-4184-B609-570694690240}"/>
              </a:ext>
            </a:extLst>
          </p:cNvPr>
          <p:cNvSpPr>
            <a:spLocks noGrp="1"/>
          </p:cNvSpPr>
          <p:nvPr>
            <p:ph type="dt" sz="half" idx="10"/>
          </p:nvPr>
        </p:nvSpPr>
        <p:spPr/>
        <p:txBody>
          <a:bodyPr/>
          <a:lstStyle/>
          <a:p>
            <a:fld id="{2825509B-8740-42F0-A49B-14F0F572D84C}" type="datetime1">
              <a:rPr lang="en-CA" smtClean="0"/>
              <a:t>2019-01-16</a:t>
            </a:fld>
            <a:endParaRPr lang="en-CA"/>
          </a:p>
        </p:txBody>
      </p:sp>
      <p:sp>
        <p:nvSpPr>
          <p:cNvPr id="3" name="Espace réservé du pied de page 2">
            <a:extLst>
              <a:ext uri="{FF2B5EF4-FFF2-40B4-BE49-F238E27FC236}">
                <a16:creationId xmlns:a16="http://schemas.microsoft.com/office/drawing/2014/main" id="{144DA0A1-A98E-4CC5-BD76-EC9C029079B3}"/>
              </a:ext>
            </a:extLst>
          </p:cNvPr>
          <p:cNvSpPr>
            <a:spLocks noGrp="1"/>
          </p:cNvSpPr>
          <p:nvPr>
            <p:ph type="ftr" sz="quarter" idx="11"/>
          </p:nvPr>
        </p:nvSpPr>
        <p:spPr/>
        <p:txBody>
          <a:bodyPr/>
          <a:lstStyle/>
          <a:p>
            <a:endParaRPr lang="en-CA"/>
          </a:p>
        </p:txBody>
      </p:sp>
      <p:sp>
        <p:nvSpPr>
          <p:cNvPr id="4" name="Espace réservé du numéro de diapositive 3">
            <a:extLst>
              <a:ext uri="{FF2B5EF4-FFF2-40B4-BE49-F238E27FC236}">
                <a16:creationId xmlns:a16="http://schemas.microsoft.com/office/drawing/2014/main" id="{03CAAC09-B69E-4136-BA3A-00EC1E0789D3}"/>
              </a:ext>
            </a:extLst>
          </p:cNvPr>
          <p:cNvSpPr>
            <a:spLocks noGrp="1"/>
          </p:cNvSpPr>
          <p:nvPr>
            <p:ph type="sldNum" sz="quarter" idx="12"/>
          </p:nvPr>
        </p:nvSpPr>
        <p:spPr/>
        <p:txBody>
          <a:bodyPr/>
          <a:lstStyle/>
          <a:p>
            <a:fld id="{E7585F6D-4733-44BE-8C19-D5F608C303A6}" type="slidenum">
              <a:rPr lang="en-CA" smtClean="0"/>
              <a:t>‹N°›</a:t>
            </a:fld>
            <a:endParaRPr lang="en-CA"/>
          </a:p>
        </p:txBody>
      </p:sp>
    </p:spTree>
    <p:extLst>
      <p:ext uri="{BB962C8B-B14F-4D97-AF65-F5344CB8AC3E}">
        <p14:creationId xmlns:p14="http://schemas.microsoft.com/office/powerpoint/2010/main" val="2275464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60BBA9-9805-4BDB-A2A6-88E0E7BF79B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CA"/>
          </a:p>
        </p:txBody>
      </p:sp>
      <p:sp>
        <p:nvSpPr>
          <p:cNvPr id="3" name="Espace réservé du contenu 2">
            <a:extLst>
              <a:ext uri="{FF2B5EF4-FFF2-40B4-BE49-F238E27FC236}">
                <a16:creationId xmlns:a16="http://schemas.microsoft.com/office/drawing/2014/main" id="{91D87C1A-98B0-48B2-9C60-671AE895C2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4" name="Espace réservé du texte 3">
            <a:extLst>
              <a:ext uri="{FF2B5EF4-FFF2-40B4-BE49-F238E27FC236}">
                <a16:creationId xmlns:a16="http://schemas.microsoft.com/office/drawing/2014/main" id="{241090C1-BB37-4B46-95EB-A93C5AD9B1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1FBC57D3-A486-454E-9636-6A3D28107513}"/>
              </a:ext>
            </a:extLst>
          </p:cNvPr>
          <p:cNvSpPr>
            <a:spLocks noGrp="1"/>
          </p:cNvSpPr>
          <p:nvPr>
            <p:ph type="dt" sz="half" idx="10"/>
          </p:nvPr>
        </p:nvSpPr>
        <p:spPr/>
        <p:txBody>
          <a:bodyPr/>
          <a:lstStyle/>
          <a:p>
            <a:fld id="{B3526F1B-8BDB-443C-936E-92B2AEB27375}" type="datetime1">
              <a:rPr lang="en-CA" smtClean="0"/>
              <a:t>2019-01-16</a:t>
            </a:fld>
            <a:endParaRPr lang="en-CA"/>
          </a:p>
        </p:txBody>
      </p:sp>
      <p:sp>
        <p:nvSpPr>
          <p:cNvPr id="6" name="Espace réservé du pied de page 5">
            <a:extLst>
              <a:ext uri="{FF2B5EF4-FFF2-40B4-BE49-F238E27FC236}">
                <a16:creationId xmlns:a16="http://schemas.microsoft.com/office/drawing/2014/main" id="{F6137B66-53C9-490B-A498-281D92F5D141}"/>
              </a:ext>
            </a:extLst>
          </p:cNvPr>
          <p:cNvSpPr>
            <a:spLocks noGrp="1"/>
          </p:cNvSpPr>
          <p:nvPr>
            <p:ph type="ftr" sz="quarter" idx="11"/>
          </p:nvPr>
        </p:nvSpPr>
        <p:spPr/>
        <p:txBody>
          <a:bodyPr/>
          <a:lstStyle/>
          <a:p>
            <a:endParaRPr lang="en-CA"/>
          </a:p>
        </p:txBody>
      </p:sp>
      <p:sp>
        <p:nvSpPr>
          <p:cNvPr id="7" name="Espace réservé du numéro de diapositive 6">
            <a:extLst>
              <a:ext uri="{FF2B5EF4-FFF2-40B4-BE49-F238E27FC236}">
                <a16:creationId xmlns:a16="http://schemas.microsoft.com/office/drawing/2014/main" id="{EF81462F-39FF-4FAD-80C3-B9C871A68E8C}"/>
              </a:ext>
            </a:extLst>
          </p:cNvPr>
          <p:cNvSpPr>
            <a:spLocks noGrp="1"/>
          </p:cNvSpPr>
          <p:nvPr>
            <p:ph type="sldNum" sz="quarter" idx="12"/>
          </p:nvPr>
        </p:nvSpPr>
        <p:spPr/>
        <p:txBody>
          <a:bodyPr/>
          <a:lstStyle/>
          <a:p>
            <a:fld id="{E7585F6D-4733-44BE-8C19-D5F608C303A6}" type="slidenum">
              <a:rPr lang="en-CA" smtClean="0"/>
              <a:t>‹N°›</a:t>
            </a:fld>
            <a:endParaRPr lang="en-CA"/>
          </a:p>
        </p:txBody>
      </p:sp>
    </p:spTree>
    <p:extLst>
      <p:ext uri="{BB962C8B-B14F-4D97-AF65-F5344CB8AC3E}">
        <p14:creationId xmlns:p14="http://schemas.microsoft.com/office/powerpoint/2010/main" val="793386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703C8B-341C-4892-A4AB-5DCF514B7EE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CA"/>
          </a:p>
        </p:txBody>
      </p:sp>
      <p:sp>
        <p:nvSpPr>
          <p:cNvPr id="3" name="Espace réservé pour une image  2">
            <a:extLst>
              <a:ext uri="{FF2B5EF4-FFF2-40B4-BE49-F238E27FC236}">
                <a16:creationId xmlns:a16="http://schemas.microsoft.com/office/drawing/2014/main" id="{7190325B-D153-4326-A3A5-680E966BE9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Espace réservé du texte 3">
            <a:extLst>
              <a:ext uri="{FF2B5EF4-FFF2-40B4-BE49-F238E27FC236}">
                <a16:creationId xmlns:a16="http://schemas.microsoft.com/office/drawing/2014/main" id="{E45D34E1-2BB2-4EE2-A5A6-74B8C404F0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B18B816-54BC-4100-A2C1-CF4E87E7136A}"/>
              </a:ext>
            </a:extLst>
          </p:cNvPr>
          <p:cNvSpPr>
            <a:spLocks noGrp="1"/>
          </p:cNvSpPr>
          <p:nvPr>
            <p:ph type="dt" sz="half" idx="10"/>
          </p:nvPr>
        </p:nvSpPr>
        <p:spPr/>
        <p:txBody>
          <a:bodyPr/>
          <a:lstStyle/>
          <a:p>
            <a:fld id="{8A9CA175-0F27-49D9-90F1-70F0DDA2DEA0}" type="datetime1">
              <a:rPr lang="en-CA" smtClean="0"/>
              <a:t>2019-01-16</a:t>
            </a:fld>
            <a:endParaRPr lang="en-CA"/>
          </a:p>
        </p:txBody>
      </p:sp>
      <p:sp>
        <p:nvSpPr>
          <p:cNvPr id="6" name="Espace réservé du pied de page 5">
            <a:extLst>
              <a:ext uri="{FF2B5EF4-FFF2-40B4-BE49-F238E27FC236}">
                <a16:creationId xmlns:a16="http://schemas.microsoft.com/office/drawing/2014/main" id="{932A3517-0823-4D50-BA57-6EC7903564FD}"/>
              </a:ext>
            </a:extLst>
          </p:cNvPr>
          <p:cNvSpPr>
            <a:spLocks noGrp="1"/>
          </p:cNvSpPr>
          <p:nvPr>
            <p:ph type="ftr" sz="quarter" idx="11"/>
          </p:nvPr>
        </p:nvSpPr>
        <p:spPr/>
        <p:txBody>
          <a:bodyPr/>
          <a:lstStyle/>
          <a:p>
            <a:endParaRPr lang="en-CA"/>
          </a:p>
        </p:txBody>
      </p:sp>
      <p:sp>
        <p:nvSpPr>
          <p:cNvPr id="7" name="Espace réservé du numéro de diapositive 6">
            <a:extLst>
              <a:ext uri="{FF2B5EF4-FFF2-40B4-BE49-F238E27FC236}">
                <a16:creationId xmlns:a16="http://schemas.microsoft.com/office/drawing/2014/main" id="{3B39B623-DF3F-4C0E-BBC6-C7E3437FC62B}"/>
              </a:ext>
            </a:extLst>
          </p:cNvPr>
          <p:cNvSpPr>
            <a:spLocks noGrp="1"/>
          </p:cNvSpPr>
          <p:nvPr>
            <p:ph type="sldNum" sz="quarter" idx="12"/>
          </p:nvPr>
        </p:nvSpPr>
        <p:spPr/>
        <p:txBody>
          <a:bodyPr/>
          <a:lstStyle/>
          <a:p>
            <a:fld id="{E7585F6D-4733-44BE-8C19-D5F608C303A6}" type="slidenum">
              <a:rPr lang="en-CA" smtClean="0"/>
              <a:t>‹N°›</a:t>
            </a:fld>
            <a:endParaRPr lang="en-CA"/>
          </a:p>
        </p:txBody>
      </p:sp>
    </p:spTree>
    <p:extLst>
      <p:ext uri="{BB962C8B-B14F-4D97-AF65-F5344CB8AC3E}">
        <p14:creationId xmlns:p14="http://schemas.microsoft.com/office/powerpoint/2010/main" val="381372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4F8A53D-71A4-4458-AA41-8C492041C29D}"/>
              </a:ext>
            </a:extLst>
          </p:cNvPr>
          <p:cNvSpPr>
            <a:spLocks noGrp="1"/>
          </p:cNvSpPr>
          <p:nvPr>
            <p:ph type="title"/>
          </p:nvPr>
        </p:nvSpPr>
        <p:spPr>
          <a:xfrm>
            <a:off x="838200" y="365126"/>
            <a:ext cx="10515600" cy="1126050"/>
          </a:xfrm>
          <a:prstGeom prst="rect">
            <a:avLst/>
          </a:prstGeom>
        </p:spPr>
        <p:txBody>
          <a:bodyPr vert="horz" lIns="91440" tIns="45720" rIns="91440" bIns="45720" rtlCol="0" anchor="ctr">
            <a:normAutofit/>
          </a:bodyPr>
          <a:lstStyle/>
          <a:p>
            <a:r>
              <a:rPr lang="fr-FR"/>
              <a:t>Modifiez le style du titre</a:t>
            </a:r>
            <a:endParaRPr lang="en-CA"/>
          </a:p>
        </p:txBody>
      </p:sp>
      <p:sp>
        <p:nvSpPr>
          <p:cNvPr id="3" name="Espace réservé du texte 2">
            <a:extLst>
              <a:ext uri="{FF2B5EF4-FFF2-40B4-BE49-F238E27FC236}">
                <a16:creationId xmlns:a16="http://schemas.microsoft.com/office/drawing/2014/main" id="{2585F852-4CBD-41EA-9797-A83667EFCC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4" name="Espace réservé de la date 3">
            <a:extLst>
              <a:ext uri="{FF2B5EF4-FFF2-40B4-BE49-F238E27FC236}">
                <a16:creationId xmlns:a16="http://schemas.microsoft.com/office/drawing/2014/main" id="{EE503103-433B-464A-AD42-23D585CB16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7FFAF5-9651-4E4B-9D94-18856CF38D61}" type="datetime1">
              <a:rPr lang="en-CA" smtClean="0"/>
              <a:t>2019-01-16</a:t>
            </a:fld>
            <a:endParaRPr lang="en-CA"/>
          </a:p>
        </p:txBody>
      </p:sp>
      <p:sp>
        <p:nvSpPr>
          <p:cNvPr id="5" name="Espace réservé du pied de page 4">
            <a:extLst>
              <a:ext uri="{FF2B5EF4-FFF2-40B4-BE49-F238E27FC236}">
                <a16:creationId xmlns:a16="http://schemas.microsoft.com/office/drawing/2014/main" id="{66BE99AE-F2F5-4760-BD62-E12E1288E8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Espace réservé du numéro de diapositive 5">
            <a:extLst>
              <a:ext uri="{FF2B5EF4-FFF2-40B4-BE49-F238E27FC236}">
                <a16:creationId xmlns:a16="http://schemas.microsoft.com/office/drawing/2014/main" id="{E8C0FF0A-9F20-4FBF-868C-16C7D41DDB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585F6D-4733-44BE-8C19-D5F608C303A6}" type="slidenum">
              <a:rPr lang="en-CA" smtClean="0"/>
              <a:t>‹N°›</a:t>
            </a:fld>
            <a:endParaRPr lang="en-CA"/>
          </a:p>
        </p:txBody>
      </p:sp>
    </p:spTree>
    <p:extLst>
      <p:ext uri="{BB962C8B-B14F-4D97-AF65-F5344CB8AC3E}">
        <p14:creationId xmlns:p14="http://schemas.microsoft.com/office/powerpoint/2010/main" val="93598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jpeg"/><Relationship Id="rId5" Type="http://schemas.openxmlformats.org/officeDocument/2006/relationships/tags" Target="../tags/tag5.xml"/><Relationship Id="rId10" Type="http://schemas.openxmlformats.org/officeDocument/2006/relationships/notesSlide" Target="../notesSlides/notesSlide1.xml"/><Relationship Id="rId4" Type="http://schemas.openxmlformats.org/officeDocument/2006/relationships/tags" Target="../tags/tag4.xml"/><Relationship Id="rId9"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0.jpg"/></Relationships>
</file>

<file path=ppt/slides/_rels/slide1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16.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image" Target="../media/image2.png"/><Relationship Id="rId5" Type="http://schemas.openxmlformats.org/officeDocument/2006/relationships/tags" Target="../tags/tag13.xml"/><Relationship Id="rId10" Type="http://schemas.openxmlformats.org/officeDocument/2006/relationships/notesSlide" Target="../notesSlides/notesSlide2.xml"/><Relationship Id="rId4" Type="http://schemas.openxmlformats.org/officeDocument/2006/relationships/tags" Target="../tags/tag12.xml"/><Relationship Id="rId9"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2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3.jpg"/><Relationship Id="rId7" Type="http://schemas.openxmlformats.org/officeDocument/2006/relationships/diagramColors" Target="../diagrams/colors2.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2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2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1.pn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image" Target="../media/image1.jpeg"/><Relationship Id="rId5" Type="http://schemas.openxmlformats.org/officeDocument/2006/relationships/tags" Target="../tags/tag21.xml"/><Relationship Id="rId10" Type="http://schemas.openxmlformats.org/officeDocument/2006/relationships/notesSlide" Target="../notesSlides/notesSlide30.xml"/><Relationship Id="rId4" Type="http://schemas.openxmlformats.org/officeDocument/2006/relationships/tags" Target="../tags/tag20.xml"/><Relationship Id="rId9"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image" Target="../media/image7.jp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3.png"/><Relationship Id="rId7"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gif"/><Relationship Id="rId10" Type="http://schemas.openxmlformats.org/officeDocument/2006/relationships/image" Target="../media/image19.jpg"/><Relationship Id="rId4" Type="http://schemas.microsoft.com/office/2007/relationships/hdphoto" Target="../media/hdphoto1.wdp"/><Relationship Id="rId9"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riangle isocèle 3">
            <a:extLst>
              <a:ext uri="{FF2B5EF4-FFF2-40B4-BE49-F238E27FC236}">
                <a16:creationId xmlns:a16="http://schemas.microsoft.com/office/drawing/2014/main" id="{55188874-7A2F-4543-A128-AF19658552B7}"/>
              </a:ext>
            </a:extLst>
          </p:cNvPr>
          <p:cNvSpPr/>
          <p:nvPr>
            <p:custDataLst>
              <p:tags r:id="rId1"/>
            </p:custDataLst>
          </p:nvPr>
        </p:nvSpPr>
        <p:spPr>
          <a:xfrm rot="10800000">
            <a:off x="0" y="-53163"/>
            <a:ext cx="12191999" cy="3217170"/>
          </a:xfrm>
          <a:prstGeom prst="triangle">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dirty="0"/>
          </a:p>
        </p:txBody>
      </p:sp>
      <p:sp>
        <p:nvSpPr>
          <p:cNvPr id="5" name="Triangle isocèle 4">
            <a:extLst>
              <a:ext uri="{FF2B5EF4-FFF2-40B4-BE49-F238E27FC236}">
                <a16:creationId xmlns:a16="http://schemas.microsoft.com/office/drawing/2014/main" id="{562F9E9D-E94A-4FD0-B246-673C2D86BAD5}"/>
              </a:ext>
            </a:extLst>
          </p:cNvPr>
          <p:cNvSpPr/>
          <p:nvPr>
            <p:custDataLst>
              <p:tags r:id="rId2"/>
            </p:custDataLst>
          </p:nvPr>
        </p:nvSpPr>
        <p:spPr>
          <a:xfrm rot="10800000">
            <a:off x="-1" y="0"/>
            <a:ext cx="12191998" cy="1741688"/>
          </a:xfrm>
          <a:prstGeom prst="triangle">
            <a:avLst>
              <a:gd name="adj" fmla="val 10000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6" name="Triangle isocèle 5">
            <a:extLst>
              <a:ext uri="{FF2B5EF4-FFF2-40B4-BE49-F238E27FC236}">
                <a16:creationId xmlns:a16="http://schemas.microsoft.com/office/drawing/2014/main" id="{BCE5ED61-F675-41D2-9D81-2B39A7ABBEF2}"/>
              </a:ext>
            </a:extLst>
          </p:cNvPr>
          <p:cNvSpPr/>
          <p:nvPr>
            <p:custDataLst>
              <p:tags r:id="rId3"/>
            </p:custDataLst>
          </p:nvPr>
        </p:nvSpPr>
        <p:spPr>
          <a:xfrm>
            <a:off x="-3" y="3640830"/>
            <a:ext cx="12124270" cy="3217170"/>
          </a:xfrm>
          <a:prstGeom prst="triangle">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7" name="Triangle isocèle 6">
            <a:extLst>
              <a:ext uri="{FF2B5EF4-FFF2-40B4-BE49-F238E27FC236}">
                <a16:creationId xmlns:a16="http://schemas.microsoft.com/office/drawing/2014/main" id="{0CDA6ADB-DFA8-4B38-AAA7-60DC06EF2E57}"/>
              </a:ext>
            </a:extLst>
          </p:cNvPr>
          <p:cNvSpPr/>
          <p:nvPr>
            <p:custDataLst>
              <p:tags r:id="rId4"/>
            </p:custDataLst>
          </p:nvPr>
        </p:nvSpPr>
        <p:spPr>
          <a:xfrm rot="16200000">
            <a:off x="3524248" y="-1809750"/>
            <a:ext cx="5143500" cy="12191999"/>
          </a:xfrm>
          <a:prstGeom prst="triangle">
            <a:avLst>
              <a:gd name="adj" fmla="val 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11" name="Rectangle 10">
            <a:extLst>
              <a:ext uri="{FF2B5EF4-FFF2-40B4-BE49-F238E27FC236}">
                <a16:creationId xmlns:a16="http://schemas.microsoft.com/office/drawing/2014/main" id="{C2B8E5D7-92D3-4DD4-8FC8-D18761B351CD}"/>
              </a:ext>
            </a:extLst>
          </p:cNvPr>
          <p:cNvSpPr/>
          <p:nvPr>
            <p:custDataLst>
              <p:tags r:id="rId5"/>
            </p:custDataLst>
          </p:nvPr>
        </p:nvSpPr>
        <p:spPr>
          <a:xfrm>
            <a:off x="1561260" y="366221"/>
            <a:ext cx="9067800" cy="5997673"/>
          </a:xfrm>
          <a:prstGeom prst="rect">
            <a:avLst/>
          </a:prstGeom>
          <a:solidFill>
            <a:schemeClr val="bg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9" name="Rectangle 8">
            <a:extLst>
              <a:ext uri="{FF2B5EF4-FFF2-40B4-BE49-F238E27FC236}">
                <a16:creationId xmlns:a16="http://schemas.microsoft.com/office/drawing/2014/main" id="{AA6FA1B2-B1C5-4799-92C7-BA663287AFD3}"/>
              </a:ext>
            </a:extLst>
          </p:cNvPr>
          <p:cNvSpPr/>
          <p:nvPr>
            <p:custDataLst>
              <p:tags r:id="rId6"/>
            </p:custDataLst>
          </p:nvPr>
        </p:nvSpPr>
        <p:spPr>
          <a:xfrm>
            <a:off x="1447800" y="504764"/>
            <a:ext cx="9067800" cy="3046988"/>
          </a:xfrm>
          <a:prstGeom prst="rect">
            <a:avLst/>
          </a:prstGeom>
          <a:noFill/>
        </p:spPr>
        <p:txBody>
          <a:bodyPr wrap="square">
            <a:spAutoFit/>
          </a:bodyPr>
          <a:lstStyle/>
          <a:p>
            <a:pPr marL="96426" algn="ctr"/>
            <a:r>
              <a:rPr lang="fr-CA" sz="3200" b="1" dirty="0">
                <a:latin typeface="Palatino Linotype" panose="02040502050505030304" pitchFamily="18" charset="0"/>
              </a:rPr>
              <a:t>Des débouchés dans plusieurs domaines, un haut taux de placement, et un bon salaire: </a:t>
            </a:r>
            <a:br>
              <a:rPr lang="fr-CA" sz="3200" b="1" dirty="0">
                <a:latin typeface="Palatino Linotype" panose="02040502050505030304" pitchFamily="18" charset="0"/>
              </a:rPr>
            </a:br>
            <a:br>
              <a:rPr lang="fr-CA" sz="3200" b="1" dirty="0">
                <a:latin typeface="Palatino Linotype" panose="02040502050505030304" pitchFamily="18" charset="0"/>
              </a:rPr>
            </a:br>
            <a:r>
              <a:rPr lang="fr-CA" sz="3200" b="1" dirty="0">
                <a:latin typeface="Palatino Linotype" panose="02040502050505030304" pitchFamily="18" charset="0"/>
              </a:rPr>
              <a:t>Quelle formation scientifique universitaire vous offre tout ça?</a:t>
            </a:r>
            <a:br>
              <a:rPr lang="fr-CA" sz="3200" i="1" dirty="0">
                <a:latin typeface="Palatino Linotype" panose="02040502050505030304" pitchFamily="18" charset="0"/>
              </a:rPr>
            </a:br>
            <a:endParaRPr lang="fr-CA" sz="3200" dirty="0"/>
          </a:p>
        </p:txBody>
      </p:sp>
      <p:sp>
        <p:nvSpPr>
          <p:cNvPr id="10" name="Rectangle 9">
            <a:extLst>
              <a:ext uri="{FF2B5EF4-FFF2-40B4-BE49-F238E27FC236}">
                <a16:creationId xmlns:a16="http://schemas.microsoft.com/office/drawing/2014/main" id="{D830BEE8-FAE1-411B-8C17-D6CDCF6071A1}"/>
              </a:ext>
            </a:extLst>
          </p:cNvPr>
          <p:cNvSpPr/>
          <p:nvPr>
            <p:custDataLst>
              <p:tags r:id="rId7"/>
            </p:custDataLst>
          </p:nvPr>
        </p:nvSpPr>
        <p:spPr>
          <a:xfrm>
            <a:off x="3889877" y="5551933"/>
            <a:ext cx="4183645" cy="619913"/>
          </a:xfrm>
          <a:prstGeom prst="rect">
            <a:avLst/>
          </a:prstGeom>
        </p:spPr>
        <p:txBody>
          <a:bodyPr wrap="square">
            <a:spAutoFit/>
          </a:bodyPr>
          <a:lstStyle/>
          <a:p>
            <a:pPr marL="96426" algn="ctr"/>
            <a:r>
              <a:rPr lang="fr-FR" sz="1714" dirty="0">
                <a:latin typeface="+mj-lt"/>
              </a:rPr>
              <a:t>Julie Hlavacek-Larrondo et Thierry Lefebvre</a:t>
            </a:r>
          </a:p>
          <a:p>
            <a:pPr marL="96426" algn="ctr"/>
            <a:r>
              <a:rPr lang="fr-FR" sz="1714" dirty="0">
                <a:latin typeface="+mj-lt"/>
              </a:rPr>
              <a:t>Université de Montréal</a:t>
            </a:r>
          </a:p>
        </p:txBody>
      </p:sp>
      <p:pic>
        <p:nvPicPr>
          <p:cNvPr id="13" name="Image 12">
            <a:extLst>
              <a:ext uri="{FF2B5EF4-FFF2-40B4-BE49-F238E27FC236}">
                <a16:creationId xmlns:a16="http://schemas.microsoft.com/office/drawing/2014/main" id="{C4485161-2DA2-47A9-AE68-9F94402C75C8}"/>
              </a:ext>
            </a:extLst>
          </p:cNvPr>
          <p:cNvPicPr>
            <a:picLocks noChangeAspect="1"/>
          </p:cNvPicPr>
          <p:nvPr>
            <p:custDataLst>
              <p:tags r:id="rId8"/>
            </p:custDataLst>
          </p:nvPr>
        </p:nvPicPr>
        <p:blipFill>
          <a:blip r:embed="rId11" cstate="print">
            <a:extLst>
              <a:ext uri="{28A0092B-C50C-407E-A947-70E740481C1C}">
                <a14:useLocalDpi xmlns:a14="http://schemas.microsoft.com/office/drawing/2010/main" val="0"/>
              </a:ext>
            </a:extLst>
          </a:blip>
          <a:stretch>
            <a:fillRect/>
          </a:stretch>
        </p:blipFill>
        <p:spPr>
          <a:xfrm>
            <a:off x="4289886" y="3174068"/>
            <a:ext cx="3383628" cy="2255751"/>
          </a:xfrm>
          <a:prstGeom prst="rect">
            <a:avLst/>
          </a:prstGeom>
        </p:spPr>
      </p:pic>
    </p:spTree>
    <p:extLst>
      <p:ext uri="{BB962C8B-B14F-4D97-AF65-F5344CB8AC3E}">
        <p14:creationId xmlns:p14="http://schemas.microsoft.com/office/powerpoint/2010/main" val="649593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C78DA7E-F87B-47F5-9695-9597A6699EC0}"/>
              </a:ext>
            </a:extLst>
          </p:cNvPr>
          <p:cNvSpPr>
            <a:spLocks noGrp="1"/>
          </p:cNvSpPr>
          <p:nvPr>
            <p:ph idx="1"/>
          </p:nvPr>
        </p:nvSpPr>
        <p:spPr>
          <a:xfrm>
            <a:off x="838200" y="1825625"/>
            <a:ext cx="7615182" cy="4351338"/>
          </a:xfrm>
        </p:spPr>
        <p:txBody>
          <a:bodyPr vert="horz" lIns="91440" tIns="45720" rIns="91440" bIns="45720" rtlCol="0" anchor="t">
            <a:normAutofit/>
          </a:bodyPr>
          <a:lstStyle/>
          <a:p>
            <a:endParaRPr lang="fr-FR" dirty="0"/>
          </a:p>
          <a:p>
            <a:pPr marL="0" indent="0">
              <a:buNone/>
            </a:pPr>
            <a:r>
              <a:rPr lang="fr-FR" dirty="0"/>
              <a:t>"Les employeurs veulent engager des physiciens parce qu'ils:</a:t>
            </a:r>
          </a:p>
          <a:p>
            <a:r>
              <a:rPr lang="fr-FR" sz="2400" dirty="0"/>
              <a:t>Sont curieux</a:t>
            </a:r>
          </a:p>
          <a:p>
            <a:pPr>
              <a:buFont typeface="Arial"/>
            </a:pPr>
            <a:r>
              <a:rPr lang="fr-FR" sz="2400" dirty="0"/>
              <a:t>Ont l'esprit critique</a:t>
            </a:r>
          </a:p>
          <a:p>
            <a:pPr>
              <a:buFont typeface="Arial"/>
            </a:pPr>
            <a:r>
              <a:rPr lang="fr-FR" sz="2400" dirty="0"/>
              <a:t>Travaille rapidement et efficacement</a:t>
            </a:r>
          </a:p>
          <a:p>
            <a:pPr>
              <a:buFont typeface="Arial"/>
            </a:pPr>
            <a:r>
              <a:rPr lang="fr-FR" sz="2400" dirty="0"/>
              <a:t>Ont une expérience concrète (après études graduées)"</a:t>
            </a:r>
          </a:p>
          <a:p>
            <a:endParaRPr lang="fr-FR" dirty="0"/>
          </a:p>
        </p:txBody>
      </p:sp>
      <p:sp>
        <p:nvSpPr>
          <p:cNvPr id="4" name="Espace réservé du numéro de diapositive 3">
            <a:extLst>
              <a:ext uri="{FF2B5EF4-FFF2-40B4-BE49-F238E27FC236}">
                <a16:creationId xmlns:a16="http://schemas.microsoft.com/office/drawing/2014/main" id="{DC822349-13CA-4525-A615-C3C91BC6CBA6}"/>
              </a:ext>
            </a:extLst>
          </p:cNvPr>
          <p:cNvSpPr>
            <a:spLocks noGrp="1"/>
          </p:cNvSpPr>
          <p:nvPr>
            <p:ph type="sldNum" sz="quarter" idx="12"/>
          </p:nvPr>
        </p:nvSpPr>
        <p:spPr/>
        <p:txBody>
          <a:bodyPr/>
          <a:lstStyle/>
          <a:p>
            <a:fld id="{E7585F6D-4733-44BE-8C19-D5F608C303A6}" type="slidenum">
              <a:rPr lang="en-CA" smtClean="0"/>
              <a:pPr/>
              <a:t>10</a:t>
            </a:fld>
            <a:endParaRPr lang="en-CA"/>
          </a:p>
        </p:txBody>
      </p:sp>
      <p:pic>
        <p:nvPicPr>
          <p:cNvPr id="6" name="Image 5">
            <a:extLst>
              <a:ext uri="{FF2B5EF4-FFF2-40B4-BE49-F238E27FC236}">
                <a16:creationId xmlns:a16="http://schemas.microsoft.com/office/drawing/2014/main" id="{EBD859B7-7C06-46E5-B08F-0C3E06818320}"/>
              </a:ext>
            </a:extLst>
          </p:cNvPr>
          <p:cNvPicPr>
            <a:picLocks noChangeAspect="1"/>
          </p:cNvPicPr>
          <p:nvPr/>
        </p:nvPicPr>
        <p:blipFill rotWithShape="1">
          <a:blip r:embed="rId3">
            <a:extLst>
              <a:ext uri="{28A0092B-C50C-407E-A947-70E740481C1C}">
                <a14:useLocalDpi xmlns:a14="http://schemas.microsoft.com/office/drawing/2010/main" val="0"/>
              </a:ext>
            </a:extLst>
          </a:blip>
          <a:srcRect t="44201" b="34409"/>
          <a:stretch/>
        </p:blipFill>
        <p:spPr>
          <a:xfrm>
            <a:off x="0" y="0"/>
            <a:ext cx="12192000" cy="1737229"/>
          </a:xfrm>
          <a:prstGeom prst="rect">
            <a:avLst/>
          </a:prstGeom>
        </p:spPr>
      </p:pic>
      <p:sp>
        <p:nvSpPr>
          <p:cNvPr id="8" name="Titre 1">
            <a:extLst>
              <a:ext uri="{FF2B5EF4-FFF2-40B4-BE49-F238E27FC236}">
                <a16:creationId xmlns:a16="http://schemas.microsoft.com/office/drawing/2014/main" id="{11C08129-4DCE-448E-854D-9BA7B4D9FBE1}"/>
              </a:ext>
            </a:extLst>
          </p:cNvPr>
          <p:cNvSpPr txBox="1">
            <a:spLocks/>
          </p:cNvSpPr>
          <p:nvPr/>
        </p:nvSpPr>
        <p:spPr>
          <a:xfrm>
            <a:off x="835719" y="280569"/>
            <a:ext cx="10515600" cy="1170891"/>
          </a:xfrm>
          <a:prstGeom prst="rect">
            <a:avLst/>
          </a:prstGeom>
          <a:solidFill>
            <a:schemeClr val="bg1">
              <a:alpha val="54000"/>
            </a:schemeClr>
          </a:solidFill>
        </p:spPr>
        <p:txBody>
          <a:bodyPr vert="horz" lIns="91440" tIns="45720" rIns="91440" bIns="45720" rtlCol="0" anchor="ctr">
            <a:normAutofit fontScale="97500"/>
          </a:bodyPr>
          <a:lstStyle>
            <a:lvl1pPr algn="ctr" defTabSz="914400" rtl="0" eaLnBrk="1" latinLnBrk="0" hangingPunct="1">
              <a:lnSpc>
                <a:spcPct val="90000"/>
              </a:lnSpc>
              <a:spcBef>
                <a:spcPct val="0"/>
              </a:spcBef>
              <a:buNone/>
              <a:defRPr sz="4400" kern="1200">
                <a:solidFill>
                  <a:schemeClr val="tx1"/>
                </a:solidFill>
                <a:latin typeface="Palatino Linotype" panose="02040502050505030304" pitchFamily="18" charset="0"/>
                <a:ea typeface="+mj-ea"/>
                <a:cs typeface="+mj-cs"/>
              </a:defRPr>
            </a:lvl1pPr>
          </a:lstStyle>
          <a:p>
            <a:r>
              <a:rPr lang="fr-CA" dirty="0"/>
              <a:t>... prisée sur le marché du travail …</a:t>
            </a:r>
          </a:p>
        </p:txBody>
      </p:sp>
      <p:pic>
        <p:nvPicPr>
          <p:cNvPr id="9" name="Image 9" descr="AAEAAQAAAAAAAAluAAAAJGVkMzI5ZDg2LTY3M2ItNDg1MS1iZDE4LTlkZDk1MzVkNGY1Nw.jpg">
            <a:extLst>
              <a:ext uri="{FF2B5EF4-FFF2-40B4-BE49-F238E27FC236}">
                <a16:creationId xmlns:a16="http://schemas.microsoft.com/office/drawing/2014/main" id="{0C68B23A-AF54-48AD-B7F5-A339F128A02A}"/>
              </a:ext>
            </a:extLst>
          </p:cNvPr>
          <p:cNvPicPr>
            <a:picLocks noChangeAspect="1"/>
          </p:cNvPicPr>
          <p:nvPr/>
        </p:nvPicPr>
        <p:blipFill>
          <a:blip r:embed="rId4"/>
          <a:stretch>
            <a:fillRect/>
          </a:stretch>
        </p:blipFill>
        <p:spPr>
          <a:xfrm>
            <a:off x="8943588" y="3238288"/>
            <a:ext cx="2642534" cy="2640360"/>
          </a:xfrm>
          <a:prstGeom prst="rect">
            <a:avLst/>
          </a:prstGeom>
        </p:spPr>
      </p:pic>
      <p:sp>
        <p:nvSpPr>
          <p:cNvPr id="12" name="Rectangle 11">
            <a:extLst>
              <a:ext uri="{FF2B5EF4-FFF2-40B4-BE49-F238E27FC236}">
                <a16:creationId xmlns:a16="http://schemas.microsoft.com/office/drawing/2014/main" id="{70172086-253A-44BE-8C0A-E776FFFA9BD1}"/>
              </a:ext>
            </a:extLst>
          </p:cNvPr>
          <p:cNvSpPr/>
          <p:nvPr/>
        </p:nvSpPr>
        <p:spPr>
          <a:xfrm>
            <a:off x="8483230" y="2276475"/>
            <a:ext cx="3568797" cy="954107"/>
          </a:xfrm>
          <a:prstGeom prst="rect">
            <a:avLst/>
          </a:prstGeom>
        </p:spPr>
        <p:txBody>
          <a:bodyPr wrap="none" anchor="t">
            <a:spAutoFit/>
          </a:bodyPr>
          <a:lstStyle/>
          <a:p>
            <a:pPr algn="ctr"/>
            <a:r>
              <a:rPr lang="en-US" sz="2800" dirty="0" err="1">
                <a:solidFill>
                  <a:srgbClr val="FF0000"/>
                </a:solidFill>
              </a:rPr>
              <a:t>Selon</a:t>
            </a:r>
            <a:r>
              <a:rPr lang="en-US" sz="2800" dirty="0">
                <a:solidFill>
                  <a:srgbClr val="FF0000"/>
                </a:solidFill>
              </a:rPr>
              <a:t> Kathy Copic </a:t>
            </a:r>
            <a:endParaRPr lang="fr-CA" sz="2800" dirty="0">
              <a:solidFill>
                <a:srgbClr val="FF0000"/>
              </a:solidFill>
            </a:endParaRPr>
          </a:p>
          <a:p>
            <a:pPr algn="ctr"/>
            <a:r>
              <a:rPr lang="en-US" sz="2800" dirty="0">
                <a:solidFill>
                  <a:srgbClr val="FF0000"/>
                </a:solidFill>
              </a:rPr>
              <a:t>VP Insight Data Science</a:t>
            </a:r>
            <a:endParaRPr lang="fr-CA" sz="2800" dirty="0">
              <a:solidFill>
                <a:srgbClr val="FF0000"/>
              </a:solidFill>
            </a:endParaRPr>
          </a:p>
        </p:txBody>
      </p:sp>
    </p:spTree>
    <p:extLst>
      <p:ext uri="{BB962C8B-B14F-4D97-AF65-F5344CB8AC3E}">
        <p14:creationId xmlns:p14="http://schemas.microsoft.com/office/powerpoint/2010/main" val="3330639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C78DA7E-F87B-47F5-9695-9597A6699EC0}"/>
              </a:ext>
            </a:extLst>
          </p:cNvPr>
          <p:cNvSpPr>
            <a:spLocks noGrp="1"/>
          </p:cNvSpPr>
          <p:nvPr>
            <p:ph idx="1"/>
          </p:nvPr>
        </p:nvSpPr>
        <p:spPr>
          <a:xfrm>
            <a:off x="838200" y="1825625"/>
            <a:ext cx="7354292" cy="4351338"/>
          </a:xfrm>
        </p:spPr>
        <p:txBody>
          <a:bodyPr vert="horz" lIns="91440" tIns="45720" rIns="91440" bIns="45720" rtlCol="0" anchor="t">
            <a:normAutofit fontScale="92500" lnSpcReduction="20000"/>
          </a:bodyPr>
          <a:lstStyle/>
          <a:p>
            <a:endParaRPr lang="fr-FR" dirty="0"/>
          </a:p>
          <a:p>
            <a:pPr>
              <a:buNone/>
            </a:pPr>
            <a:r>
              <a:rPr lang="fr-FR" dirty="0"/>
              <a:t>Sur Twitter: "</a:t>
            </a:r>
            <a:r>
              <a:rPr lang="fr-FR" dirty="0">
                <a:solidFill>
                  <a:srgbClr val="002060"/>
                </a:solidFill>
              </a:rPr>
              <a:t>Quels conseils donneriez-vous à un jeune qui veut devenir un chercheur en Intelligence artificielle?</a:t>
            </a:r>
            <a:r>
              <a:rPr lang="fr-FR" dirty="0"/>
              <a:t>"</a:t>
            </a:r>
          </a:p>
          <a:p>
            <a:pPr>
              <a:buNone/>
            </a:pPr>
            <a:r>
              <a:rPr lang="fr-FR" dirty="0"/>
              <a:t>Réponse de Yann </a:t>
            </a:r>
            <a:r>
              <a:rPr lang="fr-FR" dirty="0" err="1"/>
              <a:t>LeCun</a:t>
            </a:r>
            <a:r>
              <a:rPr lang="fr-FR" dirty="0"/>
              <a:t>: </a:t>
            </a:r>
          </a:p>
          <a:p>
            <a:pPr>
              <a:spcAft>
                <a:spcPts val="1200"/>
              </a:spcAft>
            </a:pPr>
            <a:r>
              <a:rPr lang="fr-FR" sz="2400" dirty="0">
                <a:solidFill>
                  <a:srgbClr val="002060"/>
                </a:solidFill>
              </a:rPr>
              <a:t>« ...si vous avez le choix entre programmation iOS et mécanique quantique, choisissez mécanique quantique...</a:t>
            </a:r>
          </a:p>
          <a:p>
            <a:pPr>
              <a:spcAft>
                <a:spcPts val="1200"/>
              </a:spcAft>
            </a:pPr>
            <a:r>
              <a:rPr lang="fr-FR" sz="2400" dirty="0">
                <a:solidFill>
                  <a:srgbClr val="002060"/>
                </a:solidFill>
              </a:rPr>
              <a:t>… et prenez autant de cours de physique que vous le pouvez!</a:t>
            </a:r>
          </a:p>
          <a:p>
            <a:pPr>
              <a:spcAft>
                <a:spcPts val="1200"/>
              </a:spcAft>
            </a:pPr>
            <a:r>
              <a:rPr lang="fr-FR" sz="2400" dirty="0">
                <a:solidFill>
                  <a:srgbClr val="002060"/>
                </a:solidFill>
              </a:rPr>
              <a:t>… la raison: La physique sert à modéliser des systèmes et des processus concrets. Elle est ancrée dans le monde réel »</a:t>
            </a:r>
            <a:endParaRPr lang="fr-FR" sz="2400" dirty="0"/>
          </a:p>
        </p:txBody>
      </p:sp>
      <p:sp>
        <p:nvSpPr>
          <p:cNvPr id="4" name="Espace réservé du numéro de diapositive 3">
            <a:extLst>
              <a:ext uri="{FF2B5EF4-FFF2-40B4-BE49-F238E27FC236}">
                <a16:creationId xmlns:a16="http://schemas.microsoft.com/office/drawing/2014/main" id="{DC822349-13CA-4525-A615-C3C91BC6CBA6}"/>
              </a:ext>
            </a:extLst>
          </p:cNvPr>
          <p:cNvSpPr>
            <a:spLocks noGrp="1"/>
          </p:cNvSpPr>
          <p:nvPr>
            <p:ph type="sldNum" sz="quarter" idx="12"/>
          </p:nvPr>
        </p:nvSpPr>
        <p:spPr/>
        <p:txBody>
          <a:bodyPr/>
          <a:lstStyle/>
          <a:p>
            <a:fld id="{E7585F6D-4733-44BE-8C19-D5F608C303A6}" type="slidenum">
              <a:rPr lang="en-CA" smtClean="0"/>
              <a:pPr/>
              <a:t>11</a:t>
            </a:fld>
            <a:endParaRPr lang="en-CA"/>
          </a:p>
        </p:txBody>
      </p:sp>
      <p:pic>
        <p:nvPicPr>
          <p:cNvPr id="6" name="Image 5">
            <a:extLst>
              <a:ext uri="{FF2B5EF4-FFF2-40B4-BE49-F238E27FC236}">
                <a16:creationId xmlns:a16="http://schemas.microsoft.com/office/drawing/2014/main" id="{EBD859B7-7C06-46E5-B08F-0C3E06818320}"/>
              </a:ext>
            </a:extLst>
          </p:cNvPr>
          <p:cNvPicPr>
            <a:picLocks noChangeAspect="1"/>
          </p:cNvPicPr>
          <p:nvPr/>
        </p:nvPicPr>
        <p:blipFill rotWithShape="1">
          <a:blip r:embed="rId3">
            <a:extLst>
              <a:ext uri="{28A0092B-C50C-407E-A947-70E740481C1C}">
                <a14:useLocalDpi xmlns:a14="http://schemas.microsoft.com/office/drawing/2010/main" val="0"/>
              </a:ext>
            </a:extLst>
          </a:blip>
          <a:srcRect t="44201" b="34409"/>
          <a:stretch/>
        </p:blipFill>
        <p:spPr>
          <a:xfrm>
            <a:off x="0" y="0"/>
            <a:ext cx="12192000" cy="1737229"/>
          </a:xfrm>
          <a:prstGeom prst="rect">
            <a:avLst/>
          </a:prstGeom>
        </p:spPr>
      </p:pic>
      <p:sp>
        <p:nvSpPr>
          <p:cNvPr id="8" name="Titre 1">
            <a:extLst>
              <a:ext uri="{FF2B5EF4-FFF2-40B4-BE49-F238E27FC236}">
                <a16:creationId xmlns:a16="http://schemas.microsoft.com/office/drawing/2014/main" id="{11C08129-4DCE-448E-854D-9BA7B4D9FBE1}"/>
              </a:ext>
            </a:extLst>
          </p:cNvPr>
          <p:cNvSpPr txBox="1">
            <a:spLocks/>
          </p:cNvSpPr>
          <p:nvPr/>
        </p:nvSpPr>
        <p:spPr>
          <a:xfrm>
            <a:off x="835719" y="280569"/>
            <a:ext cx="10515600" cy="1170891"/>
          </a:xfrm>
          <a:prstGeom prst="rect">
            <a:avLst/>
          </a:prstGeom>
          <a:solidFill>
            <a:schemeClr val="bg1">
              <a:alpha val="54000"/>
            </a:schemeClr>
          </a:solidFill>
        </p:spPr>
        <p:txBody>
          <a:bodyPr vert="horz" lIns="91440" tIns="45720" rIns="91440" bIns="45720" rtlCol="0" anchor="ctr">
            <a:normAutofit fontScale="97500" lnSpcReduction="10000"/>
          </a:bodyPr>
          <a:lstStyle>
            <a:lvl1pPr algn="ctr" defTabSz="914400" rtl="0" eaLnBrk="1" latinLnBrk="0" hangingPunct="1">
              <a:lnSpc>
                <a:spcPct val="90000"/>
              </a:lnSpc>
              <a:spcBef>
                <a:spcPct val="0"/>
              </a:spcBef>
              <a:buNone/>
              <a:defRPr sz="4400" kern="1200">
                <a:solidFill>
                  <a:schemeClr val="tx1"/>
                </a:solidFill>
                <a:latin typeface="Palatino Linotype" panose="02040502050505030304" pitchFamily="18" charset="0"/>
                <a:ea typeface="+mj-ea"/>
                <a:cs typeface="+mj-cs"/>
              </a:defRPr>
            </a:lvl1pPr>
          </a:lstStyle>
          <a:p>
            <a:r>
              <a:rPr lang="fr-CA" dirty="0"/>
              <a:t>Exemple: domaine de l'intelligence artificielle</a:t>
            </a:r>
          </a:p>
        </p:txBody>
      </p:sp>
      <p:sp>
        <p:nvSpPr>
          <p:cNvPr id="12" name="Rectangle 11">
            <a:extLst>
              <a:ext uri="{FF2B5EF4-FFF2-40B4-BE49-F238E27FC236}">
                <a16:creationId xmlns:a16="http://schemas.microsoft.com/office/drawing/2014/main" id="{70172086-253A-44BE-8C0A-E776FFFA9BD1}"/>
              </a:ext>
            </a:extLst>
          </p:cNvPr>
          <p:cNvSpPr/>
          <p:nvPr/>
        </p:nvSpPr>
        <p:spPr>
          <a:xfrm>
            <a:off x="8281073" y="2124075"/>
            <a:ext cx="3872119" cy="1569660"/>
          </a:xfrm>
          <a:prstGeom prst="rect">
            <a:avLst/>
          </a:prstGeom>
        </p:spPr>
        <p:txBody>
          <a:bodyPr wrap="square" anchor="t">
            <a:spAutoFit/>
          </a:bodyPr>
          <a:lstStyle/>
          <a:p>
            <a:pPr algn="ctr"/>
            <a:r>
              <a:rPr lang="en-US" sz="2400" dirty="0">
                <a:solidFill>
                  <a:srgbClr val="FF0000"/>
                </a:solidFill>
              </a:rPr>
              <a:t>Yann </a:t>
            </a:r>
            <a:r>
              <a:rPr lang="en-US" sz="2400" dirty="0" err="1">
                <a:solidFill>
                  <a:srgbClr val="FF0000"/>
                </a:solidFill>
              </a:rPr>
              <a:t>LeCun</a:t>
            </a:r>
            <a:r>
              <a:rPr lang="en-US" sz="2400" dirty="0">
                <a:solidFill>
                  <a:srgbClr val="FF0000"/>
                </a:solidFill>
              </a:rPr>
              <a:t>, </a:t>
            </a:r>
            <a:r>
              <a:rPr lang="en-US" sz="2400" dirty="0" err="1">
                <a:solidFill>
                  <a:srgbClr val="FF0000"/>
                </a:solidFill>
              </a:rPr>
              <a:t>directeur</a:t>
            </a:r>
            <a:r>
              <a:rPr lang="en-US" sz="2400" dirty="0">
                <a:solidFill>
                  <a:srgbClr val="FF0000"/>
                </a:solidFill>
              </a:rPr>
              <a:t> du </a:t>
            </a:r>
            <a:r>
              <a:rPr lang="en-US" sz="2400" dirty="0" err="1">
                <a:solidFill>
                  <a:srgbClr val="FF0000"/>
                </a:solidFill>
              </a:rPr>
              <a:t>programme</a:t>
            </a:r>
            <a:r>
              <a:rPr lang="en-US" sz="2400" dirty="0">
                <a:solidFill>
                  <a:srgbClr val="FF0000"/>
                </a:solidFill>
              </a:rPr>
              <a:t> </a:t>
            </a:r>
            <a:r>
              <a:rPr lang="en-US" sz="2400" dirty="0" err="1">
                <a:solidFill>
                  <a:srgbClr val="FF0000"/>
                </a:solidFill>
              </a:rPr>
              <a:t>d'intelligence</a:t>
            </a:r>
            <a:r>
              <a:rPr lang="en-US" sz="2400" dirty="0">
                <a:solidFill>
                  <a:srgbClr val="FF0000"/>
                </a:solidFill>
              </a:rPr>
              <a:t> </a:t>
            </a:r>
            <a:r>
              <a:rPr lang="en-US" sz="2400" dirty="0" err="1">
                <a:solidFill>
                  <a:srgbClr val="FF0000"/>
                </a:solidFill>
              </a:rPr>
              <a:t>artificelle</a:t>
            </a:r>
            <a:r>
              <a:rPr lang="en-US" sz="2400" dirty="0">
                <a:solidFill>
                  <a:srgbClr val="FF0000"/>
                </a:solidFill>
              </a:rPr>
              <a:t> à Facebook et </a:t>
            </a:r>
            <a:r>
              <a:rPr lang="en-US" sz="2400" dirty="0" err="1">
                <a:solidFill>
                  <a:srgbClr val="FF0000"/>
                </a:solidFill>
              </a:rPr>
              <a:t>professeur</a:t>
            </a:r>
            <a:r>
              <a:rPr lang="en-US" sz="2400" dirty="0">
                <a:solidFill>
                  <a:srgbClr val="FF0000"/>
                </a:solidFill>
              </a:rPr>
              <a:t> au NYU</a:t>
            </a:r>
            <a:endParaRPr lang="fr-CA" sz="2400" dirty="0">
              <a:solidFill>
                <a:srgbClr val="FF0000"/>
              </a:solidFill>
            </a:endParaRPr>
          </a:p>
        </p:txBody>
      </p:sp>
      <p:pic>
        <p:nvPicPr>
          <p:cNvPr id="2" name="Image 4" descr="yann-lecun-facebook-03-10-17_4932-edit-copy.jpg">
            <a:extLst>
              <a:ext uri="{FF2B5EF4-FFF2-40B4-BE49-F238E27FC236}">
                <a16:creationId xmlns:a16="http://schemas.microsoft.com/office/drawing/2014/main" id="{9C2E940E-E981-4DFE-8F7F-C44DE0EC1B3E}"/>
              </a:ext>
            </a:extLst>
          </p:cNvPr>
          <p:cNvPicPr>
            <a:picLocks noChangeAspect="1"/>
          </p:cNvPicPr>
          <p:nvPr/>
        </p:nvPicPr>
        <p:blipFill>
          <a:blip r:embed="rId4"/>
          <a:stretch>
            <a:fillRect/>
          </a:stretch>
        </p:blipFill>
        <p:spPr>
          <a:xfrm>
            <a:off x="9155071" y="3914775"/>
            <a:ext cx="2117481" cy="2160111"/>
          </a:xfrm>
          <a:prstGeom prst="rect">
            <a:avLst/>
          </a:prstGeom>
        </p:spPr>
      </p:pic>
    </p:spTree>
    <p:extLst>
      <p:ext uri="{BB962C8B-B14F-4D97-AF65-F5344CB8AC3E}">
        <p14:creationId xmlns:p14="http://schemas.microsoft.com/office/powerpoint/2010/main" val="874107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0517AC93-C33A-4605-92F7-D42C4A846902}"/>
              </a:ext>
            </a:extLst>
          </p:cNvPr>
          <p:cNvPicPr>
            <a:picLocks noChangeAspect="1"/>
          </p:cNvPicPr>
          <p:nvPr/>
        </p:nvPicPr>
        <p:blipFill rotWithShape="1">
          <a:blip r:embed="rId3">
            <a:extLst>
              <a:ext uri="{28A0092B-C50C-407E-A947-70E740481C1C}">
                <a14:useLocalDpi xmlns:a14="http://schemas.microsoft.com/office/drawing/2010/main" val="0"/>
              </a:ext>
            </a:extLst>
          </a:blip>
          <a:srcRect t="8878" b="59125"/>
          <a:stretch/>
        </p:blipFill>
        <p:spPr>
          <a:xfrm>
            <a:off x="0" y="1826"/>
            <a:ext cx="12192000" cy="1737227"/>
          </a:xfrm>
          <a:prstGeom prst="rect">
            <a:avLst/>
          </a:prstGeom>
        </p:spPr>
      </p:pic>
      <p:sp>
        <p:nvSpPr>
          <p:cNvPr id="8" name="Titre 1">
            <a:extLst>
              <a:ext uri="{FF2B5EF4-FFF2-40B4-BE49-F238E27FC236}">
                <a16:creationId xmlns:a16="http://schemas.microsoft.com/office/drawing/2014/main" id="{36A86BCD-B836-46F9-9E26-CA49B872D21C}"/>
              </a:ext>
            </a:extLst>
          </p:cNvPr>
          <p:cNvSpPr>
            <a:spLocks noGrp="1"/>
          </p:cNvSpPr>
          <p:nvPr>
            <p:ph type="title"/>
          </p:nvPr>
        </p:nvSpPr>
        <p:spPr>
          <a:xfrm>
            <a:off x="838200" y="283383"/>
            <a:ext cx="10515600" cy="1174115"/>
          </a:xfrm>
          <a:solidFill>
            <a:schemeClr val="bg1">
              <a:alpha val="76000"/>
            </a:schemeClr>
          </a:solidFill>
        </p:spPr>
        <p:txBody>
          <a:bodyPr/>
          <a:lstStyle/>
          <a:p>
            <a:pPr algn="ctr"/>
            <a:r>
              <a:rPr lang="fr-CA" dirty="0"/>
              <a:t> … un milieu collaboratif …</a:t>
            </a:r>
          </a:p>
        </p:txBody>
      </p:sp>
      <p:graphicFrame>
        <p:nvGraphicFramePr>
          <p:cNvPr id="9" name="Espace réservé du contenu 3">
            <a:extLst>
              <a:ext uri="{FF2B5EF4-FFF2-40B4-BE49-F238E27FC236}">
                <a16:creationId xmlns:a16="http://schemas.microsoft.com/office/drawing/2014/main" id="{910EC159-6140-4038-8141-00F397D65C66}"/>
              </a:ext>
            </a:extLst>
          </p:cNvPr>
          <p:cNvGraphicFramePr>
            <a:graphicFrameLocks/>
          </p:cNvGraphicFramePr>
          <p:nvPr>
            <p:extLst>
              <p:ext uri="{D42A27DB-BD31-4B8C-83A1-F6EECF244321}">
                <p14:modId xmlns:p14="http://schemas.microsoft.com/office/powerpoint/2010/main" val="3039768876"/>
              </p:ext>
            </p:extLst>
          </p:nvPr>
        </p:nvGraphicFramePr>
        <p:xfrm>
          <a:off x="3329830" y="1976187"/>
          <a:ext cx="5532340" cy="4711062"/>
        </p:xfrm>
        <a:graphic>
          <a:graphicData uri="http://schemas.openxmlformats.org/drawingml/2006/table">
            <a:tbl>
              <a:tblPr firstRow="1" bandRow="1">
                <a:tableStyleId>{BDBED569-4797-4DF1-A0F4-6AAB3CD982D8}</a:tableStyleId>
              </a:tblPr>
              <a:tblGrid>
                <a:gridCol w="2908756">
                  <a:extLst>
                    <a:ext uri="{9D8B030D-6E8A-4147-A177-3AD203B41FA5}">
                      <a16:colId xmlns:a16="http://schemas.microsoft.com/office/drawing/2014/main" val="20000"/>
                    </a:ext>
                  </a:extLst>
                </a:gridCol>
                <a:gridCol w="2623584">
                  <a:extLst>
                    <a:ext uri="{9D8B030D-6E8A-4147-A177-3AD203B41FA5}">
                      <a16:colId xmlns:a16="http://schemas.microsoft.com/office/drawing/2014/main" val="20001"/>
                    </a:ext>
                  </a:extLst>
                </a:gridCol>
              </a:tblGrid>
              <a:tr h="743852">
                <a:tc>
                  <a:txBody>
                    <a:bodyPr/>
                    <a:lstStyle/>
                    <a:p>
                      <a:pPr algn="ctr"/>
                      <a:r>
                        <a:rPr lang="fr-FR" sz="2000" dirty="0"/>
                        <a:t>Domaine</a:t>
                      </a:r>
                    </a:p>
                  </a:txBody>
                  <a:tcPr anchor="ctr"/>
                </a:tc>
                <a:tc>
                  <a:txBody>
                    <a:bodyPr/>
                    <a:lstStyle/>
                    <a:p>
                      <a:pPr algn="ctr"/>
                      <a:r>
                        <a:rPr lang="fr-FR" sz="2000" dirty="0"/>
                        <a:t>Nombre d’auteurs par article</a:t>
                      </a:r>
                    </a:p>
                  </a:txBody>
                  <a:tcPr anchor="ctr"/>
                </a:tc>
                <a:extLst>
                  <a:ext uri="{0D108BD9-81ED-4DB2-BD59-A6C34878D82A}">
                    <a16:rowId xmlns:a16="http://schemas.microsoft.com/office/drawing/2014/main" val="10000"/>
                  </a:ext>
                </a:extLst>
              </a:tr>
              <a:tr h="743852">
                <a:tc>
                  <a:txBody>
                    <a:bodyPr/>
                    <a:lstStyle/>
                    <a:p>
                      <a:pPr algn="ctr"/>
                      <a:r>
                        <a:rPr lang="fr-FR" sz="2000" dirty="0"/>
                        <a:t>Physique des particules</a:t>
                      </a:r>
                    </a:p>
                  </a:txBody>
                  <a:tcPr anchor="ctr">
                    <a:solidFill>
                      <a:schemeClr val="accent1">
                        <a:lumMod val="20000"/>
                        <a:lumOff val="80000"/>
                      </a:schemeClr>
                    </a:solidFill>
                  </a:tcPr>
                </a:tc>
                <a:tc>
                  <a:txBody>
                    <a:bodyPr/>
                    <a:lstStyle/>
                    <a:p>
                      <a:pPr algn="ctr"/>
                      <a:r>
                        <a:rPr lang="fr-FR" sz="2000" dirty="0"/>
                        <a:t>48</a:t>
                      </a:r>
                    </a:p>
                  </a:txBody>
                  <a:tcPr anchor="ctr">
                    <a:solidFill>
                      <a:schemeClr val="accent1">
                        <a:lumMod val="20000"/>
                        <a:lumOff val="80000"/>
                      </a:schemeClr>
                    </a:solidFill>
                  </a:tcPr>
                </a:tc>
                <a:extLst>
                  <a:ext uri="{0D108BD9-81ED-4DB2-BD59-A6C34878D82A}">
                    <a16:rowId xmlns:a16="http://schemas.microsoft.com/office/drawing/2014/main" val="10001"/>
                  </a:ext>
                </a:extLst>
              </a:tr>
              <a:tr h="413251">
                <a:tc>
                  <a:txBody>
                    <a:bodyPr/>
                    <a:lstStyle/>
                    <a:p>
                      <a:pPr algn="ctr"/>
                      <a:r>
                        <a:rPr lang="fr-FR" sz="2000" dirty="0"/>
                        <a:t>Astrophysique</a:t>
                      </a:r>
                    </a:p>
                  </a:txBody>
                  <a:tcPr anchor="ctr">
                    <a:solidFill>
                      <a:schemeClr val="accent1">
                        <a:lumMod val="20000"/>
                        <a:lumOff val="80000"/>
                      </a:schemeClr>
                    </a:solidFill>
                  </a:tcPr>
                </a:tc>
                <a:tc>
                  <a:txBody>
                    <a:bodyPr/>
                    <a:lstStyle/>
                    <a:p>
                      <a:pPr algn="ctr"/>
                      <a:r>
                        <a:rPr lang="fr-FR" sz="2000" dirty="0"/>
                        <a:t>8</a:t>
                      </a:r>
                    </a:p>
                  </a:txBody>
                  <a:tcPr anchor="ctr">
                    <a:solidFill>
                      <a:schemeClr val="accent1">
                        <a:lumMod val="20000"/>
                        <a:lumOff val="80000"/>
                      </a:schemeClr>
                    </a:solidFill>
                  </a:tcPr>
                </a:tc>
                <a:extLst>
                  <a:ext uri="{0D108BD9-81ED-4DB2-BD59-A6C34878D82A}">
                    <a16:rowId xmlns:a16="http://schemas.microsoft.com/office/drawing/2014/main" val="10002"/>
                  </a:ext>
                </a:extLst>
              </a:tr>
              <a:tr h="413251">
                <a:tc>
                  <a:txBody>
                    <a:bodyPr/>
                    <a:lstStyle/>
                    <a:p>
                      <a:pPr algn="ctr"/>
                      <a:r>
                        <a:rPr lang="fr-FR" sz="2000" dirty="0"/>
                        <a:t>Médecine</a:t>
                      </a:r>
                    </a:p>
                  </a:txBody>
                  <a:tcPr anchor="ctr">
                    <a:noFill/>
                  </a:tcPr>
                </a:tc>
                <a:tc>
                  <a:txBody>
                    <a:bodyPr/>
                    <a:lstStyle/>
                    <a:p>
                      <a:pPr algn="ctr"/>
                      <a:r>
                        <a:rPr lang="fr-FR" sz="2000" dirty="0"/>
                        <a:t>6</a:t>
                      </a:r>
                    </a:p>
                  </a:txBody>
                  <a:tcPr anchor="ctr">
                    <a:noFill/>
                  </a:tcPr>
                </a:tc>
                <a:extLst>
                  <a:ext uri="{0D108BD9-81ED-4DB2-BD59-A6C34878D82A}">
                    <a16:rowId xmlns:a16="http://schemas.microsoft.com/office/drawing/2014/main" val="10003"/>
                  </a:ext>
                </a:extLst>
              </a:tr>
              <a:tr h="413251">
                <a:tc>
                  <a:txBody>
                    <a:bodyPr/>
                    <a:lstStyle/>
                    <a:p>
                      <a:pPr algn="ctr"/>
                      <a:r>
                        <a:rPr lang="fr-FR" sz="2000" dirty="0"/>
                        <a:t>Physique (général)</a:t>
                      </a:r>
                    </a:p>
                  </a:txBody>
                  <a:tcPr anchor="ctr">
                    <a:solidFill>
                      <a:schemeClr val="accent1">
                        <a:lumMod val="20000"/>
                        <a:lumOff val="80000"/>
                      </a:schemeClr>
                    </a:solidFill>
                  </a:tcPr>
                </a:tc>
                <a:tc>
                  <a:txBody>
                    <a:bodyPr/>
                    <a:lstStyle/>
                    <a:p>
                      <a:pPr algn="ctr"/>
                      <a:r>
                        <a:rPr lang="fr-FR" sz="2000" dirty="0"/>
                        <a:t>6</a:t>
                      </a:r>
                    </a:p>
                  </a:txBody>
                  <a:tcPr anchor="ctr">
                    <a:solidFill>
                      <a:schemeClr val="accent1">
                        <a:lumMod val="20000"/>
                        <a:lumOff val="80000"/>
                      </a:schemeClr>
                    </a:solidFill>
                  </a:tcPr>
                </a:tc>
                <a:extLst>
                  <a:ext uri="{0D108BD9-81ED-4DB2-BD59-A6C34878D82A}">
                    <a16:rowId xmlns:a16="http://schemas.microsoft.com/office/drawing/2014/main" val="10004"/>
                  </a:ext>
                </a:extLst>
              </a:tr>
              <a:tr h="413251">
                <a:tc>
                  <a:txBody>
                    <a:bodyPr/>
                    <a:lstStyle/>
                    <a:p>
                      <a:pPr algn="ctr"/>
                      <a:r>
                        <a:rPr lang="fr-FR" sz="2000" dirty="0"/>
                        <a:t>Biologie</a:t>
                      </a:r>
                      <a:endParaRPr lang="fr-FR" sz="2000" b="0" dirty="0"/>
                    </a:p>
                  </a:txBody>
                  <a:tcPr anchor="ctr">
                    <a:noFill/>
                  </a:tcPr>
                </a:tc>
                <a:tc>
                  <a:txBody>
                    <a:bodyPr/>
                    <a:lstStyle/>
                    <a:p>
                      <a:pPr algn="ctr"/>
                      <a:r>
                        <a:rPr lang="fr-FR" sz="2000" dirty="0"/>
                        <a:t>5</a:t>
                      </a:r>
                      <a:endParaRPr lang="fr-FR" sz="2000" b="0" dirty="0"/>
                    </a:p>
                  </a:txBody>
                  <a:tcPr anchor="ctr">
                    <a:noFill/>
                  </a:tcPr>
                </a:tc>
                <a:extLst>
                  <a:ext uri="{0D108BD9-81ED-4DB2-BD59-A6C34878D82A}">
                    <a16:rowId xmlns:a16="http://schemas.microsoft.com/office/drawing/2014/main" val="10005"/>
                  </a:ext>
                </a:extLst>
              </a:tr>
              <a:tr h="743852">
                <a:tc>
                  <a:txBody>
                    <a:bodyPr/>
                    <a:lstStyle/>
                    <a:p>
                      <a:pPr algn="ctr"/>
                      <a:r>
                        <a:rPr lang="fr-FR" sz="2000" dirty="0"/>
                        <a:t>Psychologie, Chimie et Génie</a:t>
                      </a:r>
                    </a:p>
                  </a:txBody>
                  <a:tcPr anchor="ctr">
                    <a:noFill/>
                  </a:tcPr>
                </a:tc>
                <a:tc>
                  <a:txBody>
                    <a:bodyPr/>
                    <a:lstStyle/>
                    <a:p>
                      <a:pPr algn="ctr"/>
                      <a:r>
                        <a:rPr lang="fr-FR" sz="2000" dirty="0"/>
                        <a:t>3,5 – 5</a:t>
                      </a:r>
                    </a:p>
                  </a:txBody>
                  <a:tcPr anchor="ctr">
                    <a:noFill/>
                  </a:tcPr>
                </a:tc>
                <a:extLst>
                  <a:ext uri="{0D108BD9-81ED-4DB2-BD59-A6C34878D82A}">
                    <a16:rowId xmlns:a16="http://schemas.microsoft.com/office/drawing/2014/main" val="10006"/>
                  </a:ext>
                </a:extLst>
              </a:tr>
              <a:tr h="413251">
                <a:tc>
                  <a:txBody>
                    <a:bodyPr/>
                    <a:lstStyle/>
                    <a:p>
                      <a:pPr algn="ctr"/>
                      <a:r>
                        <a:rPr lang="fr-FR" sz="2000" dirty="0"/>
                        <a:t>Sciences sociales</a:t>
                      </a:r>
                    </a:p>
                  </a:txBody>
                  <a:tcPr anchor="ctr">
                    <a:noFill/>
                  </a:tcPr>
                </a:tc>
                <a:tc>
                  <a:txBody>
                    <a:bodyPr/>
                    <a:lstStyle/>
                    <a:p>
                      <a:pPr algn="ctr"/>
                      <a:r>
                        <a:rPr lang="fr-FR" sz="2000" dirty="0"/>
                        <a:t>2</a:t>
                      </a:r>
                    </a:p>
                  </a:txBody>
                  <a:tcPr anchor="ctr">
                    <a:noFill/>
                  </a:tcPr>
                </a:tc>
                <a:extLst>
                  <a:ext uri="{0D108BD9-81ED-4DB2-BD59-A6C34878D82A}">
                    <a16:rowId xmlns:a16="http://schemas.microsoft.com/office/drawing/2014/main" val="10007"/>
                  </a:ext>
                </a:extLst>
              </a:tr>
              <a:tr h="413251">
                <a:tc>
                  <a:txBody>
                    <a:bodyPr/>
                    <a:lstStyle/>
                    <a:p>
                      <a:pPr algn="ctr"/>
                      <a:r>
                        <a:rPr lang="fr-FR" sz="2000" dirty="0"/>
                        <a:t>Humanités et Arts</a:t>
                      </a:r>
                    </a:p>
                  </a:txBody>
                  <a:tcPr anchor="ctr">
                    <a:noFill/>
                  </a:tcPr>
                </a:tc>
                <a:tc>
                  <a:txBody>
                    <a:bodyPr/>
                    <a:lstStyle/>
                    <a:p>
                      <a:pPr algn="ctr"/>
                      <a:r>
                        <a:rPr lang="fr-FR" sz="2000" dirty="0"/>
                        <a:t>1,2-1,5</a:t>
                      </a:r>
                    </a:p>
                  </a:txBody>
                  <a:tcPr anchor="ctr">
                    <a:noFill/>
                  </a:tcPr>
                </a:tc>
                <a:extLst>
                  <a:ext uri="{0D108BD9-81ED-4DB2-BD59-A6C34878D82A}">
                    <a16:rowId xmlns:a16="http://schemas.microsoft.com/office/drawing/2014/main" val="10008"/>
                  </a:ext>
                </a:extLst>
              </a:tr>
            </a:tbl>
          </a:graphicData>
        </a:graphic>
      </p:graphicFrame>
      <p:sp>
        <p:nvSpPr>
          <p:cNvPr id="15" name="Espace réservé du numéro de diapositive 2">
            <a:extLst>
              <a:ext uri="{FF2B5EF4-FFF2-40B4-BE49-F238E27FC236}">
                <a16:creationId xmlns:a16="http://schemas.microsoft.com/office/drawing/2014/main" id="{DD73FAEB-49BF-4EFD-92C1-CC2B6604D80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800" b="1" kern="1200">
                <a:solidFill>
                  <a:schemeClr val="tx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7585F6D-4733-44BE-8C19-D5F608C303A6}" type="slidenum">
              <a:rPr lang="en-CA" smtClean="0"/>
              <a:pPr/>
              <a:t>12</a:t>
            </a:fld>
            <a:endParaRPr lang="en-CA"/>
          </a:p>
        </p:txBody>
      </p:sp>
    </p:spTree>
    <p:extLst>
      <p:ext uri="{BB962C8B-B14F-4D97-AF65-F5344CB8AC3E}">
        <p14:creationId xmlns:p14="http://schemas.microsoft.com/office/powerpoint/2010/main" val="3642012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4A652C3C-3E29-4C0A-B9CF-BDD34778F640}"/>
              </a:ext>
            </a:extLst>
          </p:cNvPr>
          <p:cNvPicPr>
            <a:picLocks noChangeAspect="1"/>
          </p:cNvPicPr>
          <p:nvPr/>
        </p:nvPicPr>
        <p:blipFill rotWithShape="1">
          <a:blip r:embed="rId3">
            <a:extLst>
              <a:ext uri="{28A0092B-C50C-407E-A947-70E740481C1C}">
                <a14:useLocalDpi xmlns:a14="http://schemas.microsoft.com/office/drawing/2010/main" val="0"/>
              </a:ext>
            </a:extLst>
          </a:blip>
          <a:srcRect t="16812" b="62159"/>
          <a:stretch/>
        </p:blipFill>
        <p:spPr>
          <a:xfrm>
            <a:off x="0" y="-18569"/>
            <a:ext cx="12192000" cy="1709257"/>
          </a:xfrm>
          <a:prstGeom prst="rect">
            <a:avLst/>
          </a:prstGeom>
        </p:spPr>
      </p:pic>
      <p:sp>
        <p:nvSpPr>
          <p:cNvPr id="2" name="Titre 1">
            <a:extLst>
              <a:ext uri="{FF2B5EF4-FFF2-40B4-BE49-F238E27FC236}">
                <a16:creationId xmlns:a16="http://schemas.microsoft.com/office/drawing/2014/main" id="{03EC01FB-70ED-42AA-BCA4-D7D7ADE5D475}"/>
              </a:ext>
            </a:extLst>
          </p:cNvPr>
          <p:cNvSpPr>
            <a:spLocks noGrp="1"/>
          </p:cNvSpPr>
          <p:nvPr>
            <p:ph type="title"/>
          </p:nvPr>
        </p:nvSpPr>
        <p:spPr>
          <a:xfrm>
            <a:off x="838200" y="258445"/>
            <a:ext cx="10515600" cy="1150417"/>
          </a:xfrm>
        </p:spPr>
        <p:txBody>
          <a:bodyPr/>
          <a:lstStyle/>
          <a:p>
            <a:pPr algn="ctr"/>
            <a:r>
              <a:rPr lang="fr-CA" dirty="0"/>
              <a:t>qui mène à des emplois stimulants! </a:t>
            </a:r>
          </a:p>
        </p:txBody>
      </p:sp>
      <p:sp>
        <p:nvSpPr>
          <p:cNvPr id="3" name="Espace réservé du contenu 2">
            <a:extLst>
              <a:ext uri="{FF2B5EF4-FFF2-40B4-BE49-F238E27FC236}">
                <a16:creationId xmlns:a16="http://schemas.microsoft.com/office/drawing/2014/main" id="{B33293EF-BA11-4BFF-BAE4-AF4EEAA52F6F}"/>
              </a:ext>
            </a:extLst>
          </p:cNvPr>
          <p:cNvSpPr>
            <a:spLocks noGrp="1"/>
          </p:cNvSpPr>
          <p:nvPr>
            <p:ph idx="1"/>
          </p:nvPr>
        </p:nvSpPr>
        <p:spPr/>
        <p:txBody>
          <a:bodyPr/>
          <a:lstStyle/>
          <a:p>
            <a:endParaRPr lang="fr-CA" dirty="0"/>
          </a:p>
          <a:p>
            <a:r>
              <a:rPr lang="fr-CA" b="1" dirty="0"/>
              <a:t>Recherche et développement</a:t>
            </a:r>
          </a:p>
          <a:p>
            <a:r>
              <a:rPr lang="fr-CA" dirty="0"/>
              <a:t>Simulations informatiques</a:t>
            </a:r>
          </a:p>
          <a:p>
            <a:r>
              <a:rPr lang="fr-CA" dirty="0"/>
              <a:t>Consultation, vente, gestion</a:t>
            </a:r>
          </a:p>
          <a:p>
            <a:r>
              <a:rPr lang="fr-CA" dirty="0"/>
              <a:t>Enseignement et vulgarisation</a:t>
            </a:r>
          </a:p>
          <a:p>
            <a:r>
              <a:rPr lang="fr-CA" dirty="0"/>
              <a:t>Carrière universitaire</a:t>
            </a:r>
          </a:p>
        </p:txBody>
      </p:sp>
      <p:sp>
        <p:nvSpPr>
          <p:cNvPr id="4" name="Espace réservé du numéro de diapositive 3">
            <a:extLst>
              <a:ext uri="{FF2B5EF4-FFF2-40B4-BE49-F238E27FC236}">
                <a16:creationId xmlns:a16="http://schemas.microsoft.com/office/drawing/2014/main" id="{42BBD2FD-D883-4A0A-84CC-3537815FBEDF}"/>
              </a:ext>
            </a:extLst>
          </p:cNvPr>
          <p:cNvSpPr>
            <a:spLocks noGrp="1"/>
          </p:cNvSpPr>
          <p:nvPr>
            <p:ph type="sldNum" sz="quarter" idx="12"/>
          </p:nvPr>
        </p:nvSpPr>
        <p:spPr/>
        <p:txBody>
          <a:bodyPr/>
          <a:lstStyle/>
          <a:p>
            <a:fld id="{E7585F6D-4733-44BE-8C19-D5F608C303A6}" type="slidenum">
              <a:rPr lang="en-CA" smtClean="0"/>
              <a:t>13</a:t>
            </a:fld>
            <a:endParaRPr lang="en-CA"/>
          </a:p>
        </p:txBody>
      </p:sp>
      <p:pic>
        <p:nvPicPr>
          <p:cNvPr id="14" name="Image 13">
            <a:extLst>
              <a:ext uri="{FF2B5EF4-FFF2-40B4-BE49-F238E27FC236}">
                <a16:creationId xmlns:a16="http://schemas.microsoft.com/office/drawing/2014/main" id="{8F6774E1-0692-4634-A1DF-B141A23A47B9}"/>
              </a:ext>
            </a:extLst>
          </p:cNvPr>
          <p:cNvPicPr>
            <a:picLocks noChangeAspect="1"/>
          </p:cNvPicPr>
          <p:nvPr/>
        </p:nvPicPr>
        <p:blipFill rotWithShape="1">
          <a:blip r:embed="rId4">
            <a:extLst>
              <a:ext uri="{28A0092B-C50C-407E-A947-70E740481C1C}">
                <a14:useLocalDpi xmlns:a14="http://schemas.microsoft.com/office/drawing/2010/main" val="0"/>
              </a:ext>
            </a:extLst>
          </a:blip>
          <a:srcRect l="11057" r="36121"/>
          <a:stretch/>
        </p:blipFill>
        <p:spPr>
          <a:xfrm>
            <a:off x="7315201" y="2038985"/>
            <a:ext cx="3294054" cy="3507855"/>
          </a:xfrm>
          <a:prstGeom prst="rect">
            <a:avLst/>
          </a:prstGeom>
        </p:spPr>
      </p:pic>
      <p:sp>
        <p:nvSpPr>
          <p:cNvPr id="15" name="ZoneTexte 14">
            <a:extLst>
              <a:ext uri="{FF2B5EF4-FFF2-40B4-BE49-F238E27FC236}">
                <a16:creationId xmlns:a16="http://schemas.microsoft.com/office/drawing/2014/main" id="{E91EED41-5789-4DFA-8BA1-9165F2AA1652}"/>
              </a:ext>
            </a:extLst>
          </p:cNvPr>
          <p:cNvSpPr txBox="1"/>
          <p:nvPr/>
        </p:nvSpPr>
        <p:spPr>
          <a:xfrm>
            <a:off x="7393090" y="5726227"/>
            <a:ext cx="3216165" cy="923330"/>
          </a:xfrm>
          <a:prstGeom prst="rect">
            <a:avLst/>
          </a:prstGeom>
          <a:noFill/>
        </p:spPr>
        <p:txBody>
          <a:bodyPr wrap="square" rtlCol="0">
            <a:spAutoFit/>
          </a:bodyPr>
          <a:lstStyle/>
          <a:p>
            <a:r>
              <a:rPr lang="fr-CA" dirty="0"/>
              <a:t>Laura-Isabelle Dion-Bertrand</a:t>
            </a:r>
          </a:p>
          <a:p>
            <a:r>
              <a:rPr lang="fr-CA" dirty="0"/>
              <a:t>Directrice ventes et marketing à Photon etc.</a:t>
            </a:r>
          </a:p>
        </p:txBody>
      </p:sp>
    </p:spTree>
    <p:extLst>
      <p:ext uri="{BB962C8B-B14F-4D97-AF65-F5344CB8AC3E}">
        <p14:creationId xmlns:p14="http://schemas.microsoft.com/office/powerpoint/2010/main" val="570672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56FBCD8C-4E05-4687-9582-986FC3402BB0}"/>
              </a:ext>
            </a:extLst>
          </p:cNvPr>
          <p:cNvPicPr>
            <a:picLocks noChangeAspect="1"/>
          </p:cNvPicPr>
          <p:nvPr/>
        </p:nvPicPr>
        <p:blipFill rotWithShape="1">
          <a:blip r:embed="rId3">
            <a:extLst>
              <a:ext uri="{28A0092B-C50C-407E-A947-70E740481C1C}">
                <a14:useLocalDpi xmlns:a14="http://schemas.microsoft.com/office/drawing/2010/main" val="0"/>
              </a:ext>
            </a:extLst>
          </a:blip>
          <a:srcRect t="16812" b="62159"/>
          <a:stretch/>
        </p:blipFill>
        <p:spPr>
          <a:xfrm>
            <a:off x="0" y="-18569"/>
            <a:ext cx="12192000" cy="1709257"/>
          </a:xfrm>
          <a:prstGeom prst="rect">
            <a:avLst/>
          </a:prstGeom>
        </p:spPr>
      </p:pic>
      <p:sp>
        <p:nvSpPr>
          <p:cNvPr id="2" name="Titre 1"/>
          <p:cNvSpPr>
            <a:spLocks noGrp="1"/>
          </p:cNvSpPr>
          <p:nvPr>
            <p:ph type="title"/>
          </p:nvPr>
        </p:nvSpPr>
        <p:spPr/>
        <p:txBody>
          <a:bodyPr/>
          <a:lstStyle/>
          <a:p>
            <a:pPr algn="ctr"/>
            <a:r>
              <a:rPr lang="fr-FR" dirty="0"/>
              <a:t>Recherche et développement</a:t>
            </a:r>
          </a:p>
        </p:txBody>
      </p:sp>
      <p:sp>
        <p:nvSpPr>
          <p:cNvPr id="3" name="Espace réservé du contenu 2"/>
          <p:cNvSpPr>
            <a:spLocks noGrp="1"/>
          </p:cNvSpPr>
          <p:nvPr>
            <p:ph idx="1"/>
          </p:nvPr>
        </p:nvSpPr>
        <p:spPr>
          <a:xfrm>
            <a:off x="838200" y="1931107"/>
            <a:ext cx="7056812" cy="4245855"/>
          </a:xfrm>
        </p:spPr>
        <p:txBody>
          <a:bodyPr>
            <a:normAutofit/>
          </a:bodyPr>
          <a:lstStyle/>
          <a:p>
            <a:pPr marL="0" indent="0">
              <a:lnSpc>
                <a:spcPct val="110000"/>
              </a:lnSpc>
              <a:buNone/>
            </a:pPr>
            <a:r>
              <a:rPr lang="fr-FR" dirty="0"/>
              <a:t>Développer des nouvelles technologies et créer des matériaux.</a:t>
            </a:r>
          </a:p>
          <a:p>
            <a:r>
              <a:rPr lang="fr-FR" dirty="0"/>
              <a:t>Imagerie (caméra, visualisation 3D)</a:t>
            </a:r>
          </a:p>
          <a:p>
            <a:r>
              <a:rPr lang="fr-FR" dirty="0"/>
              <a:t>Médecine</a:t>
            </a:r>
          </a:p>
          <a:p>
            <a:r>
              <a:rPr lang="fr-FR" dirty="0"/>
              <a:t>Énergie (piles, panneaux solaires)</a:t>
            </a:r>
          </a:p>
          <a:p>
            <a:r>
              <a:rPr lang="fr-FR" dirty="0"/>
              <a:t>Télécommunication (laser, fibre optique)</a:t>
            </a:r>
          </a:p>
          <a:p>
            <a:r>
              <a:rPr lang="fr-FR" dirty="0"/>
              <a:t>Électronique (puces, transistors)</a:t>
            </a:r>
          </a:p>
        </p:txBody>
      </p:sp>
      <p:sp>
        <p:nvSpPr>
          <p:cNvPr id="4" name="Espace réservé du numéro de diapositive 3">
            <a:extLst>
              <a:ext uri="{FF2B5EF4-FFF2-40B4-BE49-F238E27FC236}">
                <a16:creationId xmlns:a16="http://schemas.microsoft.com/office/drawing/2014/main" id="{7D5AAC76-1497-4322-926E-50B4690081DD}"/>
              </a:ext>
            </a:extLst>
          </p:cNvPr>
          <p:cNvSpPr>
            <a:spLocks noGrp="1"/>
          </p:cNvSpPr>
          <p:nvPr>
            <p:ph type="sldNum" sz="quarter" idx="12"/>
          </p:nvPr>
        </p:nvSpPr>
        <p:spPr/>
        <p:txBody>
          <a:bodyPr/>
          <a:lstStyle/>
          <a:p>
            <a:fld id="{E7585F6D-4733-44BE-8C19-D5F608C303A6}" type="slidenum">
              <a:rPr lang="en-CA" smtClean="0"/>
              <a:t>14</a:t>
            </a:fld>
            <a:endParaRPr lang="en-CA"/>
          </a:p>
        </p:txBody>
      </p:sp>
      <p:sp>
        <p:nvSpPr>
          <p:cNvPr id="9" name="ZoneTexte 8">
            <a:extLst>
              <a:ext uri="{FF2B5EF4-FFF2-40B4-BE49-F238E27FC236}">
                <a16:creationId xmlns:a16="http://schemas.microsoft.com/office/drawing/2014/main" id="{78FB6DFD-DE42-4FEC-9BB5-D145D6C4F44C}"/>
              </a:ext>
            </a:extLst>
          </p:cNvPr>
          <p:cNvSpPr txBox="1"/>
          <p:nvPr/>
        </p:nvSpPr>
        <p:spPr>
          <a:xfrm>
            <a:off x="7895012" y="5964354"/>
            <a:ext cx="4174375" cy="646331"/>
          </a:xfrm>
          <a:prstGeom prst="rect">
            <a:avLst/>
          </a:prstGeom>
          <a:solidFill>
            <a:schemeClr val="bg1"/>
          </a:solidFill>
        </p:spPr>
        <p:txBody>
          <a:bodyPr wrap="square" rtlCol="0">
            <a:spAutoFit/>
          </a:bodyPr>
          <a:lstStyle/>
          <a:p>
            <a:r>
              <a:rPr lang="fr-CA" dirty="0"/>
              <a:t>Gabriel Antonius: Chercheur à l’Université of California - Berkeley</a:t>
            </a:r>
          </a:p>
        </p:txBody>
      </p:sp>
      <p:pic>
        <p:nvPicPr>
          <p:cNvPr id="7" name="Image 6">
            <a:extLst>
              <a:ext uri="{FF2B5EF4-FFF2-40B4-BE49-F238E27FC236}">
                <a16:creationId xmlns:a16="http://schemas.microsoft.com/office/drawing/2014/main" id="{B7B71DE5-2D1B-4EB2-9F47-0B70578A598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12480" y="1931108"/>
            <a:ext cx="3142211" cy="3927764"/>
          </a:xfrm>
          <a:prstGeom prst="rect">
            <a:avLst/>
          </a:prstGeom>
        </p:spPr>
      </p:pic>
    </p:spTree>
    <p:extLst>
      <p:ext uri="{BB962C8B-B14F-4D97-AF65-F5344CB8AC3E}">
        <p14:creationId xmlns:p14="http://schemas.microsoft.com/office/powerpoint/2010/main" val="856029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830818B6-217D-4325-B148-FA75FFB241B6}"/>
              </a:ext>
            </a:extLst>
          </p:cNvPr>
          <p:cNvPicPr>
            <a:picLocks noChangeAspect="1"/>
          </p:cNvPicPr>
          <p:nvPr/>
        </p:nvPicPr>
        <p:blipFill rotWithShape="1">
          <a:blip r:embed="rId3">
            <a:extLst>
              <a:ext uri="{28A0092B-C50C-407E-A947-70E740481C1C}">
                <a14:useLocalDpi xmlns:a14="http://schemas.microsoft.com/office/drawing/2010/main" val="0"/>
              </a:ext>
            </a:extLst>
          </a:blip>
          <a:srcRect t="16812" b="62159"/>
          <a:stretch/>
        </p:blipFill>
        <p:spPr>
          <a:xfrm>
            <a:off x="0" y="-18569"/>
            <a:ext cx="12192000" cy="1709257"/>
          </a:xfrm>
          <a:prstGeom prst="rect">
            <a:avLst/>
          </a:prstGeom>
        </p:spPr>
      </p:pic>
      <p:sp>
        <p:nvSpPr>
          <p:cNvPr id="2" name="Titre 1"/>
          <p:cNvSpPr>
            <a:spLocks noGrp="1"/>
          </p:cNvSpPr>
          <p:nvPr>
            <p:ph type="title"/>
          </p:nvPr>
        </p:nvSpPr>
        <p:spPr/>
        <p:txBody>
          <a:bodyPr/>
          <a:lstStyle/>
          <a:p>
            <a:r>
              <a:rPr lang="fr-FR" dirty="0"/>
              <a:t>Simulations informatiques</a:t>
            </a:r>
          </a:p>
        </p:txBody>
      </p:sp>
      <p:sp>
        <p:nvSpPr>
          <p:cNvPr id="3" name="Espace réservé du contenu 2"/>
          <p:cNvSpPr>
            <a:spLocks noGrp="1"/>
          </p:cNvSpPr>
          <p:nvPr>
            <p:ph idx="1"/>
          </p:nvPr>
        </p:nvSpPr>
        <p:spPr>
          <a:xfrm>
            <a:off x="838200" y="1825625"/>
            <a:ext cx="10515600" cy="4662730"/>
          </a:xfrm>
        </p:spPr>
        <p:txBody>
          <a:bodyPr>
            <a:normAutofit fontScale="70000" lnSpcReduction="20000"/>
          </a:bodyPr>
          <a:lstStyle/>
          <a:p>
            <a:pPr marL="0" indent="0">
              <a:lnSpc>
                <a:spcPct val="110000"/>
              </a:lnSpc>
              <a:buNone/>
            </a:pPr>
            <a:r>
              <a:rPr lang="fr-FR" dirty="0"/>
              <a:t>Prédire l’efficacité de système et trouver les meilleurs solutions à des problèmes complexes</a:t>
            </a:r>
          </a:p>
          <a:p>
            <a:pPr>
              <a:lnSpc>
                <a:spcPct val="110000"/>
              </a:lnSpc>
            </a:pPr>
            <a:endParaRPr lang="fr-FR" dirty="0"/>
          </a:p>
          <a:p>
            <a:pPr>
              <a:lnSpc>
                <a:spcPct val="110000"/>
              </a:lnSpc>
            </a:pPr>
            <a:r>
              <a:rPr lang="fr-FR" dirty="0"/>
              <a:t>Santé</a:t>
            </a:r>
          </a:p>
          <a:p>
            <a:pPr>
              <a:lnSpc>
                <a:spcPct val="110000"/>
              </a:lnSpc>
            </a:pPr>
            <a:r>
              <a:rPr lang="fr-FR" dirty="0"/>
              <a:t>Sécurité</a:t>
            </a:r>
          </a:p>
          <a:p>
            <a:pPr>
              <a:lnSpc>
                <a:spcPct val="110000"/>
              </a:lnSpc>
            </a:pPr>
            <a:r>
              <a:rPr lang="fr-FR" dirty="0"/>
              <a:t>Criminalité</a:t>
            </a:r>
          </a:p>
          <a:p>
            <a:pPr>
              <a:lnSpc>
                <a:spcPct val="110000"/>
              </a:lnSpc>
            </a:pPr>
            <a:r>
              <a:rPr lang="fr-FR" b="1" dirty="0"/>
              <a:t>Météorologie</a:t>
            </a:r>
          </a:p>
          <a:p>
            <a:pPr>
              <a:lnSpc>
                <a:spcPct val="110000"/>
              </a:lnSpc>
            </a:pPr>
            <a:r>
              <a:rPr lang="fr-FR" dirty="0"/>
              <a:t>Construction</a:t>
            </a:r>
          </a:p>
          <a:p>
            <a:pPr>
              <a:lnSpc>
                <a:spcPct val="110000"/>
              </a:lnSpc>
            </a:pPr>
            <a:r>
              <a:rPr lang="fr-FR" dirty="0"/>
              <a:t>Robotique</a:t>
            </a:r>
          </a:p>
          <a:p>
            <a:pPr>
              <a:lnSpc>
                <a:spcPct val="110000"/>
              </a:lnSpc>
            </a:pPr>
            <a:r>
              <a:rPr lang="fr-FR" dirty="0"/>
              <a:t>Énergie</a:t>
            </a:r>
          </a:p>
          <a:p>
            <a:pPr>
              <a:lnSpc>
                <a:spcPct val="110000"/>
              </a:lnSpc>
            </a:pPr>
            <a:r>
              <a:rPr lang="fr-FR" dirty="0"/>
              <a:t>Transport (gens, produits, nourriture, électricité)</a:t>
            </a:r>
          </a:p>
          <a:p>
            <a:pPr>
              <a:lnSpc>
                <a:spcPct val="110000"/>
              </a:lnSpc>
            </a:pPr>
            <a:r>
              <a:rPr lang="fr-FR" b="1" dirty="0"/>
              <a:t>Finances</a:t>
            </a:r>
          </a:p>
        </p:txBody>
      </p:sp>
      <p:sp>
        <p:nvSpPr>
          <p:cNvPr id="4" name="Espace réservé du numéro de diapositive 3">
            <a:extLst>
              <a:ext uri="{FF2B5EF4-FFF2-40B4-BE49-F238E27FC236}">
                <a16:creationId xmlns:a16="http://schemas.microsoft.com/office/drawing/2014/main" id="{978E2DD3-783A-4D6D-B065-6BEEE3C47797}"/>
              </a:ext>
            </a:extLst>
          </p:cNvPr>
          <p:cNvSpPr>
            <a:spLocks noGrp="1"/>
          </p:cNvSpPr>
          <p:nvPr>
            <p:ph type="sldNum" sz="quarter" idx="12"/>
          </p:nvPr>
        </p:nvSpPr>
        <p:spPr/>
        <p:txBody>
          <a:bodyPr/>
          <a:lstStyle/>
          <a:p>
            <a:fld id="{E7585F6D-4733-44BE-8C19-D5F608C303A6}" type="slidenum">
              <a:rPr lang="en-CA" smtClean="0"/>
              <a:t>15</a:t>
            </a:fld>
            <a:endParaRPr lang="en-CA"/>
          </a:p>
        </p:txBody>
      </p:sp>
      <p:sp>
        <p:nvSpPr>
          <p:cNvPr id="9" name="ZoneTexte 8">
            <a:extLst>
              <a:ext uri="{FF2B5EF4-FFF2-40B4-BE49-F238E27FC236}">
                <a16:creationId xmlns:a16="http://schemas.microsoft.com/office/drawing/2014/main" id="{E8228F28-6329-469D-9701-2601FEF1E4A8}"/>
              </a:ext>
            </a:extLst>
          </p:cNvPr>
          <p:cNvSpPr txBox="1"/>
          <p:nvPr/>
        </p:nvSpPr>
        <p:spPr>
          <a:xfrm>
            <a:off x="9007930" y="5620325"/>
            <a:ext cx="2454728" cy="646331"/>
          </a:xfrm>
          <a:prstGeom prst="rect">
            <a:avLst/>
          </a:prstGeom>
          <a:noFill/>
        </p:spPr>
        <p:txBody>
          <a:bodyPr wrap="square" rtlCol="0">
            <a:spAutoFit/>
          </a:bodyPr>
          <a:lstStyle/>
          <a:p>
            <a:r>
              <a:rPr lang="fr-CA" dirty="0"/>
              <a:t>Françoise Provencher: Data lead chez </a:t>
            </a:r>
            <a:r>
              <a:rPr lang="fr-CA" dirty="0" err="1"/>
              <a:t>Shopify</a:t>
            </a:r>
            <a:endParaRPr lang="fr-CA" dirty="0"/>
          </a:p>
        </p:txBody>
      </p:sp>
      <p:pic>
        <p:nvPicPr>
          <p:cNvPr id="10" name="Image 9">
            <a:extLst>
              <a:ext uri="{FF2B5EF4-FFF2-40B4-BE49-F238E27FC236}">
                <a16:creationId xmlns:a16="http://schemas.microsoft.com/office/drawing/2014/main" id="{313AFA18-5666-4BD8-A451-0F6387CAFA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49326" y="2386886"/>
            <a:ext cx="2404474" cy="3143745"/>
          </a:xfrm>
          <a:prstGeom prst="rect">
            <a:avLst/>
          </a:prstGeom>
        </p:spPr>
      </p:pic>
    </p:spTree>
    <p:extLst>
      <p:ext uri="{BB962C8B-B14F-4D97-AF65-F5344CB8AC3E}">
        <p14:creationId xmlns:p14="http://schemas.microsoft.com/office/powerpoint/2010/main" val="385551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CE7A00A5-ED39-4FA0-AF43-E5721E0D076B}"/>
              </a:ext>
            </a:extLst>
          </p:cNvPr>
          <p:cNvPicPr>
            <a:picLocks noChangeAspect="1"/>
          </p:cNvPicPr>
          <p:nvPr/>
        </p:nvPicPr>
        <p:blipFill rotWithShape="1">
          <a:blip r:embed="rId3">
            <a:extLst>
              <a:ext uri="{28A0092B-C50C-407E-A947-70E740481C1C}">
                <a14:useLocalDpi xmlns:a14="http://schemas.microsoft.com/office/drawing/2010/main" val="0"/>
              </a:ext>
            </a:extLst>
          </a:blip>
          <a:srcRect t="16812" b="62159"/>
          <a:stretch/>
        </p:blipFill>
        <p:spPr>
          <a:xfrm>
            <a:off x="0" y="-18569"/>
            <a:ext cx="12192000" cy="1709257"/>
          </a:xfrm>
          <a:prstGeom prst="rect">
            <a:avLst/>
          </a:prstGeom>
        </p:spPr>
      </p:pic>
      <p:sp>
        <p:nvSpPr>
          <p:cNvPr id="2" name="Titre 1"/>
          <p:cNvSpPr>
            <a:spLocks noGrp="1"/>
          </p:cNvSpPr>
          <p:nvPr>
            <p:ph type="title"/>
          </p:nvPr>
        </p:nvSpPr>
        <p:spPr/>
        <p:txBody>
          <a:bodyPr/>
          <a:lstStyle/>
          <a:p>
            <a:pPr algn="ctr"/>
            <a:r>
              <a:rPr lang="fr-FR" dirty="0"/>
              <a:t>Des endroits qui ont besoin de vous</a:t>
            </a:r>
          </a:p>
        </p:txBody>
      </p:sp>
      <p:sp>
        <p:nvSpPr>
          <p:cNvPr id="3" name="Espace réservé du contenu 2"/>
          <p:cNvSpPr>
            <a:spLocks noGrp="1"/>
          </p:cNvSpPr>
          <p:nvPr>
            <p:ph idx="1"/>
          </p:nvPr>
        </p:nvSpPr>
        <p:spPr>
          <a:xfrm>
            <a:off x="838201" y="2129067"/>
            <a:ext cx="8384628" cy="4955068"/>
          </a:xfrm>
        </p:spPr>
        <p:txBody>
          <a:bodyPr>
            <a:normAutofit/>
          </a:bodyPr>
          <a:lstStyle/>
          <a:p>
            <a:r>
              <a:rPr lang="fr-FR" sz="2500" b="1" dirty="0"/>
              <a:t>Jeux vidéos (Ubisoft)</a:t>
            </a:r>
          </a:p>
          <a:p>
            <a:r>
              <a:rPr lang="fr-FR" sz="2500" dirty="0"/>
              <a:t>Physique médicale (hôpitaux, CHUM)</a:t>
            </a:r>
          </a:p>
          <a:p>
            <a:r>
              <a:rPr lang="fr-FR" sz="2500" dirty="0"/>
              <a:t>Aérospatiale et aéronautique (Agence spatiale canadienne, Bombardier, </a:t>
            </a:r>
            <a:r>
              <a:rPr lang="fr-FR" sz="2500" dirty="0" err="1"/>
              <a:t>Pratt&amp;Witney</a:t>
            </a:r>
            <a:r>
              <a:rPr lang="fr-FR" sz="2500" dirty="0"/>
              <a:t>)</a:t>
            </a:r>
          </a:p>
          <a:p>
            <a:r>
              <a:rPr lang="fr-FR" sz="2500" dirty="0"/>
              <a:t>Environnement (Environnement Canada)</a:t>
            </a:r>
          </a:p>
          <a:p>
            <a:r>
              <a:rPr lang="fr-FR" sz="2500" dirty="0"/>
              <a:t>Organisation et traitement de l’information (Google, IBM)</a:t>
            </a:r>
          </a:p>
          <a:p>
            <a:r>
              <a:rPr lang="fr-FR" sz="2500" dirty="0"/>
              <a:t>Vulgarisation scientifique (les Débrouillards, Planétarium, Cosmodôme)</a:t>
            </a:r>
          </a:p>
        </p:txBody>
      </p:sp>
      <p:sp>
        <p:nvSpPr>
          <p:cNvPr id="4" name="Espace réservé du numéro de diapositive 3">
            <a:extLst>
              <a:ext uri="{FF2B5EF4-FFF2-40B4-BE49-F238E27FC236}">
                <a16:creationId xmlns:a16="http://schemas.microsoft.com/office/drawing/2014/main" id="{922ADC47-9511-4B00-BCEE-E7CB9979DAE0}"/>
              </a:ext>
            </a:extLst>
          </p:cNvPr>
          <p:cNvSpPr>
            <a:spLocks noGrp="1"/>
          </p:cNvSpPr>
          <p:nvPr>
            <p:ph type="sldNum" sz="quarter" idx="12"/>
          </p:nvPr>
        </p:nvSpPr>
        <p:spPr/>
        <p:txBody>
          <a:bodyPr/>
          <a:lstStyle/>
          <a:p>
            <a:fld id="{E7585F6D-4733-44BE-8C19-D5F608C303A6}" type="slidenum">
              <a:rPr lang="en-CA" smtClean="0"/>
              <a:t>16</a:t>
            </a:fld>
            <a:endParaRPr lang="en-CA"/>
          </a:p>
        </p:txBody>
      </p:sp>
      <p:pic>
        <p:nvPicPr>
          <p:cNvPr id="5" name="Image 4">
            <a:extLst>
              <a:ext uri="{FF2B5EF4-FFF2-40B4-BE49-F238E27FC236}">
                <a16:creationId xmlns:a16="http://schemas.microsoft.com/office/drawing/2014/main" id="{1B77886F-71CB-4DA8-AB9C-8FDF8C7D660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22829" y="1576810"/>
            <a:ext cx="2582710" cy="3872129"/>
          </a:xfrm>
          <a:prstGeom prst="rect">
            <a:avLst/>
          </a:prstGeom>
        </p:spPr>
      </p:pic>
      <p:sp>
        <p:nvSpPr>
          <p:cNvPr id="6" name="ZoneTexte 5">
            <a:extLst>
              <a:ext uri="{FF2B5EF4-FFF2-40B4-BE49-F238E27FC236}">
                <a16:creationId xmlns:a16="http://schemas.microsoft.com/office/drawing/2014/main" id="{663A191B-B4BB-451A-AD18-C62FDA196C97}"/>
              </a:ext>
            </a:extLst>
          </p:cNvPr>
          <p:cNvSpPr txBox="1"/>
          <p:nvPr/>
        </p:nvSpPr>
        <p:spPr>
          <a:xfrm>
            <a:off x="9070428" y="5536703"/>
            <a:ext cx="2969171" cy="923330"/>
          </a:xfrm>
          <a:prstGeom prst="rect">
            <a:avLst/>
          </a:prstGeom>
          <a:noFill/>
        </p:spPr>
        <p:txBody>
          <a:bodyPr wrap="square" rtlCol="0">
            <a:spAutoFit/>
          </a:bodyPr>
          <a:lstStyle/>
          <a:p>
            <a:r>
              <a:rPr lang="fr-CA" dirty="0"/>
              <a:t>Marie-Michelle Limoges: Directrice contenu scientifique au Cosmodôme</a:t>
            </a:r>
          </a:p>
        </p:txBody>
      </p:sp>
    </p:spTree>
    <p:extLst>
      <p:ext uri="{BB962C8B-B14F-4D97-AF65-F5344CB8AC3E}">
        <p14:creationId xmlns:p14="http://schemas.microsoft.com/office/powerpoint/2010/main" val="1233842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AA9032A6-562E-4063-ACDB-2D57D04A445E}"/>
              </a:ext>
            </a:extLst>
          </p:cNvPr>
          <p:cNvPicPr>
            <a:picLocks noChangeAspect="1"/>
          </p:cNvPicPr>
          <p:nvPr/>
        </p:nvPicPr>
        <p:blipFill rotWithShape="1">
          <a:blip r:embed="rId3">
            <a:extLst>
              <a:ext uri="{28A0092B-C50C-407E-A947-70E740481C1C}">
                <a14:useLocalDpi xmlns:a14="http://schemas.microsoft.com/office/drawing/2010/main" val="0"/>
              </a:ext>
            </a:extLst>
          </a:blip>
          <a:srcRect t="22985" b="42959"/>
          <a:stretch/>
        </p:blipFill>
        <p:spPr>
          <a:xfrm>
            <a:off x="0" y="-61133"/>
            <a:ext cx="12192000" cy="1729047"/>
          </a:xfrm>
          <a:prstGeom prst="rect">
            <a:avLst/>
          </a:prstGeom>
        </p:spPr>
      </p:pic>
      <p:sp>
        <p:nvSpPr>
          <p:cNvPr id="2" name="Titre 1">
            <a:extLst>
              <a:ext uri="{FF2B5EF4-FFF2-40B4-BE49-F238E27FC236}">
                <a16:creationId xmlns:a16="http://schemas.microsoft.com/office/drawing/2014/main" id="{229AEB50-10AA-4EDA-B658-17FEDC6B657A}"/>
              </a:ext>
            </a:extLst>
          </p:cNvPr>
          <p:cNvSpPr>
            <a:spLocks noGrp="1"/>
          </p:cNvSpPr>
          <p:nvPr>
            <p:ph type="title"/>
          </p:nvPr>
        </p:nvSpPr>
        <p:spPr>
          <a:xfrm>
            <a:off x="838200" y="193675"/>
            <a:ext cx="10515600" cy="1170891"/>
          </a:xfrm>
          <a:solidFill>
            <a:schemeClr val="bg1">
              <a:alpha val="73000"/>
            </a:schemeClr>
          </a:solidFill>
        </p:spPr>
        <p:txBody>
          <a:bodyPr>
            <a:normAutofit fontScale="90000"/>
          </a:bodyPr>
          <a:lstStyle/>
          <a:p>
            <a:r>
              <a:rPr lang="fr-CA" dirty="0"/>
              <a:t>Un diplôme en physique est tenu en haute estime par les employeurs </a:t>
            </a:r>
            <a:endParaRPr lang="fr-CA" dirty="0">
              <a:solidFill>
                <a:srgbClr val="FF0000"/>
              </a:solidFill>
            </a:endParaRPr>
          </a:p>
        </p:txBody>
      </p:sp>
      <p:sp>
        <p:nvSpPr>
          <p:cNvPr id="4" name="Espace réservé du numéro de diapositive 3">
            <a:extLst>
              <a:ext uri="{FF2B5EF4-FFF2-40B4-BE49-F238E27FC236}">
                <a16:creationId xmlns:a16="http://schemas.microsoft.com/office/drawing/2014/main" id="{452C90F6-85DB-4D1D-9456-DD040CDB6FF8}"/>
              </a:ext>
            </a:extLst>
          </p:cNvPr>
          <p:cNvSpPr>
            <a:spLocks noGrp="1"/>
          </p:cNvSpPr>
          <p:nvPr>
            <p:ph type="sldNum" sz="quarter" idx="12"/>
          </p:nvPr>
        </p:nvSpPr>
        <p:spPr/>
        <p:txBody>
          <a:bodyPr/>
          <a:lstStyle/>
          <a:p>
            <a:fld id="{E7585F6D-4733-44BE-8C19-D5F608C303A6}" type="slidenum">
              <a:rPr lang="en-CA" smtClean="0"/>
              <a:t>17</a:t>
            </a:fld>
            <a:endParaRPr lang="en-CA"/>
          </a:p>
        </p:txBody>
      </p:sp>
      <p:sp>
        <p:nvSpPr>
          <p:cNvPr id="12" name="Rectangle 11">
            <a:extLst>
              <a:ext uri="{FF2B5EF4-FFF2-40B4-BE49-F238E27FC236}">
                <a16:creationId xmlns:a16="http://schemas.microsoft.com/office/drawing/2014/main" id="{66C68B82-6121-4487-B879-E96BB3579E1B}"/>
              </a:ext>
            </a:extLst>
          </p:cNvPr>
          <p:cNvSpPr/>
          <p:nvPr/>
        </p:nvSpPr>
        <p:spPr>
          <a:xfrm>
            <a:off x="6784975" y="1970088"/>
            <a:ext cx="4822825" cy="2677656"/>
          </a:xfrm>
          <a:prstGeom prst="rect">
            <a:avLst/>
          </a:prstGeom>
        </p:spPr>
        <p:txBody>
          <a:bodyPr wrap="square" anchor="t">
            <a:spAutoFit/>
          </a:bodyPr>
          <a:lstStyle/>
          <a:p>
            <a:r>
              <a:rPr lang="fr-CA" sz="2400" dirty="0">
                <a:latin typeface="Palatino Linotype" panose="02040502050505030304" pitchFamily="18" charset="0"/>
              </a:rPr>
              <a:t>95% des étudiants ont trouvé un emploi un an après un bacc. en physique </a:t>
            </a:r>
          </a:p>
          <a:p>
            <a:endParaRPr lang="fr-CA" sz="2400" dirty="0">
              <a:latin typeface="Palatino Linotype" panose="02040502050505030304" pitchFamily="18" charset="0"/>
            </a:endParaRPr>
          </a:p>
          <a:p>
            <a:r>
              <a:rPr lang="fr-CA" sz="2400" dirty="0">
                <a:latin typeface="Palatino Linotype" panose="02040502050505030304" pitchFamily="18" charset="0"/>
              </a:rPr>
              <a:t>Perspectives et conditions </a:t>
            </a:r>
          </a:p>
          <a:p>
            <a:r>
              <a:rPr lang="fr-CA" sz="2400" dirty="0">
                <a:latin typeface="Palatino Linotype" panose="02040502050505030304" pitchFamily="18" charset="0"/>
              </a:rPr>
              <a:t>d'emploi encore meilleures après des études graduées en physique</a:t>
            </a:r>
            <a:endParaRPr dirty="0"/>
          </a:p>
        </p:txBody>
      </p:sp>
      <p:pic>
        <p:nvPicPr>
          <p:cNvPr id="3" name="Image 4" descr="stats_salaries.png"/>
          <p:cNvPicPr>
            <a:picLocks noChangeAspect="1"/>
          </p:cNvPicPr>
          <p:nvPr/>
        </p:nvPicPr>
        <p:blipFill>
          <a:blip r:embed="rId4"/>
          <a:stretch>
            <a:fillRect/>
          </a:stretch>
        </p:blipFill>
        <p:spPr>
          <a:xfrm>
            <a:off x="390707" y="2238375"/>
            <a:ext cx="5466620" cy="4156075"/>
          </a:xfrm>
          <a:prstGeom prst="rect">
            <a:avLst/>
          </a:prstGeom>
        </p:spPr>
      </p:pic>
      <p:sp>
        <p:nvSpPr>
          <p:cNvPr id="9" name="Rectangle 8">
            <a:extLst/>
          </p:cNvPr>
          <p:cNvSpPr/>
          <p:nvPr/>
        </p:nvSpPr>
        <p:spPr>
          <a:xfrm>
            <a:off x="524119" y="1724025"/>
            <a:ext cx="5725972" cy="769938"/>
          </a:xfrm>
          <a:prstGeom prst="rect">
            <a:avLst/>
          </a:prstGeom>
        </p:spPr>
        <p:txBody>
          <a:bodyPr wrap="square" anchor="t">
            <a:spAutoFit/>
          </a:bodyPr>
          <a:lstStyle/>
          <a:p>
            <a:r>
              <a:rPr lang="fr-CA" sz="2000" u="sng" dirty="0">
                <a:latin typeface="Palatino Linotype" panose="02040502050505030304" pitchFamily="18" charset="0"/>
              </a:rPr>
              <a:t>Salaires de départ après un </a:t>
            </a:r>
            <a:r>
              <a:rPr lang="fr-CA" sz="2000" u="sng" dirty="0" err="1">
                <a:latin typeface="Palatino Linotype" panose="02040502050505030304" pitchFamily="18" charset="0"/>
              </a:rPr>
              <a:t>bacc</a:t>
            </a:r>
            <a:r>
              <a:rPr lang="fr-CA" sz="2000" u="sng" dirty="0">
                <a:latin typeface="Palatino Linotype" panose="02040502050505030304" pitchFamily="18" charset="0"/>
              </a:rPr>
              <a:t>. en physique</a:t>
            </a:r>
            <a:r>
              <a:rPr lang="fr-CA" sz="2000" dirty="0">
                <a:latin typeface="Palatino Linotype" panose="02040502050505030304" pitchFamily="18" charset="0"/>
              </a:rPr>
              <a:t> </a:t>
            </a:r>
            <a:endParaRPr lang="fr-CA" sz="2400" dirty="0">
              <a:latin typeface="Palatino Linotype" panose="02040502050505030304" pitchFamily="18" charset="0"/>
            </a:endParaRPr>
          </a:p>
          <a:p>
            <a:endParaRPr lang="fr-CA" sz="2400" dirty="0">
              <a:latin typeface="Palatino Linotype" panose="02040502050505030304" pitchFamily="18" charset="0"/>
            </a:endParaRPr>
          </a:p>
        </p:txBody>
      </p:sp>
      <p:sp>
        <p:nvSpPr>
          <p:cNvPr id="10" name="Rectangle 9">
            <a:extLst/>
          </p:cNvPr>
          <p:cNvSpPr/>
          <p:nvPr/>
        </p:nvSpPr>
        <p:spPr>
          <a:xfrm>
            <a:off x="1372238" y="6353175"/>
            <a:ext cx="4275712" cy="307777"/>
          </a:xfrm>
          <a:prstGeom prst="rect">
            <a:avLst/>
          </a:prstGeom>
        </p:spPr>
        <p:txBody>
          <a:bodyPr wrap="square" anchor="t">
            <a:spAutoFit/>
          </a:bodyPr>
          <a:lstStyle/>
          <a:p>
            <a:r>
              <a:rPr lang="fr-CA" sz="1400" dirty="0">
                <a:latin typeface="Palatino Linotype" panose="02040502050505030304" pitchFamily="18" charset="0"/>
              </a:rPr>
              <a:t>Source: American Institute of </a:t>
            </a:r>
            <a:r>
              <a:rPr lang="fr-CA" sz="1400" dirty="0" err="1">
                <a:latin typeface="Palatino Linotype" panose="02040502050505030304" pitchFamily="18" charset="0"/>
              </a:rPr>
              <a:t>Physics</a:t>
            </a:r>
          </a:p>
        </p:txBody>
      </p:sp>
    </p:spTree>
    <p:extLst>
      <p:ext uri="{BB962C8B-B14F-4D97-AF65-F5344CB8AC3E}">
        <p14:creationId xmlns:p14="http://schemas.microsoft.com/office/powerpoint/2010/main" val="528796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FE8066-15DE-4467-BE6B-17FBE81750FF}"/>
              </a:ext>
            </a:extLst>
          </p:cNvPr>
          <p:cNvSpPr>
            <a:spLocks noGrp="1"/>
          </p:cNvSpPr>
          <p:nvPr>
            <p:ph type="title"/>
          </p:nvPr>
        </p:nvSpPr>
        <p:spPr>
          <a:xfrm>
            <a:off x="-1" y="1702548"/>
            <a:ext cx="12192001" cy="2159154"/>
          </a:xfrm>
        </p:spPr>
        <p:txBody>
          <a:bodyPr>
            <a:normAutofit/>
          </a:bodyPr>
          <a:lstStyle/>
          <a:p>
            <a:r>
              <a:rPr lang="fr-CA" dirty="0"/>
              <a:t>Pensez-vous être assez intelligent </a:t>
            </a:r>
            <a:br>
              <a:rPr lang="fr-CA" dirty="0"/>
            </a:br>
            <a:r>
              <a:rPr lang="fr-CA" dirty="0"/>
              <a:t>pour entreprendre des études </a:t>
            </a:r>
            <a:br>
              <a:rPr lang="fr-CA" dirty="0"/>
            </a:br>
            <a:r>
              <a:rPr lang="fr-CA" dirty="0"/>
              <a:t>en physique?</a:t>
            </a:r>
          </a:p>
        </p:txBody>
      </p:sp>
      <p:sp>
        <p:nvSpPr>
          <p:cNvPr id="4" name="Espace réservé du numéro de diapositive 3">
            <a:extLst>
              <a:ext uri="{FF2B5EF4-FFF2-40B4-BE49-F238E27FC236}">
                <a16:creationId xmlns:a16="http://schemas.microsoft.com/office/drawing/2014/main" id="{71ABB8F8-9A33-44E2-9AAA-09EE74B4F4DF}"/>
              </a:ext>
            </a:extLst>
          </p:cNvPr>
          <p:cNvSpPr>
            <a:spLocks noGrp="1"/>
          </p:cNvSpPr>
          <p:nvPr>
            <p:ph type="sldNum" sz="quarter" idx="12"/>
          </p:nvPr>
        </p:nvSpPr>
        <p:spPr>
          <a:xfrm>
            <a:off x="8610600" y="6356350"/>
            <a:ext cx="2743200" cy="365125"/>
          </a:xfrm>
        </p:spPr>
        <p:txBody>
          <a:bodyPr/>
          <a:lstStyle/>
          <a:p>
            <a:fld id="{E7585F6D-4733-44BE-8C19-D5F608C303A6}" type="slidenum">
              <a:rPr lang="en-CA" smtClean="0"/>
              <a:t>18</a:t>
            </a:fld>
            <a:endParaRPr lang="en-CA"/>
          </a:p>
        </p:txBody>
      </p:sp>
      <p:sp>
        <p:nvSpPr>
          <p:cNvPr id="3" name="Rectangle 2">
            <a:extLst>
              <a:ext uri="{FF2B5EF4-FFF2-40B4-BE49-F238E27FC236}">
                <a16:creationId xmlns:a16="http://schemas.microsoft.com/office/drawing/2014/main" id="{D08A2956-8054-4F05-B1B8-FD38D611DC0E}"/>
              </a:ext>
            </a:extLst>
          </p:cNvPr>
          <p:cNvSpPr/>
          <p:nvPr/>
        </p:nvSpPr>
        <p:spPr>
          <a:xfrm>
            <a:off x="1667435" y="1524000"/>
            <a:ext cx="9000565" cy="23377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904795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5804CA02-3C6D-4C3C-9BDF-079D99F92A58}"/>
              </a:ext>
            </a:extLst>
          </p:cNvPr>
          <p:cNvPicPr>
            <a:picLocks noChangeAspect="1"/>
          </p:cNvPicPr>
          <p:nvPr/>
        </p:nvPicPr>
        <p:blipFill rotWithShape="1">
          <a:blip r:embed="rId3">
            <a:extLst>
              <a:ext uri="{28A0092B-C50C-407E-A947-70E740481C1C}">
                <a14:useLocalDpi xmlns:a14="http://schemas.microsoft.com/office/drawing/2010/main" val="0"/>
              </a:ext>
            </a:extLst>
          </a:blip>
          <a:srcRect t="22411" b="56705"/>
          <a:stretch/>
        </p:blipFill>
        <p:spPr>
          <a:xfrm>
            <a:off x="0" y="2228850"/>
            <a:ext cx="12192000" cy="1692187"/>
          </a:xfrm>
          <a:prstGeom prst="rect">
            <a:avLst/>
          </a:prstGeom>
        </p:spPr>
      </p:pic>
      <p:sp>
        <p:nvSpPr>
          <p:cNvPr id="2" name="Titre 1">
            <a:extLst>
              <a:ext uri="{FF2B5EF4-FFF2-40B4-BE49-F238E27FC236}">
                <a16:creationId xmlns:a16="http://schemas.microsoft.com/office/drawing/2014/main" id="{F9FE8066-15DE-4467-BE6B-17FBE81750FF}"/>
              </a:ext>
            </a:extLst>
          </p:cNvPr>
          <p:cNvSpPr>
            <a:spLocks noGrp="1"/>
          </p:cNvSpPr>
          <p:nvPr>
            <p:ph type="title"/>
          </p:nvPr>
        </p:nvSpPr>
        <p:spPr>
          <a:xfrm>
            <a:off x="0" y="2343150"/>
            <a:ext cx="12192001" cy="1463352"/>
          </a:xfrm>
        </p:spPr>
        <p:txBody>
          <a:bodyPr>
            <a:normAutofit fontScale="90000"/>
          </a:bodyPr>
          <a:lstStyle/>
          <a:p>
            <a:r>
              <a:rPr lang="fr-CA" dirty="0"/>
              <a:t>Partie 2: </a:t>
            </a:r>
            <a:br>
              <a:rPr lang="fr-CA" dirty="0"/>
            </a:br>
            <a:r>
              <a:rPr lang="fr-CA" dirty="0"/>
              <a:t>État de la situation des femmes </a:t>
            </a:r>
            <a:br>
              <a:rPr lang="fr-CA" dirty="0"/>
            </a:br>
            <a:r>
              <a:rPr lang="fr-CA" dirty="0"/>
              <a:t>et des minorités en sciences </a:t>
            </a:r>
          </a:p>
        </p:txBody>
      </p:sp>
      <p:sp>
        <p:nvSpPr>
          <p:cNvPr id="4" name="Espace réservé du numéro de diapositive 3">
            <a:extLst>
              <a:ext uri="{FF2B5EF4-FFF2-40B4-BE49-F238E27FC236}">
                <a16:creationId xmlns:a16="http://schemas.microsoft.com/office/drawing/2014/main" id="{71ABB8F8-9A33-44E2-9AAA-09EE74B4F4DF}"/>
              </a:ext>
            </a:extLst>
          </p:cNvPr>
          <p:cNvSpPr>
            <a:spLocks noGrp="1"/>
          </p:cNvSpPr>
          <p:nvPr>
            <p:ph type="sldNum" sz="quarter" idx="12"/>
          </p:nvPr>
        </p:nvSpPr>
        <p:spPr>
          <a:xfrm>
            <a:off x="8610600" y="6356350"/>
            <a:ext cx="2743200" cy="365125"/>
          </a:xfrm>
        </p:spPr>
        <p:txBody>
          <a:bodyPr/>
          <a:lstStyle/>
          <a:p>
            <a:fld id="{E7585F6D-4733-44BE-8C19-D5F608C303A6}" type="slidenum">
              <a:rPr lang="en-CA" smtClean="0"/>
              <a:t>19</a:t>
            </a:fld>
            <a:endParaRPr lang="en-CA"/>
          </a:p>
        </p:txBody>
      </p:sp>
      <p:sp>
        <p:nvSpPr>
          <p:cNvPr id="6" name="ZoneTexte 5">
            <a:extLst>
              <a:ext uri="{FF2B5EF4-FFF2-40B4-BE49-F238E27FC236}">
                <a16:creationId xmlns:a16="http://schemas.microsoft.com/office/drawing/2014/main" id="{EE558410-146C-448F-AC9E-D007D12CEC91}"/>
              </a:ext>
            </a:extLst>
          </p:cNvPr>
          <p:cNvSpPr txBox="1"/>
          <p:nvPr/>
        </p:nvSpPr>
        <p:spPr>
          <a:xfrm>
            <a:off x="896469" y="4125963"/>
            <a:ext cx="10399060" cy="1384995"/>
          </a:xfrm>
          <a:prstGeom prst="rect">
            <a:avLst/>
          </a:prstGeom>
          <a:noFill/>
          <a:ln w="28575">
            <a:solidFill>
              <a:srgbClr val="FF0000"/>
            </a:solidFill>
          </a:ln>
        </p:spPr>
        <p:txBody>
          <a:bodyPr wrap="square" rtlCol="0">
            <a:spAutoFit/>
          </a:bodyPr>
          <a:lstStyle/>
          <a:p>
            <a:pPr algn="ctr"/>
            <a:r>
              <a:rPr lang="fr-CA" sz="2800" dirty="0">
                <a:latin typeface="Palatino Linotype" panose="02040502050505030304" pitchFamily="18" charset="0"/>
              </a:rPr>
              <a:t>De 2010 à 2015, 7 hommes et 2 femmes de St-Laurent</a:t>
            </a:r>
          </a:p>
          <a:p>
            <a:pPr algn="ctr"/>
            <a:r>
              <a:rPr lang="fr-CA" sz="2800" dirty="0">
                <a:latin typeface="Palatino Linotype" panose="02040502050505030304" pitchFamily="18" charset="0"/>
              </a:rPr>
              <a:t>se sont inscrits au baccalauréat en physique </a:t>
            </a:r>
          </a:p>
          <a:p>
            <a:pPr algn="ctr"/>
            <a:r>
              <a:rPr lang="fr-CA" sz="2800" dirty="0">
                <a:latin typeface="Palatino Linotype" panose="02040502050505030304" pitchFamily="18" charset="0"/>
              </a:rPr>
              <a:t>à l’Université de Montréal. </a:t>
            </a:r>
          </a:p>
        </p:txBody>
      </p:sp>
    </p:spTree>
    <p:extLst>
      <p:ext uri="{BB962C8B-B14F-4D97-AF65-F5344CB8AC3E}">
        <p14:creationId xmlns:p14="http://schemas.microsoft.com/office/powerpoint/2010/main" val="408819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riangle isocèle 3">
            <a:extLst>
              <a:ext uri="{FF2B5EF4-FFF2-40B4-BE49-F238E27FC236}">
                <a16:creationId xmlns:a16="http://schemas.microsoft.com/office/drawing/2014/main" id="{55188874-7A2F-4543-A128-AF19658552B7}"/>
              </a:ext>
            </a:extLst>
          </p:cNvPr>
          <p:cNvSpPr/>
          <p:nvPr>
            <p:custDataLst>
              <p:tags r:id="rId1"/>
            </p:custDataLst>
          </p:nvPr>
        </p:nvSpPr>
        <p:spPr>
          <a:xfrm rot="10800000">
            <a:off x="0" y="-53163"/>
            <a:ext cx="12191999" cy="3217170"/>
          </a:xfrm>
          <a:prstGeom prst="triangle">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dirty="0"/>
          </a:p>
        </p:txBody>
      </p:sp>
      <p:sp>
        <p:nvSpPr>
          <p:cNvPr id="5" name="Triangle isocèle 4">
            <a:extLst>
              <a:ext uri="{FF2B5EF4-FFF2-40B4-BE49-F238E27FC236}">
                <a16:creationId xmlns:a16="http://schemas.microsoft.com/office/drawing/2014/main" id="{562F9E9D-E94A-4FD0-B246-673C2D86BAD5}"/>
              </a:ext>
            </a:extLst>
          </p:cNvPr>
          <p:cNvSpPr/>
          <p:nvPr>
            <p:custDataLst>
              <p:tags r:id="rId2"/>
            </p:custDataLst>
          </p:nvPr>
        </p:nvSpPr>
        <p:spPr>
          <a:xfrm rot="10800000">
            <a:off x="-1" y="0"/>
            <a:ext cx="12191998" cy="1741688"/>
          </a:xfrm>
          <a:prstGeom prst="triangle">
            <a:avLst>
              <a:gd name="adj" fmla="val 10000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6" name="Triangle isocèle 5">
            <a:extLst>
              <a:ext uri="{FF2B5EF4-FFF2-40B4-BE49-F238E27FC236}">
                <a16:creationId xmlns:a16="http://schemas.microsoft.com/office/drawing/2014/main" id="{BCE5ED61-F675-41D2-9D81-2B39A7ABBEF2}"/>
              </a:ext>
            </a:extLst>
          </p:cNvPr>
          <p:cNvSpPr/>
          <p:nvPr>
            <p:custDataLst>
              <p:tags r:id="rId3"/>
            </p:custDataLst>
          </p:nvPr>
        </p:nvSpPr>
        <p:spPr>
          <a:xfrm>
            <a:off x="-3" y="3640830"/>
            <a:ext cx="12124270" cy="3217170"/>
          </a:xfrm>
          <a:prstGeom prst="triangle">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7" name="Triangle isocèle 6">
            <a:extLst>
              <a:ext uri="{FF2B5EF4-FFF2-40B4-BE49-F238E27FC236}">
                <a16:creationId xmlns:a16="http://schemas.microsoft.com/office/drawing/2014/main" id="{0CDA6ADB-DFA8-4B38-AAA7-60DC06EF2E57}"/>
              </a:ext>
            </a:extLst>
          </p:cNvPr>
          <p:cNvSpPr/>
          <p:nvPr>
            <p:custDataLst>
              <p:tags r:id="rId4"/>
            </p:custDataLst>
          </p:nvPr>
        </p:nvSpPr>
        <p:spPr>
          <a:xfrm rot="16200000">
            <a:off x="3524248" y="-1809750"/>
            <a:ext cx="5143500" cy="12191999"/>
          </a:xfrm>
          <a:prstGeom prst="triangle">
            <a:avLst>
              <a:gd name="adj" fmla="val 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11" name="Rectangle 10">
            <a:extLst>
              <a:ext uri="{FF2B5EF4-FFF2-40B4-BE49-F238E27FC236}">
                <a16:creationId xmlns:a16="http://schemas.microsoft.com/office/drawing/2014/main" id="{C2B8E5D7-92D3-4DD4-8FC8-D18761B351CD}"/>
              </a:ext>
            </a:extLst>
          </p:cNvPr>
          <p:cNvSpPr/>
          <p:nvPr>
            <p:custDataLst>
              <p:tags r:id="rId5"/>
            </p:custDataLst>
          </p:nvPr>
        </p:nvSpPr>
        <p:spPr>
          <a:xfrm>
            <a:off x="1561260" y="366221"/>
            <a:ext cx="9067800" cy="5997673"/>
          </a:xfrm>
          <a:prstGeom prst="rect">
            <a:avLst/>
          </a:prstGeom>
          <a:solidFill>
            <a:schemeClr val="bg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9" name="Rectangle 8">
            <a:extLst>
              <a:ext uri="{FF2B5EF4-FFF2-40B4-BE49-F238E27FC236}">
                <a16:creationId xmlns:a16="http://schemas.microsoft.com/office/drawing/2014/main" id="{AA6FA1B2-B1C5-4799-92C7-BA663287AFD3}"/>
              </a:ext>
            </a:extLst>
          </p:cNvPr>
          <p:cNvSpPr/>
          <p:nvPr>
            <p:custDataLst>
              <p:tags r:id="rId6"/>
            </p:custDataLst>
          </p:nvPr>
        </p:nvSpPr>
        <p:spPr>
          <a:xfrm>
            <a:off x="1447800" y="504764"/>
            <a:ext cx="9067800" cy="3046988"/>
          </a:xfrm>
          <a:prstGeom prst="rect">
            <a:avLst/>
          </a:prstGeom>
          <a:noFill/>
        </p:spPr>
        <p:txBody>
          <a:bodyPr wrap="square">
            <a:spAutoFit/>
          </a:bodyPr>
          <a:lstStyle/>
          <a:p>
            <a:pPr marL="96426" algn="ctr"/>
            <a:r>
              <a:rPr lang="fr-FR" sz="3200" b="1" dirty="0">
                <a:latin typeface="Palatino Linotype" panose="02040502050505030304" pitchFamily="18" charset="0"/>
              </a:rPr>
              <a:t>Sciences, Environnement, Finances, Médecine, Intelligence artificielle : </a:t>
            </a:r>
          </a:p>
          <a:p>
            <a:pPr marL="96426" algn="ctr"/>
            <a:br>
              <a:rPr lang="fr-FR" sz="3200" b="1" dirty="0">
                <a:latin typeface="Palatino Linotype" panose="02040502050505030304" pitchFamily="18" charset="0"/>
              </a:rPr>
            </a:br>
            <a:r>
              <a:rPr lang="fr-FR" sz="3200" b="1" dirty="0">
                <a:latin typeface="Palatino Linotype" panose="02040502050505030304" pitchFamily="18" charset="0"/>
              </a:rPr>
              <a:t>Quelle formation universitaire offre toutes ces ouvertures ?</a:t>
            </a:r>
            <a:br>
              <a:rPr lang="fr-FR" sz="3200" b="1" dirty="0">
                <a:latin typeface="Palatino Linotype" panose="02040502050505030304" pitchFamily="18" charset="0"/>
              </a:rPr>
            </a:br>
            <a:endParaRPr lang="fr-FR" sz="3200" b="1" dirty="0">
              <a:latin typeface="Palatino Linotype" panose="02040502050505030304" pitchFamily="18" charset="0"/>
            </a:endParaRPr>
          </a:p>
        </p:txBody>
      </p:sp>
      <p:sp>
        <p:nvSpPr>
          <p:cNvPr id="10" name="Rectangle 9">
            <a:extLst>
              <a:ext uri="{FF2B5EF4-FFF2-40B4-BE49-F238E27FC236}">
                <a16:creationId xmlns:a16="http://schemas.microsoft.com/office/drawing/2014/main" id="{D830BEE8-FAE1-411B-8C17-D6CDCF6071A1}"/>
              </a:ext>
            </a:extLst>
          </p:cNvPr>
          <p:cNvSpPr/>
          <p:nvPr>
            <p:custDataLst>
              <p:tags r:id="rId7"/>
            </p:custDataLst>
          </p:nvPr>
        </p:nvSpPr>
        <p:spPr>
          <a:xfrm>
            <a:off x="3889877" y="5551933"/>
            <a:ext cx="4183645" cy="619913"/>
          </a:xfrm>
          <a:prstGeom prst="rect">
            <a:avLst/>
          </a:prstGeom>
        </p:spPr>
        <p:txBody>
          <a:bodyPr wrap="square">
            <a:spAutoFit/>
          </a:bodyPr>
          <a:lstStyle/>
          <a:p>
            <a:pPr marL="96426" algn="ctr"/>
            <a:r>
              <a:rPr lang="fr-FR" sz="1714" dirty="0">
                <a:latin typeface="+mj-lt"/>
              </a:rPr>
              <a:t>Julie Hlavacek-Larrondo et Thierry Lefebvre</a:t>
            </a:r>
          </a:p>
          <a:p>
            <a:pPr marL="96426" algn="ctr"/>
            <a:r>
              <a:rPr lang="fr-FR" sz="1714" dirty="0">
                <a:latin typeface="+mj-lt"/>
              </a:rPr>
              <a:t>Université de Montréal</a:t>
            </a:r>
          </a:p>
        </p:txBody>
      </p:sp>
      <p:pic>
        <p:nvPicPr>
          <p:cNvPr id="12" name="Image 7">
            <a:extLst>
              <a:ext uri="{FF2B5EF4-FFF2-40B4-BE49-F238E27FC236}">
                <a16:creationId xmlns:a16="http://schemas.microsoft.com/office/drawing/2014/main" id="{7D7AC5C7-5056-405B-B279-1285C6569091}"/>
              </a:ext>
            </a:extLst>
          </p:cNvPr>
          <p:cNvPicPr>
            <a:picLocks noChangeAspect="1"/>
          </p:cNvPicPr>
          <p:nvPr>
            <p:custDataLst>
              <p:tags r:id="rId8"/>
            </p:custDataLst>
          </p:nvPr>
        </p:nvPicPr>
        <p:blipFill>
          <a:blip r:embed="rId11" cstate="print">
            <a:extLst>
              <a:ext uri="{28A0092B-C50C-407E-A947-70E740481C1C}">
                <a14:useLocalDpi xmlns:a14="http://schemas.microsoft.com/office/drawing/2010/main" val="0"/>
              </a:ext>
            </a:extLst>
          </a:blip>
          <a:stretch>
            <a:fillRect/>
          </a:stretch>
        </p:blipFill>
        <p:spPr>
          <a:xfrm>
            <a:off x="3915277" y="2714073"/>
            <a:ext cx="3803013" cy="2535342"/>
          </a:xfrm>
          <a:prstGeom prst="rect">
            <a:avLst/>
          </a:prstGeom>
        </p:spPr>
      </p:pic>
    </p:spTree>
    <p:extLst>
      <p:ext uri="{BB962C8B-B14F-4D97-AF65-F5344CB8AC3E}">
        <p14:creationId xmlns:p14="http://schemas.microsoft.com/office/powerpoint/2010/main" val="933672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E611BE27-FB2A-42C8-961F-AFE637564031}"/>
              </a:ext>
            </a:extLst>
          </p:cNvPr>
          <p:cNvPicPr>
            <a:picLocks noChangeAspect="1"/>
          </p:cNvPicPr>
          <p:nvPr/>
        </p:nvPicPr>
        <p:blipFill rotWithShape="1">
          <a:blip r:embed="rId3">
            <a:extLst>
              <a:ext uri="{28A0092B-C50C-407E-A947-70E740481C1C}">
                <a14:useLocalDpi xmlns:a14="http://schemas.microsoft.com/office/drawing/2010/main" val="0"/>
              </a:ext>
            </a:extLst>
          </a:blip>
          <a:srcRect t="22411" b="56705"/>
          <a:stretch/>
        </p:blipFill>
        <p:spPr>
          <a:xfrm>
            <a:off x="0" y="-1499"/>
            <a:ext cx="12192000" cy="1692187"/>
          </a:xfrm>
          <a:prstGeom prst="rect">
            <a:avLst/>
          </a:prstGeom>
        </p:spPr>
      </p:pic>
      <p:sp>
        <p:nvSpPr>
          <p:cNvPr id="2" name="Titre 1">
            <a:extLst>
              <a:ext uri="{FF2B5EF4-FFF2-40B4-BE49-F238E27FC236}">
                <a16:creationId xmlns:a16="http://schemas.microsoft.com/office/drawing/2014/main" id="{3C36E473-46A2-48FE-9FF8-FCDE6831840C}"/>
              </a:ext>
            </a:extLst>
          </p:cNvPr>
          <p:cNvSpPr>
            <a:spLocks noGrp="1"/>
          </p:cNvSpPr>
          <p:nvPr>
            <p:ph type="title"/>
          </p:nvPr>
        </p:nvSpPr>
        <p:spPr/>
        <p:txBody>
          <a:bodyPr>
            <a:normAutofit/>
          </a:bodyPr>
          <a:lstStyle/>
          <a:p>
            <a:r>
              <a:rPr lang="fr-CA" dirty="0"/>
              <a:t>Nous avons tous les mêmes compétences</a:t>
            </a:r>
          </a:p>
        </p:txBody>
      </p:sp>
      <p:sp>
        <p:nvSpPr>
          <p:cNvPr id="4" name="Espace réservé du numéro de diapositive 3">
            <a:extLst>
              <a:ext uri="{FF2B5EF4-FFF2-40B4-BE49-F238E27FC236}">
                <a16:creationId xmlns:a16="http://schemas.microsoft.com/office/drawing/2014/main" id="{D15C99A9-2D9B-4A8C-AD03-E8B3A52049EF}"/>
              </a:ext>
            </a:extLst>
          </p:cNvPr>
          <p:cNvSpPr>
            <a:spLocks noGrp="1"/>
          </p:cNvSpPr>
          <p:nvPr>
            <p:ph type="sldNum" sz="quarter" idx="12"/>
          </p:nvPr>
        </p:nvSpPr>
        <p:spPr>
          <a:xfrm>
            <a:off x="8610600" y="6291035"/>
            <a:ext cx="2743200" cy="365125"/>
          </a:xfrm>
        </p:spPr>
        <p:txBody>
          <a:bodyPr/>
          <a:lstStyle/>
          <a:p>
            <a:fld id="{E7585F6D-4733-44BE-8C19-D5F608C303A6}" type="slidenum">
              <a:rPr lang="en-CA" smtClean="0"/>
              <a:pPr/>
              <a:t>20</a:t>
            </a:fld>
            <a:endParaRPr lang="en-CA"/>
          </a:p>
        </p:txBody>
      </p:sp>
      <p:sp>
        <p:nvSpPr>
          <p:cNvPr id="6" name="Espace réservé du contenu 2">
            <a:extLst>
              <a:ext uri="{FF2B5EF4-FFF2-40B4-BE49-F238E27FC236}">
                <a16:creationId xmlns:a16="http://schemas.microsoft.com/office/drawing/2014/main" id="{F498B925-1668-4A0D-A9E5-353E1E27FE03}"/>
              </a:ext>
            </a:extLst>
          </p:cNvPr>
          <p:cNvSpPr>
            <a:spLocks noGrp="1"/>
          </p:cNvSpPr>
          <p:nvPr>
            <p:ph idx="1"/>
          </p:nvPr>
        </p:nvSpPr>
        <p:spPr>
          <a:xfrm>
            <a:off x="838200" y="2660612"/>
            <a:ext cx="4737847" cy="3951227"/>
          </a:xfrm>
        </p:spPr>
        <p:txBody>
          <a:bodyPr>
            <a:normAutofit/>
          </a:bodyPr>
          <a:lstStyle/>
          <a:p>
            <a:pPr marL="0" indent="0">
              <a:buNone/>
            </a:pPr>
            <a:r>
              <a:rPr lang="fi-FI" dirty="0"/>
              <a:t>Hazari, Tai, et Sadler, 2007; Hyde et Linn, 2006; Sadler et Tai, 2001; Tai, Sadler et Loehr, 2005.</a:t>
            </a:r>
          </a:p>
          <a:p>
            <a:pPr marL="0" indent="0">
              <a:buNone/>
            </a:pPr>
            <a:r>
              <a:rPr lang="fi-FI" dirty="0">
                <a:solidFill>
                  <a:srgbClr val="FF0000"/>
                </a:solidFill>
              </a:rPr>
              <a:t>Les groupes minoritaires performent moins bien lorsqu’on leur affirme que les hommes sont meilleurs en science.</a:t>
            </a:r>
          </a:p>
          <a:p>
            <a:pPr marL="0" indent="0">
              <a:buNone/>
            </a:pPr>
            <a:endParaRPr lang="fr-CA" dirty="0"/>
          </a:p>
        </p:txBody>
      </p:sp>
      <p:pic>
        <p:nvPicPr>
          <p:cNvPr id="9" name="Image 8">
            <a:extLst>
              <a:ext uri="{FF2B5EF4-FFF2-40B4-BE49-F238E27FC236}">
                <a16:creationId xmlns:a16="http://schemas.microsoft.com/office/drawing/2014/main" id="{A0E42CD3-951E-43AD-BF2E-CC694771A775}"/>
              </a:ext>
            </a:extLst>
          </p:cNvPr>
          <p:cNvPicPr>
            <a:picLocks noChangeAspect="1"/>
          </p:cNvPicPr>
          <p:nvPr/>
        </p:nvPicPr>
        <p:blipFill rotWithShape="1">
          <a:blip r:embed="rId4">
            <a:extLst>
              <a:ext uri="{28A0092B-C50C-407E-A947-70E740481C1C}">
                <a14:useLocalDpi xmlns:a14="http://schemas.microsoft.com/office/drawing/2010/main" val="0"/>
              </a:ext>
            </a:extLst>
          </a:blip>
          <a:srcRect r="49825"/>
          <a:stretch/>
        </p:blipFill>
        <p:spPr>
          <a:xfrm>
            <a:off x="6342530" y="2130189"/>
            <a:ext cx="5091953" cy="4160846"/>
          </a:xfrm>
          <a:prstGeom prst="rect">
            <a:avLst/>
          </a:prstGeom>
        </p:spPr>
      </p:pic>
      <p:sp>
        <p:nvSpPr>
          <p:cNvPr id="12" name="Rectangle 11">
            <a:extLst>
              <a:ext uri="{FF2B5EF4-FFF2-40B4-BE49-F238E27FC236}">
                <a16:creationId xmlns:a16="http://schemas.microsoft.com/office/drawing/2014/main" id="{3F62D932-970D-4559-845A-E36F94F189EA}"/>
              </a:ext>
            </a:extLst>
          </p:cNvPr>
          <p:cNvSpPr/>
          <p:nvPr/>
        </p:nvSpPr>
        <p:spPr>
          <a:xfrm>
            <a:off x="8529917" y="6303124"/>
            <a:ext cx="1379224" cy="369332"/>
          </a:xfrm>
          <a:prstGeom prst="rect">
            <a:avLst/>
          </a:prstGeom>
        </p:spPr>
        <p:txBody>
          <a:bodyPr wrap="none">
            <a:spAutoFit/>
          </a:bodyPr>
          <a:lstStyle/>
          <a:p>
            <a:r>
              <a:rPr lang="en-US" dirty="0"/>
              <a:t>Miyake 2010</a:t>
            </a:r>
            <a:endParaRPr lang="fr-CA" dirty="0"/>
          </a:p>
        </p:txBody>
      </p:sp>
      <p:sp>
        <p:nvSpPr>
          <p:cNvPr id="14" name="ZoneTexte 13">
            <a:extLst>
              <a:ext uri="{FF2B5EF4-FFF2-40B4-BE49-F238E27FC236}">
                <a16:creationId xmlns:a16="http://schemas.microsoft.com/office/drawing/2014/main" id="{9D137672-179A-44A2-A4C7-47A9BAE6EC08}"/>
              </a:ext>
            </a:extLst>
          </p:cNvPr>
          <p:cNvSpPr txBox="1"/>
          <p:nvPr/>
        </p:nvSpPr>
        <p:spPr>
          <a:xfrm>
            <a:off x="7627929" y="1763200"/>
            <a:ext cx="3314700" cy="461665"/>
          </a:xfrm>
          <a:prstGeom prst="rect">
            <a:avLst/>
          </a:prstGeom>
          <a:solidFill>
            <a:schemeClr val="bg1"/>
          </a:solidFill>
        </p:spPr>
        <p:txBody>
          <a:bodyPr wrap="square" rtlCol="0">
            <a:spAutoFit/>
          </a:bodyPr>
          <a:lstStyle/>
          <a:p>
            <a:r>
              <a:rPr lang="fr-CA" sz="2400" dirty="0"/>
              <a:t>Examen de physique </a:t>
            </a:r>
          </a:p>
        </p:txBody>
      </p:sp>
      <p:sp>
        <p:nvSpPr>
          <p:cNvPr id="15" name="Rectangle 14">
            <a:extLst>
              <a:ext uri="{FF2B5EF4-FFF2-40B4-BE49-F238E27FC236}">
                <a16:creationId xmlns:a16="http://schemas.microsoft.com/office/drawing/2014/main" id="{A50B181D-04D7-4C75-8870-55ADB6B8E0BE}"/>
              </a:ext>
            </a:extLst>
          </p:cNvPr>
          <p:cNvSpPr/>
          <p:nvPr/>
        </p:nvSpPr>
        <p:spPr>
          <a:xfrm>
            <a:off x="9009530" y="2260502"/>
            <a:ext cx="2424953" cy="400110"/>
          </a:xfrm>
          <a:prstGeom prst="rect">
            <a:avLst/>
          </a:prstGeom>
          <a:solidFill>
            <a:schemeClr val="bg1"/>
          </a:solidFill>
        </p:spPr>
        <p:txBody>
          <a:bodyPr wrap="square">
            <a:spAutoFit/>
          </a:bodyPr>
          <a:lstStyle/>
          <a:p>
            <a:r>
              <a:rPr lang="fr-CA" sz="2000" dirty="0"/>
              <a:t>▫ Hommes ▪ Femmes</a:t>
            </a:r>
          </a:p>
        </p:txBody>
      </p:sp>
      <p:sp>
        <p:nvSpPr>
          <p:cNvPr id="16" name="Rectangle 15">
            <a:extLst>
              <a:ext uri="{FF2B5EF4-FFF2-40B4-BE49-F238E27FC236}">
                <a16:creationId xmlns:a16="http://schemas.microsoft.com/office/drawing/2014/main" id="{D728D837-70D2-419A-8E4F-2DB9A4EF9077}"/>
              </a:ext>
            </a:extLst>
          </p:cNvPr>
          <p:cNvSpPr/>
          <p:nvPr/>
        </p:nvSpPr>
        <p:spPr>
          <a:xfrm>
            <a:off x="7225553" y="2149665"/>
            <a:ext cx="1662953" cy="4569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7" name="Rectangle 16">
            <a:extLst>
              <a:ext uri="{FF2B5EF4-FFF2-40B4-BE49-F238E27FC236}">
                <a16:creationId xmlns:a16="http://schemas.microsoft.com/office/drawing/2014/main" id="{852E5205-42DF-4488-B0E8-CF9460158569}"/>
              </a:ext>
            </a:extLst>
          </p:cNvPr>
          <p:cNvSpPr/>
          <p:nvPr/>
        </p:nvSpPr>
        <p:spPr>
          <a:xfrm>
            <a:off x="838200" y="1932477"/>
            <a:ext cx="4803174" cy="523220"/>
          </a:xfrm>
          <a:prstGeom prst="rect">
            <a:avLst/>
          </a:prstGeom>
        </p:spPr>
        <p:txBody>
          <a:bodyPr wrap="none">
            <a:spAutoFit/>
          </a:bodyPr>
          <a:lstStyle/>
          <a:p>
            <a:r>
              <a:rPr lang="fr-CA" sz="2800" dirty="0">
                <a:latin typeface="Palatino Linotype" panose="02040502050505030304" pitchFamily="18" charset="0"/>
              </a:rPr>
              <a:t>Les études prouvent que oui!</a:t>
            </a:r>
          </a:p>
        </p:txBody>
      </p:sp>
    </p:spTree>
    <p:extLst>
      <p:ext uri="{BB962C8B-B14F-4D97-AF65-F5344CB8AC3E}">
        <p14:creationId xmlns:p14="http://schemas.microsoft.com/office/powerpoint/2010/main" val="3758747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E611BE27-FB2A-42C8-961F-AFE637564031}"/>
              </a:ext>
            </a:extLst>
          </p:cNvPr>
          <p:cNvPicPr>
            <a:picLocks noChangeAspect="1"/>
          </p:cNvPicPr>
          <p:nvPr/>
        </p:nvPicPr>
        <p:blipFill rotWithShape="1">
          <a:blip r:embed="rId3">
            <a:extLst>
              <a:ext uri="{28A0092B-C50C-407E-A947-70E740481C1C}">
                <a14:useLocalDpi xmlns:a14="http://schemas.microsoft.com/office/drawing/2010/main" val="0"/>
              </a:ext>
            </a:extLst>
          </a:blip>
          <a:srcRect t="22411" b="56705"/>
          <a:stretch/>
        </p:blipFill>
        <p:spPr>
          <a:xfrm>
            <a:off x="0" y="-1499"/>
            <a:ext cx="12192000" cy="1692187"/>
          </a:xfrm>
          <a:prstGeom prst="rect">
            <a:avLst/>
          </a:prstGeom>
        </p:spPr>
      </p:pic>
      <p:sp>
        <p:nvSpPr>
          <p:cNvPr id="2" name="Titre 1">
            <a:extLst>
              <a:ext uri="{FF2B5EF4-FFF2-40B4-BE49-F238E27FC236}">
                <a16:creationId xmlns:a16="http://schemas.microsoft.com/office/drawing/2014/main" id="{3C36E473-46A2-48FE-9FF8-FCDE6831840C}"/>
              </a:ext>
            </a:extLst>
          </p:cNvPr>
          <p:cNvSpPr>
            <a:spLocks noGrp="1"/>
          </p:cNvSpPr>
          <p:nvPr>
            <p:ph type="title"/>
          </p:nvPr>
        </p:nvSpPr>
        <p:spPr/>
        <p:txBody>
          <a:bodyPr>
            <a:normAutofit/>
          </a:bodyPr>
          <a:lstStyle/>
          <a:p>
            <a:r>
              <a:rPr lang="fr-CA" dirty="0"/>
              <a:t>Questions à discuter </a:t>
            </a:r>
          </a:p>
        </p:txBody>
      </p:sp>
      <p:sp>
        <p:nvSpPr>
          <p:cNvPr id="4" name="Espace réservé du numéro de diapositive 3">
            <a:extLst>
              <a:ext uri="{FF2B5EF4-FFF2-40B4-BE49-F238E27FC236}">
                <a16:creationId xmlns:a16="http://schemas.microsoft.com/office/drawing/2014/main" id="{D15C99A9-2D9B-4A8C-AD03-E8B3A52049EF}"/>
              </a:ext>
            </a:extLst>
          </p:cNvPr>
          <p:cNvSpPr>
            <a:spLocks noGrp="1"/>
          </p:cNvSpPr>
          <p:nvPr>
            <p:ph type="sldNum" sz="quarter" idx="12"/>
          </p:nvPr>
        </p:nvSpPr>
        <p:spPr>
          <a:xfrm>
            <a:off x="8610600" y="6291035"/>
            <a:ext cx="2743200" cy="365125"/>
          </a:xfrm>
        </p:spPr>
        <p:txBody>
          <a:bodyPr/>
          <a:lstStyle/>
          <a:p>
            <a:fld id="{E7585F6D-4733-44BE-8C19-D5F608C303A6}" type="slidenum">
              <a:rPr lang="en-CA" smtClean="0"/>
              <a:pPr/>
              <a:t>21</a:t>
            </a:fld>
            <a:endParaRPr lang="en-CA" dirty="0"/>
          </a:p>
        </p:txBody>
      </p:sp>
      <p:sp>
        <p:nvSpPr>
          <p:cNvPr id="14" name="Espace réservé du contenu 2">
            <a:extLst>
              <a:ext uri="{FF2B5EF4-FFF2-40B4-BE49-F238E27FC236}">
                <a16:creationId xmlns:a16="http://schemas.microsoft.com/office/drawing/2014/main" id="{346FE2A3-F393-4D5F-98E6-B0E5C9A56A4A}"/>
              </a:ext>
            </a:extLst>
          </p:cNvPr>
          <p:cNvSpPr>
            <a:spLocks noGrp="1"/>
          </p:cNvSpPr>
          <p:nvPr>
            <p:ph idx="1"/>
          </p:nvPr>
        </p:nvSpPr>
        <p:spPr>
          <a:xfrm>
            <a:off x="838200" y="2260502"/>
            <a:ext cx="10515600" cy="4351338"/>
          </a:xfrm>
        </p:spPr>
        <p:txBody>
          <a:bodyPr/>
          <a:lstStyle/>
          <a:p>
            <a:r>
              <a:rPr lang="fr-CA" dirty="0"/>
              <a:t>Étant donné que les compétences sont égales, quelle est la fraction des femmes en physique? </a:t>
            </a:r>
          </a:p>
          <a:p>
            <a:pPr marL="0" indent="0">
              <a:buNone/>
            </a:pPr>
            <a:endParaRPr lang="fr-CA" dirty="0"/>
          </a:p>
          <a:p>
            <a:r>
              <a:rPr lang="fr-CA" dirty="0"/>
              <a:t>Pourquoi vous pensez que c’est comme ça? </a:t>
            </a:r>
          </a:p>
          <a:p>
            <a:pPr marL="0" indent="0">
              <a:buNone/>
            </a:pPr>
            <a:endParaRPr lang="fr-CA" dirty="0"/>
          </a:p>
          <a:p>
            <a:r>
              <a:rPr lang="fr-CA" dirty="0"/>
              <a:t>Est-ce qu’il y a moins de minorités (orientation sexuelle, appartenance culturelle, situations de handicap, classe sociale) en sciences que dans la population ?</a:t>
            </a:r>
          </a:p>
          <a:p>
            <a:endParaRPr lang="fr-CA" dirty="0"/>
          </a:p>
        </p:txBody>
      </p:sp>
    </p:spTree>
    <p:extLst>
      <p:ext uri="{BB962C8B-B14F-4D97-AF65-F5344CB8AC3E}">
        <p14:creationId xmlns:p14="http://schemas.microsoft.com/office/powerpoint/2010/main" val="391436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E55F595F-2C0A-43B5-8EA6-3DF5FF72D3F4}"/>
              </a:ext>
            </a:extLst>
          </p:cNvPr>
          <p:cNvPicPr>
            <a:picLocks noChangeAspect="1"/>
          </p:cNvPicPr>
          <p:nvPr/>
        </p:nvPicPr>
        <p:blipFill rotWithShape="1">
          <a:blip r:embed="rId3">
            <a:extLst>
              <a:ext uri="{28A0092B-C50C-407E-A947-70E740481C1C}">
                <a14:useLocalDpi xmlns:a14="http://schemas.microsoft.com/office/drawing/2010/main" val="0"/>
              </a:ext>
            </a:extLst>
          </a:blip>
          <a:srcRect t="22411" b="56705"/>
          <a:stretch/>
        </p:blipFill>
        <p:spPr>
          <a:xfrm>
            <a:off x="0" y="-1499"/>
            <a:ext cx="12192000" cy="1692187"/>
          </a:xfrm>
          <a:prstGeom prst="rect">
            <a:avLst/>
          </a:prstGeom>
        </p:spPr>
      </p:pic>
      <p:sp>
        <p:nvSpPr>
          <p:cNvPr id="2" name="Titre 1">
            <a:extLst>
              <a:ext uri="{FF2B5EF4-FFF2-40B4-BE49-F238E27FC236}">
                <a16:creationId xmlns:a16="http://schemas.microsoft.com/office/drawing/2014/main" id="{EC4300E9-AD32-45FE-BD87-A19B1E838043}"/>
              </a:ext>
            </a:extLst>
          </p:cNvPr>
          <p:cNvSpPr>
            <a:spLocks noGrp="1"/>
          </p:cNvSpPr>
          <p:nvPr>
            <p:ph type="title"/>
          </p:nvPr>
        </p:nvSpPr>
        <p:spPr/>
        <p:txBody>
          <a:bodyPr>
            <a:normAutofit fontScale="90000"/>
          </a:bodyPr>
          <a:lstStyle/>
          <a:p>
            <a:pPr algn="ctr"/>
            <a:r>
              <a:rPr lang="fr-CA" dirty="0"/>
              <a:t>Statistiques concernant les femmes à l’UdeM </a:t>
            </a:r>
            <a:endParaRPr lang="fr-CA" dirty="0">
              <a:solidFill>
                <a:srgbClr val="FF0000"/>
              </a:solidFill>
            </a:endParaRPr>
          </a:p>
        </p:txBody>
      </p:sp>
      <p:sp>
        <p:nvSpPr>
          <p:cNvPr id="3" name="Espace réservé du numéro de diapositive 2">
            <a:extLst>
              <a:ext uri="{FF2B5EF4-FFF2-40B4-BE49-F238E27FC236}">
                <a16:creationId xmlns:a16="http://schemas.microsoft.com/office/drawing/2014/main" id="{FB62C035-A1E6-4D64-8543-8C28348938D4}"/>
              </a:ext>
            </a:extLst>
          </p:cNvPr>
          <p:cNvSpPr>
            <a:spLocks noGrp="1"/>
          </p:cNvSpPr>
          <p:nvPr>
            <p:ph type="sldNum" sz="quarter" idx="12"/>
          </p:nvPr>
        </p:nvSpPr>
        <p:spPr/>
        <p:txBody>
          <a:bodyPr/>
          <a:lstStyle/>
          <a:p>
            <a:fld id="{E7585F6D-4733-44BE-8C19-D5F608C303A6}" type="slidenum">
              <a:rPr lang="en-CA" smtClean="0"/>
              <a:t>22</a:t>
            </a:fld>
            <a:endParaRPr lang="en-CA"/>
          </a:p>
        </p:txBody>
      </p:sp>
      <p:graphicFrame>
        <p:nvGraphicFramePr>
          <p:cNvPr id="28" name="Diagramme 27">
            <a:extLst>
              <a:ext uri="{FF2B5EF4-FFF2-40B4-BE49-F238E27FC236}">
                <a16:creationId xmlns:a16="http://schemas.microsoft.com/office/drawing/2014/main" id="{9821B1DD-31E1-4C1E-93FA-611783C947BF}"/>
              </a:ext>
            </a:extLst>
          </p:cNvPr>
          <p:cNvGraphicFramePr/>
          <p:nvPr>
            <p:extLst>
              <p:ext uri="{D42A27DB-BD31-4B8C-83A1-F6EECF244321}">
                <p14:modId xmlns:p14="http://schemas.microsoft.com/office/powerpoint/2010/main" val="1348964904"/>
              </p:ext>
            </p:extLst>
          </p:nvPr>
        </p:nvGraphicFramePr>
        <p:xfrm>
          <a:off x="1138059" y="1877449"/>
          <a:ext cx="9915881" cy="48440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90305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5804CA02-3C6D-4C3C-9BDF-079D99F92A58}"/>
              </a:ext>
            </a:extLst>
          </p:cNvPr>
          <p:cNvPicPr>
            <a:picLocks noChangeAspect="1"/>
          </p:cNvPicPr>
          <p:nvPr/>
        </p:nvPicPr>
        <p:blipFill rotWithShape="1">
          <a:blip r:embed="rId3">
            <a:extLst>
              <a:ext uri="{28A0092B-C50C-407E-A947-70E740481C1C}">
                <a14:useLocalDpi xmlns:a14="http://schemas.microsoft.com/office/drawing/2010/main" val="0"/>
              </a:ext>
            </a:extLst>
          </a:blip>
          <a:srcRect t="22411" b="56705"/>
          <a:stretch/>
        </p:blipFill>
        <p:spPr>
          <a:xfrm>
            <a:off x="0" y="-1499"/>
            <a:ext cx="12192000" cy="1692187"/>
          </a:xfrm>
          <a:prstGeom prst="rect">
            <a:avLst/>
          </a:prstGeom>
        </p:spPr>
      </p:pic>
      <p:sp>
        <p:nvSpPr>
          <p:cNvPr id="2" name="Titre 1">
            <a:extLst>
              <a:ext uri="{FF2B5EF4-FFF2-40B4-BE49-F238E27FC236}">
                <a16:creationId xmlns:a16="http://schemas.microsoft.com/office/drawing/2014/main" id="{F9FE8066-15DE-4467-BE6B-17FBE81750FF}"/>
              </a:ext>
            </a:extLst>
          </p:cNvPr>
          <p:cNvSpPr>
            <a:spLocks noGrp="1"/>
          </p:cNvSpPr>
          <p:nvPr>
            <p:ph type="title"/>
          </p:nvPr>
        </p:nvSpPr>
        <p:spPr>
          <a:xfrm>
            <a:off x="838200" y="182245"/>
            <a:ext cx="10515600" cy="1325563"/>
          </a:xfrm>
        </p:spPr>
        <p:txBody>
          <a:bodyPr/>
          <a:lstStyle/>
          <a:p>
            <a:pPr algn="ctr"/>
            <a:r>
              <a:rPr lang="fr-CA" dirty="0"/>
              <a:t>Historique de la proportion </a:t>
            </a:r>
            <a:br>
              <a:rPr lang="fr-CA" dirty="0"/>
            </a:br>
            <a:r>
              <a:rPr lang="fr-CA" dirty="0"/>
              <a:t>de femmes en physique</a:t>
            </a:r>
          </a:p>
        </p:txBody>
      </p:sp>
      <p:sp>
        <p:nvSpPr>
          <p:cNvPr id="4" name="Espace réservé du numéro de diapositive 3">
            <a:extLst>
              <a:ext uri="{FF2B5EF4-FFF2-40B4-BE49-F238E27FC236}">
                <a16:creationId xmlns:a16="http://schemas.microsoft.com/office/drawing/2014/main" id="{71ABB8F8-9A33-44E2-9AAA-09EE74B4F4DF}"/>
              </a:ext>
            </a:extLst>
          </p:cNvPr>
          <p:cNvSpPr>
            <a:spLocks noGrp="1"/>
          </p:cNvSpPr>
          <p:nvPr>
            <p:ph type="sldNum" sz="quarter" idx="12"/>
          </p:nvPr>
        </p:nvSpPr>
        <p:spPr>
          <a:xfrm>
            <a:off x="8610600" y="6356350"/>
            <a:ext cx="2743200" cy="365125"/>
          </a:xfrm>
        </p:spPr>
        <p:txBody>
          <a:bodyPr/>
          <a:lstStyle/>
          <a:p>
            <a:fld id="{E7585F6D-4733-44BE-8C19-D5F608C303A6}" type="slidenum">
              <a:rPr lang="en-CA" smtClean="0"/>
              <a:t>23</a:t>
            </a:fld>
            <a:endParaRPr lang="en-CA"/>
          </a:p>
        </p:txBody>
      </p:sp>
      <p:pic>
        <p:nvPicPr>
          <p:cNvPr id="3" name="Image 2">
            <a:extLst>
              <a:ext uri="{FF2B5EF4-FFF2-40B4-BE49-F238E27FC236}">
                <a16:creationId xmlns:a16="http://schemas.microsoft.com/office/drawing/2014/main" id="{4771781C-1198-4F5C-B3D4-ABBF0CE5F3B5}"/>
              </a:ext>
            </a:extLst>
          </p:cNvPr>
          <p:cNvPicPr>
            <a:picLocks noChangeAspect="1"/>
          </p:cNvPicPr>
          <p:nvPr/>
        </p:nvPicPr>
        <p:blipFill>
          <a:blip r:embed="rId4"/>
          <a:stretch>
            <a:fillRect/>
          </a:stretch>
        </p:blipFill>
        <p:spPr>
          <a:xfrm>
            <a:off x="2278554" y="1690688"/>
            <a:ext cx="7703646" cy="5075009"/>
          </a:xfrm>
          <a:prstGeom prst="rect">
            <a:avLst/>
          </a:prstGeom>
        </p:spPr>
      </p:pic>
      <p:sp>
        <p:nvSpPr>
          <p:cNvPr id="5" name="Rectangle 4">
            <a:extLst>
              <a:ext uri="{FF2B5EF4-FFF2-40B4-BE49-F238E27FC236}">
                <a16:creationId xmlns:a16="http://schemas.microsoft.com/office/drawing/2014/main" id="{870EB7D3-9681-4F48-9FD2-4EEA9E2D703A}"/>
              </a:ext>
            </a:extLst>
          </p:cNvPr>
          <p:cNvSpPr/>
          <p:nvPr/>
        </p:nvSpPr>
        <p:spPr>
          <a:xfrm>
            <a:off x="7100047" y="2241177"/>
            <a:ext cx="2330824" cy="3550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ZoneTexte 5">
            <a:extLst>
              <a:ext uri="{FF2B5EF4-FFF2-40B4-BE49-F238E27FC236}">
                <a16:creationId xmlns:a16="http://schemas.microsoft.com/office/drawing/2014/main" id="{578930F7-D69B-410D-95BB-44342F3C75CB}"/>
              </a:ext>
            </a:extLst>
          </p:cNvPr>
          <p:cNvSpPr txBox="1"/>
          <p:nvPr/>
        </p:nvSpPr>
        <p:spPr>
          <a:xfrm>
            <a:off x="7635690" y="2271384"/>
            <a:ext cx="1380564" cy="3154710"/>
          </a:xfrm>
          <a:prstGeom prst="rect">
            <a:avLst/>
          </a:prstGeom>
          <a:noFill/>
        </p:spPr>
        <p:txBody>
          <a:bodyPr wrap="square" rtlCol="0">
            <a:spAutoFit/>
          </a:bodyPr>
          <a:lstStyle/>
          <a:p>
            <a:r>
              <a:rPr lang="fr-CA" sz="19900" dirty="0">
                <a:latin typeface="Palatino Linotype" panose="02040502050505030304" pitchFamily="18" charset="0"/>
              </a:rPr>
              <a:t>?</a:t>
            </a:r>
          </a:p>
        </p:txBody>
      </p:sp>
      <p:sp>
        <p:nvSpPr>
          <p:cNvPr id="7" name="ZoneTexte 6">
            <a:extLst>
              <a:ext uri="{FF2B5EF4-FFF2-40B4-BE49-F238E27FC236}">
                <a16:creationId xmlns:a16="http://schemas.microsoft.com/office/drawing/2014/main" id="{5681DA41-2882-430E-98CC-C026259D283B}"/>
              </a:ext>
            </a:extLst>
          </p:cNvPr>
          <p:cNvSpPr txBox="1"/>
          <p:nvPr/>
        </p:nvSpPr>
        <p:spPr>
          <a:xfrm>
            <a:off x="68754" y="2453859"/>
            <a:ext cx="2209800" cy="1569660"/>
          </a:xfrm>
          <a:prstGeom prst="rect">
            <a:avLst/>
          </a:prstGeom>
          <a:noFill/>
        </p:spPr>
        <p:txBody>
          <a:bodyPr wrap="square" rtlCol="0">
            <a:spAutoFit/>
          </a:bodyPr>
          <a:lstStyle/>
          <a:p>
            <a:r>
              <a:rPr lang="fr-CA" sz="2400" b="1" dirty="0">
                <a:solidFill>
                  <a:schemeClr val="accent1">
                    <a:lumMod val="75000"/>
                  </a:schemeClr>
                </a:solidFill>
              </a:rPr>
              <a:t>STIM</a:t>
            </a:r>
            <a:r>
              <a:rPr lang="fr-CA" sz="2400" dirty="0"/>
              <a:t>: Sciences, Technologies,</a:t>
            </a:r>
          </a:p>
          <a:p>
            <a:r>
              <a:rPr lang="fr-CA" sz="2400" dirty="0"/>
              <a:t>Ingénierie et </a:t>
            </a:r>
          </a:p>
          <a:p>
            <a:r>
              <a:rPr lang="fr-CA" sz="2400" dirty="0"/>
              <a:t>Mathématiques</a:t>
            </a:r>
          </a:p>
        </p:txBody>
      </p:sp>
    </p:spTree>
    <p:extLst>
      <p:ext uri="{BB962C8B-B14F-4D97-AF65-F5344CB8AC3E}">
        <p14:creationId xmlns:p14="http://schemas.microsoft.com/office/powerpoint/2010/main" val="2772858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5804CA02-3C6D-4C3C-9BDF-079D99F92A58}"/>
              </a:ext>
            </a:extLst>
          </p:cNvPr>
          <p:cNvPicPr>
            <a:picLocks noChangeAspect="1"/>
          </p:cNvPicPr>
          <p:nvPr/>
        </p:nvPicPr>
        <p:blipFill rotWithShape="1">
          <a:blip r:embed="rId3">
            <a:extLst>
              <a:ext uri="{28A0092B-C50C-407E-A947-70E740481C1C}">
                <a14:useLocalDpi xmlns:a14="http://schemas.microsoft.com/office/drawing/2010/main" val="0"/>
              </a:ext>
            </a:extLst>
          </a:blip>
          <a:srcRect t="22411" b="56705"/>
          <a:stretch/>
        </p:blipFill>
        <p:spPr>
          <a:xfrm>
            <a:off x="0" y="-1499"/>
            <a:ext cx="12192000" cy="1692187"/>
          </a:xfrm>
          <a:prstGeom prst="rect">
            <a:avLst/>
          </a:prstGeom>
        </p:spPr>
      </p:pic>
      <p:sp>
        <p:nvSpPr>
          <p:cNvPr id="2" name="Titre 1">
            <a:extLst>
              <a:ext uri="{FF2B5EF4-FFF2-40B4-BE49-F238E27FC236}">
                <a16:creationId xmlns:a16="http://schemas.microsoft.com/office/drawing/2014/main" id="{F9FE8066-15DE-4467-BE6B-17FBE81750FF}"/>
              </a:ext>
            </a:extLst>
          </p:cNvPr>
          <p:cNvSpPr>
            <a:spLocks noGrp="1"/>
          </p:cNvSpPr>
          <p:nvPr>
            <p:ph type="title"/>
          </p:nvPr>
        </p:nvSpPr>
        <p:spPr>
          <a:xfrm>
            <a:off x="838200" y="182245"/>
            <a:ext cx="10515600" cy="1325563"/>
          </a:xfrm>
        </p:spPr>
        <p:txBody>
          <a:bodyPr/>
          <a:lstStyle/>
          <a:p>
            <a:pPr algn="ctr"/>
            <a:r>
              <a:rPr lang="fr-CA" dirty="0"/>
              <a:t>Exemple des autres minorités culturelles</a:t>
            </a:r>
          </a:p>
        </p:txBody>
      </p:sp>
      <p:sp>
        <p:nvSpPr>
          <p:cNvPr id="4" name="Espace réservé du numéro de diapositive 3">
            <a:extLst>
              <a:ext uri="{FF2B5EF4-FFF2-40B4-BE49-F238E27FC236}">
                <a16:creationId xmlns:a16="http://schemas.microsoft.com/office/drawing/2014/main" id="{71ABB8F8-9A33-44E2-9AAA-09EE74B4F4DF}"/>
              </a:ext>
            </a:extLst>
          </p:cNvPr>
          <p:cNvSpPr>
            <a:spLocks noGrp="1"/>
          </p:cNvSpPr>
          <p:nvPr>
            <p:ph type="sldNum" sz="quarter" idx="12"/>
          </p:nvPr>
        </p:nvSpPr>
        <p:spPr>
          <a:xfrm>
            <a:off x="8610600" y="6356350"/>
            <a:ext cx="2743200" cy="365125"/>
          </a:xfrm>
        </p:spPr>
        <p:txBody>
          <a:bodyPr/>
          <a:lstStyle/>
          <a:p>
            <a:fld id="{E7585F6D-4733-44BE-8C19-D5F608C303A6}" type="slidenum">
              <a:rPr lang="en-CA" smtClean="0"/>
              <a:t>24</a:t>
            </a:fld>
            <a:endParaRPr lang="en-CA"/>
          </a:p>
        </p:txBody>
      </p:sp>
      <p:pic>
        <p:nvPicPr>
          <p:cNvPr id="5" name="Image 4">
            <a:extLst>
              <a:ext uri="{FF2B5EF4-FFF2-40B4-BE49-F238E27FC236}">
                <a16:creationId xmlns:a16="http://schemas.microsoft.com/office/drawing/2014/main" id="{C6040561-2527-4C71-8923-780C99E95167}"/>
              </a:ext>
            </a:extLst>
          </p:cNvPr>
          <p:cNvPicPr>
            <a:picLocks noChangeAspect="1"/>
          </p:cNvPicPr>
          <p:nvPr/>
        </p:nvPicPr>
        <p:blipFill>
          <a:blip r:embed="rId4"/>
          <a:stretch>
            <a:fillRect/>
          </a:stretch>
        </p:blipFill>
        <p:spPr>
          <a:xfrm>
            <a:off x="2379027" y="1690688"/>
            <a:ext cx="7433945" cy="5196040"/>
          </a:xfrm>
          <a:prstGeom prst="rect">
            <a:avLst/>
          </a:prstGeom>
        </p:spPr>
      </p:pic>
    </p:spTree>
    <p:extLst>
      <p:ext uri="{BB962C8B-B14F-4D97-AF65-F5344CB8AC3E}">
        <p14:creationId xmlns:p14="http://schemas.microsoft.com/office/powerpoint/2010/main" val="20945817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E611BE27-FB2A-42C8-961F-AFE637564031}"/>
              </a:ext>
            </a:extLst>
          </p:cNvPr>
          <p:cNvPicPr>
            <a:picLocks noChangeAspect="1"/>
          </p:cNvPicPr>
          <p:nvPr/>
        </p:nvPicPr>
        <p:blipFill rotWithShape="1">
          <a:blip r:embed="rId3">
            <a:extLst>
              <a:ext uri="{28A0092B-C50C-407E-A947-70E740481C1C}">
                <a14:useLocalDpi xmlns:a14="http://schemas.microsoft.com/office/drawing/2010/main" val="0"/>
              </a:ext>
            </a:extLst>
          </a:blip>
          <a:srcRect t="22411" b="56705"/>
          <a:stretch/>
        </p:blipFill>
        <p:spPr>
          <a:xfrm>
            <a:off x="0" y="-1499"/>
            <a:ext cx="12192000" cy="1692187"/>
          </a:xfrm>
          <a:prstGeom prst="rect">
            <a:avLst/>
          </a:prstGeom>
        </p:spPr>
      </p:pic>
      <p:sp>
        <p:nvSpPr>
          <p:cNvPr id="2" name="Titre 1">
            <a:extLst>
              <a:ext uri="{FF2B5EF4-FFF2-40B4-BE49-F238E27FC236}">
                <a16:creationId xmlns:a16="http://schemas.microsoft.com/office/drawing/2014/main" id="{3C36E473-46A2-48FE-9FF8-FCDE6831840C}"/>
              </a:ext>
            </a:extLst>
          </p:cNvPr>
          <p:cNvSpPr>
            <a:spLocks noGrp="1"/>
          </p:cNvSpPr>
          <p:nvPr>
            <p:ph type="title"/>
          </p:nvPr>
        </p:nvSpPr>
        <p:spPr/>
        <p:txBody>
          <a:bodyPr>
            <a:normAutofit/>
          </a:bodyPr>
          <a:lstStyle/>
          <a:p>
            <a:r>
              <a:rPr lang="fr-CA" dirty="0"/>
              <a:t>Le biais implicite.</a:t>
            </a:r>
          </a:p>
        </p:txBody>
      </p:sp>
      <p:sp>
        <p:nvSpPr>
          <p:cNvPr id="3" name="Espace réservé du contenu 2">
            <a:extLst>
              <a:ext uri="{FF2B5EF4-FFF2-40B4-BE49-F238E27FC236}">
                <a16:creationId xmlns:a16="http://schemas.microsoft.com/office/drawing/2014/main" id="{800B1199-10DD-49EE-A462-738B813526C2}"/>
              </a:ext>
            </a:extLst>
          </p:cNvPr>
          <p:cNvSpPr>
            <a:spLocks noGrp="1"/>
          </p:cNvSpPr>
          <p:nvPr>
            <p:ph idx="1"/>
          </p:nvPr>
        </p:nvSpPr>
        <p:spPr>
          <a:xfrm>
            <a:off x="838200" y="1825625"/>
            <a:ext cx="10515600" cy="4771118"/>
          </a:xfrm>
        </p:spPr>
        <p:txBody>
          <a:bodyPr>
            <a:normAutofit/>
          </a:bodyPr>
          <a:lstStyle/>
          <a:p>
            <a:pPr marL="0" indent="0" algn="ctr">
              <a:buNone/>
            </a:pPr>
            <a:r>
              <a:rPr lang="en-US" sz="3200" b="1" dirty="0"/>
              <a:t>Étude: </a:t>
            </a:r>
            <a:r>
              <a:rPr lang="en-US" sz="3200" dirty="0"/>
              <a:t>“</a:t>
            </a:r>
            <a:r>
              <a:rPr lang="en-US" dirty="0"/>
              <a:t>Heidi / Howard”, Harvard Business School 2003. </a:t>
            </a:r>
          </a:p>
          <a:p>
            <a:endParaRPr lang="en-US" dirty="0"/>
          </a:p>
        </p:txBody>
      </p:sp>
      <p:sp>
        <p:nvSpPr>
          <p:cNvPr id="4" name="Espace réservé du numéro de diapositive 3">
            <a:extLst>
              <a:ext uri="{FF2B5EF4-FFF2-40B4-BE49-F238E27FC236}">
                <a16:creationId xmlns:a16="http://schemas.microsoft.com/office/drawing/2014/main" id="{D15C99A9-2D9B-4A8C-AD03-E8B3A52049EF}"/>
              </a:ext>
            </a:extLst>
          </p:cNvPr>
          <p:cNvSpPr>
            <a:spLocks noGrp="1"/>
          </p:cNvSpPr>
          <p:nvPr>
            <p:ph type="sldNum" sz="quarter" idx="12"/>
          </p:nvPr>
        </p:nvSpPr>
        <p:spPr/>
        <p:txBody>
          <a:bodyPr/>
          <a:lstStyle/>
          <a:p>
            <a:fld id="{E7585F6D-4733-44BE-8C19-D5F608C303A6}" type="slidenum">
              <a:rPr lang="en-CA" smtClean="0"/>
              <a:pPr/>
              <a:t>25</a:t>
            </a:fld>
            <a:endParaRPr lang="en-CA"/>
          </a:p>
        </p:txBody>
      </p:sp>
      <p:pic>
        <p:nvPicPr>
          <p:cNvPr id="7" name="Image 6">
            <a:extLst>
              <a:ext uri="{FF2B5EF4-FFF2-40B4-BE49-F238E27FC236}">
                <a16:creationId xmlns:a16="http://schemas.microsoft.com/office/drawing/2014/main" id="{CE665F72-7128-4535-824C-81B1ACC384CC}"/>
              </a:ext>
            </a:extLst>
          </p:cNvPr>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228336" y="2666729"/>
            <a:ext cx="3088909" cy="3088909"/>
          </a:xfrm>
          <a:prstGeom prst="rect">
            <a:avLst/>
          </a:prstGeom>
        </p:spPr>
      </p:pic>
      <p:pic>
        <p:nvPicPr>
          <p:cNvPr id="9" name="Image 8">
            <a:extLst>
              <a:ext uri="{FF2B5EF4-FFF2-40B4-BE49-F238E27FC236}">
                <a16:creationId xmlns:a16="http://schemas.microsoft.com/office/drawing/2014/main" id="{2BC6C73A-BD39-4EAA-99D6-293824E8F914}"/>
              </a:ext>
            </a:extLst>
          </p:cNvPr>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461929" y="2496695"/>
            <a:ext cx="3188585" cy="3188585"/>
          </a:xfrm>
          <a:prstGeom prst="rect">
            <a:avLst/>
          </a:prstGeom>
        </p:spPr>
      </p:pic>
      <p:sp>
        <p:nvSpPr>
          <p:cNvPr id="6" name="Rectangle 5">
            <a:extLst>
              <a:ext uri="{FF2B5EF4-FFF2-40B4-BE49-F238E27FC236}">
                <a16:creationId xmlns:a16="http://schemas.microsoft.com/office/drawing/2014/main" id="{21E327A4-6B04-4FB7-8AA4-C71631F6A775}"/>
              </a:ext>
            </a:extLst>
          </p:cNvPr>
          <p:cNvSpPr/>
          <p:nvPr/>
        </p:nvSpPr>
        <p:spPr>
          <a:xfrm>
            <a:off x="9887163" y="3135477"/>
            <a:ext cx="763351" cy="369332"/>
          </a:xfrm>
          <a:prstGeom prst="rect">
            <a:avLst/>
          </a:prstGeom>
        </p:spPr>
        <p:txBody>
          <a:bodyPr wrap="none">
            <a:spAutoFit/>
          </a:bodyPr>
          <a:lstStyle/>
          <a:p>
            <a:r>
              <a:rPr lang="en-US" dirty="0">
                <a:latin typeface="Palatino Linotype" panose="02040502050505030304" pitchFamily="18" charset="0"/>
              </a:rPr>
              <a:t>Heidi</a:t>
            </a:r>
            <a:endParaRPr lang="fr-CA" dirty="0">
              <a:latin typeface="Palatino Linotype" panose="02040502050505030304" pitchFamily="18" charset="0"/>
            </a:endParaRPr>
          </a:p>
        </p:txBody>
      </p:sp>
      <p:sp>
        <p:nvSpPr>
          <p:cNvPr id="8" name="Rectangle 7">
            <a:extLst>
              <a:ext uri="{FF2B5EF4-FFF2-40B4-BE49-F238E27FC236}">
                <a16:creationId xmlns:a16="http://schemas.microsoft.com/office/drawing/2014/main" id="{8961F149-233E-49A9-AF76-53D4094FB8ED}"/>
              </a:ext>
            </a:extLst>
          </p:cNvPr>
          <p:cNvSpPr/>
          <p:nvPr/>
        </p:nvSpPr>
        <p:spPr>
          <a:xfrm>
            <a:off x="570334" y="3135477"/>
            <a:ext cx="1037656" cy="369332"/>
          </a:xfrm>
          <a:prstGeom prst="rect">
            <a:avLst/>
          </a:prstGeom>
        </p:spPr>
        <p:txBody>
          <a:bodyPr wrap="none">
            <a:spAutoFit/>
          </a:bodyPr>
          <a:lstStyle/>
          <a:p>
            <a:r>
              <a:rPr lang="en-US" dirty="0">
                <a:latin typeface="Palatino Linotype" panose="02040502050505030304" pitchFamily="18" charset="0"/>
              </a:rPr>
              <a:t>Howard</a:t>
            </a:r>
            <a:endParaRPr lang="fr-CA" dirty="0">
              <a:latin typeface="Palatino Linotype" panose="02040502050505030304" pitchFamily="18" charset="0"/>
            </a:endParaRPr>
          </a:p>
        </p:txBody>
      </p:sp>
      <p:sp>
        <p:nvSpPr>
          <p:cNvPr id="10" name="Bulle narrative : rectangle 9">
            <a:extLst>
              <a:ext uri="{FF2B5EF4-FFF2-40B4-BE49-F238E27FC236}">
                <a16:creationId xmlns:a16="http://schemas.microsoft.com/office/drawing/2014/main" id="{42DB755F-0353-4EF0-B743-37A3E13D1292}"/>
              </a:ext>
            </a:extLst>
          </p:cNvPr>
          <p:cNvSpPr/>
          <p:nvPr/>
        </p:nvSpPr>
        <p:spPr>
          <a:xfrm>
            <a:off x="4746864" y="3504809"/>
            <a:ext cx="2380667" cy="1174767"/>
          </a:xfrm>
          <a:prstGeom prst="wedgeRectCallout">
            <a:avLst>
              <a:gd name="adj1" fmla="val -95134"/>
              <a:gd name="adj2" fmla="val 3066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CA" dirty="0"/>
              <a:t>Ce candidat est compétent et très </a:t>
            </a:r>
            <a:r>
              <a:rPr lang="fr-CA" b="1" dirty="0"/>
              <a:t>attrayant</a:t>
            </a:r>
            <a:r>
              <a:rPr lang="fr-CA" dirty="0"/>
              <a:t>.</a:t>
            </a:r>
          </a:p>
        </p:txBody>
      </p:sp>
      <p:sp>
        <p:nvSpPr>
          <p:cNvPr id="11" name="Bulle narrative : rectangle 10">
            <a:extLst>
              <a:ext uri="{FF2B5EF4-FFF2-40B4-BE49-F238E27FC236}">
                <a16:creationId xmlns:a16="http://schemas.microsoft.com/office/drawing/2014/main" id="{B802DA26-178F-4648-A506-5D0DABD1245B}"/>
              </a:ext>
            </a:extLst>
          </p:cNvPr>
          <p:cNvSpPr/>
          <p:nvPr/>
        </p:nvSpPr>
        <p:spPr>
          <a:xfrm>
            <a:off x="6095999" y="5283945"/>
            <a:ext cx="2380667" cy="1312798"/>
          </a:xfrm>
          <a:prstGeom prst="wedgeRectCallout">
            <a:avLst>
              <a:gd name="adj1" fmla="val 45276"/>
              <a:gd name="adj2" fmla="val -112949"/>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CA" dirty="0"/>
              <a:t>Cette personne est compétente, mais semble </a:t>
            </a:r>
            <a:r>
              <a:rPr lang="fr-CA" b="1" dirty="0"/>
              <a:t>égoïste</a:t>
            </a:r>
            <a:r>
              <a:rPr lang="fr-CA" dirty="0"/>
              <a:t>.</a:t>
            </a:r>
          </a:p>
        </p:txBody>
      </p:sp>
    </p:spTree>
    <p:extLst>
      <p:ext uri="{BB962C8B-B14F-4D97-AF65-F5344CB8AC3E}">
        <p14:creationId xmlns:p14="http://schemas.microsoft.com/office/powerpoint/2010/main" val="434983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E611BE27-FB2A-42C8-961F-AFE637564031}"/>
              </a:ext>
            </a:extLst>
          </p:cNvPr>
          <p:cNvPicPr>
            <a:picLocks noChangeAspect="1"/>
          </p:cNvPicPr>
          <p:nvPr/>
        </p:nvPicPr>
        <p:blipFill rotWithShape="1">
          <a:blip r:embed="rId3">
            <a:extLst>
              <a:ext uri="{28A0092B-C50C-407E-A947-70E740481C1C}">
                <a14:useLocalDpi xmlns:a14="http://schemas.microsoft.com/office/drawing/2010/main" val="0"/>
              </a:ext>
            </a:extLst>
          </a:blip>
          <a:srcRect t="22411" b="56705"/>
          <a:stretch/>
        </p:blipFill>
        <p:spPr>
          <a:xfrm>
            <a:off x="0" y="-1499"/>
            <a:ext cx="12192000" cy="1692187"/>
          </a:xfrm>
          <a:prstGeom prst="rect">
            <a:avLst/>
          </a:prstGeom>
        </p:spPr>
      </p:pic>
      <p:sp>
        <p:nvSpPr>
          <p:cNvPr id="2" name="Titre 1">
            <a:extLst>
              <a:ext uri="{FF2B5EF4-FFF2-40B4-BE49-F238E27FC236}">
                <a16:creationId xmlns:a16="http://schemas.microsoft.com/office/drawing/2014/main" id="{3C36E473-46A2-48FE-9FF8-FCDE6831840C}"/>
              </a:ext>
            </a:extLst>
          </p:cNvPr>
          <p:cNvSpPr>
            <a:spLocks noGrp="1"/>
          </p:cNvSpPr>
          <p:nvPr>
            <p:ph type="title"/>
          </p:nvPr>
        </p:nvSpPr>
        <p:spPr/>
        <p:txBody>
          <a:bodyPr>
            <a:normAutofit/>
          </a:bodyPr>
          <a:lstStyle/>
          <a:p>
            <a:r>
              <a:rPr lang="fr-CA" dirty="0"/>
              <a:t>On vous mets au défi: le biais implicite.</a:t>
            </a:r>
          </a:p>
        </p:txBody>
      </p:sp>
      <p:sp>
        <p:nvSpPr>
          <p:cNvPr id="4" name="Espace réservé du numéro de diapositive 3">
            <a:extLst>
              <a:ext uri="{FF2B5EF4-FFF2-40B4-BE49-F238E27FC236}">
                <a16:creationId xmlns:a16="http://schemas.microsoft.com/office/drawing/2014/main" id="{D15C99A9-2D9B-4A8C-AD03-E8B3A52049EF}"/>
              </a:ext>
            </a:extLst>
          </p:cNvPr>
          <p:cNvSpPr>
            <a:spLocks noGrp="1"/>
          </p:cNvSpPr>
          <p:nvPr>
            <p:ph type="sldNum" sz="quarter" idx="12"/>
          </p:nvPr>
        </p:nvSpPr>
        <p:spPr/>
        <p:txBody>
          <a:bodyPr/>
          <a:lstStyle/>
          <a:p>
            <a:fld id="{E7585F6D-4733-44BE-8C19-D5F608C303A6}" type="slidenum">
              <a:rPr lang="en-CA" smtClean="0"/>
              <a:pPr/>
              <a:t>26</a:t>
            </a:fld>
            <a:endParaRPr lang="en-CA"/>
          </a:p>
        </p:txBody>
      </p:sp>
      <p:pic>
        <p:nvPicPr>
          <p:cNvPr id="14" name="Image 13">
            <a:extLst>
              <a:ext uri="{FF2B5EF4-FFF2-40B4-BE49-F238E27FC236}">
                <a16:creationId xmlns:a16="http://schemas.microsoft.com/office/drawing/2014/main" id="{686A95AD-994D-4109-A587-C0A3BAACCAC7}"/>
              </a:ext>
            </a:extLst>
          </p:cNvPr>
          <p:cNvPicPr>
            <a:picLocks noChangeAspect="1"/>
          </p:cNvPicPr>
          <p:nvPr/>
        </p:nvPicPr>
        <p:blipFill>
          <a:blip r:embed="rId4"/>
          <a:stretch>
            <a:fillRect/>
          </a:stretch>
        </p:blipFill>
        <p:spPr>
          <a:xfrm>
            <a:off x="4288415" y="1825625"/>
            <a:ext cx="3615170" cy="4751584"/>
          </a:xfrm>
          <a:prstGeom prst="rect">
            <a:avLst/>
          </a:prstGeom>
        </p:spPr>
      </p:pic>
      <p:sp>
        <p:nvSpPr>
          <p:cNvPr id="15" name="Rectangle 14">
            <a:extLst>
              <a:ext uri="{FF2B5EF4-FFF2-40B4-BE49-F238E27FC236}">
                <a16:creationId xmlns:a16="http://schemas.microsoft.com/office/drawing/2014/main" id="{E04AD90C-2652-4438-89E1-3EE39CA2EB32}"/>
              </a:ext>
            </a:extLst>
          </p:cNvPr>
          <p:cNvSpPr/>
          <p:nvPr/>
        </p:nvSpPr>
        <p:spPr>
          <a:xfrm>
            <a:off x="4065075" y="6512347"/>
            <a:ext cx="4352795" cy="369332"/>
          </a:xfrm>
          <a:prstGeom prst="rect">
            <a:avLst/>
          </a:prstGeom>
        </p:spPr>
        <p:txBody>
          <a:bodyPr wrap="none">
            <a:spAutoFit/>
          </a:bodyPr>
          <a:lstStyle/>
          <a:p>
            <a:r>
              <a:rPr lang="fr-CA" dirty="0"/>
              <a:t>https://implicit.harvard.edu/implicit/france/</a:t>
            </a:r>
          </a:p>
        </p:txBody>
      </p:sp>
      <p:sp>
        <p:nvSpPr>
          <p:cNvPr id="3" name="ZoneTexte 2">
            <a:extLst>
              <a:ext uri="{FF2B5EF4-FFF2-40B4-BE49-F238E27FC236}">
                <a16:creationId xmlns:a16="http://schemas.microsoft.com/office/drawing/2014/main" id="{5F3C1600-38CA-4344-899F-4039DE797B4B}"/>
              </a:ext>
            </a:extLst>
          </p:cNvPr>
          <p:cNvSpPr txBox="1"/>
          <p:nvPr/>
        </p:nvSpPr>
        <p:spPr>
          <a:xfrm>
            <a:off x="160929" y="3438743"/>
            <a:ext cx="3904146" cy="584775"/>
          </a:xfrm>
          <a:prstGeom prst="rect">
            <a:avLst/>
          </a:prstGeom>
          <a:noFill/>
        </p:spPr>
        <p:txBody>
          <a:bodyPr wrap="none" rtlCol="0">
            <a:spAutoFit/>
          </a:bodyPr>
          <a:lstStyle/>
          <a:p>
            <a:r>
              <a:rPr lang="fr-CA" sz="3200" dirty="0"/>
              <a:t>Biais implicite Harvard</a:t>
            </a:r>
          </a:p>
        </p:txBody>
      </p:sp>
    </p:spTree>
    <p:extLst>
      <p:ext uri="{BB962C8B-B14F-4D97-AF65-F5344CB8AC3E}">
        <p14:creationId xmlns:p14="http://schemas.microsoft.com/office/powerpoint/2010/main" val="31810514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AB496D0C-21BB-42F8-BD0D-457F2565F5CB}"/>
              </a:ext>
            </a:extLst>
          </p:cNvPr>
          <p:cNvSpPr>
            <a:spLocks noGrp="1"/>
          </p:cNvSpPr>
          <p:nvPr>
            <p:ph type="sldNum" sz="quarter" idx="12"/>
          </p:nvPr>
        </p:nvSpPr>
        <p:spPr/>
        <p:txBody>
          <a:bodyPr/>
          <a:lstStyle/>
          <a:p>
            <a:fld id="{E7585F6D-4733-44BE-8C19-D5F608C303A6}" type="slidenum">
              <a:rPr lang="en-CA" smtClean="0"/>
              <a:t>27</a:t>
            </a:fld>
            <a:endParaRPr lang="en-CA"/>
          </a:p>
        </p:txBody>
      </p:sp>
      <p:pic>
        <p:nvPicPr>
          <p:cNvPr id="12" name="Image 11">
            <a:extLst>
              <a:ext uri="{FF2B5EF4-FFF2-40B4-BE49-F238E27FC236}">
                <a16:creationId xmlns:a16="http://schemas.microsoft.com/office/drawing/2014/main" id="{C7E7F263-CD4F-4EA4-A324-2D672D2F232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1000"/>
                    </a14:imgEffect>
                  </a14:imgLayer>
                </a14:imgProps>
              </a:ext>
              <a:ext uri="{28A0092B-C50C-407E-A947-70E740481C1C}">
                <a14:useLocalDpi xmlns:a14="http://schemas.microsoft.com/office/drawing/2010/main" val="0"/>
              </a:ext>
            </a:extLst>
          </a:blip>
          <a:srcRect t="38805" b="40187"/>
          <a:stretch/>
        </p:blipFill>
        <p:spPr>
          <a:xfrm>
            <a:off x="0" y="0"/>
            <a:ext cx="12192000" cy="1707515"/>
          </a:xfrm>
          <a:prstGeom prst="rect">
            <a:avLst/>
          </a:prstGeom>
        </p:spPr>
      </p:pic>
      <p:sp>
        <p:nvSpPr>
          <p:cNvPr id="13" name="Titre 1">
            <a:extLst>
              <a:ext uri="{FF2B5EF4-FFF2-40B4-BE49-F238E27FC236}">
                <a16:creationId xmlns:a16="http://schemas.microsoft.com/office/drawing/2014/main" id="{72C7B877-9307-4B8C-B239-8D33C72915DF}"/>
              </a:ext>
            </a:extLst>
          </p:cNvPr>
          <p:cNvSpPr>
            <a:spLocks noGrp="1"/>
          </p:cNvSpPr>
          <p:nvPr>
            <p:ph type="title"/>
          </p:nvPr>
        </p:nvSpPr>
        <p:spPr>
          <a:xfrm>
            <a:off x="838200" y="244650"/>
            <a:ext cx="10515600" cy="1164306"/>
          </a:xfrm>
          <a:solidFill>
            <a:schemeClr val="bg1">
              <a:alpha val="84000"/>
            </a:schemeClr>
          </a:solidFill>
        </p:spPr>
        <p:txBody>
          <a:bodyPr>
            <a:normAutofit/>
          </a:bodyPr>
          <a:lstStyle/>
          <a:p>
            <a:pPr algn="ctr"/>
            <a:r>
              <a:rPr lang="fr-CA" dirty="0"/>
              <a:t>L’identité physique</a:t>
            </a:r>
          </a:p>
        </p:txBody>
      </p:sp>
      <p:pic>
        <p:nvPicPr>
          <p:cNvPr id="7" name="Image 6">
            <a:extLst>
              <a:ext uri="{FF2B5EF4-FFF2-40B4-BE49-F238E27FC236}">
                <a16:creationId xmlns:a16="http://schemas.microsoft.com/office/drawing/2014/main" id="{A16E93F2-A027-4F61-9035-687F4FD15958}"/>
              </a:ext>
            </a:extLst>
          </p:cNvPr>
          <p:cNvPicPr>
            <a:picLocks noChangeAspect="1"/>
          </p:cNvPicPr>
          <p:nvPr/>
        </p:nvPicPr>
        <p:blipFill rotWithShape="1">
          <a:blip r:embed="rId5">
            <a:extLst>
              <a:ext uri="{28A0092B-C50C-407E-A947-70E740481C1C}">
                <a14:useLocalDpi xmlns:a14="http://schemas.microsoft.com/office/drawing/2010/main" val="0"/>
              </a:ext>
            </a:extLst>
          </a:blip>
          <a:srcRect t="3659" r="4143" b="35931"/>
          <a:stretch/>
        </p:blipFill>
        <p:spPr>
          <a:xfrm>
            <a:off x="3335892" y="1970646"/>
            <a:ext cx="5073817" cy="4142912"/>
          </a:xfrm>
          <a:prstGeom prst="rect">
            <a:avLst/>
          </a:prstGeom>
        </p:spPr>
      </p:pic>
      <p:sp>
        <p:nvSpPr>
          <p:cNvPr id="10" name="ZoneTexte 9">
            <a:extLst>
              <a:ext uri="{FF2B5EF4-FFF2-40B4-BE49-F238E27FC236}">
                <a16:creationId xmlns:a16="http://schemas.microsoft.com/office/drawing/2014/main" id="{B27A40AD-5C3C-4255-B3D6-494880989DBA}"/>
              </a:ext>
            </a:extLst>
          </p:cNvPr>
          <p:cNvSpPr txBox="1"/>
          <p:nvPr/>
        </p:nvSpPr>
        <p:spPr>
          <a:xfrm>
            <a:off x="4467569" y="6113558"/>
            <a:ext cx="721480" cy="369332"/>
          </a:xfrm>
          <a:prstGeom prst="rect">
            <a:avLst/>
          </a:prstGeom>
          <a:noFill/>
        </p:spPr>
        <p:txBody>
          <a:bodyPr wrap="none" rtlCol="0">
            <a:spAutoFit/>
          </a:bodyPr>
          <a:lstStyle/>
          <a:p>
            <a:r>
              <a:rPr lang="fr-CA" dirty="0"/>
              <a:t>Avant</a:t>
            </a:r>
          </a:p>
        </p:txBody>
      </p:sp>
      <p:sp>
        <p:nvSpPr>
          <p:cNvPr id="14" name="ZoneTexte 13">
            <a:extLst>
              <a:ext uri="{FF2B5EF4-FFF2-40B4-BE49-F238E27FC236}">
                <a16:creationId xmlns:a16="http://schemas.microsoft.com/office/drawing/2014/main" id="{F669C88E-8988-4221-9995-028E535E78F1}"/>
              </a:ext>
            </a:extLst>
          </p:cNvPr>
          <p:cNvSpPr txBox="1"/>
          <p:nvPr/>
        </p:nvSpPr>
        <p:spPr>
          <a:xfrm>
            <a:off x="6849645" y="6113558"/>
            <a:ext cx="721864" cy="369332"/>
          </a:xfrm>
          <a:prstGeom prst="rect">
            <a:avLst/>
          </a:prstGeom>
          <a:noFill/>
        </p:spPr>
        <p:txBody>
          <a:bodyPr wrap="none" rtlCol="0">
            <a:spAutoFit/>
          </a:bodyPr>
          <a:lstStyle/>
          <a:p>
            <a:r>
              <a:rPr lang="fr-CA" dirty="0"/>
              <a:t>Après</a:t>
            </a:r>
          </a:p>
        </p:txBody>
      </p:sp>
      <p:pic>
        <p:nvPicPr>
          <p:cNvPr id="11" name="Image 10">
            <a:extLst>
              <a:ext uri="{FF2B5EF4-FFF2-40B4-BE49-F238E27FC236}">
                <a16:creationId xmlns:a16="http://schemas.microsoft.com/office/drawing/2014/main" id="{47314AD3-110C-4F81-B442-72BC0763C155}"/>
              </a:ext>
            </a:extLst>
          </p:cNvPr>
          <p:cNvPicPr>
            <a:picLocks noChangeAspect="1"/>
          </p:cNvPicPr>
          <p:nvPr/>
        </p:nvPicPr>
        <p:blipFill rotWithShape="1">
          <a:blip r:embed="rId5">
            <a:extLst>
              <a:ext uri="{28A0092B-C50C-407E-A947-70E740481C1C}">
                <a14:useLocalDpi xmlns:a14="http://schemas.microsoft.com/office/drawing/2010/main" val="0"/>
              </a:ext>
            </a:extLst>
          </a:blip>
          <a:srcRect t="3659" r="47855" b="35931"/>
          <a:stretch/>
        </p:blipFill>
        <p:spPr>
          <a:xfrm>
            <a:off x="3335892" y="1965417"/>
            <a:ext cx="2760109" cy="4142912"/>
          </a:xfrm>
          <a:prstGeom prst="rect">
            <a:avLst/>
          </a:prstGeom>
        </p:spPr>
      </p:pic>
    </p:spTree>
    <p:extLst>
      <p:ext uri="{BB962C8B-B14F-4D97-AF65-F5344CB8AC3E}">
        <p14:creationId xmlns:p14="http://schemas.microsoft.com/office/powerpoint/2010/main" val="3447348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AB496D0C-21BB-42F8-BD0D-457F2565F5CB}"/>
              </a:ext>
            </a:extLst>
          </p:cNvPr>
          <p:cNvSpPr>
            <a:spLocks noGrp="1"/>
          </p:cNvSpPr>
          <p:nvPr>
            <p:ph type="sldNum" sz="quarter" idx="12"/>
          </p:nvPr>
        </p:nvSpPr>
        <p:spPr/>
        <p:txBody>
          <a:bodyPr/>
          <a:lstStyle/>
          <a:p>
            <a:fld id="{E7585F6D-4733-44BE-8C19-D5F608C303A6}" type="slidenum">
              <a:rPr lang="en-CA" smtClean="0"/>
              <a:t>28</a:t>
            </a:fld>
            <a:endParaRPr lang="en-CA"/>
          </a:p>
        </p:txBody>
      </p:sp>
      <p:pic>
        <p:nvPicPr>
          <p:cNvPr id="7" name="Image 6">
            <a:extLst>
              <a:ext uri="{FF2B5EF4-FFF2-40B4-BE49-F238E27FC236}">
                <a16:creationId xmlns:a16="http://schemas.microsoft.com/office/drawing/2014/main" id="{0E2DF6AD-1D1F-49C5-AD0F-E842732F033C}"/>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1000"/>
                    </a14:imgEffect>
                  </a14:imgLayer>
                </a14:imgProps>
              </a:ext>
              <a:ext uri="{28A0092B-C50C-407E-A947-70E740481C1C}">
                <a14:useLocalDpi xmlns:a14="http://schemas.microsoft.com/office/drawing/2010/main" val="0"/>
              </a:ext>
            </a:extLst>
          </a:blip>
          <a:srcRect t="38805" b="40187"/>
          <a:stretch/>
        </p:blipFill>
        <p:spPr>
          <a:xfrm>
            <a:off x="0" y="2280457"/>
            <a:ext cx="12192000" cy="1707515"/>
          </a:xfrm>
          <a:prstGeom prst="rect">
            <a:avLst/>
          </a:prstGeom>
        </p:spPr>
      </p:pic>
      <p:sp>
        <p:nvSpPr>
          <p:cNvPr id="8" name="Titre 1">
            <a:extLst>
              <a:ext uri="{FF2B5EF4-FFF2-40B4-BE49-F238E27FC236}">
                <a16:creationId xmlns:a16="http://schemas.microsoft.com/office/drawing/2014/main" id="{2F5AD795-F8F2-4B0B-94F4-7902EF2E9914}"/>
              </a:ext>
            </a:extLst>
          </p:cNvPr>
          <p:cNvSpPr txBox="1">
            <a:spLocks/>
          </p:cNvSpPr>
          <p:nvPr/>
        </p:nvSpPr>
        <p:spPr>
          <a:xfrm>
            <a:off x="838200" y="2525107"/>
            <a:ext cx="10515600" cy="1164306"/>
          </a:xfrm>
          <a:prstGeom prst="rect">
            <a:avLst/>
          </a:prstGeom>
          <a:solidFill>
            <a:schemeClr val="bg1">
              <a:alpha val="84000"/>
            </a:schemeClr>
          </a:solidFill>
        </p:spPr>
        <p:txBody>
          <a:bodyPr vert="horz" lIns="91440" tIns="45720" rIns="91440" bIns="45720" rtlCol="0" anchor="ctr">
            <a:normAutofit lnSpcReduction="10000"/>
          </a:bodyPr>
          <a:lstStyle>
            <a:lvl1pPr algn="ctr" defTabSz="914400" rtl="0" eaLnBrk="1" latinLnBrk="0" hangingPunct="1">
              <a:lnSpc>
                <a:spcPct val="90000"/>
              </a:lnSpc>
              <a:spcBef>
                <a:spcPct val="0"/>
              </a:spcBef>
              <a:buNone/>
              <a:defRPr sz="4400" kern="1200">
                <a:solidFill>
                  <a:schemeClr val="tx1"/>
                </a:solidFill>
                <a:latin typeface="Palatino Linotype" panose="02040502050505030304" pitchFamily="18" charset="0"/>
                <a:ea typeface="+mj-ea"/>
                <a:cs typeface="+mj-cs"/>
              </a:defRPr>
            </a:lvl1pPr>
          </a:lstStyle>
          <a:p>
            <a:r>
              <a:rPr lang="fr-CA" sz="4000" dirty="0"/>
              <a:t>Peut-être y a-t-il une physicienne ou un physicien en vous ?</a:t>
            </a:r>
          </a:p>
        </p:txBody>
      </p:sp>
    </p:spTree>
    <p:extLst>
      <p:ext uri="{BB962C8B-B14F-4D97-AF65-F5344CB8AC3E}">
        <p14:creationId xmlns:p14="http://schemas.microsoft.com/office/powerpoint/2010/main" val="37555348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1" descr="0803019_05-A4-at-144-dpi.jpg">
            <a:extLst>
              <a:ext uri="{FF2B5EF4-FFF2-40B4-BE49-F238E27FC236}">
                <a16:creationId xmlns:a16="http://schemas.microsoft.com/office/drawing/2014/main" id="{B250BD10-7410-49DF-864A-22DDAFAC76B6}"/>
              </a:ext>
            </a:extLst>
          </p:cNvPr>
          <p:cNvPicPr>
            <a:picLocks noChangeAspect="1"/>
          </p:cNvPicPr>
          <p:nvPr/>
        </p:nvPicPr>
        <p:blipFill>
          <a:blip r:embed="rId3"/>
          <a:stretch>
            <a:fillRect/>
          </a:stretch>
        </p:blipFill>
        <p:spPr>
          <a:xfrm>
            <a:off x="0" y="3059573"/>
            <a:ext cx="5667949" cy="4577889"/>
          </a:xfrm>
          <a:prstGeom prst="rect">
            <a:avLst/>
          </a:prstGeom>
        </p:spPr>
      </p:pic>
      <p:pic>
        <p:nvPicPr>
          <p:cNvPr id="5" name="Image 5" descr="heic1509f.jpg">
            <a:extLst>
              <a:ext uri="{FF2B5EF4-FFF2-40B4-BE49-F238E27FC236}">
                <a16:creationId xmlns:a16="http://schemas.microsoft.com/office/drawing/2014/main" id="{CA473F59-6461-435D-991A-6E89A71404E4}"/>
              </a:ext>
            </a:extLst>
          </p:cNvPr>
          <p:cNvPicPr>
            <a:picLocks noGrp="1" noChangeAspect="1"/>
          </p:cNvPicPr>
          <p:nvPr>
            <p:ph idx="1"/>
          </p:nvPr>
        </p:nvPicPr>
        <p:blipFill>
          <a:blip r:embed="rId4"/>
          <a:stretch>
            <a:fillRect/>
          </a:stretch>
        </p:blipFill>
        <p:spPr>
          <a:xfrm>
            <a:off x="5305425" y="-624790"/>
            <a:ext cx="7389846" cy="4928502"/>
          </a:xfrm>
          <a:prstGeom prst="rect">
            <a:avLst/>
          </a:prstGeom>
        </p:spPr>
      </p:pic>
      <p:sp>
        <p:nvSpPr>
          <p:cNvPr id="4" name="Espace réservé du numéro de diapositive 3">
            <a:extLst>
              <a:ext uri="{FF2B5EF4-FFF2-40B4-BE49-F238E27FC236}">
                <a16:creationId xmlns:a16="http://schemas.microsoft.com/office/drawing/2014/main" id="{1260E7B6-C97D-4323-8689-A8D23E470F69}"/>
              </a:ext>
            </a:extLst>
          </p:cNvPr>
          <p:cNvSpPr>
            <a:spLocks noGrp="1"/>
          </p:cNvSpPr>
          <p:nvPr>
            <p:ph type="sldNum" sz="quarter" idx="12"/>
          </p:nvPr>
        </p:nvSpPr>
        <p:spPr/>
        <p:txBody>
          <a:bodyPr/>
          <a:lstStyle/>
          <a:p>
            <a:fld id="{E7585F6D-4733-44BE-8C19-D5F608C303A6}" type="slidenum">
              <a:rPr lang="en-CA" smtClean="0"/>
              <a:pPr/>
              <a:t>29</a:t>
            </a:fld>
            <a:endParaRPr lang="en-CA"/>
          </a:p>
        </p:txBody>
      </p:sp>
      <p:pic>
        <p:nvPicPr>
          <p:cNvPr id="13" name="Image 13" descr="indet-2006-002.jpg">
            <a:extLst>
              <a:ext uri="{FF2B5EF4-FFF2-40B4-BE49-F238E27FC236}">
                <a16:creationId xmlns:a16="http://schemas.microsoft.com/office/drawing/2014/main" id="{AC459B0D-E1AF-41CA-AEEE-4594A609E115}"/>
              </a:ext>
            </a:extLst>
          </p:cNvPr>
          <p:cNvPicPr>
            <a:picLocks noChangeAspect="1"/>
          </p:cNvPicPr>
          <p:nvPr/>
        </p:nvPicPr>
        <p:blipFill>
          <a:blip r:embed="rId5"/>
          <a:stretch>
            <a:fillRect/>
          </a:stretch>
        </p:blipFill>
        <p:spPr>
          <a:xfrm>
            <a:off x="0" y="0"/>
            <a:ext cx="5340823" cy="3570793"/>
          </a:xfrm>
          <a:prstGeom prst="rect">
            <a:avLst/>
          </a:prstGeom>
        </p:spPr>
      </p:pic>
      <p:pic>
        <p:nvPicPr>
          <p:cNvPr id="15" name="Image 15" descr="0511013_01-A5-at-72-dpi.jpg">
            <a:extLst>
              <a:ext uri="{FF2B5EF4-FFF2-40B4-BE49-F238E27FC236}">
                <a16:creationId xmlns:a16="http://schemas.microsoft.com/office/drawing/2014/main" id="{AFCF38A6-E40B-4613-A220-E92FB3D3654E}"/>
              </a:ext>
            </a:extLst>
          </p:cNvPr>
          <p:cNvPicPr>
            <a:picLocks noChangeAspect="1"/>
          </p:cNvPicPr>
          <p:nvPr/>
        </p:nvPicPr>
        <p:blipFill>
          <a:blip r:embed="rId6"/>
          <a:stretch>
            <a:fillRect/>
          </a:stretch>
        </p:blipFill>
        <p:spPr>
          <a:xfrm>
            <a:off x="5656298" y="3248025"/>
            <a:ext cx="6610520" cy="3905250"/>
          </a:xfrm>
          <a:prstGeom prst="rect">
            <a:avLst/>
          </a:prstGeom>
        </p:spPr>
      </p:pic>
      <p:sp>
        <p:nvSpPr>
          <p:cNvPr id="17" name="ZoneTexte 16">
            <a:extLst>
              <a:ext uri="{FF2B5EF4-FFF2-40B4-BE49-F238E27FC236}">
                <a16:creationId xmlns:a16="http://schemas.microsoft.com/office/drawing/2014/main" id="{E32050A7-028B-4C1F-BD56-B220BFE9EC26}"/>
              </a:ext>
            </a:extLst>
          </p:cNvPr>
          <p:cNvSpPr txBox="1"/>
          <p:nvPr/>
        </p:nvSpPr>
        <p:spPr>
          <a:xfrm>
            <a:off x="923925" y="1833738"/>
            <a:ext cx="10169930" cy="2246769"/>
          </a:xfrm>
          <a:prstGeom prst="rect">
            <a:avLst/>
          </a:prstGeom>
          <a:solidFill>
            <a:schemeClr val="accent5">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sz="2800" dirty="0">
                <a:solidFill>
                  <a:srgbClr val="FFFFFF"/>
                </a:solidFill>
                <a:latin typeface="Arial"/>
                <a:cs typeface="Arial"/>
              </a:rPr>
              <a:t>Curiosité piquée? </a:t>
            </a:r>
          </a:p>
          <a:p>
            <a:pPr algn="ctr"/>
            <a:r>
              <a:rPr lang="fr-FR" sz="2800" dirty="0">
                <a:solidFill>
                  <a:srgbClr val="FFFFFF"/>
                </a:solidFill>
                <a:latin typeface="Arial"/>
                <a:cs typeface="Arial"/>
              </a:rPr>
              <a:t>Venez au 4 à 7 du département de physique, 8 février 2019</a:t>
            </a:r>
          </a:p>
          <a:p>
            <a:pPr algn="ctr"/>
            <a:endParaRPr lang="fr-FR" sz="2800" dirty="0">
              <a:solidFill>
                <a:srgbClr val="FFFFFF"/>
              </a:solidFill>
              <a:latin typeface="Arial"/>
              <a:cs typeface="Arial"/>
            </a:endParaRPr>
          </a:p>
          <a:p>
            <a:pPr algn="ctr"/>
            <a:r>
              <a:rPr lang="fr-FR" sz="2800" dirty="0">
                <a:solidFill>
                  <a:srgbClr val="FFFFFF"/>
                </a:solidFill>
                <a:latin typeface="Arial"/>
                <a:cs typeface="Arial"/>
              </a:rPr>
              <a:t>Rencontre avec chercheurs, visite de labos </a:t>
            </a:r>
          </a:p>
          <a:p>
            <a:pPr algn="ctr"/>
            <a:r>
              <a:rPr lang="fr-FR" sz="2800" dirty="0">
                <a:solidFill>
                  <a:srgbClr val="FFFFFF"/>
                </a:solidFill>
                <a:latin typeface="Arial"/>
                <a:cs typeface="Arial"/>
              </a:rPr>
              <a:t>et présentation des activités du département!</a:t>
            </a:r>
          </a:p>
        </p:txBody>
      </p:sp>
    </p:spTree>
    <p:extLst>
      <p:ext uri="{BB962C8B-B14F-4D97-AF65-F5344CB8AC3E}">
        <p14:creationId xmlns:p14="http://schemas.microsoft.com/office/powerpoint/2010/main" val="4069155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40E35151-3027-4D65-8CE9-7AA09B366302}"/>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52000"/>
                    </a14:imgEffect>
                  </a14:imgLayer>
                </a14:imgProps>
              </a:ext>
              <a:ext uri="{28A0092B-C50C-407E-A947-70E740481C1C}">
                <a14:useLocalDpi xmlns:a14="http://schemas.microsoft.com/office/drawing/2010/main" val="0"/>
              </a:ext>
            </a:extLst>
          </a:blip>
          <a:srcRect t="45269" b="30078"/>
          <a:stretch/>
        </p:blipFill>
        <p:spPr>
          <a:xfrm>
            <a:off x="0" y="-49876"/>
            <a:ext cx="12192000" cy="1690688"/>
          </a:xfrm>
          <a:prstGeom prst="rect">
            <a:avLst/>
          </a:prstGeom>
          <a:effectLst/>
        </p:spPr>
      </p:pic>
      <p:sp>
        <p:nvSpPr>
          <p:cNvPr id="2" name="Titre 1">
            <a:extLst>
              <a:ext uri="{FF2B5EF4-FFF2-40B4-BE49-F238E27FC236}">
                <a16:creationId xmlns:a16="http://schemas.microsoft.com/office/drawing/2014/main" id="{68D2E802-3266-417D-887A-EA5F1E34374E}"/>
              </a:ext>
            </a:extLst>
          </p:cNvPr>
          <p:cNvSpPr>
            <a:spLocks noGrp="1"/>
          </p:cNvSpPr>
          <p:nvPr>
            <p:ph type="title"/>
          </p:nvPr>
        </p:nvSpPr>
        <p:spPr>
          <a:xfrm>
            <a:off x="838200" y="193675"/>
            <a:ext cx="10515600" cy="1325563"/>
          </a:xfrm>
        </p:spPr>
        <p:txBody>
          <a:bodyPr/>
          <a:lstStyle/>
          <a:p>
            <a:r>
              <a:rPr lang="fr-CA" dirty="0"/>
              <a:t>LIGO</a:t>
            </a:r>
          </a:p>
        </p:txBody>
      </p:sp>
      <p:sp>
        <p:nvSpPr>
          <p:cNvPr id="4" name="Espace réservé du numéro de diapositive 3">
            <a:extLst>
              <a:ext uri="{FF2B5EF4-FFF2-40B4-BE49-F238E27FC236}">
                <a16:creationId xmlns:a16="http://schemas.microsoft.com/office/drawing/2014/main" id="{F49BBA0A-B7C8-45CE-9A35-3D21949EAECB}"/>
              </a:ext>
            </a:extLst>
          </p:cNvPr>
          <p:cNvSpPr>
            <a:spLocks noGrp="1"/>
          </p:cNvSpPr>
          <p:nvPr>
            <p:ph type="sldNum" sz="quarter" idx="12"/>
          </p:nvPr>
        </p:nvSpPr>
        <p:spPr/>
        <p:txBody>
          <a:bodyPr/>
          <a:lstStyle/>
          <a:p>
            <a:fld id="{E7585F6D-4733-44BE-8C19-D5F608C303A6}" type="slidenum">
              <a:rPr lang="en-CA" smtClean="0"/>
              <a:pPr/>
              <a:t>3</a:t>
            </a:fld>
            <a:endParaRPr lang="en-CA"/>
          </a:p>
        </p:txBody>
      </p:sp>
      <p:sp>
        <p:nvSpPr>
          <p:cNvPr id="11" name="ZoneTexte 10">
            <a:extLst>
              <a:ext uri="{FF2B5EF4-FFF2-40B4-BE49-F238E27FC236}">
                <a16:creationId xmlns:a16="http://schemas.microsoft.com/office/drawing/2014/main" id="{96BA46E4-B30C-4473-AA43-097EEA92D18E}"/>
              </a:ext>
            </a:extLst>
          </p:cNvPr>
          <p:cNvSpPr txBox="1"/>
          <p:nvPr/>
        </p:nvSpPr>
        <p:spPr>
          <a:xfrm>
            <a:off x="5971027" y="4897395"/>
            <a:ext cx="5979539" cy="1384995"/>
          </a:xfrm>
          <a:prstGeom prst="rect">
            <a:avLst/>
          </a:prstGeom>
          <a:noFill/>
        </p:spPr>
        <p:txBody>
          <a:bodyPr wrap="square" rtlCol="0">
            <a:spAutoFit/>
          </a:bodyPr>
          <a:lstStyle/>
          <a:p>
            <a:pPr algn="ctr"/>
            <a:r>
              <a:rPr lang="fr-CA" sz="2800" b="1" dirty="0">
                <a:solidFill>
                  <a:schemeClr val="bg1"/>
                </a:solidFill>
              </a:rPr>
              <a:t>Amas du Boulet. </a:t>
            </a:r>
            <a:br>
              <a:rPr lang="fr-CA" sz="2800" b="1" dirty="0">
                <a:solidFill>
                  <a:schemeClr val="bg1"/>
                </a:solidFill>
              </a:rPr>
            </a:br>
            <a:r>
              <a:rPr lang="fr-CA" sz="2800" b="1" dirty="0">
                <a:solidFill>
                  <a:schemeClr val="bg1"/>
                </a:solidFill>
              </a:rPr>
              <a:t>Matière visible (rose),</a:t>
            </a:r>
            <a:br>
              <a:rPr lang="fr-CA" sz="2800" b="1" dirty="0">
                <a:solidFill>
                  <a:schemeClr val="bg1"/>
                </a:solidFill>
              </a:rPr>
            </a:br>
            <a:r>
              <a:rPr lang="fr-CA" sz="2800" b="1" dirty="0">
                <a:solidFill>
                  <a:schemeClr val="bg1"/>
                </a:solidFill>
              </a:rPr>
              <a:t> Matière invisible (bleu)</a:t>
            </a:r>
          </a:p>
        </p:txBody>
      </p:sp>
      <p:pic>
        <p:nvPicPr>
          <p:cNvPr id="6" name="Image 5"/>
          <p:cNvPicPr>
            <a:picLocks noChangeAspect="1"/>
          </p:cNvPicPr>
          <p:nvPr/>
        </p:nvPicPr>
        <p:blipFill>
          <a:blip r:embed="rId5"/>
          <a:stretch>
            <a:fillRect/>
          </a:stretch>
        </p:blipFill>
        <p:spPr>
          <a:xfrm>
            <a:off x="416858" y="1763192"/>
            <a:ext cx="4049298" cy="2279363"/>
          </a:xfrm>
          <a:prstGeom prst="rect">
            <a:avLst/>
          </a:prstGeom>
        </p:spPr>
      </p:pic>
      <p:pic>
        <p:nvPicPr>
          <p:cNvPr id="9" name="Image 8"/>
          <p:cNvPicPr>
            <a:picLocks noChangeAspect="1"/>
          </p:cNvPicPr>
          <p:nvPr/>
        </p:nvPicPr>
        <p:blipFill>
          <a:blip r:embed="rId6"/>
          <a:stretch>
            <a:fillRect/>
          </a:stretch>
        </p:blipFill>
        <p:spPr>
          <a:xfrm>
            <a:off x="4876800" y="1694601"/>
            <a:ext cx="6811793" cy="5108845"/>
          </a:xfrm>
          <a:prstGeom prst="rect">
            <a:avLst/>
          </a:prstGeom>
        </p:spPr>
      </p:pic>
      <p:pic>
        <p:nvPicPr>
          <p:cNvPr id="10" name="Image 9"/>
          <p:cNvPicPr>
            <a:picLocks noChangeAspect="1"/>
          </p:cNvPicPr>
          <p:nvPr/>
        </p:nvPicPr>
        <p:blipFill>
          <a:blip r:embed="rId7"/>
          <a:stretch>
            <a:fillRect/>
          </a:stretch>
        </p:blipFill>
        <p:spPr>
          <a:xfrm>
            <a:off x="414108" y="4164935"/>
            <a:ext cx="4052048" cy="2532530"/>
          </a:xfrm>
          <a:prstGeom prst="rect">
            <a:avLst/>
          </a:prstGeom>
        </p:spPr>
      </p:pic>
    </p:spTree>
    <p:extLst>
      <p:ext uri="{BB962C8B-B14F-4D97-AF65-F5344CB8AC3E}">
        <p14:creationId xmlns:p14="http://schemas.microsoft.com/office/powerpoint/2010/main" val="25168469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riangle isocèle 3">
            <a:extLst>
              <a:ext uri="{FF2B5EF4-FFF2-40B4-BE49-F238E27FC236}">
                <a16:creationId xmlns:a16="http://schemas.microsoft.com/office/drawing/2014/main" id="{55188874-7A2F-4543-A128-AF19658552B7}"/>
              </a:ext>
            </a:extLst>
          </p:cNvPr>
          <p:cNvSpPr/>
          <p:nvPr>
            <p:custDataLst>
              <p:tags r:id="rId1"/>
            </p:custDataLst>
          </p:nvPr>
        </p:nvSpPr>
        <p:spPr>
          <a:xfrm rot="10800000">
            <a:off x="0" y="-53163"/>
            <a:ext cx="12191999" cy="3217170"/>
          </a:xfrm>
          <a:prstGeom prst="triangle">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dirty="0"/>
          </a:p>
        </p:txBody>
      </p:sp>
      <p:sp>
        <p:nvSpPr>
          <p:cNvPr id="5" name="Triangle isocèle 4">
            <a:extLst>
              <a:ext uri="{FF2B5EF4-FFF2-40B4-BE49-F238E27FC236}">
                <a16:creationId xmlns:a16="http://schemas.microsoft.com/office/drawing/2014/main" id="{562F9E9D-E94A-4FD0-B246-673C2D86BAD5}"/>
              </a:ext>
            </a:extLst>
          </p:cNvPr>
          <p:cNvSpPr/>
          <p:nvPr>
            <p:custDataLst>
              <p:tags r:id="rId2"/>
            </p:custDataLst>
          </p:nvPr>
        </p:nvSpPr>
        <p:spPr>
          <a:xfrm rot="10800000">
            <a:off x="-1" y="0"/>
            <a:ext cx="12191998" cy="1741688"/>
          </a:xfrm>
          <a:prstGeom prst="triangle">
            <a:avLst>
              <a:gd name="adj" fmla="val 10000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6" name="Triangle isocèle 5">
            <a:extLst>
              <a:ext uri="{FF2B5EF4-FFF2-40B4-BE49-F238E27FC236}">
                <a16:creationId xmlns:a16="http://schemas.microsoft.com/office/drawing/2014/main" id="{BCE5ED61-F675-41D2-9D81-2B39A7ABBEF2}"/>
              </a:ext>
            </a:extLst>
          </p:cNvPr>
          <p:cNvSpPr/>
          <p:nvPr>
            <p:custDataLst>
              <p:tags r:id="rId3"/>
            </p:custDataLst>
          </p:nvPr>
        </p:nvSpPr>
        <p:spPr>
          <a:xfrm>
            <a:off x="-3" y="3640830"/>
            <a:ext cx="12124270" cy="3217170"/>
          </a:xfrm>
          <a:prstGeom prst="triangle">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7" name="Triangle isocèle 6">
            <a:extLst>
              <a:ext uri="{FF2B5EF4-FFF2-40B4-BE49-F238E27FC236}">
                <a16:creationId xmlns:a16="http://schemas.microsoft.com/office/drawing/2014/main" id="{0CDA6ADB-DFA8-4B38-AAA7-60DC06EF2E57}"/>
              </a:ext>
            </a:extLst>
          </p:cNvPr>
          <p:cNvSpPr/>
          <p:nvPr>
            <p:custDataLst>
              <p:tags r:id="rId4"/>
            </p:custDataLst>
          </p:nvPr>
        </p:nvSpPr>
        <p:spPr>
          <a:xfrm rot="16200000">
            <a:off x="3524248" y="-1809750"/>
            <a:ext cx="5143500" cy="12191999"/>
          </a:xfrm>
          <a:prstGeom prst="triangle">
            <a:avLst>
              <a:gd name="adj" fmla="val 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11" name="Rectangle 10">
            <a:extLst>
              <a:ext uri="{FF2B5EF4-FFF2-40B4-BE49-F238E27FC236}">
                <a16:creationId xmlns:a16="http://schemas.microsoft.com/office/drawing/2014/main" id="{C2B8E5D7-92D3-4DD4-8FC8-D18761B351CD}"/>
              </a:ext>
            </a:extLst>
          </p:cNvPr>
          <p:cNvSpPr/>
          <p:nvPr>
            <p:custDataLst>
              <p:tags r:id="rId5"/>
            </p:custDataLst>
          </p:nvPr>
        </p:nvSpPr>
        <p:spPr>
          <a:xfrm>
            <a:off x="1561260" y="366221"/>
            <a:ext cx="9067800" cy="6313712"/>
          </a:xfrm>
          <a:prstGeom prst="rect">
            <a:avLst/>
          </a:prstGeom>
          <a:solidFill>
            <a:schemeClr val="bg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964"/>
          </a:p>
        </p:txBody>
      </p:sp>
      <p:sp>
        <p:nvSpPr>
          <p:cNvPr id="9" name="Rectangle 8">
            <a:extLst>
              <a:ext uri="{FF2B5EF4-FFF2-40B4-BE49-F238E27FC236}">
                <a16:creationId xmlns:a16="http://schemas.microsoft.com/office/drawing/2014/main" id="{AA6FA1B2-B1C5-4799-92C7-BA663287AFD3}"/>
              </a:ext>
            </a:extLst>
          </p:cNvPr>
          <p:cNvSpPr/>
          <p:nvPr>
            <p:custDataLst>
              <p:tags r:id="rId6"/>
            </p:custDataLst>
          </p:nvPr>
        </p:nvSpPr>
        <p:spPr>
          <a:xfrm>
            <a:off x="1447800" y="504764"/>
            <a:ext cx="9067800" cy="3539430"/>
          </a:xfrm>
          <a:prstGeom prst="rect">
            <a:avLst/>
          </a:prstGeom>
          <a:noFill/>
        </p:spPr>
        <p:txBody>
          <a:bodyPr wrap="square">
            <a:spAutoFit/>
          </a:bodyPr>
          <a:lstStyle/>
          <a:p>
            <a:pPr marL="96426" algn="ctr"/>
            <a:r>
              <a:rPr lang="fr-CA" sz="3200" b="1" dirty="0">
                <a:latin typeface="Palatino Linotype" panose="02040502050505030304" pitchFamily="18" charset="0"/>
              </a:rPr>
              <a:t>Des débouchés dans plusieurs domaines, un haut taux de placement, et un bon salaire: </a:t>
            </a:r>
            <a:br>
              <a:rPr lang="fr-CA" sz="3200" b="1" dirty="0">
                <a:latin typeface="Palatino Linotype" panose="02040502050505030304" pitchFamily="18" charset="0"/>
              </a:rPr>
            </a:br>
            <a:br>
              <a:rPr lang="fr-CA" sz="3200" b="1" dirty="0">
                <a:latin typeface="Palatino Linotype" panose="02040502050505030304" pitchFamily="18" charset="0"/>
              </a:rPr>
            </a:br>
            <a:r>
              <a:rPr lang="fr-CA" sz="3200" b="1" dirty="0">
                <a:latin typeface="Palatino Linotype" panose="02040502050505030304" pitchFamily="18" charset="0"/>
              </a:rPr>
              <a:t>Quelle formation scientifique universitaire vous offre tout ça?</a:t>
            </a:r>
            <a:br>
              <a:rPr lang="fr-CA" sz="3200" b="1" dirty="0">
                <a:latin typeface="Palatino Linotype" panose="02040502050505030304" pitchFamily="18" charset="0"/>
              </a:rPr>
            </a:br>
            <a:br>
              <a:rPr lang="fr-CA" sz="3200" i="1" dirty="0">
                <a:latin typeface="Palatino Linotype" panose="02040502050505030304" pitchFamily="18" charset="0"/>
              </a:rPr>
            </a:br>
            <a:endParaRPr lang="fr-CA" sz="3200" dirty="0"/>
          </a:p>
        </p:txBody>
      </p:sp>
      <p:sp>
        <p:nvSpPr>
          <p:cNvPr id="10" name="Rectangle 9">
            <a:extLst>
              <a:ext uri="{FF2B5EF4-FFF2-40B4-BE49-F238E27FC236}">
                <a16:creationId xmlns:a16="http://schemas.microsoft.com/office/drawing/2014/main" id="{D830BEE8-FAE1-411B-8C17-D6CDCF6071A1}"/>
              </a:ext>
            </a:extLst>
          </p:cNvPr>
          <p:cNvSpPr/>
          <p:nvPr>
            <p:custDataLst>
              <p:tags r:id="rId7"/>
            </p:custDataLst>
          </p:nvPr>
        </p:nvSpPr>
        <p:spPr>
          <a:xfrm>
            <a:off x="3889875" y="6060020"/>
            <a:ext cx="4183645" cy="619913"/>
          </a:xfrm>
          <a:prstGeom prst="rect">
            <a:avLst/>
          </a:prstGeom>
        </p:spPr>
        <p:txBody>
          <a:bodyPr wrap="square">
            <a:spAutoFit/>
          </a:bodyPr>
          <a:lstStyle/>
          <a:p>
            <a:pPr marL="96426" algn="ctr"/>
            <a:r>
              <a:rPr lang="fr-FR" sz="1714" dirty="0">
                <a:latin typeface="+mj-lt"/>
              </a:rPr>
              <a:t>Julie Hlavacek-Larrondo et Thierry Lefebvre</a:t>
            </a:r>
          </a:p>
          <a:p>
            <a:pPr marL="96426" algn="ctr"/>
            <a:r>
              <a:rPr lang="fr-FR" sz="1714" dirty="0">
                <a:latin typeface="+mj-lt"/>
              </a:rPr>
              <a:t>Université de Montréal</a:t>
            </a:r>
          </a:p>
        </p:txBody>
      </p:sp>
      <p:pic>
        <p:nvPicPr>
          <p:cNvPr id="13" name="Image 12">
            <a:extLst>
              <a:ext uri="{FF2B5EF4-FFF2-40B4-BE49-F238E27FC236}">
                <a16:creationId xmlns:a16="http://schemas.microsoft.com/office/drawing/2014/main" id="{C4485161-2DA2-47A9-AE68-9F94402C75C8}"/>
              </a:ext>
            </a:extLst>
          </p:cNvPr>
          <p:cNvPicPr>
            <a:picLocks noChangeAspect="1"/>
          </p:cNvPicPr>
          <p:nvPr>
            <p:custDataLst>
              <p:tags r:id="rId8"/>
            </p:custDataLst>
          </p:nvPr>
        </p:nvPicPr>
        <p:blipFill>
          <a:blip r:embed="rId11" cstate="print">
            <a:extLst>
              <a:ext uri="{28A0092B-C50C-407E-A947-70E740481C1C}">
                <a14:useLocalDpi xmlns:a14="http://schemas.microsoft.com/office/drawing/2010/main" val="0"/>
              </a:ext>
            </a:extLst>
          </a:blip>
          <a:stretch>
            <a:fillRect/>
          </a:stretch>
        </p:blipFill>
        <p:spPr>
          <a:xfrm>
            <a:off x="4289886" y="3857461"/>
            <a:ext cx="3383628" cy="2255751"/>
          </a:xfrm>
          <a:prstGeom prst="rect">
            <a:avLst/>
          </a:prstGeom>
        </p:spPr>
      </p:pic>
      <p:sp>
        <p:nvSpPr>
          <p:cNvPr id="2" name="Rectangle 1">
            <a:extLst>
              <a:ext uri="{FF2B5EF4-FFF2-40B4-BE49-F238E27FC236}">
                <a16:creationId xmlns:a16="http://schemas.microsoft.com/office/drawing/2014/main" id="{4F59ABEF-FF8F-4C95-948B-734E2DEEA6AC}"/>
              </a:ext>
            </a:extLst>
          </p:cNvPr>
          <p:cNvSpPr/>
          <p:nvPr/>
        </p:nvSpPr>
        <p:spPr>
          <a:xfrm>
            <a:off x="4033569" y="2994524"/>
            <a:ext cx="3896259" cy="923330"/>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LA PHYSIQUE</a:t>
            </a:r>
          </a:p>
        </p:txBody>
      </p:sp>
    </p:spTree>
    <p:extLst>
      <p:ext uri="{BB962C8B-B14F-4D97-AF65-F5344CB8AC3E}">
        <p14:creationId xmlns:p14="http://schemas.microsoft.com/office/powerpoint/2010/main" val="2175989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EC3255B-9458-413D-87CE-ACAEC239A241}"/>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52000"/>
                    </a14:imgEffect>
                  </a14:imgLayer>
                </a14:imgProps>
              </a:ext>
              <a:ext uri="{28A0092B-C50C-407E-A947-70E740481C1C}">
                <a14:useLocalDpi xmlns:a14="http://schemas.microsoft.com/office/drawing/2010/main" val="0"/>
              </a:ext>
            </a:extLst>
          </a:blip>
          <a:srcRect t="45269" b="30078"/>
          <a:stretch/>
        </p:blipFill>
        <p:spPr>
          <a:xfrm>
            <a:off x="0" y="1"/>
            <a:ext cx="12192000" cy="1690688"/>
          </a:xfrm>
          <a:prstGeom prst="rect">
            <a:avLst/>
          </a:prstGeom>
          <a:effectLst/>
        </p:spPr>
      </p:pic>
      <p:sp>
        <p:nvSpPr>
          <p:cNvPr id="2" name="Titre 1">
            <a:extLst>
              <a:ext uri="{FF2B5EF4-FFF2-40B4-BE49-F238E27FC236}">
                <a16:creationId xmlns:a16="http://schemas.microsoft.com/office/drawing/2014/main" id="{71996571-B406-48C4-BCE8-C17B7C99F511}"/>
              </a:ext>
            </a:extLst>
          </p:cNvPr>
          <p:cNvSpPr>
            <a:spLocks noGrp="1"/>
          </p:cNvSpPr>
          <p:nvPr>
            <p:ph type="title"/>
          </p:nvPr>
        </p:nvSpPr>
        <p:spPr>
          <a:xfrm>
            <a:off x="838200" y="193675"/>
            <a:ext cx="10515600" cy="1325563"/>
          </a:xfrm>
        </p:spPr>
        <p:txBody>
          <a:bodyPr/>
          <a:lstStyle/>
          <a:p>
            <a:r>
              <a:rPr lang="fr-CA" dirty="0"/>
              <a:t>Imagerie par résonance magnétique</a:t>
            </a:r>
          </a:p>
        </p:txBody>
      </p:sp>
      <p:sp>
        <p:nvSpPr>
          <p:cNvPr id="4" name="Espace réservé du numéro de diapositive 3">
            <a:extLst>
              <a:ext uri="{FF2B5EF4-FFF2-40B4-BE49-F238E27FC236}">
                <a16:creationId xmlns:a16="http://schemas.microsoft.com/office/drawing/2014/main" id="{257F8575-1C7A-4478-AFF1-4D35D35636BF}"/>
              </a:ext>
            </a:extLst>
          </p:cNvPr>
          <p:cNvSpPr>
            <a:spLocks noGrp="1"/>
          </p:cNvSpPr>
          <p:nvPr>
            <p:ph type="sldNum" sz="quarter" idx="12"/>
          </p:nvPr>
        </p:nvSpPr>
        <p:spPr/>
        <p:txBody>
          <a:bodyPr/>
          <a:lstStyle/>
          <a:p>
            <a:fld id="{E7585F6D-4733-44BE-8C19-D5F608C303A6}" type="slidenum">
              <a:rPr lang="en-CA" smtClean="0"/>
              <a:pPr/>
              <a:t>4</a:t>
            </a:fld>
            <a:endParaRPr lang="en-CA"/>
          </a:p>
        </p:txBody>
      </p:sp>
      <p:pic>
        <p:nvPicPr>
          <p:cNvPr id="9" name="Picture 8">
            <a:extLst>
              <a:ext uri="{FF2B5EF4-FFF2-40B4-BE49-F238E27FC236}">
                <a16:creationId xmlns:a16="http://schemas.microsoft.com/office/drawing/2014/main" id="{054B6C8F-00A1-42BB-9FE8-B73CF5AB5C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5070" y="1884363"/>
            <a:ext cx="8802745" cy="4715756"/>
          </a:xfrm>
          <a:prstGeom prst="rect">
            <a:avLst/>
          </a:prstGeom>
        </p:spPr>
      </p:pic>
      <p:pic>
        <p:nvPicPr>
          <p:cNvPr id="13" name="Picture 12">
            <a:extLst>
              <a:ext uri="{FF2B5EF4-FFF2-40B4-BE49-F238E27FC236}">
                <a16:creationId xmlns:a16="http://schemas.microsoft.com/office/drawing/2014/main" id="{601821D6-7748-48E8-A49A-D7E096DD0D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54556" y="1750005"/>
            <a:ext cx="2632852" cy="2632852"/>
          </a:xfrm>
          <a:prstGeom prst="rect">
            <a:avLst/>
          </a:prstGeom>
        </p:spPr>
      </p:pic>
      <p:pic>
        <p:nvPicPr>
          <p:cNvPr id="15" name="Picture 14">
            <a:extLst>
              <a:ext uri="{FF2B5EF4-FFF2-40B4-BE49-F238E27FC236}">
                <a16:creationId xmlns:a16="http://schemas.microsoft.com/office/drawing/2014/main" id="{4AE2F8CF-A04D-4D57-9D57-2BD839E50B1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77402" y="4423068"/>
            <a:ext cx="2335985" cy="2335985"/>
          </a:xfrm>
          <a:prstGeom prst="rect">
            <a:avLst/>
          </a:prstGeom>
        </p:spPr>
      </p:pic>
    </p:spTree>
    <p:extLst>
      <p:ext uri="{BB962C8B-B14F-4D97-AF65-F5344CB8AC3E}">
        <p14:creationId xmlns:p14="http://schemas.microsoft.com/office/powerpoint/2010/main" val="2017810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EC3255B-9458-413D-87CE-ACAEC239A241}"/>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52000"/>
                    </a14:imgEffect>
                  </a14:imgLayer>
                </a14:imgProps>
              </a:ext>
              <a:ext uri="{28A0092B-C50C-407E-A947-70E740481C1C}">
                <a14:useLocalDpi xmlns:a14="http://schemas.microsoft.com/office/drawing/2010/main" val="0"/>
              </a:ext>
            </a:extLst>
          </a:blip>
          <a:srcRect t="45269" b="30078"/>
          <a:stretch/>
        </p:blipFill>
        <p:spPr>
          <a:xfrm>
            <a:off x="0" y="1"/>
            <a:ext cx="12192000" cy="1690688"/>
          </a:xfrm>
          <a:prstGeom prst="rect">
            <a:avLst/>
          </a:prstGeom>
          <a:effectLst/>
        </p:spPr>
      </p:pic>
      <p:sp>
        <p:nvSpPr>
          <p:cNvPr id="2" name="Titre 1">
            <a:extLst>
              <a:ext uri="{FF2B5EF4-FFF2-40B4-BE49-F238E27FC236}">
                <a16:creationId xmlns:a16="http://schemas.microsoft.com/office/drawing/2014/main" id="{71996571-B406-48C4-BCE8-C17B7C99F511}"/>
              </a:ext>
            </a:extLst>
          </p:cNvPr>
          <p:cNvSpPr>
            <a:spLocks noGrp="1"/>
          </p:cNvSpPr>
          <p:nvPr>
            <p:ph type="title"/>
          </p:nvPr>
        </p:nvSpPr>
        <p:spPr>
          <a:xfrm>
            <a:off x="838200" y="193675"/>
            <a:ext cx="10515600" cy="1325563"/>
          </a:xfrm>
        </p:spPr>
        <p:txBody>
          <a:bodyPr/>
          <a:lstStyle/>
          <a:p>
            <a:r>
              <a:rPr lang="fr-CA" dirty="0"/>
              <a:t>Applications au quotidien</a:t>
            </a:r>
          </a:p>
        </p:txBody>
      </p:sp>
      <p:sp>
        <p:nvSpPr>
          <p:cNvPr id="4" name="Espace réservé du numéro de diapositive 3">
            <a:extLst>
              <a:ext uri="{FF2B5EF4-FFF2-40B4-BE49-F238E27FC236}">
                <a16:creationId xmlns:a16="http://schemas.microsoft.com/office/drawing/2014/main" id="{257F8575-1C7A-4478-AFF1-4D35D35636BF}"/>
              </a:ext>
            </a:extLst>
          </p:cNvPr>
          <p:cNvSpPr>
            <a:spLocks noGrp="1"/>
          </p:cNvSpPr>
          <p:nvPr>
            <p:ph type="sldNum" sz="quarter" idx="12"/>
          </p:nvPr>
        </p:nvSpPr>
        <p:spPr/>
        <p:txBody>
          <a:bodyPr/>
          <a:lstStyle/>
          <a:p>
            <a:fld id="{E7585F6D-4733-44BE-8C19-D5F608C303A6}" type="slidenum">
              <a:rPr lang="en-CA" smtClean="0"/>
              <a:pPr/>
              <a:t>5</a:t>
            </a:fld>
            <a:endParaRPr lang="en-CA"/>
          </a:p>
        </p:txBody>
      </p:sp>
      <p:pic>
        <p:nvPicPr>
          <p:cNvPr id="13" name="Image 12">
            <a:extLst>
              <a:ext uri="{FF2B5EF4-FFF2-40B4-BE49-F238E27FC236}">
                <a16:creationId xmlns:a16="http://schemas.microsoft.com/office/drawing/2014/main" id="{710DBC5E-0F52-4340-9A3D-8436BC2CB6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10600" y="2776729"/>
            <a:ext cx="3106224" cy="2862444"/>
          </a:xfrm>
          <a:prstGeom prst="rect">
            <a:avLst/>
          </a:prstGeom>
        </p:spPr>
      </p:pic>
      <p:pic>
        <p:nvPicPr>
          <p:cNvPr id="9" name="Image 8">
            <a:extLst>
              <a:ext uri="{FF2B5EF4-FFF2-40B4-BE49-F238E27FC236}">
                <a16:creationId xmlns:a16="http://schemas.microsoft.com/office/drawing/2014/main" id="{AC30378B-AFD0-428A-8576-A752229390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4497" y="2776729"/>
            <a:ext cx="3066903" cy="2862444"/>
          </a:xfrm>
          <a:prstGeom prst="rect">
            <a:avLst/>
          </a:prstGeom>
        </p:spPr>
      </p:pic>
      <p:sp>
        <p:nvSpPr>
          <p:cNvPr id="14" name="ZoneTexte 13">
            <a:extLst>
              <a:ext uri="{FF2B5EF4-FFF2-40B4-BE49-F238E27FC236}">
                <a16:creationId xmlns:a16="http://schemas.microsoft.com/office/drawing/2014/main" id="{377035BE-51C2-4FF8-860D-D749AE429F7C}"/>
              </a:ext>
            </a:extLst>
          </p:cNvPr>
          <p:cNvSpPr txBox="1"/>
          <p:nvPr/>
        </p:nvSpPr>
        <p:spPr>
          <a:xfrm>
            <a:off x="9195255" y="5639173"/>
            <a:ext cx="2158545" cy="369332"/>
          </a:xfrm>
          <a:prstGeom prst="rect">
            <a:avLst/>
          </a:prstGeom>
          <a:solidFill>
            <a:schemeClr val="bg1"/>
          </a:solidFill>
        </p:spPr>
        <p:txBody>
          <a:bodyPr wrap="square" rtlCol="0">
            <a:spAutoFit/>
          </a:bodyPr>
          <a:lstStyle/>
          <a:p>
            <a:r>
              <a:rPr lang="fr-CA" dirty="0"/>
              <a:t>Crédit: </a:t>
            </a:r>
            <a:r>
              <a:rPr lang="fr-CA" dirty="0" err="1"/>
              <a:t>PowerPlastic</a:t>
            </a:r>
            <a:endParaRPr lang="fr-CA" dirty="0"/>
          </a:p>
        </p:txBody>
      </p:sp>
      <p:pic>
        <p:nvPicPr>
          <p:cNvPr id="8" name="Picture 7">
            <a:extLst>
              <a:ext uri="{FF2B5EF4-FFF2-40B4-BE49-F238E27FC236}">
                <a16:creationId xmlns:a16="http://schemas.microsoft.com/office/drawing/2014/main" id="{3606E682-CC2B-4A0E-9C93-81A79C7D042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09491" y="2776729"/>
            <a:ext cx="3066903" cy="2878032"/>
          </a:xfrm>
          <a:prstGeom prst="rect">
            <a:avLst/>
          </a:prstGeom>
        </p:spPr>
      </p:pic>
    </p:spTree>
    <p:extLst>
      <p:ext uri="{BB962C8B-B14F-4D97-AF65-F5344CB8AC3E}">
        <p14:creationId xmlns:p14="http://schemas.microsoft.com/office/powerpoint/2010/main" val="756463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4A652C3C-3E29-4C0A-B9CF-BDD34778F640}"/>
              </a:ext>
            </a:extLst>
          </p:cNvPr>
          <p:cNvPicPr>
            <a:picLocks noChangeAspect="1"/>
          </p:cNvPicPr>
          <p:nvPr/>
        </p:nvPicPr>
        <p:blipFill rotWithShape="1">
          <a:blip r:embed="rId3">
            <a:extLst>
              <a:ext uri="{28A0092B-C50C-407E-A947-70E740481C1C}">
                <a14:useLocalDpi xmlns:a14="http://schemas.microsoft.com/office/drawing/2010/main" val="0"/>
              </a:ext>
            </a:extLst>
          </a:blip>
          <a:srcRect t="16812" b="62159"/>
          <a:stretch/>
        </p:blipFill>
        <p:spPr>
          <a:xfrm>
            <a:off x="0" y="2485146"/>
            <a:ext cx="12192000" cy="1709257"/>
          </a:xfrm>
          <a:prstGeom prst="rect">
            <a:avLst/>
          </a:prstGeom>
        </p:spPr>
      </p:pic>
      <p:sp>
        <p:nvSpPr>
          <p:cNvPr id="2" name="Titre 1">
            <a:extLst>
              <a:ext uri="{FF2B5EF4-FFF2-40B4-BE49-F238E27FC236}">
                <a16:creationId xmlns:a16="http://schemas.microsoft.com/office/drawing/2014/main" id="{03EC01FB-70ED-42AA-BCA4-D7D7ADE5D475}"/>
              </a:ext>
            </a:extLst>
          </p:cNvPr>
          <p:cNvSpPr>
            <a:spLocks noGrp="1"/>
          </p:cNvSpPr>
          <p:nvPr>
            <p:ph type="title"/>
          </p:nvPr>
        </p:nvSpPr>
        <p:spPr>
          <a:xfrm>
            <a:off x="838200" y="2762160"/>
            <a:ext cx="10515600" cy="1150417"/>
          </a:xfrm>
        </p:spPr>
        <p:txBody>
          <a:bodyPr/>
          <a:lstStyle/>
          <a:p>
            <a:pPr algn="ctr"/>
            <a:r>
              <a:rPr lang="fr-CA" dirty="0"/>
              <a:t>Partie 1: Carrières en physique</a:t>
            </a:r>
          </a:p>
        </p:txBody>
      </p:sp>
      <p:sp>
        <p:nvSpPr>
          <p:cNvPr id="4" name="Espace réservé du numéro de diapositive 3">
            <a:extLst>
              <a:ext uri="{FF2B5EF4-FFF2-40B4-BE49-F238E27FC236}">
                <a16:creationId xmlns:a16="http://schemas.microsoft.com/office/drawing/2014/main" id="{42BBD2FD-D883-4A0A-84CC-3537815FBEDF}"/>
              </a:ext>
            </a:extLst>
          </p:cNvPr>
          <p:cNvSpPr>
            <a:spLocks noGrp="1"/>
          </p:cNvSpPr>
          <p:nvPr>
            <p:ph type="sldNum" sz="quarter" idx="12"/>
          </p:nvPr>
        </p:nvSpPr>
        <p:spPr/>
        <p:txBody>
          <a:bodyPr/>
          <a:lstStyle/>
          <a:p>
            <a:fld id="{E7585F6D-4733-44BE-8C19-D5F608C303A6}" type="slidenum">
              <a:rPr lang="en-CA" smtClean="0"/>
              <a:t>6</a:t>
            </a:fld>
            <a:endParaRPr lang="en-CA"/>
          </a:p>
        </p:txBody>
      </p:sp>
    </p:spTree>
    <p:extLst>
      <p:ext uri="{BB962C8B-B14F-4D97-AF65-F5344CB8AC3E}">
        <p14:creationId xmlns:p14="http://schemas.microsoft.com/office/powerpoint/2010/main" val="2341331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Image 35">
            <a:extLst>
              <a:ext uri="{FF2B5EF4-FFF2-40B4-BE49-F238E27FC236}">
                <a16:creationId xmlns:a16="http://schemas.microsoft.com/office/drawing/2014/main" id="{01923AA7-CD3C-4661-B56A-5CD3E3BC7764}"/>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52000"/>
                    </a14:imgEffect>
                  </a14:imgLayer>
                </a14:imgProps>
              </a:ext>
              <a:ext uri="{28A0092B-C50C-407E-A947-70E740481C1C}">
                <a14:useLocalDpi xmlns:a14="http://schemas.microsoft.com/office/drawing/2010/main" val="0"/>
              </a:ext>
            </a:extLst>
          </a:blip>
          <a:srcRect t="45269" b="30078"/>
          <a:stretch/>
        </p:blipFill>
        <p:spPr>
          <a:xfrm>
            <a:off x="0" y="1"/>
            <a:ext cx="12192000" cy="1690688"/>
          </a:xfrm>
          <a:prstGeom prst="rect">
            <a:avLst/>
          </a:prstGeom>
          <a:effectLst/>
        </p:spPr>
      </p:pic>
      <p:pic>
        <p:nvPicPr>
          <p:cNvPr id="27" name="Image 26">
            <a:extLst>
              <a:ext uri="{FF2B5EF4-FFF2-40B4-BE49-F238E27FC236}">
                <a16:creationId xmlns:a16="http://schemas.microsoft.com/office/drawing/2014/main" id="{D28B2834-AC51-4438-ABF0-5BE9708AE7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98262" y="1776595"/>
            <a:ext cx="2017696" cy="1944893"/>
          </a:xfrm>
          <a:prstGeom prst="rect">
            <a:avLst/>
          </a:prstGeom>
        </p:spPr>
      </p:pic>
      <p:sp>
        <p:nvSpPr>
          <p:cNvPr id="2" name="Titre 1">
            <a:extLst>
              <a:ext uri="{FF2B5EF4-FFF2-40B4-BE49-F238E27FC236}">
                <a16:creationId xmlns:a16="http://schemas.microsoft.com/office/drawing/2014/main" id="{7FCB9AF8-8AA3-4D18-9150-6BDDE44AA901}"/>
              </a:ext>
            </a:extLst>
          </p:cNvPr>
          <p:cNvSpPr>
            <a:spLocks noGrp="1"/>
          </p:cNvSpPr>
          <p:nvPr>
            <p:ph type="title"/>
          </p:nvPr>
        </p:nvSpPr>
        <p:spPr>
          <a:xfrm>
            <a:off x="838200" y="193675"/>
            <a:ext cx="10515600" cy="1325563"/>
          </a:xfrm>
        </p:spPr>
        <p:txBody>
          <a:bodyPr/>
          <a:lstStyle/>
          <a:p>
            <a:r>
              <a:rPr lang="fr-CA" dirty="0"/>
              <a:t>La physique</a:t>
            </a:r>
          </a:p>
        </p:txBody>
      </p:sp>
      <p:pic>
        <p:nvPicPr>
          <p:cNvPr id="8" name="Espace réservé du contenu 7">
            <a:extLst>
              <a:ext uri="{FF2B5EF4-FFF2-40B4-BE49-F238E27FC236}">
                <a16:creationId xmlns:a16="http://schemas.microsoft.com/office/drawing/2014/main" id="{75E29C97-FFFE-421A-9E77-D29DE1E3C0CE}"/>
              </a:ext>
            </a:extLst>
          </p:cNvPr>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rot="18010498">
            <a:off x="1173411" y="352667"/>
            <a:ext cx="1910598" cy="2957606"/>
          </a:xfrm>
        </p:spPr>
      </p:pic>
      <p:sp>
        <p:nvSpPr>
          <p:cNvPr id="4" name="Espace réservé du numéro de diapositive 3">
            <a:extLst>
              <a:ext uri="{FF2B5EF4-FFF2-40B4-BE49-F238E27FC236}">
                <a16:creationId xmlns:a16="http://schemas.microsoft.com/office/drawing/2014/main" id="{F7078269-3FC9-4C50-8B4D-E0AD6FA78CBB}"/>
              </a:ext>
            </a:extLst>
          </p:cNvPr>
          <p:cNvSpPr>
            <a:spLocks noGrp="1"/>
          </p:cNvSpPr>
          <p:nvPr>
            <p:ph type="sldNum" sz="quarter" idx="12"/>
          </p:nvPr>
        </p:nvSpPr>
        <p:spPr/>
        <p:txBody>
          <a:bodyPr/>
          <a:lstStyle/>
          <a:p>
            <a:fld id="{E7585F6D-4733-44BE-8C19-D5F608C303A6}" type="slidenum">
              <a:rPr lang="en-CA" smtClean="0"/>
              <a:pPr/>
              <a:t>7</a:t>
            </a:fld>
            <a:endParaRPr lang="en-CA"/>
          </a:p>
        </p:txBody>
      </p:sp>
      <p:sp>
        <p:nvSpPr>
          <p:cNvPr id="5" name="Triangle rectangle 4">
            <a:extLst>
              <a:ext uri="{FF2B5EF4-FFF2-40B4-BE49-F238E27FC236}">
                <a16:creationId xmlns:a16="http://schemas.microsoft.com/office/drawing/2014/main" id="{1B83DAB5-CDAE-4747-B425-02F2F4EF38F8}"/>
              </a:ext>
            </a:extLst>
          </p:cNvPr>
          <p:cNvSpPr/>
          <p:nvPr/>
        </p:nvSpPr>
        <p:spPr>
          <a:xfrm>
            <a:off x="271222" y="1884520"/>
            <a:ext cx="3028950" cy="1729042"/>
          </a:xfrm>
          <a:prstGeom prst="r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14" name="Connecteur droit avec flèche 13">
            <a:extLst>
              <a:ext uri="{FF2B5EF4-FFF2-40B4-BE49-F238E27FC236}">
                <a16:creationId xmlns:a16="http://schemas.microsoft.com/office/drawing/2014/main" id="{066FF42D-3A99-4BCC-B0AE-645B7D7074C8}"/>
              </a:ext>
            </a:extLst>
          </p:cNvPr>
          <p:cNvCxnSpPr>
            <a:cxnSpLocks/>
          </p:cNvCxnSpPr>
          <p:nvPr/>
        </p:nvCxnSpPr>
        <p:spPr>
          <a:xfrm flipV="1">
            <a:off x="1680922" y="903922"/>
            <a:ext cx="1102408" cy="1837313"/>
          </a:xfrm>
          <a:prstGeom prst="straightConnector1">
            <a:avLst/>
          </a:prstGeom>
          <a:ln w="92075">
            <a:solidFill>
              <a:srgbClr val="FF0000"/>
            </a:solidFill>
            <a:tailEnd type="triangle" w="lg" len="lg"/>
          </a:ln>
        </p:spPr>
        <p:style>
          <a:lnRef idx="3">
            <a:schemeClr val="accent2"/>
          </a:lnRef>
          <a:fillRef idx="0">
            <a:schemeClr val="accent2"/>
          </a:fillRef>
          <a:effectRef idx="2">
            <a:schemeClr val="accent2"/>
          </a:effectRef>
          <a:fontRef idx="minor">
            <a:schemeClr val="tx1"/>
          </a:fontRef>
        </p:style>
      </p:cxnSp>
      <p:sp>
        <p:nvSpPr>
          <p:cNvPr id="19" name="ZoneTexte 18">
            <a:extLst>
              <a:ext uri="{FF2B5EF4-FFF2-40B4-BE49-F238E27FC236}">
                <a16:creationId xmlns:a16="http://schemas.microsoft.com/office/drawing/2014/main" id="{A68FECD1-9C3C-4424-A9AF-3C9FEE4B04AE}"/>
              </a:ext>
            </a:extLst>
          </p:cNvPr>
          <p:cNvSpPr txBox="1"/>
          <p:nvPr/>
        </p:nvSpPr>
        <p:spPr>
          <a:xfrm>
            <a:off x="371684" y="222277"/>
            <a:ext cx="441146" cy="707886"/>
          </a:xfrm>
          <a:prstGeom prst="rect">
            <a:avLst/>
          </a:prstGeom>
          <a:noFill/>
        </p:spPr>
        <p:txBody>
          <a:bodyPr wrap="none" rtlCol="0">
            <a:spAutoFit/>
          </a:bodyPr>
          <a:lstStyle/>
          <a:p>
            <a:r>
              <a:rPr lang="fr-CA" sz="4000" b="1" dirty="0">
                <a:latin typeface="Times New Roman" panose="02020603050405020304" pitchFamily="18" charset="0"/>
                <a:cs typeface="Times New Roman" panose="02020603050405020304" pitchFamily="18" charset="0"/>
              </a:rPr>
              <a:t>1</a:t>
            </a:r>
          </a:p>
        </p:txBody>
      </p:sp>
      <p:pic>
        <p:nvPicPr>
          <p:cNvPr id="22" name="Image 21">
            <a:extLst>
              <a:ext uri="{FF2B5EF4-FFF2-40B4-BE49-F238E27FC236}">
                <a16:creationId xmlns:a16="http://schemas.microsoft.com/office/drawing/2014/main" id="{484B3F89-875C-4462-8CE6-E402B0038AD9}"/>
              </a:ext>
            </a:extLst>
          </p:cNvPr>
          <p:cNvPicPr>
            <a:picLocks noChangeAspect="1"/>
          </p:cNvPicPr>
          <p:nvPr/>
        </p:nvPicPr>
        <p:blipFill rotWithShape="1">
          <a:blip r:embed="rId7">
            <a:extLst>
              <a:ext uri="{28A0092B-C50C-407E-A947-70E740481C1C}">
                <a14:useLocalDpi xmlns:a14="http://schemas.microsoft.com/office/drawing/2010/main" val="0"/>
              </a:ext>
            </a:extLst>
          </a:blip>
          <a:srcRect r="19361" b="26501"/>
          <a:stretch/>
        </p:blipFill>
        <p:spPr>
          <a:xfrm>
            <a:off x="3300172" y="4196510"/>
            <a:ext cx="3557224" cy="2159840"/>
          </a:xfrm>
          <a:prstGeom prst="rect">
            <a:avLst/>
          </a:prstGeom>
        </p:spPr>
      </p:pic>
      <p:sp>
        <p:nvSpPr>
          <p:cNvPr id="25" name="Bulle narrative : ronde 24">
            <a:extLst>
              <a:ext uri="{FF2B5EF4-FFF2-40B4-BE49-F238E27FC236}">
                <a16:creationId xmlns:a16="http://schemas.microsoft.com/office/drawing/2014/main" id="{21F675F6-9808-439F-BC84-9FFB0EDF1E88}"/>
              </a:ext>
            </a:extLst>
          </p:cNvPr>
          <p:cNvSpPr/>
          <p:nvPr/>
        </p:nvSpPr>
        <p:spPr>
          <a:xfrm>
            <a:off x="4610975" y="1524803"/>
            <a:ext cx="2792270" cy="2448475"/>
          </a:xfrm>
          <a:prstGeom prst="wedgeEllipseCallout">
            <a:avLst>
              <a:gd name="adj1" fmla="val -27782"/>
              <a:gd name="adj2" fmla="val 7617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29" name="Image 28">
            <a:extLst>
              <a:ext uri="{FF2B5EF4-FFF2-40B4-BE49-F238E27FC236}">
                <a16:creationId xmlns:a16="http://schemas.microsoft.com/office/drawing/2014/main" id="{F7AE4ADA-D462-4EEB-9A0C-51507451988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9754682" flipH="1">
            <a:off x="7268218" y="3421451"/>
            <a:ext cx="3062505" cy="2372186"/>
          </a:xfrm>
          <a:prstGeom prst="rect">
            <a:avLst/>
          </a:prstGeom>
        </p:spPr>
      </p:pic>
      <p:pic>
        <p:nvPicPr>
          <p:cNvPr id="33" name="Image 32">
            <a:extLst>
              <a:ext uri="{FF2B5EF4-FFF2-40B4-BE49-F238E27FC236}">
                <a16:creationId xmlns:a16="http://schemas.microsoft.com/office/drawing/2014/main" id="{96BCC5B3-526D-46EF-8591-4662BA297C5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224108" y="1898350"/>
            <a:ext cx="1810354" cy="2413805"/>
          </a:xfrm>
          <a:prstGeom prst="rect">
            <a:avLst/>
          </a:prstGeom>
        </p:spPr>
      </p:pic>
      <p:sp>
        <p:nvSpPr>
          <p:cNvPr id="34" name="ZoneTexte 33">
            <a:extLst>
              <a:ext uri="{FF2B5EF4-FFF2-40B4-BE49-F238E27FC236}">
                <a16:creationId xmlns:a16="http://schemas.microsoft.com/office/drawing/2014/main" id="{443A753D-974A-4EBF-8F90-91A5FFB55DDF}"/>
              </a:ext>
            </a:extLst>
          </p:cNvPr>
          <p:cNvSpPr txBox="1"/>
          <p:nvPr/>
        </p:nvSpPr>
        <p:spPr>
          <a:xfrm>
            <a:off x="3939435" y="3105252"/>
            <a:ext cx="441146" cy="707886"/>
          </a:xfrm>
          <a:prstGeom prst="rect">
            <a:avLst/>
          </a:prstGeom>
          <a:noFill/>
        </p:spPr>
        <p:txBody>
          <a:bodyPr wrap="none" rtlCol="0">
            <a:spAutoFit/>
          </a:bodyPr>
          <a:lstStyle/>
          <a:p>
            <a:r>
              <a:rPr lang="fr-CA" sz="4000" b="1" dirty="0">
                <a:latin typeface="Times New Roman" panose="02020603050405020304" pitchFamily="18" charset="0"/>
                <a:cs typeface="Times New Roman" panose="02020603050405020304" pitchFamily="18" charset="0"/>
              </a:rPr>
              <a:t>2</a:t>
            </a:r>
          </a:p>
        </p:txBody>
      </p:sp>
      <p:sp>
        <p:nvSpPr>
          <p:cNvPr id="35" name="ZoneTexte 34">
            <a:extLst>
              <a:ext uri="{FF2B5EF4-FFF2-40B4-BE49-F238E27FC236}">
                <a16:creationId xmlns:a16="http://schemas.microsoft.com/office/drawing/2014/main" id="{69914443-B40D-426D-953E-D853822CA79C}"/>
              </a:ext>
            </a:extLst>
          </p:cNvPr>
          <p:cNvSpPr txBox="1"/>
          <p:nvPr/>
        </p:nvSpPr>
        <p:spPr>
          <a:xfrm>
            <a:off x="9370952" y="2365373"/>
            <a:ext cx="441146" cy="707886"/>
          </a:xfrm>
          <a:prstGeom prst="rect">
            <a:avLst/>
          </a:prstGeom>
          <a:noFill/>
        </p:spPr>
        <p:txBody>
          <a:bodyPr wrap="square" rtlCol="0">
            <a:spAutoFit/>
          </a:bodyPr>
          <a:lstStyle/>
          <a:p>
            <a:r>
              <a:rPr lang="fr-CA" sz="4000" b="1" dirty="0">
                <a:latin typeface="Times New Roman" panose="02020603050405020304" pitchFamily="18" charset="0"/>
                <a:cs typeface="Times New Roman" panose="02020603050405020304" pitchFamily="18" charset="0"/>
              </a:rPr>
              <a:t>3</a:t>
            </a:r>
          </a:p>
        </p:txBody>
      </p:sp>
      <p:cxnSp>
        <p:nvCxnSpPr>
          <p:cNvPr id="10" name="Connecteur droit avec flèche 9">
            <a:extLst>
              <a:ext uri="{FF2B5EF4-FFF2-40B4-BE49-F238E27FC236}">
                <a16:creationId xmlns:a16="http://schemas.microsoft.com/office/drawing/2014/main" id="{7509374E-FAE4-49DC-9A54-CAD85C7AB2AA}"/>
              </a:ext>
            </a:extLst>
          </p:cNvPr>
          <p:cNvCxnSpPr>
            <a:cxnSpLocks/>
          </p:cNvCxnSpPr>
          <p:nvPr/>
        </p:nvCxnSpPr>
        <p:spPr>
          <a:xfrm>
            <a:off x="1699972" y="2681847"/>
            <a:ext cx="0" cy="2471859"/>
          </a:xfrm>
          <a:prstGeom prst="straightConnector1">
            <a:avLst/>
          </a:prstGeom>
          <a:ln w="92075">
            <a:solidFill>
              <a:srgbClr val="FF0000"/>
            </a:solidFill>
            <a:tailEnd type="triangle" w="lg" len="lg"/>
          </a:ln>
        </p:spPr>
        <p:style>
          <a:lnRef idx="3">
            <a:schemeClr val="accent2"/>
          </a:lnRef>
          <a:fillRef idx="0">
            <a:schemeClr val="accent2"/>
          </a:fillRef>
          <a:effectRef idx="2">
            <a:schemeClr val="accent2"/>
          </a:effectRef>
          <a:fontRef idx="minor">
            <a:schemeClr val="tx1"/>
          </a:fontRef>
        </p:style>
      </p:cxnSp>
      <p:sp>
        <p:nvSpPr>
          <p:cNvPr id="17" name="ZoneTexte 16">
            <a:extLst>
              <a:ext uri="{FF2B5EF4-FFF2-40B4-BE49-F238E27FC236}">
                <a16:creationId xmlns:a16="http://schemas.microsoft.com/office/drawing/2014/main" id="{E9BF2581-8E62-4902-8091-30AE32EFF9E2}"/>
              </a:ext>
            </a:extLst>
          </p:cNvPr>
          <p:cNvSpPr txBox="1"/>
          <p:nvPr/>
        </p:nvSpPr>
        <p:spPr>
          <a:xfrm rot="1881030">
            <a:off x="232167" y="2534649"/>
            <a:ext cx="2158545" cy="369332"/>
          </a:xfrm>
          <a:prstGeom prst="rect">
            <a:avLst/>
          </a:prstGeom>
          <a:noFill/>
        </p:spPr>
        <p:txBody>
          <a:bodyPr wrap="square" rtlCol="0">
            <a:spAutoFit/>
          </a:bodyPr>
          <a:lstStyle/>
          <a:p>
            <a:r>
              <a:rPr lang="fr-CA" dirty="0"/>
              <a:t>Crédit: Dargaud</a:t>
            </a:r>
          </a:p>
        </p:txBody>
      </p:sp>
      <p:sp>
        <p:nvSpPr>
          <p:cNvPr id="18" name="ZoneTexte 17">
            <a:extLst>
              <a:ext uri="{FF2B5EF4-FFF2-40B4-BE49-F238E27FC236}">
                <a16:creationId xmlns:a16="http://schemas.microsoft.com/office/drawing/2014/main" id="{E8FACAF9-4D2F-4D14-BA40-820B93D9F325}"/>
              </a:ext>
            </a:extLst>
          </p:cNvPr>
          <p:cNvSpPr txBox="1"/>
          <p:nvPr/>
        </p:nvSpPr>
        <p:spPr>
          <a:xfrm>
            <a:off x="3280528" y="6318959"/>
            <a:ext cx="3253275" cy="369332"/>
          </a:xfrm>
          <a:prstGeom prst="rect">
            <a:avLst/>
          </a:prstGeom>
          <a:noFill/>
        </p:spPr>
        <p:txBody>
          <a:bodyPr wrap="square" rtlCol="0">
            <a:spAutoFit/>
          </a:bodyPr>
          <a:lstStyle/>
          <a:p>
            <a:r>
              <a:rPr lang="fr-CA" dirty="0"/>
              <a:t>Crédit: Simon Groulx, La presse</a:t>
            </a:r>
          </a:p>
        </p:txBody>
      </p:sp>
      <p:pic>
        <p:nvPicPr>
          <p:cNvPr id="21" name="Image 19">
            <a:extLst>
              <a:ext uri="{FF2B5EF4-FFF2-40B4-BE49-F238E27FC236}">
                <a16:creationId xmlns:a16="http://schemas.microsoft.com/office/drawing/2014/main" id="{69908EE4-CA95-438D-91C6-236B113EEF73}"/>
              </a:ext>
            </a:extLst>
          </p:cNvPr>
          <p:cNvPicPr>
            <a:picLocks noChangeAspect="1"/>
          </p:cNvPicPr>
          <p:nvPr/>
        </p:nvPicPr>
        <p:blipFill rotWithShape="1">
          <a:blip r:embed="rId10">
            <a:extLst>
              <a:ext uri="{28A0092B-C50C-407E-A947-70E740481C1C}">
                <a14:useLocalDpi xmlns:a14="http://schemas.microsoft.com/office/drawing/2010/main" val="0"/>
              </a:ext>
            </a:extLst>
          </a:blip>
          <a:srcRect l="-22" b="17271"/>
          <a:stretch/>
        </p:blipFill>
        <p:spPr>
          <a:xfrm>
            <a:off x="260138" y="183594"/>
            <a:ext cx="11629646" cy="6410490"/>
          </a:xfrm>
          <a:prstGeom prst="rect">
            <a:avLst/>
          </a:prstGeom>
        </p:spPr>
      </p:pic>
    </p:spTree>
    <p:extLst>
      <p:ext uri="{BB962C8B-B14F-4D97-AF65-F5344CB8AC3E}">
        <p14:creationId xmlns:p14="http://schemas.microsoft.com/office/powerpoint/2010/main" val="267327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9F383F15-6188-407F-82C7-160E98B195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48" r="34114"/>
          <a:stretch/>
        </p:blipFill>
        <p:spPr>
          <a:xfrm>
            <a:off x="6395653" y="1825624"/>
            <a:ext cx="4561987" cy="4783369"/>
          </a:xfrm>
          <a:prstGeom prst="rect">
            <a:avLst/>
          </a:prstGeom>
        </p:spPr>
      </p:pic>
      <p:pic>
        <p:nvPicPr>
          <p:cNvPr id="7" name="Image 6">
            <a:extLst>
              <a:ext uri="{FF2B5EF4-FFF2-40B4-BE49-F238E27FC236}">
                <a16:creationId xmlns:a16="http://schemas.microsoft.com/office/drawing/2014/main" id="{69886005-7298-402E-9740-BDAF8704D97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b="26322"/>
          <a:stretch/>
        </p:blipFill>
        <p:spPr>
          <a:xfrm>
            <a:off x="838200" y="1825624"/>
            <a:ext cx="4328160" cy="4783369"/>
          </a:xfrm>
          <a:prstGeom prst="rect">
            <a:avLst/>
          </a:prstGeom>
        </p:spPr>
      </p:pic>
      <p:pic>
        <p:nvPicPr>
          <p:cNvPr id="5" name="Image 4">
            <a:extLst>
              <a:ext uri="{FF2B5EF4-FFF2-40B4-BE49-F238E27FC236}">
                <a16:creationId xmlns:a16="http://schemas.microsoft.com/office/drawing/2014/main" id="{649B5168-5931-4F85-97BD-C7602F9C1482}"/>
              </a:ext>
            </a:extLst>
          </p:cNvPr>
          <p:cNvPicPr>
            <a:picLocks noChangeAspect="1"/>
          </p:cNvPicPr>
          <p:nvPr/>
        </p:nvPicPr>
        <p:blipFill rotWithShape="1">
          <a:blip r:embed="rId5">
            <a:extLst>
              <a:ext uri="{28A0092B-C50C-407E-A947-70E740481C1C}">
                <a14:useLocalDpi xmlns:a14="http://schemas.microsoft.com/office/drawing/2010/main" val="0"/>
              </a:ext>
            </a:extLst>
          </a:blip>
          <a:srcRect t="44201" b="34409"/>
          <a:stretch/>
        </p:blipFill>
        <p:spPr>
          <a:xfrm>
            <a:off x="0" y="-1"/>
            <a:ext cx="12192000" cy="1737229"/>
          </a:xfrm>
          <a:prstGeom prst="rect">
            <a:avLst/>
          </a:prstGeom>
        </p:spPr>
      </p:pic>
      <p:sp>
        <p:nvSpPr>
          <p:cNvPr id="2" name="Titre 1">
            <a:extLst>
              <a:ext uri="{FF2B5EF4-FFF2-40B4-BE49-F238E27FC236}">
                <a16:creationId xmlns:a16="http://schemas.microsoft.com/office/drawing/2014/main" id="{C7C8C50B-6CC0-4F49-B164-FCBC4BB6D194}"/>
              </a:ext>
            </a:extLst>
          </p:cNvPr>
          <p:cNvSpPr>
            <a:spLocks noGrp="1"/>
          </p:cNvSpPr>
          <p:nvPr>
            <p:ph type="title"/>
          </p:nvPr>
        </p:nvSpPr>
        <p:spPr>
          <a:xfrm>
            <a:off x="838200" y="297585"/>
            <a:ext cx="10515600" cy="1170891"/>
          </a:xfrm>
        </p:spPr>
        <p:txBody>
          <a:bodyPr>
            <a:normAutofit/>
          </a:bodyPr>
          <a:lstStyle/>
          <a:p>
            <a:r>
              <a:rPr lang="fr-CA" dirty="0"/>
              <a:t>Deux types de formation</a:t>
            </a:r>
          </a:p>
        </p:txBody>
      </p:sp>
      <p:sp>
        <p:nvSpPr>
          <p:cNvPr id="4" name="Espace réservé du numéro de diapositive 3">
            <a:extLst>
              <a:ext uri="{FF2B5EF4-FFF2-40B4-BE49-F238E27FC236}">
                <a16:creationId xmlns:a16="http://schemas.microsoft.com/office/drawing/2014/main" id="{C2EEC061-3A2E-463D-82CE-825699E6D620}"/>
              </a:ext>
            </a:extLst>
          </p:cNvPr>
          <p:cNvSpPr>
            <a:spLocks noGrp="1"/>
          </p:cNvSpPr>
          <p:nvPr>
            <p:ph type="sldNum" sz="quarter" idx="12"/>
          </p:nvPr>
        </p:nvSpPr>
        <p:spPr/>
        <p:txBody>
          <a:bodyPr/>
          <a:lstStyle/>
          <a:p>
            <a:fld id="{E7585F6D-4733-44BE-8C19-D5F608C303A6}" type="slidenum">
              <a:rPr lang="en-CA" smtClean="0"/>
              <a:pPr/>
              <a:t>8</a:t>
            </a:fld>
            <a:endParaRPr lang="en-CA"/>
          </a:p>
        </p:txBody>
      </p:sp>
      <p:sp>
        <p:nvSpPr>
          <p:cNvPr id="9" name="Espace réservé du contenu 2">
            <a:extLst>
              <a:ext uri="{FF2B5EF4-FFF2-40B4-BE49-F238E27FC236}">
                <a16:creationId xmlns:a16="http://schemas.microsoft.com/office/drawing/2014/main" id="{720F7CB1-A28C-4387-8D62-C14705D429E0}"/>
              </a:ext>
            </a:extLst>
          </p:cNvPr>
          <p:cNvSpPr txBox="1">
            <a:spLocks/>
          </p:cNvSpPr>
          <p:nvPr/>
        </p:nvSpPr>
        <p:spPr>
          <a:xfrm>
            <a:off x="6487886" y="1871120"/>
            <a:ext cx="486591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alatino Linotype" panose="0204050205050503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alatino Linotype" panose="0204050205050503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alatino Linotype" panose="0204050205050503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alatino Linotype" panose="0204050205050503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fr-CA" dirty="0"/>
          </a:p>
          <a:p>
            <a:endParaRPr lang="fr-CA" dirty="0"/>
          </a:p>
        </p:txBody>
      </p:sp>
      <p:pic>
        <p:nvPicPr>
          <p:cNvPr id="12" name="Image 11">
            <a:extLst>
              <a:ext uri="{FF2B5EF4-FFF2-40B4-BE49-F238E27FC236}">
                <a16:creationId xmlns:a16="http://schemas.microsoft.com/office/drawing/2014/main" id="{67E9930D-92BF-400F-AD0C-998D5E6DD52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4538" t="14033"/>
          <a:stretch/>
        </p:blipFill>
        <p:spPr>
          <a:xfrm>
            <a:off x="8419761" y="3009684"/>
            <a:ext cx="2537879" cy="3599309"/>
          </a:xfrm>
          <a:prstGeom prst="rect">
            <a:avLst/>
          </a:prstGeom>
        </p:spPr>
      </p:pic>
    </p:spTree>
    <p:extLst>
      <p:ext uri="{BB962C8B-B14F-4D97-AF65-F5344CB8AC3E}">
        <p14:creationId xmlns:p14="http://schemas.microsoft.com/office/powerpoint/2010/main" val="3741871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a:extLst>
              <a:ext uri="{FF2B5EF4-FFF2-40B4-BE49-F238E27FC236}">
                <a16:creationId xmlns:a16="http://schemas.microsoft.com/office/drawing/2014/main" id="{3BFC1DDC-697E-4E88-8B09-41DB8CD29588}"/>
              </a:ext>
            </a:extLst>
          </p:cNvPr>
          <p:cNvGraphicFramePr>
            <a:graphicFrameLocks noGrp="1"/>
          </p:cNvGraphicFramePr>
          <p:nvPr>
            <p:ph idx="1"/>
            <p:extLst>
              <p:ext uri="{D42A27DB-BD31-4B8C-83A1-F6EECF244321}">
                <p14:modId xmlns:p14="http://schemas.microsoft.com/office/powerpoint/2010/main" val="2600965603"/>
              </p:ext>
            </p:extLst>
          </p:nvPr>
        </p:nvGraphicFramePr>
        <p:xfrm>
          <a:off x="6926" y="-1"/>
          <a:ext cx="13642571" cy="76477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 4">
            <a:extLst>
              <a:ext uri="{FF2B5EF4-FFF2-40B4-BE49-F238E27FC236}">
                <a16:creationId xmlns:a16="http://schemas.microsoft.com/office/drawing/2014/main" id="{649B5168-5931-4F85-97BD-C7602F9C1482}"/>
              </a:ext>
            </a:extLst>
          </p:cNvPr>
          <p:cNvPicPr>
            <a:picLocks noChangeAspect="1"/>
          </p:cNvPicPr>
          <p:nvPr/>
        </p:nvPicPr>
        <p:blipFill rotWithShape="1">
          <a:blip r:embed="rId8">
            <a:extLst>
              <a:ext uri="{28A0092B-C50C-407E-A947-70E740481C1C}">
                <a14:useLocalDpi xmlns:a14="http://schemas.microsoft.com/office/drawing/2010/main" val="0"/>
              </a:ext>
            </a:extLst>
          </a:blip>
          <a:srcRect t="44201" b="34409"/>
          <a:stretch/>
        </p:blipFill>
        <p:spPr>
          <a:xfrm>
            <a:off x="0" y="-1"/>
            <a:ext cx="12192000" cy="1737229"/>
          </a:xfrm>
          <a:prstGeom prst="rect">
            <a:avLst/>
          </a:prstGeom>
        </p:spPr>
      </p:pic>
      <p:sp>
        <p:nvSpPr>
          <p:cNvPr id="2" name="Titre 1">
            <a:extLst>
              <a:ext uri="{FF2B5EF4-FFF2-40B4-BE49-F238E27FC236}">
                <a16:creationId xmlns:a16="http://schemas.microsoft.com/office/drawing/2014/main" id="{C7C8C50B-6CC0-4F49-B164-FCBC4BB6D194}"/>
              </a:ext>
            </a:extLst>
          </p:cNvPr>
          <p:cNvSpPr>
            <a:spLocks noGrp="1"/>
          </p:cNvSpPr>
          <p:nvPr>
            <p:ph type="title"/>
          </p:nvPr>
        </p:nvSpPr>
        <p:spPr>
          <a:xfrm>
            <a:off x="838200" y="297585"/>
            <a:ext cx="10515600" cy="1170891"/>
          </a:xfrm>
        </p:spPr>
        <p:txBody>
          <a:bodyPr>
            <a:normAutofit fontScale="90000"/>
          </a:bodyPr>
          <a:lstStyle/>
          <a:p>
            <a:r>
              <a:rPr lang="fr-CA" dirty="0"/>
              <a:t>La physique est une formation polyvalente …</a:t>
            </a:r>
          </a:p>
        </p:txBody>
      </p:sp>
      <p:sp>
        <p:nvSpPr>
          <p:cNvPr id="4" name="Espace réservé du numéro de diapositive 3">
            <a:extLst>
              <a:ext uri="{FF2B5EF4-FFF2-40B4-BE49-F238E27FC236}">
                <a16:creationId xmlns:a16="http://schemas.microsoft.com/office/drawing/2014/main" id="{C2EEC061-3A2E-463D-82CE-825699E6D620}"/>
              </a:ext>
            </a:extLst>
          </p:cNvPr>
          <p:cNvSpPr>
            <a:spLocks noGrp="1"/>
          </p:cNvSpPr>
          <p:nvPr>
            <p:ph type="sldNum" sz="quarter" idx="12"/>
          </p:nvPr>
        </p:nvSpPr>
        <p:spPr/>
        <p:txBody>
          <a:bodyPr/>
          <a:lstStyle/>
          <a:p>
            <a:fld id="{E7585F6D-4733-44BE-8C19-D5F608C303A6}" type="slidenum">
              <a:rPr lang="en-CA" smtClean="0"/>
              <a:pPr/>
              <a:t>9</a:t>
            </a:fld>
            <a:endParaRPr lang="en-CA"/>
          </a:p>
        </p:txBody>
      </p:sp>
    </p:spTree>
    <p:extLst>
      <p:ext uri="{BB962C8B-B14F-4D97-AF65-F5344CB8AC3E}">
        <p14:creationId xmlns:p14="http://schemas.microsoft.com/office/powerpoint/2010/main" val="8777166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5"/>
</p:tagLst>
</file>

<file path=ppt/tags/tag14.xml><?xml version="1.0" encoding="utf-8"?>
<p:tagLst xmlns:a="http://schemas.openxmlformats.org/drawingml/2006/main" xmlns:r="http://schemas.openxmlformats.org/officeDocument/2006/relationships" xmlns:p="http://schemas.openxmlformats.org/presentationml/2006/main">
  <p:tag name="NUM" val="6"/>
</p:tagLst>
</file>

<file path=ppt/tags/tag15.xml><?xml version="1.0" encoding="utf-8"?>
<p:tagLst xmlns:a="http://schemas.openxmlformats.org/drawingml/2006/main" xmlns:r="http://schemas.openxmlformats.org/officeDocument/2006/relationships" xmlns:p="http://schemas.openxmlformats.org/presentationml/2006/main">
  <p:tag name="NUM" val="7"/>
</p:tagLst>
</file>

<file path=ppt/tags/tag16.xml><?xml version="1.0" encoding="utf-8"?>
<p:tagLst xmlns:a="http://schemas.openxmlformats.org/drawingml/2006/main" xmlns:r="http://schemas.openxmlformats.org/officeDocument/2006/relationships" xmlns:p="http://schemas.openxmlformats.org/presentationml/2006/main">
  <p:tag name="NUM" val="8"/>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6"/>
</p:tagLst>
</file>

<file path=ppt/tags/tag23.xml><?xml version="1.0" encoding="utf-8"?>
<p:tagLst xmlns:a="http://schemas.openxmlformats.org/drawingml/2006/main" xmlns:r="http://schemas.openxmlformats.org/officeDocument/2006/relationships" xmlns:p="http://schemas.openxmlformats.org/presentationml/2006/main">
  <p:tag name="NUM" val="7"/>
</p:tagLst>
</file>

<file path=ppt/tags/tag24.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2103</TotalTime>
  <Words>2887</Words>
  <Application>Microsoft Office PowerPoint</Application>
  <PresentationFormat>Grand écran</PresentationFormat>
  <Paragraphs>518</Paragraphs>
  <Slides>30</Slides>
  <Notes>30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30</vt:i4>
      </vt:variant>
    </vt:vector>
  </HeadingPairs>
  <TitlesOfParts>
    <vt:vector size="38" baseType="lpstr">
      <vt:lpstr>Arial</vt:lpstr>
      <vt:lpstr>Calibri</vt:lpstr>
      <vt:lpstr>Calibri Light</vt:lpstr>
      <vt:lpstr>Mangal</vt:lpstr>
      <vt:lpstr>Palatino Linotype</vt:lpstr>
      <vt:lpstr>Symbol</vt:lpstr>
      <vt:lpstr>Times New Roman</vt:lpstr>
      <vt:lpstr>Thème Office</vt:lpstr>
      <vt:lpstr>Présentation PowerPoint</vt:lpstr>
      <vt:lpstr>Présentation PowerPoint</vt:lpstr>
      <vt:lpstr>LIGO</vt:lpstr>
      <vt:lpstr>Imagerie par résonance magnétique</vt:lpstr>
      <vt:lpstr>Applications au quotidien</vt:lpstr>
      <vt:lpstr>Partie 1: Carrières en physique</vt:lpstr>
      <vt:lpstr>La physique</vt:lpstr>
      <vt:lpstr>Deux types de formation</vt:lpstr>
      <vt:lpstr>La physique est une formation polyvalente …</vt:lpstr>
      <vt:lpstr>Présentation PowerPoint</vt:lpstr>
      <vt:lpstr>Présentation PowerPoint</vt:lpstr>
      <vt:lpstr> … un milieu collaboratif …</vt:lpstr>
      <vt:lpstr>qui mène à des emplois stimulants! </vt:lpstr>
      <vt:lpstr>Recherche et développement</vt:lpstr>
      <vt:lpstr>Simulations informatiques</vt:lpstr>
      <vt:lpstr>Des endroits qui ont besoin de vous</vt:lpstr>
      <vt:lpstr>Un diplôme en physique est tenu en haute estime par les employeurs </vt:lpstr>
      <vt:lpstr>Pensez-vous être assez intelligent  pour entreprendre des études  en physique?</vt:lpstr>
      <vt:lpstr>Partie 2:  État de la situation des femmes  et des minorités en sciences </vt:lpstr>
      <vt:lpstr>Nous avons tous les mêmes compétences</vt:lpstr>
      <vt:lpstr>Questions à discuter </vt:lpstr>
      <vt:lpstr>Statistiques concernant les femmes à l’UdeM </vt:lpstr>
      <vt:lpstr>Historique de la proportion  de femmes en physique</vt:lpstr>
      <vt:lpstr>Exemple des autres minorités culturelles</vt:lpstr>
      <vt:lpstr>Le biais implicite.</vt:lpstr>
      <vt:lpstr>On vous mets au défi: le biais implicite.</vt:lpstr>
      <vt:lpstr>L’identité physique</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E=mc3  Déconstruction les stéréotypes des physiciennes et physiciens</dc:title>
  <dc:creator>Client</dc:creator>
  <cp:lastModifiedBy>Jacinthe Pilette</cp:lastModifiedBy>
  <cp:revision>562</cp:revision>
  <cp:lastPrinted>2017-09-21T15:43:16Z</cp:lastPrinted>
  <dcterms:created xsi:type="dcterms:W3CDTF">2017-06-28T15:19:39Z</dcterms:created>
  <dcterms:modified xsi:type="dcterms:W3CDTF">2019-01-16T21:05:39Z</dcterms:modified>
</cp:coreProperties>
</file>