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72" r:id="rId2"/>
    <p:sldId id="289" r:id="rId3"/>
    <p:sldId id="290" r:id="rId4"/>
    <p:sldId id="305" r:id="rId5"/>
    <p:sldId id="270" r:id="rId6"/>
    <p:sldId id="304" r:id="rId7"/>
    <p:sldId id="303" r:id="rId8"/>
    <p:sldId id="297" r:id="rId9"/>
    <p:sldId id="302" r:id="rId10"/>
    <p:sldId id="298" r:id="rId11"/>
    <p:sldId id="299" r:id="rId12"/>
    <p:sldId id="300" r:id="rId13"/>
    <p:sldId id="301" r:id="rId14"/>
    <p:sldId id="292" r:id="rId15"/>
    <p:sldId id="275" r:id="rId16"/>
    <p:sldId id="273" r:id="rId17"/>
    <p:sldId id="274" r:id="rId18"/>
    <p:sldId id="258" r:id="rId19"/>
    <p:sldId id="276" r:id="rId20"/>
    <p:sldId id="293" r:id="rId21"/>
    <p:sldId id="294" r:id="rId22"/>
    <p:sldId id="295" r:id="rId23"/>
    <p:sldId id="277" r:id="rId24"/>
    <p:sldId id="278" r:id="rId25"/>
    <p:sldId id="288" r:id="rId26"/>
    <p:sldId id="281" r:id="rId27"/>
    <p:sldId id="291" r:id="rId28"/>
    <p:sldId id="306" r:id="rId29"/>
    <p:sldId id="286" r:id="rId30"/>
    <p:sldId id="308" r:id="rId31"/>
    <p:sldId id="262" r:id="rId32"/>
    <p:sldId id="265" r:id="rId33"/>
    <p:sldId id="269" r:id="rId34"/>
    <p:sldId id="268" r:id="rId35"/>
    <p:sldId id="309" r:id="rId36"/>
    <p:sldId id="310" r:id="rId37"/>
    <p:sldId id="307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93B6B"/>
    <a:srgbClr val="00CC00"/>
    <a:srgbClr val="008000"/>
    <a:srgbClr val="00FFFF"/>
    <a:srgbClr val="3E4176"/>
    <a:srgbClr val="444780"/>
    <a:srgbClr val="494C89"/>
    <a:srgbClr val="515597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78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68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820FB2-5D08-44B6-A7F3-1C173A92D9FD}" type="datetimeFigureOut">
              <a:rPr lang="en-GB" smtClean="0"/>
              <a:t>20/11/2017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92DE6-4EB7-48E1-AEA3-7C8C7BDB91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280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520E8-0D88-4D14-8B72-BC7B22F9200A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0131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0240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494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4956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9503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254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6567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723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438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87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363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003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3B4D9-3731-47CA-B849-2436D7A52C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88809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7.emf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BA6 </a:t>
            </a:r>
            <a:r>
              <a:rPr lang="en-GB" cap="none" dirty="0" smtClean="0"/>
              <a:t>Crab cavity test-stand </a:t>
            </a:r>
            <a:br>
              <a:rPr lang="en-GB" cap="none" dirty="0" smtClean="0"/>
            </a:br>
            <a:r>
              <a:rPr lang="en-GB" dirty="0" smtClean="0"/>
              <a:t>YETS sequencing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EDMS </a:t>
            </a:r>
            <a:r>
              <a:rPr lang="en-GB" dirty="0" smtClean="0"/>
              <a:t>1843665  </a:t>
            </a:r>
          </a:p>
          <a:p>
            <a:r>
              <a:rPr lang="en-GB" dirty="0" smtClean="0"/>
              <a:t>SPS </a:t>
            </a:r>
            <a:r>
              <a:rPr lang="en-GB" dirty="0"/>
              <a:t>crab-cavity test stand activities in </a:t>
            </a:r>
            <a:r>
              <a:rPr lang="en-GB" dirty="0" smtClean="0"/>
              <a:t>YETS2017-2018</a:t>
            </a:r>
            <a:endParaRPr lang="fr-CH" dirty="0"/>
          </a:p>
          <a:p>
            <a:r>
              <a:rPr lang="en-GB" dirty="0" smtClean="0"/>
              <a:t>Giovanna Vandoni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fr-CH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F4FCD-A0DC-450A-9E80-A9219F6EB00C}" type="slidenum">
              <a:rPr lang="fr-CH" smtClean="0"/>
              <a:t>1</a:t>
            </a:fld>
            <a:endParaRPr lang="fr-CH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7071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5517">
            <a:off x="1210131" y="-181648"/>
            <a:ext cx="9776764" cy="73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Coordination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10</a:t>
            </a:fld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2860" y="0"/>
            <a:ext cx="10515600" cy="1325563"/>
          </a:xfrm>
        </p:spPr>
        <p:txBody>
          <a:bodyPr/>
          <a:lstStyle/>
          <a:p>
            <a:r>
              <a:rPr lang="en-GB" dirty="0" smtClean="0"/>
              <a:t>Crab cavity zone</a:t>
            </a:r>
            <a:endParaRPr lang="en-GB" dirty="0"/>
          </a:p>
        </p:txBody>
      </p:sp>
      <p:sp>
        <p:nvSpPr>
          <p:cNvPr id="6" name="Parallelogram 5"/>
          <p:cNvSpPr/>
          <p:nvPr/>
        </p:nvSpPr>
        <p:spPr>
          <a:xfrm>
            <a:off x="598206" y="2161708"/>
            <a:ext cx="3829482" cy="1119499"/>
          </a:xfrm>
          <a:prstGeom prst="parallelogram">
            <a:avLst>
              <a:gd name="adj" fmla="val 50191"/>
            </a:avLst>
          </a:prstGeom>
          <a:solidFill>
            <a:srgbClr val="00FFFF">
              <a:alpha val="4980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1614578" y="1863305"/>
            <a:ext cx="242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Helium pump zone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426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5517">
            <a:off x="1210131" y="-181648"/>
            <a:ext cx="9776764" cy="73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Coordination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11</a:t>
            </a:fld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2860" y="0"/>
            <a:ext cx="10515600" cy="1325563"/>
          </a:xfrm>
        </p:spPr>
        <p:txBody>
          <a:bodyPr/>
          <a:lstStyle/>
          <a:p>
            <a:r>
              <a:rPr lang="en-GB" dirty="0" smtClean="0"/>
              <a:t>Crab cavity zone</a:t>
            </a:r>
            <a:endParaRPr lang="en-GB" dirty="0"/>
          </a:p>
        </p:txBody>
      </p:sp>
      <p:sp>
        <p:nvSpPr>
          <p:cNvPr id="6" name="Parallelogram 5"/>
          <p:cNvSpPr/>
          <p:nvPr/>
        </p:nvSpPr>
        <p:spPr>
          <a:xfrm>
            <a:off x="3135086" y="2392788"/>
            <a:ext cx="2496593" cy="1900538"/>
          </a:xfrm>
          <a:prstGeom prst="parallelogram">
            <a:avLst>
              <a:gd name="adj" fmla="val 50191"/>
            </a:avLst>
          </a:prstGeom>
          <a:solidFill>
            <a:srgbClr val="00FFFF">
              <a:alpha val="4980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852681" y="1872013"/>
            <a:ext cx="242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ValveBox2 zone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86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5517">
            <a:off x="1210131" y="-181648"/>
            <a:ext cx="9776764" cy="73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Coordination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12</a:t>
            </a:fld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2860" y="0"/>
            <a:ext cx="10515600" cy="1325563"/>
          </a:xfrm>
        </p:spPr>
        <p:txBody>
          <a:bodyPr/>
          <a:lstStyle/>
          <a:p>
            <a:r>
              <a:rPr lang="en-GB" dirty="0" smtClean="0"/>
              <a:t>Crab cavity zone</a:t>
            </a:r>
            <a:endParaRPr lang="en-GB" dirty="0"/>
          </a:p>
        </p:txBody>
      </p:sp>
      <p:sp>
        <p:nvSpPr>
          <p:cNvPr id="6" name="Parallelogram 5"/>
          <p:cNvSpPr/>
          <p:nvPr/>
        </p:nvSpPr>
        <p:spPr>
          <a:xfrm>
            <a:off x="4458789" y="2432796"/>
            <a:ext cx="4151811" cy="1900538"/>
          </a:xfrm>
          <a:prstGeom prst="parallelogram">
            <a:avLst>
              <a:gd name="adj" fmla="val 50191"/>
            </a:avLst>
          </a:prstGeom>
          <a:solidFill>
            <a:srgbClr val="00FFFF">
              <a:alpha val="4980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864361" y="1863304"/>
            <a:ext cx="242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Crab-cavity zone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518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5517">
            <a:off x="1210131" y="-181648"/>
            <a:ext cx="9776764" cy="73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Coordination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13</a:t>
            </a:fld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2860" y="0"/>
            <a:ext cx="10515600" cy="1325563"/>
          </a:xfrm>
        </p:spPr>
        <p:txBody>
          <a:bodyPr/>
          <a:lstStyle/>
          <a:p>
            <a:r>
              <a:rPr lang="en-GB" dirty="0" smtClean="0"/>
              <a:t>Crab cavity zone</a:t>
            </a:r>
            <a:endParaRPr lang="en-GB" dirty="0"/>
          </a:p>
        </p:txBody>
      </p:sp>
      <p:sp>
        <p:nvSpPr>
          <p:cNvPr id="6" name="Parallelogram 5"/>
          <p:cNvSpPr/>
          <p:nvPr/>
        </p:nvSpPr>
        <p:spPr>
          <a:xfrm>
            <a:off x="7358743" y="2437151"/>
            <a:ext cx="2657429" cy="1900538"/>
          </a:xfrm>
          <a:prstGeom prst="parallelogram">
            <a:avLst>
              <a:gd name="adj" fmla="val 50191"/>
            </a:avLst>
          </a:prstGeom>
          <a:solidFill>
            <a:srgbClr val="00FFFF">
              <a:alpha val="4980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294052" y="1854595"/>
            <a:ext cx="242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RF-connections zone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2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1807"/>
            <a:ext cx="12176952" cy="642525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2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562" r="6997"/>
          <a:stretch/>
        </p:blipFill>
        <p:spPr>
          <a:xfrm rot="5400000">
            <a:off x="1907742" y="3147379"/>
            <a:ext cx="6842743" cy="5479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1522" y="174623"/>
            <a:ext cx="365080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19-20 Dec : MAGNET TESTS</a:t>
            </a:r>
            <a:endParaRPr lang="en-GB" dirty="0"/>
          </a:p>
        </p:txBody>
      </p:sp>
      <p:sp>
        <p:nvSpPr>
          <p:cNvPr id="15" name="Trapezoid 14"/>
          <p:cNvSpPr/>
          <p:nvPr/>
        </p:nvSpPr>
        <p:spPr>
          <a:xfrm rot="5400000">
            <a:off x="4501210" y="55737"/>
            <a:ext cx="369332" cy="607105"/>
          </a:xfrm>
          <a:prstGeom prst="trapezoid">
            <a:avLst>
              <a:gd name="adj" fmla="val 31363"/>
            </a:avLst>
          </a:prstGeom>
          <a:solidFill>
            <a:schemeClr val="accent2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31523" y="1978028"/>
            <a:ext cx="365317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15 Jan, 5am to 10am: AUG Tests</a:t>
            </a:r>
          </a:p>
        </p:txBody>
      </p:sp>
      <p:sp>
        <p:nvSpPr>
          <p:cNvPr id="17" name="Trapezoid 16"/>
          <p:cNvSpPr/>
          <p:nvPr/>
        </p:nvSpPr>
        <p:spPr>
          <a:xfrm rot="5400000">
            <a:off x="4503581" y="1859142"/>
            <a:ext cx="369332" cy="607105"/>
          </a:xfrm>
          <a:prstGeom prst="trapezoid">
            <a:avLst>
              <a:gd name="adj" fmla="val 40366"/>
            </a:avLst>
          </a:prstGeom>
          <a:solidFill>
            <a:schemeClr val="accent2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731522" y="2844338"/>
            <a:ext cx="362269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27-28 Jan : Auto transfer tests EN/EL</a:t>
            </a:r>
          </a:p>
        </p:txBody>
      </p:sp>
      <p:sp>
        <p:nvSpPr>
          <p:cNvPr id="19" name="Trapezoid 18"/>
          <p:cNvSpPr/>
          <p:nvPr/>
        </p:nvSpPr>
        <p:spPr>
          <a:xfrm rot="5400000">
            <a:off x="4473102" y="2725452"/>
            <a:ext cx="369332" cy="607105"/>
          </a:xfrm>
          <a:prstGeom prst="trapezoid">
            <a:avLst>
              <a:gd name="adj" fmla="val 33613"/>
            </a:avLst>
          </a:prstGeom>
          <a:solidFill>
            <a:schemeClr val="accent2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731522" y="4584468"/>
            <a:ext cx="3622693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/>
              <a:t>22 Feb : Global Access test</a:t>
            </a:r>
          </a:p>
        </p:txBody>
      </p:sp>
      <p:sp>
        <p:nvSpPr>
          <p:cNvPr id="21" name="Trapezoid 20"/>
          <p:cNvSpPr/>
          <p:nvPr/>
        </p:nvSpPr>
        <p:spPr>
          <a:xfrm rot="5400000">
            <a:off x="4473102" y="4465582"/>
            <a:ext cx="369332" cy="607105"/>
          </a:xfrm>
          <a:prstGeom prst="trapezoid">
            <a:avLst>
              <a:gd name="adj" fmla="val 40366"/>
            </a:avLst>
          </a:prstGeom>
          <a:solidFill>
            <a:schemeClr val="accent2">
              <a:lumMod val="20000"/>
              <a:lumOff val="80000"/>
            </a:scheme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731522" y="607230"/>
            <a:ext cx="4323599" cy="9060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Isosceles Triangle 22"/>
          <p:cNvSpPr/>
          <p:nvPr/>
        </p:nvSpPr>
        <p:spPr>
          <a:xfrm rot="16200000">
            <a:off x="5928253" y="1359349"/>
            <a:ext cx="299258" cy="77264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/>
          <p:cNvSpPr/>
          <p:nvPr/>
        </p:nvSpPr>
        <p:spPr>
          <a:xfrm>
            <a:off x="6464206" y="1587731"/>
            <a:ext cx="3455650" cy="3075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8/1 	Transfer Table arrival</a:t>
            </a:r>
            <a:endParaRPr lang="en-GB" dirty="0"/>
          </a:p>
        </p:txBody>
      </p:sp>
      <p:sp>
        <p:nvSpPr>
          <p:cNvPr id="25" name="Isosceles Triangle 24"/>
          <p:cNvSpPr/>
          <p:nvPr/>
        </p:nvSpPr>
        <p:spPr>
          <a:xfrm rot="16200000">
            <a:off x="5898922" y="1885821"/>
            <a:ext cx="299258" cy="772648"/>
          </a:xfrm>
          <a:prstGeom prst="triangle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6434874" y="2114203"/>
            <a:ext cx="3515461" cy="307571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17/1 	Cryogenic Refrigerator</a:t>
            </a:r>
            <a:endParaRPr lang="en-GB" dirty="0"/>
          </a:p>
        </p:txBody>
      </p:sp>
      <p:sp>
        <p:nvSpPr>
          <p:cNvPr id="27" name="Isosceles Triangle 26"/>
          <p:cNvSpPr/>
          <p:nvPr/>
        </p:nvSpPr>
        <p:spPr>
          <a:xfrm rot="16200000">
            <a:off x="5898922" y="2266819"/>
            <a:ext cx="299258" cy="77264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/>
          <p:cNvSpPr/>
          <p:nvPr/>
        </p:nvSpPr>
        <p:spPr>
          <a:xfrm>
            <a:off x="6434874" y="2495201"/>
            <a:ext cx="3515461" cy="30757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22/1 	</a:t>
            </a:r>
            <a:r>
              <a:rPr lang="en-GB" dirty="0" err="1" smtClean="0"/>
              <a:t>Cryomodule</a:t>
            </a:r>
            <a:r>
              <a:rPr lang="en-GB" dirty="0" smtClean="0"/>
              <a:t> in tunnel</a:t>
            </a:r>
            <a:endParaRPr lang="en-GB" dirty="0"/>
          </a:p>
        </p:txBody>
      </p:sp>
      <p:sp>
        <p:nvSpPr>
          <p:cNvPr id="29" name="Isosceles Triangle 28"/>
          <p:cNvSpPr/>
          <p:nvPr/>
        </p:nvSpPr>
        <p:spPr>
          <a:xfrm rot="16200000">
            <a:off x="5872800" y="2980931"/>
            <a:ext cx="290544" cy="772648"/>
          </a:xfrm>
          <a:prstGeom prst="triangle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6404395" y="3213670"/>
            <a:ext cx="3515461" cy="307571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1/2 	Flushing of </a:t>
            </a:r>
            <a:r>
              <a:rPr lang="en-GB" dirty="0" err="1" smtClean="0"/>
              <a:t>cryolines</a:t>
            </a:r>
            <a:endParaRPr lang="en-GB" dirty="0"/>
          </a:p>
        </p:txBody>
      </p:sp>
      <p:sp>
        <p:nvSpPr>
          <p:cNvPr id="31" name="Isosceles Triangle 30"/>
          <p:cNvSpPr/>
          <p:nvPr/>
        </p:nvSpPr>
        <p:spPr>
          <a:xfrm rot="16200000">
            <a:off x="5872800" y="3388474"/>
            <a:ext cx="290544" cy="772648"/>
          </a:xfrm>
          <a:prstGeom prst="triangle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6404395" y="3621213"/>
            <a:ext cx="3895074" cy="307571"/>
          </a:xfrm>
          <a:prstGeom prst="rect">
            <a:avLst/>
          </a:prstGeom>
          <a:solidFill>
            <a:srgbClr val="0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7</a:t>
            </a:r>
            <a:r>
              <a:rPr lang="en-GB" dirty="0" smtClean="0"/>
              <a:t>/2 	Start commissioning at 20K</a:t>
            </a:r>
            <a:endParaRPr lang="en-GB" dirty="0"/>
          </a:p>
        </p:txBody>
      </p:sp>
      <p:sp>
        <p:nvSpPr>
          <p:cNvPr id="33" name="Isosceles Triangle 32"/>
          <p:cNvSpPr/>
          <p:nvPr/>
        </p:nvSpPr>
        <p:spPr>
          <a:xfrm rot="16200000">
            <a:off x="5872800" y="4849531"/>
            <a:ext cx="290544" cy="772648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6404394" y="5082270"/>
            <a:ext cx="4202645" cy="3075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28/2 	Start </a:t>
            </a:r>
            <a:r>
              <a:rPr lang="en-GB" dirty="0" err="1" smtClean="0"/>
              <a:t>cooldown</a:t>
            </a:r>
            <a:r>
              <a:rPr lang="en-GB" dirty="0" smtClean="0"/>
              <a:t> of </a:t>
            </a:r>
            <a:r>
              <a:rPr lang="en-GB" dirty="0" err="1" smtClean="0"/>
              <a:t>cryomodule</a:t>
            </a:r>
            <a:endParaRPr lang="en-GB" dirty="0"/>
          </a:p>
        </p:txBody>
      </p:sp>
      <p:sp>
        <p:nvSpPr>
          <p:cNvPr id="35" name="TextBox 34"/>
          <p:cNvSpPr txBox="1"/>
          <p:nvPr/>
        </p:nvSpPr>
        <p:spPr>
          <a:xfrm>
            <a:off x="2086496" y="6324596"/>
            <a:ext cx="25440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 March Beam to SPS</a:t>
            </a:r>
            <a:endParaRPr lang="en-GB" dirty="0"/>
          </a:p>
        </p:txBody>
      </p:sp>
      <p:sp>
        <p:nvSpPr>
          <p:cNvPr id="36" name="Right Arrow 35"/>
          <p:cNvSpPr/>
          <p:nvPr/>
        </p:nvSpPr>
        <p:spPr>
          <a:xfrm>
            <a:off x="4461244" y="6376259"/>
            <a:ext cx="468873" cy="266007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2413344" y="1596044"/>
            <a:ext cx="2393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Magnet transport week</a:t>
            </a:r>
            <a:endParaRPr lang="en-GB" dirty="0"/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11039302" y="3629525"/>
            <a:ext cx="8313" cy="1557252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1136011" y="4215136"/>
            <a:ext cx="97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Gaseous</a:t>
            </a:r>
          </a:p>
          <a:p>
            <a:r>
              <a:rPr lang="en-GB" dirty="0" smtClean="0"/>
              <a:t>Helium </a:t>
            </a:r>
            <a:endParaRPr lang="en-GB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11047615" y="5186777"/>
            <a:ext cx="0" cy="1322485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1136010" y="5485634"/>
            <a:ext cx="909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Liquid</a:t>
            </a:r>
          </a:p>
          <a:p>
            <a:r>
              <a:rPr lang="en-GB" dirty="0" smtClean="0"/>
              <a:t>Helium 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 rot="16200000">
            <a:off x="-1275351" y="2078984"/>
            <a:ext cx="3312842" cy="36933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9/2       Demi water off       22/12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10108324" y="2063185"/>
            <a:ext cx="2055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15/1</a:t>
            </a:r>
          </a:p>
          <a:p>
            <a:r>
              <a:rPr lang="en-GB" dirty="0" smtClean="0"/>
              <a:t>Raw water available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484611"/>
            <a:ext cx="2743200" cy="365125"/>
          </a:xfrm>
        </p:spPr>
        <p:txBody>
          <a:bodyPr/>
          <a:lstStyle/>
          <a:p>
            <a:fld id="{DA83B4D9-3731-47CA-B849-2436D7A52C59}" type="slidenum">
              <a:rPr lang="en-GB" smtClean="0"/>
              <a:t>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273532" y="6475897"/>
            <a:ext cx="4114800" cy="365125"/>
          </a:xfrm>
        </p:spPr>
        <p:txBody>
          <a:bodyPr/>
          <a:lstStyle/>
          <a:p>
            <a:r>
              <a:rPr lang="en-GB" dirty="0" err="1" smtClean="0"/>
              <a:t>G.Vandoni</a:t>
            </a:r>
            <a:r>
              <a:rPr lang="en-GB" dirty="0" smtClean="0"/>
              <a:t> - SPS crab-cavity test stand YETS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568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415636" y="4461205"/>
            <a:ext cx="4380808" cy="16486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21322" y="2820394"/>
            <a:ext cx="4380808" cy="14562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15636" y="1178923"/>
            <a:ext cx="4380808" cy="14562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 large blocks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415636" y="1187030"/>
            <a:ext cx="12923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CABLING</a:t>
            </a:r>
            <a:endParaRPr lang="en-GB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15636" y="2797973"/>
            <a:ext cx="17796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CRYOGENICS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172535" y="3264083"/>
            <a:ext cx="528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TA6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172536" y="3648184"/>
            <a:ext cx="816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Tunnel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143937" y="2890306"/>
            <a:ext cx="557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BA6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15636" y="4461205"/>
            <a:ext cx="1673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TEST STAND</a:t>
            </a:r>
            <a:endParaRPr lang="en-GB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2840027" y="4553308"/>
            <a:ext cx="1486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Transfer Table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840027" y="4922071"/>
            <a:ext cx="1498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equipment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2840026" y="5291403"/>
            <a:ext cx="1536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CRYOMODULE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064471" y="1410162"/>
            <a:ext cx="528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TA6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3064471" y="1778925"/>
            <a:ext cx="816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Tunnel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093864" y="2147688"/>
            <a:ext cx="13065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BA6 and </a:t>
            </a:r>
            <a:r>
              <a:rPr lang="en-GB" dirty="0" err="1" smtClean="0"/>
              <a:t>ext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8835578" y="3160904"/>
            <a:ext cx="246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 all the rest around this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6962804" y="3561781"/>
            <a:ext cx="419352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ODH</a:t>
            </a:r>
          </a:p>
          <a:p>
            <a:r>
              <a:rPr lang="en-GB" dirty="0" smtClean="0"/>
              <a:t>Water, raw and demi</a:t>
            </a:r>
          </a:p>
          <a:p>
            <a:endParaRPr lang="en-GB" dirty="0"/>
          </a:p>
          <a:p>
            <a:r>
              <a:rPr lang="en-GB" dirty="0" smtClean="0"/>
              <a:t>And of course, the rest of the SPS activities</a:t>
            </a:r>
          </a:p>
          <a:p>
            <a:r>
              <a:rPr lang="en-GB" dirty="0"/>
              <a:t>	</a:t>
            </a:r>
            <a:r>
              <a:rPr lang="en-GB" dirty="0" smtClean="0"/>
              <a:t>Kickers</a:t>
            </a:r>
          </a:p>
          <a:p>
            <a:r>
              <a:rPr lang="en-GB" dirty="0"/>
              <a:t>	</a:t>
            </a:r>
            <a:r>
              <a:rPr lang="en-GB" dirty="0" smtClean="0"/>
              <a:t>Magnet campaign</a:t>
            </a:r>
          </a:p>
          <a:p>
            <a:r>
              <a:rPr lang="en-GB" dirty="0"/>
              <a:t>	</a:t>
            </a:r>
            <a:r>
              <a:rPr lang="en-GB" dirty="0" smtClean="0"/>
              <a:t>Lift maintenance</a:t>
            </a:r>
          </a:p>
          <a:p>
            <a:r>
              <a:rPr lang="en-GB" dirty="0"/>
              <a:t>	</a:t>
            </a:r>
            <a:r>
              <a:rPr lang="en-GB" dirty="0" smtClean="0"/>
              <a:t>AUG tests</a:t>
            </a:r>
          </a:p>
          <a:p>
            <a:r>
              <a:rPr lang="en-GB" dirty="0"/>
              <a:t>	</a:t>
            </a:r>
            <a:r>
              <a:rPr lang="en-GB" dirty="0" smtClean="0"/>
              <a:t>Access tests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 rot="16200000">
            <a:off x="6859049" y="5250234"/>
            <a:ext cx="1385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D. Mcfarlane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865325" y="5658920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4949892" y="1157807"/>
            <a:ext cx="667087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 very important campaign with several clients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Priorities to be worked out together with EN/EL to distribute workload: </a:t>
            </a:r>
            <a:r>
              <a:rPr lang="en-GB" dirty="0" smtClean="0"/>
              <a:t>new </a:t>
            </a:r>
            <a:r>
              <a:rPr lang="en-GB" dirty="0"/>
              <a:t>cables will </a:t>
            </a:r>
            <a:r>
              <a:rPr lang="en-GB" dirty="0" smtClean="0"/>
              <a:t>NOT be </a:t>
            </a:r>
            <a:r>
              <a:rPr lang="en-GB" dirty="0"/>
              <a:t>available on day </a:t>
            </a:r>
            <a:r>
              <a:rPr lang="en-GB" dirty="0" smtClean="0"/>
              <a:t>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Work partially at night to avoid coactivity and ensure efficient cabling </a:t>
            </a:r>
            <a:r>
              <a:rPr lang="en-GB" dirty="0" smtClean="0"/>
              <a:t>activity</a:t>
            </a:r>
            <a:endParaRPr lang="en-GB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16</a:t>
            </a:fld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429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Cabling for signals &amp; power - DEADLINES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430957" y="61619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349106"/>
              </p:ext>
            </p:extLst>
          </p:nvPr>
        </p:nvGraphicFramePr>
        <p:xfrm>
          <a:off x="492983" y="1283727"/>
          <a:ext cx="997604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8697">
                  <a:extLst>
                    <a:ext uri="{9D8B030D-6E8A-4147-A177-3AD203B41FA5}">
                      <a16:colId xmlns:a16="http://schemas.microsoft.com/office/drawing/2014/main" val="3344548218"/>
                    </a:ext>
                  </a:extLst>
                </a:gridCol>
                <a:gridCol w="2161309">
                  <a:extLst>
                    <a:ext uri="{9D8B030D-6E8A-4147-A177-3AD203B41FA5}">
                      <a16:colId xmlns:a16="http://schemas.microsoft.com/office/drawing/2014/main" val="195853976"/>
                    </a:ext>
                  </a:extLst>
                </a:gridCol>
                <a:gridCol w="1911927">
                  <a:extLst>
                    <a:ext uri="{9D8B030D-6E8A-4147-A177-3AD203B41FA5}">
                      <a16:colId xmlns:a16="http://schemas.microsoft.com/office/drawing/2014/main" val="1667361140"/>
                    </a:ext>
                  </a:extLst>
                </a:gridCol>
                <a:gridCol w="1704111">
                  <a:extLst>
                    <a:ext uri="{9D8B030D-6E8A-4147-A177-3AD203B41FA5}">
                      <a16:colId xmlns:a16="http://schemas.microsoft.com/office/drawing/2014/main" val="216646775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EN/EL/FC new cables and </a:t>
                      </a:r>
                      <a:r>
                        <a:rPr lang="en-GB" dirty="0" err="1" smtClean="0"/>
                        <a:t>fibers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Deadline for use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005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Transfer Table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K.Artoos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15/1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723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Mechanical instrumentation of 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M.Guinchard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?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31931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ODH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N.Broca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14/2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 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1770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Cryogenics (to VB#2)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C.Fluder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24/1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 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01459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Faraday cage LLRF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P.Baudrenghien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40255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RF Powering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F.Killing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 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918196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066351"/>
              </p:ext>
            </p:extLst>
          </p:nvPr>
        </p:nvGraphicFramePr>
        <p:xfrm>
          <a:off x="492983" y="4236234"/>
          <a:ext cx="997604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8697">
                  <a:extLst>
                    <a:ext uri="{9D8B030D-6E8A-4147-A177-3AD203B41FA5}">
                      <a16:colId xmlns:a16="http://schemas.microsoft.com/office/drawing/2014/main" val="3344548218"/>
                    </a:ext>
                  </a:extLst>
                </a:gridCol>
                <a:gridCol w="2161309">
                  <a:extLst>
                    <a:ext uri="{9D8B030D-6E8A-4147-A177-3AD203B41FA5}">
                      <a16:colId xmlns:a16="http://schemas.microsoft.com/office/drawing/2014/main" val="195853976"/>
                    </a:ext>
                  </a:extLst>
                </a:gridCol>
                <a:gridCol w="1911927">
                  <a:extLst>
                    <a:ext uri="{9D8B030D-6E8A-4147-A177-3AD203B41FA5}">
                      <a16:colId xmlns:a16="http://schemas.microsoft.com/office/drawing/2014/main" val="1667361140"/>
                    </a:ext>
                  </a:extLst>
                </a:gridCol>
                <a:gridCol w="1704111">
                  <a:extLst>
                    <a:ext uri="{9D8B030D-6E8A-4147-A177-3AD203B41FA5}">
                      <a16:colId xmlns:a16="http://schemas.microsoft.com/office/drawing/2014/main" val="216646775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EN/EL/EIC  Electrical distribution cabling and connections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Deadline for use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90051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Energization of transformer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G.Velazquez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15/1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47233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Cryogenics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C.Fluder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22/1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84389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Transfer table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K.Artoos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15/1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4912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IOTs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F.Killing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week6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3025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Faraday cage equipment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P.Baudrenghien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15/2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week7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040557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9349201" y="6262395"/>
            <a:ext cx="2239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….check, confirm, add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543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0658"/>
            <a:ext cx="10515600" cy="1325563"/>
          </a:xfrm>
        </p:spPr>
        <p:txBody>
          <a:bodyPr/>
          <a:lstStyle/>
          <a:p>
            <a:r>
              <a:rPr lang="en-GB" dirty="0" smtClean="0"/>
              <a:t>Other Deadlines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5137159"/>
              </p:ext>
            </p:extLst>
          </p:nvPr>
        </p:nvGraphicFramePr>
        <p:xfrm>
          <a:off x="1364214" y="1061671"/>
          <a:ext cx="9248664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2888">
                  <a:extLst>
                    <a:ext uri="{9D8B030D-6E8A-4147-A177-3AD203B41FA5}">
                      <a16:colId xmlns:a16="http://schemas.microsoft.com/office/drawing/2014/main" val="2706331187"/>
                    </a:ext>
                  </a:extLst>
                </a:gridCol>
                <a:gridCol w="3082888">
                  <a:extLst>
                    <a:ext uri="{9D8B030D-6E8A-4147-A177-3AD203B41FA5}">
                      <a16:colId xmlns:a16="http://schemas.microsoft.com/office/drawing/2014/main" val="1408218764"/>
                    </a:ext>
                  </a:extLst>
                </a:gridCol>
                <a:gridCol w="3082888">
                  <a:extLst>
                    <a:ext uri="{9D8B030D-6E8A-4147-A177-3AD203B41FA5}">
                      <a16:colId xmlns:a16="http://schemas.microsoft.com/office/drawing/2014/main" val="36185742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SYSTEM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Commissioning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35282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Transfer Table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K.Artoos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17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</a:t>
                      </a:r>
                      <a:r>
                        <a:rPr lang="en-GB" baseline="0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6255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Cryogenics refrigeration + distribution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S.Claudet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dirty="0" smtClean="0"/>
                        <a:t>  Feb</a:t>
                      </a:r>
                      <a:r>
                        <a:rPr lang="en-GB" baseline="0" dirty="0" smtClean="0"/>
                        <a:t> to 21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baseline="0" dirty="0" smtClean="0"/>
                        <a:t>  Feb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61970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Cryomodule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pumpdown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C.Pasquino</a:t>
                      </a:r>
                      <a:r>
                        <a:rPr lang="en-GB" dirty="0" smtClean="0"/>
                        <a:t>/ </a:t>
                      </a:r>
                      <a:r>
                        <a:rPr lang="en-GB" dirty="0" err="1" smtClean="0"/>
                        <a:t>J.Perez</a:t>
                      </a:r>
                      <a:r>
                        <a:rPr lang="en-GB" dirty="0" smtClean="0"/>
                        <a:t> Espinos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8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Feb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3827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5874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Faraday cage LLRF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P.Baudrenghien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 Feb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804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RF Power IOTs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F.Killing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 Feb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31100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Cryomodule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cooldown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S.Claudet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28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Feb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767627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9515749"/>
              </p:ext>
            </p:extLst>
          </p:nvPr>
        </p:nvGraphicFramePr>
        <p:xfrm>
          <a:off x="1364214" y="4866340"/>
          <a:ext cx="8127999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344961960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21939641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628563975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dirty="0" smtClean="0"/>
                        <a:t>EN/CV</a:t>
                      </a:r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220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Demi-water off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Dec 2017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Feb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7038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Ventilation Faraday cage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Station arrives 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23205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Raw water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Needed in BA6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baseline="0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5549567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18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534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Large Transports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97293" y="478115"/>
            <a:ext cx="2302233" cy="36933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DATES ARE INDICATIVE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6132502"/>
              </p:ext>
            </p:extLst>
          </p:nvPr>
        </p:nvGraphicFramePr>
        <p:xfrm>
          <a:off x="1972013" y="1527062"/>
          <a:ext cx="8127999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428547594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709541821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880698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Item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Contact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Date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4666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Heater tank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J.Metselaar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21</a:t>
                      </a:r>
                      <a:r>
                        <a:rPr lang="en-GB" baseline="30000" dirty="0" smtClean="0"/>
                        <a:t>st</a:t>
                      </a:r>
                      <a:r>
                        <a:rPr lang="en-GB" baseline="0" dirty="0" smtClean="0"/>
                        <a:t> Dec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5183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ValveBox#1 &amp; VB#2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J.Metselaar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22</a:t>
                      </a:r>
                      <a:r>
                        <a:rPr lang="en-GB" baseline="30000" dirty="0" smtClean="0"/>
                        <a:t>nd</a:t>
                      </a:r>
                      <a:r>
                        <a:rPr lang="en-GB" dirty="0" smtClean="0"/>
                        <a:t> Dec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5424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Transfer Table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K.Artoos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12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56602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Circulator &amp; Load skids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S.Calvo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15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3383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Service Box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G.Vandoni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3203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G.Vandoni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2893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840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Cold-Box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J.Metselaar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17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59463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Compressor skid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J.Metselaar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18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baseline="0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52552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LN</a:t>
                      </a:r>
                      <a:r>
                        <a:rPr lang="en-GB" baseline="-25000" dirty="0" smtClean="0"/>
                        <a:t>2</a:t>
                      </a:r>
                      <a:r>
                        <a:rPr lang="en-GB" dirty="0" smtClean="0"/>
                        <a:t> tank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J.Metselaar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12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Jan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0877899"/>
                  </a:ext>
                </a:extLst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19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42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grpSp>
        <p:nvGrpSpPr>
          <p:cNvPr id="34" name="Group 33"/>
          <p:cNvGrpSpPr/>
          <p:nvPr/>
        </p:nvGrpSpPr>
        <p:grpSpPr>
          <a:xfrm>
            <a:off x="2747840" y="548680"/>
            <a:ext cx="6732537" cy="5107602"/>
            <a:chOff x="1223839" y="908720"/>
            <a:chExt cx="6732537" cy="5107602"/>
          </a:xfrm>
        </p:grpSpPr>
        <p:grpSp>
          <p:nvGrpSpPr>
            <p:cNvPr id="11" name="Group 10"/>
            <p:cNvGrpSpPr/>
            <p:nvPr/>
          </p:nvGrpSpPr>
          <p:grpSpPr>
            <a:xfrm>
              <a:off x="1259632" y="908720"/>
              <a:ext cx="6696744" cy="5107602"/>
              <a:chOff x="2483768" y="908720"/>
              <a:chExt cx="6696744" cy="510760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483768" y="908720"/>
                <a:ext cx="6696744" cy="5107602"/>
                <a:chOff x="2415346" y="919432"/>
                <a:chExt cx="6696744" cy="5107602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l="26248"/>
                <a:stretch/>
              </p:blipFill>
              <p:spPr>
                <a:xfrm>
                  <a:off x="2415346" y="919432"/>
                  <a:ext cx="6696744" cy="5107602"/>
                </a:xfrm>
                <a:prstGeom prst="rect">
                  <a:avLst/>
                </a:prstGeom>
              </p:spPr>
            </p:pic>
            <p:grpSp>
              <p:nvGrpSpPr>
                <p:cNvPr id="31" name="Group 30"/>
                <p:cNvGrpSpPr/>
                <p:nvPr/>
              </p:nvGrpSpPr>
              <p:grpSpPr>
                <a:xfrm>
                  <a:off x="3154510" y="1974814"/>
                  <a:ext cx="4290527" cy="3160473"/>
                  <a:chOff x="3154510" y="1974814"/>
                  <a:chExt cx="4290527" cy="3160473"/>
                </a:xfrm>
                <a:solidFill>
                  <a:schemeClr val="bg2"/>
                </a:solidFill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3154510" y="1974814"/>
                    <a:ext cx="4290527" cy="3160473"/>
                    <a:chOff x="3322653" y="2140602"/>
                    <a:chExt cx="4290527" cy="3160473"/>
                  </a:xfrm>
                  <a:grpFill/>
                </p:grpSpPr>
                <p:sp>
                  <p:nvSpPr>
                    <p:cNvPr id="8" name="Rectangle 7"/>
                    <p:cNvSpPr/>
                    <p:nvPr/>
                  </p:nvSpPr>
                  <p:spPr>
                    <a:xfrm rot="21348826">
                      <a:off x="3322653" y="4224532"/>
                      <a:ext cx="1103870" cy="665084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" name="Rectangle 8"/>
                    <p:cNvSpPr/>
                    <p:nvPr/>
                  </p:nvSpPr>
                  <p:spPr>
                    <a:xfrm>
                      <a:off x="5717740" y="2140602"/>
                      <a:ext cx="1895440" cy="1212504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>
                      <a:off x="5322097" y="3353106"/>
                      <a:ext cx="8238" cy="166404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FF0000"/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>
                      <a:stCxn id="23" idx="0"/>
                    </p:cNvCxnSpPr>
                    <p:nvPr/>
                  </p:nvCxnSpPr>
                  <p:spPr>
                    <a:xfrm flipV="1">
                      <a:off x="4958135" y="4285621"/>
                      <a:ext cx="1253621" cy="1015454"/>
                    </a:xfrm>
                    <a:prstGeom prst="line">
                      <a:avLst/>
                    </a:prstGeom>
                    <a:ln>
                      <a:headEnd type="none" w="med" len="med"/>
                      <a:tailEnd type="none" w="med" len="med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 flipH="1">
                      <a:off x="3996526" y="4274174"/>
                      <a:ext cx="2195505" cy="192015"/>
                    </a:xfrm>
                    <a:prstGeom prst="line">
                      <a:avLst/>
                    </a:prstGeom>
                    <a:ln>
                      <a:headEnd type="none" w="med" len="med"/>
                      <a:tailEnd type="triangle" w="med" len="med"/>
                    </a:ln>
                  </p:spPr>
                  <p:style>
                    <a:lnRef idx="3">
                      <a:schemeClr val="accent1"/>
                    </a:lnRef>
                    <a:fillRef idx="0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7" name="Straight Connector 26"/>
                  <p:cNvCxnSpPr/>
                  <p:nvPr/>
                </p:nvCxnSpPr>
                <p:spPr>
                  <a:xfrm flipH="1">
                    <a:off x="5158511" y="2901252"/>
                    <a:ext cx="398370" cy="298642"/>
                  </a:xfrm>
                  <a:prstGeom prst="line">
                    <a:avLst/>
                  </a:prstGeom>
                  <a:grpFill/>
                  <a:ln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" name="Rectangle 22"/>
              <p:cNvSpPr/>
              <p:nvPr/>
            </p:nvSpPr>
            <p:spPr>
              <a:xfrm>
                <a:off x="4709354" y="5135287"/>
                <a:ext cx="161275" cy="23792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21" name="Group 20"/>
            <p:cNvGrpSpPr/>
            <p:nvPr/>
          </p:nvGrpSpPr>
          <p:grpSpPr>
            <a:xfrm>
              <a:off x="1223839" y="3888263"/>
              <a:ext cx="557525" cy="401426"/>
              <a:chOff x="1223839" y="3888263"/>
              <a:chExt cx="557525" cy="401426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1223839" y="3888263"/>
                <a:ext cx="5575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BA5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>
                <a:off x="1259632" y="4257595"/>
                <a:ext cx="485717" cy="3209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oup 23"/>
            <p:cNvGrpSpPr/>
            <p:nvPr/>
          </p:nvGrpSpPr>
          <p:grpSpPr>
            <a:xfrm>
              <a:off x="7305802" y="3246079"/>
              <a:ext cx="557525" cy="369332"/>
              <a:chOff x="7305802" y="3246079"/>
              <a:chExt cx="557525" cy="369332"/>
            </a:xfrm>
          </p:grpSpPr>
          <p:sp>
            <p:nvSpPr>
              <p:cNvPr id="22" name="TextBox 21"/>
              <p:cNvSpPr txBox="1"/>
              <p:nvPr/>
            </p:nvSpPr>
            <p:spPr>
              <a:xfrm>
                <a:off x="7305802" y="3246079"/>
                <a:ext cx="55752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BA1</a:t>
                </a:r>
              </a:p>
            </p:txBody>
          </p:sp>
          <p:cxnSp>
            <p:nvCxnSpPr>
              <p:cNvPr id="25" name="Straight Arrow Connector 24"/>
              <p:cNvCxnSpPr/>
              <p:nvPr/>
            </p:nvCxnSpPr>
            <p:spPr>
              <a:xfrm>
                <a:off x="7433489" y="3615411"/>
                <a:ext cx="422793" cy="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6" name="Line Callout 2 15"/>
          <p:cNvSpPr/>
          <p:nvPr/>
        </p:nvSpPr>
        <p:spPr>
          <a:xfrm>
            <a:off x="268219" y="2439831"/>
            <a:ext cx="2367982" cy="892415"/>
          </a:xfrm>
          <a:prstGeom prst="borderCallout2">
            <a:avLst>
              <a:gd name="adj1" fmla="val 44978"/>
              <a:gd name="adj2" fmla="val 99523"/>
              <a:gd name="adj3" fmla="val 80329"/>
              <a:gd name="adj4" fmla="val 107168"/>
              <a:gd name="adj5" fmla="val 137817"/>
              <a:gd name="adj6" fmla="val 119489"/>
            </a:avLst>
          </a:prstGeom>
          <a:solidFill>
            <a:srgbClr val="393B6B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u="sng" dirty="0" smtClean="0">
                <a:solidFill>
                  <a:schemeClr val="bg1"/>
                </a:solidFill>
              </a:rPr>
              <a:t>Helium pump zone</a:t>
            </a:r>
            <a:endParaRPr lang="en-GB" b="1" u="sng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Cryogenic pipework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8" name="Line Callout 2 27"/>
          <p:cNvSpPr/>
          <p:nvPr/>
        </p:nvSpPr>
        <p:spPr>
          <a:xfrm>
            <a:off x="7907316" y="374763"/>
            <a:ext cx="2760685" cy="1423684"/>
          </a:xfrm>
          <a:prstGeom prst="borderCallout2">
            <a:avLst>
              <a:gd name="adj1" fmla="val 51622"/>
              <a:gd name="adj2" fmla="val -1102"/>
              <a:gd name="adj3" fmla="val 50208"/>
              <a:gd name="adj4" fmla="val -17783"/>
              <a:gd name="adj5" fmla="val 80843"/>
              <a:gd name="adj6" fmla="val -32371"/>
            </a:avLst>
          </a:prstGeom>
          <a:solidFill>
            <a:srgbClr val="393B6B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u="sng" dirty="0">
                <a:solidFill>
                  <a:schemeClr val="bg1"/>
                </a:solidFill>
              </a:rPr>
              <a:t>BA6 – surface area</a:t>
            </a:r>
          </a:p>
          <a:p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Cryogenic compressor skid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Oil removal skid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Line Callout 2 29"/>
          <p:cNvSpPr/>
          <p:nvPr/>
        </p:nvSpPr>
        <p:spPr>
          <a:xfrm>
            <a:off x="6523104" y="4894211"/>
            <a:ext cx="3650587" cy="1553127"/>
          </a:xfrm>
          <a:prstGeom prst="borderCallout2">
            <a:avLst>
              <a:gd name="adj1" fmla="val 2022"/>
              <a:gd name="adj2" fmla="val 45462"/>
              <a:gd name="adj3" fmla="val -19971"/>
              <a:gd name="adj4" fmla="val 25640"/>
              <a:gd name="adj5" fmla="val -19224"/>
              <a:gd name="adj6" fmla="val -34082"/>
            </a:avLst>
          </a:prstGeom>
          <a:solidFill>
            <a:srgbClr val="393B6B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u="sng" dirty="0">
                <a:solidFill>
                  <a:schemeClr val="bg1"/>
                </a:solidFill>
              </a:rPr>
              <a:t>TA6 - alcove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Cryogenic Cold-Box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ValveBox#1</a:t>
            </a:r>
            <a:endParaRPr lang="en-GB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LN2 phase separator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Connecting flexibles and pipework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3" name="Line Callout 2 32"/>
          <p:cNvSpPr/>
          <p:nvPr/>
        </p:nvSpPr>
        <p:spPr>
          <a:xfrm>
            <a:off x="457199" y="4881903"/>
            <a:ext cx="3739471" cy="1838440"/>
          </a:xfrm>
          <a:prstGeom prst="borderCallout2">
            <a:avLst>
              <a:gd name="adj1" fmla="val 1063"/>
              <a:gd name="adj2" fmla="val 48759"/>
              <a:gd name="adj3" fmla="val -16762"/>
              <a:gd name="adj4" fmla="val 85906"/>
              <a:gd name="adj5" fmla="val -29113"/>
              <a:gd name="adj6" fmla="val 96093"/>
            </a:avLst>
          </a:prstGeom>
          <a:solidFill>
            <a:srgbClr val="393B6B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u="sng" dirty="0" smtClean="0">
                <a:solidFill>
                  <a:schemeClr val="bg1"/>
                </a:solidFill>
              </a:rPr>
              <a:t>61739 Crab zone </a:t>
            </a:r>
            <a:endParaRPr lang="en-GB" b="1" u="sng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ValveBox#2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Transfer Table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SB + </a:t>
            </a:r>
            <a:r>
              <a:rPr lang="en-GB" dirty="0" err="1" smtClean="0">
                <a:solidFill>
                  <a:schemeClr val="bg1"/>
                </a:solidFill>
              </a:rPr>
              <a:t>cryomodule</a:t>
            </a:r>
            <a:endParaRPr lang="en-GB" dirty="0" smtClean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RF equipment and waveguides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Vacuum beamline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22" y="-4838"/>
            <a:ext cx="10515600" cy="1325563"/>
          </a:xfrm>
        </p:spPr>
        <p:txBody>
          <a:bodyPr/>
          <a:lstStyle/>
          <a:p>
            <a:r>
              <a:rPr lang="fr-FR" dirty="0" err="1" smtClean="0"/>
              <a:t>Worksite</a:t>
            </a:r>
            <a:r>
              <a:rPr lang="fr-FR" dirty="0" smtClean="0"/>
              <a:t> in BA6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35" name="Line Callout 2 34"/>
          <p:cNvSpPr/>
          <p:nvPr/>
        </p:nvSpPr>
        <p:spPr>
          <a:xfrm>
            <a:off x="9569727" y="3035970"/>
            <a:ext cx="2367982" cy="892415"/>
          </a:xfrm>
          <a:prstGeom prst="borderCallout2">
            <a:avLst>
              <a:gd name="adj1" fmla="val 213152"/>
              <a:gd name="adj2" fmla="val 79795"/>
              <a:gd name="adj3" fmla="val 213977"/>
              <a:gd name="adj4" fmla="val 81144"/>
              <a:gd name="adj5" fmla="val 211324"/>
              <a:gd name="adj6" fmla="val 80035"/>
            </a:avLst>
          </a:prstGeom>
          <a:solidFill>
            <a:srgbClr val="393B6B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u="sng" dirty="0" smtClean="0">
                <a:solidFill>
                  <a:schemeClr val="bg1"/>
                </a:solidFill>
              </a:rPr>
              <a:t>ODH and Alarms</a:t>
            </a:r>
            <a:endParaRPr lang="en-GB" b="1" u="sng" dirty="0">
              <a:solidFill>
                <a:schemeClr val="bg1"/>
              </a:solidFill>
            </a:endParaRPr>
          </a:p>
          <a:p>
            <a:r>
              <a:rPr lang="en-GB" dirty="0" smtClean="0">
                <a:solidFill>
                  <a:schemeClr val="bg1"/>
                </a:solidFill>
              </a:rPr>
              <a:t>From TS6- to TS6+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74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20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900" y="847083"/>
            <a:ext cx="11070154" cy="515690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3933645" y="4710023"/>
            <a:ext cx="3493698" cy="854015"/>
          </a:xfrm>
          <a:prstGeom prst="straightConnector1">
            <a:avLst/>
          </a:prstGeom>
          <a:ln w="28575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83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21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097" y="680262"/>
            <a:ext cx="11039844" cy="515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259" y="230853"/>
            <a:ext cx="11027682" cy="362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2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879" y="1355088"/>
            <a:ext cx="11027682" cy="499896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0891" y="916812"/>
            <a:ext cx="11027682" cy="362234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287992" y="2234242"/>
            <a:ext cx="2165231" cy="854015"/>
          </a:xfrm>
          <a:prstGeom prst="ellipse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989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679511" cy="68675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9511" y="2137800"/>
            <a:ext cx="5512489" cy="403284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-1" y="0"/>
            <a:ext cx="2548647" cy="984885"/>
          </a:xfrm>
          <a:prstGeom prst="rect">
            <a:avLst/>
          </a:prstGeom>
          <a:solidFill>
            <a:srgbClr val="393B6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Helium pump zone</a:t>
            </a:r>
          </a:p>
          <a:p>
            <a:endParaRPr lang="en-GB" sz="2400" dirty="0">
              <a:solidFill>
                <a:schemeClr val="bg1"/>
              </a:solidFill>
            </a:endParaRPr>
          </a:p>
          <a:p>
            <a:endParaRPr lang="en-GB" sz="1000" dirty="0" smtClean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37264" y="184665"/>
            <a:ext cx="4997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In this zone, CRG manages all activities</a:t>
            </a:r>
            <a:endParaRPr lang="en-GB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736494" y="830997"/>
            <a:ext cx="35990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Installation of heater tank</a:t>
            </a:r>
          </a:p>
          <a:p>
            <a:r>
              <a:rPr lang="en-GB" dirty="0" smtClean="0"/>
              <a:t>Installation and welding of pipework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23</a:t>
            </a:fld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13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650"/>
          <a:stretch/>
        </p:blipFill>
        <p:spPr>
          <a:xfrm>
            <a:off x="126610" y="281354"/>
            <a:ext cx="7287064" cy="65185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8143" y="379379"/>
            <a:ext cx="2548647" cy="830997"/>
          </a:xfrm>
          <a:prstGeom prst="rect">
            <a:avLst/>
          </a:prstGeom>
          <a:solidFill>
            <a:srgbClr val="393B6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ValveBox#2 zone</a:t>
            </a:r>
          </a:p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61732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5015" y="794877"/>
            <a:ext cx="22995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of VB#2</a:t>
            </a:r>
          </a:p>
          <a:p>
            <a:pPr>
              <a:tabLst>
                <a:tab pos="179388" algn="l"/>
                <a:tab pos="536575" algn="l"/>
              </a:tabLst>
            </a:pPr>
            <a:r>
              <a:rPr lang="en-GB" dirty="0" smtClean="0"/>
              <a:t>		and flexible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Connection to SB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racks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Vacuum lines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5557" y="3540606"/>
            <a:ext cx="3648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Cold Commissioning to 20K </a:t>
            </a:r>
          </a:p>
          <a:p>
            <a:r>
              <a:rPr lang="en-GB" sz="2400" dirty="0" smtClean="0"/>
              <a:t>is up to here</a:t>
            </a:r>
            <a:endParaRPr lang="en-GB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695122" y="2415208"/>
            <a:ext cx="0" cy="9839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27644" y="2415208"/>
            <a:ext cx="0" cy="9839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9813235" y="4028660"/>
            <a:ext cx="145774" cy="342943"/>
            <a:chOff x="9813235" y="4028660"/>
            <a:chExt cx="132522" cy="98397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13235" y="4028660"/>
              <a:ext cx="0" cy="98397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945757" y="4028660"/>
              <a:ext cx="0" cy="98397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821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650"/>
          <a:stretch/>
        </p:blipFill>
        <p:spPr>
          <a:xfrm>
            <a:off x="126610" y="281354"/>
            <a:ext cx="7287064" cy="65185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38143" y="379379"/>
            <a:ext cx="2548647" cy="830997"/>
          </a:xfrm>
          <a:prstGeom prst="rect">
            <a:avLst/>
          </a:prstGeom>
          <a:solidFill>
            <a:srgbClr val="393B6B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chemeClr val="bg1"/>
                </a:solidFill>
              </a:rPr>
              <a:t>ValveBox#2 zone</a:t>
            </a:r>
          </a:p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61732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25015" y="794877"/>
            <a:ext cx="22995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Installation of VB#2</a:t>
            </a:r>
          </a:p>
          <a:p>
            <a:pPr>
              <a:tabLst>
                <a:tab pos="179388" algn="l"/>
                <a:tab pos="536575" algn="l"/>
              </a:tabLst>
            </a:pPr>
            <a:r>
              <a:rPr lang="en-GB" dirty="0" smtClean="0"/>
              <a:t>		and flexible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Connection to SB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racks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Vacuum lines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95557" y="3540606"/>
            <a:ext cx="3648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Cold Commissioning to 20K </a:t>
            </a:r>
          </a:p>
          <a:p>
            <a:r>
              <a:rPr lang="en-GB" sz="2400" dirty="0" smtClean="0"/>
              <a:t>is up to here</a:t>
            </a:r>
            <a:endParaRPr lang="en-GB" sz="24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695122" y="2415208"/>
            <a:ext cx="0" cy="9839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827644" y="2415208"/>
            <a:ext cx="0" cy="983974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9813235" y="4028660"/>
            <a:ext cx="145774" cy="342943"/>
            <a:chOff x="9813235" y="4028660"/>
            <a:chExt cx="132522" cy="983974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9813235" y="4028660"/>
              <a:ext cx="0" cy="98397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9945757" y="4028660"/>
              <a:ext cx="0" cy="983974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4641574" y="1790661"/>
            <a:ext cx="2772100" cy="288235"/>
          </a:xfrm>
          <a:prstGeom prst="rect">
            <a:avLst/>
          </a:prstGeom>
          <a:solidFill>
            <a:srgbClr val="00B0F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234069" y="1789044"/>
            <a:ext cx="397566" cy="298174"/>
          </a:xfrm>
          <a:prstGeom prst="rect">
            <a:avLst/>
          </a:prstGeom>
          <a:solidFill>
            <a:srgbClr val="00B0F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224129" y="2098774"/>
            <a:ext cx="284923" cy="1777487"/>
          </a:xfrm>
          <a:prstGeom prst="rect">
            <a:avLst/>
          </a:prstGeom>
          <a:solidFill>
            <a:srgbClr val="00B0F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>
            <a:off x="3629603" y="3746991"/>
            <a:ext cx="1200813" cy="1540626"/>
          </a:xfrm>
          <a:prstGeom prst="roundRect">
            <a:avLst>
              <a:gd name="adj" fmla="val 27471"/>
            </a:avLst>
          </a:prstGeom>
          <a:solidFill>
            <a:srgbClr val="00B0F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ounded Rectangle 14"/>
          <p:cNvSpPr/>
          <p:nvPr/>
        </p:nvSpPr>
        <p:spPr>
          <a:xfrm>
            <a:off x="3629603" y="3210340"/>
            <a:ext cx="1200813" cy="407504"/>
          </a:xfrm>
          <a:prstGeom prst="roundRect">
            <a:avLst>
              <a:gd name="adj" fmla="val 50000"/>
            </a:avLst>
          </a:prstGeom>
          <a:solidFill>
            <a:srgbClr val="00B0F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786809" y="3626342"/>
            <a:ext cx="834887" cy="119032"/>
          </a:xfrm>
          <a:prstGeom prst="rect">
            <a:avLst/>
          </a:prstGeom>
          <a:solidFill>
            <a:srgbClr val="00B0F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7925015" y="4999383"/>
            <a:ext cx="3756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Flushing 1</a:t>
            </a:r>
            <a:r>
              <a:rPr lang="en-GB" baseline="30000" dirty="0" smtClean="0"/>
              <a:t>st</a:t>
            </a:r>
            <a:r>
              <a:rPr lang="en-GB" dirty="0" smtClean="0"/>
              <a:t> Feb</a:t>
            </a:r>
          </a:p>
          <a:p>
            <a:r>
              <a:rPr lang="en-GB" dirty="0" smtClean="0"/>
              <a:t>Cold Commissioning 20K starts 7</a:t>
            </a:r>
            <a:r>
              <a:rPr lang="en-GB" baseline="30000" dirty="0" smtClean="0"/>
              <a:t>th</a:t>
            </a:r>
            <a:r>
              <a:rPr lang="en-GB" dirty="0" smtClean="0"/>
              <a:t> Feb</a:t>
            </a:r>
            <a:endParaRPr lang="en-GB" dirty="0"/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25</a:t>
            </a:fld>
            <a:endParaRPr lang="en-GB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93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2446" y="3055631"/>
            <a:ext cx="4929554" cy="380236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682154" cy="6859074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26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1" y="79708"/>
            <a:ext cx="5193102" cy="1325563"/>
          </a:xfrm>
        </p:spPr>
        <p:txBody>
          <a:bodyPr/>
          <a:lstStyle/>
          <a:p>
            <a:r>
              <a:rPr lang="en-GB" dirty="0" smtClean="0"/>
              <a:t>TA6 alcove, cryogenic installation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130949" y="1477939"/>
            <a:ext cx="850617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Criotec</a:t>
            </a:r>
            <a:endParaRPr lang="en-GB" dirty="0" smtClean="0">
              <a:solidFill>
                <a:schemeClr val="bg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785856" y="1753868"/>
            <a:ext cx="1273662" cy="93403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785856" y="1753868"/>
            <a:ext cx="168030" cy="1179113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785856" y="1477939"/>
            <a:ext cx="672672" cy="275929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36596" y="1051874"/>
            <a:ext cx="1206036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Rampower</a:t>
            </a:r>
            <a:endParaRPr lang="en-GB" dirty="0" smtClean="0">
              <a:solidFill>
                <a:schemeClr val="bg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007020" y="1291663"/>
            <a:ext cx="160867" cy="66983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6167887" y="846499"/>
            <a:ext cx="250592" cy="300896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038600" y="4482136"/>
            <a:ext cx="623889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Brush Script MT" panose="03060802040406070304" pitchFamily="66" charset="0"/>
              </a:rPr>
              <a:t>Linde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350544" y="4128925"/>
            <a:ext cx="90948" cy="353211"/>
          </a:xfrm>
          <a:prstGeom prst="straightConnector1">
            <a:avLst/>
          </a:prstGeom>
          <a:ln>
            <a:solidFill>
              <a:srgbClr val="0070C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65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17330" y="0"/>
            <a:ext cx="6974670" cy="1325563"/>
          </a:xfrm>
        </p:spPr>
        <p:txBody>
          <a:bodyPr/>
          <a:lstStyle/>
          <a:p>
            <a:r>
              <a:rPr lang="en-GB" dirty="0" smtClean="0"/>
              <a:t>TA6 alcove, cryogenic installation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1733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701160" y="1165411"/>
            <a:ext cx="24548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Criotec</a:t>
            </a:r>
            <a:endParaRPr lang="en-GB" dirty="0" smtClean="0"/>
          </a:p>
          <a:p>
            <a:r>
              <a:rPr lang="en-GB" dirty="0" err="1" smtClean="0"/>
              <a:t>Rampower</a:t>
            </a:r>
            <a:endParaRPr lang="en-GB" dirty="0" smtClean="0"/>
          </a:p>
          <a:p>
            <a:r>
              <a:rPr lang="en-GB" dirty="0" smtClean="0"/>
              <a:t>Linde</a:t>
            </a:r>
          </a:p>
          <a:p>
            <a:pPr defTabSz="1252538"/>
            <a:r>
              <a:rPr lang="en-GB" dirty="0" smtClean="0"/>
              <a:t>TE/CRG/ME 	Mechanics</a:t>
            </a:r>
          </a:p>
          <a:p>
            <a:pPr defTabSz="1252538"/>
            <a:r>
              <a:rPr lang="en-GB" dirty="0" smtClean="0"/>
              <a:t>TE/CRG/TE 	Controls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80332" y="1662605"/>
            <a:ext cx="850617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Criotec</a:t>
            </a:r>
            <a:endParaRPr lang="en-GB" dirty="0" smtClean="0">
              <a:solidFill>
                <a:schemeClr val="bg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29733" y="2090298"/>
            <a:ext cx="301216" cy="334917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829733" y="2090298"/>
            <a:ext cx="160867" cy="66983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829733" y="2090298"/>
            <a:ext cx="567267" cy="167458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07905" y="142250"/>
            <a:ext cx="1206036" cy="36933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Rampower</a:t>
            </a:r>
            <a:endParaRPr lang="en-GB" dirty="0" smtClean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288078" y="533366"/>
            <a:ext cx="301216" cy="1037017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101607" y="511582"/>
            <a:ext cx="160867" cy="669835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438686" y="533366"/>
            <a:ext cx="507813" cy="1129239"/>
          </a:xfrm>
          <a:prstGeom prst="straightConnector1">
            <a:avLst/>
          </a:prstGeom>
          <a:ln>
            <a:solidFill>
              <a:srgbClr val="FF000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288078" y="4363278"/>
            <a:ext cx="0" cy="477078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608665" y="4232485"/>
            <a:ext cx="623889" cy="369332"/>
          </a:xfrm>
          <a:prstGeom prst="rect">
            <a:avLst/>
          </a:prstGeom>
          <a:solidFill>
            <a:srgbClr val="0070C0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  <a:latin typeface="Brush Script MT" panose="03060802040406070304" pitchFamily="66" charset="0"/>
              </a:rPr>
              <a:t>Linde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2920609" y="3879274"/>
            <a:ext cx="90948" cy="353211"/>
          </a:xfrm>
          <a:prstGeom prst="straightConnector1">
            <a:avLst/>
          </a:prstGeom>
          <a:ln>
            <a:solidFill>
              <a:srgbClr val="0070C0"/>
            </a:solidFill>
            <a:tailEnd type="triangle" w="lg" len="lg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286506" y="3016743"/>
            <a:ext cx="42189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LN2 line serves as reference for installation of phase separator and related lines</a:t>
            </a:r>
          </a:p>
          <a:p>
            <a:r>
              <a:rPr lang="en-GB" dirty="0" smtClean="0"/>
              <a:t>The LN2 phase separator is installed at height, in the shadow of the curb</a:t>
            </a:r>
            <a:endParaRPr lang="en-GB" dirty="0"/>
          </a:p>
        </p:txBody>
      </p:sp>
      <p:grpSp>
        <p:nvGrpSpPr>
          <p:cNvPr id="42" name="Group 41"/>
          <p:cNvGrpSpPr/>
          <p:nvPr/>
        </p:nvGrpSpPr>
        <p:grpSpPr>
          <a:xfrm>
            <a:off x="7665159" y="2090298"/>
            <a:ext cx="3113893" cy="3113893"/>
            <a:chOff x="8269357" y="2859557"/>
            <a:chExt cx="3113893" cy="3113893"/>
          </a:xfrm>
        </p:grpSpPr>
        <p:cxnSp>
          <p:nvCxnSpPr>
            <p:cNvPr id="32" name="Straight Connector 31"/>
            <p:cNvCxnSpPr/>
            <p:nvPr/>
          </p:nvCxnSpPr>
          <p:spPr>
            <a:xfrm flipH="1">
              <a:off x="10287000" y="5387871"/>
              <a:ext cx="765314" cy="8215"/>
            </a:xfrm>
            <a:prstGeom prst="lin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Arc 35"/>
            <p:cNvSpPr/>
            <p:nvPr/>
          </p:nvSpPr>
          <p:spPr>
            <a:xfrm rot="2310070">
              <a:off x="8269357" y="2859557"/>
              <a:ext cx="3113893" cy="3113893"/>
            </a:xfrm>
            <a:prstGeom prst="arc">
              <a:avLst>
                <a:gd name="adj1" fmla="val 17390536"/>
                <a:gd name="adj2" fmla="val 0"/>
              </a:avLst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11055143" y="4442791"/>
              <a:ext cx="208722" cy="397565"/>
            </a:xfrm>
            <a:prstGeom prst="round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1052312" y="3892999"/>
              <a:ext cx="0" cy="1484071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11052314" y="4840356"/>
              <a:ext cx="288234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5275569" y="4979845"/>
            <a:ext cx="42407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This zone is entirely in the hands of TE/CRG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5691397" y="5373286"/>
            <a:ext cx="26404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EN/EA: scaffold</a:t>
            </a:r>
          </a:p>
          <a:p>
            <a:r>
              <a:rPr lang="en-GB" dirty="0" smtClean="0"/>
              <a:t>EN/HE: cold box and VB#1</a:t>
            </a:r>
          </a:p>
          <a:p>
            <a:r>
              <a:rPr lang="en-GB" dirty="0" smtClean="0"/>
              <a:t>EN/CV: raw water</a:t>
            </a:r>
            <a:endParaRPr lang="en-GB" dirty="0"/>
          </a:p>
        </p:txBody>
      </p:sp>
      <p:sp>
        <p:nvSpPr>
          <p:cNvPr id="46" name="TextBox 45"/>
          <p:cNvSpPr txBox="1"/>
          <p:nvPr/>
        </p:nvSpPr>
        <p:spPr>
          <a:xfrm>
            <a:off x="8842914" y="5349177"/>
            <a:ext cx="17123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EN/MME  X-rays</a:t>
            </a:r>
          </a:p>
          <a:p>
            <a:r>
              <a:rPr lang="en-GB" dirty="0" smtClean="0"/>
              <a:t>EN/EL/FC</a:t>
            </a:r>
          </a:p>
          <a:p>
            <a:r>
              <a:rPr lang="en-GB" dirty="0" smtClean="0"/>
              <a:t>EN/EL/EIC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27</a:t>
            </a:fld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4770408" y="1923691"/>
            <a:ext cx="1009290" cy="1093052"/>
          </a:xfrm>
          <a:prstGeom prst="straightConnector1">
            <a:avLst/>
          </a:prstGeom>
          <a:ln w="28575">
            <a:solidFill>
              <a:srgbClr val="00FFFF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46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Scaffold on Day 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28</a:t>
            </a:fld>
            <a:endParaRPr lang="en-GB"/>
          </a:p>
        </p:txBody>
      </p:sp>
      <p:pic>
        <p:nvPicPr>
          <p:cNvPr id="1026" name="Picture 1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5836" y="1316853"/>
            <a:ext cx="4138979" cy="29195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image00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1672" y="1316853"/>
            <a:ext cx="4013321" cy="36040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29565"/>
            <a:ext cx="4105836" cy="4214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74156" y="4236401"/>
            <a:ext cx="1470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Jos Metselaar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32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0043"/>
            <a:ext cx="12192000" cy="5477957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BA surface </a:t>
            </a:r>
            <a:r>
              <a:rPr lang="fr-CH" dirty="0" err="1" smtClean="0"/>
              <a:t>buidling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29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419" y="4434909"/>
            <a:ext cx="3539598" cy="210400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626967" y="1678779"/>
            <a:ext cx="4242816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2000" dirty="0" err="1" smtClean="0">
                <a:solidFill>
                  <a:schemeClr val="bg1"/>
                </a:solidFill>
              </a:rPr>
              <a:t>Compressor</a:t>
            </a:r>
            <a:r>
              <a:rPr lang="fr-CH" sz="2000" dirty="0" smtClean="0">
                <a:solidFill>
                  <a:schemeClr val="bg1"/>
                </a:solidFill>
              </a:rPr>
              <a:t> </a:t>
            </a:r>
            <a:r>
              <a:rPr lang="fr-CH" sz="2000" dirty="0" err="1" smtClean="0">
                <a:solidFill>
                  <a:schemeClr val="bg1"/>
                </a:solidFill>
              </a:rPr>
              <a:t>skid</a:t>
            </a:r>
            <a:r>
              <a:rPr lang="fr-CH" sz="2000" dirty="0" smtClean="0">
                <a:solidFill>
                  <a:schemeClr val="bg1"/>
                </a:solidFill>
              </a:rPr>
              <a:t> and </a:t>
            </a:r>
            <a:r>
              <a:rPr lang="fr-CH" sz="2000" dirty="0" err="1" smtClean="0">
                <a:solidFill>
                  <a:schemeClr val="bg1"/>
                </a:solidFill>
              </a:rPr>
              <a:t>Oil</a:t>
            </a:r>
            <a:r>
              <a:rPr lang="fr-CH" sz="2000" dirty="0" smtClean="0">
                <a:solidFill>
                  <a:schemeClr val="bg1"/>
                </a:solidFill>
              </a:rPr>
              <a:t> </a:t>
            </a:r>
            <a:r>
              <a:rPr lang="fr-CH" sz="2000" dirty="0" err="1" smtClean="0">
                <a:solidFill>
                  <a:schemeClr val="bg1"/>
                </a:solidFill>
              </a:rPr>
              <a:t>removal</a:t>
            </a:r>
            <a:r>
              <a:rPr lang="fr-CH" sz="2000" dirty="0" smtClean="0">
                <a:solidFill>
                  <a:schemeClr val="bg1"/>
                </a:solidFill>
              </a:rPr>
              <a:t> </a:t>
            </a:r>
            <a:r>
              <a:rPr lang="fr-CH" sz="2000" dirty="0" err="1" smtClean="0">
                <a:solidFill>
                  <a:schemeClr val="bg1"/>
                </a:solidFill>
              </a:rPr>
              <a:t>skid</a:t>
            </a:r>
            <a:endParaRPr lang="fr-CH" sz="2000" dirty="0" smtClean="0">
              <a:solidFill>
                <a:schemeClr val="bg1"/>
              </a:solidFill>
            </a:endParaRPr>
          </a:p>
          <a:p>
            <a:r>
              <a:rPr lang="fr-CH" sz="2000" dirty="0" smtClean="0">
                <a:solidFill>
                  <a:schemeClr val="bg1"/>
                </a:solidFill>
              </a:rPr>
              <a:t>17</a:t>
            </a:r>
            <a:r>
              <a:rPr lang="fr-CH" sz="2000" baseline="30000" dirty="0" smtClean="0">
                <a:solidFill>
                  <a:schemeClr val="bg1"/>
                </a:solidFill>
              </a:rPr>
              <a:t>th</a:t>
            </a:r>
            <a:r>
              <a:rPr lang="fr-CH" sz="2000" dirty="0" smtClean="0">
                <a:solidFill>
                  <a:schemeClr val="bg1"/>
                </a:solidFill>
              </a:rPr>
              <a:t> Jan 2018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37657" y="5831026"/>
            <a:ext cx="1643743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CH" sz="2000" dirty="0" smtClean="0">
                <a:solidFill>
                  <a:schemeClr val="bg1"/>
                </a:solidFill>
              </a:rPr>
              <a:t>LN2 tank</a:t>
            </a:r>
          </a:p>
          <a:p>
            <a:r>
              <a:rPr lang="fr-CH" sz="2000" dirty="0" smtClean="0">
                <a:solidFill>
                  <a:schemeClr val="bg1"/>
                </a:solidFill>
              </a:rPr>
              <a:t>12</a:t>
            </a:r>
            <a:r>
              <a:rPr lang="fr-CH" sz="2000" baseline="30000" dirty="0" smtClean="0">
                <a:solidFill>
                  <a:schemeClr val="bg1"/>
                </a:solidFill>
              </a:rPr>
              <a:t>th</a:t>
            </a:r>
            <a:r>
              <a:rPr lang="fr-CH" sz="2000" dirty="0" smtClean="0">
                <a:solidFill>
                  <a:schemeClr val="bg1"/>
                </a:solidFill>
              </a:rPr>
              <a:t> Jan 2018</a:t>
            </a:r>
          </a:p>
        </p:txBody>
      </p:sp>
    </p:spTree>
    <p:extLst>
      <p:ext uri="{BB962C8B-B14F-4D97-AF65-F5344CB8AC3E}">
        <p14:creationId xmlns:p14="http://schemas.microsoft.com/office/powerpoint/2010/main" val="2686415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05775" y="966235"/>
            <a:ext cx="11509405" cy="5107602"/>
            <a:chOff x="-1218226" y="919432"/>
            <a:chExt cx="11509405" cy="510760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09" y="919432"/>
              <a:ext cx="9080181" cy="5107602"/>
            </a:xfrm>
            <a:prstGeom prst="rect">
              <a:avLst/>
            </a:prstGeom>
          </p:spPr>
        </p:pic>
        <p:grpSp>
          <p:nvGrpSpPr>
            <p:cNvPr id="5" name="Group 4"/>
            <p:cNvGrpSpPr/>
            <p:nvPr/>
          </p:nvGrpSpPr>
          <p:grpSpPr>
            <a:xfrm>
              <a:off x="3430283" y="2698431"/>
              <a:ext cx="2613330" cy="2436856"/>
              <a:chOff x="3430283" y="2698431"/>
              <a:chExt cx="2613330" cy="2436856"/>
            </a:xfrm>
            <a:solidFill>
              <a:schemeClr val="bg2"/>
            </a:solidFill>
          </p:grpSpPr>
          <p:grpSp>
            <p:nvGrpSpPr>
              <p:cNvPr id="35" name="Group 34"/>
              <p:cNvGrpSpPr/>
              <p:nvPr/>
            </p:nvGrpSpPr>
            <p:grpSpPr>
              <a:xfrm>
                <a:off x="3430283" y="3187318"/>
                <a:ext cx="2613330" cy="1947969"/>
                <a:chOff x="3598426" y="3353106"/>
                <a:chExt cx="2613330" cy="1947969"/>
              </a:xfrm>
              <a:grpFill/>
            </p:grpSpPr>
            <p:cxnSp>
              <p:nvCxnSpPr>
                <p:cNvPr id="37" name="Straight Connector 36"/>
                <p:cNvCxnSpPr/>
                <p:nvPr/>
              </p:nvCxnSpPr>
              <p:spPr>
                <a:xfrm>
                  <a:off x="5322097" y="3353106"/>
                  <a:ext cx="8238" cy="1664044"/>
                </a:xfrm>
                <a:prstGeom prst="line">
                  <a:avLst/>
                </a:prstGeom>
                <a:grpFill/>
                <a:ln w="28575">
                  <a:solidFill>
                    <a:srgbClr val="FF0000"/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4958135" y="4285621"/>
                  <a:ext cx="1253621" cy="1015454"/>
                </a:xfrm>
                <a:prstGeom prst="line">
                  <a:avLst/>
                </a:prstGeom>
                <a:grpFill/>
                <a:ln w="28575">
                  <a:solidFill>
                    <a:schemeClr val="tx2">
                      <a:lumMod val="60000"/>
                      <a:lumOff val="4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>
                  <a:endCxn id="17" idx="4"/>
                </p:cNvCxnSpPr>
                <p:nvPr/>
              </p:nvCxnSpPr>
              <p:spPr>
                <a:xfrm flipH="1">
                  <a:off x="3598426" y="4274174"/>
                  <a:ext cx="2593606" cy="290095"/>
                </a:xfrm>
                <a:prstGeom prst="line">
                  <a:avLst/>
                </a:prstGeom>
                <a:grpFill/>
                <a:ln w="28575">
                  <a:solidFill>
                    <a:schemeClr val="tx2">
                      <a:lumMod val="60000"/>
                      <a:lumOff val="40000"/>
                    </a:schemeClr>
                  </a:solidFill>
                  <a:headEnd type="none" w="med" len="med"/>
                  <a:tailEnd type="none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6" name="Straight Connector 35"/>
              <p:cNvCxnSpPr/>
              <p:nvPr/>
            </p:nvCxnSpPr>
            <p:spPr>
              <a:xfrm flipH="1">
                <a:off x="5158512" y="2698431"/>
                <a:ext cx="865376" cy="501463"/>
              </a:xfrm>
              <a:prstGeom prst="line">
                <a:avLst/>
              </a:prstGeom>
              <a:grpFill/>
              <a:ln w="28575"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5726860" y="4511119"/>
              <a:ext cx="6014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i="1" dirty="0">
                  <a:solidFill>
                    <a:schemeClr val="bg2">
                      <a:lumMod val="50000"/>
                    </a:schemeClr>
                  </a:solidFill>
                </a:rPr>
                <a:t>80m</a:t>
              </a:r>
              <a:endParaRPr lang="fr-FR" i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328307" y="1534928"/>
              <a:ext cx="273961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2">
                      <a:lumMod val="75000"/>
                    </a:schemeClr>
                  </a:solidFill>
                </a:rPr>
                <a:t>Cryogenic transfer line</a:t>
              </a:r>
              <a:endParaRPr lang="fr-FR" sz="2000" dirty="0">
                <a:solidFill>
                  <a:srgbClr val="993300"/>
                </a:solidFill>
              </a:endParaRPr>
            </a:p>
          </p:txBody>
        </p:sp>
        <p:cxnSp>
          <p:nvCxnSpPr>
            <p:cNvPr id="9" name="Straight Connector 8"/>
            <p:cNvCxnSpPr/>
            <p:nvPr/>
          </p:nvCxnSpPr>
          <p:spPr>
            <a:xfrm flipH="1">
              <a:off x="4759265" y="4794268"/>
              <a:ext cx="380150" cy="298642"/>
            </a:xfrm>
            <a:prstGeom prst="line">
              <a:avLst/>
            </a:prstGeom>
            <a:solidFill>
              <a:schemeClr val="bg2"/>
            </a:solidFill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 flipV="1">
              <a:off x="9724682" y="1194213"/>
              <a:ext cx="2782" cy="1130211"/>
            </a:xfrm>
            <a:prstGeom prst="line">
              <a:avLst/>
            </a:prstGeom>
            <a:solidFill>
              <a:schemeClr val="bg2"/>
            </a:solidFill>
            <a:ln w="28575">
              <a:solidFill>
                <a:schemeClr val="tx2">
                  <a:lumMod val="60000"/>
                  <a:lumOff val="40000"/>
                </a:schemeClr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988368" y="1889970"/>
              <a:ext cx="20032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chemeClr val="bg2">
                      <a:lumMod val="75000"/>
                    </a:schemeClr>
                  </a:solidFill>
                </a:rPr>
                <a:t>Warm pipework</a:t>
              </a:r>
              <a:endParaRPr lang="fr-FR" sz="2000" dirty="0">
                <a:solidFill>
                  <a:srgbClr val="993300"/>
                </a:solidFill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>
            <a:xfrm flipH="1">
              <a:off x="9160967" y="2084212"/>
              <a:ext cx="1130212" cy="0"/>
            </a:xfrm>
            <a:prstGeom prst="line">
              <a:avLst/>
            </a:prstGeom>
            <a:solidFill>
              <a:schemeClr val="bg2"/>
            </a:solidFill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Cube 12"/>
            <p:cNvSpPr/>
            <p:nvPr/>
          </p:nvSpPr>
          <p:spPr>
            <a:xfrm rot="1244672">
              <a:off x="5863593" y="2528549"/>
              <a:ext cx="360040" cy="208517"/>
            </a:xfrm>
            <a:prstGeom prst="cube">
              <a:avLst/>
            </a:prstGeom>
            <a:solidFill>
              <a:srgbClr val="C000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Can 13"/>
            <p:cNvSpPr/>
            <p:nvPr/>
          </p:nvSpPr>
          <p:spPr>
            <a:xfrm>
              <a:off x="4718356" y="5098234"/>
              <a:ext cx="141675" cy="244212"/>
            </a:xfrm>
            <a:prstGeom prst="can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Can 14"/>
            <p:cNvSpPr/>
            <p:nvPr/>
          </p:nvSpPr>
          <p:spPr>
            <a:xfrm>
              <a:off x="4588653" y="5135286"/>
              <a:ext cx="108012" cy="201835"/>
            </a:xfrm>
            <a:prstGeom prst="can">
              <a:avLst/>
            </a:prstGeom>
            <a:solidFill>
              <a:srgbClr val="FFFF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-1131072" y="2492896"/>
              <a:ext cx="38308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 err="1">
                  <a:solidFill>
                    <a:srgbClr val="3E4176"/>
                  </a:solidFill>
                </a:rPr>
                <a:t>ValveBoxes</a:t>
              </a:r>
              <a:r>
                <a:rPr lang="en-GB" sz="2400" dirty="0">
                  <a:solidFill>
                    <a:srgbClr val="3E4176"/>
                  </a:solidFill>
                </a:rPr>
                <a:t> #1 and #2</a:t>
              </a:r>
            </a:p>
          </p:txBody>
        </p:sp>
        <p:sp>
          <p:nvSpPr>
            <p:cNvPr id="17" name="Can 16"/>
            <p:cNvSpPr/>
            <p:nvPr/>
          </p:nvSpPr>
          <p:spPr>
            <a:xfrm>
              <a:off x="3322271" y="4297563"/>
              <a:ext cx="108012" cy="201835"/>
            </a:xfrm>
            <a:prstGeom prst="can">
              <a:avLst/>
            </a:prstGeom>
            <a:solidFill>
              <a:srgbClr val="FFFF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Can 17"/>
            <p:cNvSpPr/>
            <p:nvPr/>
          </p:nvSpPr>
          <p:spPr>
            <a:xfrm>
              <a:off x="1789976" y="2622810"/>
              <a:ext cx="108012" cy="201835"/>
            </a:xfrm>
            <a:prstGeom prst="can">
              <a:avLst/>
            </a:prstGeom>
            <a:solidFill>
              <a:srgbClr val="FFFF00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Can 18"/>
            <p:cNvSpPr/>
            <p:nvPr/>
          </p:nvSpPr>
          <p:spPr>
            <a:xfrm>
              <a:off x="3480783" y="5601000"/>
              <a:ext cx="141675" cy="244212"/>
            </a:xfrm>
            <a:prstGeom prst="can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570167" y="4200531"/>
              <a:ext cx="644779" cy="297269"/>
              <a:chOff x="3218169" y="5914472"/>
              <a:chExt cx="644779" cy="297269"/>
            </a:xfrm>
          </p:grpSpPr>
          <p:sp>
            <p:nvSpPr>
              <p:cNvPr id="29" name="Can 28"/>
              <p:cNvSpPr/>
              <p:nvPr/>
            </p:nvSpPr>
            <p:spPr>
              <a:xfrm>
                <a:off x="3218169" y="5989856"/>
                <a:ext cx="160240" cy="201835"/>
              </a:xfrm>
              <a:prstGeom prst="can">
                <a:avLst/>
              </a:prstGeom>
              <a:solidFill>
                <a:srgbClr val="8A2E00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Cube 29"/>
              <p:cNvSpPr/>
              <p:nvPr/>
            </p:nvSpPr>
            <p:spPr>
              <a:xfrm>
                <a:off x="3505997" y="5991636"/>
                <a:ext cx="356951" cy="220105"/>
              </a:xfrm>
              <a:prstGeom prst="cube">
                <a:avLst/>
              </a:prstGeom>
              <a:solidFill>
                <a:srgbClr val="8A2E00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3322271" y="5914472"/>
                <a:ext cx="267207" cy="233092"/>
                <a:chOff x="4338908" y="6123258"/>
                <a:chExt cx="267207" cy="233092"/>
              </a:xfrm>
            </p:grpSpPr>
            <p:sp>
              <p:nvSpPr>
                <p:cNvPr id="32" name="Arc 31"/>
                <p:cNvSpPr/>
                <p:nvPr/>
              </p:nvSpPr>
              <p:spPr>
                <a:xfrm>
                  <a:off x="4390092" y="6123258"/>
                  <a:ext cx="216023" cy="233092"/>
                </a:xfrm>
                <a:prstGeom prst="arc">
                  <a:avLst/>
                </a:prstGeom>
                <a:ln w="38100">
                  <a:solidFill>
                    <a:srgbClr val="8A2E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3" name="Arc 32"/>
                <p:cNvSpPr/>
                <p:nvPr/>
              </p:nvSpPr>
              <p:spPr>
                <a:xfrm rot="16200000">
                  <a:off x="4347442" y="6115023"/>
                  <a:ext cx="216023" cy="233092"/>
                </a:xfrm>
                <a:prstGeom prst="arc">
                  <a:avLst/>
                </a:prstGeom>
                <a:ln w="38100">
                  <a:solidFill>
                    <a:srgbClr val="8A2E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34" name="Straight Connector 33"/>
                <p:cNvCxnSpPr>
                  <a:stCxn id="33" idx="2"/>
                  <a:endCxn id="32" idx="0"/>
                </p:cNvCxnSpPr>
                <p:nvPr/>
              </p:nvCxnSpPr>
              <p:spPr>
                <a:xfrm flipV="1">
                  <a:off x="4455454" y="6123258"/>
                  <a:ext cx="42649" cy="300"/>
                </a:xfrm>
                <a:prstGeom prst="line">
                  <a:avLst/>
                </a:prstGeom>
                <a:ln w="38100">
                  <a:solidFill>
                    <a:srgbClr val="8A2E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21" name="TextBox 20"/>
            <p:cNvSpPr txBox="1"/>
            <p:nvPr/>
          </p:nvSpPr>
          <p:spPr>
            <a:xfrm>
              <a:off x="-1218226" y="3187318"/>
              <a:ext cx="31707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dirty="0">
                  <a:solidFill>
                    <a:srgbClr val="3E4176"/>
                  </a:solidFill>
                </a:rPr>
                <a:t>CCCM + Service Module</a:t>
              </a: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-668635" y="3692716"/>
              <a:ext cx="618652" cy="297269"/>
              <a:chOff x="1990257" y="5914472"/>
              <a:chExt cx="618652" cy="297269"/>
            </a:xfrm>
          </p:grpSpPr>
          <p:sp>
            <p:nvSpPr>
              <p:cNvPr id="23" name="Can 22"/>
              <p:cNvSpPr/>
              <p:nvPr/>
            </p:nvSpPr>
            <p:spPr>
              <a:xfrm>
                <a:off x="1990257" y="5989856"/>
                <a:ext cx="160240" cy="201835"/>
              </a:xfrm>
              <a:prstGeom prst="can">
                <a:avLst/>
              </a:prstGeom>
              <a:solidFill>
                <a:srgbClr val="8A2E00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Cube 23"/>
              <p:cNvSpPr/>
              <p:nvPr/>
            </p:nvSpPr>
            <p:spPr>
              <a:xfrm>
                <a:off x="2251958" y="5991636"/>
                <a:ext cx="356951" cy="220105"/>
              </a:xfrm>
              <a:prstGeom prst="cube">
                <a:avLst/>
              </a:prstGeom>
              <a:solidFill>
                <a:srgbClr val="8A2E00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5" name="Group 24"/>
              <p:cNvGrpSpPr/>
              <p:nvPr/>
            </p:nvGrpSpPr>
            <p:grpSpPr>
              <a:xfrm>
                <a:off x="2085656" y="5914472"/>
                <a:ext cx="249783" cy="233092"/>
                <a:chOff x="3102293" y="6123258"/>
                <a:chExt cx="249783" cy="233092"/>
              </a:xfrm>
            </p:grpSpPr>
            <p:sp>
              <p:nvSpPr>
                <p:cNvPr id="26" name="Arc 25"/>
                <p:cNvSpPr/>
                <p:nvPr/>
              </p:nvSpPr>
              <p:spPr>
                <a:xfrm>
                  <a:off x="3136053" y="6123258"/>
                  <a:ext cx="216023" cy="233092"/>
                </a:xfrm>
                <a:prstGeom prst="arc">
                  <a:avLst/>
                </a:prstGeom>
                <a:ln w="38100">
                  <a:solidFill>
                    <a:srgbClr val="8A2E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Arc 26"/>
                <p:cNvSpPr/>
                <p:nvPr/>
              </p:nvSpPr>
              <p:spPr>
                <a:xfrm rot="16200000">
                  <a:off x="3110827" y="6115023"/>
                  <a:ext cx="216023" cy="233092"/>
                </a:xfrm>
                <a:prstGeom prst="arc">
                  <a:avLst/>
                </a:prstGeom>
                <a:ln w="38100">
                  <a:solidFill>
                    <a:srgbClr val="8A2E00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40" name="TextBox 39"/>
          <p:cNvSpPr txBox="1"/>
          <p:nvPr/>
        </p:nvSpPr>
        <p:spPr>
          <a:xfrm>
            <a:off x="5174288" y="5138229"/>
            <a:ext cx="30534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3E4176"/>
                </a:solidFill>
              </a:rPr>
              <a:t>VB#1</a:t>
            </a:r>
          </a:p>
          <a:p>
            <a:r>
              <a:rPr lang="en-GB" sz="2400" dirty="0">
                <a:solidFill>
                  <a:srgbClr val="3E4176"/>
                </a:solidFill>
              </a:rPr>
              <a:t>Cold-box = the “fridge”</a:t>
            </a:r>
          </a:p>
        </p:txBody>
      </p:sp>
      <p:sp>
        <p:nvSpPr>
          <p:cNvPr id="43" name="Title 42"/>
          <p:cNvSpPr>
            <a:spLocks noGrp="1"/>
          </p:cNvSpPr>
          <p:nvPr>
            <p:ph type="title"/>
          </p:nvPr>
        </p:nvSpPr>
        <p:spPr>
          <a:xfrm>
            <a:off x="0" y="3290"/>
            <a:ext cx="10515600" cy="1325563"/>
          </a:xfrm>
        </p:spPr>
        <p:txBody>
          <a:bodyPr/>
          <a:lstStyle/>
          <a:p>
            <a:r>
              <a:rPr lang="en-GB" dirty="0" smtClean="0"/>
              <a:t>Cryogenics layout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3</a:t>
            </a:fld>
            <a:endParaRPr lang="en-GB"/>
          </a:p>
        </p:txBody>
      </p:sp>
      <p:sp>
        <p:nvSpPr>
          <p:cNvPr id="44" name="Footer Placeholder 4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4356540" y="3851569"/>
            <a:ext cx="8354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>
                <a:solidFill>
                  <a:srgbClr val="3E4176"/>
                </a:solidFill>
              </a:rPr>
              <a:t>VB#2</a:t>
            </a:r>
            <a:endParaRPr lang="en-GB" sz="2400" dirty="0">
              <a:solidFill>
                <a:srgbClr val="3E417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1381" y="132017"/>
            <a:ext cx="16842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3E4176"/>
                </a:solidFill>
              </a:rPr>
              <a:t>Compressor</a:t>
            </a:r>
          </a:p>
          <a:p>
            <a:r>
              <a:rPr lang="en-GB" sz="2400" dirty="0" smtClean="0">
                <a:solidFill>
                  <a:srgbClr val="3E4176"/>
                </a:solidFill>
              </a:rPr>
              <a:t>Oil removal</a:t>
            </a:r>
          </a:p>
          <a:p>
            <a:r>
              <a:rPr lang="en-GB" sz="2400" dirty="0" smtClean="0">
                <a:solidFill>
                  <a:srgbClr val="3E4176"/>
                </a:solidFill>
              </a:rPr>
              <a:t>LN</a:t>
            </a:r>
            <a:r>
              <a:rPr lang="en-GB" sz="2400" baseline="-25000" dirty="0" smtClean="0">
                <a:solidFill>
                  <a:srgbClr val="3E4176"/>
                </a:solidFill>
              </a:rPr>
              <a:t>2</a:t>
            </a:r>
            <a:r>
              <a:rPr lang="en-GB" sz="2400" dirty="0" smtClean="0">
                <a:solidFill>
                  <a:srgbClr val="3E4176"/>
                </a:solidFill>
              </a:rPr>
              <a:t> tank</a:t>
            </a:r>
            <a:endParaRPr lang="en-GB" sz="2400" dirty="0">
              <a:solidFill>
                <a:srgbClr val="3E4176"/>
              </a:solidFill>
            </a:endParaRPr>
          </a:p>
        </p:txBody>
      </p:sp>
      <p:sp>
        <p:nvSpPr>
          <p:cNvPr id="7" name="Cube 6"/>
          <p:cNvSpPr/>
          <p:nvPr/>
        </p:nvSpPr>
        <p:spPr>
          <a:xfrm>
            <a:off x="7772892" y="502897"/>
            <a:ext cx="388121" cy="210460"/>
          </a:xfrm>
          <a:prstGeom prst="cube">
            <a:avLst/>
          </a:prstGeom>
          <a:solidFill>
            <a:srgbClr val="C00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Straight Connector 46"/>
          <p:cNvCxnSpPr/>
          <p:nvPr/>
        </p:nvCxnSpPr>
        <p:spPr>
          <a:xfrm flipH="1">
            <a:off x="10684968" y="2447734"/>
            <a:ext cx="1130212" cy="0"/>
          </a:xfrm>
          <a:prstGeom prst="line">
            <a:avLst/>
          </a:prstGeom>
          <a:solidFill>
            <a:schemeClr val="bg2"/>
          </a:solidFill>
          <a:ln w="28575">
            <a:solidFill>
              <a:srgbClr val="008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Can 47"/>
          <p:cNvSpPr/>
          <p:nvPr/>
        </p:nvSpPr>
        <p:spPr>
          <a:xfrm>
            <a:off x="7125863" y="1868445"/>
            <a:ext cx="124998" cy="270650"/>
          </a:xfrm>
          <a:prstGeom prst="can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Can 48"/>
          <p:cNvSpPr/>
          <p:nvPr/>
        </p:nvSpPr>
        <p:spPr>
          <a:xfrm>
            <a:off x="7332753" y="1937156"/>
            <a:ext cx="124998" cy="270650"/>
          </a:xfrm>
          <a:prstGeom prst="can">
            <a:avLst/>
          </a:prstGeom>
          <a:solidFill>
            <a:schemeClr val="bg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Can 50"/>
          <p:cNvSpPr/>
          <p:nvPr/>
        </p:nvSpPr>
        <p:spPr>
          <a:xfrm>
            <a:off x="7184535" y="3445143"/>
            <a:ext cx="124998" cy="270650"/>
          </a:xfrm>
          <a:prstGeom prst="can">
            <a:avLst/>
          </a:prstGeom>
          <a:solidFill>
            <a:srgbClr val="00CC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9395735" y="2202760"/>
            <a:ext cx="13006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LN</a:t>
            </a:r>
            <a:r>
              <a:rPr lang="en-GB" sz="2000" baseline="-25000" dirty="0" smtClean="0">
                <a:solidFill>
                  <a:schemeClr val="bg2">
                    <a:lumMod val="75000"/>
                  </a:schemeClr>
                </a:solidFill>
              </a:rPr>
              <a:t>2</a:t>
            </a:r>
            <a:r>
              <a:rPr lang="en-GB" sz="2000" dirty="0" smtClean="0">
                <a:solidFill>
                  <a:schemeClr val="bg2">
                    <a:lumMod val="75000"/>
                  </a:schemeClr>
                </a:solidFill>
              </a:rPr>
              <a:t> line</a:t>
            </a:r>
            <a:endParaRPr lang="fr-FR" sz="2000" dirty="0">
              <a:solidFill>
                <a:srgbClr val="993300"/>
              </a:solidFill>
            </a:endParaRPr>
          </a:p>
        </p:txBody>
      </p:sp>
      <p:cxnSp>
        <p:nvCxnSpPr>
          <p:cNvPr id="53" name="Straight Connector 52"/>
          <p:cNvCxnSpPr>
            <a:stCxn id="51" idx="3"/>
          </p:cNvCxnSpPr>
          <p:nvPr/>
        </p:nvCxnSpPr>
        <p:spPr>
          <a:xfrm flipH="1" flipV="1">
            <a:off x="6767647" y="3473279"/>
            <a:ext cx="479387" cy="242514"/>
          </a:xfrm>
          <a:prstGeom prst="line">
            <a:avLst/>
          </a:prstGeom>
          <a:solidFill>
            <a:schemeClr val="bg2"/>
          </a:solidFill>
          <a:ln w="28575">
            <a:solidFill>
              <a:srgbClr val="00CC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 flipV="1">
            <a:off x="6759386" y="3473280"/>
            <a:ext cx="7491" cy="1453974"/>
          </a:xfrm>
          <a:prstGeom prst="line">
            <a:avLst/>
          </a:prstGeom>
          <a:solidFill>
            <a:schemeClr val="bg2"/>
          </a:solidFill>
          <a:ln w="28575">
            <a:solidFill>
              <a:srgbClr val="00CC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 flipH="1">
            <a:off x="6381554" y="4889900"/>
            <a:ext cx="388520" cy="299754"/>
          </a:xfrm>
          <a:prstGeom prst="line">
            <a:avLst/>
          </a:prstGeom>
          <a:solidFill>
            <a:schemeClr val="bg2"/>
          </a:solidFill>
          <a:ln w="28575">
            <a:solidFill>
              <a:srgbClr val="00CC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Can 60"/>
          <p:cNvSpPr/>
          <p:nvPr/>
        </p:nvSpPr>
        <p:spPr>
          <a:xfrm>
            <a:off x="7827134" y="956039"/>
            <a:ext cx="124998" cy="270650"/>
          </a:xfrm>
          <a:prstGeom prst="can">
            <a:avLst/>
          </a:prstGeom>
          <a:solidFill>
            <a:srgbClr val="00CC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976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Cryomodule</a:t>
            </a:r>
            <a:r>
              <a:rPr lang="en-GB" dirty="0" smtClean="0"/>
              <a:t> installation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30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606506" y="3217653"/>
            <a:ext cx="2324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…movie here…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7615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796631"/>
              </p:ext>
            </p:extLst>
          </p:nvPr>
        </p:nvGraphicFramePr>
        <p:xfrm>
          <a:off x="533243" y="1088417"/>
          <a:ext cx="9956800" cy="250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22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22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88000"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8/1</a:t>
                      </a:r>
                      <a:endParaRPr lang="fr-FR" sz="1400" b="0" dirty="0"/>
                    </a:p>
                  </a:txBody>
                  <a:tcPr marL="45720" marR="4572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9</a:t>
                      </a:r>
                      <a:endParaRPr lang="fr-FR" sz="1400" b="0" dirty="0"/>
                    </a:p>
                  </a:txBody>
                  <a:tcPr marL="45720" marR="4572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10</a:t>
                      </a:r>
                      <a:endParaRPr lang="fr-FR" sz="1400" b="0" dirty="0"/>
                    </a:p>
                  </a:txBody>
                  <a:tcPr marL="45720" marR="4572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11</a:t>
                      </a:r>
                      <a:endParaRPr lang="fr-FR" sz="1400" b="0" dirty="0"/>
                    </a:p>
                  </a:txBody>
                  <a:tcPr marL="45720" marR="4572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12</a:t>
                      </a:r>
                      <a:endParaRPr lang="fr-FR" sz="1400" b="0" dirty="0"/>
                    </a:p>
                  </a:txBody>
                  <a:tcPr marL="45720" marR="4572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13</a:t>
                      </a:r>
                      <a:endParaRPr lang="fr-FR" sz="1400" b="0" dirty="0"/>
                    </a:p>
                  </a:txBody>
                  <a:tcPr marL="45720" marR="4572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14</a:t>
                      </a:r>
                      <a:endParaRPr lang="fr-FR" sz="1400" b="0" dirty="0"/>
                    </a:p>
                  </a:txBody>
                  <a:tcPr marL="45720" marR="45720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4000">
                <a:tc gridSpan="2">
                  <a:txBody>
                    <a:bodyPr/>
                    <a:lstStyle/>
                    <a:p>
                      <a:r>
                        <a:rPr lang="fr-FR" sz="1600" b="0" dirty="0" smtClean="0"/>
                        <a:t>Table </a:t>
                      </a:r>
                      <a:r>
                        <a:rPr lang="fr-FR" sz="1600" b="0" dirty="0" err="1" smtClean="0"/>
                        <a:t>delivery</a:t>
                      </a:r>
                      <a:endParaRPr lang="fr-FR" sz="16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FR" sz="1600" b="0" dirty="0" smtClean="0"/>
                        <a:t>VIC and trainings</a:t>
                      </a:r>
                      <a:endParaRPr lang="fr-FR" sz="16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b="0" dirty="0" err="1" smtClean="0"/>
                        <a:t>Earliest</a:t>
                      </a:r>
                      <a:r>
                        <a:rPr lang="fr-FR" sz="1600" b="0" baseline="0" dirty="0" smtClean="0"/>
                        <a:t> </a:t>
                      </a:r>
                      <a:r>
                        <a:rPr lang="fr-FR" sz="1600" b="0" baseline="0" dirty="0" err="1" smtClean="0"/>
                        <a:t>start</a:t>
                      </a:r>
                      <a:endParaRPr lang="fr-FR" sz="1600" b="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fr-FR" sz="1600" b="0" dirty="0" smtClean="0"/>
                        <a:t>Table installation</a:t>
                      </a:r>
                      <a:endParaRPr lang="fr-FR" sz="16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15/1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16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17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18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19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20</a:t>
                      </a:r>
                      <a:endParaRPr lang="fr-FR" sz="14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21</a:t>
                      </a:r>
                      <a:endParaRPr lang="fr-FR" sz="14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fr-FR" sz="1600" b="0" dirty="0" err="1" smtClean="0"/>
                        <a:t>Cables</a:t>
                      </a:r>
                      <a:r>
                        <a:rPr lang="fr-FR" sz="1600" b="0" dirty="0" smtClean="0"/>
                        <a:t> &amp; </a:t>
                      </a:r>
                      <a:r>
                        <a:rPr lang="fr-FR" sz="1600" b="0" dirty="0" err="1" smtClean="0"/>
                        <a:t>controls</a:t>
                      </a:r>
                      <a:r>
                        <a:rPr lang="fr-FR" sz="1600" b="0" dirty="0" smtClean="0"/>
                        <a:t> </a:t>
                      </a:r>
                      <a:r>
                        <a:rPr lang="fr-FR" sz="1600" b="0" dirty="0" err="1" smtClean="0"/>
                        <a:t>ready</a:t>
                      </a:r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fr-FR" sz="1600" b="0" dirty="0" smtClean="0"/>
                        <a:t>Interlock tests</a:t>
                      </a:r>
                      <a:endParaRPr lang="fr-FR" sz="1600" b="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fr-FR" sz="1600" b="0" dirty="0" smtClean="0"/>
                        <a:t>RF </a:t>
                      </a:r>
                      <a:r>
                        <a:rPr lang="fr-FR" sz="1600" b="0" dirty="0" err="1" smtClean="0"/>
                        <a:t>circulators</a:t>
                      </a:r>
                      <a:r>
                        <a:rPr lang="fr-FR" sz="1600" b="0" dirty="0" smtClean="0"/>
                        <a:t> and </a:t>
                      </a:r>
                      <a:r>
                        <a:rPr lang="fr-FR" sz="1600" b="0" dirty="0" err="1" smtClean="0"/>
                        <a:t>loads</a:t>
                      </a:r>
                      <a:endParaRPr lang="fr-FR" sz="1600" b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22/1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23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24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25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26</a:t>
                      </a:r>
                      <a:endParaRPr lang="fr-FR" sz="1400" b="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27</a:t>
                      </a:r>
                      <a:endParaRPr lang="fr-FR" sz="14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FR" sz="1400" b="0" dirty="0" smtClean="0"/>
                        <a:t>28</a:t>
                      </a:r>
                      <a:endParaRPr lang="fr-FR" sz="1400" b="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r>
                        <a:rPr lang="fr-FR" sz="1600" b="0" dirty="0" smtClean="0"/>
                        <a:t>CM + SB</a:t>
                      </a:r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fr-FR" sz="1600" b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Table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14215" y="4870228"/>
            <a:ext cx="47211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Table movement under full load: 14-15 February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9027" y="3786491"/>
            <a:ext cx="3874851" cy="2906138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746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2706259" y="2879358"/>
            <a:ext cx="6684903" cy="1272381"/>
          </a:xfrm>
        </p:spPr>
        <p:txBody>
          <a:bodyPr/>
          <a:lstStyle/>
          <a:p>
            <a:r>
              <a:rPr lang="en-GB" dirty="0" err="1" smtClean="0"/>
              <a:t>Cryomodule</a:t>
            </a:r>
            <a:r>
              <a:rPr lang="en-GB" dirty="0" smtClean="0"/>
              <a:t> installation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32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8967996"/>
              </p:ext>
            </p:extLst>
          </p:nvPr>
        </p:nvGraphicFramePr>
        <p:xfrm>
          <a:off x="1366504" y="173097"/>
          <a:ext cx="9667875" cy="6296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Worksheet" r:id="rId3" imgW="9667788" imgH="6296130" progId="Excel.Sheet.12">
                  <p:embed/>
                </p:oleObj>
              </mc:Choice>
              <mc:Fallback>
                <p:oleObj name="Worksheet" r:id="rId3" imgW="9667788" imgH="629613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366504" y="173097"/>
                        <a:ext cx="9667875" cy="62960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740834" y="5561805"/>
            <a:ext cx="8260667" cy="707886"/>
          </a:xfrm>
          <a:prstGeom prst="rect">
            <a:avLst/>
          </a:prstGeom>
          <a:solidFill>
            <a:srgbClr val="393B6B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</a:rPr>
              <a:t>Access and presence only of required actors and experts: no bystanders</a:t>
            </a:r>
          </a:p>
          <a:p>
            <a:r>
              <a:rPr lang="en-GB" sz="2000" dirty="0" smtClean="0">
                <a:solidFill>
                  <a:schemeClr val="bg1">
                    <a:lumMod val="95000"/>
                  </a:schemeClr>
                </a:solidFill>
              </a:rPr>
              <a:t>Procedure to be written</a:t>
            </a:r>
          </a:p>
        </p:txBody>
      </p:sp>
    </p:spTree>
    <p:extLst>
      <p:ext uri="{BB962C8B-B14F-4D97-AF65-F5344CB8AC3E}">
        <p14:creationId xmlns:p14="http://schemas.microsoft.com/office/powerpoint/2010/main" val="686614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802" y="0"/>
            <a:ext cx="11390812" cy="1072025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70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526" y="0"/>
            <a:ext cx="9422674" cy="9029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8572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378"/>
            <a:ext cx="10515600" cy="1325563"/>
          </a:xfrm>
        </p:spPr>
        <p:txBody>
          <a:bodyPr/>
          <a:lstStyle/>
          <a:p>
            <a:r>
              <a:rPr lang="en-GB" dirty="0" smtClean="0"/>
              <a:t>Week 51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3396" y="1701791"/>
            <a:ext cx="45470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Joint VIC for EN/EL (distribution, cables, </a:t>
            </a:r>
            <a:r>
              <a:rPr lang="en-GB" dirty="0" err="1" smtClean="0"/>
              <a:t>fibers</a:t>
            </a:r>
            <a:r>
              <a:rPr lang="en-GB" dirty="0" smtClean="0"/>
              <a:t>)</a:t>
            </a:r>
          </a:p>
          <a:p>
            <a:r>
              <a:rPr lang="en-GB" dirty="0" smtClean="0"/>
              <a:t>VSC Dismounting vacuum line in crab zone</a:t>
            </a:r>
          </a:p>
          <a:p>
            <a:r>
              <a:rPr lang="en-GB" dirty="0" smtClean="0"/>
              <a:t>EN/EA Installation of scaffold in TA6</a:t>
            </a:r>
          </a:p>
          <a:p>
            <a:endParaRPr lang="en-GB" dirty="0" smtClean="0"/>
          </a:p>
          <a:p>
            <a:r>
              <a:rPr lang="en-GB" dirty="0" smtClean="0"/>
              <a:t>Connectors (RAL zone) /el. distribution (shaft)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05320" y="2101379"/>
            <a:ext cx="4553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Tunnel access only by keys</a:t>
            </a:r>
          </a:p>
          <a:p>
            <a:r>
              <a:rPr lang="en-GB" dirty="0" smtClean="0"/>
              <a:t>Priority to EN/EL, VSC, EN/EA for keys</a:t>
            </a:r>
          </a:p>
          <a:p>
            <a:r>
              <a:rPr lang="en-GB" dirty="0" smtClean="0"/>
              <a:t>No work under false floor in active cable zones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396" y="1329814"/>
            <a:ext cx="1050800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MONDAY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05320" y="1699146"/>
            <a:ext cx="1505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CONSTRAINTS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396" y="4073079"/>
            <a:ext cx="51223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Patrol at 6h30 in the morning</a:t>
            </a:r>
          </a:p>
          <a:p>
            <a:r>
              <a:rPr lang="en-GB" dirty="0" smtClean="0"/>
              <a:t>Underground areas </a:t>
            </a:r>
            <a:r>
              <a:rPr lang="en-GB" dirty="0" err="1" smtClean="0"/>
              <a:t>unaccessible</a:t>
            </a:r>
            <a:r>
              <a:rPr lang="en-GB" dirty="0" smtClean="0"/>
              <a:t> </a:t>
            </a:r>
          </a:p>
          <a:p>
            <a:r>
              <a:rPr lang="en-GB" dirty="0"/>
              <a:t>	</a:t>
            </a:r>
            <a:r>
              <a:rPr lang="en-GB" dirty="0" smtClean="0"/>
              <a:t>until Wednesday afternoon (~17h00)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0178" y="3597838"/>
            <a:ext cx="2522550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TUESDAY to WEDNESDAY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41067" y="5009856"/>
            <a:ext cx="53509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Tunnel access now free</a:t>
            </a:r>
          </a:p>
          <a:p>
            <a:r>
              <a:rPr lang="en-GB" dirty="0" smtClean="0"/>
              <a:t>Work under false floor in active cable zones becomes possible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41067" y="4607623"/>
            <a:ext cx="2528641" cy="3693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CONSTRAINTS REMOVED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6217322" y="4609845"/>
            <a:ext cx="390993" cy="350673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6217322" y="1712383"/>
            <a:ext cx="390993" cy="35067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9902859" y="3020180"/>
            <a:ext cx="15584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55600"/>
            <a:r>
              <a:rPr lang="en-GB" dirty="0" smtClean="0"/>
              <a:t>(5 	EN/EL/EIC)</a:t>
            </a:r>
          </a:p>
          <a:p>
            <a:pPr defTabSz="355600"/>
            <a:r>
              <a:rPr lang="en-GB" dirty="0" smtClean="0"/>
              <a:t>10	EN/EL/FC</a:t>
            </a:r>
          </a:p>
          <a:p>
            <a:pPr marL="342900" indent="-342900" defTabSz="355600">
              <a:buAutoNum type="arabicPlain" startAt="4"/>
            </a:pPr>
            <a:r>
              <a:rPr lang="en-GB" dirty="0" smtClean="0"/>
              <a:t>TE/VSC</a:t>
            </a:r>
          </a:p>
          <a:p>
            <a:pPr marL="342900" indent="-342900" defTabSz="355600">
              <a:buAutoNum type="arabicPlain" startAt="2"/>
            </a:pPr>
            <a:r>
              <a:rPr lang="en-GB" dirty="0" smtClean="0"/>
              <a:t>EN/EA</a:t>
            </a:r>
          </a:p>
          <a:p>
            <a:pPr defTabSz="355600"/>
            <a:r>
              <a:rPr lang="en-GB" dirty="0" smtClean="0"/>
              <a:t>4	EN/HE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6841067" y="3031182"/>
            <a:ext cx="2400599" cy="1469434"/>
          </a:xfrm>
          <a:prstGeom prst="rect">
            <a:avLst/>
          </a:prstGeom>
        </p:spPr>
      </p:pic>
      <p:sp>
        <p:nvSpPr>
          <p:cNvPr id="20" name="Sun 19"/>
          <p:cNvSpPr/>
          <p:nvPr/>
        </p:nvSpPr>
        <p:spPr>
          <a:xfrm>
            <a:off x="166828" y="1752037"/>
            <a:ext cx="366568" cy="366568"/>
          </a:xfrm>
          <a:prstGeom prst="sun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Moon 20"/>
          <p:cNvSpPr/>
          <p:nvPr/>
        </p:nvSpPr>
        <p:spPr>
          <a:xfrm>
            <a:off x="240045" y="2875266"/>
            <a:ext cx="220133" cy="298885"/>
          </a:xfrm>
          <a:prstGeom prst="mo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460178" y="5459097"/>
            <a:ext cx="76339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Green light by </a:t>
            </a:r>
            <a:r>
              <a:rPr lang="en-GB" dirty="0" err="1" smtClean="0"/>
              <a:t>J.Bauche</a:t>
            </a:r>
            <a:r>
              <a:rPr lang="en-GB" dirty="0" smtClean="0"/>
              <a:t> for switching to open access</a:t>
            </a:r>
          </a:p>
          <a:p>
            <a:r>
              <a:rPr lang="en-GB" dirty="0" smtClean="0"/>
              <a:t>EN/EL/FC  Connectors </a:t>
            </a:r>
          </a:p>
          <a:p>
            <a:r>
              <a:rPr lang="en-GB" dirty="0" smtClean="0"/>
              <a:t>EN/EL/EIC el</a:t>
            </a:r>
            <a:r>
              <a:rPr lang="en-GB" dirty="0"/>
              <a:t>. </a:t>
            </a:r>
            <a:r>
              <a:rPr lang="en-GB" dirty="0" smtClean="0"/>
              <a:t>Distribution underground + 2 cables pulled under the false floors</a:t>
            </a:r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509950" y="5089073"/>
            <a:ext cx="1377172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 smtClean="0"/>
              <a:t>WEDNESDAY</a:t>
            </a:r>
            <a:endParaRPr lang="en-GB" dirty="0"/>
          </a:p>
        </p:txBody>
      </p:sp>
      <p:sp>
        <p:nvSpPr>
          <p:cNvPr id="25" name="Moon 24"/>
          <p:cNvSpPr/>
          <p:nvPr/>
        </p:nvSpPr>
        <p:spPr>
          <a:xfrm>
            <a:off x="154865" y="5159520"/>
            <a:ext cx="220133" cy="298885"/>
          </a:xfrm>
          <a:prstGeom prst="mo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907968" y="3518330"/>
            <a:ext cx="1400694" cy="369332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24 keys only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35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95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5378"/>
            <a:ext cx="10515600" cy="1325563"/>
          </a:xfrm>
        </p:spPr>
        <p:txBody>
          <a:bodyPr/>
          <a:lstStyle/>
          <a:p>
            <a:r>
              <a:rPr lang="en-GB" dirty="0" smtClean="0"/>
              <a:t>Week 51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465665" y="1538695"/>
            <a:ext cx="937260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EN/EL/FC in the crab cavity zone</a:t>
            </a:r>
          </a:p>
          <a:p>
            <a:r>
              <a:rPr lang="en-GB" dirty="0" smtClean="0"/>
              <a:t>EN/EL/FC-</a:t>
            </a:r>
            <a:r>
              <a:rPr lang="en-GB" dirty="0" err="1" smtClean="0"/>
              <a:t>fibers</a:t>
            </a:r>
            <a:r>
              <a:rPr lang="en-GB" dirty="0" smtClean="0"/>
              <a:t> under the false floors and in crab </a:t>
            </a:r>
            <a:r>
              <a:rPr lang="en-GB" dirty="0"/>
              <a:t>cavity zone</a:t>
            </a:r>
          </a:p>
          <a:p>
            <a:endParaRPr lang="en-GB" dirty="0" smtClean="0"/>
          </a:p>
          <a:p>
            <a:r>
              <a:rPr lang="en-GB" dirty="0" err="1" smtClean="0"/>
              <a:t>Rampower</a:t>
            </a:r>
            <a:r>
              <a:rPr lang="en-GB" dirty="0" smtClean="0"/>
              <a:t> in the TA6 alcove</a:t>
            </a:r>
          </a:p>
          <a:p>
            <a:r>
              <a:rPr lang="en-GB" dirty="0" smtClean="0"/>
              <a:t>Installation LN2 line in alcove</a:t>
            </a:r>
          </a:p>
          <a:p>
            <a:r>
              <a:rPr lang="en-GB" dirty="0" smtClean="0"/>
              <a:t>VIC </a:t>
            </a:r>
            <a:r>
              <a:rPr lang="en-GB" dirty="0" err="1" smtClean="0"/>
              <a:t>Criotec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SMB/SE drilling of the wall for cryogenic pipework</a:t>
            </a:r>
          </a:p>
          <a:p>
            <a:r>
              <a:rPr lang="en-GB" dirty="0" smtClean="0"/>
              <a:t>Thursday: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transport of the </a:t>
            </a:r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kickers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for alignment &amp; </a:t>
            </a:r>
            <a:r>
              <a:rPr lang="en-GB" dirty="0" err="1" smtClean="0">
                <a:solidFill>
                  <a:schemeClr val="accent1">
                    <a:lumMod val="75000"/>
                  </a:schemeClr>
                </a:solidFill>
              </a:rPr>
              <a:t>pumpdown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Friday</a:t>
            </a:r>
            <a:r>
              <a:rPr lang="en-GB" dirty="0" smtClean="0"/>
              <a:t>/ transport of </a:t>
            </a:r>
            <a:r>
              <a:rPr lang="en-GB" b="1" dirty="0" smtClean="0"/>
              <a:t>heater</a:t>
            </a:r>
            <a:r>
              <a:rPr lang="en-GB" dirty="0" smtClean="0"/>
              <a:t> tank</a:t>
            </a:r>
          </a:p>
          <a:p>
            <a:r>
              <a:rPr lang="en-GB" dirty="0" smtClean="0"/>
              <a:t>Friday: if kickers finished, installation of VB#1 and VB#2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5666" y="1092370"/>
            <a:ext cx="1963614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THURSDAY -FRIDAY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79617" y="4380237"/>
            <a:ext cx="6841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If needed, can we install VB1 &amp; VB2 on 4-5/1/2018?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65665" y="4733043"/>
            <a:ext cx="1963614" cy="36933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en-GB" dirty="0"/>
              <a:t>THURSDAY -FRIDAY</a:t>
            </a:r>
          </a:p>
        </p:txBody>
      </p:sp>
      <p:sp>
        <p:nvSpPr>
          <p:cNvPr id="20" name="Sun 19"/>
          <p:cNvSpPr/>
          <p:nvPr/>
        </p:nvSpPr>
        <p:spPr>
          <a:xfrm>
            <a:off x="99097" y="1654749"/>
            <a:ext cx="366568" cy="366568"/>
          </a:xfrm>
          <a:prstGeom prst="sun">
            <a:avLst/>
          </a:prstGeom>
          <a:solidFill>
            <a:srgbClr val="FFC000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Moon 20"/>
          <p:cNvSpPr/>
          <p:nvPr/>
        </p:nvSpPr>
        <p:spPr>
          <a:xfrm>
            <a:off x="172314" y="4768266"/>
            <a:ext cx="220133" cy="298885"/>
          </a:xfrm>
          <a:prstGeom prst="mo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392447" y="5181356"/>
            <a:ext cx="365677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EN/EL/FC </a:t>
            </a:r>
            <a:r>
              <a:rPr lang="en-GB" dirty="0"/>
              <a:t>in </a:t>
            </a:r>
            <a:r>
              <a:rPr lang="en-GB" dirty="0" smtClean="0"/>
              <a:t>crab </a:t>
            </a:r>
            <a:r>
              <a:rPr lang="en-GB" dirty="0"/>
              <a:t>cavity </a:t>
            </a:r>
            <a:r>
              <a:rPr lang="en-GB" dirty="0" smtClean="0"/>
              <a:t>zone and RAL</a:t>
            </a:r>
          </a:p>
          <a:p>
            <a:r>
              <a:rPr lang="en-GB" dirty="0" smtClean="0"/>
              <a:t>EN/EL/EIC continues underground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58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Who’s Who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37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194125"/>
              </p:ext>
            </p:extLst>
          </p:nvPr>
        </p:nvGraphicFramePr>
        <p:xfrm>
          <a:off x="1211532" y="1025151"/>
          <a:ext cx="9648166" cy="519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6055">
                  <a:extLst>
                    <a:ext uri="{9D8B030D-6E8A-4147-A177-3AD203B41FA5}">
                      <a16:colId xmlns:a16="http://schemas.microsoft.com/office/drawing/2014/main" val="291423989"/>
                    </a:ext>
                  </a:extLst>
                </a:gridCol>
                <a:gridCol w="4509305">
                  <a:extLst>
                    <a:ext uri="{9D8B030D-6E8A-4147-A177-3AD203B41FA5}">
                      <a16:colId xmlns:a16="http://schemas.microsoft.com/office/drawing/2014/main" val="1125999685"/>
                    </a:ext>
                  </a:extLst>
                </a:gridCol>
                <a:gridCol w="1922806">
                  <a:extLst>
                    <a:ext uri="{9D8B030D-6E8A-4147-A177-3AD203B41FA5}">
                      <a16:colId xmlns:a16="http://schemas.microsoft.com/office/drawing/2014/main" val="251156881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98498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S.Mehanneche</a:t>
                      </a:r>
                      <a:r>
                        <a:rPr lang="en-GB" dirty="0" smtClean="0"/>
                        <a:t>/ </a:t>
                      </a:r>
                      <a:r>
                        <a:rPr lang="en-GB" dirty="0" err="1" smtClean="0"/>
                        <a:t>F.Galleazzi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Integration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3464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J.Dalla</a:t>
                      </a:r>
                      <a:r>
                        <a:rPr lang="en-GB" dirty="0" smtClean="0"/>
                        <a:t>-Costa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Field coordination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516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err="1" smtClean="0"/>
                        <a:t>D.McFarlane</a:t>
                      </a: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SPS Coordination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783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F.Bais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TSO SPS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306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J.Etheridge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EROS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6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G.Vandoni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Work responsible/ Field coordination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35289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M.Garlasche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Cryomodule</a:t>
                      </a:r>
                      <a:r>
                        <a:rPr lang="en-GB" dirty="0" smtClean="0"/>
                        <a:t> </a:t>
                      </a:r>
                      <a:r>
                        <a:rPr lang="en-GB" dirty="0" err="1" smtClean="0"/>
                        <a:t>linkperson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24389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C.Pasquino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Vacuum </a:t>
                      </a:r>
                      <a:r>
                        <a:rPr lang="en-GB" dirty="0" err="1" smtClean="0"/>
                        <a:t>linkperson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0178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J.Metselaar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Cryogenics </a:t>
                      </a:r>
                      <a:r>
                        <a:rPr lang="en-GB" dirty="0" err="1" smtClean="0"/>
                        <a:t>linkperson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7128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T.Slettestol</a:t>
                      </a:r>
                      <a:r>
                        <a:rPr lang="en-GB" dirty="0" smtClean="0"/>
                        <a:t>/ </a:t>
                      </a:r>
                      <a:r>
                        <a:rPr lang="en-GB" dirty="0" err="1" smtClean="0"/>
                        <a:t>G.Gros</a:t>
                      </a:r>
                      <a:r>
                        <a:rPr lang="en-GB" dirty="0" smtClean="0"/>
                        <a:t>/ </a:t>
                      </a:r>
                      <a:r>
                        <a:rPr lang="en-GB" dirty="0" err="1" smtClean="0"/>
                        <a:t>J.Blanc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EN/EL cabling (cabling &amp; </a:t>
                      </a:r>
                      <a:r>
                        <a:rPr lang="en-GB" dirty="0" err="1" smtClean="0"/>
                        <a:t>fibers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24916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K.Artoos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Transfer Table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133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S.Calvo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 power and cables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178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S.Fumey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Transports for crab-cavity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756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7972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4817" y="585364"/>
            <a:ext cx="9144000" cy="62726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Activity zones</a:t>
            </a:r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748145" y="2510444"/>
            <a:ext cx="1712422" cy="315883"/>
          </a:xfrm>
          <a:prstGeom prst="rect">
            <a:avLst/>
          </a:prstGeom>
          <a:solidFill>
            <a:schemeClr val="accent2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07234" y="1939478"/>
            <a:ext cx="2294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/>
            </a:lvl1pPr>
          </a:lstStyle>
          <a:p>
            <a:r>
              <a:rPr lang="en-GB" dirty="0"/>
              <a:t>He pump zone</a:t>
            </a:r>
          </a:p>
        </p:txBody>
      </p:sp>
      <p:sp>
        <p:nvSpPr>
          <p:cNvPr id="6" name="Rectangle 5"/>
          <p:cNvSpPr/>
          <p:nvPr/>
        </p:nvSpPr>
        <p:spPr>
          <a:xfrm>
            <a:off x="2601580" y="2510444"/>
            <a:ext cx="1423557" cy="592679"/>
          </a:xfrm>
          <a:prstGeom prst="rect">
            <a:avLst/>
          </a:prstGeom>
          <a:solidFill>
            <a:schemeClr val="accent2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039676" y="3115817"/>
            <a:ext cx="2547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/>
            </a:lvl1pPr>
          </a:lstStyle>
          <a:p>
            <a:r>
              <a:rPr lang="en-GB" dirty="0"/>
              <a:t>Crab cavity zone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630326" y="1548671"/>
            <a:ext cx="7393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/>
            </a:lvl1pPr>
          </a:lstStyle>
          <a:p>
            <a:r>
              <a:rPr lang="en-GB" dirty="0"/>
              <a:t>RAL</a:t>
            </a:r>
          </a:p>
        </p:txBody>
      </p:sp>
      <p:sp>
        <p:nvSpPr>
          <p:cNvPr id="9" name="Rectangle 8"/>
          <p:cNvSpPr/>
          <p:nvPr/>
        </p:nvSpPr>
        <p:spPr>
          <a:xfrm>
            <a:off x="7539990" y="2141111"/>
            <a:ext cx="825798" cy="369333"/>
          </a:xfrm>
          <a:prstGeom prst="rect">
            <a:avLst/>
          </a:prstGeom>
          <a:solidFill>
            <a:schemeClr val="accent2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 rot="18840635">
            <a:off x="5158739" y="5708786"/>
            <a:ext cx="825798" cy="587325"/>
          </a:xfrm>
          <a:prstGeom prst="rect">
            <a:avLst/>
          </a:prstGeom>
          <a:solidFill>
            <a:schemeClr val="accent2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4640692" y="5132120"/>
            <a:ext cx="7224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TA6</a:t>
            </a:r>
            <a:endParaRPr lang="en-GB" sz="28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4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504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2567610" y="1120945"/>
            <a:ext cx="2645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Cryogenic distribution line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24193" y="3299048"/>
            <a:ext cx="2220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RF power waveguides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0" y="6618"/>
            <a:ext cx="12192000" cy="720000"/>
          </a:xfrm>
        </p:spPr>
        <p:txBody>
          <a:bodyPr/>
          <a:lstStyle/>
          <a:p>
            <a:r>
              <a:rPr lang="en-GB" dirty="0" smtClean="0"/>
              <a:t>Crab-cavity test-stand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1524001" y="1006772"/>
            <a:ext cx="9144002" cy="5209043"/>
            <a:chOff x="1143000" y="755079"/>
            <a:chExt cx="6858001" cy="390678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43000" y="755079"/>
              <a:ext cx="6858001" cy="390678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1610683" y="1550814"/>
              <a:ext cx="143491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New handling rails</a:t>
              </a:r>
              <a:endParaRPr lang="fr-FR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5707" y="840709"/>
              <a:ext cx="198424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Cryogenic distribution line</a:t>
              </a:r>
              <a:endParaRPr lang="fr-FR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25706" y="2900546"/>
              <a:ext cx="18402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Crab-cavity  </a:t>
              </a:r>
              <a:r>
                <a:rPr lang="en-GB" dirty="0" err="1">
                  <a:solidFill>
                    <a:schemeClr val="bg1"/>
                  </a:solidFill>
                </a:rPr>
                <a:t>cryomodule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930100" y="3064879"/>
              <a:ext cx="293222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599892" y="3939929"/>
              <a:ext cx="52750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2511328" y="3781203"/>
              <a:ext cx="8995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Y-chamber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868144" y="2474286"/>
              <a:ext cx="166507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RF power waveguides</a:t>
              </a:r>
              <a:endParaRPr lang="fr-FR" dirty="0">
                <a:solidFill>
                  <a:schemeClr val="bg1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3313931" y="4366115"/>
              <a:ext cx="527505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511467" y="4207388"/>
              <a:ext cx="16687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Moving Transfer table</a:t>
              </a:r>
              <a:endParaRPr lang="fr-FR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17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Cryomodule</a:t>
            </a:r>
            <a:r>
              <a:rPr lang="en-GB" dirty="0" smtClean="0"/>
              <a:t> and Service Box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20/11/2017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crab-cavity test stand YETS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3B4D9-3731-47CA-B849-2436D7A52C59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0414" y="1472807"/>
            <a:ext cx="7393577" cy="355309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41705" y="662781"/>
            <a:ext cx="3012095" cy="535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051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5517">
            <a:off x="1210131" y="-860923"/>
            <a:ext cx="9776764" cy="73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Coordination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7</a:t>
            </a:fld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2860" y="0"/>
            <a:ext cx="10515600" cy="1325563"/>
          </a:xfrm>
        </p:spPr>
        <p:txBody>
          <a:bodyPr/>
          <a:lstStyle/>
          <a:p>
            <a:r>
              <a:rPr lang="en-GB" dirty="0" smtClean="0"/>
              <a:t>Crab cavity zone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5422548" y="3226177"/>
            <a:ext cx="1486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Transfer Table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 rot="19538150">
            <a:off x="4199713" y="1236264"/>
            <a:ext cx="125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ValveBox#2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 rot="19538150">
            <a:off x="2892415" y="1231907"/>
            <a:ext cx="1286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Heater tank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531404" y="1502405"/>
            <a:ext cx="2605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RF Circulator &amp; Load skids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772351"/>
            <a:ext cx="5169293" cy="2484499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693893" y="2633987"/>
            <a:ext cx="4530407" cy="373689"/>
            <a:chOff x="3693893" y="2633987"/>
            <a:chExt cx="4530407" cy="373689"/>
          </a:xfrm>
        </p:grpSpPr>
        <p:sp>
          <p:nvSpPr>
            <p:cNvPr id="12" name="TextBox 11"/>
            <p:cNvSpPr txBox="1"/>
            <p:nvPr/>
          </p:nvSpPr>
          <p:spPr>
            <a:xfrm>
              <a:off x="3693893" y="2638344"/>
              <a:ext cx="11993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FFFF"/>
                  </a:solidFill>
                </a:rPr>
                <a:t>Y-chamber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024933" y="2633987"/>
              <a:ext cx="11993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FFFF"/>
                  </a:solidFill>
                </a:rPr>
                <a:t>Y-chamber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4456" y="2242005"/>
            <a:ext cx="2259212" cy="401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17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5517">
            <a:off x="1210131" y="-181648"/>
            <a:ext cx="9776764" cy="73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Coordination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8</a:t>
            </a:fld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2860" y="0"/>
            <a:ext cx="10515600" cy="1325563"/>
          </a:xfrm>
        </p:spPr>
        <p:txBody>
          <a:bodyPr/>
          <a:lstStyle/>
          <a:p>
            <a:r>
              <a:rPr lang="en-GB" dirty="0" smtClean="0"/>
              <a:t>Crab cavity zone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27646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75517">
            <a:off x="1210131" y="-181648"/>
            <a:ext cx="9776764" cy="73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G.Vandoni - SPS Coordination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116D13-BDF2-4DDA-A4E5-32E432F64CF5}" type="slidenum">
              <a:rPr lang="en-GB" smtClean="0"/>
              <a:t>9</a:t>
            </a:fld>
            <a:endParaRPr lang="en-GB"/>
          </a:p>
        </p:txBody>
      </p:sp>
      <p:sp>
        <p:nvSpPr>
          <p:cNvPr id="7" name="Title 3"/>
          <p:cNvSpPr>
            <a:spLocks noGrp="1"/>
          </p:cNvSpPr>
          <p:nvPr>
            <p:ph type="title"/>
          </p:nvPr>
        </p:nvSpPr>
        <p:spPr>
          <a:xfrm>
            <a:off x="12860" y="0"/>
            <a:ext cx="10515600" cy="1325563"/>
          </a:xfrm>
        </p:spPr>
        <p:txBody>
          <a:bodyPr/>
          <a:lstStyle/>
          <a:p>
            <a:r>
              <a:rPr lang="en-GB" dirty="0" smtClean="0"/>
              <a:t>Crab cavity zone</a:t>
            </a:r>
            <a:endParaRPr lang="en-GB" dirty="0"/>
          </a:p>
        </p:txBody>
      </p:sp>
      <p:sp>
        <p:nvSpPr>
          <p:cNvPr id="8" name="Parallelogram 7"/>
          <p:cNvSpPr/>
          <p:nvPr/>
        </p:nvSpPr>
        <p:spPr>
          <a:xfrm>
            <a:off x="1319053" y="4110446"/>
            <a:ext cx="9941130" cy="914505"/>
          </a:xfrm>
          <a:prstGeom prst="parallelogram">
            <a:avLst>
              <a:gd name="adj" fmla="val 50191"/>
            </a:avLst>
          </a:prstGeom>
          <a:solidFill>
            <a:srgbClr val="00FFFF">
              <a:alpha val="49804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077607" y="4475877"/>
            <a:ext cx="24240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</a:rPr>
              <a:t>Transport Lane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044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3409</TotalTime>
  <Words>1356</Words>
  <Application>Microsoft Office PowerPoint</Application>
  <PresentationFormat>Widescreen</PresentationFormat>
  <Paragraphs>509</Paragraphs>
  <Slides>37</Slides>
  <Notes>1</Notes>
  <HiddenSlides>2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Arial</vt:lpstr>
      <vt:lpstr>Brush Script MT</vt:lpstr>
      <vt:lpstr>Calibri</vt:lpstr>
      <vt:lpstr>Calibri Light</vt:lpstr>
      <vt:lpstr>Office Theme</vt:lpstr>
      <vt:lpstr>Worksheet</vt:lpstr>
      <vt:lpstr>BA6 Crab cavity test-stand  YETS sequencing</vt:lpstr>
      <vt:lpstr>Worksite in BA6</vt:lpstr>
      <vt:lpstr>Cryogenics layout</vt:lpstr>
      <vt:lpstr>Activity zones</vt:lpstr>
      <vt:lpstr>Crab-cavity test-stand</vt:lpstr>
      <vt:lpstr>Cryomodule and Service Box</vt:lpstr>
      <vt:lpstr>Crab cavity zone</vt:lpstr>
      <vt:lpstr>Crab cavity zone</vt:lpstr>
      <vt:lpstr>Crab cavity zone</vt:lpstr>
      <vt:lpstr>Crab cavity zone</vt:lpstr>
      <vt:lpstr>Crab cavity zone</vt:lpstr>
      <vt:lpstr>Crab cavity zone</vt:lpstr>
      <vt:lpstr>Crab cavity zone</vt:lpstr>
      <vt:lpstr>PowerPoint Presentation</vt:lpstr>
      <vt:lpstr>PowerPoint Presentation</vt:lpstr>
      <vt:lpstr>3 large blocks</vt:lpstr>
      <vt:lpstr>Cabling for signals &amp; power - DEADLINES</vt:lpstr>
      <vt:lpstr>Other Deadlines</vt:lpstr>
      <vt:lpstr>Large Transports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TA6 alcove, cryogenic installation</vt:lpstr>
      <vt:lpstr>TA6 alcove, cryogenic installation</vt:lpstr>
      <vt:lpstr>Scaffold on Day 1</vt:lpstr>
      <vt:lpstr>BA surface buidling</vt:lpstr>
      <vt:lpstr>Cryomodule installation</vt:lpstr>
      <vt:lpstr>Transfer Table</vt:lpstr>
      <vt:lpstr>Cryomodule installation</vt:lpstr>
      <vt:lpstr>PowerPoint Presentation</vt:lpstr>
      <vt:lpstr>PowerPoint Presentation</vt:lpstr>
      <vt:lpstr>Week 51</vt:lpstr>
      <vt:lpstr>Week 51</vt:lpstr>
      <vt:lpstr>Who’s Who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Giovanna Vandoni</dc:creator>
  <cp:lastModifiedBy>Giovanna Vandoni</cp:lastModifiedBy>
  <cp:revision>83</cp:revision>
  <dcterms:created xsi:type="dcterms:W3CDTF">2017-11-14T17:17:06Z</dcterms:created>
  <dcterms:modified xsi:type="dcterms:W3CDTF">2017-11-20T07:15:37Z</dcterms:modified>
</cp:coreProperties>
</file>