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6"/>
  </p:notesMasterIdLst>
  <p:sldIdLst>
    <p:sldId id="274" r:id="rId2"/>
    <p:sldId id="493" r:id="rId3"/>
    <p:sldId id="501" r:id="rId4"/>
    <p:sldId id="500" r:id="rId5"/>
    <p:sldId id="502" r:id="rId6"/>
    <p:sldId id="511" r:id="rId7"/>
    <p:sldId id="497" r:id="rId8"/>
    <p:sldId id="514" r:id="rId9"/>
    <p:sldId id="515" r:id="rId10"/>
    <p:sldId id="503" r:id="rId11"/>
    <p:sldId id="498" r:id="rId12"/>
    <p:sldId id="508" r:id="rId13"/>
    <p:sldId id="478" r:id="rId14"/>
    <p:sldId id="485" r:id="rId1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0000"/>
    <a:srgbClr val="FF3300"/>
    <a:srgbClr val="008000"/>
    <a:srgbClr val="0000FF"/>
    <a:srgbClr val="0C377B"/>
    <a:srgbClr val="800000"/>
    <a:srgbClr val="104282"/>
    <a:srgbClr val="0B387C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790" autoAdjust="0"/>
  </p:normalViewPr>
  <p:slideViewPr>
    <p:cSldViewPr snapToGrid="0" snapToObjects="1">
      <p:cViewPr varScale="1">
        <p:scale>
          <a:sx n="86" d="100"/>
          <a:sy n="86" d="100"/>
        </p:scale>
        <p:origin x="72" y="9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AD3DD-33A7-4BD5-B316-230B7EB2A87E}" type="datetimeFigureOut">
              <a:rPr lang="en-US" smtClean="0"/>
              <a:t>11/20/2017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11BA81-89BE-49D7-B69C-AE08775991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5829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3937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936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797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6502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73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781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771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1137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70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11BA81-89BE-49D7-B69C-AE087759919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836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9946" y="2367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98468"/>
            <a:ext cx="8226854" cy="4894559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61534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880" y="2219186"/>
            <a:ext cx="8368764" cy="940443"/>
          </a:xfrm>
        </p:spPr>
        <p:txBody>
          <a:bodyPr>
            <a:noAutofit/>
          </a:bodyPr>
          <a:lstStyle/>
          <a:p>
            <a:r>
              <a:rPr lang="en-GB" sz="3200" dirty="0"/>
              <a:t>MD2930: </a:t>
            </a:r>
            <a:r>
              <a:rPr lang="en-GB" sz="3200" dirty="0" smtClean="0"/>
              <a:t>Asynchronous Beam Dump Test with Bunched Beam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297481" y="3298961"/>
            <a:ext cx="5230753" cy="310877"/>
          </a:xfrm>
        </p:spPr>
        <p:txBody>
          <a:bodyPr>
            <a:noAutofit/>
          </a:bodyPr>
          <a:lstStyle/>
          <a:p>
            <a:r>
              <a:rPr lang="en-GB" dirty="0" smtClean="0"/>
              <a:t>W</a:t>
            </a:r>
            <a:r>
              <a:rPr lang="en-GB" dirty="0"/>
              <a:t>. Bartmann, C. Bracco, </a:t>
            </a:r>
            <a:r>
              <a:rPr lang="en-GB" dirty="0" smtClean="0"/>
              <a:t>C. </a:t>
            </a:r>
            <a:r>
              <a:rPr lang="en-GB" dirty="0"/>
              <a:t>Hessler, </a:t>
            </a:r>
            <a:r>
              <a:rPr lang="en-GB" u="sng" dirty="0"/>
              <a:t>C. </a:t>
            </a:r>
            <a:r>
              <a:rPr lang="en-GB" u="sng" dirty="0" smtClean="0"/>
              <a:t>Wiesner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855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Recovery?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/>
              <a:t>If last MD: reset settings of variable AGK</a:t>
            </a:r>
          </a:p>
          <a:p>
            <a:r>
              <a:rPr lang="en-GB" dirty="0" smtClean="0"/>
              <a:t>If </a:t>
            </a:r>
            <a:r>
              <a:rPr lang="en-GB" dirty="0"/>
              <a:t>not last MD before YETS: full revalidation with beam (see procedure) </a:t>
            </a:r>
            <a:endParaRPr lang="en-GB" dirty="0" smtClean="0"/>
          </a:p>
          <a:p>
            <a:r>
              <a:rPr lang="en-GB" dirty="0" smtClean="0"/>
              <a:t>Risk </a:t>
            </a:r>
            <a:r>
              <a:rPr lang="en-GB" dirty="0"/>
              <a:t>of magnet quenches in IR6. In this case, additional recovery time of an estimated 4-8 hours might be required.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556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MD Parameters: Summary</a:t>
            </a:r>
            <a:endParaRPr lang="en-GB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6280866"/>
              </p:ext>
            </p:extLst>
          </p:nvPr>
        </p:nvGraphicFramePr>
        <p:xfrm>
          <a:off x="198996" y="1077241"/>
          <a:ext cx="8730641" cy="4719366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3603711">
                  <a:extLst>
                    <a:ext uri="{9D8B030D-6E8A-4147-A177-3AD203B41FA5}">
                      <a16:colId xmlns:a16="http://schemas.microsoft.com/office/drawing/2014/main" val="2121074752"/>
                    </a:ext>
                  </a:extLst>
                </a:gridCol>
                <a:gridCol w="5126930">
                  <a:extLst>
                    <a:ext uri="{9D8B030D-6E8A-4147-A177-3AD203B41FA5}">
                      <a16:colId xmlns:a16="http://schemas.microsoft.com/office/drawing/2014/main" val="1069238442"/>
                    </a:ext>
                  </a:extLst>
                </a:gridCol>
              </a:tblGrid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Specie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Protons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7165796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Category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Normal MD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1700329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Time required [h]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10 hours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95781811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Beams required [1, 2, 1&amp;2]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Both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67904902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Beam energy [GeV]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Part 1 and Part 2: 450 GeV / Part 3: 6.5 </a:t>
                      </a:r>
                      <a:r>
                        <a:rPr lang="en-GB" sz="1400" dirty="0" err="1">
                          <a:effectLst/>
                        </a:rPr>
                        <a:t>TeV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09202248"/>
                  </a:ext>
                </a:extLst>
              </a:tr>
              <a:tr h="312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Optics (injection, squeezed, special)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Part 1 and Part 2: </a:t>
                      </a:r>
                      <a:r>
                        <a:rPr lang="en-GB" sz="1400" kern="100">
                          <a:effectLst/>
                        </a:rPr>
                        <a:t>injection optics. Part 3: Flat top with 1m beta*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45532492"/>
                  </a:ext>
                </a:extLst>
              </a:tr>
              <a:tr h="6241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Bunch intensity [#p, #ions] and Number of bunches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Part 1: Pilots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Part 2: Trains of 48 bunches (BCMS) with ~6e10 p+ and trains of 48 bunches (BCMS) with ~1.25e11 p+</a:t>
                      </a:r>
                      <a:endParaRPr lang="en-GB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 dirty="0">
                          <a:effectLst/>
                        </a:rPr>
                        <a:t>Part 3: One </a:t>
                      </a:r>
                      <a:r>
                        <a:rPr lang="en-GB" sz="1400" kern="100" dirty="0" smtClean="0">
                          <a:effectLst/>
                        </a:rPr>
                        <a:t>pilot bunch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366148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Transverse emittance [m rad]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Nominal values (exact value not critical).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1404849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Bunch length [ns @ 4s]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Nominal values.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9030031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Optics change [yes/no]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80501017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Orbit change [yes/no]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129033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Collimation change [yes/no]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kern="100">
                          <a:effectLst/>
                        </a:rPr>
                        <a:t>No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35570557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RF system change [yes/no]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2135125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Feedback changes [yes/no]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62568817"/>
                  </a:ext>
                </a:extLst>
              </a:tr>
              <a:tr h="46810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What else will be changed?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In order to inject into the abort gap, the variable AGK has to be modified before the </a:t>
                      </a:r>
                      <a:r>
                        <a:rPr lang="en-GB" sz="1400" dirty="0" smtClean="0">
                          <a:effectLst/>
                        </a:rPr>
                        <a:t>measurement.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4861918"/>
                  </a:ext>
                </a:extLst>
              </a:tr>
              <a:tr h="15603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Are parallel studies possible?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No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18784883"/>
                  </a:ext>
                </a:extLst>
              </a:tr>
              <a:tr h="31207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Other info/requests</a:t>
                      </a:r>
                      <a:endParaRPr lang="en-GB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Risk of magnet quenches in IR6</a:t>
                      </a:r>
                      <a:r>
                        <a:rPr lang="en-GB" sz="1400" dirty="0" smtClean="0">
                          <a:effectLst/>
                        </a:rPr>
                        <a:t>.</a:t>
                      </a:r>
                      <a:endParaRPr lang="en-GB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2737620"/>
                  </a:ext>
                </a:extLst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715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[1] C. Wiesner, </a:t>
            </a:r>
            <a:r>
              <a:rPr lang="en-GB" dirty="0" smtClean="0"/>
              <a:t>Overview of </a:t>
            </a:r>
            <a:r>
              <a:rPr lang="en-GB" dirty="0" err="1" smtClean="0"/>
              <a:t>asynch</a:t>
            </a:r>
            <a:r>
              <a:rPr lang="en-GB" dirty="0" smtClean="0"/>
              <a:t>. dump tests 2016/17 and </a:t>
            </a:r>
            <a:r>
              <a:rPr lang="en-GB" dirty="0" err="1" smtClean="0"/>
              <a:t>asynch</a:t>
            </a:r>
            <a:r>
              <a:rPr lang="en-GB" dirty="0" smtClean="0"/>
              <a:t>. dump test with quench (2016-05-15), LIBD Meeting, 05.10.2017, </a:t>
            </a:r>
            <a:r>
              <a:rPr lang="en-GB" u="sng" dirty="0" smtClean="0">
                <a:hlinkClick r:id="rId3"/>
              </a:rPr>
              <a:t>https://indico.cern.ch/event/661534/</a:t>
            </a:r>
            <a:r>
              <a:rPr lang="en-GB" dirty="0" smtClean="0"/>
              <a:t> </a:t>
            </a:r>
          </a:p>
          <a:p>
            <a:r>
              <a:rPr lang="en-GB" dirty="0" smtClean="0"/>
              <a:t>[2] D. Wollmann, Magnet quench characteristics and quench levels, LIBD Meeting, 05.10.2017, </a:t>
            </a:r>
            <a:r>
              <a:rPr lang="en-GB" u="sng" dirty="0" smtClean="0">
                <a:hlinkClick r:id="rId3"/>
              </a:rPr>
              <a:t>https://indico.cern.ch/event/661534/</a:t>
            </a:r>
            <a:endParaRPr lang="en-GB" dirty="0" smtClean="0"/>
          </a:p>
          <a:p>
            <a:r>
              <a:rPr lang="en-GB" dirty="0" smtClean="0"/>
              <a:t>[3] M. Frankl, A. Lechner, Energy-deposition studies, LIBD Meeting, 05.10.2017, </a:t>
            </a:r>
            <a:r>
              <a:rPr lang="en-GB" u="sng" dirty="0" smtClean="0">
                <a:hlinkClick r:id="rId3"/>
              </a:rPr>
              <a:t>https://indico.cern.ch/event/661534/</a:t>
            </a:r>
            <a:endParaRPr lang="en-GB" dirty="0" smtClean="0"/>
          </a:p>
          <a:p>
            <a:r>
              <a:rPr lang="en-US" dirty="0" smtClean="0"/>
              <a:t>[4] N. Magnin, Operational Procedure, </a:t>
            </a:r>
            <a:r>
              <a:rPr lang="en-GB" dirty="0" smtClean="0"/>
              <a:t>Procedure to change the length of LBDS Abort Gap Keeper, to be published</a:t>
            </a:r>
          </a:p>
          <a:p>
            <a:r>
              <a:rPr lang="en-US" dirty="0"/>
              <a:t>[5] D. Jacquet, J. Wenninger, Injection sequencer and SIS protections against incorrect injection requests (into the AG), November 2017</a:t>
            </a:r>
          </a:p>
          <a:p>
            <a:r>
              <a:rPr lang="en-US" dirty="0" smtClean="0"/>
              <a:t>[6] </a:t>
            </a:r>
            <a:r>
              <a:rPr lang="en-US" dirty="0"/>
              <a:t>LHC Operational Procedure, Asynchronous beam dump validation test, EDMS No. 1698830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2017/11/02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8713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940423" y="4616824"/>
            <a:ext cx="3121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Thank you for your attention!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269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AGK Parameters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62" y="1226131"/>
            <a:ext cx="8677275" cy="4572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6575" y="5884987"/>
            <a:ext cx="900429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N. Magnin, Operational Procedure, Procedure to change the length of LBDS Abort Gap Keeper, to be published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96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482" t="6479" r="2186" b="27165"/>
          <a:stretch/>
        </p:blipFill>
        <p:spPr>
          <a:xfrm>
            <a:off x="164143" y="4550053"/>
            <a:ext cx="7445419" cy="1515650"/>
          </a:xfrm>
          <a:prstGeom prst="rect">
            <a:avLst/>
          </a:prstGeom>
          <a:ln w="6350"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238689" y="5847007"/>
            <a:ext cx="1786066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000000"/>
                </a:solidFill>
              </a:rPr>
              <a:t>LHC design report, Fig. 17.1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550664" y="4359588"/>
            <a:ext cx="1747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008000"/>
                </a:solidFill>
              </a:rPr>
              <a:t>no quench</a:t>
            </a:r>
            <a:endParaRPr lang="en-GB" sz="1200" dirty="0">
              <a:solidFill>
                <a:srgbClr val="008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6332283" y="4468885"/>
            <a:ext cx="0" cy="27421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29377" y="5004032"/>
            <a:ext cx="1238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FF9900"/>
                </a:solidFill>
              </a:rPr>
              <a:t>quench (heat propagation)</a:t>
            </a:r>
            <a:endParaRPr lang="en-GB" sz="1200" dirty="0">
              <a:solidFill>
                <a:srgbClr val="FF99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50646" y="4620107"/>
            <a:ext cx="11954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rgbClr val="FF0000"/>
                </a:solidFill>
              </a:rPr>
              <a:t>q</a:t>
            </a:r>
            <a:r>
              <a:rPr lang="en-GB" sz="1200" dirty="0" smtClean="0">
                <a:solidFill>
                  <a:srgbClr val="FF0000"/>
                </a:solidFill>
              </a:rPr>
              <a:t>uench (beam losses)</a:t>
            </a:r>
            <a:endParaRPr lang="en-GB" sz="1200" dirty="0">
              <a:solidFill>
                <a:srgbClr val="FF0000"/>
              </a:solidFill>
            </a:endParaRPr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/>
          </p:nvPr>
        </p:nvGraphicFramePr>
        <p:xfrm>
          <a:off x="4092502" y="971096"/>
          <a:ext cx="4904623" cy="3037941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1165375">
                  <a:extLst>
                    <a:ext uri="{9D8B030D-6E8A-4147-A177-3AD203B41FA5}">
                      <a16:colId xmlns:a16="http://schemas.microsoft.com/office/drawing/2014/main" val="202960439"/>
                    </a:ext>
                  </a:extLst>
                </a:gridCol>
                <a:gridCol w="633317">
                  <a:extLst>
                    <a:ext uri="{9D8B030D-6E8A-4147-A177-3AD203B41FA5}">
                      <a16:colId xmlns:a16="http://schemas.microsoft.com/office/drawing/2014/main" val="3282489619"/>
                    </a:ext>
                  </a:extLst>
                </a:gridCol>
                <a:gridCol w="945931">
                  <a:extLst>
                    <a:ext uri="{9D8B030D-6E8A-4147-A177-3AD203B41FA5}">
                      <a16:colId xmlns:a16="http://schemas.microsoft.com/office/drawing/2014/main" val="1710124746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2638404411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3291467640"/>
                    </a:ext>
                  </a:extLst>
                </a:gridCol>
              </a:tblGrid>
              <a:tr h="3136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Magnet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T (K)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400" dirty="0" smtClean="0">
                          <a:solidFill>
                            <a:srgbClr val="000000"/>
                          </a:solidFill>
                        </a:rPr>
                        <a:t>ρ</a:t>
                      </a:r>
                      <a:r>
                        <a:rPr lang="en-GB" sz="1400" baseline="-25000" dirty="0" smtClean="0">
                          <a:solidFill>
                            <a:srgbClr val="000000"/>
                          </a:solidFill>
                        </a:rPr>
                        <a:t>energy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 (</a:t>
                      </a:r>
                      <a:r>
                        <a:rPr lang="en-GB" sz="1400" dirty="0" err="1" smtClean="0">
                          <a:solidFill>
                            <a:srgbClr val="000000"/>
                          </a:solidFill>
                        </a:rPr>
                        <a:t>mJ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/cm</a:t>
                      </a:r>
                      <a:r>
                        <a:rPr lang="en-GB" sz="1400" baseline="30000" dirty="0" smtClean="0">
                          <a:solidFill>
                            <a:srgbClr val="000000"/>
                          </a:solidFill>
                        </a:rPr>
                        <a:t>3</a:t>
                      </a:r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Quench expected?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Quench observed?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315695"/>
                  </a:ext>
                </a:extLst>
              </a:tr>
              <a:tr h="313683">
                <a:tc>
                  <a:txBody>
                    <a:bodyPr/>
                    <a:lstStyle/>
                    <a:p>
                      <a:r>
                        <a:rPr kumimoji="0" lang="pt-BR" sz="1400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MQY.4R6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4.5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30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Yes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8977922"/>
                  </a:ext>
                </a:extLst>
              </a:tr>
              <a:tr h="3136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MQY.5R6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4.5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50</a:t>
                      </a: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Yes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0162735"/>
                  </a:ext>
                </a:extLst>
              </a:tr>
              <a:tr h="3136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MB.A8R6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1.9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27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Yes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Yes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7305253"/>
                  </a:ext>
                </a:extLst>
              </a:tr>
              <a:tr h="3136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MB.B8R6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1.9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5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(Yes)*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99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090081"/>
                  </a:ext>
                </a:extLst>
              </a:tr>
              <a:tr h="3136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MQML.8R6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1.9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1.5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Yes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903243"/>
                  </a:ext>
                </a:extLst>
              </a:tr>
              <a:tr h="3136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MB.A9R6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1.9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&lt; 0.1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1818867"/>
                  </a:ext>
                </a:extLst>
              </a:tr>
              <a:tr h="313683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MB.B9R6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1.9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&lt; 0.1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7785286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MQM.9R6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1.9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0.25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No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 smtClean="0">
                          <a:solidFill>
                            <a:srgbClr val="000000"/>
                          </a:solidFill>
                        </a:rPr>
                        <a:t>Yes</a:t>
                      </a:r>
                      <a:endParaRPr lang="en-GB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291947"/>
                  </a:ext>
                </a:extLst>
              </a:tr>
            </a:tbl>
          </a:graphicData>
        </a:graphic>
      </p:graphicFrame>
      <p:sp>
        <p:nvSpPr>
          <p:cNvPr id="13" name="Oval 12"/>
          <p:cNvSpPr/>
          <p:nvPr/>
        </p:nvSpPr>
        <p:spPr>
          <a:xfrm>
            <a:off x="843413" y="4606291"/>
            <a:ext cx="1909969" cy="1290598"/>
          </a:xfrm>
          <a:prstGeom prst="ellipse">
            <a:avLst/>
          </a:prstGeom>
          <a:noFill/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189195" y="992264"/>
            <a:ext cx="365121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smtClean="0"/>
              <a:t>Idea</a:t>
            </a:r>
            <a:r>
              <a:rPr lang="en-GB" sz="1600" dirty="0"/>
              <a:t>: perform an asynchronous beam dump test </a:t>
            </a:r>
            <a:r>
              <a:rPr lang="en-GB" sz="1600" i="1" dirty="0"/>
              <a:t>with bunched beam </a:t>
            </a:r>
            <a:r>
              <a:rPr lang="en-GB" sz="1600" dirty="0"/>
              <a:t>in the abort </a:t>
            </a:r>
            <a:r>
              <a:rPr lang="en-GB" sz="1600" dirty="0" smtClean="0"/>
              <a:t>gap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/>
              <a:t>Goal: Verify our understanding of the beam-loss behaviour, and the current beam and FLUKA models under clearly defined conditions.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600" dirty="0" err="1" smtClean="0"/>
              <a:t>Asynch</a:t>
            </a:r>
            <a:r>
              <a:rPr lang="en-GB" sz="1600" dirty="0" smtClean="0"/>
              <a:t>. dump test (2016-05-15): The </a:t>
            </a:r>
            <a:r>
              <a:rPr lang="en-GB" sz="1600" dirty="0"/>
              <a:t>detailed reconstruction of the event showed that the quench behaviour is not fully </a:t>
            </a:r>
            <a:r>
              <a:rPr lang="en-GB" sz="1600" dirty="0" smtClean="0"/>
              <a:t>understood </a:t>
            </a:r>
            <a:r>
              <a:rPr lang="en-GB" sz="1600" dirty="0" smtClean="0"/>
              <a:t>[1-3].</a:t>
            </a:r>
            <a:endParaRPr lang="en-GB" sz="1600" dirty="0" smtClean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424148" y="4468885"/>
            <a:ext cx="0" cy="274211"/>
          </a:xfrm>
          <a:prstGeom prst="straightConnector1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432491" y="4468885"/>
            <a:ext cx="0" cy="274211"/>
          </a:xfrm>
          <a:prstGeom prst="straightConnector1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545225" y="4468885"/>
            <a:ext cx="0" cy="27421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850646" y="4366567"/>
            <a:ext cx="0" cy="274211"/>
          </a:xfrm>
          <a:prstGeom prst="straightConnector1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5787402" y="4468885"/>
            <a:ext cx="0" cy="274211"/>
          </a:xfrm>
          <a:prstGeom prst="straightConnector1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6488858" y="4468885"/>
            <a:ext cx="0" cy="274211"/>
          </a:xfrm>
          <a:prstGeom prst="straightConnector1">
            <a:avLst/>
          </a:prstGeom>
          <a:ln>
            <a:solidFill>
              <a:srgbClr val="008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979019" y="4309182"/>
            <a:ext cx="17475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8000"/>
                </a:solidFill>
              </a:rPr>
              <a:t>no quench</a:t>
            </a:r>
            <a:endParaRPr lang="en-GB" sz="1400" dirty="0">
              <a:solidFill>
                <a:srgbClr val="008000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52450" y="4321479"/>
            <a:ext cx="8838412" cy="174570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6238338" y="4468885"/>
            <a:ext cx="0" cy="274211"/>
          </a:xfrm>
          <a:prstGeom prst="straightConnector1">
            <a:avLst/>
          </a:prstGeom>
          <a:ln>
            <a:solidFill>
              <a:srgbClr val="FF99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169445" y="4468885"/>
            <a:ext cx="0" cy="27421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850646" y="5111864"/>
            <a:ext cx="0" cy="274211"/>
          </a:xfrm>
          <a:prstGeom prst="straightConnector1">
            <a:avLst/>
          </a:prstGeom>
          <a:ln>
            <a:solidFill>
              <a:srgbClr val="FF99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7850646" y="4711032"/>
            <a:ext cx="0" cy="274211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120211" y="3984636"/>
            <a:ext cx="29787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*quenched due to heat propagation</a:t>
            </a:r>
            <a:endParaRPr lang="en-GB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36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Preparation </a:t>
            </a:r>
            <a:r>
              <a:rPr lang="en-US" dirty="0"/>
              <a:t>of the MD </a:t>
            </a:r>
            <a:r>
              <a:rPr lang="en-US" dirty="0" smtClean="0"/>
              <a:t>(~2h)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682" y="978323"/>
            <a:ext cx="7323381" cy="4618752"/>
          </a:xfrm>
        </p:spPr>
        <p:txBody>
          <a:bodyPr>
            <a:normAutofit fontScale="700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b="1" dirty="0" smtClean="0"/>
              <a:t>Goal: Allow injection into the abort gap</a:t>
            </a:r>
            <a:endParaRPr lang="en-US" b="1" dirty="0"/>
          </a:p>
          <a:p>
            <a:pPr lvl="1">
              <a:lnSpc>
                <a:spcPct val="120000"/>
              </a:lnSpc>
            </a:pPr>
            <a:r>
              <a:rPr lang="en-US" dirty="0" smtClean="0"/>
              <a:t>Modify </a:t>
            </a:r>
            <a:r>
              <a:rPr lang="en-US" b="1" dirty="0" smtClean="0"/>
              <a:t>variable AGK</a:t>
            </a:r>
            <a:r>
              <a:rPr lang="en-US" dirty="0" smtClean="0"/>
              <a:t> (procedure by N. Magnin) [4]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Disable </a:t>
            </a:r>
            <a:r>
              <a:rPr lang="en-US" b="1" dirty="0"/>
              <a:t>abort-gap cleaning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Mask </a:t>
            </a:r>
            <a:r>
              <a:rPr lang="en-US" b="1" dirty="0"/>
              <a:t>abort-gap interlocks in SIS</a:t>
            </a:r>
            <a:r>
              <a:rPr lang="en-US" dirty="0"/>
              <a:t> </a:t>
            </a:r>
            <a:r>
              <a:rPr lang="en-US" dirty="0" smtClean="0"/>
              <a:t>that check [5]:</a:t>
            </a:r>
            <a:endParaRPr lang="en-US" dirty="0"/>
          </a:p>
          <a:p>
            <a:pPr lvl="2">
              <a:lnSpc>
                <a:spcPct val="120000"/>
              </a:lnSpc>
            </a:pPr>
            <a:r>
              <a:rPr lang="en-GB" dirty="0" err="1"/>
              <a:t>LhcMkiAgkLength</a:t>
            </a:r>
            <a:r>
              <a:rPr lang="en-GB" dirty="0"/>
              <a:t>, AbtFib6Card, MKI kick length settings, </a:t>
            </a:r>
            <a:r>
              <a:rPr lang="en-US" dirty="0"/>
              <a:t>LAST_LEGAL_INJECTION_BUCKET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Disable steps in the </a:t>
            </a:r>
            <a:r>
              <a:rPr lang="en-US" b="1" dirty="0"/>
              <a:t>injection sequencer</a:t>
            </a:r>
            <a:r>
              <a:rPr lang="en-US" dirty="0"/>
              <a:t> </a:t>
            </a:r>
            <a:r>
              <a:rPr lang="en-US" dirty="0" smtClean="0"/>
              <a:t>that check [5]:</a:t>
            </a:r>
            <a:endParaRPr lang="en-US" dirty="0">
              <a:solidFill>
                <a:srgbClr val="FF0000"/>
              </a:solidFill>
            </a:endParaRPr>
          </a:p>
          <a:p>
            <a:pPr lvl="2">
              <a:lnSpc>
                <a:spcPct val="120000"/>
              </a:lnSpc>
            </a:pPr>
            <a:r>
              <a:rPr lang="en-US" dirty="0"/>
              <a:t>if first bucket is not after LAST_LEGAL_INJECTION_BUCKET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if last bucket is not after LAST_BUCKET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MKI kick </a:t>
            </a:r>
            <a:r>
              <a:rPr lang="en-US" dirty="0" smtClean="0"/>
              <a:t>length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Mask steps in </a:t>
            </a:r>
            <a:r>
              <a:rPr lang="en-US" b="1" dirty="0" smtClean="0"/>
              <a:t>SPS_BQM </a:t>
            </a:r>
            <a:r>
              <a:rPr lang="en-US" dirty="0" smtClean="0"/>
              <a:t>that check if last injected bunch would be in the abort gap [5]</a:t>
            </a:r>
          </a:p>
          <a:p>
            <a:pPr lvl="1">
              <a:lnSpc>
                <a:spcPct val="120000"/>
              </a:lnSpc>
            </a:pPr>
            <a:r>
              <a:rPr lang="en-US" dirty="0" smtClean="0"/>
              <a:t>Mask </a:t>
            </a:r>
            <a:r>
              <a:rPr lang="en-US" dirty="0" smtClean="0"/>
              <a:t>in </a:t>
            </a:r>
            <a:r>
              <a:rPr lang="en-US" b="1" dirty="0" smtClean="0"/>
              <a:t>Injection BIS</a:t>
            </a:r>
            <a:r>
              <a:rPr lang="en-US" dirty="0" smtClean="0"/>
              <a:t>:</a:t>
            </a:r>
          </a:p>
          <a:p>
            <a:pPr lvl="2">
              <a:lnSpc>
                <a:spcPct val="120000"/>
              </a:lnSpc>
            </a:pPr>
            <a:r>
              <a:rPr lang="en-US" dirty="0" smtClean="0"/>
              <a:t>MKI2/8 </a:t>
            </a:r>
            <a:r>
              <a:rPr lang="en-US" dirty="0" smtClean="0"/>
              <a:t>BETS/AGK/Erratic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58377" y="5579058"/>
            <a:ext cx="74257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[5] D. Jacquet, J. Wenninger, Injection sequencer and SIS protections against incorrect injection requests (into the AG), November 2017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51067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5" y="101362"/>
            <a:ext cx="8540619" cy="940443"/>
          </a:xfrm>
        </p:spPr>
        <p:txBody>
          <a:bodyPr>
            <a:noAutofit/>
          </a:bodyPr>
          <a:lstStyle/>
          <a:p>
            <a:r>
              <a:rPr lang="en-GB" dirty="0" smtClean="0"/>
              <a:t>1) </a:t>
            </a:r>
            <a:r>
              <a:rPr lang="en-GB" dirty="0"/>
              <a:t>Probe abort gap </a:t>
            </a:r>
            <a:r>
              <a:rPr lang="en-GB" dirty="0" smtClean="0"/>
              <a:t>(~2h</a:t>
            </a:r>
            <a:r>
              <a:rPr lang="en-GB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9304" y="1004229"/>
            <a:ext cx="4285755" cy="5241191"/>
          </a:xfrm>
        </p:spPr>
        <p:txBody>
          <a:bodyPr>
            <a:normAutofit fontScale="62500" lnSpcReduction="20000"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GB" b="1" dirty="0" smtClean="0"/>
              <a:t>Goal: Validate first bucket to hit the TCDQ</a:t>
            </a:r>
            <a:endParaRPr lang="en-US" b="1" dirty="0"/>
          </a:p>
          <a:p>
            <a:pPr lvl="1">
              <a:lnSpc>
                <a:spcPct val="120000"/>
              </a:lnSpc>
            </a:pPr>
            <a:r>
              <a:rPr lang="en-GB" sz="2800" dirty="0" smtClean="0">
                <a:solidFill>
                  <a:srgbClr val="FF9900"/>
                </a:solidFill>
              </a:rPr>
              <a:t>Pilot bunches</a:t>
            </a:r>
          </a:p>
          <a:p>
            <a:pPr lvl="1">
              <a:lnSpc>
                <a:spcPct val="120000"/>
              </a:lnSpc>
            </a:pPr>
            <a:r>
              <a:rPr lang="en-GB" sz="2800" dirty="0" smtClean="0">
                <a:solidFill>
                  <a:srgbClr val="FF9900"/>
                </a:solidFill>
              </a:rPr>
              <a:t>Injection </a:t>
            </a:r>
            <a:r>
              <a:rPr lang="en-GB" sz="2800" dirty="0">
                <a:solidFill>
                  <a:srgbClr val="FF9900"/>
                </a:solidFill>
              </a:rPr>
              <a:t>energy</a:t>
            </a:r>
          </a:p>
          <a:p>
            <a:pPr lvl="1">
              <a:lnSpc>
                <a:spcPct val="120000"/>
              </a:lnSpc>
            </a:pPr>
            <a:r>
              <a:rPr lang="en-GB" sz="2800" dirty="0"/>
              <a:t>Collimators, TCDQ, TCSP at nominal injection position</a:t>
            </a:r>
          </a:p>
          <a:p>
            <a:pPr lvl="1">
              <a:lnSpc>
                <a:spcPct val="120000"/>
              </a:lnSpc>
            </a:pPr>
            <a:r>
              <a:rPr lang="en-GB" sz="2800" dirty="0"/>
              <a:t>Mask Post </a:t>
            </a:r>
            <a:r>
              <a:rPr lang="en-GB" sz="2800" dirty="0" smtClean="0"/>
              <a:t>Mortem? (in case of </a:t>
            </a:r>
            <a:r>
              <a:rPr lang="en-GB" sz="2800" dirty="0"/>
              <a:t>long waiting time</a:t>
            </a:r>
            <a:r>
              <a:rPr lang="en-GB" sz="2600" dirty="0" smtClean="0"/>
              <a:t>)</a:t>
            </a:r>
          </a:p>
          <a:p>
            <a:pPr lvl="1">
              <a:lnSpc>
                <a:spcPct val="120000"/>
              </a:lnSpc>
            </a:pPr>
            <a:r>
              <a:rPr lang="en-GB" sz="2800" dirty="0" smtClean="0"/>
              <a:t>No </a:t>
            </a:r>
            <a:r>
              <a:rPr lang="en-GB" sz="2800" dirty="0"/>
              <a:t>bump at TCDQ</a:t>
            </a:r>
          </a:p>
          <a:p>
            <a:pPr lvl="1">
              <a:lnSpc>
                <a:spcPct val="120000"/>
              </a:lnSpc>
            </a:pPr>
            <a:r>
              <a:rPr lang="en-GB" sz="2800" dirty="0"/>
              <a:t>Inject </a:t>
            </a:r>
            <a:r>
              <a:rPr lang="en-GB" sz="2800" i="1" dirty="0"/>
              <a:t>one pilot </a:t>
            </a:r>
            <a:r>
              <a:rPr lang="en-GB" sz="2800" dirty="0" smtClean="0"/>
              <a:t>into </a:t>
            </a:r>
            <a:r>
              <a:rPr lang="en-GB" sz="2800" dirty="0"/>
              <a:t>relevant regions of the abort gap (e.g. around the TCDQ edge). Manually dump beam. Check BLM response.</a:t>
            </a:r>
          </a:p>
          <a:p>
            <a:pPr lvl="2">
              <a:lnSpc>
                <a:spcPct val="120000"/>
              </a:lnSpc>
            </a:pPr>
            <a:r>
              <a:rPr lang="en-GB" sz="2600" dirty="0" smtClean="0"/>
              <a:t>a) Test </a:t>
            </a:r>
            <a:r>
              <a:rPr lang="en-GB" sz="2600" dirty="0"/>
              <a:t>for Beam 1</a:t>
            </a:r>
          </a:p>
          <a:p>
            <a:pPr lvl="2">
              <a:lnSpc>
                <a:spcPct val="120000"/>
              </a:lnSpc>
            </a:pPr>
            <a:r>
              <a:rPr lang="en-GB" sz="2600" dirty="0"/>
              <a:t>b</a:t>
            </a:r>
            <a:r>
              <a:rPr lang="en-GB" sz="2600" dirty="0" smtClean="0"/>
              <a:t>) </a:t>
            </a:r>
            <a:r>
              <a:rPr lang="en-GB" sz="2600" dirty="0"/>
              <a:t>Test for Beam 2</a:t>
            </a:r>
          </a:p>
          <a:p>
            <a:pPr lvl="1">
              <a:lnSpc>
                <a:spcPct val="120000"/>
              </a:lnSpc>
            </a:pPr>
            <a:r>
              <a:rPr lang="en-GB" sz="2800" dirty="0"/>
              <a:t>Unmask Post Mortem</a:t>
            </a:r>
          </a:p>
          <a:p>
            <a:pPr lvl="1">
              <a:lnSpc>
                <a:spcPct val="120000"/>
              </a:lnSpc>
            </a:pP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3373" y="1091707"/>
            <a:ext cx="4502161" cy="2238849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5262305" y="3624825"/>
            <a:ext cx="3124295" cy="2455432"/>
            <a:chOff x="5262305" y="3624825"/>
            <a:chExt cx="3124295" cy="2455432"/>
          </a:xfrm>
        </p:grpSpPr>
        <p:pic>
          <p:nvPicPr>
            <p:cNvPr id="10" name="Content Placeholder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2305" y="3624825"/>
              <a:ext cx="3124295" cy="2455432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5723547" y="3625723"/>
              <a:ext cx="2080274" cy="1952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188865" y="3450387"/>
            <a:ext cx="31977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>
                <a:solidFill>
                  <a:srgbClr val="000000"/>
                </a:solidFill>
              </a:rPr>
              <a:t>Asynch</a:t>
            </a:r>
            <a:r>
              <a:rPr lang="en-GB" sz="1200" dirty="0" smtClean="0">
                <a:solidFill>
                  <a:srgbClr val="000000"/>
                </a:solidFill>
              </a:rPr>
              <a:t>. dump test, 2016-05-15, B1, 6.5 </a:t>
            </a:r>
            <a:r>
              <a:rPr lang="en-GB" sz="1200" dirty="0" err="1" smtClean="0">
                <a:solidFill>
                  <a:srgbClr val="000000"/>
                </a:solidFill>
              </a:rPr>
              <a:t>TeV</a:t>
            </a:r>
            <a:endParaRPr lang="en-GB" sz="1200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262305" y="4192273"/>
            <a:ext cx="504989" cy="29529"/>
          </a:xfrm>
          <a:prstGeom prst="straightConnector1">
            <a:avLst/>
          </a:prstGeom>
          <a:ln>
            <a:solidFill>
              <a:srgbClr val="0000FF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461164" y="1061312"/>
            <a:ext cx="4614370" cy="2269243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4490445" y="3450387"/>
            <a:ext cx="4614370" cy="2651078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7422925" y="3106321"/>
            <a:ext cx="17171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000000"/>
                </a:solidFill>
              </a:rPr>
              <a:t>LHC Design Report, Chap. 17</a:t>
            </a:r>
            <a:endParaRPr lang="en-US" sz="9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81493" y="4011765"/>
            <a:ext cx="79654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FF9900"/>
                </a:solidFill>
              </a:rPr>
              <a:t>MKD waveform</a:t>
            </a:r>
            <a:endParaRPr lang="en-US" sz="1100" dirty="0">
              <a:solidFill>
                <a:srgbClr val="FF99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7757934" y="4146437"/>
            <a:ext cx="628666" cy="75365"/>
          </a:xfrm>
          <a:prstGeom prst="straightConnector1">
            <a:avLst/>
          </a:prstGeom>
          <a:ln>
            <a:solidFill>
              <a:srgbClr val="FF9900"/>
            </a:solidFill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20933" y="3976829"/>
            <a:ext cx="108160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0000FF"/>
                </a:solidFill>
              </a:rPr>
              <a:t>First beam</a:t>
            </a:r>
            <a:br>
              <a:rPr lang="en-GB" sz="1100" dirty="0" smtClean="0">
                <a:solidFill>
                  <a:srgbClr val="0000FF"/>
                </a:solidFill>
              </a:rPr>
            </a:br>
            <a:r>
              <a:rPr lang="en-GB" sz="1100" dirty="0" smtClean="0">
                <a:solidFill>
                  <a:srgbClr val="0000FF"/>
                </a:solidFill>
              </a:rPr>
              <a:t>on TCDQ</a:t>
            </a:r>
            <a:endParaRPr lang="en-US" sz="11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952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3674"/>
            <a:ext cx="8588150" cy="940443"/>
          </a:xfrm>
        </p:spPr>
        <p:txBody>
          <a:bodyPr>
            <a:noAutofit/>
          </a:bodyPr>
          <a:lstStyle/>
          <a:p>
            <a:r>
              <a:rPr lang="en-GB" sz="3600" dirty="0" smtClean="0"/>
              <a:t>2a) Trains </a:t>
            </a:r>
            <a:r>
              <a:rPr lang="en-GB" sz="3600" dirty="0"/>
              <a:t>at 450 GeV </a:t>
            </a:r>
            <a:r>
              <a:rPr lang="en-GB" sz="3600" dirty="0" smtClean="0"/>
              <a:t>(~2.5h) 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4710" y="964117"/>
            <a:ext cx="4609049" cy="5050117"/>
          </a:xfrm>
        </p:spPr>
        <p:txBody>
          <a:bodyPr>
            <a:noAutofit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GB" sz="1800" b="1" dirty="0" smtClean="0"/>
              <a:t>Goal: Verify expectations for loss distribution and energy deposition at injection energy</a:t>
            </a:r>
          </a:p>
          <a:p>
            <a:pPr>
              <a:lnSpc>
                <a:spcPct val="120000"/>
              </a:lnSpc>
            </a:pPr>
            <a:r>
              <a:rPr lang="en-GB" sz="1600" dirty="0" smtClean="0"/>
              <a:t>BCMS </a:t>
            </a:r>
            <a:r>
              <a:rPr lang="en-GB" sz="1600" dirty="0"/>
              <a:t>(not 8b4e), injection optics</a:t>
            </a:r>
          </a:p>
          <a:p>
            <a:pPr>
              <a:lnSpc>
                <a:spcPct val="120000"/>
              </a:lnSpc>
            </a:pPr>
            <a:r>
              <a:rPr lang="en-GB" sz="1600" dirty="0" smtClean="0"/>
              <a:t>Inject </a:t>
            </a:r>
            <a:r>
              <a:rPr lang="en-GB" sz="1600" i="1" dirty="0">
                <a:solidFill>
                  <a:srgbClr val="FF9900"/>
                </a:solidFill>
              </a:rPr>
              <a:t>one train of 48 bunches</a:t>
            </a:r>
            <a:r>
              <a:rPr lang="en-GB" sz="1600" dirty="0">
                <a:solidFill>
                  <a:srgbClr val="FF9900"/>
                </a:solidFill>
              </a:rPr>
              <a:t> </a:t>
            </a:r>
            <a:r>
              <a:rPr lang="en-GB" sz="1600" dirty="0"/>
              <a:t>into the </a:t>
            </a:r>
            <a:r>
              <a:rPr lang="en-GB" sz="1600" dirty="0" smtClean="0"/>
              <a:t>beginning of </a:t>
            </a:r>
            <a:r>
              <a:rPr lang="en-GB" sz="1600" dirty="0"/>
              <a:t>the abort gap</a:t>
            </a:r>
            <a:r>
              <a:rPr lang="en-GB" sz="1600" dirty="0" smtClean="0"/>
              <a:t>. Dump manually.</a:t>
            </a:r>
          </a:p>
          <a:p>
            <a:pPr>
              <a:lnSpc>
                <a:spcPct val="120000"/>
              </a:lnSpc>
            </a:pPr>
            <a:r>
              <a:rPr lang="en-GB" sz="1600" dirty="0" smtClean="0"/>
              <a:t>For FLUKA validation, 2 intensity steps are desirable. The </a:t>
            </a:r>
            <a:r>
              <a:rPr lang="en-GB" sz="1600" dirty="0"/>
              <a:t>procedure of how to reduce the bunch intensity </a:t>
            </a:r>
            <a:r>
              <a:rPr lang="en-GB" sz="1600" dirty="0" smtClean="0"/>
              <a:t>is </a:t>
            </a:r>
            <a:r>
              <a:rPr lang="en-GB" sz="1600" dirty="0"/>
              <a:t>under discussion between ABT, OP and MPE.</a:t>
            </a:r>
          </a:p>
          <a:p>
            <a:pPr>
              <a:lnSpc>
                <a:spcPct val="120000"/>
              </a:lnSpc>
            </a:pPr>
            <a:r>
              <a:rPr lang="en-GB" sz="1600" dirty="0" smtClean="0">
                <a:solidFill>
                  <a:srgbClr val="FF9900"/>
                </a:solidFill>
              </a:rPr>
              <a:t> 4 tests without bump</a:t>
            </a:r>
            <a:r>
              <a:rPr lang="en-GB" sz="1600" dirty="0" smtClean="0"/>
              <a:t> </a:t>
            </a:r>
            <a:r>
              <a:rPr lang="en-GB" sz="1600" dirty="0"/>
              <a:t>at </a:t>
            </a:r>
            <a:r>
              <a:rPr lang="en-GB" sz="1600" dirty="0" smtClean="0"/>
              <a:t>TCDQ:</a:t>
            </a:r>
            <a:endParaRPr lang="en-GB" sz="1600" dirty="0"/>
          </a:p>
          <a:p>
            <a:pPr>
              <a:lnSpc>
                <a:spcPct val="120000"/>
              </a:lnSpc>
            </a:pPr>
            <a:r>
              <a:rPr lang="en-GB" sz="1600" dirty="0" smtClean="0">
                <a:solidFill>
                  <a:srgbClr val="FF9900"/>
                </a:solidFill>
              </a:rPr>
              <a:t>a) ~</a:t>
            </a:r>
            <a:r>
              <a:rPr lang="en-GB" sz="1600" dirty="0">
                <a:solidFill>
                  <a:srgbClr val="FF9900"/>
                </a:solidFill>
              </a:rPr>
              <a:t>6e10 </a:t>
            </a:r>
            <a:r>
              <a:rPr lang="en-GB" sz="1600" dirty="0" smtClean="0">
                <a:solidFill>
                  <a:srgbClr val="FF9900"/>
                </a:solidFill>
              </a:rPr>
              <a:t>p+/bunch</a:t>
            </a:r>
            <a:r>
              <a:rPr lang="en-GB" sz="1600" dirty="0" smtClean="0"/>
              <a:t> (B1/ B2 separately)</a:t>
            </a:r>
            <a:endParaRPr lang="en-GB" sz="1600" dirty="0"/>
          </a:p>
          <a:p>
            <a:pPr>
              <a:lnSpc>
                <a:spcPct val="120000"/>
              </a:lnSpc>
            </a:pPr>
            <a:r>
              <a:rPr lang="en-GB" sz="1600" dirty="0">
                <a:solidFill>
                  <a:srgbClr val="FF9900"/>
                </a:solidFill>
              </a:rPr>
              <a:t>b</a:t>
            </a:r>
            <a:r>
              <a:rPr lang="en-GB" sz="1600" dirty="0" smtClean="0">
                <a:solidFill>
                  <a:srgbClr val="FF9900"/>
                </a:solidFill>
              </a:rPr>
              <a:t>) ~</a:t>
            </a:r>
            <a:r>
              <a:rPr lang="en-GB" sz="1600" dirty="0">
                <a:solidFill>
                  <a:srgbClr val="FF9900"/>
                </a:solidFill>
              </a:rPr>
              <a:t>1.25e11 </a:t>
            </a:r>
            <a:r>
              <a:rPr lang="en-GB" sz="1600" dirty="0" smtClean="0">
                <a:solidFill>
                  <a:srgbClr val="FF9900"/>
                </a:solidFill>
              </a:rPr>
              <a:t>p+/bunch</a:t>
            </a:r>
            <a:r>
              <a:rPr lang="en-GB" sz="1600" dirty="0" smtClean="0"/>
              <a:t> </a:t>
            </a:r>
            <a:r>
              <a:rPr lang="en-GB" sz="1600" dirty="0"/>
              <a:t>(B1/ B2 separately)</a:t>
            </a:r>
            <a:endParaRPr lang="en-GB" sz="1600" dirty="0"/>
          </a:p>
          <a:p>
            <a:pPr lvl="0">
              <a:lnSpc>
                <a:spcPct val="120000"/>
              </a:lnSpc>
            </a:pPr>
            <a:r>
              <a:rPr lang="en-GB" sz="1600" dirty="0" smtClean="0"/>
              <a:t>Remark: No quench expected. FLUKA results expected shortly before MD.</a:t>
            </a:r>
            <a:endParaRPr lang="en-US" sz="1600" dirty="0"/>
          </a:p>
        </p:txBody>
      </p:sp>
      <p:pic>
        <p:nvPicPr>
          <p:cNvPr id="12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759" y="1560169"/>
            <a:ext cx="4324337" cy="315377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528083" y="980826"/>
            <a:ext cx="3198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Simulated particle distribution</a:t>
            </a:r>
          </a:p>
          <a:p>
            <a:pPr algn="ctr"/>
            <a:r>
              <a:rPr lang="en-GB" dirty="0" smtClean="0"/>
              <a:t>for train </a:t>
            </a:r>
            <a:r>
              <a:rPr lang="en-GB" dirty="0"/>
              <a:t>of 48 bunches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885927" y="1677955"/>
            <a:ext cx="1970" cy="272185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85927" y="197828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TCDQ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5463" y="4710027"/>
            <a:ext cx="34426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13 bunches hitting TCDQ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4 bunches hitting TCDS.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Relatively </a:t>
            </a:r>
            <a:r>
              <a:rPr lang="en-GB" sz="1400" dirty="0" smtClean="0"/>
              <a:t>uniform distribution due to overlapping bunches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>
          <a:xfrm>
            <a:off x="7011140" y="3432414"/>
            <a:ext cx="1913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No orbit bump</a:t>
            </a:r>
          </a:p>
          <a:p>
            <a:pPr algn="ctr"/>
            <a:r>
              <a:rPr lang="el-GR" sz="1200" dirty="0" smtClean="0"/>
              <a:t>ε</a:t>
            </a:r>
            <a:r>
              <a:rPr lang="en-GB" sz="1200" baseline="-25000" dirty="0" smtClean="0"/>
              <a:t>x</a:t>
            </a:r>
            <a:r>
              <a:rPr lang="en-GB" sz="1200" dirty="0" smtClean="0"/>
              <a:t> = 1.4 um, </a:t>
            </a:r>
            <a:r>
              <a:rPr lang="el-GR" sz="1200" dirty="0" smtClean="0"/>
              <a:t>β</a:t>
            </a:r>
            <a:r>
              <a:rPr lang="en-GB" sz="1200" baseline="-25000" dirty="0" smtClean="0"/>
              <a:t>x</a:t>
            </a:r>
            <a:r>
              <a:rPr lang="en-GB" sz="1200" dirty="0" smtClean="0"/>
              <a:t> = 488 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52825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3674"/>
            <a:ext cx="8588150" cy="940443"/>
          </a:xfrm>
        </p:spPr>
        <p:txBody>
          <a:bodyPr>
            <a:noAutofit/>
          </a:bodyPr>
          <a:lstStyle/>
          <a:p>
            <a:r>
              <a:rPr lang="en-GB" sz="3600" dirty="0" smtClean="0"/>
              <a:t>2b) Trains </a:t>
            </a:r>
            <a:r>
              <a:rPr lang="en-GB" sz="3600" dirty="0"/>
              <a:t>at 450 GeV </a:t>
            </a:r>
            <a:r>
              <a:rPr lang="en-GB" sz="3600" dirty="0" smtClean="0"/>
              <a:t>with bump (~1.5h) </a:t>
            </a:r>
            <a:endParaRPr lang="en-GB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14710" y="964117"/>
            <a:ext cx="4554944" cy="5050117"/>
          </a:xfrm>
        </p:spPr>
        <p:txBody>
          <a:bodyPr>
            <a:noAutofit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GB" sz="1800" b="1" dirty="0" smtClean="0"/>
              <a:t>Goal: Verify impact of orbit excursion on loss distribution (optional)</a:t>
            </a:r>
          </a:p>
          <a:p>
            <a:pPr>
              <a:lnSpc>
                <a:spcPct val="120000"/>
              </a:lnSpc>
            </a:pPr>
            <a:r>
              <a:rPr lang="en-GB" sz="1600" dirty="0"/>
              <a:t>Mask IR6 excursion </a:t>
            </a:r>
            <a:r>
              <a:rPr lang="en-GB" sz="1600" dirty="0" smtClean="0"/>
              <a:t>interlocks </a:t>
            </a:r>
            <a:r>
              <a:rPr lang="en-GB" sz="1600" dirty="0"/>
              <a:t>in </a:t>
            </a:r>
            <a:r>
              <a:rPr lang="en-GB" sz="1600" dirty="0" smtClean="0"/>
              <a:t>SIS and BIC </a:t>
            </a:r>
            <a:r>
              <a:rPr lang="en-GB" sz="1600" dirty="0"/>
              <a:t>for both </a:t>
            </a:r>
            <a:r>
              <a:rPr lang="en-GB" sz="1600" dirty="0" smtClean="0"/>
              <a:t>beams </a:t>
            </a:r>
            <a:r>
              <a:rPr lang="en-GB" sz="1600" b="1" dirty="0" smtClean="0"/>
              <a:t>(</a:t>
            </a:r>
            <a:r>
              <a:rPr lang="en-GB" sz="1600" b="1" dirty="0" err="1" smtClean="0"/>
              <a:t>maskable</a:t>
            </a:r>
            <a:r>
              <a:rPr lang="en-GB" sz="1600" b="1" dirty="0" smtClean="0"/>
              <a:t> with unsafe beam?</a:t>
            </a:r>
            <a:r>
              <a:rPr lang="en-GB" sz="1600" dirty="0" smtClean="0"/>
              <a:t>)</a:t>
            </a:r>
          </a:p>
          <a:p>
            <a:pPr>
              <a:lnSpc>
                <a:spcPct val="120000"/>
              </a:lnSpc>
            </a:pPr>
            <a:r>
              <a:rPr lang="en-GB" sz="1600" dirty="0" smtClean="0"/>
              <a:t>Put </a:t>
            </a:r>
            <a:r>
              <a:rPr lang="en-GB" sz="1600" dirty="0" smtClean="0">
                <a:solidFill>
                  <a:srgbClr val="FF9900"/>
                </a:solidFill>
              </a:rPr>
              <a:t>orbit bumps of 2 mm</a:t>
            </a:r>
            <a:r>
              <a:rPr lang="en-GB" sz="1600" dirty="0" smtClean="0"/>
              <a:t> at TCDQ as for normal </a:t>
            </a:r>
            <a:r>
              <a:rPr lang="en-GB" sz="1600" dirty="0" err="1" smtClean="0"/>
              <a:t>Asynch</a:t>
            </a:r>
            <a:r>
              <a:rPr lang="en-GB" sz="1600" dirty="0" smtClean="0"/>
              <a:t>. Dump Tests [6]</a:t>
            </a:r>
          </a:p>
          <a:p>
            <a:pPr>
              <a:lnSpc>
                <a:spcPct val="120000"/>
              </a:lnSpc>
            </a:pPr>
            <a:r>
              <a:rPr lang="en-GB" sz="1600" dirty="0" smtClean="0">
                <a:solidFill>
                  <a:srgbClr val="FF9900"/>
                </a:solidFill>
              </a:rPr>
              <a:t>2 tests with bump</a:t>
            </a:r>
            <a:r>
              <a:rPr lang="en-GB" sz="1600" dirty="0" smtClean="0"/>
              <a:t> </a:t>
            </a:r>
            <a:r>
              <a:rPr lang="en-GB" sz="1600" dirty="0"/>
              <a:t>at </a:t>
            </a:r>
            <a:r>
              <a:rPr lang="en-GB" sz="1600" dirty="0" smtClean="0"/>
              <a:t>TCDQ:</a:t>
            </a:r>
            <a:endParaRPr lang="en-GB" sz="1600" dirty="0"/>
          </a:p>
          <a:p>
            <a:pPr>
              <a:lnSpc>
                <a:spcPct val="120000"/>
              </a:lnSpc>
            </a:pPr>
            <a:r>
              <a:rPr lang="en-GB" sz="1600" dirty="0" smtClean="0">
                <a:solidFill>
                  <a:srgbClr val="FF9900"/>
                </a:solidFill>
              </a:rPr>
              <a:t>a) ~</a:t>
            </a:r>
            <a:r>
              <a:rPr lang="en-GB" sz="1600" dirty="0">
                <a:solidFill>
                  <a:srgbClr val="FF9900"/>
                </a:solidFill>
              </a:rPr>
              <a:t>1.25e11 </a:t>
            </a:r>
            <a:r>
              <a:rPr lang="en-GB" sz="1600" dirty="0" smtClean="0">
                <a:solidFill>
                  <a:srgbClr val="FF9900"/>
                </a:solidFill>
              </a:rPr>
              <a:t>p+/bunch </a:t>
            </a:r>
            <a:r>
              <a:rPr lang="en-GB" sz="1600" dirty="0">
                <a:solidFill>
                  <a:srgbClr val="FF9900"/>
                </a:solidFill>
              </a:rPr>
              <a:t>(B1/ B2 separately</a:t>
            </a:r>
            <a:r>
              <a:rPr lang="en-GB" sz="1600" dirty="0" smtClean="0">
                <a:solidFill>
                  <a:srgbClr val="FF9900"/>
                </a:solidFill>
              </a:rPr>
              <a:t>)</a:t>
            </a:r>
            <a:endParaRPr lang="en-GB" sz="1600" dirty="0">
              <a:solidFill>
                <a:srgbClr val="FF9900"/>
              </a:solidFill>
            </a:endParaRPr>
          </a:p>
        </p:txBody>
      </p:sp>
      <p:pic>
        <p:nvPicPr>
          <p:cNvPr id="12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759" y="1560169"/>
            <a:ext cx="4324337" cy="3153773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528083" y="980826"/>
            <a:ext cx="3198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Simulated particle distribution</a:t>
            </a:r>
          </a:p>
          <a:p>
            <a:pPr algn="ctr"/>
            <a:r>
              <a:rPr lang="en-GB" dirty="0" smtClean="0"/>
              <a:t>for train </a:t>
            </a:r>
            <a:r>
              <a:rPr lang="en-GB" dirty="0"/>
              <a:t>of 48 bunches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6885927" y="1677955"/>
            <a:ext cx="1970" cy="272185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85927" y="1978282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TCDQ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55463" y="4710027"/>
            <a:ext cx="34426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13 bunches hitting TCDQ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4 bunches hitting TCDS.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Relatively </a:t>
            </a:r>
            <a:r>
              <a:rPr lang="en-GB" sz="1400" dirty="0" smtClean="0"/>
              <a:t>uniform distribution due to overlapping bunches</a:t>
            </a:r>
            <a:endParaRPr lang="en-GB" sz="1400" dirty="0"/>
          </a:p>
        </p:txBody>
      </p:sp>
      <p:sp>
        <p:nvSpPr>
          <p:cNvPr id="17" name="TextBox 16"/>
          <p:cNvSpPr txBox="1"/>
          <p:nvPr/>
        </p:nvSpPr>
        <p:spPr>
          <a:xfrm>
            <a:off x="7011140" y="3432414"/>
            <a:ext cx="1913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No orbit bump</a:t>
            </a:r>
          </a:p>
          <a:p>
            <a:pPr algn="ctr"/>
            <a:r>
              <a:rPr lang="el-GR" sz="1200" dirty="0" smtClean="0"/>
              <a:t>ε</a:t>
            </a:r>
            <a:r>
              <a:rPr lang="en-GB" sz="1200" baseline="-25000" dirty="0" smtClean="0"/>
              <a:t>x</a:t>
            </a:r>
            <a:r>
              <a:rPr lang="en-GB" sz="1200" dirty="0" smtClean="0"/>
              <a:t> = 1.4 um, </a:t>
            </a:r>
            <a:r>
              <a:rPr lang="el-GR" sz="1200" dirty="0" smtClean="0"/>
              <a:t>β</a:t>
            </a:r>
            <a:r>
              <a:rPr lang="en-GB" sz="1200" baseline="-25000" dirty="0" smtClean="0"/>
              <a:t>x</a:t>
            </a:r>
            <a:r>
              <a:rPr lang="en-GB" sz="1200" dirty="0" smtClean="0"/>
              <a:t> = 488 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20716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45" y="23674"/>
            <a:ext cx="9010834" cy="94044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3) Single bunch at </a:t>
            </a:r>
            <a:r>
              <a:rPr lang="en-GB" dirty="0"/>
              <a:t>flat top (~</a:t>
            </a:r>
            <a:r>
              <a:rPr lang="en-GB" dirty="0" smtClean="0"/>
              <a:t>2h</a:t>
            </a:r>
            <a:r>
              <a:rPr lang="en-GB" dirty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3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237" y="1890943"/>
            <a:ext cx="4858638" cy="3107269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8606256" y="4075343"/>
            <a:ext cx="341279" cy="75898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687799" y="3496914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2016-05-15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343709" y="3762906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quench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7782006" y="4075343"/>
            <a:ext cx="341279" cy="779709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261945" y="3762906"/>
            <a:ext cx="1141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no quench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621785" y="1521611"/>
            <a:ext cx="2210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Total AG Population</a:t>
            </a:r>
            <a:endParaRPr lang="en-GB" dirty="0"/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156602" y="1037282"/>
            <a:ext cx="4044635" cy="4919264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120000"/>
              </a:lnSpc>
              <a:buFont typeface="Arial"/>
              <a:buNone/>
            </a:pPr>
            <a:r>
              <a:rPr lang="en-GB" sz="3200" b="1" dirty="0" smtClean="0"/>
              <a:t>Goal: Verify expectations for loss distribution and energy deposition at top energy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FLUKA results expected only shortly before the MD. Therefore, approach: stay below intensity of 2016-05-15 test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Inject </a:t>
            </a:r>
            <a:r>
              <a:rPr lang="en-GB" sz="3100" b="1" dirty="0" smtClean="0">
                <a:solidFill>
                  <a:srgbClr val="FF9900"/>
                </a:solidFill>
              </a:rPr>
              <a:t>one pilot bunch</a:t>
            </a:r>
            <a:r>
              <a:rPr lang="en-GB" sz="3100" dirty="0" smtClean="0">
                <a:solidFill>
                  <a:srgbClr val="FF9900"/>
                </a:solidFill>
              </a:rPr>
              <a:t> (~1e10 p+)</a:t>
            </a:r>
            <a:r>
              <a:rPr lang="en-GB" sz="3100" dirty="0" smtClean="0"/>
              <a:t> in a bucket close to the TCDQ edge </a:t>
            </a:r>
            <a:r>
              <a:rPr lang="en-GB" sz="3100" dirty="0" smtClean="0">
                <a:solidFill>
                  <a:srgbClr val="FF9900"/>
                </a:solidFill>
              </a:rPr>
              <a:t>for each beam</a:t>
            </a:r>
          </a:p>
          <a:p>
            <a:pPr>
              <a:lnSpc>
                <a:spcPct val="120000"/>
              </a:lnSpc>
            </a:pPr>
            <a:r>
              <a:rPr lang="en-GB" sz="3100" dirty="0" smtClean="0">
                <a:solidFill>
                  <a:srgbClr val="FF9900"/>
                </a:solidFill>
              </a:rPr>
              <a:t>No orbit bump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Ramp to </a:t>
            </a:r>
            <a:r>
              <a:rPr lang="en-GB" sz="3100" dirty="0" smtClean="0">
                <a:solidFill>
                  <a:srgbClr val="FF9900"/>
                </a:solidFill>
              </a:rPr>
              <a:t>6.5 </a:t>
            </a:r>
            <a:r>
              <a:rPr lang="en-GB" sz="3100" dirty="0" err="1" smtClean="0">
                <a:solidFill>
                  <a:srgbClr val="FF9900"/>
                </a:solidFill>
              </a:rPr>
              <a:t>TeV</a:t>
            </a:r>
            <a:endParaRPr lang="en-GB" sz="3100" dirty="0" smtClean="0">
              <a:solidFill>
                <a:srgbClr val="FF9900"/>
              </a:solidFill>
            </a:endParaRPr>
          </a:p>
          <a:p>
            <a:pPr>
              <a:lnSpc>
                <a:spcPct val="120000"/>
              </a:lnSpc>
            </a:pPr>
            <a:r>
              <a:rPr lang="en-GB" sz="3100" dirty="0" smtClean="0"/>
              <a:t>Optics: Flat top with 1m beta*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Manually dump beam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If time allows: repeat with adjacent bucket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72075" y="2438594"/>
            <a:ext cx="975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6.5 </a:t>
            </a:r>
            <a:r>
              <a:rPr lang="en-GB" b="1" dirty="0" err="1" smtClean="0"/>
              <a:t>TeV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43045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976" y="1890943"/>
            <a:ext cx="4986024" cy="31887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45" y="23674"/>
            <a:ext cx="9010834" cy="94044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3) Single bunch at </a:t>
            </a:r>
            <a:r>
              <a:rPr lang="en-GB" dirty="0"/>
              <a:t>flat top (~</a:t>
            </a:r>
            <a:r>
              <a:rPr lang="en-GB" dirty="0" smtClean="0"/>
              <a:t>2h</a:t>
            </a:r>
            <a:r>
              <a:rPr lang="en-GB" dirty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8437580" y="4137488"/>
            <a:ext cx="341279" cy="758981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586096" y="3527439"/>
            <a:ext cx="12330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2016-05-15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42005" y="3793431"/>
            <a:ext cx="901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FF0000"/>
                </a:solidFill>
              </a:rPr>
              <a:t>q</a:t>
            </a:r>
            <a:r>
              <a:rPr lang="en-GB" sz="1600" dirty="0" smtClean="0">
                <a:solidFill>
                  <a:srgbClr val="FF0000"/>
                </a:solidFill>
              </a:rPr>
              <a:t>uench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7702106" y="4190755"/>
            <a:ext cx="341279" cy="779709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160242" y="3793431"/>
            <a:ext cx="11416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no quench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94574" y="1521611"/>
            <a:ext cx="197750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p+ on TCDQ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7972075" y="2438594"/>
            <a:ext cx="975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6.5 </a:t>
            </a:r>
            <a:r>
              <a:rPr lang="en-GB" b="1" dirty="0" err="1" smtClean="0"/>
              <a:t>TeV</a:t>
            </a:r>
            <a:endParaRPr lang="en-GB" b="1" dirty="0"/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156602" y="1037282"/>
            <a:ext cx="4044635" cy="4919264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120000"/>
              </a:lnSpc>
              <a:buFont typeface="Arial"/>
              <a:buNone/>
            </a:pPr>
            <a:r>
              <a:rPr lang="en-GB" sz="3200" b="1" dirty="0" smtClean="0"/>
              <a:t>Goal: Verify expectations for loss distribution and energy deposition at top energy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FLUKA results expected only shortly before the MD. Therefore, approach: stay below intensity of 2016-05-15 test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Inject </a:t>
            </a:r>
            <a:r>
              <a:rPr lang="en-GB" sz="3100" b="1" dirty="0" smtClean="0">
                <a:solidFill>
                  <a:srgbClr val="FF9900"/>
                </a:solidFill>
              </a:rPr>
              <a:t>one pilot bunch</a:t>
            </a:r>
            <a:r>
              <a:rPr lang="en-GB" sz="3100" dirty="0" smtClean="0">
                <a:solidFill>
                  <a:srgbClr val="FF9900"/>
                </a:solidFill>
              </a:rPr>
              <a:t> (~1e10 p+)</a:t>
            </a:r>
            <a:r>
              <a:rPr lang="en-GB" sz="3100" dirty="0" smtClean="0"/>
              <a:t> in a bucket close to the TCDQ edge </a:t>
            </a:r>
            <a:r>
              <a:rPr lang="en-GB" sz="3100" dirty="0" smtClean="0">
                <a:solidFill>
                  <a:srgbClr val="FF9900"/>
                </a:solidFill>
              </a:rPr>
              <a:t>for each beam</a:t>
            </a:r>
          </a:p>
          <a:p>
            <a:pPr>
              <a:lnSpc>
                <a:spcPct val="120000"/>
              </a:lnSpc>
            </a:pPr>
            <a:r>
              <a:rPr lang="en-GB" sz="3100" dirty="0" smtClean="0">
                <a:solidFill>
                  <a:srgbClr val="FF9900"/>
                </a:solidFill>
              </a:rPr>
              <a:t>No orbit bump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Ramp to </a:t>
            </a:r>
            <a:r>
              <a:rPr lang="en-GB" sz="3100" dirty="0" smtClean="0">
                <a:solidFill>
                  <a:srgbClr val="FF9900"/>
                </a:solidFill>
              </a:rPr>
              <a:t>6.5 </a:t>
            </a:r>
            <a:r>
              <a:rPr lang="en-GB" sz="3100" dirty="0" err="1" smtClean="0">
                <a:solidFill>
                  <a:srgbClr val="FF9900"/>
                </a:solidFill>
              </a:rPr>
              <a:t>TeV</a:t>
            </a:r>
            <a:endParaRPr lang="en-GB" sz="3100" dirty="0" smtClean="0">
              <a:solidFill>
                <a:srgbClr val="FF9900"/>
              </a:solidFill>
            </a:endParaRPr>
          </a:p>
          <a:p>
            <a:pPr>
              <a:lnSpc>
                <a:spcPct val="120000"/>
              </a:lnSpc>
            </a:pPr>
            <a:r>
              <a:rPr lang="en-GB" sz="3100" dirty="0" smtClean="0"/>
              <a:t>Optics: Flat top with 1m beta*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Manually dump beam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If time allows: repeat with adjacent bucket</a:t>
            </a:r>
          </a:p>
        </p:txBody>
      </p:sp>
    </p:spTree>
    <p:extLst>
      <p:ext uri="{BB962C8B-B14F-4D97-AF65-F5344CB8AC3E}">
        <p14:creationId xmlns:p14="http://schemas.microsoft.com/office/powerpoint/2010/main" val="264263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145" y="23674"/>
            <a:ext cx="9010834" cy="940443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3) Single bunch at </a:t>
            </a:r>
            <a:r>
              <a:rPr lang="en-GB" dirty="0"/>
              <a:t>flat top (~</a:t>
            </a:r>
            <a:r>
              <a:rPr lang="en-GB" dirty="0" smtClean="0"/>
              <a:t>2h</a:t>
            </a:r>
            <a:r>
              <a:rPr lang="en-GB" dirty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2017/11/21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MD2930: Asynch. Dump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3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728" y="2093000"/>
            <a:ext cx="3946016" cy="2947311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5133461" y="1407853"/>
            <a:ext cx="31983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/>
              <a:t>Simulated particle distribution</a:t>
            </a:r>
          </a:p>
          <a:p>
            <a:pPr algn="ctr"/>
            <a:r>
              <a:rPr lang="en-GB" dirty="0" smtClean="0"/>
              <a:t>for single bunches at 6.5 </a:t>
            </a:r>
            <a:r>
              <a:rPr lang="en-GB" dirty="0" err="1" smtClean="0"/>
              <a:t>TeV</a:t>
            </a:r>
            <a:endParaRPr lang="en-GB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5958348" y="2181702"/>
            <a:ext cx="0" cy="257347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918291" y="2130905"/>
            <a:ext cx="6928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TCDQ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958348" y="5040311"/>
            <a:ext cx="19137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No orbit bump</a:t>
            </a:r>
          </a:p>
          <a:p>
            <a:pPr algn="ctr"/>
            <a:r>
              <a:rPr lang="el-GR" sz="1200" dirty="0" smtClean="0"/>
              <a:t>ε</a:t>
            </a:r>
            <a:r>
              <a:rPr lang="en-GB" sz="1200" baseline="-25000" dirty="0" smtClean="0"/>
              <a:t>x</a:t>
            </a:r>
            <a:r>
              <a:rPr lang="en-GB" sz="1200" dirty="0" smtClean="0"/>
              <a:t> = 2.3 um, </a:t>
            </a:r>
            <a:r>
              <a:rPr lang="el-GR" sz="1200" dirty="0" smtClean="0"/>
              <a:t>β</a:t>
            </a:r>
            <a:r>
              <a:rPr lang="en-GB" sz="1200" baseline="-25000" dirty="0" smtClean="0"/>
              <a:t>x</a:t>
            </a:r>
            <a:r>
              <a:rPr lang="en-GB" sz="1200" dirty="0" smtClean="0"/>
              <a:t> = 489 m</a:t>
            </a:r>
            <a:endParaRPr lang="en-GB" sz="1200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156602" y="1037282"/>
            <a:ext cx="4044635" cy="4919264"/>
          </a:xfrm>
          <a:prstGeom prst="rect">
            <a:avLst/>
          </a:prstGeom>
        </p:spPr>
        <p:txBody>
          <a:bodyPr vert="horz"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lnSpc>
                <a:spcPct val="120000"/>
              </a:lnSpc>
              <a:buFont typeface="Arial"/>
              <a:buNone/>
            </a:pPr>
            <a:r>
              <a:rPr lang="en-GB" sz="3200" b="1" dirty="0" smtClean="0"/>
              <a:t>Goal: Verify expectations for loss distribution and energy deposition at top energy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FLUKA results expected only shortly before the MD. Therefore, approach: stay below intensity of 2016-05-15 test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Inject </a:t>
            </a:r>
            <a:r>
              <a:rPr lang="en-GB" sz="3100" b="1" dirty="0" smtClean="0">
                <a:solidFill>
                  <a:srgbClr val="FF9900"/>
                </a:solidFill>
              </a:rPr>
              <a:t>one pilot bunch</a:t>
            </a:r>
            <a:r>
              <a:rPr lang="en-GB" sz="3100" dirty="0" smtClean="0">
                <a:solidFill>
                  <a:srgbClr val="FF9900"/>
                </a:solidFill>
              </a:rPr>
              <a:t> (~1e10 p+)</a:t>
            </a:r>
            <a:r>
              <a:rPr lang="en-GB" sz="3100" dirty="0" smtClean="0"/>
              <a:t> in a bucket close to the TCDQ edge </a:t>
            </a:r>
            <a:r>
              <a:rPr lang="en-GB" sz="3100" dirty="0" smtClean="0">
                <a:solidFill>
                  <a:srgbClr val="FF9900"/>
                </a:solidFill>
              </a:rPr>
              <a:t>for each beam</a:t>
            </a:r>
          </a:p>
          <a:p>
            <a:pPr>
              <a:lnSpc>
                <a:spcPct val="120000"/>
              </a:lnSpc>
            </a:pPr>
            <a:r>
              <a:rPr lang="en-GB" sz="3100" dirty="0" smtClean="0">
                <a:solidFill>
                  <a:srgbClr val="FF9900"/>
                </a:solidFill>
              </a:rPr>
              <a:t>No orbit bump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Ramp to </a:t>
            </a:r>
            <a:r>
              <a:rPr lang="en-GB" sz="3100" dirty="0" smtClean="0">
                <a:solidFill>
                  <a:srgbClr val="FF9900"/>
                </a:solidFill>
              </a:rPr>
              <a:t>6.5 </a:t>
            </a:r>
            <a:r>
              <a:rPr lang="en-GB" sz="3100" dirty="0" err="1" smtClean="0">
                <a:solidFill>
                  <a:srgbClr val="FF9900"/>
                </a:solidFill>
              </a:rPr>
              <a:t>TeV</a:t>
            </a:r>
            <a:endParaRPr lang="en-GB" sz="3100" dirty="0" smtClean="0">
              <a:solidFill>
                <a:srgbClr val="FF9900"/>
              </a:solidFill>
            </a:endParaRPr>
          </a:p>
          <a:p>
            <a:pPr>
              <a:lnSpc>
                <a:spcPct val="120000"/>
              </a:lnSpc>
            </a:pPr>
            <a:r>
              <a:rPr lang="en-GB" sz="3100" dirty="0" smtClean="0"/>
              <a:t>Optics: Flat top with 1m beta*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Manually dump beam</a:t>
            </a:r>
          </a:p>
          <a:p>
            <a:pPr>
              <a:lnSpc>
                <a:spcPct val="120000"/>
              </a:lnSpc>
            </a:pPr>
            <a:r>
              <a:rPr lang="en-GB" sz="3100" dirty="0" smtClean="0"/>
              <a:t>If time allows: repeat with adjacent bucket</a:t>
            </a:r>
          </a:p>
        </p:txBody>
      </p:sp>
    </p:spTree>
    <p:extLst>
      <p:ext uri="{BB962C8B-B14F-4D97-AF65-F5344CB8AC3E}">
        <p14:creationId xmlns:p14="http://schemas.microsoft.com/office/powerpoint/2010/main" val="3634936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33974</TotalTime>
  <Words>1484</Words>
  <Application>Microsoft Office PowerPoint</Application>
  <PresentationFormat>On-screen Show (4:3)</PresentationFormat>
  <Paragraphs>259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Optima</vt:lpstr>
      <vt:lpstr>Times New Roman</vt:lpstr>
      <vt:lpstr>Verdana</vt:lpstr>
      <vt:lpstr>CERNCorporate4-3</vt:lpstr>
      <vt:lpstr>MD2930: Asynchronous Beam Dump Test with Bunched Beam</vt:lpstr>
      <vt:lpstr>Motivation</vt:lpstr>
      <vt:lpstr>Preparation of the MD (~2h)</vt:lpstr>
      <vt:lpstr>1) Probe abort gap (~2h)</vt:lpstr>
      <vt:lpstr>2a) Trains at 450 GeV (~2.5h) </vt:lpstr>
      <vt:lpstr>2b) Trains at 450 GeV with bump (~1.5h) </vt:lpstr>
      <vt:lpstr>3) Single bunch at flat top (~2h)</vt:lpstr>
      <vt:lpstr>3) Single bunch at flat top (~2h)</vt:lpstr>
      <vt:lpstr>3) Single bunch at flat top (~2h)</vt:lpstr>
      <vt:lpstr>Recovery?</vt:lpstr>
      <vt:lpstr>MD Parameters: Summary</vt:lpstr>
      <vt:lpstr>References</vt:lpstr>
      <vt:lpstr>PowerPoint Presentation</vt:lpstr>
      <vt:lpstr>Overview of AGK Parameters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Christoph Wiesner</cp:lastModifiedBy>
  <cp:revision>464</cp:revision>
  <cp:lastPrinted>2016-11-02T07:53:26Z</cp:lastPrinted>
  <dcterms:created xsi:type="dcterms:W3CDTF">2012-11-30T11:04:26Z</dcterms:created>
  <dcterms:modified xsi:type="dcterms:W3CDTF">2017-11-20T18:21:17Z</dcterms:modified>
</cp:coreProperties>
</file>