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63" r:id="rId5"/>
    <p:sldId id="274" r:id="rId6"/>
    <p:sldId id="275" r:id="rId7"/>
    <p:sldId id="272" r:id="rId8"/>
    <p:sldId id="273" r:id="rId9"/>
    <p:sldId id="270" r:id="rId10"/>
    <p:sldId id="276" r:id="rId11"/>
    <p:sldId id="271" r:id="rId12"/>
    <p:sldId id="268" r:id="rId13"/>
    <p:sldId id="269" r:id="rId14"/>
    <p:sldId id="262" r:id="rId15"/>
    <p:sldId id="277" r:id="rId16"/>
    <p:sldId id="278" r:id="rId17"/>
    <p:sldId id="266" r:id="rId18"/>
    <p:sldId id="281" r:id="rId19"/>
    <p:sldId id="282" r:id="rId20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Objects="1" showGuides="1">
      <p:cViewPr varScale="1">
        <p:scale>
          <a:sx n="91" d="100"/>
          <a:sy n="91" d="100"/>
        </p:scale>
        <p:origin x="468" y="5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H. Mainaud Durand, M. Sosin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H. Mainaud Durand, M. Sosin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Adjustment specification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H. Mainaud Durand, M. </a:t>
            </a:r>
            <a:r>
              <a:rPr lang="en-GB" dirty="0" err="1" smtClean="0"/>
              <a:t>Sosin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112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</a:t>
            </a:r>
            <a:r>
              <a:rPr lang="en-GB" b="0" i="0" dirty="0" err="1" smtClean="0">
                <a:solidFill>
                  <a:schemeClr val="bg2"/>
                </a:solidFill>
              </a:rPr>
              <a:t>HiLumi</a:t>
            </a:r>
            <a:r>
              <a:rPr lang="en-GB" b="0" i="0" dirty="0" smtClean="0">
                <a:solidFill>
                  <a:schemeClr val="bg2"/>
                </a:solidFill>
              </a:rPr>
              <a:t> WP2 meeting, 05/12/2017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 cases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en-US" dirty="0" smtClean="0"/>
              <a:t>BPM: they will be installed on a manual standardized platform, with the possibility to install a plug-in system. No possibility to perform displacements during TS and YETS.</a:t>
            </a:r>
          </a:p>
          <a:p>
            <a:pPr algn="l"/>
            <a:r>
              <a:rPr lang="en-US" dirty="0" smtClean="0"/>
              <a:t>Vacuum case under definition</a:t>
            </a:r>
          </a:p>
          <a:p>
            <a:pPr lvl="1" algn="l"/>
            <a:r>
              <a:rPr lang="en-US" dirty="0" smtClean="0"/>
              <a:t>Analysis of aperture under way</a:t>
            </a:r>
          </a:p>
          <a:p>
            <a:pPr lvl="1" algn="l"/>
            <a:r>
              <a:rPr lang="en-US" dirty="0" smtClean="0"/>
              <a:t>A table with estimated ground motion displacements between LS is under preparation (WP15.4)</a:t>
            </a:r>
          </a:p>
          <a:p>
            <a:pPr algn="l"/>
            <a:r>
              <a:rPr lang="en-US" dirty="0" smtClean="0"/>
              <a:t>Collimators case:</a:t>
            </a:r>
          </a:p>
          <a:p>
            <a:pPr lvl="1" algn="l"/>
            <a:r>
              <a:rPr lang="en-US" dirty="0" smtClean="0"/>
              <a:t>Collimators between TAXN and D2: motorization under study</a:t>
            </a:r>
          </a:p>
          <a:p>
            <a:pPr lvl="1" algn="l"/>
            <a:r>
              <a:rPr lang="en-US" dirty="0" smtClean="0"/>
              <a:t>Option 1: motorize the existing adjustment system</a:t>
            </a:r>
          </a:p>
          <a:p>
            <a:pPr lvl="1" algn="l"/>
            <a:r>
              <a:rPr lang="en-US" dirty="0" smtClean="0"/>
              <a:t>Option 2: use a standardized platform equipped with permanent motors.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007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Synoptic of adjustment system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003" y="1156415"/>
            <a:ext cx="8641797" cy="152797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182008" y="1732478"/>
            <a:ext cx="4774686" cy="576064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133051" y="1732478"/>
            <a:ext cx="314683" cy="260636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014349" y="1970707"/>
            <a:ext cx="80244" cy="166423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754266" y="1970706"/>
            <a:ext cx="80244" cy="166423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20245" y="2914927"/>
            <a:ext cx="98521" cy="166423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6148" y="2813221"/>
            <a:ext cx="7537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Manual adjustment system: adjustment during LS, in the tunnel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16521" y="3182553"/>
            <a:ext cx="98521" cy="166423"/>
          </a:xfrm>
          <a:prstGeom prst="rect">
            <a:avLst/>
          </a:prstGeom>
          <a:solidFill>
            <a:schemeClr val="accent3">
              <a:lumMod val="60000"/>
              <a:lumOff val="40000"/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860362" y="1854087"/>
            <a:ext cx="1153987" cy="409278"/>
          </a:xfrm>
          <a:prstGeom prst="rect">
            <a:avLst/>
          </a:prstGeom>
          <a:solidFill>
            <a:schemeClr val="accent3">
              <a:lumMod val="60000"/>
              <a:lumOff val="40000"/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2836014" y="1838781"/>
            <a:ext cx="85911" cy="409278"/>
          </a:xfrm>
          <a:prstGeom prst="rect">
            <a:avLst/>
          </a:prstGeom>
          <a:solidFill>
            <a:schemeClr val="accent3">
              <a:lumMod val="60000"/>
              <a:lumOff val="40000"/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3074325" y="1815871"/>
            <a:ext cx="195074" cy="409278"/>
          </a:xfrm>
          <a:prstGeom prst="rect">
            <a:avLst/>
          </a:prstGeom>
          <a:solidFill>
            <a:schemeClr val="accent3">
              <a:lumMod val="60000"/>
              <a:lumOff val="40000"/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534463" y="1815871"/>
            <a:ext cx="207934" cy="409278"/>
          </a:xfrm>
          <a:prstGeom prst="rect">
            <a:avLst/>
          </a:prstGeom>
          <a:solidFill>
            <a:schemeClr val="accent3">
              <a:lumMod val="60000"/>
              <a:lumOff val="40000"/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007461" y="1849278"/>
            <a:ext cx="168321" cy="409278"/>
          </a:xfrm>
          <a:prstGeom prst="rect">
            <a:avLst/>
          </a:prstGeom>
          <a:solidFill>
            <a:schemeClr val="accent3">
              <a:lumMod val="60000"/>
              <a:lumOff val="40000"/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313419" y="1824873"/>
            <a:ext cx="85911" cy="409278"/>
          </a:xfrm>
          <a:prstGeom prst="rect">
            <a:avLst/>
          </a:prstGeom>
          <a:solidFill>
            <a:schemeClr val="accent3">
              <a:lumMod val="60000"/>
              <a:lumOff val="40000"/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3902444" y="1849278"/>
            <a:ext cx="45719" cy="398781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377945" y="1815871"/>
            <a:ext cx="80244" cy="398781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3954848" y="1835370"/>
            <a:ext cx="45719" cy="398781"/>
          </a:xfrm>
          <a:prstGeom prst="rect">
            <a:avLst/>
          </a:prstGeom>
          <a:solidFill>
            <a:srgbClr val="FFFF00">
              <a:alpha val="2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473466" y="1815176"/>
            <a:ext cx="45719" cy="398781"/>
          </a:xfrm>
          <a:prstGeom prst="rect">
            <a:avLst/>
          </a:prstGeom>
          <a:solidFill>
            <a:srgbClr val="FFFF00">
              <a:alpha val="2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616521" y="3502150"/>
            <a:ext cx="98522" cy="187761"/>
          </a:xfrm>
          <a:prstGeom prst="rect">
            <a:avLst/>
          </a:prstGeom>
          <a:solidFill>
            <a:srgbClr val="FFFF00">
              <a:alpha val="2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2962506" y="1852635"/>
            <a:ext cx="71349" cy="398781"/>
          </a:xfrm>
          <a:prstGeom prst="rect">
            <a:avLst/>
          </a:prstGeom>
          <a:solidFill>
            <a:srgbClr val="FFFF00">
              <a:alpha val="27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3265022" y="1810395"/>
            <a:ext cx="63675" cy="398781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2925091" y="1864584"/>
            <a:ext cx="45719" cy="398781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3025551" y="1856735"/>
            <a:ext cx="45719" cy="398781"/>
          </a:xfrm>
          <a:prstGeom prst="rect">
            <a:avLst/>
          </a:prstGeom>
          <a:solidFill>
            <a:schemeClr val="accent1">
              <a:alpha val="2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779394" y="3104215"/>
            <a:ext cx="7985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Motorized adjustment system (</a:t>
            </a:r>
            <a:r>
              <a:rPr lang="en-US" i="1" dirty="0" smtClean="0"/>
              <a:t>baseline</a:t>
            </a:r>
            <a:r>
              <a:rPr lang="en-US" dirty="0" smtClean="0"/>
              <a:t>): adjustment during run, from CCC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79394" y="3392554"/>
            <a:ext cx="8284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Motorized adjustment system (</a:t>
            </a:r>
            <a:r>
              <a:rPr lang="en-US" i="1" dirty="0" smtClean="0"/>
              <a:t>new request</a:t>
            </a:r>
            <a:r>
              <a:rPr lang="en-US" dirty="0" smtClean="0"/>
              <a:t>): adjustment during run, from CCC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smtClean="0"/>
              <a:t>List of HL-LHC components &amp; </a:t>
            </a:r>
            <a:r>
              <a:rPr lang="fr-CH" sz="2000" dirty="0" err="1" smtClean="0"/>
              <a:t>associated</a:t>
            </a:r>
            <a:r>
              <a:rPr lang="fr-CH" sz="2000" dirty="0" smtClean="0"/>
              <a:t> </a:t>
            </a:r>
            <a:r>
              <a:rPr lang="fr-CH" sz="2000" dirty="0" err="1" smtClean="0"/>
              <a:t>adjustment</a:t>
            </a:r>
            <a:r>
              <a:rPr lang="fr-CH" sz="2000" dirty="0" smtClean="0"/>
              <a:t> system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915566"/>
            <a:ext cx="3816424" cy="41583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2297" y="663141"/>
            <a:ext cx="3240703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69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Functional specification of adjustment systems under preparation</a:t>
            </a:r>
          </a:p>
          <a:p>
            <a:pPr algn="just"/>
            <a:r>
              <a:rPr lang="en-US" dirty="0" smtClean="0"/>
              <a:t>Some discussions initiated for vacuum components and collimators.</a:t>
            </a:r>
          </a:p>
          <a:p>
            <a:pPr algn="just"/>
            <a:r>
              <a:rPr lang="en-US" dirty="0" smtClean="0"/>
              <a:t>Detailed analysis of aperture combined with estimated displacements between LS needed.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150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Thank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much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64032"/>
            <a:ext cx="6386570" cy="479113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98216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59827"/>
            <a:ext cx="6402189" cy="478596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35714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Types of adjustment:</a:t>
            </a:r>
          </a:p>
          <a:p>
            <a:pPr lvl="1" algn="just"/>
            <a:r>
              <a:rPr lang="en-US" dirty="0" smtClean="0"/>
              <a:t>Manual/motorized jacks and associated requirements</a:t>
            </a:r>
          </a:p>
          <a:p>
            <a:pPr lvl="1" algn="just"/>
            <a:r>
              <a:rPr lang="en-US" dirty="0" smtClean="0"/>
              <a:t>Manual / motorized standardized platform and associated requirements</a:t>
            </a:r>
          </a:p>
          <a:p>
            <a:pPr algn="just"/>
            <a:r>
              <a:rPr lang="en-US" dirty="0" smtClean="0"/>
              <a:t>Synoptic of adjustment capabilities in IT &amp; MS sections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224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&amp; hypothesis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dirty="0" smtClean="0"/>
              <a:t>All HL-LHC components, located in the IT or MS area will be supported by an adjustment system, allowing manual (in-situ) or motorized (remote from the CCC) alignment of the components.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adjustment system is used at the initial installation and then during the life time of the machine to </a:t>
            </a:r>
            <a:r>
              <a:rPr lang="en-US" dirty="0" err="1" smtClean="0"/>
              <a:t>maximise</a:t>
            </a:r>
            <a:r>
              <a:rPr lang="en-US" dirty="0" smtClean="0"/>
              <a:t> beam aperture and cover ground motion, jacks installation inaccuracies and components manufacturing non-conformities.</a:t>
            </a:r>
          </a:p>
          <a:p>
            <a:pPr algn="just"/>
            <a:endParaRPr lang="en-US" dirty="0" smtClean="0"/>
          </a:p>
          <a:p>
            <a:pPr algn="l"/>
            <a:r>
              <a:rPr lang="en-US" dirty="0" smtClean="0"/>
              <a:t>Hypotheses concerning adjustments in tunnel</a:t>
            </a:r>
          </a:p>
          <a:p>
            <a:pPr lvl="1" algn="just"/>
            <a:r>
              <a:rPr lang="en-US" dirty="0" smtClean="0"/>
              <a:t>No adjustments in tunnel during Technical Stops due to radiations of the IT &amp; MS sections</a:t>
            </a:r>
          </a:p>
          <a:p>
            <a:pPr lvl="1" algn="l"/>
            <a:r>
              <a:rPr lang="en-US" dirty="0" smtClean="0"/>
              <a:t>Adjustments only if really necessary during YETS.</a:t>
            </a:r>
          </a:p>
          <a:p>
            <a:pPr lvl="1" algn="l"/>
            <a:r>
              <a:rPr lang="en-US" dirty="0" smtClean="0"/>
              <a:t>Adjustment of intermediary components during Long Shutdown only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H. Mainaud Durand, M. </a:t>
            </a:r>
            <a:r>
              <a:rPr lang="fr-FR" noProof="0" dirty="0" err="1" smtClean="0"/>
              <a:t>Sosin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125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Types of </a:t>
            </a:r>
            <a:r>
              <a:rPr lang="fr-CH" dirty="0" err="1" smtClean="0"/>
              <a:t>adjustment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2 types of adjustment, depending of the size and weight of components:</a:t>
            </a:r>
          </a:p>
          <a:p>
            <a:pPr lvl="1" algn="l"/>
            <a:r>
              <a:rPr lang="en-US" dirty="0" smtClean="0"/>
              <a:t>Using standard jacks, for </a:t>
            </a:r>
            <a:r>
              <a:rPr lang="en-US" dirty="0" err="1" smtClean="0"/>
              <a:t>cryostated</a:t>
            </a:r>
            <a:r>
              <a:rPr lang="en-US" dirty="0" smtClean="0"/>
              <a:t> magnet</a:t>
            </a:r>
          </a:p>
          <a:p>
            <a:pPr lvl="1" algn="l"/>
            <a:r>
              <a:rPr lang="en-US" dirty="0" smtClean="0"/>
              <a:t>Using standardized platform (below 1-2 t)</a:t>
            </a:r>
          </a:p>
          <a:p>
            <a:pPr algn="l"/>
            <a:r>
              <a:rPr lang="en-US" dirty="0" smtClean="0"/>
              <a:t>Both can be motorized if needed.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6598" y="3248163"/>
            <a:ext cx="3168352" cy="1654947"/>
          </a:xfrm>
          <a:prstGeom prst="rect">
            <a:avLst/>
          </a:prstGeom>
        </p:spPr>
      </p:pic>
      <p:pic>
        <p:nvPicPr>
          <p:cNvPr id="11" name="Picture 10" descr="IMG_119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797" y="3416510"/>
            <a:ext cx="1890018" cy="1417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47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Adjustment using jacks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dirty="0" smtClean="0"/>
              <a:t>Solution of 3 isostatic jacks chosen by TE-MSC</a:t>
            </a:r>
          </a:p>
          <a:p>
            <a:pPr algn="l"/>
            <a:r>
              <a:rPr lang="en-US" dirty="0" smtClean="0"/>
              <a:t>Two layouts: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00" y="2208044"/>
            <a:ext cx="3261544" cy="20391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2204566"/>
            <a:ext cx="3175334" cy="18758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87624" y="1923678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With</a:t>
            </a:r>
            <a:r>
              <a:rPr lang="fr-CH" sz="1400" dirty="0" smtClean="0"/>
              <a:t> pressure end </a:t>
            </a:r>
            <a:r>
              <a:rPr lang="fr-CH" sz="1400" dirty="0" err="1" smtClean="0"/>
              <a:t>effects</a:t>
            </a:r>
            <a:r>
              <a:rPr lang="fr-CH" sz="1400" dirty="0" smtClean="0"/>
              <a:t> (Q1, D1)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69176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1058361"/>
            <a:ext cx="7466000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542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937" y="823912"/>
            <a:ext cx="6334125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Standardized platform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 smtClean="0"/>
              <a:t>For lighter and smaller components</a:t>
            </a:r>
          </a:p>
          <a:p>
            <a:pPr algn="just"/>
            <a:r>
              <a:rPr lang="en-US" dirty="0" smtClean="0"/>
              <a:t>Keep the same design for all the adjustment supports, with an easy access to the adjustment knobs on the transport side</a:t>
            </a:r>
          </a:p>
          <a:p>
            <a:pPr algn="just"/>
            <a:r>
              <a:rPr lang="en-US" dirty="0" smtClean="0"/>
              <a:t>All mechanical design proposed by WP15.4, to be integrated by the designer in charge of the equipment support.</a:t>
            </a:r>
          </a:p>
          <a:p>
            <a:pPr algn="just"/>
            <a:r>
              <a:rPr lang="en-US" dirty="0" smtClean="0"/>
              <a:t>3 types:</a:t>
            </a:r>
          </a:p>
          <a:p>
            <a:pPr lvl="1" algn="just"/>
            <a:r>
              <a:rPr lang="en-US" dirty="0" smtClean="0"/>
              <a:t>Manual</a:t>
            </a:r>
          </a:p>
          <a:p>
            <a:pPr lvl="1" algn="just"/>
            <a:r>
              <a:rPr lang="en-US" dirty="0" smtClean="0"/>
              <a:t>Plug-in motors</a:t>
            </a:r>
          </a:p>
          <a:p>
            <a:pPr lvl="1" algn="just"/>
            <a:r>
              <a:rPr lang="en-US" dirty="0" smtClean="0"/>
              <a:t>Motors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H. Mainaud Durand, M. </a:t>
            </a:r>
            <a:r>
              <a:rPr lang="fr-FR" noProof="0" dirty="0" err="1" smtClean="0"/>
              <a:t>Sosin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9832" y="3159066"/>
            <a:ext cx="2710363" cy="1415723"/>
          </a:xfrm>
          <a:prstGeom prst="rect">
            <a:avLst/>
          </a:prstGeom>
        </p:spPr>
      </p:pic>
      <p:pic>
        <p:nvPicPr>
          <p:cNvPr id="11" name="Adapter 1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856839" y="2926727"/>
            <a:ext cx="3118606" cy="175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82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H. Mainaud Durand, M. Sosin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059582"/>
            <a:ext cx="4248472" cy="17696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71" y="2931790"/>
            <a:ext cx="4239369" cy="93293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49011" y="1060877"/>
            <a:ext cx="3456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 smtClean="0"/>
              <a:t>Two </a:t>
            </a:r>
            <a:r>
              <a:rPr lang="en-GB" dirty="0"/>
              <a:t>sizes of platforms will be proposed and are under definition : small size for compact components (weight &lt; </a:t>
            </a:r>
            <a:r>
              <a:rPr lang="en-GB" dirty="0" smtClean="0"/>
              <a:t>200 </a:t>
            </a:r>
            <a:r>
              <a:rPr lang="en-GB" dirty="0"/>
              <a:t>kg), medium size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23978" y="397154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dirty="0"/>
              <a:t>Plug-in motors shall be installed and dismounted in less than 1 minute.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4995" y="2660458"/>
            <a:ext cx="3600400" cy="188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87936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documentManagement/types"/>
    <ds:schemaRef ds:uri="8946e33d-fd2f-4ae4-8ee9-d90c129cdf9e"/>
    <ds:schemaRef ds:uri="http://purl.org/dc/dcmitype/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3905</TotalTime>
  <Words>604</Words>
  <Application>Microsoft Office PowerPoint</Application>
  <PresentationFormat>On-screen Show (16:9)</PresentationFormat>
  <Paragraphs>86</Paragraphs>
  <Slides>16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Thème Office</vt:lpstr>
      <vt:lpstr>Adjustment specification</vt:lpstr>
      <vt:lpstr>Outline</vt:lpstr>
      <vt:lpstr>Scope &amp; hypothesis</vt:lpstr>
      <vt:lpstr>Types of adjustment</vt:lpstr>
      <vt:lpstr>Adjustment using jacks</vt:lpstr>
      <vt:lpstr>Requirements</vt:lpstr>
      <vt:lpstr>Requirements</vt:lpstr>
      <vt:lpstr>Standardized platform</vt:lpstr>
      <vt:lpstr>Requirements</vt:lpstr>
      <vt:lpstr>Specific cases</vt:lpstr>
      <vt:lpstr>Synoptic of adjustment system</vt:lpstr>
      <vt:lpstr>List of HL-LHC components &amp; associated adjustment system</vt:lpstr>
      <vt:lpstr>Summary</vt:lpstr>
      <vt:lpstr>Thank you very much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Helene Mainaud Durand</cp:lastModifiedBy>
  <cp:revision>62</cp:revision>
  <cp:lastPrinted>2017-12-04T15:10:38Z</cp:lastPrinted>
  <dcterms:created xsi:type="dcterms:W3CDTF">2016-02-12T09:02:01Z</dcterms:created>
  <dcterms:modified xsi:type="dcterms:W3CDTF">2017-12-05T07:30:58Z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