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63" r:id="rId2"/>
    <p:sldId id="283" r:id="rId3"/>
    <p:sldId id="264" r:id="rId4"/>
    <p:sldId id="269" r:id="rId5"/>
    <p:sldId id="265" r:id="rId6"/>
    <p:sldId id="286" r:id="rId7"/>
    <p:sldId id="318" r:id="rId8"/>
    <p:sldId id="301" r:id="rId9"/>
    <p:sldId id="276" r:id="rId10"/>
    <p:sldId id="281" r:id="rId11"/>
    <p:sldId id="326" r:id="rId12"/>
    <p:sldId id="327" r:id="rId13"/>
    <p:sldId id="290" r:id="rId14"/>
    <p:sldId id="291" r:id="rId15"/>
    <p:sldId id="329" r:id="rId16"/>
    <p:sldId id="330" r:id="rId17"/>
    <p:sldId id="292" r:id="rId18"/>
    <p:sldId id="302" r:id="rId19"/>
    <p:sldId id="284" r:id="rId20"/>
    <p:sldId id="272" r:id="rId21"/>
    <p:sldId id="315" r:id="rId22"/>
    <p:sldId id="316" r:id="rId23"/>
    <p:sldId id="306" r:id="rId24"/>
    <p:sldId id="308" r:id="rId25"/>
    <p:sldId id="297" r:id="rId26"/>
    <p:sldId id="298" r:id="rId27"/>
    <p:sldId id="317" r:id="rId28"/>
    <p:sldId id="314" r:id="rId29"/>
    <p:sldId id="320" r:id="rId30"/>
    <p:sldId id="300" r:id="rId31"/>
    <p:sldId id="294" r:id="rId32"/>
    <p:sldId id="313" r:id="rId33"/>
    <p:sldId id="295" r:id="rId34"/>
    <p:sldId id="296" r:id="rId35"/>
    <p:sldId id="312" r:id="rId36"/>
    <p:sldId id="309" r:id="rId37"/>
    <p:sldId id="310" r:id="rId38"/>
    <p:sldId id="311" r:id="rId39"/>
    <p:sldId id="319" r:id="rId40"/>
    <p:sldId id="321" r:id="rId41"/>
    <p:sldId id="322" r:id="rId42"/>
    <p:sldId id="323" r:id="rId43"/>
    <p:sldId id="324" r:id="rId44"/>
    <p:sldId id="328" r:id="rId45"/>
    <p:sldId id="325" r:id="rId4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FDFF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11"/>
    <p:restoredTop sz="76546"/>
  </p:normalViewPr>
  <p:slideViewPr>
    <p:cSldViewPr snapToObjects="1" showGuides="1">
      <p:cViewPr>
        <p:scale>
          <a:sx n="68" d="100"/>
          <a:sy n="68" d="100"/>
        </p:scale>
        <p:origin x="632" y="240"/>
      </p:cViewPr>
      <p:guideLst>
        <p:guide orient="horz" pos="4080"/>
        <p:guide pos="2880"/>
      </p:guideLst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594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ACBYHS4.L5B1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ACBYVS4.L5B2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ACBYVS4.L5B1 -0.038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ACBYHS4.L5B2 -0.038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ACBXH3.L5 -0.130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ACBXV1.L5 -0.088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ACBYHS4.R5B1 -0.038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ACBYVS4.R5B2 -0.038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ACBYVS4.R5B1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ACBYHS4.R5B2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136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ACBYHS4.L5B1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ACBYVS4.L5B2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ACBYVS4.L5B1 -0.038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ACBYHS4.L5B2 -0.038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ACBXH3.L5 -0.130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ACBXV1.L5 -0.088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0.088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0.044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ACBXV3.R5 -0.130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ACBYHS4.R5B1 -0.038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ACBYVS4.R5B2 -0.038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ACBYVS4.R5B1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ACBYHS4.R5B2 0.039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&gt;&gt;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107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</a:t>
            </a:r>
            <a:r>
              <a:rPr lang="tr-T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knob</a:t>
            </a:r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-------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ACBYHS5.L5B1 -0.446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ACBYVS5.L5B2 0.445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ACBYVS5.L5B1 -0.437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ACBYHS5.L5B2 0.438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ACBYHS4.L5B1 -0.400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ACBYVS4.L5B2 0.406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ACBYVS4.L5B1 -0.480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ACBYHS4.L5B2 0.474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ACBRDH4.L5B1 -0.144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ACBRDV4.L5B1 -0.148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ACBRDH4.R5B1 -0.148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ACBRDV4.R5B1 -0.144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ACBYHS4.R5B1 -0.479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ACBYVS4.R5B2 0.485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ACBYVS4.R5B1 -0.401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ACBYHS4.R5B2 0.394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ACBYHS5.R5B1 -0.437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ACBYVS5.R5B2 0.436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ACBYVS5.R5B1 -0.446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ACBYHS5.R5B2 0.446</a:t>
            </a:r>
          </a:p>
          <a:p>
            <a:endParaRPr lang="en-GB" dirty="0" smtClean="0"/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606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</a:t>
            </a:r>
            <a:r>
              <a:rPr lang="tr-T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knob</a:t>
            </a:r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-------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ACBYHS5.L5B1 -0.446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ACBYVS5.L5B2 0.445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ACBYVS5.L5B1 -0.437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ACBYHS5.L5B2 0.438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ACBYHS4.L5B1 -0.400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ACBYVS4.L5B2 0.406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ACBYVS4.L5B1 -0.480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ACBYHS4.L5B2 0.474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ACBRDH4.L5B1 -0.144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ACBRDV4.L5B1 -0.148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ACBXV2.R5 -0.006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0.152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ACBRDH4.R5B1 -0.148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0.148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ACBRDV4.R5B1 -0.144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0.144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ACBYHS4.R5B1 -0.479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ACBYVS4.R5B2 0.485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ACBYVS4.R5B1 -0.401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ACBYHS4.R5B2 0.394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ACBYHS5.R5B1 -0.437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ACBYVS5.R5B2 0.436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ACBYVS5.R5B1 -0.446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ACBYHS5.R5B2 0.446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043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ACBRDH4.L5B1 -3.005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3.005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ACBRDV4.L5B1 -4.803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4.803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2.884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2.884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ACBXH2.L5 -0.801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ACBXV2.L5 -0.801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0.295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0.295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ACBXH1.R5 -0.295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ACBXV1.R5 -0.295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0.801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0.801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ACBXH3.R5 -2.884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ACBXV3.R5 -2.884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4.803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ACBRDV4.R5B2 -4.803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3.005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ACBRDH4.R5B2 -3.005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55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</a:t>
            </a:r>
            <a:r>
              <a:rPr lang="tr-T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knob</a:t>
            </a:r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-------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ACBRDH4.L5B1 -2.765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2.765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ACBRDV4.L5B1 -4.186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4.186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1.808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1.809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ACBXH2.L5 -0.568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ACBXV2.L5 -0.568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0.555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0.555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ACBXH1.R5 -0.555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ACBXV1.R5 -0.555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0.568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0.568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ACBXH3.R5 -1.808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ACBXV3.R5 -1.809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4.186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ACBRDV4.R5B2 -4.186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2.765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ACBRDH4.R5B2 -2.765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-0.371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-0.368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-0.271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-0.777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-0.777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-0.271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-0.368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-0.371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0.371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0.368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0.271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0.777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0.777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0.271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0.368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0.371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295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52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59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2660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 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printToFileName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'version05Dec_noS5.csv';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037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1716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314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681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printToFileName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'version05Dec_noS5_noQ15.csv';</a:t>
            </a:r>
          </a:p>
          <a:p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095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9371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116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796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321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5000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9606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045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7983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8357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ACBCV9.L5B1 0.501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ACBCH9.L5B2 0.531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ACBCH8.L5B1 0.295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ACBCV8.L5B2 0.290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ACBCV7.L5B1 1.947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ACBCH7.L5B2 2.100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ACBCH6.L5B1 -0.656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ACBCV6.L5B2 -0.618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ACBCV6.R5B1 -0.577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ACBCH6.R5B2 -0.642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ACBCH7.R5B1 1.975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ACBCV7.R5B2 1.938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ACBCV8.R5B1 0.312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ACBCH8.R5B2 0.316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ACBCH9.R5B1 0.426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ACBCV9.R5B2 0.396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9505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ACBH10.L5B1 0.223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ACBV10.L5B2 -0.239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ACBCV9.L5B1 -0.132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ACBCH9.L5B2 -0.133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ACBCH8.L5B1 0.228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ACBCV8.L5B2 0.155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ACBCV7.L5B1 0.457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ACBCH7.L5B2 0.419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ACBCH6.L5B1 -0.235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ACBCV6.L5B2 -0.212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ACBYV5.L5B1 0.491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ACBYH5.L5B2 0.505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ACBYHS5.L5B1 0.342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ACBYVS5.L5B2 0.297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ACBYVS5.L5B1 0.532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ACBYHS5.L5B2 0.546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ACBYHS5.R5B1 0.498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ACBYVS5.R5B2 0.483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ACBYVS5.R5B1 0.324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ACBYHS5.R5B2 0.388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ACBYH5.R5B1 0.462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ACBYV5.R5B2 0.448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ACBCV6.R5B1 -0.211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ACBCH6.R5B2 -0.236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ACBCH7.R5B1 0.415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ACBCV7.R5B2 0.413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ACBCV8.R5B1 0.148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ACBCH8.R5B2 0.250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ACBCH9.R5B1 -0.147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ACBCV9.R5B2 -0.149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ACBV10.R5B1 0.265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ACBH10.R5B2 -0.248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4566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weightOnAllowedErrors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35; 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ACBRDH4.L5B1 0.600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0.600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0.005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0.005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ACBXH3.L5 -0.515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0.515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0.123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ACBXV2.L5 -0.123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0.191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ACBXV1.L5 -0.191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ACBXH1.R5 -0.191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0.191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ACBXH2.R5 -0.123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0.123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0.515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ACBXV3.R5 -0.515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0.005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0.005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0.600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0.600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1.096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1.050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1.105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0.831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0.831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1.105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1.050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1.096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1.096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1.050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1.105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0.831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0.831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1.105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1.050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1.096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60962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23656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767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My </a:t>
            </a:r>
            <a:r>
              <a:rPr lang="tr-T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knob</a:t>
            </a:r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-------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ACBYH4.L5B1 -0.737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ACBYV4.L5B2 0.737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ACBYV4.L5B1 -1.511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ACBYH4.L5B2 1.511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ACBYHS4.L5B1 -0.721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ACBYVS4.L5B2 0.721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ACBYVS4.L5B1 -1.607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ACBYHS4.L5B2 1.607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ACBRDH4.L5B1 -0.906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0.906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ACBRDV4.L5B1 -0.515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0.515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1.081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1.081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0.158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0.158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0.185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0.185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ACBXH1.R5 -0.185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ACBXV1.R5 -0.185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ACBXH2.R5 -0.158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ACBXV2.R5 -0.158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ACBXH3.R5 -1.081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ACBXV3.R5 -1.081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0.515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ACBRDV4.R5B2 -0.515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0.906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ACBRDH4.R5B2 -0.906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ACBYHS4.R5B1 1.607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ACBYVS4.R5B2 -1.607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ACBYVS4.R5B1 0.721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ACBYHS4.R5B2 -0.721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ACBYH4.R5B1 1.511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ACBYV4.R5B2 -1.511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ACBYV4.R5B1 0.737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ACBYH4.R5B2 -0.737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tr-T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58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392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774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101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ACBCH8.L5B1 0.254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ACBCV8.L5B2 0.252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ACBCV7.L5B1 0.755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ACBCH7.L5B2 0.742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ACBCH6.L5B1 -0.297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ACBCV6.L5B2 -0.276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ACBYHS5.L5B1 0.427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ACBYVS5.L5B2 0.393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ACBYVS5.L5B1 0.762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ACBYHS5.L5B2 0.797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ACBYHS5.R5B1 0.644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ACBYVS5.R5B2 0.596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ACBYVS5.R5B1 0.442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ACBYHS5.R5B2 0.493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ACBCV6.R5B1 -0.279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ACBCH6.R5B2 -0.307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ACBCH7.R5B1 0.805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ACBCV7.R5B2 0.823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ACBCV8.R5B1 0.267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ACBCH8.R5B2 0.267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2.000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81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weightOnAllowedErrors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500; % </a:t>
            </a:r>
          </a:p>
          <a:p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pl-P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ACBRDH4.L5B1 0.525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ACBRDV4.L5B2 0.525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ACBRDV4.L5B1 0.159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ACBRDH4.L5B2 0.159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ACBXH3.L5 0.022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ACBXV3.L5 -0.022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ACBXH2.L5 -0.000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ACBXV2.L5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ACBXH1.L5 0.002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ACBXV1.L5 -0.002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ACBXH1.R5 -0.002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ACBXV1.R5 0.002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ACBXH2.R5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ACBXV2.R5 -0.000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ACBXH3.R5 -0.022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ACBXV3.R5 0.022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ACBRDH4.R5B1 0.159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ACBRDV4.R5B2 0.159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ACBRDV4.R5B1 0.525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ACBRDH4.R5B2 0.525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Q3.L5-&gt;DX 1.530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Q2.BL5-&gt;DX 1.556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Q2.AL5-&gt;DX 0.920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Q1.L5-&gt;DX 0.872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Q1.R5-&gt;DX 0.872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Q2.AR5-&gt;DX 0.920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Q2.BR5-&gt;DX 1.556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Q3.R5-&gt;DX 1.530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Q5.R5-&gt;DX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Q4.L5-&gt;DY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Q3.L5-&gt;DY 1.530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Q2.BL5-&gt;DY 1.556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Q2.AL5-&gt;DY 0.920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Q1.L5-&gt;DY 0.872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Q1.R5-&gt;DY 0.872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Q2.AR5-&gt;DY 0.920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Q2.BR5-&gt;DY 1.556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Q3.R5-&gt;DY 1.530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Q4.R5-&gt;DY 0.000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Q5.R5-&gt;DY 0.000</a:t>
            </a:r>
          </a:p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76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69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png"/><Relationship Id="rId5" Type="http://schemas.microsoft.com/office/2007/relationships/hdphoto" Target="../media/hdphoto1.wdp"/><Relationship Id="rId6" Type="http://schemas.openxmlformats.org/officeDocument/2006/relationships/image" Target="../media/image28.png"/><Relationship Id="rId7" Type="http://schemas.microsoft.com/office/2007/relationships/hdphoto" Target="../media/hdphoto2.wdp"/><Relationship Id="rId8" Type="http://schemas.microsoft.com/office/2007/relationships/hdphoto" Target="../media/hdphoto3.wdp"/><Relationship Id="rId9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3" Type="http://schemas.openxmlformats.org/officeDocument/2006/relationships/image" Target="../media/image3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6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7357/" TargetMode="External"/><Relationship Id="rId4" Type="http://schemas.openxmlformats.org/officeDocument/2006/relationships/hyperlink" Target="https://indico.cern.ch/event/323860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 smtClean="0"/>
              <a:t>Trying to reduce corrector </a:t>
            </a:r>
            <a:r>
              <a:rPr lang="en-US" b="0" dirty="0"/>
              <a:t>strength and residual orbit </a:t>
            </a:r>
            <a:r>
              <a:rPr lang="en-US" b="0" dirty="0" smtClean="0"/>
              <a:t>by profiting of the alignment </a:t>
            </a:r>
            <a:r>
              <a:rPr lang="en-US" b="0" dirty="0"/>
              <a:t>system </a:t>
            </a:r>
            <a:r>
              <a:rPr lang="en-US" b="0" dirty="0" smtClean="0"/>
              <a:t>capabilities.</a:t>
            </a:r>
            <a:br>
              <a:rPr lang="en-US" b="0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D. Gamba, R. De Maria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112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HiLumi</a:t>
            </a:r>
            <a:r>
              <a:rPr lang="en-GB" dirty="0" smtClean="0"/>
              <a:t> WP2 Meeting </a:t>
            </a:r>
            <a:r>
              <a:rPr lang="mr-IN" dirty="0" smtClean="0"/>
              <a:t>–</a:t>
            </a:r>
            <a:r>
              <a:rPr lang="en-GB" dirty="0" smtClean="0"/>
              <a:t> 05/12/2017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rid of offset </a:t>
            </a:r>
            <a:r>
              <a:rPr lang="en-GB" dirty="0" smtClean="0"/>
              <a:t>knob: resume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Far-Long/Med: Q1-Q4 of 2 mm</a:t>
            </a:r>
          </a:p>
          <a:p>
            <a:r>
              <a:rPr lang="en-GB" dirty="0" smtClean="0"/>
              <a:t>NearV2: about 1.5 mm on Q3+Q2B, 1 mm Q2A+Q1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274716"/>
              </p:ext>
            </p:extLst>
          </p:nvPr>
        </p:nvGraphicFramePr>
        <p:xfrm>
          <a:off x="1187624" y="1823842"/>
          <a:ext cx="6221136" cy="4153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[±2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3665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-M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ed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nearV2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-M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ed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nearV2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1.05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0.57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0.99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0.02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2.95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2.97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0.53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4.92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2.38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0.39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1.31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1.17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0.82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3105373" y="6012408"/>
            <a:ext cx="1" cy="2584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67744" y="6270824"/>
            <a:ext cx="167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Interesting one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8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</a:t>
            </a:r>
            <a:r>
              <a:rPr lang="en-US" dirty="0" err="1"/>
              <a:t>lumi</a:t>
            </a:r>
            <a:r>
              <a:rPr lang="en-US" dirty="0"/>
              <a:t>-scan </a:t>
            </a:r>
            <a:r>
              <a:rPr lang="en-US" dirty="0" smtClean="0"/>
              <a:t>knob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2" y="901011"/>
            <a:ext cx="9179839" cy="504826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3174242"/>
            <a:ext cx="3672408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Without using MCBRD correctors.</a:t>
            </a:r>
          </a:p>
        </p:txBody>
      </p:sp>
    </p:spTree>
    <p:extLst>
      <p:ext uri="{BB962C8B-B14F-4D97-AF65-F5344CB8AC3E}">
        <p14:creationId xmlns:p14="http://schemas.microsoft.com/office/powerpoint/2010/main" val="13945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</a:t>
            </a:r>
            <a:r>
              <a:rPr lang="en-US" dirty="0" err="1" smtClean="0"/>
              <a:t>lumi</a:t>
            </a:r>
            <a:r>
              <a:rPr lang="en-US" dirty="0"/>
              <a:t>-</a:t>
            </a:r>
            <a:r>
              <a:rPr lang="en-US" dirty="0" smtClean="0"/>
              <a:t>scan </a:t>
            </a:r>
            <a:r>
              <a:rPr lang="en-GB" dirty="0" smtClean="0"/>
              <a:t>knob: resume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Note that both versions introduce a small orbit at crab cavities (&lt; 0.1mm)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194383" y="1951834"/>
          <a:ext cx="4755234" cy="4153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539"/>
                <a:gridCol w="792539"/>
                <a:gridCol w="792539"/>
                <a:gridCol w="792539"/>
                <a:gridCol w="792539"/>
                <a:gridCol w="792539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Lumi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scan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3665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New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New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1.53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1.01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4.07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4.14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2.27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0.04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2.31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56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beam separation at CC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1" y="901011"/>
            <a:ext cx="9179837" cy="504826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3174242"/>
            <a:ext cx="3672408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Without using MCBRD correctors.</a:t>
            </a:r>
          </a:p>
        </p:txBody>
      </p:sp>
    </p:spTree>
    <p:extLst>
      <p:ext uri="{BB962C8B-B14F-4D97-AF65-F5344CB8AC3E}">
        <p14:creationId xmlns:p14="http://schemas.microsoft.com/office/powerpoint/2010/main" val="14482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CC adjustment knob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It only allows to “separate” the beams at CC.</a:t>
            </a:r>
          </a:p>
          <a:p>
            <a:pPr lvl="1"/>
            <a:r>
              <a:rPr lang="en-GB" dirty="0" smtClean="0"/>
              <a:t>One should rely on rigid translation of both </a:t>
            </a:r>
            <a:r>
              <a:rPr lang="en-GB" dirty="0" err="1" smtClean="0"/>
              <a:t>cryomodules</a:t>
            </a:r>
            <a:r>
              <a:rPr lang="en-GB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270854"/>
              </p:ext>
            </p:extLst>
          </p:nvPr>
        </p:nvGraphicFramePr>
        <p:xfrm>
          <a:off x="1259635" y="1700808"/>
          <a:ext cx="6696739" cy="4499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677"/>
                <a:gridCol w="956677"/>
                <a:gridCol w="956677"/>
                <a:gridCol w="956677"/>
                <a:gridCol w="956677"/>
                <a:gridCol w="956677"/>
                <a:gridCol w="956677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CC adjustment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3665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 cc 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[±0.25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cc 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[±0.5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New 2 CC separation [1 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New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0.01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0.77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0.15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3.49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0.15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3.68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0.46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0.89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0.45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7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crossing knob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No Q4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3" y="901011"/>
            <a:ext cx="9179841" cy="504826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Not using quads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000" y="960983"/>
            <a:ext cx="4176024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closed on D2 -&gt; </a:t>
            </a:r>
            <a:r>
              <a:rPr lang="en-GB" sz="1400" b="1" dirty="0" smtClean="0">
                <a:solidFill>
                  <a:srgbClr val="00B050"/>
                </a:solidFill>
              </a:rPr>
              <a:t>NO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orbit at crab cavities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3174242"/>
            <a:ext cx="3672408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Using most of the strength on MCBRDs!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055198"/>
            <a:ext cx="3630602" cy="194441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7912" y="3717032"/>
            <a:ext cx="871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4.8 Tm at 7 </a:t>
            </a:r>
            <a:r>
              <a:rPr lang="en-GB" sz="1400" b="1" dirty="0" err="1" smtClean="0">
                <a:solidFill>
                  <a:srgbClr val="FF0000"/>
                </a:solidFill>
              </a:rPr>
              <a:t>TeV</a:t>
            </a:r>
            <a:endParaRPr lang="en-GB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27584" y="3761509"/>
            <a:ext cx="793398" cy="995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93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crossing knob</a:t>
            </a:r>
            <a:r>
              <a:rPr lang="en-GB" dirty="0" smtClean="0"/>
              <a:t> </a:t>
            </a:r>
            <a:r>
              <a:rPr lang="mr-IN" dirty="0" smtClean="0"/>
              <a:t>–</a:t>
            </a:r>
            <a:r>
              <a:rPr lang="en-GB" dirty="0" smtClean="0"/>
              <a:t> No Q4 + quads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2" y="901011"/>
            <a:ext cx="9179839" cy="504826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Displacing the triplets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000" y="960983"/>
            <a:ext cx="4176024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closed on D2 -&gt; </a:t>
            </a:r>
            <a:r>
              <a:rPr lang="en-GB" sz="1400" b="1" dirty="0" smtClean="0">
                <a:solidFill>
                  <a:srgbClr val="00B050"/>
                </a:solidFill>
              </a:rPr>
              <a:t>NO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orbit at crab cavities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3174242"/>
            <a:ext cx="3672408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Using most of the </a:t>
            </a:r>
            <a:r>
              <a:rPr lang="en-GB" sz="1400" b="1" dirty="0" err="1" smtClean="0">
                <a:solidFill>
                  <a:srgbClr val="FF0000"/>
                </a:solidFill>
              </a:rPr>
              <a:t>strenght</a:t>
            </a:r>
            <a:r>
              <a:rPr lang="en-GB" sz="1400" b="1" dirty="0" smtClean="0">
                <a:solidFill>
                  <a:srgbClr val="FF0000"/>
                </a:solidFill>
              </a:rPr>
              <a:t> on MCBRDs!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55198"/>
            <a:ext cx="3630604" cy="194441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3" name="Oval 12"/>
          <p:cNvSpPr/>
          <p:nvPr/>
        </p:nvSpPr>
        <p:spPr>
          <a:xfrm>
            <a:off x="6012160" y="1009625"/>
            <a:ext cx="1368152" cy="5040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7067725" y="898848"/>
            <a:ext cx="287867" cy="1845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55592" y="744959"/>
            <a:ext cx="2328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Loss of aperture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09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781114"/>
              </p:ext>
            </p:extLst>
          </p:nvPr>
        </p:nvGraphicFramePr>
        <p:xfrm>
          <a:off x="804324" y="1397315"/>
          <a:ext cx="7848063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2007"/>
                <a:gridCol w="872007"/>
                <a:gridCol w="872007"/>
                <a:gridCol w="872007"/>
                <a:gridCol w="872007"/>
                <a:gridCol w="872007"/>
                <a:gridCol w="872007"/>
                <a:gridCol w="872007"/>
                <a:gridCol w="872007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Cros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[±295 µrad]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Sep.</a:t>
                      </a:r>
                    </a:p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[±0.75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mm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(far med) [±2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crab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separation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[1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Lumi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scan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 (baseline)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</a:p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New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0.08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0.08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0.01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0.15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3.18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4.8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0.15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4.95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0.04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0.52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0.45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0.82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“new” knobs together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3" name="TextBox 32"/>
          <p:cNvSpPr txBox="1"/>
          <p:nvPr/>
        </p:nvSpPr>
        <p:spPr>
          <a:xfrm>
            <a:off x="330495" y="745540"/>
            <a:ext cx="2585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It is in the “other” plane, so they should not sum up.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>
            <a:off x="1623156" y="1268760"/>
            <a:ext cx="1148644" cy="36004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07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knobs: orbit effects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44" y="1412776"/>
            <a:ext cx="8518203" cy="4683348"/>
          </a:xfrm>
          <a:prstGeom prst="rect">
            <a:avLst/>
          </a:prstGeom>
        </p:spPr>
      </p:pic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/>
          </a:bodyPr>
          <a:lstStyle/>
          <a:p>
            <a:r>
              <a:rPr lang="en-GB" dirty="0" smtClean="0"/>
              <a:t>Solid is B1, dashed is B2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4941168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 Q7  Q6  Q5  Q4                  Q3 Q2 Q1</a:t>
            </a:r>
            <a:endParaRPr lang="en-GB" sz="2800" b="1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6876256" y="2420888"/>
            <a:ext cx="648072" cy="720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876256" y="2665610"/>
            <a:ext cx="792088" cy="8764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524328" y="2550070"/>
            <a:ext cx="144016" cy="5836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15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are the BPMs?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3" r="6691"/>
          <a:stretch/>
        </p:blipFill>
        <p:spPr>
          <a:xfrm>
            <a:off x="285864" y="1124744"/>
            <a:ext cx="8742455" cy="48867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5877272"/>
            <a:ext cx="7679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Warning: using only BPMs one cannot be sure of </a:t>
            </a: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the orbit </a:t>
            </a:r>
            <a:r>
              <a:rPr lang="en-GB" sz="1100" b="1" dirty="0">
                <a:solidFill>
                  <a:schemeClr val="accent6">
                    <a:lumMod val="75000"/>
                  </a:schemeClr>
                </a:solidFill>
              </a:rPr>
              <a:t>in crab </a:t>
            </a:r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cavities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5395" y="918295"/>
            <a:ext cx="8502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accent6">
                    <a:lumMod val="75000"/>
                  </a:schemeClr>
                </a:solidFill>
              </a:rPr>
              <a:t>Baseline crossing orbit (taking into account of Survey) with 6σ beam size (taking into account beta and dispersion)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915981" y="1998713"/>
            <a:ext cx="287867" cy="184594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3848" y="184482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432FF"/>
                </a:solidFill>
              </a:rPr>
              <a:t>Warm </a:t>
            </a:r>
            <a:r>
              <a:rPr lang="en-GB" sz="1400" b="1" dirty="0" smtClean="0">
                <a:solidFill>
                  <a:srgbClr val="0432FF"/>
                </a:solidFill>
              </a:rPr>
              <a:t>-&gt; they are not on </a:t>
            </a:r>
            <a:r>
              <a:rPr lang="en-GB" sz="1400" b="1" dirty="0" smtClean="0">
                <a:solidFill>
                  <a:srgbClr val="0432FF"/>
                </a:solidFill>
              </a:rPr>
              <a:t>movers </a:t>
            </a:r>
            <a:endParaRPr lang="en-GB" sz="1400" b="1" dirty="0">
              <a:solidFill>
                <a:srgbClr val="0432FF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56249" y="2151113"/>
            <a:ext cx="135466" cy="518925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36976" y="3220811"/>
            <a:ext cx="1066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432FF"/>
                </a:solidFill>
              </a:rPr>
              <a:t>TAXS:</a:t>
            </a:r>
          </a:p>
          <a:p>
            <a:r>
              <a:rPr lang="en-GB" sz="1400" b="1" dirty="0" smtClean="0">
                <a:solidFill>
                  <a:srgbClr val="0432FF"/>
                </a:solidFill>
              </a:rPr>
              <a:t>on mover</a:t>
            </a:r>
            <a:endParaRPr lang="en-GB" sz="1400" b="1" dirty="0">
              <a:solidFill>
                <a:srgbClr val="0432FF"/>
              </a:solidFill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V="1">
            <a:off x="2670412" y="2852937"/>
            <a:ext cx="245569" cy="367874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67576" y="4593965"/>
            <a:ext cx="1066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432FF"/>
                </a:solidFill>
              </a:rPr>
              <a:t>TAXN:</a:t>
            </a:r>
          </a:p>
          <a:p>
            <a:r>
              <a:rPr lang="en-GB" sz="1400" b="1" dirty="0" smtClean="0">
                <a:solidFill>
                  <a:srgbClr val="0432FF"/>
                </a:solidFill>
              </a:rPr>
              <a:t>on mover</a:t>
            </a:r>
            <a:endParaRPr lang="en-GB" sz="1400" b="1" dirty="0">
              <a:solidFill>
                <a:srgbClr val="0432FF"/>
              </a:solidFill>
            </a:endParaRPr>
          </a:p>
        </p:txBody>
      </p:sp>
      <p:cxnSp>
        <p:nvCxnSpPr>
          <p:cNvPr id="17" name="Straight Arrow Connector 16"/>
          <p:cNvCxnSpPr>
            <a:stCxn id="16" idx="0"/>
          </p:cNvCxnSpPr>
          <p:nvPr/>
        </p:nvCxnSpPr>
        <p:spPr>
          <a:xfrm flipH="1" flipV="1">
            <a:off x="4572000" y="3568142"/>
            <a:ext cx="329012" cy="1025823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7850" y="857872"/>
            <a:ext cx="3744418" cy="53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0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present orbit correction scenario</a:t>
            </a:r>
          </a:p>
          <a:p>
            <a:r>
              <a:rPr lang="en-GB" dirty="0" smtClean="0"/>
              <a:t>Plans toward a realistic orbit correction strategy</a:t>
            </a:r>
          </a:p>
          <a:p>
            <a:r>
              <a:rPr lang="en-GB" dirty="0" smtClean="0"/>
              <a:t>Old knobs and new knobs</a:t>
            </a:r>
          </a:p>
          <a:p>
            <a:pPr lvl="1"/>
            <a:r>
              <a:rPr lang="en-GB" dirty="0" smtClean="0"/>
              <a:t>Profit of the </a:t>
            </a:r>
            <a:r>
              <a:rPr lang="en-GB" dirty="0" smtClean="0"/>
              <a:t>versatile </a:t>
            </a:r>
            <a:r>
              <a:rPr lang="en-GB" dirty="0" smtClean="0"/>
              <a:t>alignment </a:t>
            </a:r>
            <a:r>
              <a:rPr lang="en-GB" dirty="0" smtClean="0"/>
              <a:t>system</a:t>
            </a:r>
            <a:endParaRPr lang="en-GB" dirty="0" smtClean="0"/>
          </a:p>
          <a:p>
            <a:r>
              <a:rPr lang="en-GB" dirty="0" smtClean="0"/>
              <a:t>New orbit correction budgets</a:t>
            </a:r>
          </a:p>
          <a:p>
            <a:pPr lvl="1"/>
            <a:r>
              <a:rPr lang="en-GB" dirty="0" smtClean="0"/>
              <a:t>Reduced number of correctors</a:t>
            </a:r>
          </a:p>
          <a:p>
            <a:r>
              <a:rPr lang="en-GB" dirty="0" smtClean="0"/>
              <a:t>Questions being investigated</a:t>
            </a:r>
          </a:p>
          <a:p>
            <a:r>
              <a:rPr lang="en-GB" dirty="0" smtClean="0"/>
              <a:t>Summary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17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orbit correction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73016"/>
            <a:ext cx="9143998" cy="24616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3717"/>
            <a:ext cx="9144000" cy="24616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3968" y="3861048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432FF"/>
                </a:solidFill>
              </a:rPr>
              <a:t>First BPMs next to CC</a:t>
            </a:r>
            <a:endParaRPr lang="en-GB" sz="1200" b="1" dirty="0">
              <a:solidFill>
                <a:srgbClr val="0432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283968" y="4138047"/>
            <a:ext cx="216024" cy="83041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025900" y="4138047"/>
            <a:ext cx="474092" cy="373628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9792" y="3803544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mtClean="0">
                <a:solidFill>
                  <a:srgbClr val="0432FF"/>
                </a:solidFill>
              </a:rPr>
              <a:t>BPMs </a:t>
            </a:r>
            <a:r>
              <a:rPr lang="en-GB" sz="1200" b="1" dirty="0" smtClean="0">
                <a:solidFill>
                  <a:srgbClr val="0432FF"/>
                </a:solidFill>
              </a:rPr>
              <a:t>next </a:t>
            </a:r>
            <a:r>
              <a:rPr lang="en-GB" sz="1200" b="1" smtClean="0">
                <a:solidFill>
                  <a:srgbClr val="0432FF"/>
                </a:solidFill>
              </a:rPr>
              <a:t>to IP</a:t>
            </a:r>
            <a:endParaRPr lang="en-GB" sz="1200" b="1" dirty="0">
              <a:solidFill>
                <a:srgbClr val="0432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275856" y="4039023"/>
            <a:ext cx="108694" cy="186902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155950" y="4039023"/>
            <a:ext cx="119906" cy="215477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483768" y="5301208"/>
            <a:ext cx="792088" cy="733502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48519" y="6036467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432FF"/>
                </a:solidFill>
              </a:rPr>
              <a:t>Up to 0.05 mm orbit at CC</a:t>
            </a:r>
            <a:endParaRPr lang="en-GB" sz="1200" b="1" dirty="0">
              <a:solidFill>
                <a:srgbClr val="0432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0353" y="1340768"/>
            <a:ext cx="1876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mtClean="0">
                <a:solidFill>
                  <a:srgbClr val="0432FF"/>
                </a:solidFill>
              </a:rPr>
              <a:t>Possible to remove those correctors</a:t>
            </a:r>
            <a:endParaRPr lang="en-GB" sz="1200" b="1" dirty="0">
              <a:solidFill>
                <a:srgbClr val="0432F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4502719" y="1802433"/>
            <a:ext cx="326681" cy="698877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218500" y="1802433"/>
            <a:ext cx="433620" cy="698877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609251" y="4254500"/>
            <a:ext cx="1437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solidFill>
                  <a:srgbClr val="0432FF"/>
                </a:solidFill>
              </a:rPr>
              <a:t>W.r.t</a:t>
            </a:r>
            <a:r>
              <a:rPr lang="en-GB" sz="1200" b="1" dirty="0" smtClean="0">
                <a:solidFill>
                  <a:srgbClr val="0432FF"/>
                </a:solidFill>
              </a:rPr>
              <a:t>. quadrupole centre</a:t>
            </a:r>
            <a:endParaRPr lang="en-GB" sz="1200" b="1" dirty="0">
              <a:solidFill>
                <a:srgbClr val="0432FF"/>
              </a:solidFill>
            </a:endParaRPr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>
            <a:off x="6876256" y="4485333"/>
            <a:ext cx="732995" cy="83846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23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Resumé</a:t>
            </a:r>
            <a:r>
              <a:rPr lang="en-GB" dirty="0" smtClean="0"/>
              <a:t>: required budget correctors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61587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Values in Tm at 7 </a:t>
            </a:r>
            <a:r>
              <a:rPr lang="en-GB" sz="2000" dirty="0" err="1" smtClean="0"/>
              <a:t>TeV</a:t>
            </a:r>
            <a:r>
              <a:rPr lang="en-GB" sz="2000" dirty="0" smtClean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04624"/>
              </p:ext>
            </p:extLst>
          </p:nvPr>
        </p:nvGraphicFramePr>
        <p:xfrm>
          <a:off x="1205373" y="1680373"/>
          <a:ext cx="6307200" cy="3961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800"/>
                <a:gridCol w="700800"/>
                <a:gridCol w="700800"/>
                <a:gridCol w="700800"/>
                <a:gridCol w="700800"/>
                <a:gridCol w="700800"/>
                <a:gridCol w="700800"/>
                <a:gridCol w="700800"/>
                <a:gridCol w="700800"/>
              </a:tblGrid>
              <a:tr h="238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IR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err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. [2*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std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]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Arc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err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. [2*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std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]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Lumi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scan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Cros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[±295 µrad]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Sep.</a:t>
                      </a:r>
                    </a:p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[±0.75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mm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IP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[±2 mm]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***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sum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budget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ACBX1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2.50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ACBX2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2.50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ACBX3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0.73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2.88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3.74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4.50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ACBRD4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4.93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5.00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ACBY4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0.06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2.70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ACBYS4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2.70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ACBY5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2.70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ACBYS5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0.86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2.70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ACBC6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0.42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ACBC7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1.45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2.80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ACBC8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0.93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2.80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ACBC9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2.80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ACB11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0.58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ACB12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0.64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ACB13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  <a:tr h="159624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ACB15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1.90</a:t>
                      </a: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5982" y="5641503"/>
            <a:ext cx="6865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***</a:t>
            </a:r>
            <a:r>
              <a:rPr lang="en-GB" sz="1400" b="1" dirty="0" smtClean="0">
                <a:solidFill>
                  <a:schemeClr val="accent5"/>
                </a:solidFill>
              </a:rPr>
              <a:t> It requires to translate Q1-Q4 of 2 mm in the direction of the required offset.</a:t>
            </a:r>
            <a:endParaRPr lang="en-GB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74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Resumé</a:t>
            </a:r>
            <a:r>
              <a:rPr lang="en-GB" dirty="0" smtClean="0"/>
              <a:t>: aperture loss/orbit [mm]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414894"/>
              </p:ext>
            </p:extLst>
          </p:nvPr>
        </p:nvGraphicFramePr>
        <p:xfrm>
          <a:off x="899592" y="903279"/>
          <a:ext cx="6831987" cy="5407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770"/>
                <a:gridCol w="774031"/>
                <a:gridCol w="774031"/>
                <a:gridCol w="774031"/>
                <a:gridCol w="774031"/>
                <a:gridCol w="774031"/>
                <a:gridCol w="774031"/>
                <a:gridCol w="774031"/>
              </a:tblGrid>
              <a:tr h="2987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IR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err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. [2*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std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]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Arc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err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. [2*</a:t>
                      </a:r>
                      <a:r>
                        <a:rPr lang="mr-IN" sz="12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std</a:t>
                      </a:r>
                      <a:r>
                        <a:rPr lang="mr-IN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]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Lumi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scan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Cros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[±295 µrad]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Sep.</a:t>
                      </a:r>
                    </a:p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[±0.75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mm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IP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[±2 mm]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FF0000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***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sum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TAXS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0.75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5.99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MQXFA.[AB]1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11.75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MQXFB.[AB]2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16.68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17.56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MQXFA.[AB]3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16.66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17.48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MBXF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15.23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TAXN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3.89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3.99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MBRD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1.71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1.8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MCBRD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0.38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MCBY[HV].[AB]?4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MQY.4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0.58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0.58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TCLMB.5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0.05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MCBY[HV].[AB]?5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0.07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MQY.5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1.96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2.58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TCLMC.6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1.79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1.93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MCBC[HV].6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1.74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MQML.6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1.76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2.45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MCBC[HV].7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0.55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0.77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MQM.[AB]7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0.57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MCBC[HV].8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0.23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MQML.8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0.06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MCBC[HV].9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MQMC.9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MQM.9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0.60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0317"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MCB[HV].10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MQML.10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7704" y="6306326"/>
            <a:ext cx="6865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***</a:t>
            </a:r>
            <a:r>
              <a:rPr lang="en-GB" sz="1400" b="1" dirty="0" smtClean="0">
                <a:solidFill>
                  <a:schemeClr val="accent5"/>
                </a:solidFill>
              </a:rPr>
              <a:t> It requires to translate Q1-Q4 of 2 mm in the direction of the required offset.</a:t>
            </a:r>
            <a:endParaRPr lang="en-GB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GB" dirty="0" smtClean="0"/>
              <a:t>New orbit correction (no Q1-5 DX/DY)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D. Gamba - 112th </a:t>
            </a:r>
            <a:r>
              <a:rPr lang="fr-FR" noProof="0" dirty="0" err="1" smtClean="0"/>
              <a:t>HiLumi</a:t>
            </a:r>
            <a:r>
              <a:rPr lang="fr-FR" noProof="0" dirty="0" smtClean="0"/>
              <a:t> WP2 meeting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73016"/>
            <a:ext cx="9143994" cy="2461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023717"/>
            <a:ext cx="9143994" cy="24616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483768" y="5301208"/>
            <a:ext cx="792088" cy="733502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3499" y="1459379"/>
            <a:ext cx="18762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smtClean="0">
                <a:solidFill>
                  <a:srgbClr val="0432FF"/>
                </a:solidFill>
              </a:rPr>
              <a:t>Major impact</a:t>
            </a:r>
            <a:endParaRPr lang="en-GB" sz="1200" b="1" dirty="0">
              <a:solidFill>
                <a:srgbClr val="0432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918" y="6021288"/>
            <a:ext cx="2603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432FF"/>
                </a:solidFill>
              </a:rPr>
              <a:t>Still up to ~0.04 mm orbit at CC</a:t>
            </a:r>
            <a:endParaRPr lang="en-GB" sz="1200" b="1" dirty="0">
              <a:solidFill>
                <a:srgbClr val="0432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403648" y="1736378"/>
            <a:ext cx="0" cy="658143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547664" y="1736378"/>
            <a:ext cx="144016" cy="469244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905000" y="1628800"/>
            <a:ext cx="290405" cy="33778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16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GB" dirty="0" smtClean="0"/>
              <a:t>New orbit correction (no Q1-5 DX/DY) - split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573016"/>
            <a:ext cx="9143994" cy="2461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1023717"/>
            <a:ext cx="9143994" cy="246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1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question: how to align quads?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Possible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procedure: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Identify centre of quads.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GB" sz="1800" dirty="0" smtClean="0">
                <a:latin typeface="Calibri" charset="0"/>
                <a:ea typeface="Calibri" charset="0"/>
                <a:cs typeface="Calibri" charset="0"/>
              </a:rPr>
              <a:t>Perform k-modulation on each single quad.</a:t>
            </a:r>
          </a:p>
          <a:p>
            <a:pPr marL="1314450" lvl="2" indent="-514350"/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Look at closed orbit perturbation.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GB" sz="1800" dirty="0" smtClean="0">
                <a:latin typeface="Calibri" charset="0"/>
                <a:ea typeface="Calibri" charset="0"/>
                <a:cs typeface="Calibri" charset="0"/>
              </a:rPr>
              <a:t>Modify orbit with corrector at best phase advance until no effect by k-modulation.</a:t>
            </a:r>
          </a:p>
          <a:p>
            <a:pPr marL="1314450" lvl="2" indent="-514350"/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Identify centre of quadrupole as “zero orbit” on the attached BPM.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Back to initial orbit.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GB" sz="1800" dirty="0" smtClean="0">
                <a:latin typeface="Calibri" charset="0"/>
                <a:ea typeface="Calibri" charset="0"/>
                <a:cs typeface="Calibri" charset="0"/>
              </a:rPr>
              <a:t>Measure orbit response by quadrupole offset.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GB" sz="1800" dirty="0" smtClean="0">
                <a:latin typeface="Calibri" charset="0"/>
                <a:ea typeface="Calibri" charset="0"/>
                <a:cs typeface="Calibri" charset="0"/>
              </a:rPr>
              <a:t>Measure orbit response of correctors.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Find best quadrupole movement that minimises orbit and correctors strength. </a:t>
            </a:r>
          </a:p>
          <a:p>
            <a:pPr marL="514350" indent="-514350">
              <a:buFont typeface="+mj-lt"/>
              <a:buAutoNum type="arabicPeriod"/>
            </a:pPr>
            <a:r>
              <a:rPr lang="mr-IN" sz="2000" dirty="0" smtClean="0">
                <a:latin typeface="Calibri" charset="0"/>
                <a:ea typeface="Calibri" charset="0"/>
                <a:cs typeface="Calibri" charset="0"/>
              </a:rPr>
              <a:t>…</a:t>
            </a:r>
            <a:endParaRPr lang="en-GB" sz="2000" dirty="0" smtClean="0">
              <a:latin typeface="Calibri" charset="0"/>
              <a:ea typeface="Calibri" charset="0"/>
              <a:cs typeface="Calibri" charset="0"/>
            </a:endParaRPr>
          </a:p>
          <a:p>
            <a:pPr marL="914400" lvl="1" indent="-457200">
              <a:buFont typeface="+mj-lt"/>
              <a:buAutoNum type="alphaLcPeriod"/>
            </a:pPr>
            <a:endParaRPr lang="en-GB" sz="1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95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question: impact of BPM noise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358603"/>
            <a:ext cx="6264696" cy="5094733"/>
          </a:xfrm>
          <a:prstGeom prst="rect">
            <a:avLst/>
          </a:prstGeom>
        </p:spPr>
      </p:pic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612000" y="1012926"/>
            <a:ext cx="7920000" cy="61587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Noise/offset on one BPM can induce an IP orbit shift.</a:t>
            </a:r>
          </a:p>
        </p:txBody>
      </p:sp>
    </p:spTree>
    <p:extLst>
      <p:ext uri="{BB962C8B-B14F-4D97-AF65-F5344CB8AC3E}">
        <p14:creationId xmlns:p14="http://schemas.microsoft.com/office/powerpoint/2010/main" val="153213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remark: transverse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316716"/>
          </a:xfrm>
        </p:spPr>
        <p:txBody>
          <a:bodyPr>
            <a:normAutofit lnSpcReduction="10000"/>
          </a:bodyPr>
          <a:lstStyle/>
          <a:p>
            <a:r>
              <a:rPr lang="en-GB" sz="2000" b="1" dirty="0" smtClean="0"/>
              <a:t>Not </a:t>
            </a:r>
            <a:r>
              <a:rPr lang="en-GB" sz="2000" b="1" dirty="0"/>
              <a:t>all </a:t>
            </a:r>
            <a:r>
              <a:rPr lang="en-GB" sz="2000" b="1" dirty="0" smtClean="0"/>
              <a:t>quads </a:t>
            </a:r>
            <a:r>
              <a:rPr lang="en-GB" sz="2000" b="1" dirty="0"/>
              <a:t>are </a:t>
            </a:r>
            <a:r>
              <a:rPr lang="en-GB" sz="2000" b="1" dirty="0" smtClean="0"/>
              <a:t>independent.</a:t>
            </a:r>
          </a:p>
          <a:p>
            <a:pPr lvl="1"/>
            <a:r>
              <a:rPr lang="en-GB" sz="1600" b="1" dirty="0" smtClean="0"/>
              <a:t>e.g</a:t>
            </a:r>
            <a:r>
              <a:rPr lang="en-GB" sz="1600" b="1" dirty="0"/>
              <a:t>. if you move Q1A, you also move Q1B</a:t>
            </a:r>
            <a:r>
              <a:rPr lang="mr-IN" sz="1600" b="1" dirty="0" smtClean="0"/>
              <a:t>…</a:t>
            </a:r>
            <a:endParaRPr lang="en-US" sz="1600" b="1" dirty="0" smtClean="0"/>
          </a:p>
          <a:p>
            <a:r>
              <a:rPr lang="en-US" sz="2000" b="1" dirty="0" smtClean="0"/>
              <a:t>The two apertures are not independent</a:t>
            </a:r>
            <a:r>
              <a:rPr lang="mr-IN" sz="2000" b="1" dirty="0" smtClean="0"/>
              <a:t>…</a:t>
            </a:r>
            <a:endParaRPr lang="en-US" sz="2000" b="1" dirty="0" smtClean="0"/>
          </a:p>
          <a:p>
            <a:r>
              <a:rPr lang="en-US" sz="2000" b="1" i="1" dirty="0" smtClean="0"/>
              <a:t>For the time being we consider everything independent.</a:t>
            </a:r>
          </a:p>
          <a:p>
            <a:pPr lvl="1"/>
            <a:endParaRPr lang="en-US" sz="1600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52390"/>
            <a:ext cx="2733055" cy="2736304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3131240" y="2780929"/>
            <a:ext cx="2733055" cy="3507765"/>
            <a:chOff x="6069285" y="2618910"/>
            <a:chExt cx="2733055" cy="3507765"/>
          </a:xfrm>
        </p:grpSpPr>
        <p:grpSp>
          <p:nvGrpSpPr>
            <p:cNvPr id="15" name="Group 14"/>
            <p:cNvGrpSpPr/>
            <p:nvPr/>
          </p:nvGrpSpPr>
          <p:grpSpPr>
            <a:xfrm>
              <a:off x="6069285" y="3390371"/>
              <a:ext cx="2733055" cy="2736304"/>
              <a:chOff x="6339070" y="3102116"/>
              <a:chExt cx="2733055" cy="2736304"/>
            </a:xfrm>
          </p:grpSpPr>
          <p:pic>
            <p:nvPicPr>
              <p:cNvPr id="8" name="Picture 7"/>
              <p:cNvPicPr/>
              <p:nvPr/>
            </p:nvPicPr>
            <p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102" b="99633" l="490" r="9902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39070" y="3102116"/>
                <a:ext cx="2733055" cy="273630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/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102" b="70012" l="52574" r="8615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240" t="30439" r="11191" b="29164"/>
              <a:stretch/>
            </p:blipFill>
            <p:spPr>
              <a:xfrm rot="20649259">
                <a:off x="7777990" y="3776630"/>
                <a:ext cx="1054123" cy="1105387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/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102" b="70012" l="52574" r="8615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240" t="30439" r="11191" b="29164"/>
              <a:stretch/>
            </p:blipFill>
            <p:spPr>
              <a:xfrm rot="802738">
                <a:off x="6466304" y="4023491"/>
                <a:ext cx="1054123" cy="1105387"/>
              </a:xfrm>
              <a:prstGeom prst="rect">
                <a:avLst/>
              </a:prstGeom>
            </p:spPr>
          </p:pic>
        </p:grpSp>
        <p:cxnSp>
          <p:nvCxnSpPr>
            <p:cNvPr id="22" name="Straight Connector 21"/>
            <p:cNvCxnSpPr/>
            <p:nvPr/>
          </p:nvCxnSpPr>
          <p:spPr>
            <a:xfrm>
              <a:off x="6210823" y="4731597"/>
              <a:ext cx="1025515" cy="243914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7606903" y="4506965"/>
              <a:ext cx="856758" cy="22122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80330" y="2762344"/>
              <a:ext cx="239612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00B050"/>
                  </a:solidFill>
                </a:rPr>
                <a:t>At the moment we are considering this case as the most generic one</a:t>
              </a:r>
              <a:endParaRPr lang="en-GB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082934" y="2618910"/>
              <a:ext cx="2719406" cy="350725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010440" y="2780928"/>
            <a:ext cx="2752320" cy="3507767"/>
            <a:chOff x="3312234" y="2618909"/>
            <a:chExt cx="2752320" cy="3507767"/>
          </a:xfrm>
        </p:grpSpPr>
        <p:pic>
          <p:nvPicPr>
            <p:cNvPr id="7" name="Picture 6"/>
            <p:cNvPicPr/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102" b="99633" l="490" r="9902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02871">
              <a:off x="3312234" y="3390372"/>
              <a:ext cx="2733055" cy="2736304"/>
            </a:xfrm>
            <a:prstGeom prst="rect">
              <a:avLst/>
            </a:prstGeom>
          </p:spPr>
        </p:pic>
        <p:sp>
          <p:nvSpPr>
            <p:cNvPr id="13" name="Curved Left Arrow 12"/>
            <p:cNvSpPr/>
            <p:nvPr/>
          </p:nvSpPr>
          <p:spPr>
            <a:xfrm rot="5232833" flipV="1">
              <a:off x="4591517" y="4558810"/>
              <a:ext cx="313042" cy="1779121"/>
            </a:xfrm>
            <a:prstGeom prst="curvedLeftArrow">
              <a:avLst>
                <a:gd name="adj1" fmla="val 50154"/>
                <a:gd name="adj2" fmla="val 107070"/>
                <a:gd name="adj3" fmla="val 42328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Curved Left Arrow 13"/>
            <p:cNvSpPr/>
            <p:nvPr/>
          </p:nvSpPr>
          <p:spPr>
            <a:xfrm rot="15870585" flipV="1">
              <a:off x="4379120" y="3192826"/>
              <a:ext cx="313042" cy="1779121"/>
            </a:xfrm>
            <a:prstGeom prst="curvedLeftArrow">
              <a:avLst>
                <a:gd name="adj1" fmla="val 50154"/>
                <a:gd name="adj2" fmla="val 107070"/>
                <a:gd name="adj3" fmla="val 42328"/>
              </a:avLst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4139952" y="4687479"/>
              <a:ext cx="1080120" cy="144016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419872" y="4759487"/>
              <a:ext cx="252028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329732" y="2618909"/>
              <a:ext cx="2680258" cy="954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1 </a:t>
              </a:r>
              <a:r>
                <a:rPr lang="en-GB" sz="14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mrad</a:t>
              </a: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 roll over 194/2 mm aperture separation, means +- 0.1 mm correlated vertical displacement!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45148" y="2618909"/>
              <a:ext cx="2719406" cy="3507254"/>
            </a:xfrm>
            <a:prstGeom prst="rect">
              <a:avLst/>
            </a:prstGeom>
            <a:noFill/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Quad Arrow 34"/>
          <p:cNvSpPr/>
          <p:nvPr/>
        </p:nvSpPr>
        <p:spPr>
          <a:xfrm>
            <a:off x="4829774" y="4469038"/>
            <a:ext cx="518438" cy="603579"/>
          </a:xfrm>
          <a:prstGeom prst="quadArrow">
            <a:avLst>
              <a:gd name="adj1" fmla="val 12868"/>
              <a:gd name="adj2" fmla="val 11262"/>
              <a:gd name="adj3" fmla="val 225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Quad Arrow 35"/>
          <p:cNvSpPr/>
          <p:nvPr/>
        </p:nvSpPr>
        <p:spPr>
          <a:xfrm>
            <a:off x="3513883" y="4713783"/>
            <a:ext cx="518438" cy="603579"/>
          </a:xfrm>
          <a:prstGeom prst="quadArrow">
            <a:avLst>
              <a:gd name="adj1" fmla="val 12868"/>
              <a:gd name="adj2" fmla="val 11262"/>
              <a:gd name="adj3" fmla="val 225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urved Left Arrow 26"/>
          <p:cNvSpPr/>
          <p:nvPr/>
        </p:nvSpPr>
        <p:spPr>
          <a:xfrm rot="15870585" flipV="1">
            <a:off x="4821808" y="3698496"/>
            <a:ext cx="313042" cy="1179024"/>
          </a:xfrm>
          <a:prstGeom prst="curvedLeftArrow">
            <a:avLst>
              <a:gd name="adj1" fmla="val 50154"/>
              <a:gd name="adj2" fmla="val 107070"/>
              <a:gd name="adj3" fmla="val 4232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Curved Left Arrow 27"/>
          <p:cNvSpPr/>
          <p:nvPr/>
        </p:nvSpPr>
        <p:spPr>
          <a:xfrm rot="15870585">
            <a:off x="3598596" y="3923487"/>
            <a:ext cx="313042" cy="1133179"/>
          </a:xfrm>
          <a:prstGeom prst="curvedLeftArrow">
            <a:avLst>
              <a:gd name="adj1" fmla="val 50154"/>
              <a:gd name="adj2" fmla="val 107070"/>
              <a:gd name="adj3" fmla="val 4232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7" name="Quad Arrow 36"/>
          <p:cNvSpPr/>
          <p:nvPr/>
        </p:nvSpPr>
        <p:spPr>
          <a:xfrm>
            <a:off x="7143838" y="4623980"/>
            <a:ext cx="518438" cy="603579"/>
          </a:xfrm>
          <a:prstGeom prst="quadArrow">
            <a:avLst>
              <a:gd name="adj1" fmla="val 12868"/>
              <a:gd name="adj2" fmla="val 11262"/>
              <a:gd name="adj3" fmla="val 225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offset knob can be implemented profiting of the alignment system</a:t>
            </a:r>
          </a:p>
          <a:p>
            <a:r>
              <a:rPr lang="en-GB" dirty="0" smtClean="0"/>
              <a:t>The crossing knob can be closed on D2</a:t>
            </a:r>
          </a:p>
          <a:p>
            <a:pPr lvl="1"/>
            <a:r>
              <a:rPr lang="en-GB" dirty="0" smtClean="0"/>
              <a:t>But minimum margin on MCBRD</a:t>
            </a:r>
          </a:p>
          <a:p>
            <a:r>
              <a:rPr lang="en-GB" dirty="0" smtClean="0"/>
              <a:t>We could remove 2 correctors on Q4 and Q5</a:t>
            </a:r>
          </a:p>
          <a:p>
            <a:pPr lvl="1"/>
            <a:r>
              <a:rPr lang="en-GB" dirty="0" smtClean="0"/>
              <a:t>Strong assumption that CC can be easily moved, possibly during commissioning with beam</a:t>
            </a:r>
          </a:p>
          <a:p>
            <a:r>
              <a:rPr lang="en-GB" dirty="0" smtClean="0"/>
              <a:t>Alignment of the quadrupoles with beam could be beneficial for aperture optimisation</a:t>
            </a:r>
          </a:p>
          <a:p>
            <a:pPr lvl="1"/>
            <a:r>
              <a:rPr lang="en-GB" dirty="0" smtClean="0"/>
              <a:t>A procedure needs to be properly implemented and verified (MD?)</a:t>
            </a:r>
          </a:p>
          <a:p>
            <a:r>
              <a:rPr lang="en-GB" dirty="0" smtClean="0"/>
              <a:t>The impact of BPM noise/error on the orbit correction procedure needs to be assessed</a:t>
            </a:r>
          </a:p>
          <a:p>
            <a:pPr lvl="1"/>
            <a:r>
              <a:rPr lang="en-GB" dirty="0" smtClean="0"/>
              <a:t>Strongly depends on type of error, and orbit correction strategy</a:t>
            </a:r>
          </a:p>
          <a:p>
            <a:pPr lvl="1"/>
            <a:r>
              <a:rPr lang="en-GB" dirty="0" smtClean="0"/>
              <a:t>Need to profit of LHC experience</a:t>
            </a:r>
          </a:p>
          <a:p>
            <a:r>
              <a:rPr lang="en-GB" dirty="0" smtClean="0"/>
              <a:t>Are all misalignment assumptions correct?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8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movers </a:t>
            </a:r>
            <a:r>
              <a:rPr lang="en-US" dirty="0"/>
              <a:t>during a technical stop</a:t>
            </a:r>
            <a:br>
              <a:rPr lang="en-US" dirty="0"/>
            </a:br>
            <a:r>
              <a:rPr lang="en-US" dirty="0"/>
              <a:t>  - implement IP offset, but still have a residual alignment error of (0.5 mm or better if possible)</a:t>
            </a:r>
            <a:br>
              <a:rPr lang="en-US" dirty="0"/>
            </a:br>
            <a:r>
              <a:rPr lang="en-US" dirty="0"/>
              <a:t>  - less corrector in Q1-Q4, more in Q5-Q7, gain in aperture in </a:t>
            </a:r>
            <a:r>
              <a:rPr lang="en-US" dirty="0" smtClean="0"/>
              <a:t>Q1-Q4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movers </a:t>
            </a:r>
            <a:r>
              <a:rPr lang="en-US" dirty="0"/>
              <a:t>during beam commissioning</a:t>
            </a:r>
            <a:br>
              <a:rPr lang="en-US" dirty="0"/>
            </a:br>
            <a:r>
              <a:rPr lang="en-US" dirty="0"/>
              <a:t>  - see if a procedure exists to reduce the residual alignment errors to 0 mm with beam </a:t>
            </a:r>
            <a:r>
              <a:rPr lang="en-US" dirty="0" smtClean="0"/>
              <a:t>observations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- estimate the reduction of orbit corrector strengths 0.5, </a:t>
            </a:r>
            <a:r>
              <a:rPr lang="en-US" dirty="0" smtClean="0"/>
              <a:t>0.0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Residual </a:t>
            </a:r>
            <a:r>
              <a:rPr lang="en-US" dirty="0"/>
              <a:t>orbit at the crab cavities</a:t>
            </a:r>
            <a:br>
              <a:rPr lang="en-US" dirty="0"/>
            </a:br>
            <a:r>
              <a:rPr lang="en-US" dirty="0"/>
              <a:t>  - How much we are confident of the orbit at the crab cavities? </a:t>
            </a:r>
            <a:br>
              <a:rPr lang="en-US" dirty="0"/>
            </a:br>
            <a:r>
              <a:rPr lang="en-US" dirty="0"/>
              <a:t>  - That is how much do we have to move the beam to center the cavity or move the cavity (if possible) to center the beam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to do a good a crossing angle BPM (BI specification, K-modulation vs beta-error)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 rot="19313858">
            <a:off x="617198" y="163614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OK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313858">
            <a:off x="358565" y="3079978"/>
            <a:ext cx="988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TO DO!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9313858">
            <a:off x="587313" y="348801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OK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313858">
            <a:off x="301185" y="4413569"/>
            <a:ext cx="152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To follow up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313858">
            <a:off x="333461" y="5440157"/>
            <a:ext cx="152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To follow up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under consideration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Optics (</a:t>
            </a:r>
            <a:r>
              <a:rPr lang="en-US" dirty="0" err="1" smtClean="0"/>
              <a:t>slhc</a:t>
            </a:r>
            <a:r>
              <a:rPr lang="en-US" dirty="0" smtClean="0"/>
              <a:t>/opt_150_150_150_150_thin.madx)</a:t>
            </a:r>
            <a:endParaRPr lang="en-GB" dirty="0" smtClean="0"/>
          </a:p>
          <a:p>
            <a:pPr lvl="1"/>
            <a:r>
              <a:rPr lang="en-GB" dirty="0" smtClean="0"/>
              <a:t>E = 7 </a:t>
            </a:r>
            <a:r>
              <a:rPr lang="en-GB" dirty="0" err="1" smtClean="0"/>
              <a:t>TeV</a:t>
            </a:r>
            <a:r>
              <a:rPr lang="en-GB" dirty="0" smtClean="0"/>
              <a:t>;  </a:t>
            </a:r>
            <a:r>
              <a:rPr lang="en-GB" dirty="0" err="1" smtClean="0"/>
              <a:t>σ</a:t>
            </a:r>
            <a:r>
              <a:rPr lang="en-GB" baseline="-25000" dirty="0" err="1" smtClean="0"/>
              <a:t>E</a:t>
            </a:r>
            <a:r>
              <a:rPr lang="en-GB" dirty="0" smtClean="0"/>
              <a:t> = 1.08e-4;  </a:t>
            </a:r>
            <a:r>
              <a:rPr lang="en-GB" dirty="0" err="1" smtClean="0"/>
              <a:t>ε</a:t>
            </a:r>
            <a:r>
              <a:rPr lang="en-GB" baseline="-25000" dirty="0" err="1" smtClean="0"/>
              <a:t>N</a:t>
            </a:r>
            <a:r>
              <a:rPr lang="en-GB" dirty="0" smtClean="0"/>
              <a:t> = 2.5 µm</a:t>
            </a:r>
            <a:endParaRPr lang="en-GB" dirty="0"/>
          </a:p>
          <a:p>
            <a:pPr lvl="1"/>
            <a:r>
              <a:rPr lang="mr-IN" dirty="0"/>
              <a:t>on_x1=295; on_x5=295</a:t>
            </a:r>
            <a:r>
              <a:rPr lang="mr-IN" dirty="0" smtClean="0"/>
              <a:t>;</a:t>
            </a:r>
            <a:r>
              <a:rPr lang="en-US" dirty="0" smtClean="0"/>
              <a:t> (note that 250 is nominal.)</a:t>
            </a:r>
            <a:endParaRPr lang="mr-IN" dirty="0"/>
          </a:p>
          <a:p>
            <a:pPr lvl="1"/>
            <a:r>
              <a:rPr lang="mr-IN" dirty="0"/>
              <a:t>on_x8=0; on_x2=0;</a:t>
            </a:r>
          </a:p>
          <a:p>
            <a:pPr lvl="1"/>
            <a:r>
              <a:rPr lang="mr-IN" dirty="0" err="1"/>
              <a:t>on_lhcb</a:t>
            </a:r>
            <a:r>
              <a:rPr lang="mr-IN" dirty="0"/>
              <a:t>=0; </a:t>
            </a:r>
            <a:r>
              <a:rPr lang="mr-IN" dirty="0" err="1"/>
              <a:t>on_alice</a:t>
            </a:r>
            <a:r>
              <a:rPr lang="mr-IN" dirty="0"/>
              <a:t>=0;</a:t>
            </a:r>
          </a:p>
          <a:p>
            <a:pPr lvl="1"/>
            <a:r>
              <a:rPr lang="mr-IN" dirty="0"/>
              <a:t>on_sep1=2;on_sep2=0;on_sep5=2;on_sep8=0</a:t>
            </a:r>
            <a:r>
              <a:rPr lang="mr-IN" dirty="0" smtClean="0"/>
              <a:t>;</a:t>
            </a:r>
            <a:endParaRPr lang="en-US" dirty="0" smtClean="0"/>
          </a:p>
          <a:p>
            <a:pPr lvl="1"/>
            <a:r>
              <a:rPr lang="en-US" dirty="0" smtClean="0"/>
              <a:t>Considering only IP5</a:t>
            </a:r>
          </a:p>
          <a:p>
            <a:r>
              <a:rPr lang="en-US" dirty="0" smtClean="0"/>
              <a:t>Errors:</a:t>
            </a:r>
          </a:p>
          <a:p>
            <a:pPr lvl="1"/>
            <a:r>
              <a:rPr lang="en-US" dirty="0" smtClean="0"/>
              <a:t>All square distributions</a:t>
            </a:r>
          </a:p>
          <a:p>
            <a:pPr lvl="2"/>
            <a:r>
              <a:rPr lang="en-US" dirty="0" smtClean="0"/>
              <a:t>(i.e. if ±0.5 mm, then sigma = 0.5/</a:t>
            </a:r>
            <a:r>
              <a:rPr lang="en-US" dirty="0" err="1" smtClean="0"/>
              <a:t>sqrt</a:t>
            </a:r>
            <a:r>
              <a:rPr lang="en-US" dirty="0" smtClean="0"/>
              <a:t>(3) = 0.2887 mm)</a:t>
            </a:r>
          </a:p>
          <a:p>
            <a:pPr lvl="1"/>
            <a:r>
              <a:rPr lang="en-US" dirty="0" smtClean="0"/>
              <a:t>Quadrupoles</a:t>
            </a:r>
          </a:p>
          <a:p>
            <a:pPr lvl="2"/>
            <a:r>
              <a:rPr lang="en-US" dirty="0" smtClean="0"/>
              <a:t>±0.5mm DX/DY, ±10mm DS, ±0.002 DKR1, ±1 </a:t>
            </a:r>
            <a:r>
              <a:rPr lang="en-US" dirty="0" err="1" smtClean="0"/>
              <a:t>mrad</a:t>
            </a:r>
            <a:r>
              <a:rPr lang="en-US" dirty="0" smtClean="0"/>
              <a:t> DPSI.</a:t>
            </a:r>
          </a:p>
          <a:p>
            <a:pPr lvl="1"/>
            <a:r>
              <a:rPr lang="en-US" dirty="0" smtClean="0"/>
              <a:t>Dipoles</a:t>
            </a:r>
          </a:p>
          <a:p>
            <a:pPr lvl="2"/>
            <a:r>
              <a:rPr lang="en-US" dirty="0"/>
              <a:t>±10mm </a:t>
            </a:r>
            <a:r>
              <a:rPr lang="en-US" dirty="0" smtClean="0"/>
              <a:t>DS, </a:t>
            </a:r>
            <a:r>
              <a:rPr lang="en-US" dirty="0"/>
              <a:t>±0.002 </a:t>
            </a:r>
            <a:r>
              <a:rPr lang="en-US" dirty="0" smtClean="0"/>
              <a:t>DKR0, ±0.5 </a:t>
            </a:r>
            <a:r>
              <a:rPr lang="en-US" dirty="0" err="1"/>
              <a:t>mrad</a:t>
            </a:r>
            <a:r>
              <a:rPr lang="en-US" dirty="0"/>
              <a:t> DPSI.</a:t>
            </a:r>
            <a:endParaRPr lang="en-US" dirty="0" smtClean="0"/>
          </a:p>
          <a:p>
            <a:pPr lvl="2"/>
            <a:endParaRPr lang="mr-IN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14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all imperfections correctly treated by a linear approximation?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0181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section where strong non-</a:t>
            </a:r>
            <a:r>
              <a:rPr lang="en-US" dirty="0" err="1" smtClean="0"/>
              <a:t>linearities</a:t>
            </a:r>
            <a:r>
              <a:rPr lang="en-US" dirty="0" smtClean="0"/>
              <a:t> are present (e.g. nominal </a:t>
            </a:r>
            <a:r>
              <a:rPr lang="en-US" dirty="0" err="1" smtClean="0"/>
              <a:t>sextupoles</a:t>
            </a:r>
            <a:r>
              <a:rPr lang="en-US" dirty="0" smtClean="0"/>
              <a:t>), the linear approximation </a:t>
            </a:r>
            <a:r>
              <a:rPr lang="en-US" b="1" dirty="0" smtClean="0"/>
              <a:t>might not be correct</a:t>
            </a:r>
            <a:r>
              <a:rPr lang="en-US" dirty="0" smtClean="0"/>
              <a:t>!</a:t>
            </a:r>
          </a:p>
          <a:p>
            <a:r>
              <a:rPr lang="en-US" dirty="0" smtClean="0"/>
              <a:t>In case of a pure linear lattice (only quadrupoles and bends):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Working hypothesis:</a:t>
            </a:r>
          </a:p>
          <a:p>
            <a:pPr lvl="1"/>
            <a:r>
              <a:rPr lang="en-US" dirty="0" smtClean="0"/>
              <a:t>All </a:t>
            </a:r>
            <a:r>
              <a:rPr lang="en-US" b="1" dirty="0" smtClean="0"/>
              <a:t>non-linear elements </a:t>
            </a:r>
            <a:r>
              <a:rPr lang="en-US" dirty="0" smtClean="0"/>
              <a:t>(e.g. arc </a:t>
            </a:r>
            <a:r>
              <a:rPr lang="en-US" dirty="0" err="1" smtClean="0"/>
              <a:t>sextupoles</a:t>
            </a:r>
            <a:r>
              <a:rPr lang="en-US" dirty="0" smtClean="0"/>
              <a:t>) are </a:t>
            </a:r>
            <a:r>
              <a:rPr lang="en-US" b="1" dirty="0" smtClean="0"/>
              <a:t>turned off </a:t>
            </a:r>
            <a:r>
              <a:rPr lang="en-US" dirty="0" smtClean="0"/>
              <a:t>in the model.</a:t>
            </a:r>
          </a:p>
          <a:p>
            <a:pPr lvl="1"/>
            <a:r>
              <a:rPr lang="en-US" dirty="0" smtClean="0"/>
              <a:t>We are looking for a solution in proximity of the ideal orbit. Non-linear and second order effects are supposed to be small.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39552" y="2118464"/>
          <a:ext cx="814724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033"/>
                <a:gridCol w="1185186"/>
                <a:gridCol w="398202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Imperfection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Quad. incoming orbit (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x</a:t>
                      </a:r>
                      <a:r>
                        <a:rPr lang="en-US" baseline="-25000" dirty="0" err="1" smtClean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 smtClean="0"/>
                        <a:t>In first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approximation one can write the</a:t>
                      </a:r>
                      <a:r>
                        <a:rPr lang="en-US" sz="1400" baseline="0" dirty="0" smtClean="0"/>
                        <a:t> orbit kick (</a:t>
                      </a:r>
                      <a:r>
                        <a:rPr lang="en-US" sz="1400" baseline="0" dirty="0" err="1" smtClean="0"/>
                        <a:t>Δx</a:t>
                      </a:r>
                      <a:r>
                        <a:rPr lang="en-US" sz="1400" baseline="0" dirty="0" smtClean="0"/>
                        <a:t>’)</a:t>
                      </a:r>
                      <a:r>
                        <a:rPr lang="en-US" sz="1400" dirty="0" smtClean="0"/>
                        <a:t> as: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Quad. misalignment (</a:t>
                      </a:r>
                      <a:r>
                        <a:rPr lang="en-US" dirty="0" err="1" smtClean="0">
                          <a:solidFill>
                            <a:srgbClr val="FF40FF"/>
                          </a:solidFill>
                        </a:rPr>
                        <a:t>Δx</a:t>
                      </a:r>
                      <a:r>
                        <a:rPr lang="en-US" baseline="-25000" dirty="0" err="1" smtClean="0">
                          <a:solidFill>
                            <a:srgbClr val="FF40FF"/>
                          </a:solidFill>
                        </a:rPr>
                        <a:t>Q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Quad. field error (</a:t>
                      </a:r>
                      <a:r>
                        <a:rPr lang="en-US" dirty="0" err="1" smtClean="0">
                          <a:solidFill>
                            <a:srgbClr val="0432FF"/>
                          </a:solidFill>
                        </a:rPr>
                        <a:t>Δk</a:t>
                      </a:r>
                      <a:r>
                        <a:rPr lang="en-US" baseline="-25000" dirty="0" err="1" smtClean="0">
                          <a:solidFill>
                            <a:srgbClr val="0432FF"/>
                          </a:solidFill>
                        </a:rPr>
                        <a:t>Q</a:t>
                      </a:r>
                      <a:r>
                        <a:rPr lang="en-US" dirty="0" smtClean="0">
                          <a:solidFill>
                            <a:srgbClr val="0432FF"/>
                          </a:solidFill>
                        </a:rPr>
                        <a:t>/k</a:t>
                      </a:r>
                      <a:r>
                        <a:rPr lang="en-US" baseline="-25000" dirty="0" smtClean="0">
                          <a:solidFill>
                            <a:srgbClr val="0432FF"/>
                          </a:solidFill>
                        </a:rPr>
                        <a:t>Q0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Similar to field error (depends</a:t>
                      </a:r>
                      <a:r>
                        <a:rPr lang="en-US" sz="1400" baseline="0" dirty="0" smtClean="0"/>
                        <a:t> on x</a:t>
                      </a:r>
                      <a:r>
                        <a:rPr lang="en-US" sz="1400" baseline="-25000" dirty="0" smtClean="0"/>
                        <a:t>0</a:t>
                      </a:r>
                      <a:r>
                        <a:rPr lang="en-US" sz="1400" baseline="0" dirty="0" smtClean="0"/>
                        <a:t>) </a:t>
                      </a:r>
                      <a:r>
                        <a:rPr lang="en-US" sz="1400" dirty="0" smtClean="0"/>
                        <a:t>+ coupling.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Bend. roll (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θ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 </a:t>
                      </a:r>
                      <a:r>
                        <a:rPr lang="en-US" sz="1050" dirty="0" smtClean="0"/>
                        <a:t>(small </a:t>
                      </a:r>
                      <a:r>
                        <a:rPr lang="en-US" sz="1050" dirty="0" err="1" smtClean="0"/>
                        <a:t>θ</a:t>
                      </a:r>
                      <a:r>
                        <a:rPr lang="en-US" sz="105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Bend. field error (</a:t>
                      </a:r>
                      <a:r>
                        <a:rPr lang="en-US" dirty="0" err="1" smtClean="0">
                          <a:solidFill>
                            <a:srgbClr val="0432FF"/>
                          </a:solidFill>
                        </a:rPr>
                        <a:t>Δk</a:t>
                      </a:r>
                      <a:r>
                        <a:rPr lang="en-US" baseline="-25000" dirty="0" err="1" smtClean="0">
                          <a:solidFill>
                            <a:srgbClr val="0432FF"/>
                          </a:solidFill>
                        </a:rPr>
                        <a:t>B</a:t>
                      </a:r>
                      <a:r>
                        <a:rPr lang="en-US" dirty="0" smtClean="0">
                          <a:solidFill>
                            <a:srgbClr val="0432FF"/>
                          </a:solidFill>
                        </a:rPr>
                        <a:t>/k</a:t>
                      </a:r>
                      <a:r>
                        <a:rPr lang="en-US" baseline="-25000" dirty="0" smtClean="0">
                          <a:solidFill>
                            <a:srgbClr val="0432FF"/>
                          </a:solidFill>
                        </a:rPr>
                        <a:t>B0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Longitudinal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misalignments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Linear for bends, similar to field error for quads.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008" y="3137376"/>
            <a:ext cx="3649424" cy="432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016" y="4149080"/>
            <a:ext cx="2281272" cy="41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4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of errors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Before </a:t>
            </a:r>
          </a:p>
          <a:p>
            <a:pPr lvl="1"/>
            <a:r>
              <a:rPr lang="en-GB" dirty="0" smtClean="0"/>
              <a:t>Always orbit with respect to ideal orbit (x/y = 0)</a:t>
            </a:r>
          </a:p>
          <a:p>
            <a:r>
              <a:rPr lang="en-GB" dirty="0" smtClean="0"/>
              <a:t>After</a:t>
            </a:r>
          </a:p>
          <a:p>
            <a:pPr lvl="1"/>
            <a:r>
              <a:rPr lang="en-GB" dirty="0" smtClean="0"/>
              <a:t>Considering that if you move a quadrupole, then the “zero” aperture loss is when the beam is off-centre with respect to the ideal orbit</a:t>
            </a:r>
            <a:r>
              <a:rPr lang="mr-IN" dirty="0" smtClean="0"/>
              <a:t>…</a:t>
            </a:r>
            <a:r>
              <a:rPr lang="en-US" dirty="0" smtClean="0"/>
              <a:t>. i.e. it should pass in the middle of the quadrupole</a:t>
            </a:r>
            <a:r>
              <a:rPr lang="mr-IN" dirty="0" smtClean="0"/>
              <a:t>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90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treatment of the problem (last year)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73583" y="924627"/>
            <a:ext cx="8518898" cy="543172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first approximation the problem is linear and two are the main equations</a:t>
            </a:r>
            <a:r>
              <a:rPr lang="en-US" sz="1600" dirty="0" smtClean="0"/>
              <a:t>:</a:t>
            </a:r>
          </a:p>
          <a:p>
            <a:pPr lvl="1"/>
            <a:r>
              <a:rPr lang="en-US" sz="1200" dirty="0" smtClean="0"/>
              <a:t>Orbit </a:t>
            </a:r>
            <a:r>
              <a:rPr lang="en-US" sz="1200" dirty="0"/>
              <a:t>variation along the a </a:t>
            </a:r>
            <a:r>
              <a:rPr lang="en-US" sz="1200" dirty="0" err="1"/>
              <a:t>beamline</a:t>
            </a:r>
            <a:r>
              <a:rPr lang="en-US" sz="1200" dirty="0"/>
              <a:t> (</a:t>
            </a:r>
            <a:r>
              <a:rPr lang="en-US" sz="1200" b="1" dirty="0" err="1"/>
              <a:t>Δx</a:t>
            </a:r>
            <a:r>
              <a:rPr lang="en-US" sz="1200" dirty="0"/>
              <a:t>) is linear with respect to misalignments/errors (</a:t>
            </a:r>
            <a:r>
              <a:rPr lang="en-US" sz="1200" b="1" dirty="0" err="1"/>
              <a:t>Δe</a:t>
            </a:r>
            <a:r>
              <a:rPr lang="en-US" sz="1200" dirty="0"/>
              <a:t>)</a:t>
            </a:r>
          </a:p>
          <a:p>
            <a:pPr lvl="1"/>
            <a:r>
              <a:rPr lang="en-US" sz="1200" dirty="0" smtClean="0"/>
              <a:t>And with </a:t>
            </a:r>
            <a:r>
              <a:rPr lang="en-US" sz="1200" dirty="0"/>
              <a:t>respect to correctors </a:t>
            </a:r>
            <a:r>
              <a:rPr lang="en-US" sz="1200" dirty="0" smtClean="0"/>
              <a:t>strengths </a:t>
            </a:r>
            <a:r>
              <a:rPr lang="en-US" sz="1200" dirty="0"/>
              <a:t>(</a:t>
            </a:r>
            <a:r>
              <a:rPr lang="en-US" sz="1200" b="1" dirty="0" err="1"/>
              <a:t>Δc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 smtClean="0"/>
              <a:t>The linear coefficients form the matrices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e</a:t>
            </a:r>
            <a:r>
              <a:rPr lang="en-US" sz="1200" dirty="0" smtClean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endParaRPr lang="en-US" sz="1200" b="1" baseline="-250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response </a:t>
            </a:r>
            <a:r>
              <a:rPr lang="en-US" sz="1600" dirty="0"/>
              <a:t>matrices </a:t>
            </a:r>
            <a:r>
              <a:rPr lang="en-US" sz="1600" dirty="0" smtClean="0"/>
              <a:t>can be </a:t>
            </a:r>
            <a:r>
              <a:rPr lang="en-US" sz="1600" dirty="0"/>
              <a:t>measured/extracted by exciting the MAD-X model and measuring the response on the relevant optics </a:t>
            </a:r>
            <a:r>
              <a:rPr lang="en-US" sz="1600" dirty="0" smtClean="0"/>
              <a:t>parameters.</a:t>
            </a:r>
          </a:p>
          <a:p>
            <a:r>
              <a:rPr lang="en-US" sz="1600" dirty="0" smtClean="0"/>
              <a:t>One is interested only to correct some key* locations. E.g. in case of misalignments:</a:t>
            </a:r>
            <a:endParaRPr lang="en-US" sz="800" dirty="0" smtClean="0"/>
          </a:p>
          <a:p>
            <a:pPr lvl="1"/>
            <a:r>
              <a:rPr lang="en-US" sz="1200" dirty="0" smtClean="0"/>
              <a:t>Zero orbit variation at the boundaries of the line (to be “transparent” to the ideal machine)</a:t>
            </a:r>
          </a:p>
          <a:p>
            <a:pPr lvl="1"/>
            <a:r>
              <a:rPr lang="en-US" sz="1200" dirty="0" smtClean="0"/>
              <a:t>No variation of position and crossing angle at the IP</a:t>
            </a:r>
          </a:p>
          <a:p>
            <a:pPr lvl="1"/>
            <a:r>
              <a:rPr lang="en-US" sz="1200" dirty="0" smtClean="0"/>
              <a:t>No orbit excursion at the crab cavity location. </a:t>
            </a:r>
          </a:p>
          <a:p>
            <a:r>
              <a:rPr lang="en-US" sz="1600" dirty="0" smtClean="0"/>
              <a:t>The problem is simplified to the following equation:</a:t>
            </a:r>
          </a:p>
          <a:p>
            <a:endParaRPr lang="en-US" sz="1600" dirty="0"/>
          </a:p>
          <a:p>
            <a:endParaRPr lang="en-US" sz="1600" dirty="0" smtClean="0"/>
          </a:p>
          <a:p>
            <a:pPr lvl="1"/>
            <a:r>
              <a:rPr lang="en-US" sz="1200" dirty="0" smtClean="0"/>
              <a:t>Where the * matrices are a subset of the measured matrices </a:t>
            </a:r>
            <a:r>
              <a:rPr lang="en-US" sz="1200" b="1" dirty="0" err="1"/>
              <a:t>RM</a:t>
            </a:r>
            <a:r>
              <a:rPr lang="en-US" sz="1200" b="1" baseline="-25000" dirty="0" err="1"/>
              <a:t>e</a:t>
            </a:r>
            <a:r>
              <a:rPr lang="en-US" sz="1200" dirty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r>
              <a:rPr lang="en-US" sz="1200" dirty="0"/>
              <a:t> </a:t>
            </a:r>
            <a:r>
              <a:rPr lang="en-US" sz="1200" dirty="0" smtClean="0"/>
              <a:t>keeping only the important rows.</a:t>
            </a:r>
          </a:p>
          <a:p>
            <a:r>
              <a:rPr lang="en-US" sz="1600" dirty="0" smtClean="0"/>
              <a:t>The residual orbit at other locations is simply:</a:t>
            </a:r>
            <a:endParaRPr lang="en-US" sz="12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70112"/>
            <a:ext cx="1529788" cy="32548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70112"/>
            <a:ext cx="1550018" cy="329791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93096"/>
            <a:ext cx="4464496" cy="36180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34329"/>
            <a:ext cx="3991263" cy="37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0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reatment of the problem small improvements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73583" y="924627"/>
            <a:ext cx="8518898" cy="543172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first approximation the problem is linear and two are the main equations</a:t>
            </a:r>
            <a:r>
              <a:rPr lang="en-US" sz="1600" dirty="0" smtClean="0"/>
              <a:t>:</a:t>
            </a:r>
          </a:p>
          <a:p>
            <a:pPr lvl="1"/>
            <a:r>
              <a:rPr lang="en-US" sz="1200" dirty="0" smtClean="0"/>
              <a:t>Orbit </a:t>
            </a:r>
            <a:r>
              <a:rPr lang="en-US" sz="1200" dirty="0"/>
              <a:t>variation along the a </a:t>
            </a:r>
            <a:r>
              <a:rPr lang="en-US" sz="1200" dirty="0" err="1"/>
              <a:t>beamline</a:t>
            </a:r>
            <a:r>
              <a:rPr lang="en-US" sz="1200" dirty="0"/>
              <a:t> (</a:t>
            </a:r>
            <a:r>
              <a:rPr lang="en-US" sz="1200" b="1" dirty="0" err="1"/>
              <a:t>Δx</a:t>
            </a:r>
            <a:r>
              <a:rPr lang="en-US" sz="1200" dirty="0"/>
              <a:t>) is linear with respect to misalignments/errors (</a:t>
            </a:r>
            <a:r>
              <a:rPr lang="en-US" sz="1200" b="1" dirty="0" err="1"/>
              <a:t>Δe</a:t>
            </a:r>
            <a:r>
              <a:rPr lang="en-US" sz="1200" dirty="0"/>
              <a:t>)</a:t>
            </a:r>
          </a:p>
          <a:p>
            <a:pPr lvl="1"/>
            <a:r>
              <a:rPr lang="en-US" sz="1200" dirty="0" smtClean="0"/>
              <a:t>And with </a:t>
            </a:r>
            <a:r>
              <a:rPr lang="en-US" sz="1200" dirty="0"/>
              <a:t>respect to correctors </a:t>
            </a:r>
            <a:r>
              <a:rPr lang="en-US" sz="1200" dirty="0" smtClean="0"/>
              <a:t>strengths </a:t>
            </a:r>
            <a:r>
              <a:rPr lang="en-US" sz="1200" dirty="0"/>
              <a:t>(</a:t>
            </a:r>
            <a:r>
              <a:rPr lang="en-US" sz="1200" b="1" dirty="0" err="1"/>
              <a:t>Δc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 smtClean="0"/>
              <a:t>The linear coefficients form the matrices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e</a:t>
            </a:r>
            <a:r>
              <a:rPr lang="en-US" sz="1200" dirty="0" smtClean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endParaRPr lang="en-US" sz="1200" b="1" baseline="-250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response </a:t>
            </a:r>
            <a:r>
              <a:rPr lang="en-US" sz="1600" dirty="0"/>
              <a:t>matrices </a:t>
            </a:r>
            <a:r>
              <a:rPr lang="en-US" sz="1600" dirty="0" smtClean="0"/>
              <a:t>can be </a:t>
            </a:r>
            <a:r>
              <a:rPr lang="en-US" sz="1600" dirty="0"/>
              <a:t>measured/extracted by exciting the MAD-X model and measuring the response on the relevant optics </a:t>
            </a:r>
            <a:r>
              <a:rPr lang="en-US" sz="1600" dirty="0" smtClean="0"/>
              <a:t>parameters.</a:t>
            </a:r>
          </a:p>
          <a:p>
            <a:r>
              <a:rPr lang="en-US" sz="1600" dirty="0" smtClean="0"/>
              <a:t>One is interested only to correct some key* locations. E.g. in case of misalignments:</a:t>
            </a:r>
            <a:endParaRPr lang="en-US" sz="800" dirty="0" smtClean="0"/>
          </a:p>
          <a:p>
            <a:pPr lvl="1"/>
            <a:r>
              <a:rPr lang="en-US" sz="1200" dirty="0" smtClean="0"/>
              <a:t>Zero orbit variation at the boundaries of the line (to be “transparent” to the ideal machine)</a:t>
            </a:r>
          </a:p>
          <a:p>
            <a:pPr lvl="1"/>
            <a:r>
              <a:rPr lang="en-US" sz="1200" dirty="0" smtClean="0"/>
              <a:t>No variation of position and crossing angle at the IP</a:t>
            </a:r>
          </a:p>
          <a:p>
            <a:pPr lvl="1"/>
            <a:r>
              <a:rPr lang="en-US" sz="1200" dirty="0" smtClean="0"/>
              <a:t>No orbit excursion at the crab cavity location. </a:t>
            </a:r>
          </a:p>
          <a:p>
            <a:r>
              <a:rPr lang="en-US" sz="1600" dirty="0" smtClean="0"/>
              <a:t>The problem is simplified to the following equation:</a:t>
            </a:r>
          </a:p>
          <a:p>
            <a:endParaRPr lang="en-US" sz="1600" dirty="0"/>
          </a:p>
          <a:p>
            <a:endParaRPr lang="en-US" sz="1600" dirty="0" smtClean="0"/>
          </a:p>
          <a:p>
            <a:pPr lvl="1"/>
            <a:r>
              <a:rPr lang="en-US" sz="1200" dirty="0" smtClean="0"/>
              <a:t>Where the * matrices are a subset of the measured matrices </a:t>
            </a:r>
            <a:r>
              <a:rPr lang="en-US" sz="1200" b="1" dirty="0" err="1"/>
              <a:t>RM</a:t>
            </a:r>
            <a:r>
              <a:rPr lang="en-US" sz="1200" b="1" baseline="-25000" dirty="0" err="1"/>
              <a:t>e</a:t>
            </a:r>
            <a:r>
              <a:rPr lang="en-US" sz="1200" dirty="0"/>
              <a:t> and </a:t>
            </a:r>
            <a:r>
              <a:rPr lang="en-US" sz="1200" b="1" dirty="0" err="1" smtClean="0"/>
              <a:t>RM</a:t>
            </a:r>
            <a:r>
              <a:rPr lang="en-US" sz="1200" b="1" baseline="-25000" dirty="0" err="1" smtClean="0"/>
              <a:t>c</a:t>
            </a:r>
            <a:r>
              <a:rPr lang="en-US" sz="1200" dirty="0"/>
              <a:t> </a:t>
            </a:r>
            <a:r>
              <a:rPr lang="en-US" sz="1200" dirty="0" smtClean="0"/>
              <a:t>keeping only the important rows.</a:t>
            </a:r>
          </a:p>
          <a:p>
            <a:r>
              <a:rPr lang="en-US" sz="1600" dirty="0" smtClean="0"/>
              <a:t>The residual orbit at other locations is simply:</a:t>
            </a:r>
            <a:endParaRPr lang="en-US" sz="1200" dirty="0" smtClean="0"/>
          </a:p>
          <a:p>
            <a:endParaRPr lang="en-US" sz="1600" dirty="0"/>
          </a:p>
          <a:p>
            <a:endParaRPr lang="en-US" sz="1600" dirty="0" smtClean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346" y="1956456"/>
            <a:ext cx="1529788" cy="325487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93096"/>
            <a:ext cx="4464496" cy="36180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34329"/>
            <a:ext cx="3991263" cy="37093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347864" y="1913404"/>
            <a:ext cx="1368152" cy="5040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5" idx="1"/>
            <a:endCxn id="10" idx="7"/>
          </p:cNvCxnSpPr>
          <p:nvPr/>
        </p:nvCxnSpPr>
        <p:spPr>
          <a:xfrm flipH="1">
            <a:off x="4515655" y="1700808"/>
            <a:ext cx="766122" cy="28641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81777" y="1546919"/>
            <a:ext cx="1624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New </a:t>
            </a:r>
            <a:r>
              <a:rPr lang="en-GB" sz="1400" b="1" dirty="0" err="1" smtClean="0">
                <a:solidFill>
                  <a:srgbClr val="00B050"/>
                </a:solidFill>
              </a:rPr>
              <a:t>RM</a:t>
            </a:r>
            <a:r>
              <a:rPr lang="en-GB" sz="1400" b="1" baseline="-25000" dirty="0" err="1" smtClean="0">
                <a:solidFill>
                  <a:srgbClr val="00B050"/>
                </a:solidFill>
              </a:rPr>
              <a:t>e</a:t>
            </a:r>
            <a:r>
              <a:rPr lang="en-GB" sz="1400" b="1" dirty="0" smtClean="0">
                <a:solidFill>
                  <a:srgbClr val="00B050"/>
                </a:solidFill>
              </a:rPr>
              <a:t> matrix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2010059"/>
            <a:ext cx="4157051" cy="298947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2267744" y="1962384"/>
            <a:ext cx="621775" cy="5040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stCxn id="21" idx="1"/>
            <a:endCxn id="19" idx="7"/>
          </p:cNvCxnSpPr>
          <p:nvPr/>
        </p:nvCxnSpPr>
        <p:spPr>
          <a:xfrm flipH="1">
            <a:off x="2798462" y="866201"/>
            <a:ext cx="1701530" cy="11700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99992" y="712312"/>
            <a:ext cx="3842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 smtClean="0">
                <a:solidFill>
                  <a:srgbClr val="00B050"/>
                </a:solidFill>
              </a:rPr>
              <a:t>RM</a:t>
            </a:r>
            <a:r>
              <a:rPr lang="en-GB" sz="1400" b="1" baseline="-25000" dirty="0" err="1" smtClean="0">
                <a:solidFill>
                  <a:srgbClr val="00B050"/>
                </a:solidFill>
              </a:rPr>
              <a:t>o</a:t>
            </a:r>
            <a:r>
              <a:rPr lang="en-GB" sz="1400" b="1" dirty="0" smtClean="0">
                <a:solidFill>
                  <a:srgbClr val="00B050"/>
                </a:solidFill>
              </a:rPr>
              <a:t> is sort of an Identity matrix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42421" y="3569377"/>
            <a:ext cx="2751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mtClean="0">
                <a:solidFill>
                  <a:srgbClr val="00B050"/>
                </a:solidFill>
              </a:rPr>
              <a:t>Use only nearby BPMs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4665087" y="3542033"/>
            <a:ext cx="205721" cy="362466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92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orbit correction (no ACBRD)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Same as before, but trying to remove orbit correction from MCBRD correctors.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76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orbit correction (no ACBRD)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73016"/>
            <a:ext cx="9143998" cy="24616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23717"/>
            <a:ext cx="9143998" cy="246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8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GB" dirty="0" smtClean="0"/>
              <a:t>New orbit correction (</a:t>
            </a:r>
            <a:r>
              <a:rPr lang="en-GB" smtClean="0"/>
              <a:t>no ACBRD; no Q1-5 DX/DY)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73016"/>
            <a:ext cx="9143998" cy="2461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23717"/>
            <a:ext cx="9143998" cy="246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57" y="837704"/>
            <a:ext cx="7837975" cy="29513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687352"/>
            <a:ext cx="8079043" cy="2508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GB" dirty="0" smtClean="0"/>
              <a:t>New orbit correction (</a:t>
            </a:r>
            <a:r>
              <a:rPr lang="en-GB" smtClean="0"/>
              <a:t>no ACBRD; no Q1-5 DX/DY)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584" y="3411992"/>
            <a:ext cx="9144000" cy="27837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4" y="5517232"/>
            <a:ext cx="10021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432FF"/>
                </a:solidFill>
              </a:rPr>
              <a:t>D1/D2 DKR0</a:t>
            </a:r>
            <a:endParaRPr lang="en-GB" sz="1100" dirty="0">
              <a:solidFill>
                <a:srgbClr val="0432FF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3491880" y="5157192"/>
            <a:ext cx="357083" cy="36004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3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 alignment knobs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Assumptions from Miriam’s paper:</a:t>
            </a:r>
          </a:p>
          <a:p>
            <a:pPr lvl="1"/>
            <a:r>
              <a:rPr lang="en-GB" dirty="0"/>
              <a:t>residual orbit of ±0.5 mm can be tolerated in the crab </a:t>
            </a:r>
            <a:r>
              <a:rPr lang="en-GB" dirty="0" smtClean="0"/>
              <a:t>cavities</a:t>
            </a:r>
          </a:p>
          <a:p>
            <a:pPr lvl="2"/>
            <a:r>
              <a:rPr lang="en-GB" dirty="0">
                <a:hlinkClick r:id="rId3"/>
              </a:rPr>
              <a:t>https://indico.cern.ch/event/307357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(2014)</a:t>
            </a:r>
          </a:p>
          <a:p>
            <a:pPr lvl="2"/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indico.cern.ch/event/323860/</a:t>
            </a:r>
            <a:r>
              <a:rPr lang="en-GB" dirty="0" smtClean="0"/>
              <a:t> (2014)</a:t>
            </a:r>
            <a:endParaRPr lang="en-GB" dirty="0"/>
          </a:p>
          <a:p>
            <a:pPr lvl="1"/>
            <a:r>
              <a:rPr lang="en-GB" dirty="0" smtClean="0"/>
              <a:t>crab </a:t>
            </a:r>
            <a:r>
              <a:rPr lang="en-GB" dirty="0"/>
              <a:t>cavities represent very sensitive BPMs and one can assume that the orbit displacement at the location of the crab cavities would be known within 0.01–0.1 mm </a:t>
            </a:r>
            <a:r>
              <a:rPr lang="en-GB" dirty="0" smtClean="0"/>
              <a:t>[R</a:t>
            </a:r>
            <a:r>
              <a:rPr lang="en-GB" dirty="0"/>
              <a:t>. </a:t>
            </a:r>
            <a:r>
              <a:rPr lang="en-GB" dirty="0" err="1"/>
              <a:t>Calaga</a:t>
            </a:r>
            <a:r>
              <a:rPr lang="en-GB" dirty="0"/>
              <a:t> </a:t>
            </a:r>
            <a:r>
              <a:rPr lang="mr-IN" dirty="0" smtClean="0"/>
              <a:t>–</a:t>
            </a:r>
            <a:r>
              <a:rPr lang="en-GB" dirty="0" smtClean="0"/>
              <a:t> private com] </a:t>
            </a:r>
            <a:endParaRPr lang="en-GB" dirty="0"/>
          </a:p>
          <a:p>
            <a:r>
              <a:rPr lang="en-GB" dirty="0" smtClean="0"/>
              <a:t>Additional investigations by Riccardo (24/11/2016):</a:t>
            </a:r>
          </a:p>
          <a:p>
            <a:pPr lvl="1"/>
            <a:r>
              <a:rPr lang="en-GB" dirty="0"/>
              <a:t>crabbing plane to max ±1mm per cavity, or up to ±2mm for transients of few </a:t>
            </a:r>
            <a:r>
              <a:rPr lang="en-GB" dirty="0" err="1"/>
              <a:t>ms</a:t>
            </a:r>
            <a:r>
              <a:rPr lang="en-GB" dirty="0"/>
              <a:t>. </a:t>
            </a:r>
            <a:r>
              <a:rPr lang="en-GB" dirty="0" smtClean="0"/>
              <a:t>±3mm if off.</a:t>
            </a:r>
          </a:p>
          <a:p>
            <a:r>
              <a:rPr lang="en-GB" dirty="0" smtClean="0"/>
              <a:t>Additional question: how precise one can measure the orbit? In both planes? With/without RF?</a:t>
            </a:r>
          </a:p>
          <a:p>
            <a:r>
              <a:rPr lang="en-GB" dirty="0" smtClean="0"/>
              <a:t>In the baseline only one pair of CC per beam per side. The two pairs are in two independent </a:t>
            </a:r>
            <a:r>
              <a:rPr lang="en-GB" dirty="0" err="1" smtClean="0"/>
              <a:t>cryomodules</a:t>
            </a:r>
            <a:r>
              <a:rPr lang="en-GB" dirty="0" smtClean="0"/>
              <a:t> that can be moved independently.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765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967307"/>
            <a:ext cx="9144000" cy="246169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7353"/>
            <a:ext cx="9144000" cy="2461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we are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Oval 7"/>
          <p:cNvSpPr/>
          <p:nvPr/>
        </p:nvSpPr>
        <p:spPr>
          <a:xfrm>
            <a:off x="1043608" y="1124744"/>
            <a:ext cx="1512168" cy="1224136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95536" y="376780"/>
            <a:ext cx="162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Budget taken for orbit correction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378652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with respect to ideal zero, not with respect to element centres. 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3381" y="314072"/>
            <a:ext cx="2519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To </a:t>
            </a:r>
            <a:r>
              <a:rPr lang="en-GB" sz="1400" b="1" smtClean="0">
                <a:solidFill>
                  <a:srgbClr val="00B050"/>
                </a:solidFill>
              </a:rPr>
              <a:t>simplify analysis avoided </a:t>
            </a:r>
            <a:r>
              <a:rPr lang="en-GB" sz="1400" b="1" dirty="0" smtClean="0">
                <a:solidFill>
                  <a:srgbClr val="00B050"/>
                </a:solidFill>
              </a:rPr>
              <a:t>using third corrector on Q5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12" name="Straight Arrow Connector 11"/>
          <p:cNvCxnSpPr>
            <a:stCxn id="11" idx="2"/>
          </p:cNvCxnSpPr>
          <p:nvPr/>
        </p:nvCxnSpPr>
        <p:spPr>
          <a:xfrm flipH="1">
            <a:off x="5579114" y="1052736"/>
            <a:ext cx="1764187" cy="129614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02276" y="1052736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Can we remove one corrector?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stCxn id="9" idx="2"/>
            <a:endCxn id="8" idx="1"/>
          </p:cNvCxnSpPr>
          <p:nvPr/>
        </p:nvCxnSpPr>
        <p:spPr>
          <a:xfrm>
            <a:off x="1207684" y="900000"/>
            <a:ext cx="57376" cy="40401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 rot="16200000">
            <a:off x="3910018" y="1009293"/>
            <a:ext cx="186494" cy="1281493"/>
          </a:xfrm>
          <a:prstGeom prst="rightBrace">
            <a:avLst>
              <a:gd name="adj1" fmla="val 8333"/>
              <a:gd name="adj2" fmla="val 5150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144801" y="3659838"/>
            <a:ext cx="1410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Using “non-observables”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>
            <a:off x="1850289" y="4183058"/>
            <a:ext cx="561471" cy="9741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331640" y="4183058"/>
            <a:ext cx="518648" cy="9741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850288" y="4183058"/>
            <a:ext cx="1569584" cy="97413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utoShape 6" descr="ummaryPlots_R_Strenghts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6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GB" dirty="0" smtClean="0"/>
              <a:t> far-short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4" y="901011"/>
            <a:ext cx="9179844" cy="50482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348880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523220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Moving of 2 mm all elements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from Q5.L to Q5.R: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bump from Q9 to Q6</a:t>
            </a:r>
          </a:p>
        </p:txBody>
      </p:sp>
    </p:spTree>
    <p:extLst>
      <p:ext uri="{BB962C8B-B14F-4D97-AF65-F5344CB8AC3E}">
        <p14:creationId xmlns:p14="http://schemas.microsoft.com/office/powerpoint/2010/main" val="12266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GB" dirty="0" smtClean="0"/>
              <a:t> far-long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4" y="901011"/>
            <a:ext cx="9179844" cy="504826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348880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523220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Moving of 2 mm all elements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from Q4.L to Q4.R: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bump from Q10 to Q5</a:t>
            </a:r>
          </a:p>
        </p:txBody>
      </p:sp>
    </p:spTree>
    <p:extLst>
      <p:ext uri="{BB962C8B-B14F-4D97-AF65-F5344CB8AC3E}">
        <p14:creationId xmlns:p14="http://schemas.microsoft.com/office/powerpoint/2010/main" val="20216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GB" dirty="0" smtClean="0"/>
              <a:t>nearV1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4" y="901011"/>
            <a:ext cx="9179844" cy="504826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348880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Moving of ~1 mm the triplet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closed on D2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6802" y="3174242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&lt; 0.6 Tm per corrector.</a:t>
            </a:r>
          </a:p>
        </p:txBody>
      </p:sp>
      <p:sp>
        <p:nvSpPr>
          <p:cNvPr id="13" name="Oval 12"/>
          <p:cNvSpPr/>
          <p:nvPr/>
        </p:nvSpPr>
        <p:spPr>
          <a:xfrm>
            <a:off x="6180161" y="1198735"/>
            <a:ext cx="984127" cy="5040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5" idx="1"/>
            <a:endCxn id="13" idx="7"/>
          </p:cNvCxnSpPr>
          <p:nvPr/>
        </p:nvCxnSpPr>
        <p:spPr>
          <a:xfrm flipH="1">
            <a:off x="7020166" y="963687"/>
            <a:ext cx="293512" cy="3088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13678" y="809798"/>
            <a:ext cx="167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Loss of aperture</a:t>
            </a:r>
            <a:endParaRPr lang="en-GB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GB" dirty="0" smtClean="0"/>
              <a:t> extreme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3" y="901011"/>
            <a:ext cx="9179842" cy="504826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Movements  &gt;10 mm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Orbit closed on Q3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6802" y="3174242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&gt; 10 Tm.</a:t>
            </a:r>
          </a:p>
        </p:txBody>
      </p:sp>
    </p:spTree>
    <p:extLst>
      <p:ext uri="{BB962C8B-B14F-4D97-AF65-F5344CB8AC3E}">
        <p14:creationId xmlns:p14="http://schemas.microsoft.com/office/powerpoint/2010/main" val="6021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rid of offset </a:t>
            </a:r>
            <a:r>
              <a:rPr lang="en-GB" dirty="0" smtClean="0"/>
              <a:t>knob: resume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Far-Long/Med: Q1-Q4 of 2 mm</a:t>
            </a:r>
          </a:p>
          <a:p>
            <a:r>
              <a:rPr lang="en-GB" dirty="0" smtClean="0"/>
              <a:t>NearV2: about 1.5 mm on Q3+Q2B, 1 mm Q2A+Q1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11997" y="1870066"/>
          <a:ext cx="7776420" cy="4153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  <a:gridCol w="777642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[±2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3665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Far-Long 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-M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ed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nearV2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Baseline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Far-long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Far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-M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ed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nearV2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1.05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0.57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0.99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0.02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2.95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2.95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2.97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0.53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uk-UA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4.92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2.38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1.64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0.51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0.39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0.55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0.80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1.86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1.31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0.31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1.17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0.82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0.46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0.82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0.23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0.13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26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crossing knob</a:t>
            </a:r>
            <a:r>
              <a:rPr lang="en-GB" dirty="0" smtClean="0"/>
              <a:t> -- default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3" y="901011"/>
            <a:ext cx="9179841" cy="504826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148825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Not using quads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4" y="960983"/>
            <a:ext cx="396044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Orbit closed on Q4 -&gt; orbit at crab cavities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8024" y="714419"/>
            <a:ext cx="3816424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(here not as optimised as the baseline)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055198"/>
            <a:ext cx="3630602" cy="194440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1940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359987"/>
              </p:ext>
            </p:extLst>
          </p:nvPr>
        </p:nvGraphicFramePr>
        <p:xfrm>
          <a:off x="227309" y="1383622"/>
          <a:ext cx="872007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897"/>
                <a:gridCol w="968897"/>
                <a:gridCol w="968897"/>
                <a:gridCol w="968897"/>
                <a:gridCol w="968897"/>
                <a:gridCol w="968897"/>
                <a:gridCol w="968897"/>
                <a:gridCol w="968897"/>
                <a:gridCol w="968897"/>
              </a:tblGrid>
              <a:tr h="29366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Circuit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Cros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[±295 µrad]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Sep.</a:t>
                      </a:r>
                    </a:p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[±0.75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mm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Off. [±2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 crab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off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[±0.25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 crab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off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[±0.5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Lumi</a:t>
                      </a:r>
                      <a:r>
                        <a:rPr lang="en-GB" sz="1200" b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scan</a:t>
                      </a:r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. [±0.1 mm]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Sum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0.08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1.05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1.44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0.08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0.57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0.96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MCBX3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2.15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0.99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3.94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4.5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MCBRD4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3.18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0.25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4.39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0.64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2.34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0.64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0.02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0.74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0.46 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0.11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2.38</a:t>
                      </a:r>
                      <a:endParaRPr lang="hr-H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MCBYS5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0.39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0.42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0.89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2.7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MCBC6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0.47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0.47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2.1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1.17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0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1.17</a:t>
                      </a: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MCBC8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MCBC9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2.8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2381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MCB10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</a:t>
                      </a:r>
                      <a:endParaRPr lang="nb-NO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1.</a:t>
                      </a:r>
                      <a:r>
                        <a:rPr lang="cs-CZ" sz="12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895</a:t>
                      </a:r>
                      <a:endParaRPr lang="en-GB" sz="12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we are: knobs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399196" y="2910367"/>
            <a:ext cx="576064" cy="5906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574" y="5635125"/>
            <a:ext cx="162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Means orbit at crab cavities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898722" y="3550920"/>
            <a:ext cx="640518" cy="208420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380580" y="2910366"/>
            <a:ext cx="576064" cy="590641"/>
          </a:xfrm>
          <a:prstGeom prst="ellipse">
            <a:avLst/>
          </a:prstGeom>
          <a:noFill/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361964" y="1700808"/>
            <a:ext cx="576064" cy="302433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318656" y="5752573"/>
            <a:ext cx="1624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Quite some strength/orbit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3779912" y="4725144"/>
            <a:ext cx="350892" cy="102742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113582" y="1173902"/>
            <a:ext cx="947525" cy="75619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220456" y="764704"/>
            <a:ext cx="3726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It controls sloop between two pairs of CC: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-</a:t>
            </a:r>
            <a:r>
              <a:rPr lang="en-GB" sz="1400" b="1" dirty="0" smtClean="0">
                <a:solidFill>
                  <a:srgbClr val="00B050"/>
                </a:solidFill>
              </a:rPr>
              <a:t> Can we get rid of it?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22" name="Straight Arrow Connector 21"/>
          <p:cNvCxnSpPr>
            <a:stCxn id="21" idx="1"/>
            <a:endCxn id="20" idx="7"/>
          </p:cNvCxnSpPr>
          <p:nvPr/>
        </p:nvCxnSpPr>
        <p:spPr>
          <a:xfrm flipH="1">
            <a:off x="4922345" y="1026314"/>
            <a:ext cx="298111" cy="2583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214313" y="1842378"/>
            <a:ext cx="725840" cy="230670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828143" y="5666601"/>
            <a:ext cx="39918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350" indent="-133350">
              <a:buFont typeface="Arial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</a:rPr>
              <a:t>Enough? Necessary?</a:t>
            </a:r>
          </a:p>
          <a:p>
            <a:pPr marL="133350" indent="-133350">
              <a:buFont typeface="Arial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</a:rPr>
              <a:t>The CC pairs (one per beam, per side) can be transversely moved independently. 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233463" y="4251960"/>
            <a:ext cx="252937" cy="141464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30495" y="632259"/>
            <a:ext cx="2585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It is in the “other” plane, so </a:t>
            </a:r>
            <a:r>
              <a:rPr lang="en-GB" sz="1400" b="1" smtClean="0">
                <a:solidFill>
                  <a:srgbClr val="00B050"/>
                </a:solidFill>
              </a:rPr>
              <a:t>they should not </a:t>
            </a:r>
            <a:r>
              <a:rPr lang="en-GB" sz="1400" b="1" dirty="0" smtClean="0">
                <a:solidFill>
                  <a:srgbClr val="00B050"/>
                </a:solidFill>
              </a:rPr>
              <a:t>sum up.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>
            <a:off x="1623156" y="1155479"/>
            <a:ext cx="860612" cy="32930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42276" y="5728668"/>
            <a:ext cx="16242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B050"/>
                </a:solidFill>
              </a:rPr>
              <a:t>Require flexible bellows at CC -&gt; more impedance</a:t>
            </a:r>
            <a:endParaRPr lang="en-GB" sz="1400" b="1" dirty="0">
              <a:solidFill>
                <a:srgbClr val="00B050"/>
              </a:solidFill>
            </a:endParaRPr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2554424" y="4537223"/>
            <a:ext cx="843554" cy="119144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3" idx="0"/>
          </p:cNvCxnSpPr>
          <p:nvPr/>
        </p:nvCxnSpPr>
        <p:spPr>
          <a:xfrm flipH="1" flipV="1">
            <a:off x="1915413" y="3501007"/>
            <a:ext cx="639011" cy="222766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91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are: </a:t>
            </a:r>
            <a:r>
              <a:rPr lang="en-GB" dirty="0" smtClean="0"/>
              <a:t>knob effect on orbit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8767291" cy="4683348"/>
          </a:xfrm>
          <a:prstGeom prst="rect">
            <a:avLst/>
          </a:prstGeom>
        </p:spPr>
      </p:pic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769640"/>
          </a:xfrm>
        </p:spPr>
        <p:txBody>
          <a:bodyPr>
            <a:normAutofit/>
          </a:bodyPr>
          <a:lstStyle/>
          <a:p>
            <a:r>
              <a:rPr lang="en-GB" dirty="0" smtClean="0"/>
              <a:t>Solid is B1, dashed is B2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4941168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/>
              <a:t> Q7  Q6  Q5  Q4                    Q3 Q2 Q1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23501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760" y="1188104"/>
            <a:ext cx="8280480" cy="490696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movers </a:t>
            </a:r>
            <a:r>
              <a:rPr lang="en-US" dirty="0"/>
              <a:t>during a technical stop</a:t>
            </a:r>
            <a:br>
              <a:rPr lang="en-US" dirty="0"/>
            </a:br>
            <a:r>
              <a:rPr lang="en-US" dirty="0"/>
              <a:t>  - implement IP offset, but still have a residual alignment error of (0.5 mm or better if possible)</a:t>
            </a:r>
            <a:br>
              <a:rPr lang="en-US" dirty="0"/>
            </a:br>
            <a:r>
              <a:rPr lang="en-US" dirty="0"/>
              <a:t>  - less corrector in Q1-Q4, more in Q5-Q7, gain in aperture in </a:t>
            </a:r>
            <a:r>
              <a:rPr lang="en-US" dirty="0" smtClean="0"/>
              <a:t>Q1-Q4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movers </a:t>
            </a:r>
            <a:r>
              <a:rPr lang="en-US" dirty="0"/>
              <a:t>during beam commissioning</a:t>
            </a:r>
            <a:br>
              <a:rPr lang="en-US" dirty="0"/>
            </a:br>
            <a:r>
              <a:rPr lang="en-US" dirty="0"/>
              <a:t>  - see if a procedure exists </a:t>
            </a:r>
            <a:r>
              <a:rPr lang="en-US" dirty="0" smtClean="0"/>
              <a:t>(e.g. k-modulation at injection to calibrate magnetic center with BPM center) to </a:t>
            </a:r>
            <a:r>
              <a:rPr lang="en-US" dirty="0"/>
              <a:t>reduce the residual alignment errors to 0 mm with beam </a:t>
            </a:r>
            <a:r>
              <a:rPr lang="en-US" dirty="0" smtClean="0"/>
              <a:t>observations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- estimate the reduction of orbit corrector strengths 0.5, </a:t>
            </a:r>
            <a:r>
              <a:rPr lang="en-US" dirty="0" smtClean="0"/>
              <a:t>0.0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Residual </a:t>
            </a:r>
            <a:r>
              <a:rPr lang="en-US" dirty="0"/>
              <a:t>orbit at the crab cavities</a:t>
            </a:r>
            <a:br>
              <a:rPr lang="en-US" dirty="0"/>
            </a:br>
            <a:r>
              <a:rPr lang="en-US" dirty="0"/>
              <a:t>  - How much we are confident of the orbit at the crab cavities? </a:t>
            </a:r>
            <a:br>
              <a:rPr lang="en-US" dirty="0"/>
            </a:br>
            <a:r>
              <a:rPr lang="en-US" dirty="0"/>
              <a:t>  - That is how much do we have to move the beam to center the cavity or move the cavity (if possible) to center the beam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to do a good a crossing angle BPM (BI specification, K-modulation vs beta-error)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77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GB" dirty="0" smtClean="0"/>
              <a:t> far-medium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4" y="901011"/>
            <a:ext cx="9179844" cy="504826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348880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523220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Moving of 2 mm all elements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from Q4.L to Q4.R: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bump from Q10 to Q5</a:t>
            </a:r>
          </a:p>
        </p:txBody>
      </p:sp>
      <p:sp>
        <p:nvSpPr>
          <p:cNvPr id="10" name="TextBox 9"/>
          <p:cNvSpPr txBox="1"/>
          <p:nvPr/>
        </p:nvSpPr>
        <p:spPr>
          <a:xfrm rot="5400000">
            <a:off x="7410579" y="2040926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NOTE: Orbit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</a:rPr>
              <a:t>w.r.t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. quad offset</a:t>
            </a:r>
          </a:p>
        </p:txBody>
      </p:sp>
      <p:sp>
        <p:nvSpPr>
          <p:cNvPr id="3" name="Rectangle 2"/>
          <p:cNvSpPr/>
          <p:nvPr/>
        </p:nvSpPr>
        <p:spPr>
          <a:xfrm>
            <a:off x="1940211" y="1614805"/>
            <a:ext cx="1525557" cy="5720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78519" y="1614804"/>
            <a:ext cx="1525557" cy="5720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64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rid of offset knob </a:t>
            </a:r>
            <a:r>
              <a:rPr lang="mr-IN" dirty="0" smtClean="0"/>
              <a:t>–</a:t>
            </a:r>
            <a:r>
              <a:rPr lang="en-US" dirty="0" smtClean="0"/>
              <a:t> near</a:t>
            </a:r>
            <a:r>
              <a:rPr lang="en-GB" dirty="0" smtClean="0"/>
              <a:t>V2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3" y="901011"/>
            <a:ext cx="9179842" cy="504826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D. Gamba - 112th HiLumi WP2 meeting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87624" y="2348880"/>
            <a:ext cx="144016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solidFill>
                  <a:srgbClr val="FF0000"/>
                </a:solidFill>
              </a:rPr>
              <a:t>Q9  Q8  Q7 Q6 Q5 Q4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0172" y="3121804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Moving of ~1 mm the triplet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960983"/>
            <a:ext cx="2860220" cy="307777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Orbit closed on D2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6802" y="2977788"/>
            <a:ext cx="2860220" cy="523220"/>
          </a:xfrm>
          <a:prstGeom prst="rect">
            <a:avLst/>
          </a:prstGeom>
          <a:solidFill>
            <a:srgbClr val="FFFDFF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&lt; 0.6 Tm ACBRD;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not using RCBX</a:t>
            </a:r>
          </a:p>
        </p:txBody>
      </p:sp>
      <p:sp>
        <p:nvSpPr>
          <p:cNvPr id="13" name="Oval 12"/>
          <p:cNvSpPr/>
          <p:nvPr/>
        </p:nvSpPr>
        <p:spPr>
          <a:xfrm>
            <a:off x="6180161" y="1198735"/>
            <a:ext cx="984127" cy="50405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020166" y="963687"/>
            <a:ext cx="293512" cy="3088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13678" y="809798"/>
            <a:ext cx="1675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C000"/>
                </a:solidFill>
              </a:rPr>
              <a:t>Loss of aperture</a:t>
            </a:r>
            <a:endParaRPr lang="en-GB" sz="1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79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15635</TotalTime>
  <Words>3916</Words>
  <Application>Microsoft Macintosh PowerPoint</Application>
  <PresentationFormat>On-screen Show (4:3)</PresentationFormat>
  <Paragraphs>1994</Paragraphs>
  <Slides>45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Calibri</vt:lpstr>
      <vt:lpstr>Mangal</vt:lpstr>
      <vt:lpstr>Wingdings</vt:lpstr>
      <vt:lpstr>Arial</vt:lpstr>
      <vt:lpstr>Thème Office</vt:lpstr>
      <vt:lpstr>Trying to reduce corrector strength and residual orbit by profiting of the alignment system capabilities. </vt:lpstr>
      <vt:lpstr>Outline</vt:lpstr>
      <vt:lpstr>Optics under consideration</vt:lpstr>
      <vt:lpstr>Where we are</vt:lpstr>
      <vt:lpstr>Where we are: knobs</vt:lpstr>
      <vt:lpstr>Where we are: knob effect on orbit</vt:lpstr>
      <vt:lpstr>Plans</vt:lpstr>
      <vt:lpstr>Getting rid of offset knob – far-medium</vt:lpstr>
      <vt:lpstr>Getting rid of offset knob – nearV2</vt:lpstr>
      <vt:lpstr>Getting rid of offset knob: resume</vt:lpstr>
      <vt:lpstr>Improving lumi-scan knob</vt:lpstr>
      <vt:lpstr>Improving lumi-scan knob: resume</vt:lpstr>
      <vt:lpstr>Simple beam separation at CC</vt:lpstr>
      <vt:lpstr>New CC adjustment knob</vt:lpstr>
      <vt:lpstr>Improving crossing knob – No Q4</vt:lpstr>
      <vt:lpstr>Improving crossing knob – No Q4 + quads</vt:lpstr>
      <vt:lpstr>All “new” knobs together</vt:lpstr>
      <vt:lpstr>New knobs: orbit effects</vt:lpstr>
      <vt:lpstr>Where are the BPMs?</vt:lpstr>
      <vt:lpstr>New orbit correction</vt:lpstr>
      <vt:lpstr>Resumé: required budget correctors</vt:lpstr>
      <vt:lpstr>Resumé: aperture loss/orbit [mm]</vt:lpstr>
      <vt:lpstr>New orbit correction (no Q1-5 DX/DY)</vt:lpstr>
      <vt:lpstr>New orbit correction (no Q1-5 DX/DY) - split</vt:lpstr>
      <vt:lpstr>Open question: how to align quads?</vt:lpstr>
      <vt:lpstr>Open question: impact of BPM noise</vt:lpstr>
      <vt:lpstr>Additional remark: transverse errors</vt:lpstr>
      <vt:lpstr>Summary</vt:lpstr>
      <vt:lpstr>Plans</vt:lpstr>
      <vt:lpstr>Backup</vt:lpstr>
      <vt:lpstr>Are all imperfections correctly treated by a linear approximation?</vt:lpstr>
      <vt:lpstr>Treatment of errors</vt:lpstr>
      <vt:lpstr>Simplified treatment of the problem (last year) </vt:lpstr>
      <vt:lpstr>Treatment of the problem small improvements</vt:lpstr>
      <vt:lpstr>New orbit correction (no ACBRD)</vt:lpstr>
      <vt:lpstr>New orbit correction (no ACBRD)</vt:lpstr>
      <vt:lpstr>New orbit correction (no ACBRD; no Q1-5 DX/DY)</vt:lpstr>
      <vt:lpstr>New orbit correction (no ACBRD; no Q1-5 DX/DY)</vt:lpstr>
      <vt:lpstr>CC alignment knobs</vt:lpstr>
      <vt:lpstr>Getting rid of offset knob – far-short</vt:lpstr>
      <vt:lpstr>Getting rid of offset knob – far-long</vt:lpstr>
      <vt:lpstr>Getting rid of offset knob – nearV1</vt:lpstr>
      <vt:lpstr>Getting rid of offset knob – extreme</vt:lpstr>
      <vt:lpstr>Getting rid of offset knob: resume</vt:lpstr>
      <vt:lpstr>Improving crossing knob -- default</vt:lpstr>
    </vt:vector>
  </TitlesOfParts>
  <Company>APO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Davide Gamba</cp:lastModifiedBy>
  <cp:revision>278</cp:revision>
  <cp:lastPrinted>2017-11-30T17:08:41Z</cp:lastPrinted>
  <dcterms:created xsi:type="dcterms:W3CDTF">2016-02-12T10:02:27Z</dcterms:created>
  <dcterms:modified xsi:type="dcterms:W3CDTF">2017-12-05T09:08:01Z</dcterms:modified>
</cp:coreProperties>
</file>