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5.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6.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7.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8.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9.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1"/>
    <p:sldMasterId id="2147483896" r:id="rId2"/>
    <p:sldMasterId id="2147483912" r:id="rId3"/>
    <p:sldMasterId id="2147483936" r:id="rId4"/>
    <p:sldMasterId id="2147483973" r:id="rId5"/>
    <p:sldMasterId id="2147483995" r:id="rId6"/>
    <p:sldMasterId id="2147484005" r:id="rId7"/>
    <p:sldMasterId id="2147484027" r:id="rId8"/>
    <p:sldMasterId id="2147484042" r:id="rId9"/>
    <p:sldMasterId id="2147484064" r:id="rId10"/>
  </p:sldMasterIdLst>
  <p:notesMasterIdLst>
    <p:notesMasterId r:id="rId43"/>
  </p:notesMasterIdLst>
  <p:handoutMasterIdLst>
    <p:handoutMasterId r:id="rId44"/>
  </p:handoutMasterIdLst>
  <p:sldIdLst>
    <p:sldId id="364" r:id="rId11"/>
    <p:sldId id="377" r:id="rId12"/>
    <p:sldId id="397" r:id="rId13"/>
    <p:sldId id="378" r:id="rId14"/>
    <p:sldId id="365" r:id="rId15"/>
    <p:sldId id="366" r:id="rId16"/>
    <p:sldId id="367" r:id="rId17"/>
    <p:sldId id="368" r:id="rId18"/>
    <p:sldId id="369" r:id="rId19"/>
    <p:sldId id="353" r:id="rId20"/>
    <p:sldId id="355" r:id="rId21"/>
    <p:sldId id="356" r:id="rId22"/>
    <p:sldId id="357" r:id="rId23"/>
    <p:sldId id="360" r:id="rId24"/>
    <p:sldId id="361" r:id="rId25"/>
    <p:sldId id="393" r:id="rId26"/>
    <p:sldId id="394" r:id="rId27"/>
    <p:sldId id="395" r:id="rId28"/>
    <p:sldId id="386" r:id="rId29"/>
    <p:sldId id="387" r:id="rId30"/>
    <p:sldId id="389" r:id="rId31"/>
    <p:sldId id="390" r:id="rId32"/>
    <p:sldId id="388" r:id="rId33"/>
    <p:sldId id="391" r:id="rId34"/>
    <p:sldId id="392" r:id="rId35"/>
    <p:sldId id="373" r:id="rId36"/>
    <p:sldId id="374" r:id="rId37"/>
    <p:sldId id="375" r:id="rId38"/>
    <p:sldId id="376" r:id="rId39"/>
    <p:sldId id="379" r:id="rId40"/>
    <p:sldId id="380" r:id="rId41"/>
    <p:sldId id="381" r:id="rId42"/>
  </p:sldIdLst>
  <p:sldSz cx="9144000" cy="6858000" type="screen4x3"/>
  <p:notesSz cx="6797675" cy="9926638"/>
  <p:defaultTextStyle>
    <a:defPPr>
      <a:defRPr lang="en-GB"/>
    </a:defPPr>
    <a:lvl1pPr algn="l" rtl="0" eaLnBrk="0" fontAlgn="base" hangingPunct="0">
      <a:spcBef>
        <a:spcPct val="0"/>
      </a:spcBef>
      <a:spcAft>
        <a:spcPct val="0"/>
      </a:spcAft>
      <a:defRPr sz="7600" b="1" kern="1200">
        <a:solidFill>
          <a:srgbClr val="FFD624"/>
        </a:solidFill>
        <a:latin typeface="Verdana" charset="0"/>
        <a:ea typeface="Arial" charset="0"/>
        <a:cs typeface="Arial" charset="0"/>
      </a:defRPr>
    </a:lvl1pPr>
    <a:lvl2pPr marL="457200" algn="l" rtl="0" eaLnBrk="0" fontAlgn="base" hangingPunct="0">
      <a:spcBef>
        <a:spcPct val="0"/>
      </a:spcBef>
      <a:spcAft>
        <a:spcPct val="0"/>
      </a:spcAft>
      <a:defRPr sz="7600" b="1" kern="1200">
        <a:solidFill>
          <a:srgbClr val="FFD624"/>
        </a:solidFill>
        <a:latin typeface="Verdana" charset="0"/>
        <a:ea typeface="Arial" charset="0"/>
        <a:cs typeface="Arial" charset="0"/>
      </a:defRPr>
    </a:lvl2pPr>
    <a:lvl3pPr marL="914400" algn="l" rtl="0" eaLnBrk="0" fontAlgn="base" hangingPunct="0">
      <a:spcBef>
        <a:spcPct val="0"/>
      </a:spcBef>
      <a:spcAft>
        <a:spcPct val="0"/>
      </a:spcAft>
      <a:defRPr sz="7600" b="1" kern="1200">
        <a:solidFill>
          <a:srgbClr val="FFD624"/>
        </a:solidFill>
        <a:latin typeface="Verdana" charset="0"/>
        <a:ea typeface="Arial" charset="0"/>
        <a:cs typeface="Arial" charset="0"/>
      </a:defRPr>
    </a:lvl3pPr>
    <a:lvl4pPr marL="1371600" algn="l" rtl="0" eaLnBrk="0" fontAlgn="base" hangingPunct="0">
      <a:spcBef>
        <a:spcPct val="0"/>
      </a:spcBef>
      <a:spcAft>
        <a:spcPct val="0"/>
      </a:spcAft>
      <a:defRPr sz="7600" b="1" kern="1200">
        <a:solidFill>
          <a:srgbClr val="FFD624"/>
        </a:solidFill>
        <a:latin typeface="Verdana" charset="0"/>
        <a:ea typeface="Arial" charset="0"/>
        <a:cs typeface="Arial" charset="0"/>
      </a:defRPr>
    </a:lvl4pPr>
    <a:lvl5pPr marL="1828800" algn="l" rtl="0" eaLnBrk="0" fontAlgn="base" hangingPunct="0">
      <a:spcBef>
        <a:spcPct val="0"/>
      </a:spcBef>
      <a:spcAft>
        <a:spcPct val="0"/>
      </a:spcAft>
      <a:defRPr sz="7600" b="1" kern="1200">
        <a:solidFill>
          <a:srgbClr val="FFD624"/>
        </a:solidFill>
        <a:latin typeface="Verdana" charset="0"/>
        <a:ea typeface="Arial" charset="0"/>
        <a:cs typeface="Arial" charset="0"/>
      </a:defRPr>
    </a:lvl5pPr>
    <a:lvl6pPr marL="2286000" algn="l" defTabSz="914400" rtl="0" eaLnBrk="1" latinLnBrk="0" hangingPunct="1">
      <a:defRPr sz="7600" b="1" kern="1200">
        <a:solidFill>
          <a:srgbClr val="FFD624"/>
        </a:solidFill>
        <a:latin typeface="Verdana" charset="0"/>
        <a:ea typeface="Arial" charset="0"/>
        <a:cs typeface="Arial" charset="0"/>
      </a:defRPr>
    </a:lvl6pPr>
    <a:lvl7pPr marL="2743200" algn="l" defTabSz="914400" rtl="0" eaLnBrk="1" latinLnBrk="0" hangingPunct="1">
      <a:defRPr sz="7600" b="1" kern="1200">
        <a:solidFill>
          <a:srgbClr val="FFD624"/>
        </a:solidFill>
        <a:latin typeface="Verdana" charset="0"/>
        <a:ea typeface="Arial" charset="0"/>
        <a:cs typeface="Arial" charset="0"/>
      </a:defRPr>
    </a:lvl7pPr>
    <a:lvl8pPr marL="3200400" algn="l" defTabSz="914400" rtl="0" eaLnBrk="1" latinLnBrk="0" hangingPunct="1">
      <a:defRPr sz="7600" b="1" kern="1200">
        <a:solidFill>
          <a:srgbClr val="FFD624"/>
        </a:solidFill>
        <a:latin typeface="Verdana" charset="0"/>
        <a:ea typeface="Arial" charset="0"/>
        <a:cs typeface="Arial" charset="0"/>
      </a:defRPr>
    </a:lvl8pPr>
    <a:lvl9pPr marL="3657600" algn="l" defTabSz="914400" rtl="0" eaLnBrk="1" latinLnBrk="0" hangingPunct="1">
      <a:defRPr sz="7600" b="1" kern="1200">
        <a:solidFill>
          <a:srgbClr val="FFD624"/>
        </a:solidFill>
        <a:latin typeface="Verdana" charset="0"/>
        <a:ea typeface="Arial" charset="0"/>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FBC463"/>
    <a:srgbClr val="ED6E1F"/>
    <a:srgbClr val="96BFB3"/>
    <a:srgbClr val="4E2794"/>
    <a:srgbClr val="F7F7F7"/>
    <a:srgbClr val="EFA61F"/>
    <a:srgbClr val="ED6EF0"/>
    <a:srgbClr val="7C1B71"/>
    <a:srgbClr val="C3D88B"/>
    <a:srgbClr val="DD56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01"/>
    <p:restoredTop sz="86338" autoAdjust="0"/>
  </p:normalViewPr>
  <p:slideViewPr>
    <p:cSldViewPr>
      <p:cViewPr varScale="1">
        <p:scale>
          <a:sx n="59" d="100"/>
          <a:sy n="59" d="100"/>
        </p:scale>
        <p:origin x="1324"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7EAFF8-B333-4D44-A397-3A6AB3877887}"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GB"/>
        </a:p>
      </dgm:t>
    </dgm:pt>
    <dgm:pt modelId="{55174327-5CA7-439E-9544-38B1AA879B1D}">
      <dgm:prSet phldrT="[Text]" custT="1"/>
      <dgm:spPr/>
      <dgm:t>
        <a:bodyPr/>
        <a:lstStyle/>
        <a:p>
          <a:r>
            <a:rPr lang="en-US" sz="1200" b="1" dirty="0" smtClean="0">
              <a:solidFill>
                <a:schemeClr val="tx1"/>
              </a:solidFill>
              <a:latin typeface="Futura Lt BT" panose="020B0402020204020303" pitchFamily="34" charset="0"/>
            </a:rPr>
            <a:t>Sum of target fund size</a:t>
          </a:r>
          <a:endParaRPr lang="en-GB" sz="1200" b="1" dirty="0">
            <a:solidFill>
              <a:schemeClr val="tx1"/>
            </a:solidFill>
            <a:latin typeface="Futura Lt BT" panose="020B0402020204020303" pitchFamily="34" charset="0"/>
          </a:endParaRPr>
        </a:p>
      </dgm:t>
    </dgm:pt>
    <dgm:pt modelId="{DF9A5C60-1404-4257-B6B4-698FAEC123C0}" type="parTrans" cxnId="{9CC731CF-E679-40EE-9CE3-EE62A32821F9}">
      <dgm:prSet/>
      <dgm:spPr/>
      <dgm:t>
        <a:bodyPr/>
        <a:lstStyle/>
        <a:p>
          <a:endParaRPr lang="en-GB">
            <a:latin typeface="Futura Lt BT" panose="020B0402020204020303" pitchFamily="34" charset="0"/>
          </a:endParaRPr>
        </a:p>
      </dgm:t>
    </dgm:pt>
    <dgm:pt modelId="{F6EB81C0-55FC-406A-81C1-AEAEAB98C408}" type="sibTrans" cxnId="{9CC731CF-E679-40EE-9CE3-EE62A32821F9}">
      <dgm:prSet/>
      <dgm:spPr/>
      <dgm:t>
        <a:bodyPr/>
        <a:lstStyle/>
        <a:p>
          <a:endParaRPr lang="en-GB">
            <a:latin typeface="Futura Lt BT" panose="020B0402020204020303" pitchFamily="34" charset="0"/>
          </a:endParaRPr>
        </a:p>
      </dgm:t>
    </dgm:pt>
    <dgm:pt modelId="{7E898D77-BD36-42EE-98F7-A6D12C53B9E2}">
      <dgm:prSet phldrT="[Text]" custT="1"/>
      <dgm:spPr/>
      <dgm:t>
        <a:bodyPr/>
        <a:lstStyle/>
        <a:p>
          <a:r>
            <a:rPr lang="en-US" sz="1400" b="1" dirty="0" smtClean="0">
              <a:latin typeface="Futura Lt BT" panose="020B0402020204020303" pitchFamily="34" charset="0"/>
            </a:rPr>
            <a:t>€ 2.1bn</a:t>
          </a:r>
          <a:endParaRPr lang="en-GB" sz="1400" b="1" dirty="0">
            <a:latin typeface="Futura Lt BT" panose="020B0402020204020303" pitchFamily="34" charset="0"/>
          </a:endParaRPr>
        </a:p>
      </dgm:t>
    </dgm:pt>
    <dgm:pt modelId="{87B2FCEA-9390-4A2D-96F1-831B24B7ED48}" type="parTrans" cxnId="{40BF7F6A-DB12-404E-B26E-63974B1E4EC5}">
      <dgm:prSet/>
      <dgm:spPr/>
      <dgm:t>
        <a:bodyPr/>
        <a:lstStyle/>
        <a:p>
          <a:endParaRPr lang="en-GB">
            <a:latin typeface="Futura Lt BT" panose="020B0402020204020303" pitchFamily="34" charset="0"/>
          </a:endParaRPr>
        </a:p>
      </dgm:t>
    </dgm:pt>
    <dgm:pt modelId="{0CFBB26E-27DC-4678-8D7F-DACB4AB77EF2}" type="sibTrans" cxnId="{40BF7F6A-DB12-404E-B26E-63974B1E4EC5}">
      <dgm:prSet/>
      <dgm:spPr/>
      <dgm:t>
        <a:bodyPr/>
        <a:lstStyle/>
        <a:p>
          <a:endParaRPr lang="en-GB">
            <a:latin typeface="Futura Lt BT" panose="020B0402020204020303" pitchFamily="34" charset="0"/>
          </a:endParaRPr>
        </a:p>
      </dgm:t>
    </dgm:pt>
    <dgm:pt modelId="{86339762-E4DC-4A8B-8BF6-B050F471865B}">
      <dgm:prSet phldrT="[Text]" custT="1"/>
      <dgm:spPr/>
      <dgm:t>
        <a:bodyPr/>
        <a:lstStyle/>
        <a:p>
          <a:r>
            <a:rPr lang="en-US" sz="1200" b="1" dirty="0" smtClean="0">
              <a:solidFill>
                <a:schemeClr val="tx1"/>
              </a:solidFill>
              <a:latin typeface="Futura Lt BT" panose="020B0402020204020303" pitchFamily="34" charset="0"/>
            </a:rPr>
            <a:t>Total EU commitments</a:t>
          </a:r>
        </a:p>
        <a:p>
          <a:r>
            <a:rPr lang="en-US" sz="1400" b="1" dirty="0" smtClean="0">
              <a:solidFill>
                <a:schemeClr val="tx1"/>
              </a:solidFill>
              <a:latin typeface="Futura Lt BT" panose="020B0402020204020303" pitchFamily="34" charset="0"/>
            </a:rPr>
            <a:t>€410m</a:t>
          </a:r>
          <a:endParaRPr lang="en-GB" sz="1400" b="1" dirty="0">
            <a:solidFill>
              <a:schemeClr val="tx1"/>
            </a:solidFill>
            <a:latin typeface="Futura Lt BT" panose="020B0402020204020303" pitchFamily="34" charset="0"/>
          </a:endParaRPr>
        </a:p>
      </dgm:t>
    </dgm:pt>
    <dgm:pt modelId="{07ACCAC0-8043-4BE5-BAEA-5619E54FBFB7}" type="parTrans" cxnId="{774AA7DE-DE26-4A2F-870D-8686F661B3D1}">
      <dgm:prSet/>
      <dgm:spPr/>
      <dgm:t>
        <a:bodyPr/>
        <a:lstStyle/>
        <a:p>
          <a:endParaRPr lang="en-GB">
            <a:latin typeface="Futura Lt BT" panose="020B0402020204020303" pitchFamily="34" charset="0"/>
          </a:endParaRPr>
        </a:p>
      </dgm:t>
    </dgm:pt>
    <dgm:pt modelId="{86E37BDE-4FE6-4232-B4F6-83CC49F51487}" type="sibTrans" cxnId="{774AA7DE-DE26-4A2F-870D-8686F661B3D1}">
      <dgm:prSet/>
      <dgm:spPr/>
      <dgm:t>
        <a:bodyPr/>
        <a:lstStyle/>
        <a:p>
          <a:endParaRPr lang="en-GB">
            <a:latin typeface="Futura Lt BT" panose="020B0402020204020303" pitchFamily="34" charset="0"/>
          </a:endParaRPr>
        </a:p>
      </dgm:t>
    </dgm:pt>
    <dgm:pt modelId="{AB81E79E-BABF-4AB2-8411-266CEC14FFF5}">
      <dgm:prSet phldrT="[Text]"/>
      <dgm:spPr/>
      <dgm:t>
        <a:bodyPr/>
        <a:lstStyle/>
        <a:p>
          <a:r>
            <a:rPr lang="en-US" dirty="0" smtClean="0">
              <a:latin typeface="Futura Lt BT" panose="020B0402020204020303" pitchFamily="34" charset="0"/>
            </a:rPr>
            <a:t>Horizon 2020 </a:t>
          </a:r>
          <a:r>
            <a:rPr lang="en-US" b="1" dirty="0" smtClean="0">
              <a:latin typeface="Futura Lt BT" panose="020B0402020204020303" pitchFamily="34" charset="0"/>
            </a:rPr>
            <a:t>€200m</a:t>
          </a:r>
          <a:endParaRPr lang="en-GB" b="1" dirty="0">
            <a:latin typeface="Futura Lt BT" panose="020B0402020204020303" pitchFamily="34" charset="0"/>
          </a:endParaRPr>
        </a:p>
      </dgm:t>
    </dgm:pt>
    <dgm:pt modelId="{2D9109B7-A48A-4AEC-8381-684EB7B1DC2B}" type="parTrans" cxnId="{D55DB21F-7063-47AF-8F8F-45CA847F8C3D}">
      <dgm:prSet/>
      <dgm:spPr/>
      <dgm:t>
        <a:bodyPr/>
        <a:lstStyle/>
        <a:p>
          <a:endParaRPr lang="en-GB">
            <a:latin typeface="Futura Lt BT" panose="020B0402020204020303" pitchFamily="34" charset="0"/>
          </a:endParaRPr>
        </a:p>
      </dgm:t>
    </dgm:pt>
    <dgm:pt modelId="{732DFC15-7843-4561-8519-E805A9332B23}" type="sibTrans" cxnId="{D55DB21F-7063-47AF-8F8F-45CA847F8C3D}">
      <dgm:prSet/>
      <dgm:spPr/>
      <dgm:t>
        <a:bodyPr/>
        <a:lstStyle/>
        <a:p>
          <a:endParaRPr lang="en-GB">
            <a:latin typeface="Futura Lt BT" panose="020B0402020204020303" pitchFamily="34" charset="0"/>
          </a:endParaRPr>
        </a:p>
      </dgm:t>
    </dgm:pt>
    <dgm:pt modelId="{FDC824EC-6A3E-4B8F-A743-C6A41216D2FD}">
      <dgm:prSet phldrT="[Text]"/>
      <dgm:spPr/>
      <dgm:t>
        <a:bodyPr/>
        <a:lstStyle/>
        <a:p>
          <a:r>
            <a:rPr lang="en-US" dirty="0" smtClean="0">
              <a:latin typeface="Futura Lt BT" panose="020B0402020204020303" pitchFamily="34" charset="0"/>
            </a:rPr>
            <a:t>EFSI </a:t>
          </a:r>
          <a:r>
            <a:rPr lang="en-US" b="1" dirty="0" smtClean="0">
              <a:latin typeface="Futura Lt BT" panose="020B0402020204020303" pitchFamily="34" charset="0"/>
            </a:rPr>
            <a:t>€105m</a:t>
          </a:r>
          <a:endParaRPr lang="en-GB" b="1" dirty="0">
            <a:latin typeface="Futura Lt BT" panose="020B0402020204020303" pitchFamily="34" charset="0"/>
          </a:endParaRPr>
        </a:p>
      </dgm:t>
    </dgm:pt>
    <dgm:pt modelId="{7A3D8A68-63DB-4189-8476-2072EF7BD5B3}" type="parTrans" cxnId="{6F2007C1-3E83-447F-B8CB-4AF5163E0CCB}">
      <dgm:prSet/>
      <dgm:spPr/>
      <dgm:t>
        <a:bodyPr/>
        <a:lstStyle/>
        <a:p>
          <a:endParaRPr lang="en-GB">
            <a:latin typeface="Futura Lt BT" panose="020B0402020204020303" pitchFamily="34" charset="0"/>
          </a:endParaRPr>
        </a:p>
      </dgm:t>
    </dgm:pt>
    <dgm:pt modelId="{616ED40D-FD76-46EA-BED2-6311863D1A90}" type="sibTrans" cxnId="{6F2007C1-3E83-447F-B8CB-4AF5163E0CCB}">
      <dgm:prSet/>
      <dgm:spPr/>
      <dgm:t>
        <a:bodyPr/>
        <a:lstStyle/>
        <a:p>
          <a:endParaRPr lang="en-GB">
            <a:latin typeface="Futura Lt BT" panose="020B0402020204020303" pitchFamily="34" charset="0"/>
          </a:endParaRPr>
        </a:p>
      </dgm:t>
    </dgm:pt>
    <dgm:pt modelId="{0054CB6B-F10D-4F96-96FE-AB5453C7644B}">
      <dgm:prSet phldrT="[Text]"/>
      <dgm:spPr/>
      <dgm:t>
        <a:bodyPr/>
        <a:lstStyle/>
        <a:p>
          <a:r>
            <a:rPr lang="en-US" dirty="0" smtClean="0">
              <a:latin typeface="Futura Lt BT" panose="020B0402020204020303" pitchFamily="34" charset="0"/>
            </a:rPr>
            <a:t>COSME</a:t>
          </a:r>
        </a:p>
        <a:p>
          <a:r>
            <a:rPr lang="en-US" b="1" dirty="0" smtClean="0">
              <a:latin typeface="Futura Lt BT" panose="020B0402020204020303" pitchFamily="34" charset="0"/>
            </a:rPr>
            <a:t>€105m</a:t>
          </a:r>
          <a:endParaRPr lang="en-GB" b="1" dirty="0">
            <a:latin typeface="Futura Lt BT" panose="020B0402020204020303" pitchFamily="34" charset="0"/>
          </a:endParaRPr>
        </a:p>
      </dgm:t>
    </dgm:pt>
    <dgm:pt modelId="{CB622A14-7DAC-44AD-A9D1-662AB66068D4}" type="parTrans" cxnId="{F9F56C47-95B3-47E4-B98F-9A71271EFD1E}">
      <dgm:prSet/>
      <dgm:spPr/>
      <dgm:t>
        <a:bodyPr/>
        <a:lstStyle/>
        <a:p>
          <a:endParaRPr lang="en-GB">
            <a:latin typeface="Futura Lt BT" panose="020B0402020204020303" pitchFamily="34" charset="0"/>
          </a:endParaRPr>
        </a:p>
      </dgm:t>
    </dgm:pt>
    <dgm:pt modelId="{2E0A4718-C8AF-4CDF-A6EF-BC798FF54F30}" type="sibTrans" cxnId="{F9F56C47-95B3-47E4-B98F-9A71271EFD1E}">
      <dgm:prSet/>
      <dgm:spPr/>
      <dgm:t>
        <a:bodyPr/>
        <a:lstStyle/>
        <a:p>
          <a:endParaRPr lang="en-GB">
            <a:latin typeface="Futura Lt BT" panose="020B0402020204020303" pitchFamily="34" charset="0"/>
          </a:endParaRPr>
        </a:p>
      </dgm:t>
    </dgm:pt>
    <dgm:pt modelId="{3FC7363D-C78B-4F85-B79B-17A6CCC31CE7}" type="pres">
      <dgm:prSet presAssocID="{917EAFF8-B333-4D44-A397-3A6AB3877887}" presName="diagram" presStyleCnt="0">
        <dgm:presLayoutVars>
          <dgm:chPref val="1"/>
          <dgm:dir/>
          <dgm:animOne val="branch"/>
          <dgm:animLvl val="lvl"/>
          <dgm:resizeHandles/>
        </dgm:presLayoutVars>
      </dgm:prSet>
      <dgm:spPr/>
      <dgm:t>
        <a:bodyPr/>
        <a:lstStyle/>
        <a:p>
          <a:endParaRPr lang="en-GB"/>
        </a:p>
      </dgm:t>
    </dgm:pt>
    <dgm:pt modelId="{CD711400-1161-4042-8010-62CD00F8F6D7}" type="pres">
      <dgm:prSet presAssocID="{55174327-5CA7-439E-9544-38B1AA879B1D}" presName="root" presStyleCnt="0"/>
      <dgm:spPr/>
    </dgm:pt>
    <dgm:pt modelId="{FE81C85B-3728-4B53-A42F-62BC3257F2B3}" type="pres">
      <dgm:prSet presAssocID="{55174327-5CA7-439E-9544-38B1AA879B1D}" presName="rootComposite" presStyleCnt="0"/>
      <dgm:spPr/>
    </dgm:pt>
    <dgm:pt modelId="{4A81AE27-69D6-42F9-A588-673FB8F94287}" type="pres">
      <dgm:prSet presAssocID="{55174327-5CA7-439E-9544-38B1AA879B1D}" presName="rootText" presStyleLbl="node1" presStyleIdx="0" presStyleCnt="2" custScaleX="136963" custScaleY="129147"/>
      <dgm:spPr/>
      <dgm:t>
        <a:bodyPr/>
        <a:lstStyle/>
        <a:p>
          <a:endParaRPr lang="en-GB"/>
        </a:p>
      </dgm:t>
    </dgm:pt>
    <dgm:pt modelId="{FD2D8084-EBB4-439B-A4DD-192A97BA2B4C}" type="pres">
      <dgm:prSet presAssocID="{55174327-5CA7-439E-9544-38B1AA879B1D}" presName="rootConnector" presStyleLbl="node1" presStyleIdx="0" presStyleCnt="2"/>
      <dgm:spPr/>
      <dgm:t>
        <a:bodyPr/>
        <a:lstStyle/>
        <a:p>
          <a:endParaRPr lang="en-GB"/>
        </a:p>
      </dgm:t>
    </dgm:pt>
    <dgm:pt modelId="{E95B73E2-B95C-4A12-88C6-3CBDB2CA58B2}" type="pres">
      <dgm:prSet presAssocID="{55174327-5CA7-439E-9544-38B1AA879B1D}" presName="childShape" presStyleCnt="0"/>
      <dgm:spPr/>
    </dgm:pt>
    <dgm:pt modelId="{69384D32-92B7-44A9-B90F-AAA3BAFA403A}" type="pres">
      <dgm:prSet presAssocID="{87B2FCEA-9390-4A2D-96F1-831B24B7ED48}" presName="Name13" presStyleLbl="parChTrans1D2" presStyleIdx="0" presStyleCnt="4"/>
      <dgm:spPr/>
      <dgm:t>
        <a:bodyPr/>
        <a:lstStyle/>
        <a:p>
          <a:endParaRPr lang="en-GB"/>
        </a:p>
      </dgm:t>
    </dgm:pt>
    <dgm:pt modelId="{03B087E5-1A02-45C9-A291-53EA38DC1506}" type="pres">
      <dgm:prSet presAssocID="{7E898D77-BD36-42EE-98F7-A6D12C53B9E2}" presName="childText" presStyleLbl="bgAcc1" presStyleIdx="0" presStyleCnt="4">
        <dgm:presLayoutVars>
          <dgm:bulletEnabled val="1"/>
        </dgm:presLayoutVars>
      </dgm:prSet>
      <dgm:spPr/>
      <dgm:t>
        <a:bodyPr/>
        <a:lstStyle/>
        <a:p>
          <a:endParaRPr lang="en-GB"/>
        </a:p>
      </dgm:t>
    </dgm:pt>
    <dgm:pt modelId="{A1AD689A-7DB7-4A85-852E-1C8B2FD013EA}" type="pres">
      <dgm:prSet presAssocID="{86339762-E4DC-4A8B-8BF6-B050F471865B}" presName="root" presStyleCnt="0"/>
      <dgm:spPr/>
    </dgm:pt>
    <dgm:pt modelId="{45982407-156E-4CDB-8636-0974DA425242}" type="pres">
      <dgm:prSet presAssocID="{86339762-E4DC-4A8B-8BF6-B050F471865B}" presName="rootComposite" presStyleCnt="0"/>
      <dgm:spPr/>
    </dgm:pt>
    <dgm:pt modelId="{BD7EBF71-F910-4C77-A0DC-A483B39AF3AE}" type="pres">
      <dgm:prSet presAssocID="{86339762-E4DC-4A8B-8BF6-B050F471865B}" presName="rootText" presStyleLbl="node1" presStyleIdx="1" presStyleCnt="2" custScaleX="164644" custScaleY="196398"/>
      <dgm:spPr/>
      <dgm:t>
        <a:bodyPr/>
        <a:lstStyle/>
        <a:p>
          <a:endParaRPr lang="en-GB"/>
        </a:p>
      </dgm:t>
    </dgm:pt>
    <dgm:pt modelId="{3F5FDB0F-CD38-4B70-9067-7A648ED6D404}" type="pres">
      <dgm:prSet presAssocID="{86339762-E4DC-4A8B-8BF6-B050F471865B}" presName="rootConnector" presStyleLbl="node1" presStyleIdx="1" presStyleCnt="2"/>
      <dgm:spPr/>
      <dgm:t>
        <a:bodyPr/>
        <a:lstStyle/>
        <a:p>
          <a:endParaRPr lang="en-GB"/>
        </a:p>
      </dgm:t>
    </dgm:pt>
    <dgm:pt modelId="{98586694-9FFF-4397-AE9C-C953EFCF3A29}" type="pres">
      <dgm:prSet presAssocID="{86339762-E4DC-4A8B-8BF6-B050F471865B}" presName="childShape" presStyleCnt="0"/>
      <dgm:spPr/>
    </dgm:pt>
    <dgm:pt modelId="{8E07CFC9-6400-4ABB-8844-FCE9D45ED726}" type="pres">
      <dgm:prSet presAssocID="{2D9109B7-A48A-4AEC-8381-684EB7B1DC2B}" presName="Name13" presStyleLbl="parChTrans1D2" presStyleIdx="1" presStyleCnt="4"/>
      <dgm:spPr/>
      <dgm:t>
        <a:bodyPr/>
        <a:lstStyle/>
        <a:p>
          <a:endParaRPr lang="en-GB"/>
        </a:p>
      </dgm:t>
    </dgm:pt>
    <dgm:pt modelId="{A2C62DD6-4683-4ADF-8F50-D6349B050DBE}" type="pres">
      <dgm:prSet presAssocID="{AB81E79E-BABF-4AB2-8411-266CEC14FFF5}" presName="childText" presStyleLbl="bgAcc1" presStyleIdx="1" presStyleCnt="4" custScaleY="137108">
        <dgm:presLayoutVars>
          <dgm:bulletEnabled val="1"/>
        </dgm:presLayoutVars>
      </dgm:prSet>
      <dgm:spPr/>
      <dgm:t>
        <a:bodyPr/>
        <a:lstStyle/>
        <a:p>
          <a:endParaRPr lang="en-GB"/>
        </a:p>
      </dgm:t>
    </dgm:pt>
    <dgm:pt modelId="{8320B2AB-CD1B-469E-A812-CB11B7AC4F01}" type="pres">
      <dgm:prSet presAssocID="{7A3D8A68-63DB-4189-8476-2072EF7BD5B3}" presName="Name13" presStyleLbl="parChTrans1D2" presStyleIdx="2" presStyleCnt="4"/>
      <dgm:spPr/>
      <dgm:t>
        <a:bodyPr/>
        <a:lstStyle/>
        <a:p>
          <a:endParaRPr lang="en-GB"/>
        </a:p>
      </dgm:t>
    </dgm:pt>
    <dgm:pt modelId="{4F545BEA-0F71-4691-8E01-EAF9AFAA2855}" type="pres">
      <dgm:prSet presAssocID="{FDC824EC-6A3E-4B8F-A743-C6A41216D2FD}" presName="childText" presStyleLbl="bgAcc1" presStyleIdx="2" presStyleCnt="4">
        <dgm:presLayoutVars>
          <dgm:bulletEnabled val="1"/>
        </dgm:presLayoutVars>
      </dgm:prSet>
      <dgm:spPr/>
      <dgm:t>
        <a:bodyPr/>
        <a:lstStyle/>
        <a:p>
          <a:endParaRPr lang="en-GB"/>
        </a:p>
      </dgm:t>
    </dgm:pt>
    <dgm:pt modelId="{26767D87-330C-4BD3-8C50-4B3A22C15800}" type="pres">
      <dgm:prSet presAssocID="{CB622A14-7DAC-44AD-A9D1-662AB66068D4}" presName="Name13" presStyleLbl="parChTrans1D2" presStyleIdx="3" presStyleCnt="4"/>
      <dgm:spPr/>
      <dgm:t>
        <a:bodyPr/>
        <a:lstStyle/>
        <a:p>
          <a:endParaRPr lang="en-GB"/>
        </a:p>
      </dgm:t>
    </dgm:pt>
    <dgm:pt modelId="{216EEDFE-2F69-4150-9F49-34DC296CCAA9}" type="pres">
      <dgm:prSet presAssocID="{0054CB6B-F10D-4F96-96FE-AB5453C7644B}" presName="childText" presStyleLbl="bgAcc1" presStyleIdx="3" presStyleCnt="4">
        <dgm:presLayoutVars>
          <dgm:bulletEnabled val="1"/>
        </dgm:presLayoutVars>
      </dgm:prSet>
      <dgm:spPr/>
      <dgm:t>
        <a:bodyPr/>
        <a:lstStyle/>
        <a:p>
          <a:endParaRPr lang="en-GB"/>
        </a:p>
      </dgm:t>
    </dgm:pt>
  </dgm:ptLst>
  <dgm:cxnLst>
    <dgm:cxn modelId="{65626B72-DCBA-40FD-9E69-5580034798C1}" type="presOf" srcId="{917EAFF8-B333-4D44-A397-3A6AB3877887}" destId="{3FC7363D-C78B-4F85-B79B-17A6CCC31CE7}" srcOrd="0" destOrd="0" presId="urn:microsoft.com/office/officeart/2005/8/layout/hierarchy3"/>
    <dgm:cxn modelId="{9CC731CF-E679-40EE-9CE3-EE62A32821F9}" srcId="{917EAFF8-B333-4D44-A397-3A6AB3877887}" destId="{55174327-5CA7-439E-9544-38B1AA879B1D}" srcOrd="0" destOrd="0" parTransId="{DF9A5C60-1404-4257-B6B4-698FAEC123C0}" sibTransId="{F6EB81C0-55FC-406A-81C1-AEAEAB98C408}"/>
    <dgm:cxn modelId="{F9F56C47-95B3-47E4-B98F-9A71271EFD1E}" srcId="{86339762-E4DC-4A8B-8BF6-B050F471865B}" destId="{0054CB6B-F10D-4F96-96FE-AB5453C7644B}" srcOrd="2" destOrd="0" parTransId="{CB622A14-7DAC-44AD-A9D1-662AB66068D4}" sibTransId="{2E0A4718-C8AF-4CDF-A6EF-BC798FF54F30}"/>
    <dgm:cxn modelId="{774AA7DE-DE26-4A2F-870D-8686F661B3D1}" srcId="{917EAFF8-B333-4D44-A397-3A6AB3877887}" destId="{86339762-E4DC-4A8B-8BF6-B050F471865B}" srcOrd="1" destOrd="0" parTransId="{07ACCAC0-8043-4BE5-BAEA-5619E54FBFB7}" sibTransId="{86E37BDE-4FE6-4232-B4F6-83CC49F51487}"/>
    <dgm:cxn modelId="{C27A0DC2-D0B3-4F70-9360-7DFEFCF12283}" type="presOf" srcId="{55174327-5CA7-439E-9544-38B1AA879B1D}" destId="{FD2D8084-EBB4-439B-A4DD-192A97BA2B4C}" srcOrd="1" destOrd="0" presId="urn:microsoft.com/office/officeart/2005/8/layout/hierarchy3"/>
    <dgm:cxn modelId="{3CDAB9CC-8974-467F-AA89-47DB63323A9F}" type="presOf" srcId="{AB81E79E-BABF-4AB2-8411-266CEC14FFF5}" destId="{A2C62DD6-4683-4ADF-8F50-D6349B050DBE}" srcOrd="0" destOrd="0" presId="urn:microsoft.com/office/officeart/2005/8/layout/hierarchy3"/>
    <dgm:cxn modelId="{BB15E857-AD07-4833-B92B-3374CF646342}" type="presOf" srcId="{86339762-E4DC-4A8B-8BF6-B050F471865B}" destId="{3F5FDB0F-CD38-4B70-9067-7A648ED6D404}" srcOrd="1" destOrd="0" presId="urn:microsoft.com/office/officeart/2005/8/layout/hierarchy3"/>
    <dgm:cxn modelId="{30D15173-B6DA-4CF9-A31D-F6B464FF378E}" type="presOf" srcId="{7A3D8A68-63DB-4189-8476-2072EF7BD5B3}" destId="{8320B2AB-CD1B-469E-A812-CB11B7AC4F01}" srcOrd="0" destOrd="0" presId="urn:microsoft.com/office/officeart/2005/8/layout/hierarchy3"/>
    <dgm:cxn modelId="{40BF7F6A-DB12-404E-B26E-63974B1E4EC5}" srcId="{55174327-5CA7-439E-9544-38B1AA879B1D}" destId="{7E898D77-BD36-42EE-98F7-A6D12C53B9E2}" srcOrd="0" destOrd="0" parTransId="{87B2FCEA-9390-4A2D-96F1-831B24B7ED48}" sibTransId="{0CFBB26E-27DC-4678-8D7F-DACB4AB77EF2}"/>
    <dgm:cxn modelId="{A38C22E5-892E-4D0E-8E97-943A330C68C0}" type="presOf" srcId="{FDC824EC-6A3E-4B8F-A743-C6A41216D2FD}" destId="{4F545BEA-0F71-4691-8E01-EAF9AFAA2855}" srcOrd="0" destOrd="0" presId="urn:microsoft.com/office/officeart/2005/8/layout/hierarchy3"/>
    <dgm:cxn modelId="{89ED0BBE-2993-4712-B6CE-DA8F00D588F6}" type="presOf" srcId="{CB622A14-7DAC-44AD-A9D1-662AB66068D4}" destId="{26767D87-330C-4BD3-8C50-4B3A22C15800}" srcOrd="0" destOrd="0" presId="urn:microsoft.com/office/officeart/2005/8/layout/hierarchy3"/>
    <dgm:cxn modelId="{D55DB21F-7063-47AF-8F8F-45CA847F8C3D}" srcId="{86339762-E4DC-4A8B-8BF6-B050F471865B}" destId="{AB81E79E-BABF-4AB2-8411-266CEC14FFF5}" srcOrd="0" destOrd="0" parTransId="{2D9109B7-A48A-4AEC-8381-684EB7B1DC2B}" sibTransId="{732DFC15-7843-4561-8519-E805A9332B23}"/>
    <dgm:cxn modelId="{6F2007C1-3E83-447F-B8CB-4AF5163E0CCB}" srcId="{86339762-E4DC-4A8B-8BF6-B050F471865B}" destId="{FDC824EC-6A3E-4B8F-A743-C6A41216D2FD}" srcOrd="1" destOrd="0" parTransId="{7A3D8A68-63DB-4189-8476-2072EF7BD5B3}" sibTransId="{616ED40D-FD76-46EA-BED2-6311863D1A90}"/>
    <dgm:cxn modelId="{1081B701-6189-4C89-89F6-719917769AA7}" type="presOf" srcId="{86339762-E4DC-4A8B-8BF6-B050F471865B}" destId="{BD7EBF71-F910-4C77-A0DC-A483B39AF3AE}" srcOrd="0" destOrd="0" presId="urn:microsoft.com/office/officeart/2005/8/layout/hierarchy3"/>
    <dgm:cxn modelId="{67820901-7B1B-4270-8289-DF8B4E70CBEC}" type="presOf" srcId="{0054CB6B-F10D-4F96-96FE-AB5453C7644B}" destId="{216EEDFE-2F69-4150-9F49-34DC296CCAA9}" srcOrd="0" destOrd="0" presId="urn:microsoft.com/office/officeart/2005/8/layout/hierarchy3"/>
    <dgm:cxn modelId="{4B8EE95C-1CBD-4C04-B854-0F484C482490}" type="presOf" srcId="{55174327-5CA7-439E-9544-38B1AA879B1D}" destId="{4A81AE27-69D6-42F9-A588-673FB8F94287}" srcOrd="0" destOrd="0" presId="urn:microsoft.com/office/officeart/2005/8/layout/hierarchy3"/>
    <dgm:cxn modelId="{51E1ABC8-CCCD-4B9B-BD10-0E09589DD5A1}" type="presOf" srcId="{2D9109B7-A48A-4AEC-8381-684EB7B1DC2B}" destId="{8E07CFC9-6400-4ABB-8844-FCE9D45ED726}" srcOrd="0" destOrd="0" presId="urn:microsoft.com/office/officeart/2005/8/layout/hierarchy3"/>
    <dgm:cxn modelId="{B149FE78-449E-48BA-A689-FAB0643606A7}" type="presOf" srcId="{87B2FCEA-9390-4A2D-96F1-831B24B7ED48}" destId="{69384D32-92B7-44A9-B90F-AAA3BAFA403A}" srcOrd="0" destOrd="0" presId="urn:microsoft.com/office/officeart/2005/8/layout/hierarchy3"/>
    <dgm:cxn modelId="{9187D282-95B3-49B9-94A9-61C5DC4785DD}" type="presOf" srcId="{7E898D77-BD36-42EE-98F7-A6D12C53B9E2}" destId="{03B087E5-1A02-45C9-A291-53EA38DC1506}" srcOrd="0" destOrd="0" presId="urn:microsoft.com/office/officeart/2005/8/layout/hierarchy3"/>
    <dgm:cxn modelId="{DBFE7038-B9FA-4FF4-9EF0-3C168F37BF5F}" type="presParOf" srcId="{3FC7363D-C78B-4F85-B79B-17A6CCC31CE7}" destId="{CD711400-1161-4042-8010-62CD00F8F6D7}" srcOrd="0" destOrd="0" presId="urn:microsoft.com/office/officeart/2005/8/layout/hierarchy3"/>
    <dgm:cxn modelId="{40CAAFE6-AC0F-4844-A765-266411C4B7C6}" type="presParOf" srcId="{CD711400-1161-4042-8010-62CD00F8F6D7}" destId="{FE81C85B-3728-4B53-A42F-62BC3257F2B3}" srcOrd="0" destOrd="0" presId="urn:microsoft.com/office/officeart/2005/8/layout/hierarchy3"/>
    <dgm:cxn modelId="{3DA746C7-4F25-4343-8EDC-697DB85D7118}" type="presParOf" srcId="{FE81C85B-3728-4B53-A42F-62BC3257F2B3}" destId="{4A81AE27-69D6-42F9-A588-673FB8F94287}" srcOrd="0" destOrd="0" presId="urn:microsoft.com/office/officeart/2005/8/layout/hierarchy3"/>
    <dgm:cxn modelId="{7FE275BA-CD71-437B-BF8D-644D634F098C}" type="presParOf" srcId="{FE81C85B-3728-4B53-A42F-62BC3257F2B3}" destId="{FD2D8084-EBB4-439B-A4DD-192A97BA2B4C}" srcOrd="1" destOrd="0" presId="urn:microsoft.com/office/officeart/2005/8/layout/hierarchy3"/>
    <dgm:cxn modelId="{4FFE500F-117E-400E-9CBF-E669090D0464}" type="presParOf" srcId="{CD711400-1161-4042-8010-62CD00F8F6D7}" destId="{E95B73E2-B95C-4A12-88C6-3CBDB2CA58B2}" srcOrd="1" destOrd="0" presId="urn:microsoft.com/office/officeart/2005/8/layout/hierarchy3"/>
    <dgm:cxn modelId="{C8810F66-22DA-457A-AF13-1DDBE8BB0373}" type="presParOf" srcId="{E95B73E2-B95C-4A12-88C6-3CBDB2CA58B2}" destId="{69384D32-92B7-44A9-B90F-AAA3BAFA403A}" srcOrd="0" destOrd="0" presId="urn:microsoft.com/office/officeart/2005/8/layout/hierarchy3"/>
    <dgm:cxn modelId="{163FB334-ACCB-43A6-9DFB-9C7E31088F8E}" type="presParOf" srcId="{E95B73E2-B95C-4A12-88C6-3CBDB2CA58B2}" destId="{03B087E5-1A02-45C9-A291-53EA38DC1506}" srcOrd="1" destOrd="0" presId="urn:microsoft.com/office/officeart/2005/8/layout/hierarchy3"/>
    <dgm:cxn modelId="{06E94A83-32F5-4E83-9DB2-F7644E8A3EF9}" type="presParOf" srcId="{3FC7363D-C78B-4F85-B79B-17A6CCC31CE7}" destId="{A1AD689A-7DB7-4A85-852E-1C8B2FD013EA}" srcOrd="1" destOrd="0" presId="urn:microsoft.com/office/officeart/2005/8/layout/hierarchy3"/>
    <dgm:cxn modelId="{9177407E-CEA8-457A-958D-303052ED7447}" type="presParOf" srcId="{A1AD689A-7DB7-4A85-852E-1C8B2FD013EA}" destId="{45982407-156E-4CDB-8636-0974DA425242}" srcOrd="0" destOrd="0" presId="urn:microsoft.com/office/officeart/2005/8/layout/hierarchy3"/>
    <dgm:cxn modelId="{D9BC43C7-EA6E-4726-8CEB-9211F0333259}" type="presParOf" srcId="{45982407-156E-4CDB-8636-0974DA425242}" destId="{BD7EBF71-F910-4C77-A0DC-A483B39AF3AE}" srcOrd="0" destOrd="0" presId="urn:microsoft.com/office/officeart/2005/8/layout/hierarchy3"/>
    <dgm:cxn modelId="{8D2EF189-6F93-4B70-8D38-670098868E27}" type="presParOf" srcId="{45982407-156E-4CDB-8636-0974DA425242}" destId="{3F5FDB0F-CD38-4B70-9067-7A648ED6D404}" srcOrd="1" destOrd="0" presId="urn:microsoft.com/office/officeart/2005/8/layout/hierarchy3"/>
    <dgm:cxn modelId="{C5CD3009-C796-4992-8300-82DB5CC42854}" type="presParOf" srcId="{A1AD689A-7DB7-4A85-852E-1C8B2FD013EA}" destId="{98586694-9FFF-4397-AE9C-C953EFCF3A29}" srcOrd="1" destOrd="0" presId="urn:microsoft.com/office/officeart/2005/8/layout/hierarchy3"/>
    <dgm:cxn modelId="{0C1C4267-3B0C-42FA-A18E-1F3255ED714C}" type="presParOf" srcId="{98586694-9FFF-4397-AE9C-C953EFCF3A29}" destId="{8E07CFC9-6400-4ABB-8844-FCE9D45ED726}" srcOrd="0" destOrd="0" presId="urn:microsoft.com/office/officeart/2005/8/layout/hierarchy3"/>
    <dgm:cxn modelId="{D5856BE2-CC7F-40D2-97AF-E3F26F9323F7}" type="presParOf" srcId="{98586694-9FFF-4397-AE9C-C953EFCF3A29}" destId="{A2C62DD6-4683-4ADF-8F50-D6349B050DBE}" srcOrd="1" destOrd="0" presId="urn:microsoft.com/office/officeart/2005/8/layout/hierarchy3"/>
    <dgm:cxn modelId="{B5088EB4-8855-4F53-9C7F-F100B659ADB5}" type="presParOf" srcId="{98586694-9FFF-4397-AE9C-C953EFCF3A29}" destId="{8320B2AB-CD1B-469E-A812-CB11B7AC4F01}" srcOrd="2" destOrd="0" presId="urn:microsoft.com/office/officeart/2005/8/layout/hierarchy3"/>
    <dgm:cxn modelId="{7B3A7D83-92E6-4CFB-8C1E-3C8D87322315}" type="presParOf" srcId="{98586694-9FFF-4397-AE9C-C953EFCF3A29}" destId="{4F545BEA-0F71-4691-8E01-EAF9AFAA2855}" srcOrd="3" destOrd="0" presId="urn:microsoft.com/office/officeart/2005/8/layout/hierarchy3"/>
    <dgm:cxn modelId="{EDEC1885-25AD-4BF4-80E7-4A2CBDA9455D}" type="presParOf" srcId="{98586694-9FFF-4397-AE9C-C953EFCF3A29}" destId="{26767D87-330C-4BD3-8C50-4B3A22C15800}" srcOrd="4" destOrd="0" presId="urn:microsoft.com/office/officeart/2005/8/layout/hierarchy3"/>
    <dgm:cxn modelId="{18FC5983-C358-4AAA-99A2-2428ABDDF5FF}" type="presParOf" srcId="{98586694-9FFF-4397-AE9C-C953EFCF3A29}" destId="{216EEDFE-2F69-4150-9F49-34DC296CCAA9}"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907C49-8F93-4E76-AB38-1C0EB42CF8E4}" type="doc">
      <dgm:prSet loTypeId="urn:microsoft.com/office/officeart/2005/8/layout/funnel1" loCatId="relationship" qsTypeId="urn:microsoft.com/office/officeart/2005/8/quickstyle/simple1" qsCatId="simple" csTypeId="urn:microsoft.com/office/officeart/2005/8/colors/colorful4" csCatId="colorful" phldr="1"/>
      <dgm:spPr/>
      <dgm:t>
        <a:bodyPr/>
        <a:lstStyle/>
        <a:p>
          <a:endParaRPr lang="en-GB"/>
        </a:p>
      </dgm:t>
    </dgm:pt>
    <dgm:pt modelId="{51220755-4834-4AE7-BD38-5BD8B6719936}">
      <dgm:prSet phldrT="[Text]" custT="1"/>
      <dgm:spPr>
        <a:solidFill>
          <a:schemeClr val="accent1">
            <a:lumMod val="60000"/>
            <a:lumOff val="40000"/>
          </a:schemeClr>
        </a:solidFill>
      </dgm:spPr>
      <dgm:t>
        <a:bodyPr/>
        <a:lstStyle/>
        <a:p>
          <a:r>
            <a:rPr lang="fr-BE" sz="1200" b="1" dirty="0" smtClean="0">
              <a:solidFill>
                <a:schemeClr val="tx1"/>
              </a:solidFill>
              <a:latin typeface="Arial" panose="020B0604020202020204" pitchFamily="34" charset="0"/>
            </a:rPr>
            <a:t>EU 28 &amp; H2020 Associated Countries</a:t>
          </a:r>
          <a:endParaRPr lang="en-GB" sz="1200" b="1" dirty="0">
            <a:solidFill>
              <a:schemeClr val="tx1"/>
            </a:solidFill>
            <a:latin typeface="Arial" panose="020B0604020202020204" pitchFamily="34" charset="0"/>
          </a:endParaRPr>
        </a:p>
      </dgm:t>
    </dgm:pt>
    <dgm:pt modelId="{7161A576-002A-40C3-8464-9EF7CE275866}" type="parTrans" cxnId="{68DA4FA8-AB3D-4856-A231-71E57EA04C97}">
      <dgm:prSet/>
      <dgm:spPr/>
      <dgm:t>
        <a:bodyPr/>
        <a:lstStyle/>
        <a:p>
          <a:endParaRPr lang="en-GB"/>
        </a:p>
      </dgm:t>
    </dgm:pt>
    <dgm:pt modelId="{2C4FFBDB-A9D1-4479-9EE8-4E824E1706C2}" type="sibTrans" cxnId="{68DA4FA8-AB3D-4856-A231-71E57EA04C97}">
      <dgm:prSet/>
      <dgm:spPr/>
      <dgm:t>
        <a:bodyPr/>
        <a:lstStyle/>
        <a:p>
          <a:endParaRPr lang="en-GB"/>
        </a:p>
      </dgm:t>
    </dgm:pt>
    <dgm:pt modelId="{D133B887-022B-4BDF-BAFD-B558E6AE5BFA}">
      <dgm:prSet phldrT="[Text]" custT="1"/>
      <dgm:spPr>
        <a:solidFill>
          <a:srgbClr val="FFC000"/>
        </a:solidFill>
      </dgm:spPr>
      <dgm:t>
        <a:bodyPr/>
        <a:lstStyle/>
        <a:p>
          <a:r>
            <a:rPr lang="fr-BE" sz="1200" b="1" dirty="0" smtClean="0">
              <a:solidFill>
                <a:schemeClr val="tx1"/>
              </a:solidFill>
              <a:latin typeface="Arial" panose="020B0604020202020204" pitchFamily="34" charset="0"/>
            </a:rPr>
            <a:t>SMEs </a:t>
          </a:r>
          <a:br>
            <a:rPr lang="fr-BE" sz="1200" b="1" dirty="0" smtClean="0">
              <a:solidFill>
                <a:schemeClr val="tx1"/>
              </a:solidFill>
              <a:latin typeface="Arial" panose="020B0604020202020204" pitchFamily="34" charset="0"/>
            </a:rPr>
          </a:br>
          <a:r>
            <a:rPr lang="fr-BE" sz="1200" b="1" dirty="0" smtClean="0">
              <a:solidFill>
                <a:schemeClr val="tx1"/>
              </a:solidFill>
              <a:latin typeface="Arial" panose="020B0604020202020204" pitchFamily="34" charset="0"/>
            </a:rPr>
            <a:t>Small Mid-caps</a:t>
          </a:r>
          <a:endParaRPr lang="en-GB" sz="1200" b="1" dirty="0">
            <a:solidFill>
              <a:schemeClr val="tx1"/>
            </a:solidFill>
            <a:latin typeface="Arial" panose="020B0604020202020204" pitchFamily="34" charset="0"/>
          </a:endParaRPr>
        </a:p>
      </dgm:t>
    </dgm:pt>
    <dgm:pt modelId="{E4283453-7C01-42CA-B315-E818F6744121}" type="parTrans" cxnId="{8B1355F6-130F-4A1D-A176-10E90017B87C}">
      <dgm:prSet/>
      <dgm:spPr/>
      <dgm:t>
        <a:bodyPr/>
        <a:lstStyle/>
        <a:p>
          <a:endParaRPr lang="en-GB"/>
        </a:p>
      </dgm:t>
    </dgm:pt>
    <dgm:pt modelId="{CDC2D82E-475A-4E4C-9129-17913E18746C}" type="sibTrans" cxnId="{8B1355F6-130F-4A1D-A176-10E90017B87C}">
      <dgm:prSet/>
      <dgm:spPr/>
      <dgm:t>
        <a:bodyPr/>
        <a:lstStyle/>
        <a:p>
          <a:endParaRPr lang="en-GB"/>
        </a:p>
      </dgm:t>
    </dgm:pt>
    <dgm:pt modelId="{030B63E5-EDBD-4E8F-9B4D-99EAB072E0A1}">
      <dgm:prSet phldrT="[Text]" custT="1"/>
      <dgm:spPr>
        <a:solidFill>
          <a:schemeClr val="accent1">
            <a:lumMod val="40000"/>
            <a:lumOff val="60000"/>
          </a:schemeClr>
        </a:solidFill>
      </dgm:spPr>
      <dgm:t>
        <a:bodyPr/>
        <a:lstStyle/>
        <a:p>
          <a:r>
            <a:rPr lang="fr-BE" sz="1200" b="1" dirty="0" smtClean="0">
              <a:solidFill>
                <a:schemeClr val="tx1">
                  <a:lumMod val="95000"/>
                  <a:lumOff val="5000"/>
                </a:schemeClr>
              </a:solidFill>
              <a:latin typeface="Arial" panose="020B0604020202020204" pitchFamily="34" charset="0"/>
            </a:rPr>
            <a:t>Innovative</a:t>
          </a:r>
          <a:endParaRPr lang="en-GB" sz="1200" b="1" dirty="0">
            <a:solidFill>
              <a:schemeClr val="tx1">
                <a:lumMod val="95000"/>
                <a:lumOff val="5000"/>
              </a:schemeClr>
            </a:solidFill>
            <a:latin typeface="Arial" panose="020B0604020202020204" pitchFamily="34" charset="0"/>
          </a:endParaRPr>
        </a:p>
      </dgm:t>
    </dgm:pt>
    <dgm:pt modelId="{9242AB13-8E09-44A2-8CDE-6EDED9F66DDA}" type="parTrans" cxnId="{C5304649-90D4-46E1-9ED7-68C064FE8B11}">
      <dgm:prSet/>
      <dgm:spPr/>
      <dgm:t>
        <a:bodyPr/>
        <a:lstStyle/>
        <a:p>
          <a:endParaRPr lang="en-GB"/>
        </a:p>
      </dgm:t>
    </dgm:pt>
    <dgm:pt modelId="{D051E80B-F3E7-42CD-9D6E-D22F6E819394}" type="sibTrans" cxnId="{C5304649-90D4-46E1-9ED7-68C064FE8B11}">
      <dgm:prSet/>
      <dgm:spPr/>
      <dgm:t>
        <a:bodyPr/>
        <a:lstStyle/>
        <a:p>
          <a:endParaRPr lang="en-GB"/>
        </a:p>
      </dgm:t>
    </dgm:pt>
    <dgm:pt modelId="{F02BEFE0-A7B5-4BA1-B37E-76755C2EBD84}">
      <dgm:prSet phldrT="[Text]" custT="1"/>
      <dgm:spPr/>
      <dgm:t>
        <a:bodyPr/>
        <a:lstStyle/>
        <a:p>
          <a:r>
            <a:rPr lang="fr-BE" sz="1600" b="1" dirty="0" smtClean="0">
              <a:solidFill>
                <a:schemeClr val="accent5">
                  <a:lumMod val="50000"/>
                </a:schemeClr>
              </a:solidFill>
              <a:latin typeface="+mn-lt"/>
              <a:cs typeface="MV Boli" panose="02000500030200090000" pitchFamily="2" charset="0"/>
            </a:rPr>
            <a:t>Final Beneficiaries</a:t>
          </a:r>
          <a:endParaRPr lang="en-GB" sz="1600" b="1" dirty="0">
            <a:solidFill>
              <a:schemeClr val="accent5">
                <a:lumMod val="50000"/>
              </a:schemeClr>
            </a:solidFill>
            <a:latin typeface="+mn-lt"/>
            <a:cs typeface="MV Boli" panose="02000500030200090000" pitchFamily="2" charset="0"/>
          </a:endParaRPr>
        </a:p>
      </dgm:t>
    </dgm:pt>
    <dgm:pt modelId="{91A0EC50-DAFB-4335-A506-D52E732E1DF7}" type="parTrans" cxnId="{A375C17A-1B76-485F-8739-79EEB24A4278}">
      <dgm:prSet/>
      <dgm:spPr/>
      <dgm:t>
        <a:bodyPr/>
        <a:lstStyle/>
        <a:p>
          <a:endParaRPr lang="en-GB"/>
        </a:p>
      </dgm:t>
    </dgm:pt>
    <dgm:pt modelId="{2CC7701F-B5D3-4E49-84DD-CC748E86A88D}" type="sibTrans" cxnId="{A375C17A-1B76-485F-8739-79EEB24A4278}">
      <dgm:prSet/>
      <dgm:spPr/>
      <dgm:t>
        <a:bodyPr/>
        <a:lstStyle/>
        <a:p>
          <a:endParaRPr lang="en-GB"/>
        </a:p>
      </dgm:t>
    </dgm:pt>
    <dgm:pt modelId="{15E988A5-6E05-40B0-9622-D39E461C16E5}" type="pres">
      <dgm:prSet presAssocID="{DA907C49-8F93-4E76-AB38-1C0EB42CF8E4}" presName="Name0" presStyleCnt="0">
        <dgm:presLayoutVars>
          <dgm:chMax val="4"/>
          <dgm:resizeHandles val="exact"/>
        </dgm:presLayoutVars>
      </dgm:prSet>
      <dgm:spPr/>
      <dgm:t>
        <a:bodyPr/>
        <a:lstStyle/>
        <a:p>
          <a:endParaRPr lang="en-US"/>
        </a:p>
      </dgm:t>
    </dgm:pt>
    <dgm:pt modelId="{B1EBD44B-1FE7-4C37-A419-EDC41A486DA1}" type="pres">
      <dgm:prSet presAssocID="{DA907C49-8F93-4E76-AB38-1C0EB42CF8E4}" presName="ellipse" presStyleLbl="trBgShp" presStyleIdx="0" presStyleCnt="1"/>
      <dgm:spPr/>
    </dgm:pt>
    <dgm:pt modelId="{DF0FA356-4E15-4898-8EAC-98552AF230A1}" type="pres">
      <dgm:prSet presAssocID="{DA907C49-8F93-4E76-AB38-1C0EB42CF8E4}" presName="arrow1" presStyleLbl="fgShp" presStyleIdx="0" presStyleCnt="1"/>
      <dgm:spPr/>
    </dgm:pt>
    <dgm:pt modelId="{6A5CDE3D-609F-422B-AAB1-DF27D4688FE3}" type="pres">
      <dgm:prSet presAssocID="{DA907C49-8F93-4E76-AB38-1C0EB42CF8E4}" presName="rectangle" presStyleLbl="revTx" presStyleIdx="0" presStyleCnt="1" custLinFactNeighborX="962" custLinFactNeighborY="65698">
        <dgm:presLayoutVars>
          <dgm:bulletEnabled val="1"/>
        </dgm:presLayoutVars>
      </dgm:prSet>
      <dgm:spPr/>
      <dgm:t>
        <a:bodyPr/>
        <a:lstStyle/>
        <a:p>
          <a:endParaRPr lang="en-GB"/>
        </a:p>
      </dgm:t>
    </dgm:pt>
    <dgm:pt modelId="{323AB257-FE0F-435A-A616-FCD12AC6F565}" type="pres">
      <dgm:prSet presAssocID="{D133B887-022B-4BDF-BAFD-B558E6AE5BFA}" presName="item1" presStyleLbl="node1" presStyleIdx="0" presStyleCnt="3" custScaleX="139311" custScaleY="141138" custLinFactNeighborX="-10544" custLinFactNeighborY="9688">
        <dgm:presLayoutVars>
          <dgm:bulletEnabled val="1"/>
        </dgm:presLayoutVars>
      </dgm:prSet>
      <dgm:spPr/>
      <dgm:t>
        <a:bodyPr/>
        <a:lstStyle/>
        <a:p>
          <a:endParaRPr lang="en-US"/>
        </a:p>
      </dgm:t>
    </dgm:pt>
    <dgm:pt modelId="{07D8524C-3D2D-47D1-8DBE-A8509F4E8A16}" type="pres">
      <dgm:prSet presAssocID="{030B63E5-EDBD-4E8F-9B4D-99EAB072E0A1}" presName="item2" presStyleLbl="node1" presStyleIdx="1" presStyleCnt="3" custScaleX="157029" custScaleY="141138" custLinFactNeighborX="-8716" custLinFactNeighborY="-2448">
        <dgm:presLayoutVars>
          <dgm:bulletEnabled val="1"/>
        </dgm:presLayoutVars>
      </dgm:prSet>
      <dgm:spPr/>
      <dgm:t>
        <a:bodyPr/>
        <a:lstStyle/>
        <a:p>
          <a:endParaRPr lang="en-GB"/>
        </a:p>
      </dgm:t>
    </dgm:pt>
    <dgm:pt modelId="{8A689BD2-AD70-4FBC-B19C-AC38A127A391}" type="pres">
      <dgm:prSet presAssocID="{F02BEFE0-A7B5-4BA1-B37E-76755C2EBD84}" presName="item3" presStyleLbl="node1" presStyleIdx="2" presStyleCnt="3" custScaleX="157029" custScaleY="141138" custLinFactNeighborX="28516" custLinFactNeighborY="13013">
        <dgm:presLayoutVars>
          <dgm:bulletEnabled val="1"/>
        </dgm:presLayoutVars>
      </dgm:prSet>
      <dgm:spPr/>
      <dgm:t>
        <a:bodyPr/>
        <a:lstStyle/>
        <a:p>
          <a:endParaRPr lang="en-GB"/>
        </a:p>
      </dgm:t>
    </dgm:pt>
    <dgm:pt modelId="{85528A0B-1B2C-465B-BBA0-D4E65BCDF6B1}" type="pres">
      <dgm:prSet presAssocID="{DA907C49-8F93-4E76-AB38-1C0EB42CF8E4}" presName="funnel" presStyleLbl="trAlignAcc1" presStyleIdx="0" presStyleCnt="1" custScaleX="128852" custScaleY="158602" custLinFactNeighborX="-18" custLinFactNeighborY="-611"/>
      <dgm:spPr>
        <a:ln>
          <a:solidFill>
            <a:schemeClr val="tx2">
              <a:lumMod val="40000"/>
              <a:lumOff val="60000"/>
            </a:schemeClr>
          </a:solidFill>
        </a:ln>
      </dgm:spPr>
      <dgm:t>
        <a:bodyPr/>
        <a:lstStyle/>
        <a:p>
          <a:endParaRPr lang="en-GB"/>
        </a:p>
      </dgm:t>
    </dgm:pt>
  </dgm:ptLst>
  <dgm:cxnLst>
    <dgm:cxn modelId="{489A69C2-E908-4977-8015-66D1439F9B2F}" type="presOf" srcId="{D133B887-022B-4BDF-BAFD-B558E6AE5BFA}" destId="{07D8524C-3D2D-47D1-8DBE-A8509F4E8A16}" srcOrd="0" destOrd="0" presId="urn:microsoft.com/office/officeart/2005/8/layout/funnel1"/>
    <dgm:cxn modelId="{56F75921-3417-4FF0-A164-DF9E8AE04665}" type="presOf" srcId="{51220755-4834-4AE7-BD38-5BD8B6719936}" destId="{8A689BD2-AD70-4FBC-B19C-AC38A127A391}" srcOrd="0" destOrd="0" presId="urn:microsoft.com/office/officeart/2005/8/layout/funnel1"/>
    <dgm:cxn modelId="{8B1355F6-130F-4A1D-A176-10E90017B87C}" srcId="{DA907C49-8F93-4E76-AB38-1C0EB42CF8E4}" destId="{D133B887-022B-4BDF-BAFD-B558E6AE5BFA}" srcOrd="1" destOrd="0" parTransId="{E4283453-7C01-42CA-B315-E818F6744121}" sibTransId="{CDC2D82E-475A-4E4C-9129-17913E18746C}"/>
    <dgm:cxn modelId="{A375C17A-1B76-485F-8739-79EEB24A4278}" srcId="{DA907C49-8F93-4E76-AB38-1C0EB42CF8E4}" destId="{F02BEFE0-A7B5-4BA1-B37E-76755C2EBD84}" srcOrd="3" destOrd="0" parTransId="{91A0EC50-DAFB-4335-A506-D52E732E1DF7}" sibTransId="{2CC7701F-B5D3-4E49-84DD-CC748E86A88D}"/>
    <dgm:cxn modelId="{992221ED-3F56-4DD5-901F-169B59FD138D}" type="presOf" srcId="{F02BEFE0-A7B5-4BA1-B37E-76755C2EBD84}" destId="{6A5CDE3D-609F-422B-AAB1-DF27D4688FE3}" srcOrd="0" destOrd="0" presId="urn:microsoft.com/office/officeart/2005/8/layout/funnel1"/>
    <dgm:cxn modelId="{0163E19D-9C6F-4A91-ADD0-E5132B4AC670}" type="presOf" srcId="{030B63E5-EDBD-4E8F-9B4D-99EAB072E0A1}" destId="{323AB257-FE0F-435A-A616-FCD12AC6F565}" srcOrd="0" destOrd="0" presId="urn:microsoft.com/office/officeart/2005/8/layout/funnel1"/>
    <dgm:cxn modelId="{C5304649-90D4-46E1-9ED7-68C064FE8B11}" srcId="{DA907C49-8F93-4E76-AB38-1C0EB42CF8E4}" destId="{030B63E5-EDBD-4E8F-9B4D-99EAB072E0A1}" srcOrd="2" destOrd="0" parTransId="{9242AB13-8E09-44A2-8CDE-6EDED9F66DDA}" sibTransId="{D051E80B-F3E7-42CD-9D6E-D22F6E819394}"/>
    <dgm:cxn modelId="{2883642A-A2A1-4504-A923-3C9A30FD6ADC}" type="presOf" srcId="{DA907C49-8F93-4E76-AB38-1C0EB42CF8E4}" destId="{15E988A5-6E05-40B0-9622-D39E461C16E5}" srcOrd="0" destOrd="0" presId="urn:microsoft.com/office/officeart/2005/8/layout/funnel1"/>
    <dgm:cxn modelId="{68DA4FA8-AB3D-4856-A231-71E57EA04C97}" srcId="{DA907C49-8F93-4E76-AB38-1C0EB42CF8E4}" destId="{51220755-4834-4AE7-BD38-5BD8B6719936}" srcOrd="0" destOrd="0" parTransId="{7161A576-002A-40C3-8464-9EF7CE275866}" sibTransId="{2C4FFBDB-A9D1-4479-9EE8-4E824E1706C2}"/>
    <dgm:cxn modelId="{333F8B9A-DE05-4756-ACBE-76771A1E2321}" type="presParOf" srcId="{15E988A5-6E05-40B0-9622-D39E461C16E5}" destId="{B1EBD44B-1FE7-4C37-A419-EDC41A486DA1}" srcOrd="0" destOrd="0" presId="urn:microsoft.com/office/officeart/2005/8/layout/funnel1"/>
    <dgm:cxn modelId="{F703E18C-FBE2-4BC0-974C-3A3B968A9E12}" type="presParOf" srcId="{15E988A5-6E05-40B0-9622-D39E461C16E5}" destId="{DF0FA356-4E15-4898-8EAC-98552AF230A1}" srcOrd="1" destOrd="0" presId="urn:microsoft.com/office/officeart/2005/8/layout/funnel1"/>
    <dgm:cxn modelId="{F3A0EF8D-5247-426B-9FBE-504C4502D820}" type="presParOf" srcId="{15E988A5-6E05-40B0-9622-D39E461C16E5}" destId="{6A5CDE3D-609F-422B-AAB1-DF27D4688FE3}" srcOrd="2" destOrd="0" presId="urn:microsoft.com/office/officeart/2005/8/layout/funnel1"/>
    <dgm:cxn modelId="{B20E0DFE-1A7C-490C-86AB-B0CEE186668F}" type="presParOf" srcId="{15E988A5-6E05-40B0-9622-D39E461C16E5}" destId="{323AB257-FE0F-435A-A616-FCD12AC6F565}" srcOrd="3" destOrd="0" presId="urn:microsoft.com/office/officeart/2005/8/layout/funnel1"/>
    <dgm:cxn modelId="{083EAF1C-D55F-4C2E-A5EB-A6D693F8CD07}" type="presParOf" srcId="{15E988A5-6E05-40B0-9622-D39E461C16E5}" destId="{07D8524C-3D2D-47D1-8DBE-A8509F4E8A16}" srcOrd="4" destOrd="0" presId="urn:microsoft.com/office/officeart/2005/8/layout/funnel1"/>
    <dgm:cxn modelId="{C0E17EAB-7099-4E54-9AB0-0B90B700A7E6}" type="presParOf" srcId="{15E988A5-6E05-40B0-9622-D39E461C16E5}" destId="{8A689BD2-AD70-4FBC-B19C-AC38A127A391}" srcOrd="5" destOrd="0" presId="urn:microsoft.com/office/officeart/2005/8/layout/funnel1"/>
    <dgm:cxn modelId="{749D759B-6ACE-4585-8169-C8F2CBFC2256}" type="presParOf" srcId="{15E988A5-6E05-40B0-9622-D39E461C16E5}" destId="{85528A0B-1B2C-465B-BBA0-D4E65BCDF6B1}" srcOrd="6" destOrd="0" presId="urn:microsoft.com/office/officeart/2005/8/layout/funnel1"/>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DA907C49-8F93-4E76-AB38-1C0EB42CF8E4}" type="doc">
      <dgm:prSet loTypeId="urn:microsoft.com/office/officeart/2005/8/layout/funnel1" loCatId="relationship" qsTypeId="urn:microsoft.com/office/officeart/2005/8/quickstyle/simple1" qsCatId="simple" csTypeId="urn:microsoft.com/office/officeart/2005/8/colors/colorful2" csCatId="colorful" phldr="1"/>
      <dgm:spPr/>
      <dgm:t>
        <a:bodyPr/>
        <a:lstStyle/>
        <a:p>
          <a:endParaRPr lang="en-GB"/>
        </a:p>
      </dgm:t>
    </dgm:pt>
    <dgm:pt modelId="{51220755-4834-4AE7-BD38-5BD8B6719936}">
      <dgm:prSet phldrT="[Text]" custT="1"/>
      <dgm:spPr>
        <a:solidFill>
          <a:schemeClr val="bg1">
            <a:lumMod val="65000"/>
          </a:schemeClr>
        </a:solidFill>
      </dgm:spPr>
      <dgm:t>
        <a:bodyPr/>
        <a:lstStyle/>
        <a:p>
          <a:r>
            <a:rPr lang="fr-BE" sz="1200" b="1" dirty="0" smtClean="0">
              <a:solidFill>
                <a:schemeClr val="tx1"/>
              </a:solidFill>
              <a:latin typeface="Arial" panose="020B0604020202020204" pitchFamily="34" charset="0"/>
            </a:rPr>
            <a:t>Maturity: up to 10 years</a:t>
          </a:r>
          <a:endParaRPr lang="en-GB" sz="1200" b="1" dirty="0">
            <a:solidFill>
              <a:schemeClr val="tx1"/>
            </a:solidFill>
            <a:latin typeface="Arial" panose="020B0604020202020204" pitchFamily="34" charset="0"/>
          </a:endParaRPr>
        </a:p>
      </dgm:t>
    </dgm:pt>
    <dgm:pt modelId="{7161A576-002A-40C3-8464-9EF7CE275866}" type="parTrans" cxnId="{68DA4FA8-AB3D-4856-A231-71E57EA04C97}">
      <dgm:prSet/>
      <dgm:spPr/>
      <dgm:t>
        <a:bodyPr/>
        <a:lstStyle/>
        <a:p>
          <a:endParaRPr lang="en-GB"/>
        </a:p>
      </dgm:t>
    </dgm:pt>
    <dgm:pt modelId="{2C4FFBDB-A9D1-4479-9EE8-4E824E1706C2}" type="sibTrans" cxnId="{68DA4FA8-AB3D-4856-A231-71E57EA04C97}">
      <dgm:prSet/>
      <dgm:spPr/>
      <dgm:t>
        <a:bodyPr/>
        <a:lstStyle/>
        <a:p>
          <a:endParaRPr lang="en-GB"/>
        </a:p>
      </dgm:t>
    </dgm:pt>
    <dgm:pt modelId="{D133B887-022B-4BDF-BAFD-B558E6AE5BFA}">
      <dgm:prSet phldrT="[Text]" custT="1"/>
      <dgm:spPr>
        <a:solidFill>
          <a:schemeClr val="bg2">
            <a:lumMod val="50000"/>
          </a:schemeClr>
        </a:solidFill>
      </dgm:spPr>
      <dgm:t>
        <a:bodyPr/>
        <a:lstStyle/>
        <a:p>
          <a:r>
            <a:rPr lang="fr-BE" sz="1200" b="1" dirty="0" smtClean="0">
              <a:latin typeface="Arial" panose="020B0604020202020204" pitchFamily="34" charset="0"/>
            </a:rPr>
            <a:t>Amount: </a:t>
          </a:r>
          <a:br>
            <a:rPr lang="fr-BE" sz="1200" b="1" dirty="0" smtClean="0">
              <a:latin typeface="Arial" panose="020B0604020202020204" pitchFamily="34" charset="0"/>
            </a:rPr>
          </a:br>
          <a:r>
            <a:rPr lang="fr-BE" sz="1200" b="1" dirty="0" smtClean="0">
              <a:latin typeface="Arial" panose="020B0604020202020204" pitchFamily="34" charset="0"/>
            </a:rPr>
            <a:t>up to EUR 7.5m </a:t>
          </a:r>
          <a:r>
            <a:rPr lang="fr-BE" sz="1000" b="1" dirty="0" smtClean="0">
              <a:latin typeface="Arial" panose="020B0604020202020204" pitchFamily="34" charset="0"/>
            </a:rPr>
            <a:t>(EUR or LCY)</a:t>
          </a:r>
          <a:endParaRPr lang="en-GB" sz="1000" b="1" dirty="0">
            <a:latin typeface="Arial" panose="020B0604020202020204" pitchFamily="34" charset="0"/>
          </a:endParaRPr>
        </a:p>
      </dgm:t>
    </dgm:pt>
    <dgm:pt modelId="{E4283453-7C01-42CA-B315-E818F6744121}" type="parTrans" cxnId="{8B1355F6-130F-4A1D-A176-10E90017B87C}">
      <dgm:prSet/>
      <dgm:spPr/>
      <dgm:t>
        <a:bodyPr/>
        <a:lstStyle/>
        <a:p>
          <a:endParaRPr lang="en-GB"/>
        </a:p>
      </dgm:t>
    </dgm:pt>
    <dgm:pt modelId="{CDC2D82E-475A-4E4C-9129-17913E18746C}" type="sibTrans" cxnId="{8B1355F6-130F-4A1D-A176-10E90017B87C}">
      <dgm:prSet/>
      <dgm:spPr/>
      <dgm:t>
        <a:bodyPr/>
        <a:lstStyle/>
        <a:p>
          <a:endParaRPr lang="en-GB"/>
        </a:p>
      </dgm:t>
    </dgm:pt>
    <dgm:pt modelId="{030B63E5-EDBD-4E8F-9B4D-99EAB072E0A1}">
      <dgm:prSet phldrT="[Text]" custT="1"/>
      <dgm:spPr>
        <a:solidFill>
          <a:schemeClr val="bg2">
            <a:lumMod val="60000"/>
            <a:lumOff val="40000"/>
          </a:schemeClr>
        </a:solidFill>
      </dgm:spPr>
      <dgm:t>
        <a:bodyPr/>
        <a:lstStyle/>
        <a:p>
          <a:r>
            <a:rPr lang="fr-BE" sz="1200" b="1" dirty="0" smtClean="0">
              <a:solidFill>
                <a:schemeClr val="tx1"/>
              </a:solidFill>
              <a:latin typeface="Arial" panose="020B0604020202020204" pitchFamily="34" charset="0"/>
            </a:rPr>
            <a:t>Loans, credit lines, bonds, leases</a:t>
          </a:r>
          <a:endParaRPr lang="en-GB" sz="1200" b="1" dirty="0">
            <a:solidFill>
              <a:schemeClr val="tx1"/>
            </a:solidFill>
            <a:latin typeface="Arial" panose="020B0604020202020204" pitchFamily="34" charset="0"/>
          </a:endParaRPr>
        </a:p>
      </dgm:t>
    </dgm:pt>
    <dgm:pt modelId="{9242AB13-8E09-44A2-8CDE-6EDED9F66DDA}" type="parTrans" cxnId="{C5304649-90D4-46E1-9ED7-68C064FE8B11}">
      <dgm:prSet/>
      <dgm:spPr/>
      <dgm:t>
        <a:bodyPr/>
        <a:lstStyle/>
        <a:p>
          <a:endParaRPr lang="en-GB"/>
        </a:p>
      </dgm:t>
    </dgm:pt>
    <dgm:pt modelId="{D051E80B-F3E7-42CD-9D6E-D22F6E819394}" type="sibTrans" cxnId="{C5304649-90D4-46E1-9ED7-68C064FE8B11}">
      <dgm:prSet/>
      <dgm:spPr/>
      <dgm:t>
        <a:bodyPr/>
        <a:lstStyle/>
        <a:p>
          <a:endParaRPr lang="en-GB"/>
        </a:p>
      </dgm:t>
    </dgm:pt>
    <dgm:pt modelId="{F02BEFE0-A7B5-4BA1-B37E-76755C2EBD84}">
      <dgm:prSet phldrT="[Text]" custT="1"/>
      <dgm:spPr/>
      <dgm:t>
        <a:bodyPr/>
        <a:lstStyle/>
        <a:p>
          <a:r>
            <a:rPr lang="fr-BE" sz="1600" b="1" dirty="0" smtClean="0">
              <a:solidFill>
                <a:schemeClr val="accent5">
                  <a:lumMod val="50000"/>
                </a:schemeClr>
              </a:solidFill>
              <a:latin typeface="+mn-lt"/>
              <a:cs typeface="MV Boli" panose="02000500030200090000" pitchFamily="2" charset="0"/>
            </a:rPr>
            <a:t>Transactions</a:t>
          </a:r>
        </a:p>
        <a:p>
          <a:r>
            <a:rPr lang="fr-BE" sz="1600" b="1" dirty="0" smtClean="0">
              <a:solidFill>
                <a:schemeClr val="accent5">
                  <a:lumMod val="50000"/>
                </a:schemeClr>
              </a:solidFill>
              <a:latin typeface="+mn-lt"/>
              <a:cs typeface="MV Boli" panose="02000500030200090000" pitchFamily="2" charset="0"/>
            </a:rPr>
            <a:t>(senior debt only)</a:t>
          </a:r>
          <a:endParaRPr lang="en-GB" sz="1600" b="1" dirty="0">
            <a:solidFill>
              <a:schemeClr val="accent5">
                <a:lumMod val="50000"/>
              </a:schemeClr>
            </a:solidFill>
            <a:latin typeface="+mn-lt"/>
            <a:cs typeface="MV Boli" panose="02000500030200090000" pitchFamily="2" charset="0"/>
          </a:endParaRPr>
        </a:p>
      </dgm:t>
    </dgm:pt>
    <dgm:pt modelId="{91A0EC50-DAFB-4335-A506-D52E732E1DF7}" type="parTrans" cxnId="{A375C17A-1B76-485F-8739-79EEB24A4278}">
      <dgm:prSet/>
      <dgm:spPr/>
      <dgm:t>
        <a:bodyPr/>
        <a:lstStyle/>
        <a:p>
          <a:endParaRPr lang="en-GB"/>
        </a:p>
      </dgm:t>
    </dgm:pt>
    <dgm:pt modelId="{2CC7701F-B5D3-4E49-84DD-CC748E86A88D}" type="sibTrans" cxnId="{A375C17A-1B76-485F-8739-79EEB24A4278}">
      <dgm:prSet/>
      <dgm:spPr/>
      <dgm:t>
        <a:bodyPr/>
        <a:lstStyle/>
        <a:p>
          <a:endParaRPr lang="en-GB"/>
        </a:p>
      </dgm:t>
    </dgm:pt>
    <dgm:pt modelId="{A9F8510E-3FE6-4CF0-B936-1F8663A650F5}">
      <dgm:prSet/>
      <dgm:spPr/>
      <dgm:t>
        <a:bodyPr/>
        <a:lstStyle/>
        <a:p>
          <a:endParaRPr lang="en-US" dirty="0"/>
        </a:p>
      </dgm:t>
    </dgm:pt>
    <dgm:pt modelId="{3E4D9967-D53A-4475-8FA2-BD6D13928442}" type="parTrans" cxnId="{3E6C6A02-F489-4C82-B675-22F862952DA0}">
      <dgm:prSet/>
      <dgm:spPr/>
      <dgm:t>
        <a:bodyPr/>
        <a:lstStyle/>
        <a:p>
          <a:endParaRPr lang="en-US"/>
        </a:p>
      </dgm:t>
    </dgm:pt>
    <dgm:pt modelId="{002F0437-52E7-4CD7-AF1C-56DD6627E11C}" type="sibTrans" cxnId="{3E6C6A02-F489-4C82-B675-22F862952DA0}">
      <dgm:prSet/>
      <dgm:spPr/>
      <dgm:t>
        <a:bodyPr/>
        <a:lstStyle/>
        <a:p>
          <a:endParaRPr lang="en-US"/>
        </a:p>
      </dgm:t>
    </dgm:pt>
    <dgm:pt modelId="{CECED697-6CDD-40D2-85BD-CBD6EE3C3FD9}">
      <dgm:prSet/>
      <dgm:spPr/>
      <dgm:t>
        <a:bodyPr/>
        <a:lstStyle/>
        <a:p>
          <a:endParaRPr lang="en-US" dirty="0"/>
        </a:p>
      </dgm:t>
    </dgm:pt>
    <dgm:pt modelId="{7924CA1A-F4E1-4F45-A852-2F01A3F0ADD9}" type="parTrans" cxnId="{51B01A50-E815-450C-A448-15AD515EAF06}">
      <dgm:prSet/>
      <dgm:spPr/>
      <dgm:t>
        <a:bodyPr/>
        <a:lstStyle/>
        <a:p>
          <a:endParaRPr lang="en-US"/>
        </a:p>
      </dgm:t>
    </dgm:pt>
    <dgm:pt modelId="{F512BA60-D906-4D31-A67E-729C1F158815}" type="sibTrans" cxnId="{51B01A50-E815-450C-A448-15AD515EAF06}">
      <dgm:prSet/>
      <dgm:spPr/>
      <dgm:t>
        <a:bodyPr/>
        <a:lstStyle/>
        <a:p>
          <a:endParaRPr lang="en-US"/>
        </a:p>
      </dgm:t>
    </dgm:pt>
    <dgm:pt modelId="{15E988A5-6E05-40B0-9622-D39E461C16E5}" type="pres">
      <dgm:prSet presAssocID="{DA907C49-8F93-4E76-AB38-1C0EB42CF8E4}" presName="Name0" presStyleCnt="0">
        <dgm:presLayoutVars>
          <dgm:chMax val="4"/>
          <dgm:resizeHandles val="exact"/>
        </dgm:presLayoutVars>
      </dgm:prSet>
      <dgm:spPr/>
      <dgm:t>
        <a:bodyPr/>
        <a:lstStyle/>
        <a:p>
          <a:endParaRPr lang="en-US"/>
        </a:p>
      </dgm:t>
    </dgm:pt>
    <dgm:pt modelId="{B1EBD44B-1FE7-4C37-A419-EDC41A486DA1}" type="pres">
      <dgm:prSet presAssocID="{DA907C49-8F93-4E76-AB38-1C0EB42CF8E4}" presName="ellipse" presStyleLbl="trBgShp" presStyleIdx="0" presStyleCnt="1"/>
      <dgm:spPr/>
    </dgm:pt>
    <dgm:pt modelId="{DF0FA356-4E15-4898-8EAC-98552AF230A1}" type="pres">
      <dgm:prSet presAssocID="{DA907C49-8F93-4E76-AB38-1C0EB42CF8E4}" presName="arrow1" presStyleLbl="fgShp" presStyleIdx="0" presStyleCnt="1"/>
      <dgm:spPr/>
    </dgm:pt>
    <dgm:pt modelId="{6A5CDE3D-609F-422B-AAB1-DF27D4688FE3}" type="pres">
      <dgm:prSet presAssocID="{DA907C49-8F93-4E76-AB38-1C0EB42CF8E4}" presName="rectangle" presStyleLbl="revTx" presStyleIdx="0" presStyleCnt="1" custLinFactNeighborX="962" custLinFactNeighborY="89207">
        <dgm:presLayoutVars>
          <dgm:bulletEnabled val="1"/>
        </dgm:presLayoutVars>
      </dgm:prSet>
      <dgm:spPr/>
      <dgm:t>
        <a:bodyPr/>
        <a:lstStyle/>
        <a:p>
          <a:endParaRPr lang="en-GB"/>
        </a:p>
      </dgm:t>
    </dgm:pt>
    <dgm:pt modelId="{323AB257-FE0F-435A-A616-FCD12AC6F565}" type="pres">
      <dgm:prSet presAssocID="{D133B887-022B-4BDF-BAFD-B558E6AE5BFA}" presName="item1" presStyleLbl="node1" presStyleIdx="0" presStyleCnt="3" custScaleX="139311" custScaleY="141138" custLinFactNeighborX="-6191" custLinFactNeighborY="29406">
        <dgm:presLayoutVars>
          <dgm:bulletEnabled val="1"/>
        </dgm:presLayoutVars>
      </dgm:prSet>
      <dgm:spPr/>
      <dgm:t>
        <a:bodyPr/>
        <a:lstStyle/>
        <a:p>
          <a:endParaRPr lang="en-US"/>
        </a:p>
      </dgm:t>
    </dgm:pt>
    <dgm:pt modelId="{07D8524C-3D2D-47D1-8DBE-A8509F4E8A16}" type="pres">
      <dgm:prSet presAssocID="{030B63E5-EDBD-4E8F-9B4D-99EAB072E0A1}" presName="item2" presStyleLbl="node1" presStyleIdx="1" presStyleCnt="3" custScaleX="157029" custScaleY="141138" custLinFactNeighborX="-8716" custLinFactNeighborY="-2448">
        <dgm:presLayoutVars>
          <dgm:bulletEnabled val="1"/>
        </dgm:presLayoutVars>
      </dgm:prSet>
      <dgm:spPr/>
      <dgm:t>
        <a:bodyPr/>
        <a:lstStyle/>
        <a:p>
          <a:endParaRPr lang="en-GB"/>
        </a:p>
      </dgm:t>
    </dgm:pt>
    <dgm:pt modelId="{8A689BD2-AD70-4FBC-B19C-AC38A127A391}" type="pres">
      <dgm:prSet presAssocID="{F02BEFE0-A7B5-4BA1-B37E-76755C2EBD84}" presName="item3" presStyleLbl="node1" presStyleIdx="2" presStyleCnt="3" custScaleX="157029" custScaleY="141138" custLinFactNeighborX="28516" custLinFactNeighborY="13013">
        <dgm:presLayoutVars>
          <dgm:bulletEnabled val="1"/>
        </dgm:presLayoutVars>
      </dgm:prSet>
      <dgm:spPr/>
      <dgm:t>
        <a:bodyPr/>
        <a:lstStyle/>
        <a:p>
          <a:endParaRPr lang="en-GB"/>
        </a:p>
      </dgm:t>
    </dgm:pt>
    <dgm:pt modelId="{85528A0B-1B2C-465B-BBA0-D4E65BCDF6B1}" type="pres">
      <dgm:prSet presAssocID="{DA907C49-8F93-4E76-AB38-1C0EB42CF8E4}" presName="funnel" presStyleLbl="trAlignAcc1" presStyleIdx="0" presStyleCnt="1" custScaleX="128852" custScaleY="158602" custLinFactNeighborX="-1792" custLinFactNeighborY="-611"/>
      <dgm:spPr>
        <a:ln>
          <a:solidFill>
            <a:schemeClr val="tx2">
              <a:lumMod val="40000"/>
              <a:lumOff val="60000"/>
            </a:schemeClr>
          </a:solidFill>
        </a:ln>
      </dgm:spPr>
      <dgm:t>
        <a:bodyPr/>
        <a:lstStyle/>
        <a:p>
          <a:endParaRPr lang="en-GB"/>
        </a:p>
      </dgm:t>
    </dgm:pt>
  </dgm:ptLst>
  <dgm:cxnLst>
    <dgm:cxn modelId="{8B1355F6-130F-4A1D-A176-10E90017B87C}" srcId="{DA907C49-8F93-4E76-AB38-1C0EB42CF8E4}" destId="{D133B887-022B-4BDF-BAFD-B558E6AE5BFA}" srcOrd="1" destOrd="0" parTransId="{E4283453-7C01-42CA-B315-E818F6744121}" sibTransId="{CDC2D82E-475A-4E4C-9129-17913E18746C}"/>
    <dgm:cxn modelId="{A375C17A-1B76-485F-8739-79EEB24A4278}" srcId="{DA907C49-8F93-4E76-AB38-1C0EB42CF8E4}" destId="{F02BEFE0-A7B5-4BA1-B37E-76755C2EBD84}" srcOrd="3" destOrd="0" parTransId="{91A0EC50-DAFB-4335-A506-D52E732E1DF7}" sibTransId="{2CC7701F-B5D3-4E49-84DD-CC748E86A88D}"/>
    <dgm:cxn modelId="{AD9E8587-3936-4EDF-B4E5-CE2755C0DF78}" type="presOf" srcId="{F02BEFE0-A7B5-4BA1-B37E-76755C2EBD84}" destId="{6A5CDE3D-609F-422B-AAB1-DF27D4688FE3}" srcOrd="0" destOrd="0" presId="urn:microsoft.com/office/officeart/2005/8/layout/funnel1"/>
    <dgm:cxn modelId="{9DD5A382-7E5C-4C46-8F1D-B7D01DBAFF30}" type="presOf" srcId="{D133B887-022B-4BDF-BAFD-B558E6AE5BFA}" destId="{07D8524C-3D2D-47D1-8DBE-A8509F4E8A16}" srcOrd="0" destOrd="0" presId="urn:microsoft.com/office/officeart/2005/8/layout/funnel1"/>
    <dgm:cxn modelId="{ED1AA3DA-5001-4E29-9083-DF0B7802FA8F}" type="presOf" srcId="{51220755-4834-4AE7-BD38-5BD8B6719936}" destId="{8A689BD2-AD70-4FBC-B19C-AC38A127A391}" srcOrd="0" destOrd="0" presId="urn:microsoft.com/office/officeart/2005/8/layout/funnel1"/>
    <dgm:cxn modelId="{3E6C6A02-F489-4C82-B675-22F862952DA0}" srcId="{DA907C49-8F93-4E76-AB38-1C0EB42CF8E4}" destId="{A9F8510E-3FE6-4CF0-B936-1F8663A650F5}" srcOrd="4" destOrd="0" parTransId="{3E4D9967-D53A-4475-8FA2-BD6D13928442}" sibTransId="{002F0437-52E7-4CD7-AF1C-56DD6627E11C}"/>
    <dgm:cxn modelId="{C5304649-90D4-46E1-9ED7-68C064FE8B11}" srcId="{DA907C49-8F93-4E76-AB38-1C0EB42CF8E4}" destId="{030B63E5-EDBD-4E8F-9B4D-99EAB072E0A1}" srcOrd="2" destOrd="0" parTransId="{9242AB13-8E09-44A2-8CDE-6EDED9F66DDA}" sibTransId="{D051E80B-F3E7-42CD-9D6E-D22F6E819394}"/>
    <dgm:cxn modelId="{0C0684E9-6481-47DF-B3DC-193C0746F1BD}" type="presOf" srcId="{DA907C49-8F93-4E76-AB38-1C0EB42CF8E4}" destId="{15E988A5-6E05-40B0-9622-D39E461C16E5}" srcOrd="0" destOrd="0" presId="urn:microsoft.com/office/officeart/2005/8/layout/funnel1"/>
    <dgm:cxn modelId="{68DA4FA8-AB3D-4856-A231-71E57EA04C97}" srcId="{DA907C49-8F93-4E76-AB38-1C0EB42CF8E4}" destId="{51220755-4834-4AE7-BD38-5BD8B6719936}" srcOrd="0" destOrd="0" parTransId="{7161A576-002A-40C3-8464-9EF7CE275866}" sibTransId="{2C4FFBDB-A9D1-4479-9EE8-4E824E1706C2}"/>
    <dgm:cxn modelId="{1A292EF6-028A-41F8-8E5E-8C076160DCCE}" type="presOf" srcId="{030B63E5-EDBD-4E8F-9B4D-99EAB072E0A1}" destId="{323AB257-FE0F-435A-A616-FCD12AC6F565}" srcOrd="0" destOrd="0" presId="urn:microsoft.com/office/officeart/2005/8/layout/funnel1"/>
    <dgm:cxn modelId="{51B01A50-E815-450C-A448-15AD515EAF06}" srcId="{DA907C49-8F93-4E76-AB38-1C0EB42CF8E4}" destId="{CECED697-6CDD-40D2-85BD-CBD6EE3C3FD9}" srcOrd="5" destOrd="0" parTransId="{7924CA1A-F4E1-4F45-A852-2F01A3F0ADD9}" sibTransId="{F512BA60-D906-4D31-A67E-729C1F158815}"/>
    <dgm:cxn modelId="{E695CEC4-B919-497D-B1E8-452042A55A38}" type="presParOf" srcId="{15E988A5-6E05-40B0-9622-D39E461C16E5}" destId="{B1EBD44B-1FE7-4C37-A419-EDC41A486DA1}" srcOrd="0" destOrd="0" presId="urn:microsoft.com/office/officeart/2005/8/layout/funnel1"/>
    <dgm:cxn modelId="{6DFEE299-57B7-4818-A7DD-98DE098BCFCA}" type="presParOf" srcId="{15E988A5-6E05-40B0-9622-D39E461C16E5}" destId="{DF0FA356-4E15-4898-8EAC-98552AF230A1}" srcOrd="1" destOrd="0" presId="urn:microsoft.com/office/officeart/2005/8/layout/funnel1"/>
    <dgm:cxn modelId="{81B1274E-AEEA-4EF6-B88A-D0D70E0A6019}" type="presParOf" srcId="{15E988A5-6E05-40B0-9622-D39E461C16E5}" destId="{6A5CDE3D-609F-422B-AAB1-DF27D4688FE3}" srcOrd="2" destOrd="0" presId="urn:microsoft.com/office/officeart/2005/8/layout/funnel1"/>
    <dgm:cxn modelId="{18B0B094-F556-4434-81BA-201E51FDE1EA}" type="presParOf" srcId="{15E988A5-6E05-40B0-9622-D39E461C16E5}" destId="{323AB257-FE0F-435A-A616-FCD12AC6F565}" srcOrd="3" destOrd="0" presId="urn:microsoft.com/office/officeart/2005/8/layout/funnel1"/>
    <dgm:cxn modelId="{2F0201D0-2727-475E-8EC9-161ED3E49D27}" type="presParOf" srcId="{15E988A5-6E05-40B0-9622-D39E461C16E5}" destId="{07D8524C-3D2D-47D1-8DBE-A8509F4E8A16}" srcOrd="4" destOrd="0" presId="urn:microsoft.com/office/officeart/2005/8/layout/funnel1"/>
    <dgm:cxn modelId="{83453DE6-25F3-4639-9C86-4C56021221C5}" type="presParOf" srcId="{15E988A5-6E05-40B0-9622-D39E461C16E5}" destId="{8A689BD2-AD70-4FBC-B19C-AC38A127A391}" srcOrd="5" destOrd="0" presId="urn:microsoft.com/office/officeart/2005/8/layout/funnel1"/>
    <dgm:cxn modelId="{DD8714C0-587C-4752-B6AE-B98BA6ACF626}" type="presParOf" srcId="{15E988A5-6E05-40B0-9622-D39E461C16E5}" destId="{85528A0B-1B2C-465B-BBA0-D4E65BCDF6B1}" srcOrd="6" destOrd="0" presId="urn:microsoft.com/office/officeart/2005/8/layout/funnel1"/>
  </dgm:cxnLst>
  <dgm:bg/>
  <dgm:whole/>
  <dgm:extLst>
    <a:ext uri="http://schemas.microsoft.com/office/drawing/2008/diagram">
      <dsp:dataModelExt xmlns:dsp="http://schemas.microsoft.com/office/drawing/2008/diagram" relId="rId13"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DA907C49-8F93-4E76-AB38-1C0EB42CF8E4}" type="doc">
      <dgm:prSet loTypeId="urn:microsoft.com/office/officeart/2005/8/layout/funnel1" loCatId="relationship" qsTypeId="urn:microsoft.com/office/officeart/2005/8/quickstyle/simple1" qsCatId="simple" csTypeId="urn:microsoft.com/office/officeart/2005/8/colors/accent2_3" csCatId="accent2" phldr="1"/>
      <dgm:spPr/>
      <dgm:t>
        <a:bodyPr/>
        <a:lstStyle/>
        <a:p>
          <a:endParaRPr lang="en-GB"/>
        </a:p>
      </dgm:t>
    </dgm:pt>
    <dgm:pt modelId="{51220755-4834-4AE7-BD38-5BD8B6719936}">
      <dgm:prSet phldrT="[Text]" custT="1"/>
      <dgm:spPr>
        <a:solidFill>
          <a:schemeClr val="accent2">
            <a:lumMod val="40000"/>
            <a:lumOff val="60000"/>
          </a:schemeClr>
        </a:solidFill>
      </dgm:spPr>
      <dgm:t>
        <a:bodyPr/>
        <a:lstStyle/>
        <a:p>
          <a:r>
            <a:rPr lang="fr-BE" sz="1200" b="1" dirty="0" smtClean="0">
              <a:solidFill>
                <a:schemeClr val="tx1"/>
              </a:solidFill>
              <a:latin typeface="Arial" panose="020B0604020202020204" pitchFamily="34" charset="0"/>
            </a:rPr>
            <a:t>Working Capital</a:t>
          </a:r>
          <a:endParaRPr lang="en-GB" sz="1200" b="1" dirty="0">
            <a:solidFill>
              <a:schemeClr val="tx1"/>
            </a:solidFill>
            <a:latin typeface="Arial" panose="020B0604020202020204" pitchFamily="34" charset="0"/>
          </a:endParaRPr>
        </a:p>
      </dgm:t>
    </dgm:pt>
    <dgm:pt modelId="{7161A576-002A-40C3-8464-9EF7CE275866}" type="parTrans" cxnId="{68DA4FA8-AB3D-4856-A231-71E57EA04C97}">
      <dgm:prSet/>
      <dgm:spPr/>
      <dgm:t>
        <a:bodyPr/>
        <a:lstStyle/>
        <a:p>
          <a:endParaRPr lang="en-GB"/>
        </a:p>
      </dgm:t>
    </dgm:pt>
    <dgm:pt modelId="{2C4FFBDB-A9D1-4479-9EE8-4E824E1706C2}" type="sibTrans" cxnId="{68DA4FA8-AB3D-4856-A231-71E57EA04C97}">
      <dgm:prSet/>
      <dgm:spPr/>
      <dgm:t>
        <a:bodyPr/>
        <a:lstStyle/>
        <a:p>
          <a:endParaRPr lang="en-GB"/>
        </a:p>
      </dgm:t>
    </dgm:pt>
    <dgm:pt modelId="{D133B887-022B-4BDF-BAFD-B558E6AE5BFA}">
      <dgm:prSet phldrT="[Text]" custT="1"/>
      <dgm:spPr>
        <a:solidFill>
          <a:schemeClr val="tx2"/>
        </a:solidFill>
      </dgm:spPr>
      <dgm:t>
        <a:bodyPr/>
        <a:lstStyle/>
        <a:p>
          <a:r>
            <a:rPr lang="fr-BE" sz="1200" b="1" dirty="0" smtClean="0">
              <a:latin typeface="Arial" panose="020B0604020202020204" pitchFamily="34" charset="0"/>
            </a:rPr>
            <a:t>Tangible &amp; Intangible Assets</a:t>
          </a:r>
          <a:endParaRPr lang="en-GB" sz="1200" b="1" dirty="0">
            <a:latin typeface="Arial" panose="020B0604020202020204" pitchFamily="34" charset="0"/>
          </a:endParaRPr>
        </a:p>
      </dgm:t>
    </dgm:pt>
    <dgm:pt modelId="{E4283453-7C01-42CA-B315-E818F6744121}" type="parTrans" cxnId="{8B1355F6-130F-4A1D-A176-10E90017B87C}">
      <dgm:prSet/>
      <dgm:spPr/>
      <dgm:t>
        <a:bodyPr/>
        <a:lstStyle/>
        <a:p>
          <a:endParaRPr lang="en-GB"/>
        </a:p>
      </dgm:t>
    </dgm:pt>
    <dgm:pt modelId="{CDC2D82E-475A-4E4C-9129-17913E18746C}" type="sibTrans" cxnId="{8B1355F6-130F-4A1D-A176-10E90017B87C}">
      <dgm:prSet/>
      <dgm:spPr/>
      <dgm:t>
        <a:bodyPr/>
        <a:lstStyle/>
        <a:p>
          <a:endParaRPr lang="en-GB"/>
        </a:p>
      </dgm:t>
    </dgm:pt>
    <dgm:pt modelId="{030B63E5-EDBD-4E8F-9B4D-99EAB072E0A1}">
      <dgm:prSet phldrT="[Text]" custT="1"/>
      <dgm:spPr>
        <a:solidFill>
          <a:schemeClr val="tx2">
            <a:lumMod val="20000"/>
            <a:lumOff val="80000"/>
          </a:schemeClr>
        </a:solidFill>
      </dgm:spPr>
      <dgm:t>
        <a:bodyPr/>
        <a:lstStyle/>
        <a:p>
          <a:r>
            <a:rPr lang="fr-BE" sz="1200" b="1" dirty="0" smtClean="0">
              <a:solidFill>
                <a:schemeClr val="tx1"/>
              </a:solidFill>
              <a:latin typeface="Arial" panose="020B0604020202020204" pitchFamily="34" charset="0"/>
            </a:rPr>
            <a:t>Business Transfers</a:t>
          </a:r>
          <a:endParaRPr lang="en-GB" sz="1200" b="1" dirty="0">
            <a:solidFill>
              <a:schemeClr val="tx1"/>
            </a:solidFill>
            <a:latin typeface="Arial" panose="020B0604020202020204" pitchFamily="34" charset="0"/>
          </a:endParaRPr>
        </a:p>
      </dgm:t>
    </dgm:pt>
    <dgm:pt modelId="{9242AB13-8E09-44A2-8CDE-6EDED9F66DDA}" type="parTrans" cxnId="{C5304649-90D4-46E1-9ED7-68C064FE8B11}">
      <dgm:prSet/>
      <dgm:spPr/>
      <dgm:t>
        <a:bodyPr/>
        <a:lstStyle/>
        <a:p>
          <a:endParaRPr lang="en-GB"/>
        </a:p>
      </dgm:t>
    </dgm:pt>
    <dgm:pt modelId="{D051E80B-F3E7-42CD-9D6E-D22F6E819394}" type="sibTrans" cxnId="{C5304649-90D4-46E1-9ED7-68C064FE8B11}">
      <dgm:prSet/>
      <dgm:spPr/>
      <dgm:t>
        <a:bodyPr/>
        <a:lstStyle/>
        <a:p>
          <a:endParaRPr lang="en-GB"/>
        </a:p>
      </dgm:t>
    </dgm:pt>
    <dgm:pt modelId="{F02BEFE0-A7B5-4BA1-B37E-76755C2EBD84}">
      <dgm:prSet phldrT="[Text]" custT="1"/>
      <dgm:spPr/>
      <dgm:t>
        <a:bodyPr/>
        <a:lstStyle/>
        <a:p>
          <a:r>
            <a:rPr lang="fr-BE" sz="1600" b="1" dirty="0" smtClean="0">
              <a:solidFill>
                <a:schemeClr val="accent5">
                  <a:lumMod val="50000"/>
                </a:schemeClr>
              </a:solidFill>
              <a:latin typeface="+mj-lt"/>
              <a:cs typeface="MV Boli" panose="02000500030200090000" pitchFamily="2" charset="0"/>
            </a:rPr>
            <a:t>Purpose</a:t>
          </a:r>
          <a:endParaRPr lang="en-GB" sz="1600" b="1" dirty="0">
            <a:solidFill>
              <a:schemeClr val="accent5">
                <a:lumMod val="50000"/>
              </a:schemeClr>
            </a:solidFill>
            <a:latin typeface="+mj-lt"/>
            <a:cs typeface="MV Boli" panose="02000500030200090000" pitchFamily="2" charset="0"/>
          </a:endParaRPr>
        </a:p>
      </dgm:t>
    </dgm:pt>
    <dgm:pt modelId="{91A0EC50-DAFB-4335-A506-D52E732E1DF7}" type="parTrans" cxnId="{A375C17A-1B76-485F-8739-79EEB24A4278}">
      <dgm:prSet/>
      <dgm:spPr/>
      <dgm:t>
        <a:bodyPr/>
        <a:lstStyle/>
        <a:p>
          <a:endParaRPr lang="en-GB"/>
        </a:p>
      </dgm:t>
    </dgm:pt>
    <dgm:pt modelId="{2CC7701F-B5D3-4E49-84DD-CC748E86A88D}" type="sibTrans" cxnId="{A375C17A-1B76-485F-8739-79EEB24A4278}">
      <dgm:prSet/>
      <dgm:spPr/>
      <dgm:t>
        <a:bodyPr/>
        <a:lstStyle/>
        <a:p>
          <a:endParaRPr lang="en-GB"/>
        </a:p>
      </dgm:t>
    </dgm:pt>
    <dgm:pt modelId="{15E988A5-6E05-40B0-9622-D39E461C16E5}" type="pres">
      <dgm:prSet presAssocID="{DA907C49-8F93-4E76-AB38-1C0EB42CF8E4}" presName="Name0" presStyleCnt="0">
        <dgm:presLayoutVars>
          <dgm:chMax val="4"/>
          <dgm:resizeHandles val="exact"/>
        </dgm:presLayoutVars>
      </dgm:prSet>
      <dgm:spPr/>
      <dgm:t>
        <a:bodyPr/>
        <a:lstStyle/>
        <a:p>
          <a:endParaRPr lang="en-US"/>
        </a:p>
      </dgm:t>
    </dgm:pt>
    <dgm:pt modelId="{B1EBD44B-1FE7-4C37-A419-EDC41A486DA1}" type="pres">
      <dgm:prSet presAssocID="{DA907C49-8F93-4E76-AB38-1C0EB42CF8E4}" presName="ellipse" presStyleLbl="trBgShp" presStyleIdx="0" presStyleCnt="1"/>
      <dgm:spPr/>
    </dgm:pt>
    <dgm:pt modelId="{DF0FA356-4E15-4898-8EAC-98552AF230A1}" type="pres">
      <dgm:prSet presAssocID="{DA907C49-8F93-4E76-AB38-1C0EB42CF8E4}" presName="arrow1" presStyleLbl="fgShp" presStyleIdx="0" presStyleCnt="1"/>
      <dgm:spPr/>
    </dgm:pt>
    <dgm:pt modelId="{6A5CDE3D-609F-422B-AAB1-DF27D4688FE3}" type="pres">
      <dgm:prSet presAssocID="{DA907C49-8F93-4E76-AB38-1C0EB42CF8E4}" presName="rectangle" presStyleLbl="revTx" presStyleIdx="0" presStyleCnt="1" custLinFactNeighborX="962" custLinFactNeighborY="28919">
        <dgm:presLayoutVars>
          <dgm:bulletEnabled val="1"/>
        </dgm:presLayoutVars>
      </dgm:prSet>
      <dgm:spPr/>
      <dgm:t>
        <a:bodyPr/>
        <a:lstStyle/>
        <a:p>
          <a:endParaRPr lang="en-GB"/>
        </a:p>
      </dgm:t>
    </dgm:pt>
    <dgm:pt modelId="{323AB257-FE0F-435A-A616-FCD12AC6F565}" type="pres">
      <dgm:prSet presAssocID="{D133B887-022B-4BDF-BAFD-B558E6AE5BFA}" presName="item1" presStyleLbl="node1" presStyleIdx="0" presStyleCnt="3" custScaleX="139311" custScaleY="141138" custLinFactNeighborX="-10544" custLinFactNeighborY="9688">
        <dgm:presLayoutVars>
          <dgm:bulletEnabled val="1"/>
        </dgm:presLayoutVars>
      </dgm:prSet>
      <dgm:spPr/>
      <dgm:t>
        <a:bodyPr/>
        <a:lstStyle/>
        <a:p>
          <a:endParaRPr lang="en-GB"/>
        </a:p>
      </dgm:t>
    </dgm:pt>
    <dgm:pt modelId="{07D8524C-3D2D-47D1-8DBE-A8509F4E8A16}" type="pres">
      <dgm:prSet presAssocID="{030B63E5-EDBD-4E8F-9B4D-99EAB072E0A1}" presName="item2" presStyleLbl="node1" presStyleIdx="1" presStyleCnt="3" custScaleX="157029" custScaleY="141138" custLinFactNeighborX="-8716" custLinFactNeighborY="-2448">
        <dgm:presLayoutVars>
          <dgm:bulletEnabled val="1"/>
        </dgm:presLayoutVars>
      </dgm:prSet>
      <dgm:spPr/>
      <dgm:t>
        <a:bodyPr/>
        <a:lstStyle/>
        <a:p>
          <a:endParaRPr lang="en-GB"/>
        </a:p>
      </dgm:t>
    </dgm:pt>
    <dgm:pt modelId="{8A689BD2-AD70-4FBC-B19C-AC38A127A391}" type="pres">
      <dgm:prSet presAssocID="{F02BEFE0-A7B5-4BA1-B37E-76755C2EBD84}" presName="item3" presStyleLbl="node1" presStyleIdx="2" presStyleCnt="3" custScaleX="157029" custScaleY="141138" custLinFactNeighborX="28516" custLinFactNeighborY="13013">
        <dgm:presLayoutVars>
          <dgm:bulletEnabled val="1"/>
        </dgm:presLayoutVars>
      </dgm:prSet>
      <dgm:spPr/>
      <dgm:t>
        <a:bodyPr/>
        <a:lstStyle/>
        <a:p>
          <a:endParaRPr lang="en-GB"/>
        </a:p>
      </dgm:t>
    </dgm:pt>
    <dgm:pt modelId="{85528A0B-1B2C-465B-BBA0-D4E65BCDF6B1}" type="pres">
      <dgm:prSet presAssocID="{DA907C49-8F93-4E76-AB38-1C0EB42CF8E4}" presName="funnel" presStyleLbl="trAlignAcc1" presStyleIdx="0" presStyleCnt="1" custScaleX="128852" custScaleY="158602" custLinFactNeighborX="-18" custLinFactNeighborY="-611"/>
      <dgm:spPr>
        <a:ln>
          <a:solidFill>
            <a:schemeClr val="tx2">
              <a:lumMod val="40000"/>
              <a:lumOff val="60000"/>
            </a:schemeClr>
          </a:solidFill>
        </a:ln>
      </dgm:spPr>
      <dgm:t>
        <a:bodyPr/>
        <a:lstStyle/>
        <a:p>
          <a:endParaRPr lang="en-GB"/>
        </a:p>
      </dgm:t>
    </dgm:pt>
  </dgm:ptLst>
  <dgm:cxnLst>
    <dgm:cxn modelId="{8B1355F6-130F-4A1D-A176-10E90017B87C}" srcId="{DA907C49-8F93-4E76-AB38-1C0EB42CF8E4}" destId="{D133B887-022B-4BDF-BAFD-B558E6AE5BFA}" srcOrd="1" destOrd="0" parTransId="{E4283453-7C01-42CA-B315-E818F6744121}" sibTransId="{CDC2D82E-475A-4E4C-9129-17913E18746C}"/>
    <dgm:cxn modelId="{A375C17A-1B76-485F-8739-79EEB24A4278}" srcId="{DA907C49-8F93-4E76-AB38-1C0EB42CF8E4}" destId="{F02BEFE0-A7B5-4BA1-B37E-76755C2EBD84}" srcOrd="3" destOrd="0" parTransId="{91A0EC50-DAFB-4335-A506-D52E732E1DF7}" sibTransId="{2CC7701F-B5D3-4E49-84DD-CC748E86A88D}"/>
    <dgm:cxn modelId="{B3A0D23E-5F90-4BCE-9079-56E6A1C50A67}" type="presOf" srcId="{D133B887-022B-4BDF-BAFD-B558E6AE5BFA}" destId="{07D8524C-3D2D-47D1-8DBE-A8509F4E8A16}" srcOrd="0" destOrd="0" presId="urn:microsoft.com/office/officeart/2005/8/layout/funnel1"/>
    <dgm:cxn modelId="{1A5CA64F-E07A-46A4-B131-B4BBEE55F2C8}" type="presOf" srcId="{51220755-4834-4AE7-BD38-5BD8B6719936}" destId="{8A689BD2-AD70-4FBC-B19C-AC38A127A391}" srcOrd="0" destOrd="0" presId="urn:microsoft.com/office/officeart/2005/8/layout/funnel1"/>
    <dgm:cxn modelId="{F94AD945-0339-4A88-A5DF-B045C5089B34}" type="presOf" srcId="{030B63E5-EDBD-4E8F-9B4D-99EAB072E0A1}" destId="{323AB257-FE0F-435A-A616-FCD12AC6F565}" srcOrd="0" destOrd="0" presId="urn:microsoft.com/office/officeart/2005/8/layout/funnel1"/>
    <dgm:cxn modelId="{D5DBA91E-E34F-4E53-A3D0-D136713CA051}" type="presOf" srcId="{F02BEFE0-A7B5-4BA1-B37E-76755C2EBD84}" destId="{6A5CDE3D-609F-422B-AAB1-DF27D4688FE3}" srcOrd="0" destOrd="0" presId="urn:microsoft.com/office/officeart/2005/8/layout/funnel1"/>
    <dgm:cxn modelId="{C5304649-90D4-46E1-9ED7-68C064FE8B11}" srcId="{DA907C49-8F93-4E76-AB38-1C0EB42CF8E4}" destId="{030B63E5-EDBD-4E8F-9B4D-99EAB072E0A1}" srcOrd="2" destOrd="0" parTransId="{9242AB13-8E09-44A2-8CDE-6EDED9F66DDA}" sibTransId="{D051E80B-F3E7-42CD-9D6E-D22F6E819394}"/>
    <dgm:cxn modelId="{9260A223-567D-430C-BF52-D16A27692ECB}" type="presOf" srcId="{DA907C49-8F93-4E76-AB38-1C0EB42CF8E4}" destId="{15E988A5-6E05-40B0-9622-D39E461C16E5}" srcOrd="0" destOrd="0" presId="urn:microsoft.com/office/officeart/2005/8/layout/funnel1"/>
    <dgm:cxn modelId="{68DA4FA8-AB3D-4856-A231-71E57EA04C97}" srcId="{DA907C49-8F93-4E76-AB38-1C0EB42CF8E4}" destId="{51220755-4834-4AE7-BD38-5BD8B6719936}" srcOrd="0" destOrd="0" parTransId="{7161A576-002A-40C3-8464-9EF7CE275866}" sibTransId="{2C4FFBDB-A9D1-4479-9EE8-4E824E1706C2}"/>
    <dgm:cxn modelId="{44889104-6B68-4D8D-990B-174D64ABE8DB}" type="presParOf" srcId="{15E988A5-6E05-40B0-9622-D39E461C16E5}" destId="{B1EBD44B-1FE7-4C37-A419-EDC41A486DA1}" srcOrd="0" destOrd="0" presId="urn:microsoft.com/office/officeart/2005/8/layout/funnel1"/>
    <dgm:cxn modelId="{988E5F26-7298-4A01-8D1D-01F224A8B9CB}" type="presParOf" srcId="{15E988A5-6E05-40B0-9622-D39E461C16E5}" destId="{DF0FA356-4E15-4898-8EAC-98552AF230A1}" srcOrd="1" destOrd="0" presId="urn:microsoft.com/office/officeart/2005/8/layout/funnel1"/>
    <dgm:cxn modelId="{11EC1C95-F3CE-4AAB-A7A2-68408D20F750}" type="presParOf" srcId="{15E988A5-6E05-40B0-9622-D39E461C16E5}" destId="{6A5CDE3D-609F-422B-AAB1-DF27D4688FE3}" srcOrd="2" destOrd="0" presId="urn:microsoft.com/office/officeart/2005/8/layout/funnel1"/>
    <dgm:cxn modelId="{C2B7176F-2832-4886-999A-07594C75FC30}" type="presParOf" srcId="{15E988A5-6E05-40B0-9622-D39E461C16E5}" destId="{323AB257-FE0F-435A-A616-FCD12AC6F565}" srcOrd="3" destOrd="0" presId="urn:microsoft.com/office/officeart/2005/8/layout/funnel1"/>
    <dgm:cxn modelId="{B9D4235D-AB47-41FB-A6E5-17C7EC4230A7}" type="presParOf" srcId="{15E988A5-6E05-40B0-9622-D39E461C16E5}" destId="{07D8524C-3D2D-47D1-8DBE-A8509F4E8A16}" srcOrd="4" destOrd="0" presId="urn:microsoft.com/office/officeart/2005/8/layout/funnel1"/>
    <dgm:cxn modelId="{077FBF86-EF1C-41E9-87AD-961DAB841CF4}" type="presParOf" srcId="{15E988A5-6E05-40B0-9622-D39E461C16E5}" destId="{8A689BD2-AD70-4FBC-B19C-AC38A127A391}" srcOrd="5" destOrd="0" presId="urn:microsoft.com/office/officeart/2005/8/layout/funnel1"/>
    <dgm:cxn modelId="{272207F7-97E1-48CF-9A2A-5A370B3A845E}" type="presParOf" srcId="{15E988A5-6E05-40B0-9622-D39E461C16E5}" destId="{85528A0B-1B2C-465B-BBA0-D4E65BCDF6B1}" srcOrd="6" destOrd="0" presId="urn:microsoft.com/office/officeart/2005/8/layout/funnel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81AE27-69D6-42F9-A588-673FB8F94287}">
      <dsp:nvSpPr>
        <dsp:cNvPr id="0" name=""/>
        <dsp:cNvSpPr/>
      </dsp:nvSpPr>
      <dsp:spPr>
        <a:xfrm>
          <a:off x="240740" y="590"/>
          <a:ext cx="1076272" cy="50742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latin typeface="Futura Lt BT" panose="020B0402020204020303" pitchFamily="34" charset="0"/>
            </a:rPr>
            <a:t>Sum of target fund size</a:t>
          </a:r>
          <a:endParaRPr lang="en-GB" sz="1200" b="1" kern="1200" dirty="0">
            <a:solidFill>
              <a:schemeClr val="tx1"/>
            </a:solidFill>
            <a:latin typeface="Futura Lt BT" panose="020B0402020204020303" pitchFamily="34" charset="0"/>
          </a:endParaRPr>
        </a:p>
      </dsp:txBody>
      <dsp:txXfrm>
        <a:off x="255602" y="15452"/>
        <a:ext cx="1046548" cy="477702"/>
      </dsp:txXfrm>
    </dsp:sp>
    <dsp:sp modelId="{69384D32-92B7-44A9-B90F-AAA3BAFA403A}">
      <dsp:nvSpPr>
        <dsp:cNvPr id="0" name=""/>
        <dsp:cNvSpPr/>
      </dsp:nvSpPr>
      <dsp:spPr>
        <a:xfrm>
          <a:off x="348367" y="508017"/>
          <a:ext cx="107627" cy="294679"/>
        </a:xfrm>
        <a:custGeom>
          <a:avLst/>
          <a:gdLst/>
          <a:ahLst/>
          <a:cxnLst/>
          <a:rect l="0" t="0" r="0" b="0"/>
          <a:pathLst>
            <a:path>
              <a:moveTo>
                <a:pt x="0" y="0"/>
              </a:moveTo>
              <a:lnTo>
                <a:pt x="0" y="294679"/>
              </a:lnTo>
              <a:lnTo>
                <a:pt x="107627" y="2946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B087E5-1A02-45C9-A291-53EA38DC1506}">
      <dsp:nvSpPr>
        <dsp:cNvPr id="0" name=""/>
        <dsp:cNvSpPr/>
      </dsp:nvSpPr>
      <dsp:spPr>
        <a:xfrm>
          <a:off x="455995" y="606244"/>
          <a:ext cx="628649" cy="39290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b="1" kern="1200" dirty="0" smtClean="0">
              <a:latin typeface="Futura Lt BT" panose="020B0402020204020303" pitchFamily="34" charset="0"/>
            </a:rPr>
            <a:t>€ 2.1bn</a:t>
          </a:r>
          <a:endParaRPr lang="en-GB" sz="1400" b="1" kern="1200" dirty="0">
            <a:latin typeface="Futura Lt BT" panose="020B0402020204020303" pitchFamily="34" charset="0"/>
          </a:endParaRPr>
        </a:p>
      </dsp:txBody>
      <dsp:txXfrm>
        <a:off x="467503" y="617752"/>
        <a:ext cx="605633" cy="369890"/>
      </dsp:txXfrm>
    </dsp:sp>
    <dsp:sp modelId="{BD7EBF71-F910-4C77-A0DC-A483B39AF3AE}">
      <dsp:nvSpPr>
        <dsp:cNvPr id="0" name=""/>
        <dsp:cNvSpPr/>
      </dsp:nvSpPr>
      <dsp:spPr>
        <a:xfrm>
          <a:off x="1513466" y="590"/>
          <a:ext cx="1293793" cy="7716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tx1"/>
              </a:solidFill>
              <a:latin typeface="Futura Lt BT" panose="020B0402020204020303" pitchFamily="34" charset="0"/>
            </a:rPr>
            <a:t>Total EU commitments</a:t>
          </a:r>
        </a:p>
        <a:p>
          <a:pPr lvl="0" algn="ctr" defTabSz="533400">
            <a:lnSpc>
              <a:spcPct val="90000"/>
            </a:lnSpc>
            <a:spcBef>
              <a:spcPct val="0"/>
            </a:spcBef>
            <a:spcAft>
              <a:spcPct val="35000"/>
            </a:spcAft>
          </a:pPr>
          <a:r>
            <a:rPr lang="en-US" sz="1400" b="1" kern="1200" dirty="0" smtClean="0">
              <a:solidFill>
                <a:schemeClr val="tx1"/>
              </a:solidFill>
              <a:latin typeface="Futura Lt BT" panose="020B0402020204020303" pitchFamily="34" charset="0"/>
            </a:rPr>
            <a:t>€410m</a:t>
          </a:r>
          <a:endParaRPr lang="en-GB" sz="1400" b="1" kern="1200" dirty="0">
            <a:solidFill>
              <a:schemeClr val="tx1"/>
            </a:solidFill>
            <a:latin typeface="Futura Lt BT" panose="020B0402020204020303" pitchFamily="34" charset="0"/>
          </a:endParaRPr>
        </a:p>
      </dsp:txBody>
      <dsp:txXfrm>
        <a:off x="1536067" y="23191"/>
        <a:ext cx="1248591" cy="726458"/>
      </dsp:txXfrm>
    </dsp:sp>
    <dsp:sp modelId="{8E07CFC9-6400-4ABB-8844-FCE9D45ED726}">
      <dsp:nvSpPr>
        <dsp:cNvPr id="0" name=""/>
        <dsp:cNvSpPr/>
      </dsp:nvSpPr>
      <dsp:spPr>
        <a:xfrm>
          <a:off x="1642845" y="772250"/>
          <a:ext cx="129379" cy="367579"/>
        </a:xfrm>
        <a:custGeom>
          <a:avLst/>
          <a:gdLst/>
          <a:ahLst/>
          <a:cxnLst/>
          <a:rect l="0" t="0" r="0" b="0"/>
          <a:pathLst>
            <a:path>
              <a:moveTo>
                <a:pt x="0" y="0"/>
              </a:moveTo>
              <a:lnTo>
                <a:pt x="0" y="367579"/>
              </a:lnTo>
              <a:lnTo>
                <a:pt x="129379" y="3675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C62DD6-4683-4ADF-8F50-D6349B050DBE}">
      <dsp:nvSpPr>
        <dsp:cNvPr id="0" name=""/>
        <dsp:cNvSpPr/>
      </dsp:nvSpPr>
      <dsp:spPr>
        <a:xfrm>
          <a:off x="1772224" y="870477"/>
          <a:ext cx="628649" cy="5387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latin typeface="Futura Lt BT" panose="020B0402020204020303" pitchFamily="34" charset="0"/>
            </a:rPr>
            <a:t>Horizon 2020 </a:t>
          </a:r>
          <a:r>
            <a:rPr lang="en-US" sz="900" b="1" kern="1200" dirty="0" smtClean="0">
              <a:latin typeface="Futura Lt BT" panose="020B0402020204020303" pitchFamily="34" charset="0"/>
            </a:rPr>
            <a:t>€200m</a:t>
          </a:r>
          <a:endParaRPr lang="en-GB" sz="900" b="1" kern="1200" dirty="0">
            <a:latin typeface="Futura Lt BT" panose="020B0402020204020303" pitchFamily="34" charset="0"/>
          </a:endParaRPr>
        </a:p>
      </dsp:txBody>
      <dsp:txXfrm>
        <a:off x="1788002" y="886255"/>
        <a:ext cx="597093" cy="507149"/>
      </dsp:txXfrm>
    </dsp:sp>
    <dsp:sp modelId="{8320B2AB-CD1B-469E-A812-CB11B7AC4F01}">
      <dsp:nvSpPr>
        <dsp:cNvPr id="0" name=""/>
        <dsp:cNvSpPr/>
      </dsp:nvSpPr>
      <dsp:spPr>
        <a:xfrm>
          <a:off x="1642845" y="772250"/>
          <a:ext cx="129379" cy="931612"/>
        </a:xfrm>
        <a:custGeom>
          <a:avLst/>
          <a:gdLst/>
          <a:ahLst/>
          <a:cxnLst/>
          <a:rect l="0" t="0" r="0" b="0"/>
          <a:pathLst>
            <a:path>
              <a:moveTo>
                <a:pt x="0" y="0"/>
              </a:moveTo>
              <a:lnTo>
                <a:pt x="0" y="931612"/>
              </a:lnTo>
              <a:lnTo>
                <a:pt x="129379" y="9316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545BEA-0F71-4691-8E01-EAF9AFAA2855}">
      <dsp:nvSpPr>
        <dsp:cNvPr id="0" name=""/>
        <dsp:cNvSpPr/>
      </dsp:nvSpPr>
      <dsp:spPr>
        <a:xfrm>
          <a:off x="1772224" y="1507409"/>
          <a:ext cx="628649" cy="39290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latin typeface="Futura Lt BT" panose="020B0402020204020303" pitchFamily="34" charset="0"/>
            </a:rPr>
            <a:t>EFSI </a:t>
          </a:r>
          <a:r>
            <a:rPr lang="en-US" sz="900" b="1" kern="1200" dirty="0" smtClean="0">
              <a:latin typeface="Futura Lt BT" panose="020B0402020204020303" pitchFamily="34" charset="0"/>
            </a:rPr>
            <a:t>€105m</a:t>
          </a:r>
          <a:endParaRPr lang="en-GB" sz="900" b="1" kern="1200" dirty="0">
            <a:latin typeface="Futura Lt BT" panose="020B0402020204020303" pitchFamily="34" charset="0"/>
          </a:endParaRPr>
        </a:p>
      </dsp:txBody>
      <dsp:txXfrm>
        <a:off x="1783732" y="1518917"/>
        <a:ext cx="605633" cy="369890"/>
      </dsp:txXfrm>
    </dsp:sp>
    <dsp:sp modelId="{26767D87-330C-4BD3-8C50-4B3A22C15800}">
      <dsp:nvSpPr>
        <dsp:cNvPr id="0" name=""/>
        <dsp:cNvSpPr/>
      </dsp:nvSpPr>
      <dsp:spPr>
        <a:xfrm>
          <a:off x="1642845" y="772250"/>
          <a:ext cx="129379" cy="1422744"/>
        </a:xfrm>
        <a:custGeom>
          <a:avLst/>
          <a:gdLst/>
          <a:ahLst/>
          <a:cxnLst/>
          <a:rect l="0" t="0" r="0" b="0"/>
          <a:pathLst>
            <a:path>
              <a:moveTo>
                <a:pt x="0" y="0"/>
              </a:moveTo>
              <a:lnTo>
                <a:pt x="0" y="1422744"/>
              </a:lnTo>
              <a:lnTo>
                <a:pt x="129379" y="14227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16EEDFE-2F69-4150-9F49-34DC296CCAA9}">
      <dsp:nvSpPr>
        <dsp:cNvPr id="0" name=""/>
        <dsp:cNvSpPr/>
      </dsp:nvSpPr>
      <dsp:spPr>
        <a:xfrm>
          <a:off x="1772224" y="1998542"/>
          <a:ext cx="628649" cy="39290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latin typeface="Futura Lt BT" panose="020B0402020204020303" pitchFamily="34" charset="0"/>
            </a:rPr>
            <a:t>COSME</a:t>
          </a:r>
        </a:p>
        <a:p>
          <a:pPr lvl="0" algn="ctr" defTabSz="400050">
            <a:lnSpc>
              <a:spcPct val="90000"/>
            </a:lnSpc>
            <a:spcBef>
              <a:spcPct val="0"/>
            </a:spcBef>
            <a:spcAft>
              <a:spcPct val="35000"/>
            </a:spcAft>
          </a:pPr>
          <a:r>
            <a:rPr lang="en-US" sz="900" b="1" kern="1200" dirty="0" smtClean="0">
              <a:latin typeface="Futura Lt BT" panose="020B0402020204020303" pitchFamily="34" charset="0"/>
            </a:rPr>
            <a:t>€105m</a:t>
          </a:r>
          <a:endParaRPr lang="en-GB" sz="900" b="1" kern="1200" dirty="0">
            <a:latin typeface="Futura Lt BT" panose="020B0402020204020303" pitchFamily="34" charset="0"/>
          </a:endParaRPr>
        </a:p>
      </dsp:txBody>
      <dsp:txXfrm>
        <a:off x="1783732" y="2010050"/>
        <a:ext cx="605633" cy="3698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BD44B-1FE7-4C37-A419-EDC41A486DA1}">
      <dsp:nvSpPr>
        <dsp:cNvPr id="0" name=""/>
        <dsp:cNvSpPr/>
      </dsp:nvSpPr>
      <dsp:spPr>
        <a:xfrm>
          <a:off x="648083" y="1220092"/>
          <a:ext cx="2368350" cy="822497"/>
        </a:xfrm>
        <a:prstGeom prst="ellipse">
          <a:avLst/>
        </a:prstGeom>
        <a:solidFill>
          <a:schemeClr val="accent4">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FA356-4E15-4898-8EAC-98552AF230A1}">
      <dsp:nvSpPr>
        <dsp:cNvPr id="0" name=""/>
        <dsp:cNvSpPr/>
      </dsp:nvSpPr>
      <dsp:spPr>
        <a:xfrm>
          <a:off x="1606439" y="3234108"/>
          <a:ext cx="458982" cy="293748"/>
        </a:xfrm>
        <a:prstGeom prst="downArrow">
          <a:avLst/>
        </a:prstGeom>
        <a:solidFill>
          <a:schemeClr val="accent4">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5CDE3D-609F-422B-AAB1-DF27D4688FE3}">
      <dsp:nvSpPr>
        <dsp:cNvPr id="0" name=""/>
        <dsp:cNvSpPr/>
      </dsp:nvSpPr>
      <dsp:spPr>
        <a:xfrm>
          <a:off x="755566" y="3830959"/>
          <a:ext cx="2203117" cy="550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r-BE" sz="1600" b="1" kern="1200" dirty="0" smtClean="0">
              <a:solidFill>
                <a:schemeClr val="accent5">
                  <a:lumMod val="50000"/>
                </a:schemeClr>
              </a:solidFill>
              <a:latin typeface="+mn-lt"/>
              <a:cs typeface="MV Boli" panose="02000500030200090000" pitchFamily="2" charset="0"/>
            </a:rPr>
            <a:t>Final Beneficiaries</a:t>
          </a:r>
          <a:endParaRPr lang="en-GB" sz="1600" b="1" kern="1200" dirty="0">
            <a:solidFill>
              <a:schemeClr val="accent5">
                <a:lumMod val="50000"/>
              </a:schemeClr>
            </a:solidFill>
            <a:latin typeface="+mn-lt"/>
            <a:cs typeface="MV Boli" panose="02000500030200090000" pitchFamily="2" charset="0"/>
          </a:endParaRPr>
        </a:p>
      </dsp:txBody>
      <dsp:txXfrm>
        <a:off x="755566" y="3830959"/>
        <a:ext cx="2203117" cy="550779"/>
      </dsp:txXfrm>
    </dsp:sp>
    <dsp:sp modelId="{323AB257-FE0F-435A-A616-FCD12AC6F565}">
      <dsp:nvSpPr>
        <dsp:cNvPr id="0" name=""/>
        <dsp:cNvSpPr/>
      </dsp:nvSpPr>
      <dsp:spPr>
        <a:xfrm>
          <a:off x="1259636" y="2016217"/>
          <a:ext cx="1150944" cy="1166038"/>
        </a:xfrm>
        <a:prstGeom prst="ellips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lumMod val="95000"/>
                  <a:lumOff val="5000"/>
                </a:schemeClr>
              </a:solidFill>
              <a:latin typeface="Arial" panose="020B0604020202020204" pitchFamily="34" charset="0"/>
            </a:rPr>
            <a:t>Innovative</a:t>
          </a:r>
          <a:endParaRPr lang="en-GB" sz="1200" b="1" kern="1200" dirty="0">
            <a:solidFill>
              <a:schemeClr val="tx1">
                <a:lumMod val="95000"/>
                <a:lumOff val="5000"/>
              </a:schemeClr>
            </a:solidFill>
            <a:latin typeface="Arial" panose="020B0604020202020204" pitchFamily="34" charset="0"/>
          </a:endParaRPr>
        </a:p>
      </dsp:txBody>
      <dsp:txXfrm>
        <a:off x="1428188" y="2186979"/>
        <a:ext cx="813840" cy="824514"/>
      </dsp:txXfrm>
    </dsp:sp>
    <dsp:sp modelId="{07D8524C-3D2D-47D1-8DBE-A8509F4E8A16}">
      <dsp:nvSpPr>
        <dsp:cNvPr id="0" name=""/>
        <dsp:cNvSpPr/>
      </dsp:nvSpPr>
      <dsp:spPr>
        <a:xfrm>
          <a:off x="610378" y="1296143"/>
          <a:ext cx="1297324" cy="1166038"/>
        </a:xfrm>
        <a:prstGeom prst="ellipse">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SMEs </a:t>
          </a:r>
          <a:br>
            <a:rPr lang="fr-BE" sz="1200" b="1" kern="1200" dirty="0" smtClean="0">
              <a:solidFill>
                <a:schemeClr val="tx1"/>
              </a:solidFill>
              <a:latin typeface="Arial" panose="020B0604020202020204" pitchFamily="34" charset="0"/>
            </a:rPr>
          </a:br>
          <a:r>
            <a:rPr lang="fr-BE" sz="1200" b="1" kern="1200" dirty="0" smtClean="0">
              <a:solidFill>
                <a:schemeClr val="tx1"/>
              </a:solidFill>
              <a:latin typeface="Arial" panose="020B0604020202020204" pitchFamily="34" charset="0"/>
            </a:rPr>
            <a:t>Small Mid-caps</a:t>
          </a:r>
          <a:endParaRPr lang="en-GB" sz="1200" b="1" kern="1200" dirty="0">
            <a:solidFill>
              <a:schemeClr val="tx1"/>
            </a:solidFill>
            <a:latin typeface="Arial" panose="020B0604020202020204" pitchFamily="34" charset="0"/>
          </a:endParaRPr>
        </a:p>
      </dsp:txBody>
      <dsp:txXfrm>
        <a:off x="800367" y="1466905"/>
        <a:ext cx="917346" cy="824514"/>
      </dsp:txXfrm>
    </dsp:sp>
    <dsp:sp modelId="{8A689BD2-AD70-4FBC-B19C-AC38A127A391}">
      <dsp:nvSpPr>
        <dsp:cNvPr id="0" name=""/>
        <dsp:cNvSpPr/>
      </dsp:nvSpPr>
      <dsp:spPr>
        <a:xfrm>
          <a:off x="1762506" y="1224127"/>
          <a:ext cx="1297324" cy="1166038"/>
        </a:xfrm>
        <a:prstGeom prst="ellipse">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EU 28 &amp; H2020 Associated Countries</a:t>
          </a:r>
          <a:endParaRPr lang="en-GB" sz="1200" b="1" kern="1200" dirty="0">
            <a:solidFill>
              <a:schemeClr val="tx1"/>
            </a:solidFill>
            <a:latin typeface="Arial" panose="020B0604020202020204" pitchFamily="34" charset="0"/>
          </a:endParaRPr>
        </a:p>
      </dsp:txBody>
      <dsp:txXfrm>
        <a:off x="1952495" y="1394889"/>
        <a:ext cx="917346" cy="824514"/>
      </dsp:txXfrm>
    </dsp:sp>
    <dsp:sp modelId="{85528A0B-1B2C-465B-BBA0-D4E65BCDF6B1}">
      <dsp:nvSpPr>
        <dsp:cNvPr id="0" name=""/>
        <dsp:cNvSpPr/>
      </dsp:nvSpPr>
      <dsp:spPr>
        <a:xfrm>
          <a:off x="179524" y="504053"/>
          <a:ext cx="3311887" cy="3261242"/>
        </a:xfrm>
        <a:prstGeom prst="funnel">
          <a:avLst/>
        </a:prstGeom>
        <a:solidFill>
          <a:schemeClr val="lt1">
            <a:alpha val="40000"/>
            <a:hueOff val="0"/>
            <a:satOff val="0"/>
            <a:lumOff val="0"/>
            <a:alphaOff val="0"/>
          </a:schemeClr>
        </a:solidFill>
        <a:ln w="9525" cap="flat" cmpd="sng" algn="ctr">
          <a:solidFill>
            <a:schemeClr val="tx2">
              <a:lumMod val="40000"/>
              <a:lumOff val="60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BD44B-1FE7-4C37-A419-EDC41A486DA1}">
      <dsp:nvSpPr>
        <dsp:cNvPr id="0" name=""/>
        <dsp:cNvSpPr/>
      </dsp:nvSpPr>
      <dsp:spPr>
        <a:xfrm>
          <a:off x="648083" y="1220092"/>
          <a:ext cx="2368350" cy="822497"/>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FA356-4E15-4898-8EAC-98552AF230A1}">
      <dsp:nvSpPr>
        <dsp:cNvPr id="0" name=""/>
        <dsp:cNvSpPr/>
      </dsp:nvSpPr>
      <dsp:spPr>
        <a:xfrm>
          <a:off x="1606439" y="3234108"/>
          <a:ext cx="458982" cy="293748"/>
        </a:xfrm>
        <a:prstGeom prst="down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5CDE3D-609F-422B-AAB1-DF27D4688FE3}">
      <dsp:nvSpPr>
        <dsp:cNvPr id="0" name=""/>
        <dsp:cNvSpPr/>
      </dsp:nvSpPr>
      <dsp:spPr>
        <a:xfrm>
          <a:off x="755566" y="3960441"/>
          <a:ext cx="2203117" cy="550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r-BE" sz="1600" b="1" kern="1200" dirty="0" smtClean="0">
              <a:solidFill>
                <a:schemeClr val="accent5">
                  <a:lumMod val="50000"/>
                </a:schemeClr>
              </a:solidFill>
              <a:latin typeface="+mn-lt"/>
              <a:cs typeface="MV Boli" panose="02000500030200090000" pitchFamily="2" charset="0"/>
            </a:rPr>
            <a:t>Transactions</a:t>
          </a:r>
        </a:p>
        <a:p>
          <a:pPr lvl="0" algn="ctr" defTabSz="711200">
            <a:lnSpc>
              <a:spcPct val="90000"/>
            </a:lnSpc>
            <a:spcBef>
              <a:spcPct val="0"/>
            </a:spcBef>
            <a:spcAft>
              <a:spcPct val="35000"/>
            </a:spcAft>
          </a:pPr>
          <a:r>
            <a:rPr lang="fr-BE" sz="1600" b="1" kern="1200" dirty="0" smtClean="0">
              <a:solidFill>
                <a:schemeClr val="accent5">
                  <a:lumMod val="50000"/>
                </a:schemeClr>
              </a:solidFill>
              <a:latin typeface="+mn-lt"/>
              <a:cs typeface="MV Boli" panose="02000500030200090000" pitchFamily="2" charset="0"/>
            </a:rPr>
            <a:t>(senior debt only)</a:t>
          </a:r>
          <a:endParaRPr lang="en-GB" sz="1600" b="1" kern="1200" dirty="0">
            <a:solidFill>
              <a:schemeClr val="accent5">
                <a:lumMod val="50000"/>
              </a:schemeClr>
            </a:solidFill>
            <a:latin typeface="+mn-lt"/>
            <a:cs typeface="MV Boli" panose="02000500030200090000" pitchFamily="2" charset="0"/>
          </a:endParaRPr>
        </a:p>
      </dsp:txBody>
      <dsp:txXfrm>
        <a:off x="755566" y="3960441"/>
        <a:ext cx="2203117" cy="550779"/>
      </dsp:txXfrm>
    </dsp:sp>
    <dsp:sp modelId="{323AB257-FE0F-435A-A616-FCD12AC6F565}">
      <dsp:nvSpPr>
        <dsp:cNvPr id="0" name=""/>
        <dsp:cNvSpPr/>
      </dsp:nvSpPr>
      <dsp:spPr>
        <a:xfrm>
          <a:off x="1295599" y="2179121"/>
          <a:ext cx="1150944" cy="1166038"/>
        </a:xfrm>
        <a:prstGeom prst="ellipse">
          <a:avLst/>
        </a:prstGeom>
        <a:solidFill>
          <a:schemeClr val="bg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Loans, credit lines, bonds, leases</a:t>
          </a:r>
          <a:endParaRPr lang="en-GB" sz="1200" b="1" kern="1200" dirty="0">
            <a:solidFill>
              <a:schemeClr val="tx1"/>
            </a:solidFill>
            <a:latin typeface="Arial" panose="020B0604020202020204" pitchFamily="34" charset="0"/>
          </a:endParaRPr>
        </a:p>
      </dsp:txBody>
      <dsp:txXfrm>
        <a:off x="1464151" y="2349883"/>
        <a:ext cx="813840" cy="824514"/>
      </dsp:txXfrm>
    </dsp:sp>
    <dsp:sp modelId="{07D8524C-3D2D-47D1-8DBE-A8509F4E8A16}">
      <dsp:nvSpPr>
        <dsp:cNvPr id="0" name=""/>
        <dsp:cNvSpPr/>
      </dsp:nvSpPr>
      <dsp:spPr>
        <a:xfrm>
          <a:off x="610378" y="1296143"/>
          <a:ext cx="1297324" cy="1166038"/>
        </a:xfrm>
        <a:prstGeom prst="ellipse">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latin typeface="Arial" panose="020B0604020202020204" pitchFamily="34" charset="0"/>
            </a:rPr>
            <a:t>Amount: </a:t>
          </a:r>
          <a:br>
            <a:rPr lang="fr-BE" sz="1200" b="1" kern="1200" dirty="0" smtClean="0">
              <a:latin typeface="Arial" panose="020B0604020202020204" pitchFamily="34" charset="0"/>
            </a:rPr>
          </a:br>
          <a:r>
            <a:rPr lang="fr-BE" sz="1200" b="1" kern="1200" dirty="0" smtClean="0">
              <a:latin typeface="Arial" panose="020B0604020202020204" pitchFamily="34" charset="0"/>
            </a:rPr>
            <a:t>up to EUR 7.5m </a:t>
          </a:r>
          <a:r>
            <a:rPr lang="fr-BE" sz="1000" b="1" kern="1200" dirty="0" smtClean="0">
              <a:latin typeface="Arial" panose="020B0604020202020204" pitchFamily="34" charset="0"/>
            </a:rPr>
            <a:t>(EUR or LCY)</a:t>
          </a:r>
          <a:endParaRPr lang="en-GB" sz="1000" b="1" kern="1200" dirty="0">
            <a:latin typeface="Arial" panose="020B0604020202020204" pitchFamily="34" charset="0"/>
          </a:endParaRPr>
        </a:p>
      </dsp:txBody>
      <dsp:txXfrm>
        <a:off x="800367" y="1466905"/>
        <a:ext cx="917346" cy="824514"/>
      </dsp:txXfrm>
    </dsp:sp>
    <dsp:sp modelId="{8A689BD2-AD70-4FBC-B19C-AC38A127A391}">
      <dsp:nvSpPr>
        <dsp:cNvPr id="0" name=""/>
        <dsp:cNvSpPr/>
      </dsp:nvSpPr>
      <dsp:spPr>
        <a:xfrm>
          <a:off x="1762506" y="1224127"/>
          <a:ext cx="1297324" cy="1166038"/>
        </a:xfrm>
        <a:prstGeom prst="ellipse">
          <a:avLst/>
        </a:prstGeom>
        <a:solidFill>
          <a:schemeClr val="bg1">
            <a:lumMod val="6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Maturity: up to 10 years</a:t>
          </a:r>
          <a:endParaRPr lang="en-GB" sz="1200" b="1" kern="1200" dirty="0">
            <a:solidFill>
              <a:schemeClr val="tx1"/>
            </a:solidFill>
            <a:latin typeface="Arial" panose="020B0604020202020204" pitchFamily="34" charset="0"/>
          </a:endParaRPr>
        </a:p>
      </dsp:txBody>
      <dsp:txXfrm>
        <a:off x="1952495" y="1394889"/>
        <a:ext cx="917346" cy="824514"/>
      </dsp:txXfrm>
    </dsp:sp>
    <dsp:sp modelId="{85528A0B-1B2C-465B-BBA0-D4E65BCDF6B1}">
      <dsp:nvSpPr>
        <dsp:cNvPr id="0" name=""/>
        <dsp:cNvSpPr/>
      </dsp:nvSpPr>
      <dsp:spPr>
        <a:xfrm>
          <a:off x="133927" y="504053"/>
          <a:ext cx="3311887" cy="3261242"/>
        </a:xfrm>
        <a:prstGeom prst="funnel">
          <a:avLst/>
        </a:prstGeom>
        <a:solidFill>
          <a:schemeClr val="lt1">
            <a:alpha val="40000"/>
            <a:hueOff val="0"/>
            <a:satOff val="0"/>
            <a:lumOff val="0"/>
            <a:alphaOff val="0"/>
          </a:schemeClr>
        </a:solidFill>
        <a:ln w="9525" cap="flat" cmpd="sng" algn="ctr">
          <a:solidFill>
            <a:schemeClr val="tx2">
              <a:lumMod val="40000"/>
              <a:lumOff val="60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EBD44B-1FE7-4C37-A419-EDC41A486DA1}">
      <dsp:nvSpPr>
        <dsp:cNvPr id="0" name=""/>
        <dsp:cNvSpPr/>
      </dsp:nvSpPr>
      <dsp:spPr>
        <a:xfrm>
          <a:off x="648083" y="1220092"/>
          <a:ext cx="2368350" cy="822497"/>
        </a:xfrm>
        <a:prstGeom prst="ellipse">
          <a:avLst/>
        </a:prstGeom>
        <a:solidFill>
          <a:schemeClr val="accent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F0FA356-4E15-4898-8EAC-98552AF230A1}">
      <dsp:nvSpPr>
        <dsp:cNvPr id="0" name=""/>
        <dsp:cNvSpPr/>
      </dsp:nvSpPr>
      <dsp:spPr>
        <a:xfrm>
          <a:off x="1606439" y="3234108"/>
          <a:ext cx="458982" cy="293748"/>
        </a:xfrm>
        <a:prstGeom prst="downArrow">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5CDE3D-609F-422B-AAB1-DF27D4688FE3}">
      <dsp:nvSpPr>
        <dsp:cNvPr id="0" name=""/>
        <dsp:cNvSpPr/>
      </dsp:nvSpPr>
      <dsp:spPr>
        <a:xfrm>
          <a:off x="755566" y="3628387"/>
          <a:ext cx="2203117" cy="550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r-BE" sz="1600" b="1" kern="1200" dirty="0" smtClean="0">
              <a:solidFill>
                <a:schemeClr val="accent5">
                  <a:lumMod val="50000"/>
                </a:schemeClr>
              </a:solidFill>
              <a:latin typeface="+mj-lt"/>
              <a:cs typeface="MV Boli" panose="02000500030200090000" pitchFamily="2" charset="0"/>
            </a:rPr>
            <a:t>Purpose</a:t>
          </a:r>
          <a:endParaRPr lang="en-GB" sz="1600" b="1" kern="1200" dirty="0">
            <a:solidFill>
              <a:schemeClr val="accent5">
                <a:lumMod val="50000"/>
              </a:schemeClr>
            </a:solidFill>
            <a:latin typeface="+mj-lt"/>
            <a:cs typeface="MV Boli" panose="02000500030200090000" pitchFamily="2" charset="0"/>
          </a:endParaRPr>
        </a:p>
      </dsp:txBody>
      <dsp:txXfrm>
        <a:off x="755566" y="3628387"/>
        <a:ext cx="2203117" cy="550779"/>
      </dsp:txXfrm>
    </dsp:sp>
    <dsp:sp modelId="{323AB257-FE0F-435A-A616-FCD12AC6F565}">
      <dsp:nvSpPr>
        <dsp:cNvPr id="0" name=""/>
        <dsp:cNvSpPr/>
      </dsp:nvSpPr>
      <dsp:spPr>
        <a:xfrm>
          <a:off x="1259636" y="2016217"/>
          <a:ext cx="1150944" cy="1166038"/>
        </a:xfrm>
        <a:prstGeom prst="ellipse">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Business Transfers</a:t>
          </a:r>
          <a:endParaRPr lang="en-GB" sz="1200" b="1" kern="1200" dirty="0">
            <a:solidFill>
              <a:schemeClr val="tx1"/>
            </a:solidFill>
            <a:latin typeface="Arial" panose="020B0604020202020204" pitchFamily="34" charset="0"/>
          </a:endParaRPr>
        </a:p>
      </dsp:txBody>
      <dsp:txXfrm>
        <a:off x="1428188" y="2186979"/>
        <a:ext cx="813840" cy="824514"/>
      </dsp:txXfrm>
    </dsp:sp>
    <dsp:sp modelId="{07D8524C-3D2D-47D1-8DBE-A8509F4E8A16}">
      <dsp:nvSpPr>
        <dsp:cNvPr id="0" name=""/>
        <dsp:cNvSpPr/>
      </dsp:nvSpPr>
      <dsp:spPr>
        <a:xfrm>
          <a:off x="610378" y="1296143"/>
          <a:ext cx="1297324" cy="1166038"/>
        </a:xfrm>
        <a:prstGeom prst="ellipse">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latin typeface="Arial" panose="020B0604020202020204" pitchFamily="34" charset="0"/>
            </a:rPr>
            <a:t>Tangible &amp; Intangible Assets</a:t>
          </a:r>
          <a:endParaRPr lang="en-GB" sz="1200" b="1" kern="1200" dirty="0">
            <a:latin typeface="Arial" panose="020B0604020202020204" pitchFamily="34" charset="0"/>
          </a:endParaRPr>
        </a:p>
      </dsp:txBody>
      <dsp:txXfrm>
        <a:off x="800367" y="1466905"/>
        <a:ext cx="917346" cy="824514"/>
      </dsp:txXfrm>
    </dsp:sp>
    <dsp:sp modelId="{8A689BD2-AD70-4FBC-B19C-AC38A127A391}">
      <dsp:nvSpPr>
        <dsp:cNvPr id="0" name=""/>
        <dsp:cNvSpPr/>
      </dsp:nvSpPr>
      <dsp:spPr>
        <a:xfrm>
          <a:off x="1762506" y="1224127"/>
          <a:ext cx="1297324" cy="1166038"/>
        </a:xfrm>
        <a:prstGeom prst="ellipse">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fr-BE" sz="1200" b="1" kern="1200" dirty="0" smtClean="0">
              <a:solidFill>
                <a:schemeClr val="tx1"/>
              </a:solidFill>
              <a:latin typeface="Arial" panose="020B0604020202020204" pitchFamily="34" charset="0"/>
            </a:rPr>
            <a:t>Working Capital</a:t>
          </a:r>
          <a:endParaRPr lang="en-GB" sz="1200" b="1" kern="1200" dirty="0">
            <a:solidFill>
              <a:schemeClr val="tx1"/>
            </a:solidFill>
            <a:latin typeface="Arial" panose="020B0604020202020204" pitchFamily="34" charset="0"/>
          </a:endParaRPr>
        </a:p>
      </dsp:txBody>
      <dsp:txXfrm>
        <a:off x="1952495" y="1394889"/>
        <a:ext cx="917346" cy="824514"/>
      </dsp:txXfrm>
    </dsp:sp>
    <dsp:sp modelId="{85528A0B-1B2C-465B-BBA0-D4E65BCDF6B1}">
      <dsp:nvSpPr>
        <dsp:cNvPr id="0" name=""/>
        <dsp:cNvSpPr/>
      </dsp:nvSpPr>
      <dsp:spPr>
        <a:xfrm>
          <a:off x="179524" y="504053"/>
          <a:ext cx="3311887" cy="3261242"/>
        </a:xfrm>
        <a:prstGeom prst="funnel">
          <a:avLst/>
        </a:prstGeom>
        <a:solidFill>
          <a:schemeClr val="lt1">
            <a:alpha val="40000"/>
            <a:hueOff val="0"/>
            <a:satOff val="0"/>
            <a:lumOff val="0"/>
            <a:alphaOff val="0"/>
          </a:schemeClr>
        </a:solidFill>
        <a:ln w="9525" cap="flat" cmpd="sng" algn="ctr">
          <a:solidFill>
            <a:schemeClr val="tx2">
              <a:lumMod val="40000"/>
              <a:lumOff val="60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defRPr>
            </a:lvl1pPr>
          </a:lstStyle>
          <a:p>
            <a:endParaRPr lang="fr-FR" altLang="fr-FR"/>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defRPr>
            </a:lvl1pPr>
          </a:lstStyle>
          <a:p>
            <a:endParaRPr lang="fr-FR" altLang="fr-FR"/>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defRPr>
            </a:lvl1pPr>
          </a:lstStyle>
          <a:p>
            <a:endParaRPr lang="fr-FR" altLang="fr-FR"/>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charset="0"/>
              </a:defRPr>
            </a:lvl1pPr>
          </a:lstStyle>
          <a:p>
            <a:fld id="{3B705A12-A24B-E44F-9E79-B3B9FB6866DF}" type="slidenum">
              <a:rPr lang="en-GB" altLang="fr-FR"/>
              <a:pPr/>
              <a:t>‹#›</a:t>
            </a:fld>
            <a:endParaRPr lang="en-GB" altLang="fr-FR"/>
          </a:p>
        </p:txBody>
      </p:sp>
    </p:spTree>
    <p:extLst>
      <p:ext uri="{BB962C8B-B14F-4D97-AF65-F5344CB8AC3E}">
        <p14:creationId xmlns:p14="http://schemas.microsoft.com/office/powerpoint/2010/main" val="12951663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defRPr>
            </a:lvl1pPr>
          </a:lstStyle>
          <a:p>
            <a:endParaRPr lang="fr-FR" altLang="fr-FR"/>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defRPr>
            </a:lvl1pPr>
          </a:lstStyle>
          <a:p>
            <a:endParaRPr lang="fr-FR" altLang="fr-FR"/>
          </a:p>
        </p:txBody>
      </p:sp>
      <p:sp>
        <p:nvSpPr>
          <p:cNvPr id="15364"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defRPr>
            </a:lvl1pPr>
          </a:lstStyle>
          <a:p>
            <a:endParaRPr lang="fr-FR" altLang="fr-FR"/>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charset="0"/>
              </a:defRPr>
            </a:lvl1pPr>
          </a:lstStyle>
          <a:p>
            <a:fld id="{7DA32846-B368-214F-8270-0FDFA8D4D3FA}" type="slidenum">
              <a:rPr lang="en-GB" altLang="fr-FR"/>
              <a:pPr/>
              <a:t>‹#›</a:t>
            </a:fld>
            <a:endParaRPr lang="en-GB" altLang="fr-FR"/>
          </a:p>
        </p:txBody>
      </p:sp>
    </p:spTree>
    <p:extLst>
      <p:ext uri="{BB962C8B-B14F-4D97-AF65-F5344CB8AC3E}">
        <p14:creationId xmlns:p14="http://schemas.microsoft.com/office/powerpoint/2010/main" val="2986252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72E105-137D-4D70-AE2D-F70ABB693B5D}" type="slidenum">
              <a:rPr lang="en-GB" smtClean="0">
                <a:solidFill>
                  <a:prstClr val="black"/>
                </a:solidFill>
              </a:rPr>
              <a:pPr/>
              <a:t>1</a:t>
            </a:fld>
            <a:endParaRPr lang="en-GB" dirty="0">
              <a:solidFill>
                <a:prstClr val="black"/>
              </a:solidFill>
            </a:endParaRPr>
          </a:p>
        </p:txBody>
      </p:sp>
    </p:spTree>
    <p:extLst>
      <p:ext uri="{BB962C8B-B14F-4D97-AF65-F5344CB8AC3E}">
        <p14:creationId xmlns:p14="http://schemas.microsoft.com/office/powerpoint/2010/main" val="19212972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1400">
                <a:solidFill>
                  <a:srgbClr val="015CAB"/>
                </a:solidFill>
                <a:latin typeface="Arial" charset="0"/>
              </a:defRPr>
            </a:lvl1pPr>
            <a:lvl2pPr marL="759681" indent="-292186" eaLnBrk="0" hangingPunct="0">
              <a:defRPr sz="1400">
                <a:solidFill>
                  <a:srgbClr val="015CAB"/>
                </a:solidFill>
                <a:latin typeface="Arial" charset="0"/>
              </a:defRPr>
            </a:lvl2pPr>
            <a:lvl3pPr marL="1168743" indent="-233749" eaLnBrk="0" hangingPunct="0">
              <a:defRPr sz="1400">
                <a:solidFill>
                  <a:srgbClr val="015CAB"/>
                </a:solidFill>
                <a:latin typeface="Arial" charset="0"/>
              </a:defRPr>
            </a:lvl3pPr>
            <a:lvl4pPr marL="1636240" indent="-233749" eaLnBrk="0" hangingPunct="0">
              <a:defRPr sz="1400">
                <a:solidFill>
                  <a:srgbClr val="015CAB"/>
                </a:solidFill>
                <a:latin typeface="Arial" charset="0"/>
              </a:defRPr>
            </a:lvl4pPr>
            <a:lvl5pPr marL="2103736" indent="-233749" eaLnBrk="0" hangingPunct="0">
              <a:defRPr sz="1400">
                <a:solidFill>
                  <a:srgbClr val="015CAB"/>
                </a:solidFill>
                <a:latin typeface="Arial" charset="0"/>
              </a:defRPr>
            </a:lvl5pPr>
            <a:lvl6pPr marL="2571233" indent="-233749" algn="ctr" eaLnBrk="0" fontAlgn="base" hangingPunct="0">
              <a:spcBef>
                <a:spcPct val="0"/>
              </a:spcBef>
              <a:spcAft>
                <a:spcPct val="0"/>
              </a:spcAft>
              <a:defRPr sz="1400">
                <a:solidFill>
                  <a:srgbClr val="015CAB"/>
                </a:solidFill>
                <a:latin typeface="Arial" charset="0"/>
              </a:defRPr>
            </a:lvl6pPr>
            <a:lvl7pPr marL="3038731" indent="-233749" algn="ctr" eaLnBrk="0" fontAlgn="base" hangingPunct="0">
              <a:spcBef>
                <a:spcPct val="0"/>
              </a:spcBef>
              <a:spcAft>
                <a:spcPct val="0"/>
              </a:spcAft>
              <a:defRPr sz="1400">
                <a:solidFill>
                  <a:srgbClr val="015CAB"/>
                </a:solidFill>
                <a:latin typeface="Arial" charset="0"/>
              </a:defRPr>
            </a:lvl7pPr>
            <a:lvl8pPr marL="3506227" indent="-233749" algn="ctr" eaLnBrk="0" fontAlgn="base" hangingPunct="0">
              <a:spcBef>
                <a:spcPct val="0"/>
              </a:spcBef>
              <a:spcAft>
                <a:spcPct val="0"/>
              </a:spcAft>
              <a:defRPr sz="1400">
                <a:solidFill>
                  <a:srgbClr val="015CAB"/>
                </a:solidFill>
                <a:latin typeface="Arial" charset="0"/>
              </a:defRPr>
            </a:lvl8pPr>
            <a:lvl9pPr marL="3973724" indent="-233749" algn="ctr" eaLnBrk="0" fontAlgn="base" hangingPunct="0">
              <a:spcBef>
                <a:spcPct val="0"/>
              </a:spcBef>
              <a:spcAft>
                <a:spcPct val="0"/>
              </a:spcAft>
              <a:defRPr sz="1400">
                <a:solidFill>
                  <a:srgbClr val="015CAB"/>
                </a:solidFill>
                <a:latin typeface="Arial" charset="0"/>
              </a:defRPr>
            </a:lvl9pPr>
          </a:lstStyle>
          <a:p>
            <a:pPr eaLnBrk="1" hangingPunct="1"/>
            <a:fld id="{7E74E3C6-33AF-4284-A966-740EA13B58C4}" type="slidenum">
              <a:rPr lang="en-US" sz="1200">
                <a:solidFill>
                  <a:prstClr val="black"/>
                </a:solidFill>
              </a:rPr>
              <a:pPr eaLnBrk="1" hangingPunct="1"/>
              <a:t>16</a:t>
            </a:fld>
            <a:endParaRPr 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79454" y="4715715"/>
            <a:ext cx="5438774" cy="4466510"/>
          </a:xfrm>
          <a:noFill/>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1400">
                <a:solidFill>
                  <a:srgbClr val="015CAB"/>
                </a:solidFill>
                <a:latin typeface="Arial" charset="0"/>
              </a:defRPr>
            </a:lvl1pPr>
            <a:lvl2pPr marL="759681" indent="-292186" eaLnBrk="0" hangingPunct="0">
              <a:defRPr sz="1400">
                <a:solidFill>
                  <a:srgbClr val="015CAB"/>
                </a:solidFill>
                <a:latin typeface="Arial" charset="0"/>
              </a:defRPr>
            </a:lvl2pPr>
            <a:lvl3pPr marL="1168743" indent="-233749" eaLnBrk="0" hangingPunct="0">
              <a:defRPr sz="1400">
                <a:solidFill>
                  <a:srgbClr val="015CAB"/>
                </a:solidFill>
                <a:latin typeface="Arial" charset="0"/>
              </a:defRPr>
            </a:lvl3pPr>
            <a:lvl4pPr marL="1636240" indent="-233749" eaLnBrk="0" hangingPunct="0">
              <a:defRPr sz="1400">
                <a:solidFill>
                  <a:srgbClr val="015CAB"/>
                </a:solidFill>
                <a:latin typeface="Arial" charset="0"/>
              </a:defRPr>
            </a:lvl4pPr>
            <a:lvl5pPr marL="2103736" indent="-233749" eaLnBrk="0" hangingPunct="0">
              <a:defRPr sz="1400">
                <a:solidFill>
                  <a:srgbClr val="015CAB"/>
                </a:solidFill>
                <a:latin typeface="Arial" charset="0"/>
              </a:defRPr>
            </a:lvl5pPr>
            <a:lvl6pPr marL="2571233" indent="-233749" algn="ctr" eaLnBrk="0" fontAlgn="base" hangingPunct="0">
              <a:spcBef>
                <a:spcPct val="0"/>
              </a:spcBef>
              <a:spcAft>
                <a:spcPct val="0"/>
              </a:spcAft>
              <a:defRPr sz="1400">
                <a:solidFill>
                  <a:srgbClr val="015CAB"/>
                </a:solidFill>
                <a:latin typeface="Arial" charset="0"/>
              </a:defRPr>
            </a:lvl6pPr>
            <a:lvl7pPr marL="3038731" indent="-233749" algn="ctr" eaLnBrk="0" fontAlgn="base" hangingPunct="0">
              <a:spcBef>
                <a:spcPct val="0"/>
              </a:spcBef>
              <a:spcAft>
                <a:spcPct val="0"/>
              </a:spcAft>
              <a:defRPr sz="1400">
                <a:solidFill>
                  <a:srgbClr val="015CAB"/>
                </a:solidFill>
                <a:latin typeface="Arial" charset="0"/>
              </a:defRPr>
            </a:lvl7pPr>
            <a:lvl8pPr marL="3506227" indent="-233749" algn="ctr" eaLnBrk="0" fontAlgn="base" hangingPunct="0">
              <a:spcBef>
                <a:spcPct val="0"/>
              </a:spcBef>
              <a:spcAft>
                <a:spcPct val="0"/>
              </a:spcAft>
              <a:defRPr sz="1400">
                <a:solidFill>
                  <a:srgbClr val="015CAB"/>
                </a:solidFill>
                <a:latin typeface="Arial" charset="0"/>
              </a:defRPr>
            </a:lvl8pPr>
            <a:lvl9pPr marL="3973724" indent="-233749" algn="ctr" eaLnBrk="0" fontAlgn="base" hangingPunct="0">
              <a:spcBef>
                <a:spcPct val="0"/>
              </a:spcBef>
              <a:spcAft>
                <a:spcPct val="0"/>
              </a:spcAft>
              <a:defRPr sz="1400">
                <a:solidFill>
                  <a:srgbClr val="015CAB"/>
                </a:solidFill>
                <a:latin typeface="Arial" charset="0"/>
              </a:defRPr>
            </a:lvl9pPr>
          </a:lstStyle>
          <a:p>
            <a:pPr eaLnBrk="1" hangingPunct="1"/>
            <a:fld id="{7E74E3C6-33AF-4284-A966-740EA13B58C4}" type="slidenum">
              <a:rPr lang="en-US" sz="1200">
                <a:solidFill>
                  <a:prstClr val="black"/>
                </a:solidFill>
              </a:rPr>
              <a:pPr eaLnBrk="1" hangingPunct="1"/>
              <a:t>17</a:t>
            </a:fld>
            <a:endParaRPr 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79454" y="4715715"/>
            <a:ext cx="5438774" cy="4466510"/>
          </a:xfrm>
          <a:noFill/>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1400">
                <a:solidFill>
                  <a:srgbClr val="015CAB"/>
                </a:solidFill>
                <a:latin typeface="Arial" charset="0"/>
              </a:defRPr>
            </a:lvl1pPr>
            <a:lvl2pPr marL="759681" indent="-292186" eaLnBrk="0" hangingPunct="0">
              <a:defRPr sz="1400">
                <a:solidFill>
                  <a:srgbClr val="015CAB"/>
                </a:solidFill>
                <a:latin typeface="Arial" charset="0"/>
              </a:defRPr>
            </a:lvl2pPr>
            <a:lvl3pPr marL="1168743" indent="-233749" eaLnBrk="0" hangingPunct="0">
              <a:defRPr sz="1400">
                <a:solidFill>
                  <a:srgbClr val="015CAB"/>
                </a:solidFill>
                <a:latin typeface="Arial" charset="0"/>
              </a:defRPr>
            </a:lvl3pPr>
            <a:lvl4pPr marL="1636240" indent="-233749" eaLnBrk="0" hangingPunct="0">
              <a:defRPr sz="1400">
                <a:solidFill>
                  <a:srgbClr val="015CAB"/>
                </a:solidFill>
                <a:latin typeface="Arial" charset="0"/>
              </a:defRPr>
            </a:lvl4pPr>
            <a:lvl5pPr marL="2103736" indent="-233749" eaLnBrk="0" hangingPunct="0">
              <a:defRPr sz="1400">
                <a:solidFill>
                  <a:srgbClr val="015CAB"/>
                </a:solidFill>
                <a:latin typeface="Arial" charset="0"/>
              </a:defRPr>
            </a:lvl5pPr>
            <a:lvl6pPr marL="2571233" indent="-233749" algn="ctr" eaLnBrk="0" fontAlgn="base" hangingPunct="0">
              <a:spcBef>
                <a:spcPct val="0"/>
              </a:spcBef>
              <a:spcAft>
                <a:spcPct val="0"/>
              </a:spcAft>
              <a:defRPr sz="1400">
                <a:solidFill>
                  <a:srgbClr val="015CAB"/>
                </a:solidFill>
                <a:latin typeface="Arial" charset="0"/>
              </a:defRPr>
            </a:lvl6pPr>
            <a:lvl7pPr marL="3038731" indent="-233749" algn="ctr" eaLnBrk="0" fontAlgn="base" hangingPunct="0">
              <a:spcBef>
                <a:spcPct val="0"/>
              </a:spcBef>
              <a:spcAft>
                <a:spcPct val="0"/>
              </a:spcAft>
              <a:defRPr sz="1400">
                <a:solidFill>
                  <a:srgbClr val="015CAB"/>
                </a:solidFill>
                <a:latin typeface="Arial" charset="0"/>
              </a:defRPr>
            </a:lvl7pPr>
            <a:lvl8pPr marL="3506227" indent="-233749" algn="ctr" eaLnBrk="0" fontAlgn="base" hangingPunct="0">
              <a:spcBef>
                <a:spcPct val="0"/>
              </a:spcBef>
              <a:spcAft>
                <a:spcPct val="0"/>
              </a:spcAft>
              <a:defRPr sz="1400">
                <a:solidFill>
                  <a:srgbClr val="015CAB"/>
                </a:solidFill>
                <a:latin typeface="Arial" charset="0"/>
              </a:defRPr>
            </a:lvl8pPr>
            <a:lvl9pPr marL="3973724" indent="-233749" algn="ctr" eaLnBrk="0" fontAlgn="base" hangingPunct="0">
              <a:spcBef>
                <a:spcPct val="0"/>
              </a:spcBef>
              <a:spcAft>
                <a:spcPct val="0"/>
              </a:spcAft>
              <a:defRPr sz="1400">
                <a:solidFill>
                  <a:srgbClr val="015CAB"/>
                </a:solidFill>
                <a:latin typeface="Arial" charset="0"/>
              </a:defRPr>
            </a:lvl9pPr>
          </a:lstStyle>
          <a:p>
            <a:pPr eaLnBrk="1" hangingPunct="1"/>
            <a:fld id="{7E74E3C6-33AF-4284-A966-740EA13B58C4}" type="slidenum">
              <a:rPr lang="en-US" sz="1200">
                <a:solidFill>
                  <a:prstClr val="black"/>
                </a:solidFill>
              </a:rPr>
              <a:pPr eaLnBrk="1" hangingPunct="1"/>
              <a:t>18</a:t>
            </a:fld>
            <a:endParaRPr lang="en-US" sz="120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79454" y="4715715"/>
            <a:ext cx="5438774" cy="4466510"/>
          </a:xfrm>
          <a:noFill/>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8379D5-68FF-490A-AAB5-5C8ECFE25AFF}" type="slidenum">
              <a:rPr lang="en-GB" smtClean="0">
                <a:solidFill>
                  <a:prstClr val="black"/>
                </a:solidFill>
              </a:rPr>
              <a:pPr/>
              <a:t>19</a:t>
            </a:fld>
            <a:endParaRPr lang="en-GB" dirty="0">
              <a:solidFill>
                <a:prstClr val="black"/>
              </a:solidFill>
            </a:endParaRPr>
          </a:p>
        </p:txBody>
      </p:sp>
    </p:spTree>
    <p:extLst>
      <p:ext uri="{BB962C8B-B14F-4D97-AF65-F5344CB8AC3E}">
        <p14:creationId xmlns:p14="http://schemas.microsoft.com/office/powerpoint/2010/main" val="2558574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8379D5-68FF-490A-AAB5-5C8ECFE25AFF}" type="slidenum">
              <a:rPr lang="en-GB" smtClean="0">
                <a:solidFill>
                  <a:prstClr val="black"/>
                </a:solidFill>
              </a:rPr>
              <a:pPr/>
              <a:t>21</a:t>
            </a:fld>
            <a:endParaRPr lang="en-GB">
              <a:solidFill>
                <a:prstClr val="black"/>
              </a:solidFill>
            </a:endParaRPr>
          </a:p>
        </p:txBody>
      </p:sp>
    </p:spTree>
    <p:extLst>
      <p:ext uri="{BB962C8B-B14F-4D97-AF65-F5344CB8AC3E}">
        <p14:creationId xmlns:p14="http://schemas.microsoft.com/office/powerpoint/2010/main" val="2558574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4BADAC9-163E-441C-854E-5A0DD09D5CFB}" type="slidenum">
              <a:rPr lang="en-GB" smtClean="0">
                <a:solidFill>
                  <a:prstClr val="black"/>
                </a:solidFill>
              </a:rPr>
              <a:pPr/>
              <a:t>30</a:t>
            </a:fld>
            <a:endParaRPr lang="en-GB" dirty="0">
              <a:solidFill>
                <a:prstClr val="black"/>
              </a:solidFill>
            </a:endParaRPr>
          </a:p>
        </p:txBody>
      </p:sp>
    </p:spTree>
    <p:extLst>
      <p:ext uri="{BB962C8B-B14F-4D97-AF65-F5344CB8AC3E}">
        <p14:creationId xmlns:p14="http://schemas.microsoft.com/office/powerpoint/2010/main" val="7108424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64151" eaLnBrk="0" fontAlgn="base" hangingPunct="0">
              <a:spcBef>
                <a:spcPct val="0"/>
              </a:spcBef>
              <a:spcAft>
                <a:spcPct val="0"/>
              </a:spcAft>
              <a:buClr>
                <a:schemeClr val="tx2"/>
              </a:buClr>
              <a:defRPr/>
            </a:pPr>
            <a:endParaRPr lang="en-GB" altLang="en-US" b="1"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94BADAC9-163E-441C-854E-5A0DD09D5CFB}" type="slidenum">
              <a:rPr lang="en-GB" smtClean="0">
                <a:solidFill>
                  <a:prstClr val="black"/>
                </a:solidFill>
              </a:rPr>
              <a:pPr/>
              <a:t>31</a:t>
            </a:fld>
            <a:endParaRPr lang="en-GB" dirty="0">
              <a:solidFill>
                <a:prstClr val="black"/>
              </a:solidFill>
            </a:endParaRPr>
          </a:p>
        </p:txBody>
      </p:sp>
    </p:spTree>
    <p:extLst>
      <p:ext uri="{BB962C8B-B14F-4D97-AF65-F5344CB8AC3E}">
        <p14:creationId xmlns:p14="http://schemas.microsoft.com/office/powerpoint/2010/main" val="2116529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064151" eaLnBrk="0" fontAlgn="base" hangingPunct="0">
              <a:spcBef>
                <a:spcPct val="0"/>
              </a:spcBef>
              <a:spcAft>
                <a:spcPct val="0"/>
              </a:spcAft>
              <a:buClr>
                <a:schemeClr val="tx2"/>
              </a:buClr>
              <a:defRPr/>
            </a:pPr>
            <a:endParaRPr lang="en-GB" altLang="en-US" b="1" dirty="0">
              <a:latin typeface="Arial" charset="0"/>
              <a:ea typeface="Arial" charset="0"/>
              <a:cs typeface="Arial" charset="0"/>
            </a:endParaRPr>
          </a:p>
        </p:txBody>
      </p:sp>
      <p:sp>
        <p:nvSpPr>
          <p:cNvPr id="4" name="Slide Number Placeholder 3"/>
          <p:cNvSpPr>
            <a:spLocks noGrp="1"/>
          </p:cNvSpPr>
          <p:nvPr>
            <p:ph type="sldNum" sz="quarter" idx="10"/>
          </p:nvPr>
        </p:nvSpPr>
        <p:spPr/>
        <p:txBody>
          <a:bodyPr/>
          <a:lstStyle/>
          <a:p>
            <a:fld id="{94BADAC9-163E-441C-854E-5A0DD09D5CFB}" type="slidenum">
              <a:rPr lang="en-GB" smtClean="0">
                <a:solidFill>
                  <a:prstClr val="black"/>
                </a:solidFill>
              </a:rPr>
              <a:pPr/>
              <a:t>32</a:t>
            </a:fld>
            <a:endParaRPr lang="en-GB" dirty="0">
              <a:solidFill>
                <a:prstClr val="black"/>
              </a:solidFill>
            </a:endParaRPr>
          </a:p>
        </p:txBody>
      </p:sp>
    </p:spTree>
    <p:extLst>
      <p:ext uri="{BB962C8B-B14F-4D97-AF65-F5344CB8AC3E}">
        <p14:creationId xmlns:p14="http://schemas.microsoft.com/office/powerpoint/2010/main" val="2116529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8379D5-68FF-490A-AAB5-5C8ECFE25AFF}" type="slidenum">
              <a:rPr lang="en-GB" smtClean="0">
                <a:solidFill>
                  <a:prstClr val="black"/>
                </a:solidFill>
              </a:rPr>
              <a:pPr/>
              <a:t>5</a:t>
            </a:fld>
            <a:endParaRPr lang="en-GB" dirty="0">
              <a:solidFill>
                <a:prstClr val="black"/>
              </a:solidFill>
            </a:endParaRPr>
          </a:p>
        </p:txBody>
      </p:sp>
    </p:spTree>
    <p:extLst>
      <p:ext uri="{BB962C8B-B14F-4D97-AF65-F5344CB8AC3E}">
        <p14:creationId xmlns:p14="http://schemas.microsoft.com/office/powerpoint/2010/main" val="2558574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72E105-137D-4D70-AE2D-F70ABB693B5D}" type="slidenum">
              <a:rPr lang="en-GB" smtClean="0">
                <a:solidFill>
                  <a:prstClr val="black"/>
                </a:solidFill>
              </a:rPr>
              <a:pPr/>
              <a:t>7</a:t>
            </a:fld>
            <a:endParaRPr lang="en-GB" dirty="0">
              <a:solidFill>
                <a:prstClr val="black"/>
              </a:solidFill>
            </a:endParaRPr>
          </a:p>
        </p:txBody>
      </p:sp>
    </p:spTree>
    <p:extLst>
      <p:ext uri="{BB962C8B-B14F-4D97-AF65-F5344CB8AC3E}">
        <p14:creationId xmlns:p14="http://schemas.microsoft.com/office/powerpoint/2010/main" val="3622286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8379D5-68FF-490A-AAB5-5C8ECFE25AFF}" type="slidenum">
              <a:rPr lang="en-GB" smtClean="0">
                <a:solidFill>
                  <a:prstClr val="black"/>
                </a:solidFill>
              </a:rPr>
              <a:pPr/>
              <a:t>8</a:t>
            </a:fld>
            <a:endParaRPr lang="en-GB" dirty="0">
              <a:solidFill>
                <a:prstClr val="black"/>
              </a:solidFill>
            </a:endParaRPr>
          </a:p>
        </p:txBody>
      </p:sp>
    </p:spTree>
    <p:extLst>
      <p:ext uri="{BB962C8B-B14F-4D97-AF65-F5344CB8AC3E}">
        <p14:creationId xmlns:p14="http://schemas.microsoft.com/office/powerpoint/2010/main" val="2558574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4A8E92D-EB1F-4840-B4AA-FBCC74330564}" type="slidenum">
              <a:rPr lang="en-GB" smtClean="0">
                <a:solidFill>
                  <a:prstClr val="black"/>
                </a:solidFill>
              </a:rPr>
              <a:pPr/>
              <a:t>9</a:t>
            </a:fld>
            <a:endParaRPr lang="en-GB" dirty="0">
              <a:solidFill>
                <a:prstClr val="black"/>
              </a:solidFill>
            </a:endParaRPr>
          </a:p>
        </p:txBody>
      </p:sp>
    </p:spTree>
    <p:extLst>
      <p:ext uri="{BB962C8B-B14F-4D97-AF65-F5344CB8AC3E}">
        <p14:creationId xmlns:p14="http://schemas.microsoft.com/office/powerpoint/2010/main" val="2480512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538379D5-68FF-490A-AAB5-5C8ECFE25AFF}" type="slidenum">
              <a:rPr lang="en-GB" smtClean="0">
                <a:solidFill>
                  <a:prstClr val="black"/>
                </a:solidFill>
              </a:rPr>
              <a:pPr/>
              <a:t>11</a:t>
            </a:fld>
            <a:endParaRPr lang="en-GB" dirty="0">
              <a:solidFill>
                <a:prstClr val="black"/>
              </a:solidFill>
            </a:endParaRPr>
          </a:p>
        </p:txBody>
      </p:sp>
    </p:spTree>
    <p:extLst>
      <p:ext uri="{BB962C8B-B14F-4D97-AF65-F5344CB8AC3E}">
        <p14:creationId xmlns:p14="http://schemas.microsoft.com/office/powerpoint/2010/main" val="2558574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1400">
                <a:solidFill>
                  <a:srgbClr val="015CAB"/>
                </a:solidFill>
                <a:latin typeface="Arial" charset="0"/>
              </a:defRPr>
            </a:lvl1pPr>
            <a:lvl2pPr marL="759663" indent="-292178" eaLnBrk="0" hangingPunct="0">
              <a:defRPr sz="1400">
                <a:solidFill>
                  <a:srgbClr val="015CAB"/>
                </a:solidFill>
                <a:latin typeface="Arial" charset="0"/>
              </a:defRPr>
            </a:lvl2pPr>
            <a:lvl3pPr marL="1168715" indent="-233743" eaLnBrk="0" hangingPunct="0">
              <a:defRPr sz="1400">
                <a:solidFill>
                  <a:srgbClr val="015CAB"/>
                </a:solidFill>
                <a:latin typeface="Arial" charset="0"/>
              </a:defRPr>
            </a:lvl3pPr>
            <a:lvl4pPr marL="1636199" indent="-233743" eaLnBrk="0" hangingPunct="0">
              <a:defRPr sz="1400">
                <a:solidFill>
                  <a:srgbClr val="015CAB"/>
                </a:solidFill>
                <a:latin typeface="Arial" charset="0"/>
              </a:defRPr>
            </a:lvl4pPr>
            <a:lvl5pPr marL="2103686" indent="-233743" eaLnBrk="0" hangingPunct="0">
              <a:defRPr sz="1400">
                <a:solidFill>
                  <a:srgbClr val="015CAB"/>
                </a:solidFill>
                <a:latin typeface="Arial" charset="0"/>
              </a:defRPr>
            </a:lvl5pPr>
            <a:lvl6pPr marL="2571170" indent="-233743" algn="ctr" eaLnBrk="0" fontAlgn="base" hangingPunct="0">
              <a:spcBef>
                <a:spcPct val="0"/>
              </a:spcBef>
              <a:spcAft>
                <a:spcPct val="0"/>
              </a:spcAft>
              <a:defRPr sz="1400">
                <a:solidFill>
                  <a:srgbClr val="015CAB"/>
                </a:solidFill>
                <a:latin typeface="Arial" charset="0"/>
              </a:defRPr>
            </a:lvl6pPr>
            <a:lvl7pPr marL="3038656" indent="-233743" algn="ctr" eaLnBrk="0" fontAlgn="base" hangingPunct="0">
              <a:spcBef>
                <a:spcPct val="0"/>
              </a:spcBef>
              <a:spcAft>
                <a:spcPct val="0"/>
              </a:spcAft>
              <a:defRPr sz="1400">
                <a:solidFill>
                  <a:srgbClr val="015CAB"/>
                </a:solidFill>
                <a:latin typeface="Arial" charset="0"/>
              </a:defRPr>
            </a:lvl7pPr>
            <a:lvl8pPr marL="3506142" indent="-233743" algn="ctr" eaLnBrk="0" fontAlgn="base" hangingPunct="0">
              <a:spcBef>
                <a:spcPct val="0"/>
              </a:spcBef>
              <a:spcAft>
                <a:spcPct val="0"/>
              </a:spcAft>
              <a:defRPr sz="1400">
                <a:solidFill>
                  <a:srgbClr val="015CAB"/>
                </a:solidFill>
                <a:latin typeface="Arial" charset="0"/>
              </a:defRPr>
            </a:lvl8pPr>
            <a:lvl9pPr marL="3973627" indent="-233743" algn="ctr" eaLnBrk="0" fontAlgn="base" hangingPunct="0">
              <a:spcBef>
                <a:spcPct val="0"/>
              </a:spcBef>
              <a:spcAft>
                <a:spcPct val="0"/>
              </a:spcAft>
              <a:defRPr sz="1400">
                <a:solidFill>
                  <a:srgbClr val="015CAB"/>
                </a:solidFill>
                <a:latin typeface="Arial" charset="0"/>
              </a:defRPr>
            </a:lvl9pPr>
          </a:lstStyle>
          <a:p>
            <a:pPr eaLnBrk="1" hangingPunct="1"/>
            <a:fld id="{7E74E3C6-33AF-4284-A966-740EA13B58C4}" type="slidenum">
              <a:rPr lang="en-US" sz="1200">
                <a:solidFill>
                  <a:prstClr val="black"/>
                </a:solidFill>
              </a:rPr>
              <a:pPr eaLnBrk="1" hangingPunct="1"/>
              <a:t>12</a:t>
            </a:fld>
            <a:endParaRPr lang="en-US" sz="1200" dirty="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79453" y="4715714"/>
            <a:ext cx="5438774" cy="4466511"/>
          </a:xfrm>
          <a:noFill/>
        </p:spPr>
        <p:txBody>
          <a:bodyPr/>
          <a:lstStyle/>
          <a:p>
            <a:pPr eaLnBrk="1" hangingPunct="1"/>
            <a:endParaRPr lang="en-GB"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defRPr sz="1400">
                <a:solidFill>
                  <a:srgbClr val="015CAB"/>
                </a:solidFill>
                <a:latin typeface="Arial" charset="0"/>
              </a:defRPr>
            </a:lvl1pPr>
            <a:lvl2pPr marL="759663" indent="-292178" eaLnBrk="0" hangingPunct="0">
              <a:defRPr sz="1400">
                <a:solidFill>
                  <a:srgbClr val="015CAB"/>
                </a:solidFill>
                <a:latin typeface="Arial" charset="0"/>
              </a:defRPr>
            </a:lvl2pPr>
            <a:lvl3pPr marL="1168715" indent="-233743" eaLnBrk="0" hangingPunct="0">
              <a:defRPr sz="1400">
                <a:solidFill>
                  <a:srgbClr val="015CAB"/>
                </a:solidFill>
                <a:latin typeface="Arial" charset="0"/>
              </a:defRPr>
            </a:lvl3pPr>
            <a:lvl4pPr marL="1636199" indent="-233743" eaLnBrk="0" hangingPunct="0">
              <a:defRPr sz="1400">
                <a:solidFill>
                  <a:srgbClr val="015CAB"/>
                </a:solidFill>
                <a:latin typeface="Arial" charset="0"/>
              </a:defRPr>
            </a:lvl4pPr>
            <a:lvl5pPr marL="2103686" indent="-233743" eaLnBrk="0" hangingPunct="0">
              <a:defRPr sz="1400">
                <a:solidFill>
                  <a:srgbClr val="015CAB"/>
                </a:solidFill>
                <a:latin typeface="Arial" charset="0"/>
              </a:defRPr>
            </a:lvl5pPr>
            <a:lvl6pPr marL="2571170" indent="-233743" algn="ctr" eaLnBrk="0" fontAlgn="base" hangingPunct="0">
              <a:spcBef>
                <a:spcPct val="0"/>
              </a:spcBef>
              <a:spcAft>
                <a:spcPct val="0"/>
              </a:spcAft>
              <a:defRPr sz="1400">
                <a:solidFill>
                  <a:srgbClr val="015CAB"/>
                </a:solidFill>
                <a:latin typeface="Arial" charset="0"/>
              </a:defRPr>
            </a:lvl6pPr>
            <a:lvl7pPr marL="3038656" indent="-233743" algn="ctr" eaLnBrk="0" fontAlgn="base" hangingPunct="0">
              <a:spcBef>
                <a:spcPct val="0"/>
              </a:spcBef>
              <a:spcAft>
                <a:spcPct val="0"/>
              </a:spcAft>
              <a:defRPr sz="1400">
                <a:solidFill>
                  <a:srgbClr val="015CAB"/>
                </a:solidFill>
                <a:latin typeface="Arial" charset="0"/>
              </a:defRPr>
            </a:lvl7pPr>
            <a:lvl8pPr marL="3506142" indent="-233743" algn="ctr" eaLnBrk="0" fontAlgn="base" hangingPunct="0">
              <a:spcBef>
                <a:spcPct val="0"/>
              </a:spcBef>
              <a:spcAft>
                <a:spcPct val="0"/>
              </a:spcAft>
              <a:defRPr sz="1400">
                <a:solidFill>
                  <a:srgbClr val="015CAB"/>
                </a:solidFill>
                <a:latin typeface="Arial" charset="0"/>
              </a:defRPr>
            </a:lvl8pPr>
            <a:lvl9pPr marL="3973627" indent="-233743" algn="ctr" eaLnBrk="0" fontAlgn="base" hangingPunct="0">
              <a:spcBef>
                <a:spcPct val="0"/>
              </a:spcBef>
              <a:spcAft>
                <a:spcPct val="0"/>
              </a:spcAft>
              <a:defRPr sz="1400">
                <a:solidFill>
                  <a:srgbClr val="015CAB"/>
                </a:solidFill>
                <a:latin typeface="Arial" charset="0"/>
              </a:defRPr>
            </a:lvl9pPr>
          </a:lstStyle>
          <a:p>
            <a:pPr eaLnBrk="1" hangingPunct="1"/>
            <a:fld id="{7E74E3C6-33AF-4284-A966-740EA13B58C4}" type="slidenum">
              <a:rPr lang="en-US" sz="1200">
                <a:solidFill>
                  <a:prstClr val="black"/>
                </a:solidFill>
              </a:rPr>
              <a:pPr eaLnBrk="1" hangingPunct="1"/>
              <a:t>13</a:t>
            </a:fld>
            <a:endParaRPr lang="en-US" sz="1200" dirty="0">
              <a:solidFill>
                <a:prstClr val="black"/>
              </a:solidFill>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xfrm>
            <a:off x="679453" y="4715714"/>
            <a:ext cx="5438774" cy="4466511"/>
          </a:xfrm>
          <a:noFill/>
        </p:spPr>
        <p:txBody>
          <a:bodyPr/>
          <a:lstStyle/>
          <a:p>
            <a:pPr eaLnBrk="1" hangingPunct="1"/>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D931C97-7430-4324-974D-1D1883ACCEB3}" type="slidenum">
              <a:rPr lang="en-GB" smtClean="0">
                <a:solidFill>
                  <a:prstClr val="black"/>
                </a:solidFill>
              </a:rPr>
              <a:pPr/>
              <a:t>14</a:t>
            </a:fld>
            <a:endParaRPr lang="en-GB">
              <a:solidFill>
                <a:prstClr val="black"/>
              </a:solidFill>
            </a:endParaRPr>
          </a:p>
        </p:txBody>
      </p:sp>
    </p:spTree>
    <p:extLst>
      <p:ext uri="{BB962C8B-B14F-4D97-AF65-F5344CB8AC3E}">
        <p14:creationId xmlns:p14="http://schemas.microsoft.com/office/powerpoint/2010/main" val="4172332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6.xml"/><Relationship Id="rId4" Type="http://schemas.openxmlformats.org/officeDocument/2006/relationships/image" Target="../media/image5.jpeg"/></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 Id="rId4" Type="http://schemas.openxmlformats.org/officeDocument/2006/relationships/image" Target="../media/image3.png"/></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0.xml"/><Relationship Id="rId4" Type="http://schemas.openxmlformats.org/officeDocument/2006/relationships/image" Target="../media/image3.png"/></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8.jp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0.jp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3.jpg"/><Relationship Id="rId1" Type="http://schemas.openxmlformats.org/officeDocument/2006/relationships/slideMaster" Target="../slideMasters/slideMaster3.xml"/><Relationship Id="rId4" Type="http://schemas.openxmlformats.org/officeDocument/2006/relationships/image" Target="../media/image5.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81710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7136880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dirty="0">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20996583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Title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a:prstGeom prst="rect">
            <a:avLst/>
          </a:prstGeo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3174662103"/>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p:txBody>
          <a:bodyPr/>
          <a:lstStyle/>
          <a:p>
            <a:endParaRPr lang="en-GB" dirty="0">
              <a:solidFill>
                <a:srgbClr val="114FA0"/>
              </a:solidFill>
            </a:endParaRPr>
          </a:p>
        </p:txBody>
      </p:sp>
      <p:sp>
        <p:nvSpPr>
          <p:cNvPr id="6" name="Slide Number Placeholder 5"/>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7" name="Title Placeholder 1"/>
          <p:cNvSpPr>
            <a:spLocks noGrp="1"/>
          </p:cNvSpPr>
          <p:nvPr>
            <p:ph type="title"/>
          </p:nvPr>
        </p:nvSpPr>
        <p:spPr>
          <a:xfrm>
            <a:off x="95075" y="407988"/>
            <a:ext cx="6516231" cy="430887"/>
          </a:xfrm>
          <a:prstGeom prst="rect">
            <a:avLst/>
          </a:prstGeom>
        </p:spPr>
        <p:txBody>
          <a:bodyPr vert="horz" wrap="square" lIns="91440" tIns="45720" rIns="91440" bIns="45720" rtlCol="0" anchor="t" anchorCtr="0">
            <a:spAutoFit/>
          </a:bodyPr>
          <a:lstStyle>
            <a:lvl1pPr>
              <a:defRPr sz="2200"/>
            </a:lvl1pPr>
          </a:lstStyle>
          <a:p>
            <a:r>
              <a:rPr lang="en-US" dirty="0" smtClean="0"/>
              <a:t>Click to edit Master title style</a:t>
            </a:r>
            <a:endParaRPr lang="en-GB" dirty="0"/>
          </a:p>
        </p:txBody>
      </p:sp>
    </p:spTree>
    <p:extLst>
      <p:ext uri="{BB962C8B-B14F-4D97-AF65-F5344CB8AC3E}">
        <p14:creationId xmlns:p14="http://schemas.microsoft.com/office/powerpoint/2010/main" val="1252709814"/>
      </p:ext>
    </p:extLst>
  </p:cSld>
  <p:clrMapOvr>
    <a:masterClrMapping/>
  </p:clrMapOvr>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title">
    <p:spTree>
      <p:nvGrpSpPr>
        <p:cNvPr id="1" name=""/>
        <p:cNvGrpSpPr/>
        <p:nvPr/>
      </p:nvGrpSpPr>
      <p:grpSpPr>
        <a:xfrm>
          <a:off x="0" y="0"/>
          <a:ext cx="0" cy="0"/>
          <a:chOff x="0" y="0"/>
          <a:chExt cx="0" cy="0"/>
        </a:xfrm>
      </p:grpSpPr>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12" name="Title Placeholder 1"/>
          <p:cNvSpPr>
            <a:spLocks noGrp="1"/>
          </p:cNvSpPr>
          <p:nvPr>
            <p:ph type="title"/>
          </p:nvPr>
        </p:nvSpPr>
        <p:spPr>
          <a:xfrm>
            <a:off x="95075" y="407988"/>
            <a:ext cx="6516231" cy="492443"/>
          </a:xfrm>
          <a:prstGeom prst="rect">
            <a:avLst/>
          </a:prstGeom>
        </p:spPr>
        <p:txBody>
          <a:bodyPr vert="horz" wrap="square" lIns="91440" tIns="45720" rIns="91440" bIns="45720" rtlCol="0" anchor="t" anchorCtr="0">
            <a:spAutoFit/>
          </a:bodyPr>
          <a:lstStyle>
            <a:lvl1pPr>
              <a:defRPr sz="2600"/>
            </a:lvl1pPr>
          </a:lstStyle>
          <a:p>
            <a:r>
              <a:rPr lang="en-US" dirty="0" smtClean="0"/>
              <a:t>Click to edit Master title style</a:t>
            </a:r>
            <a:endParaRPr lang="en-GB" dirty="0"/>
          </a:p>
        </p:txBody>
      </p:sp>
    </p:spTree>
    <p:extLst>
      <p:ext uri="{BB962C8B-B14F-4D97-AF65-F5344CB8AC3E}">
        <p14:creationId xmlns:p14="http://schemas.microsoft.com/office/powerpoint/2010/main" val="2490686318"/>
      </p:ext>
    </p:extLst>
  </p:cSld>
  <p:clrMapOvr>
    <a:masterClrMapping/>
  </p:clrMapOvr>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59000" y="539750"/>
            <a:ext cx="6478588" cy="719138"/>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159000" y="1619250"/>
            <a:ext cx="3162300" cy="4318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73700" y="1619250"/>
            <a:ext cx="3163888" cy="4318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77062571"/>
      </p:ext>
    </p:extLst>
  </p:cSld>
  <p:clrMapOvr>
    <a:masterClrMapping/>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4_title">
    <p:spTree>
      <p:nvGrpSpPr>
        <p:cNvPr id="1" name=""/>
        <p:cNvGrpSpPr/>
        <p:nvPr/>
      </p:nvGrpSpPr>
      <p:grpSpPr>
        <a:xfrm>
          <a:off x="0" y="0"/>
          <a:ext cx="0" cy="0"/>
          <a:chOff x="0" y="0"/>
          <a:chExt cx="0" cy="0"/>
        </a:xfrm>
      </p:grpSpPr>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9EF29469-2F4F-48C9-889A-1EC1317BEF35}"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10"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1446301332"/>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8303131" y="6356350"/>
            <a:ext cx="497955" cy="365125"/>
          </a:xfrm>
          <a:prstGeom prst="rect">
            <a:avLst/>
          </a:prstGeom>
        </p:spPr>
        <p:txBody>
          <a:bodyPr vert="horz" lIns="91440" tIns="45720" rIns="91440" bIns="45720" rtlCol="0" anchor="ctr"/>
          <a:lstStyle>
            <a:lvl1pPr algn="ctr">
              <a:defRPr sz="1000">
                <a:solidFill>
                  <a:schemeClr val="tx2"/>
                </a:solidFill>
              </a:defRPr>
            </a:lvl1pPr>
          </a:lstStyle>
          <a:p>
            <a:fld id="{1BFBAB30-7D6C-482F-9445-DA24C961621B}" type="slidenum">
              <a:rPr lang="en-GB" smtClean="0">
                <a:solidFill>
                  <a:srgbClr val="114FA0"/>
                </a:solidFill>
              </a:rPr>
              <a:pPr/>
              <a:t>‹#›</a:t>
            </a:fld>
            <a:endParaRPr lang="en-GB" dirty="0">
              <a:solidFill>
                <a:srgbClr val="114FA0"/>
              </a:solidFill>
            </a:endParaRPr>
          </a:p>
        </p:txBody>
      </p:sp>
      <p:sp>
        <p:nvSpPr>
          <p:cNvPr id="2" name="Footer Placeholder 1"/>
          <p:cNvSpPr>
            <a:spLocks noGrp="1"/>
          </p:cNvSpPr>
          <p:nvPr>
            <p:ph type="ftr" sz="quarter" idx="10"/>
          </p:nvPr>
        </p:nvSpPr>
        <p:spPr/>
        <p:txBody>
          <a:bodyPr/>
          <a:lstStyle/>
          <a:p>
            <a:r>
              <a:rPr lang="en-GB" smtClean="0">
                <a:solidFill>
                  <a:srgbClr val="114FA0"/>
                </a:solidFill>
              </a:rPr>
              <a:t>Introducing the European Investment Fund 2012 Presentation</a:t>
            </a:r>
            <a:endParaRPr lang="en-GB" dirty="0">
              <a:solidFill>
                <a:srgbClr val="114FA0"/>
              </a:solidFill>
            </a:endParaRPr>
          </a:p>
        </p:txBody>
      </p:sp>
    </p:spTree>
    <p:extLst>
      <p:ext uri="{BB962C8B-B14F-4D97-AF65-F5344CB8AC3E}">
        <p14:creationId xmlns:p14="http://schemas.microsoft.com/office/powerpoint/2010/main" val="17779890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9EF29469-2F4F-48C9-889A-1EC1317BEF35}"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10"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3207499307"/>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4048810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cs typeface="+mn-cs"/>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40113065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4831124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901915"/>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1110035129"/>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451735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729726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3172796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6003138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961217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0429368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908724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68399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9465789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76426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984174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3924022060"/>
      </p:ext>
    </p:extLst>
  </p:cSld>
  <p:clrMapOvr>
    <a:masterClrMapping/>
  </p:clrMapOvr>
  <p:timing>
    <p:tnLst>
      <p:par>
        <p:cTn id="1" dur="indefinite" restart="never" nodeType="tmRoot"/>
      </p:par>
    </p:tnLst>
  </p:timing>
  <p:hf sldNum="0"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p:cSld name="3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r>
              <a:rPr lang="en-US" smtClean="0"/>
              <a:t>Click to edit Master text styles</a:t>
            </a:r>
          </a:p>
        </p:txBody>
      </p:sp>
    </p:spTree>
    <p:extLst>
      <p:ext uri="{BB962C8B-B14F-4D97-AF65-F5344CB8AC3E}">
        <p14:creationId xmlns:p14="http://schemas.microsoft.com/office/powerpoint/2010/main" val="564898841"/>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1393124036"/>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301746811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10652785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397215339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332613379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endParaRPr lang="en-US" altLang="en-US" sz="1800" b="0" smtClean="0">
              <a:solidFill>
                <a:srgbClr val="FFFFFF"/>
              </a:solidFill>
              <a:ea typeface="+mn-ea"/>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140200" y="6497638"/>
            <a:ext cx="611188" cy="360362"/>
          </a:xfrm>
          <a:prstGeom prst="rect">
            <a:avLst/>
          </a:prstGeom>
          <a:solidFill>
            <a:srgbClr val="00BEFF"/>
          </a:solidFill>
          <a:ln w="9525" algn="ctr">
            <a:solidFill>
              <a:srgbClr val="00BEFF"/>
            </a:solidFill>
            <a:miter lim="800000"/>
            <a:headEnd/>
            <a:tailEnd/>
          </a:ln>
          <a:effectLst>
            <a:outerShdw dist="23000" dir="5400000" rotWithShape="0">
              <a:srgbClr val="000000">
                <a:alpha val="34998"/>
              </a:srgbClr>
            </a:outerShdw>
          </a:effectLst>
        </p:spPr>
        <p:txBody>
          <a:bodyPr lIns="0" tIns="36000" rIns="54000"/>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eaLnBrk="1" hangingPunct="1">
              <a:defRPr/>
            </a:pPr>
            <a:r>
              <a:rPr lang="en-IE" altLang="en-US" sz="600" b="0" i="1" smtClean="0">
                <a:solidFill>
                  <a:srgbClr val="FFFFFF"/>
                </a:solidFill>
                <a:ea typeface="+mn-ea"/>
              </a:rPr>
              <a:t> Research and</a:t>
            </a:r>
          </a:p>
          <a:p>
            <a:pPr eaLnBrk="1" hangingPunct="1">
              <a:defRPr/>
            </a:pPr>
            <a:r>
              <a:rPr lang="en-IE" altLang="en-US" sz="600" b="0" i="1" smtClean="0">
                <a:solidFill>
                  <a:srgbClr val="FFFFFF"/>
                </a:solidFill>
                <a:ea typeface="+mn-ea"/>
              </a:rPr>
              <a:t> Innovation</a:t>
            </a:r>
            <a:endParaRPr lang="en-GB" altLang="en-US" sz="600" b="0" i="1" smtClean="0">
              <a:solidFill>
                <a:srgbClr val="FFFFFF"/>
              </a:solidFill>
              <a:ea typeface="+mn-ea"/>
            </a:endParaRPr>
          </a:p>
        </p:txBody>
      </p:sp>
      <p:sp>
        <p:nvSpPr>
          <p:cNvPr id="7" name="Rectangle 23"/>
          <p:cNvSpPr>
            <a:spLocks noChangeArrowheads="1"/>
          </p:cNvSpPr>
          <p:nvPr userDrawn="1"/>
        </p:nvSpPr>
        <p:spPr bwMode="auto">
          <a:xfrm>
            <a:off x="4144963" y="1222375"/>
            <a:ext cx="619125" cy="36513"/>
          </a:xfrm>
          <a:prstGeom prst="rect">
            <a:avLst/>
          </a:prstGeom>
          <a:solidFill>
            <a:srgbClr val="00BE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defRPr/>
            </a:pPr>
            <a:endParaRPr lang="en-US" altLang="en-US" smtClean="0">
              <a:ea typeface="+mn-ea"/>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8"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9"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10"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E29770A8-2151-4592-B7C5-A77F4A34D0D8}"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3514592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5950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79F1CBE-845A-4375-8BE0-1DF66CCAD02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01788338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C7630E2-CB67-403B-881F-1FE9C808CD7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4896277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9781A1C-D1AA-47BF-8DEB-13CBE85DC04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64606654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0E3909E-7A61-4A87-977E-0B13773A03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8637546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28B3C50-5626-4261-AC39-E1D05D6FCEB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31841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C925FDF-2938-4C1B-9C01-CA889622A63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26439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6F3C611-1CDE-49F6-A5E3-460E33F23570}"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88258345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AE349E5-ED4A-4B99-BB3F-990A1F30D6C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797559154"/>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6C0E5F1-7941-46F3-A6B4-DD8A7DEA01E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4599006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B0AAA0E-0286-424D-9724-5086C8C8DC6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665613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8318742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F8D7332-C652-47CB-8F66-982D6322331A}"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8080811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330AB87-9724-4047-9F0C-37DAF7E8F82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86012433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5" name="Straight Connector 11"/>
          <p:cNvCxnSpPr>
            <a:cxnSpLocks noChangeShapeType="1"/>
          </p:cNvCxnSpPr>
          <p:nvPr userDrawn="1"/>
        </p:nvCxnSpPr>
        <p:spPr bwMode="auto">
          <a:xfrm>
            <a:off x="330200" y="957263"/>
            <a:ext cx="8483600" cy="0"/>
          </a:xfrm>
          <a:prstGeom prst="line">
            <a:avLst/>
          </a:prstGeom>
          <a:noFill/>
          <a:ln w="12700" algn="ctr">
            <a:solidFill>
              <a:schemeClr val="tx2"/>
            </a:solidFill>
            <a:round/>
            <a:headEnd/>
            <a:tailEnd/>
          </a:ln>
          <a:extLst>
            <a:ext uri="{909E8E84-426E-40DD-AFC4-6F175D3DCCD1}">
              <a14:hiddenFill xmlns:a14="http://schemas.microsoft.com/office/drawing/2010/main">
                <a:noFill/>
              </a14:hiddenFill>
            </a:ext>
          </a:extLst>
        </p:spPr>
      </p:cxnSp>
      <p:sp>
        <p:nvSpPr>
          <p:cNvPr id="6" name="TextBox 5"/>
          <p:cNvSpPr txBox="1">
            <a:spLocks noChangeArrowheads="1"/>
          </p:cNvSpPr>
          <p:nvPr userDrawn="1"/>
        </p:nvSpPr>
        <p:spPr bwMode="auto">
          <a:xfrm>
            <a:off x="8364538" y="6581775"/>
            <a:ext cx="4476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r" eaLnBrk="1" hangingPunct="1">
              <a:defRPr/>
            </a:pPr>
            <a:fld id="{AFE86401-ECB3-464A-916D-A614BC1C361E}" type="slidenum">
              <a:rPr lang="en-US" altLang="en-US" sz="1200" smtClean="0">
                <a:solidFill>
                  <a:srgbClr val="FFFFFF"/>
                </a:solidFill>
                <a:ea typeface="+mn-ea"/>
              </a:rPr>
              <a:pPr algn="r" eaLnBrk="1" hangingPunct="1">
                <a:defRPr/>
              </a:pPr>
              <a:t>‹#›</a:t>
            </a:fld>
            <a:endParaRPr lang="en-US" altLang="en-US" sz="1200" smtClean="0">
              <a:solidFill>
                <a:srgbClr val="FFFFFF"/>
              </a:solidFill>
              <a:ea typeface="+mn-ea"/>
            </a:endParaRPr>
          </a:p>
        </p:txBody>
      </p:sp>
      <p:sp>
        <p:nvSpPr>
          <p:cNvPr id="2" name="Title 1"/>
          <p:cNvSpPr>
            <a:spLocks noGrp="1"/>
          </p:cNvSpPr>
          <p:nvPr>
            <p:ph type="title"/>
          </p:nvPr>
        </p:nvSpPr>
        <p:spPr>
          <a:xfrm>
            <a:off x="227013" y="458788"/>
            <a:ext cx="8586061" cy="504825"/>
          </a:xfrm>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p:txBody>
      </p:sp>
      <p:sp>
        <p:nvSpPr>
          <p:cNvPr id="8" name="Text Placeholder 7"/>
          <p:cNvSpPr>
            <a:spLocks noGrp="1"/>
          </p:cNvSpPr>
          <p:nvPr>
            <p:ph type="body" sz="quarter" idx="13"/>
          </p:nvPr>
        </p:nvSpPr>
        <p:spPr>
          <a:xfrm>
            <a:off x="227013" y="252552"/>
            <a:ext cx="8585200" cy="293326"/>
          </a:xfrm>
        </p:spPr>
        <p:txBody>
          <a:bodyPr/>
          <a:lstStyle>
            <a:lvl1pPr>
              <a:buNone/>
              <a:defRPr sz="1400" cap="all" baseline="0">
                <a:solidFill>
                  <a:schemeClr val="tx2"/>
                </a:solidFill>
                <a:latin typeface="Calibri" pitchFamily="34" charset="0"/>
              </a:defRPr>
            </a:lvl1pPr>
          </a:lstStyle>
          <a:p>
            <a:pPr lvl="0"/>
            <a:r>
              <a:rPr lang="en-US" smtClean="0"/>
              <a:t>Click to edit Master text styles</a:t>
            </a:r>
          </a:p>
        </p:txBody>
      </p:sp>
    </p:spTree>
    <p:extLst>
      <p:ext uri="{BB962C8B-B14F-4D97-AF65-F5344CB8AC3E}">
        <p14:creationId xmlns:p14="http://schemas.microsoft.com/office/powerpoint/2010/main" val="4136816244"/>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7149886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cs typeface="+mn-cs"/>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1049623247"/>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812345"/>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3963155710"/>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109670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0533368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796789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dirty="0"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763239328"/>
      </p:ext>
    </p:extLst>
  </p:cSld>
  <p:clrMapOvr>
    <a:masterClrMapping/>
  </p:clrMapOvr>
  <p:timing>
    <p:tnLst>
      <p:par>
        <p:cTn id="1" dur="indefinite" restart="never" nodeType="tmRoot"/>
      </p:par>
    </p:tnLst>
  </p:timing>
  <p:hf sldNum="0" hdr="0" ftr="0" dt="0"/>
</p:sldLayout>
</file>

<file path=ppt/slideLayouts/slideLayout1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6766966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9669705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6122939"/>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9476471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3230085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45041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5725122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2780722310"/>
      </p:ext>
    </p:extLst>
  </p:cSld>
  <p:clrMapOvr>
    <a:masterClrMapping/>
  </p:clrMapOvr>
  <p:timing>
    <p:tnLst>
      <p:par>
        <p:cTn id="1" dur="indefinite" restart="never" nodeType="tmRoot"/>
      </p:par>
    </p:tnLst>
  </p:timing>
  <p:hf sldNum="0" hdr="0" ftr="0" dt="0"/>
</p:sldLayout>
</file>

<file path=ppt/slideLayouts/slideLayout158.xml><?xml version="1.0" encoding="utf-8"?>
<p:sldLayout xmlns:a="http://schemas.openxmlformats.org/drawingml/2006/main" xmlns:r="http://schemas.openxmlformats.org/officeDocument/2006/relationships" xmlns:p="http://schemas.openxmlformats.org/presentationml/2006/main">
  <p:cSld name="3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r>
              <a:rPr lang="en-US" smtClean="0"/>
              <a:t>Click to edit Master text styles</a:t>
            </a:r>
          </a:p>
        </p:txBody>
      </p:sp>
    </p:spTree>
    <p:extLst>
      <p:ext uri="{BB962C8B-B14F-4D97-AF65-F5344CB8AC3E}">
        <p14:creationId xmlns:p14="http://schemas.microsoft.com/office/powerpoint/2010/main" val="175635108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394422787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3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r>
              <a:rPr lang="en-US" smtClean="0"/>
              <a:t>Click to edit Master text styles</a:t>
            </a:r>
          </a:p>
        </p:txBody>
      </p:sp>
    </p:spTree>
    <p:extLst>
      <p:ext uri="{BB962C8B-B14F-4D97-AF65-F5344CB8AC3E}">
        <p14:creationId xmlns:p14="http://schemas.microsoft.com/office/powerpoint/2010/main" val="299073431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381883261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314783103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250100442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6165385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301123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cs typeface="+mn-cs"/>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3971315253"/>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9571509"/>
      </p:ext>
    </p:extLst>
  </p:cSld>
  <p:clrMapOvr>
    <a:masterClrMapping/>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654700221"/>
      </p:ext>
    </p:extLst>
  </p:cSld>
  <p:clrMapOvr>
    <a:masterClrMapping/>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9368305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5723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2593075638"/>
      </p:ext>
    </p:extLst>
  </p:cSld>
  <p:clrMapOvr>
    <a:masterClrMapping/>
  </p:clrMapOvr>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3178627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529356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1803037"/>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1213389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403588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068089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6811453"/>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789775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3320042872"/>
      </p:ext>
    </p:extLst>
  </p:cSld>
  <p:clrMapOvr>
    <a:masterClrMapping/>
  </p:clrMapOvr>
  <p:timing>
    <p:tnLst>
      <p:par>
        <p:cTn id="1" dur="indefinite" restart="never" nodeType="tmRoot"/>
      </p:par>
    </p:tnLst>
  </p:timing>
  <p:hf sldNum="0" hdr="0" ftr="0" dt="0"/>
</p:sldLayout>
</file>

<file path=ppt/slideLayouts/slideLayout179.xml><?xml version="1.0" encoding="utf-8"?>
<p:sldLayout xmlns:a="http://schemas.openxmlformats.org/drawingml/2006/main" xmlns:r="http://schemas.openxmlformats.org/officeDocument/2006/relationships" xmlns:p="http://schemas.openxmlformats.org/presentationml/2006/main">
  <p:cSld name="3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r>
              <a:rPr lang="en-US" smtClean="0"/>
              <a:t>Click to edit Master text styles</a:t>
            </a:r>
          </a:p>
        </p:txBody>
      </p:sp>
    </p:spTree>
    <p:extLst>
      <p:ext uri="{BB962C8B-B14F-4D97-AF65-F5344CB8AC3E}">
        <p14:creationId xmlns:p14="http://schemas.microsoft.com/office/powerpoint/2010/main" val="26597687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3918654548"/>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999254978"/>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106741074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92613028"/>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93496212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solidFill>
                  <a:prstClr val="black">
                    <a:tint val="75000"/>
                  </a:prstClr>
                </a:solidFill>
              </a:rPr>
              <a:t>27/01/2017</a:t>
            </a:r>
            <a:endParaRPr lang="en-US">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smtClean="0">
                <a:solidFill>
                  <a:prstClr val="black">
                    <a:tint val="75000"/>
                  </a:prstClr>
                </a:solidFill>
              </a:rPr>
              <a:t>European Investment Bank Group Press Conference, Prague, 27 January 2017</a:t>
            </a:r>
            <a:endParaRPr lang="en-GB">
              <a:solidFill>
                <a:prstClr val="black">
                  <a:tint val="75000"/>
                </a:prstClr>
              </a:solidFill>
            </a:endParaRPr>
          </a:p>
        </p:txBody>
      </p:sp>
    </p:spTree>
    <p:extLst>
      <p:ext uri="{BB962C8B-B14F-4D97-AF65-F5344CB8AC3E}">
        <p14:creationId xmlns:p14="http://schemas.microsoft.com/office/powerpoint/2010/main" val="3585600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3809682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cs typeface="+mn-cs"/>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3712324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dirty="0">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15290476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dirty="0">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1133589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352673537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What_Is_The_EIF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347765135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How_Do_We_Help_Divider">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260876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Micro_Enterprises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203516167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EU_Divider_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8" name="Group 17"/>
          <p:cNvGrpSpPr/>
          <p:nvPr userDrawn="1"/>
        </p:nvGrpSpPr>
        <p:grpSpPr>
          <a:xfrm>
            <a:off x="2491109" y="3429000"/>
            <a:ext cx="6249171" cy="2718570"/>
            <a:chOff x="2491109" y="3429000"/>
            <a:chExt cx="6249171" cy="2718570"/>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16" name="Rectangle 15"/>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 name="Title 1"/>
          <p:cNvSpPr>
            <a:spLocks noGrp="1"/>
          </p:cNvSpPr>
          <p:nvPr>
            <p:ph type="ctrTitle" hasCustomPrompt="1"/>
          </p:nvPr>
        </p:nvSpPr>
        <p:spPr>
          <a:xfrm>
            <a:off x="2718661" y="3623028"/>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3" name="Subtitle 2"/>
          <p:cNvSpPr>
            <a:spLocks noGrp="1"/>
          </p:cNvSpPr>
          <p:nvPr>
            <p:ph type="subTitle" idx="1"/>
          </p:nvPr>
        </p:nvSpPr>
        <p:spPr>
          <a:xfrm>
            <a:off x="3447875" y="4957946"/>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5" name="Footer Placeholder 4"/>
          <p:cNvSpPr>
            <a:spLocks noGrp="1"/>
          </p:cNvSpPr>
          <p:nvPr>
            <p:ph type="ftr" sz="quarter" idx="11"/>
          </p:nvPr>
        </p:nvSpPr>
        <p:spPr/>
        <p:txBody>
          <a:bodyPr/>
          <a:lstStyle/>
          <a:p>
            <a:endParaRPr lang="en-GB" dirty="0">
              <a:solidFill>
                <a:srgbClr val="114FA0"/>
              </a:solidFill>
            </a:endParaRP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35387" y="415338"/>
            <a:ext cx="1906975" cy="1068975"/>
          </a:xfrm>
          <a:prstGeom prst="rect">
            <a:avLst/>
          </a:prstGeom>
        </p:spPr>
      </p:pic>
    </p:spTree>
    <p:extLst>
      <p:ext uri="{BB962C8B-B14F-4D97-AF65-F5344CB8AC3E}">
        <p14:creationId xmlns:p14="http://schemas.microsoft.com/office/powerpoint/2010/main" val="44750709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What_Next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5" name="Footer Placeholder 4"/>
          <p:cNvSpPr>
            <a:spLocks noGrp="1"/>
          </p:cNvSpPr>
          <p:nvPr userDrawn="1">
            <p:ph type="ftr" sz="quarter" idx="11"/>
          </p:nvPr>
        </p:nvSpPr>
        <p:spPr/>
        <p:txBody>
          <a:bodyPr/>
          <a:lstStyle/>
          <a:p>
            <a:endParaRPr lang="en-GB" dirty="0">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Tree>
    <p:extLst>
      <p:ext uri="{BB962C8B-B14F-4D97-AF65-F5344CB8AC3E}">
        <p14:creationId xmlns:p14="http://schemas.microsoft.com/office/powerpoint/2010/main" val="204038555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p:txBody>
          <a:bodyPr/>
          <a:lstStyle/>
          <a:p>
            <a:endParaRPr lang="en-GB" dirty="0">
              <a:solidFill>
                <a:srgbClr val="114FA0"/>
              </a:solidFill>
            </a:endParaRPr>
          </a:p>
        </p:txBody>
      </p:sp>
      <p:sp>
        <p:nvSpPr>
          <p:cNvPr id="6" name="Slide Number Placeholder 5"/>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Tree>
    <p:extLst>
      <p:ext uri="{BB962C8B-B14F-4D97-AF65-F5344CB8AC3E}">
        <p14:creationId xmlns:p14="http://schemas.microsoft.com/office/powerpoint/2010/main" val="110275158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endParaRPr lang="en-GB" dirty="0">
              <a:solidFill>
                <a:srgbClr val="114FA0"/>
              </a:solidFill>
            </a:endParaRPr>
          </a:p>
        </p:txBody>
      </p:sp>
      <p:sp>
        <p:nvSpPr>
          <p:cNvPr id="7" name="Slide Number Placeholder 6"/>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Tree>
    <p:extLst>
      <p:ext uri="{BB962C8B-B14F-4D97-AF65-F5344CB8AC3E}">
        <p14:creationId xmlns:p14="http://schemas.microsoft.com/office/powerpoint/2010/main" val="626566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420225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and Image (x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endParaRPr lang="en-GB" dirty="0">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68286" y="1608138"/>
            <a:ext cx="3456614" cy="4516437"/>
          </a:xfrm>
          <a:solidFill>
            <a:schemeClr val="accent3">
              <a:lumMod val="40000"/>
              <a:lumOff val="60000"/>
            </a:schemeClr>
          </a:solidFill>
        </p:spPr>
        <p:txBody>
          <a:bodyPr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28327136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and Image (x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endParaRPr lang="en-GB" dirty="0">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68286" y="1608137"/>
            <a:ext cx="3456614" cy="2208853"/>
          </a:xfrm>
          <a:solidFill>
            <a:schemeClr val="accent3">
              <a:lumMod val="40000"/>
              <a:lumOff val="60000"/>
            </a:schemeClr>
          </a:solidFill>
        </p:spPr>
        <p:txBody>
          <a:bodyPr anchor="ctr" anchorCtr="0">
            <a:normAutofit/>
          </a:bodyPr>
          <a:lstStyle>
            <a:lvl1pPr algn="ctr">
              <a:defRPr sz="1200"/>
            </a:lvl1pPr>
          </a:lstStyle>
          <a:p>
            <a:endParaRPr lang="en-GB" dirty="0"/>
          </a:p>
        </p:txBody>
      </p:sp>
      <p:sp>
        <p:nvSpPr>
          <p:cNvPr id="7" name="Picture Placeholder 7"/>
          <p:cNvSpPr>
            <a:spLocks noGrp="1"/>
          </p:cNvSpPr>
          <p:nvPr>
            <p:ph type="pic" sz="quarter" idx="14"/>
          </p:nvPr>
        </p:nvSpPr>
        <p:spPr>
          <a:xfrm>
            <a:off x="5259896" y="3909270"/>
            <a:ext cx="3465003" cy="2216893"/>
          </a:xfrm>
          <a:solidFill>
            <a:schemeClr val="accent3">
              <a:lumMod val="40000"/>
              <a:lumOff val="60000"/>
            </a:schemeClr>
          </a:solidFill>
        </p:spPr>
        <p:txBody>
          <a:bodyPr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24471765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Image (x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endParaRPr lang="en-GB" dirty="0">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59896" y="1608137"/>
            <a:ext cx="3465003" cy="1437067"/>
          </a:xfrm>
          <a:solidFill>
            <a:schemeClr val="accent3">
              <a:lumMod val="40000"/>
              <a:lumOff val="60000"/>
            </a:schemeClr>
          </a:solidFill>
        </p:spPr>
        <p:txBody>
          <a:bodyPr anchor="ctr" anchorCtr="0">
            <a:normAutofit/>
          </a:bodyPr>
          <a:lstStyle>
            <a:lvl1pPr algn="ctr">
              <a:defRPr sz="1200"/>
            </a:lvl1pPr>
          </a:lstStyle>
          <a:p>
            <a:endParaRPr lang="en-GB" dirty="0"/>
          </a:p>
        </p:txBody>
      </p:sp>
      <p:sp>
        <p:nvSpPr>
          <p:cNvPr id="12" name="Picture Placeholder 7"/>
          <p:cNvSpPr>
            <a:spLocks noGrp="1"/>
          </p:cNvSpPr>
          <p:nvPr>
            <p:ph type="pic" sz="quarter" idx="14"/>
          </p:nvPr>
        </p:nvSpPr>
        <p:spPr>
          <a:xfrm>
            <a:off x="5268913" y="3148617"/>
            <a:ext cx="3455986" cy="1437067"/>
          </a:xfrm>
          <a:solidFill>
            <a:schemeClr val="accent3">
              <a:lumMod val="40000"/>
              <a:lumOff val="60000"/>
            </a:schemeClr>
          </a:solidFill>
        </p:spPr>
        <p:txBody>
          <a:bodyPr anchor="ctr" anchorCtr="0">
            <a:normAutofit/>
          </a:bodyPr>
          <a:lstStyle>
            <a:lvl1pPr algn="ctr">
              <a:defRPr sz="1200"/>
            </a:lvl1pPr>
          </a:lstStyle>
          <a:p>
            <a:endParaRPr lang="en-GB" dirty="0"/>
          </a:p>
        </p:txBody>
      </p:sp>
      <p:sp>
        <p:nvSpPr>
          <p:cNvPr id="13" name="Picture Placeholder 7"/>
          <p:cNvSpPr>
            <a:spLocks noGrp="1"/>
          </p:cNvSpPr>
          <p:nvPr>
            <p:ph type="pic" sz="quarter" idx="15"/>
          </p:nvPr>
        </p:nvSpPr>
        <p:spPr>
          <a:xfrm>
            <a:off x="5268912" y="4689096"/>
            <a:ext cx="3455987" cy="1437067"/>
          </a:xfrm>
          <a:solidFill>
            <a:schemeClr val="accent3">
              <a:lumMod val="40000"/>
              <a:lumOff val="60000"/>
            </a:schemeClr>
          </a:solidFill>
        </p:spPr>
        <p:txBody>
          <a:bodyPr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417365645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GB" dirty="0">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6" name="Picture Placeholder 5"/>
          <p:cNvSpPr>
            <a:spLocks noGrp="1"/>
          </p:cNvSpPr>
          <p:nvPr>
            <p:ph type="pic" sz="quarter" idx="12"/>
          </p:nvPr>
        </p:nvSpPr>
        <p:spPr>
          <a:xfrm>
            <a:off x="544127" y="1619296"/>
            <a:ext cx="8204585" cy="4510042"/>
          </a:xfrm>
          <a:solidFill>
            <a:schemeClr val="accent3">
              <a:lumMod val="40000"/>
              <a:lumOff val="60000"/>
            </a:schemeClr>
          </a:solidFill>
        </p:spPr>
        <p:txBody>
          <a:bodyPr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273717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Graph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GB" dirty="0">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0" name="Content Placeholder 2"/>
          <p:cNvSpPr>
            <a:spLocks noGrp="1"/>
          </p:cNvSpPr>
          <p:nvPr>
            <p:ph sz="half" idx="1"/>
          </p:nvPr>
        </p:nvSpPr>
        <p:spPr>
          <a:xfrm>
            <a:off x="433389" y="1600200"/>
            <a:ext cx="8315324" cy="400110"/>
          </a:xfrm>
        </p:spPr>
        <p:txBody>
          <a:bodyPr wrap="square">
            <a:spAutoFit/>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GB" dirty="0" smtClean="0"/>
              <a:t>Click to edit Master text styles</a:t>
            </a:r>
          </a:p>
        </p:txBody>
      </p:sp>
      <p:sp>
        <p:nvSpPr>
          <p:cNvPr id="12" name="Chart Placeholder 11"/>
          <p:cNvSpPr>
            <a:spLocks noGrp="1"/>
          </p:cNvSpPr>
          <p:nvPr>
            <p:ph type="chart" sz="quarter" idx="12"/>
          </p:nvPr>
        </p:nvSpPr>
        <p:spPr>
          <a:xfrm>
            <a:off x="444500" y="2708920"/>
            <a:ext cx="8304213" cy="3420418"/>
          </a:xfrm>
        </p:spPr>
        <p:txBody>
          <a:bodyPr lIns="0" tIns="0" rIns="0" bIns="0"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5489146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GB" dirty="0">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
        <p:nvSpPr>
          <p:cNvPr id="10" name="Content Placeholder 2"/>
          <p:cNvSpPr>
            <a:spLocks noGrp="1"/>
          </p:cNvSpPr>
          <p:nvPr>
            <p:ph sz="half" idx="1"/>
          </p:nvPr>
        </p:nvSpPr>
        <p:spPr>
          <a:xfrm>
            <a:off x="433389" y="1600200"/>
            <a:ext cx="8315324" cy="400110"/>
          </a:xfrm>
        </p:spPr>
        <p:txBody>
          <a:bodyPr wrap="square">
            <a:spAutoFit/>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GB" dirty="0" smtClean="0"/>
              <a:t>Click to edit Master text styles</a:t>
            </a:r>
          </a:p>
        </p:txBody>
      </p:sp>
      <p:sp>
        <p:nvSpPr>
          <p:cNvPr id="8" name="Table Placeholder 7"/>
          <p:cNvSpPr>
            <a:spLocks noGrp="1"/>
          </p:cNvSpPr>
          <p:nvPr>
            <p:ph type="tbl" sz="quarter" idx="12"/>
          </p:nvPr>
        </p:nvSpPr>
        <p:spPr>
          <a:xfrm>
            <a:off x="536575" y="2706688"/>
            <a:ext cx="8212138" cy="3422650"/>
          </a:xfrm>
        </p:spPr>
        <p:txBody>
          <a:bodyPr anchor="ctr" anchorCtr="0">
            <a:normAutofit/>
          </a:bodyPr>
          <a:lstStyle>
            <a:lvl1pPr algn="ctr">
              <a:defRPr sz="1200"/>
            </a:lvl1pPr>
          </a:lstStyle>
          <a:p>
            <a:endParaRPr lang="en-GB" dirty="0"/>
          </a:p>
        </p:txBody>
      </p:sp>
    </p:spTree>
    <p:extLst>
      <p:ext uri="{BB962C8B-B14F-4D97-AF65-F5344CB8AC3E}">
        <p14:creationId xmlns:p14="http://schemas.microsoft.com/office/powerpoint/2010/main" val="144911831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32033" y="274638"/>
            <a:ext cx="5148079" cy="584775"/>
          </a:xfrm>
        </p:spPr>
        <p:txBody>
          <a:bodyPr/>
          <a:lstStyle/>
          <a:p>
            <a:r>
              <a:rPr lang="en-US" dirty="0" smtClean="0"/>
              <a:t>Click to edit Master title style</a:t>
            </a:r>
            <a:endParaRPr lang="en-GB" dirty="0"/>
          </a:p>
        </p:txBody>
      </p:sp>
      <p:sp>
        <p:nvSpPr>
          <p:cNvPr id="5" name="Footer Placeholder 4"/>
          <p:cNvSpPr>
            <a:spLocks noGrp="1"/>
          </p:cNvSpPr>
          <p:nvPr>
            <p:ph type="ftr" sz="quarter" idx="11"/>
          </p:nvPr>
        </p:nvSpPr>
        <p:spPr/>
        <p:txBody>
          <a:bodyPr/>
          <a:lstStyle/>
          <a:p>
            <a:r>
              <a:rPr lang="en-GB" dirty="0" smtClean="0">
                <a:solidFill>
                  <a:srgbClr val="114FA0"/>
                </a:solidFill>
              </a:rPr>
              <a:t>Introducing the European Investment Fund 2012 Presentation</a:t>
            </a:r>
            <a:endParaRPr lang="en-GB" dirty="0">
              <a:solidFill>
                <a:srgbClr val="114FA0"/>
              </a:solidFill>
            </a:endParaRPr>
          </a:p>
        </p:txBody>
      </p:sp>
      <p:sp>
        <p:nvSpPr>
          <p:cNvPr id="6" name="Slide Number Placeholder 5"/>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Tree>
    <p:extLst>
      <p:ext uri="{BB962C8B-B14F-4D97-AF65-F5344CB8AC3E}">
        <p14:creationId xmlns:p14="http://schemas.microsoft.com/office/powerpoint/2010/main" val="4161606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5" name="Footer Placeholder 4"/>
          <p:cNvSpPr>
            <a:spLocks noGrp="1"/>
          </p:cNvSpPr>
          <p:nvPr userDrawn="1">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3862533566"/>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What_Is_The_EIF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solidFill>
            <a:schemeClr val="accent1"/>
          </a:solidFill>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5" name="Footer Placeholder 4"/>
          <p:cNvSpPr>
            <a:spLocks noGrp="1"/>
          </p:cNvSpPr>
          <p:nvPr userDrawn="1">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8279089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How_Do_We_Help_Divider">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5" name="Footer Placeholder 4"/>
          <p:cNvSpPr>
            <a:spLocks noGrp="1"/>
          </p:cNvSpPr>
          <p:nvPr userDrawn="1">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31263110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3005058176"/>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Micro_Enterprises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5" name="Footer Placeholder 4"/>
          <p:cNvSpPr>
            <a:spLocks noGrp="1"/>
          </p:cNvSpPr>
          <p:nvPr userDrawn="1">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279466064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EU_Divider_Slid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8" name="Group 17"/>
          <p:cNvGrpSpPr/>
          <p:nvPr userDrawn="1"/>
        </p:nvGrpSpPr>
        <p:grpSpPr>
          <a:xfrm>
            <a:off x="2491109" y="3429000"/>
            <a:ext cx="6249171" cy="2718570"/>
            <a:chOff x="2491109" y="3429000"/>
            <a:chExt cx="6249171" cy="2718570"/>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16" name="Rectangle 15"/>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 name="Title 1"/>
          <p:cNvSpPr>
            <a:spLocks noGrp="1"/>
          </p:cNvSpPr>
          <p:nvPr>
            <p:ph type="ctrTitle" hasCustomPrompt="1"/>
          </p:nvPr>
        </p:nvSpPr>
        <p:spPr>
          <a:xfrm>
            <a:off x="2718661" y="3623028"/>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3" name="Subtitle 2"/>
          <p:cNvSpPr>
            <a:spLocks noGrp="1"/>
          </p:cNvSpPr>
          <p:nvPr>
            <p:ph type="subTitle" idx="1"/>
          </p:nvPr>
        </p:nvSpPr>
        <p:spPr>
          <a:xfrm>
            <a:off x="3447875" y="4957946"/>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5" name="Footer Placeholder 4"/>
          <p:cNvSpPr>
            <a:spLocks noGrp="1"/>
          </p:cNvSpPr>
          <p:nvPr>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35387" y="415338"/>
            <a:ext cx="1906975" cy="1068975"/>
          </a:xfrm>
          <a:prstGeom prst="rect">
            <a:avLst/>
          </a:prstGeom>
        </p:spPr>
      </p:pic>
    </p:spTree>
    <p:extLst>
      <p:ext uri="{BB962C8B-B14F-4D97-AF65-F5344CB8AC3E}">
        <p14:creationId xmlns:p14="http://schemas.microsoft.com/office/powerpoint/2010/main" val="1464839915"/>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What_Next_Divider_Slide">
    <p:spTree>
      <p:nvGrpSpPr>
        <p:cNvPr id="1" name=""/>
        <p:cNvGrpSpPr/>
        <p:nvPr/>
      </p:nvGrpSpPr>
      <p:grpSpPr>
        <a:xfrm>
          <a:off x="0" y="0"/>
          <a:ext cx="0" cy="0"/>
          <a:chOff x="0" y="0"/>
          <a:chExt cx="0" cy="0"/>
        </a:xfrm>
      </p:grpSpPr>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pic>
        <p:nvPicPr>
          <p:cNvPr id="7" name="Picture 6"/>
          <p:cNvPicPr>
            <a:picLocks noChangeAspect="1"/>
          </p:cNvPicPr>
          <p:nvPr userDrawn="1"/>
        </p:nvPicPr>
        <p:blipFill rotWithShape="1">
          <a:blip r:embed="rId3">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grpSp>
        <p:nvGrpSpPr>
          <p:cNvPr id="21" name="Group 20"/>
          <p:cNvGrpSpPr/>
          <p:nvPr userDrawn="1"/>
        </p:nvGrpSpPr>
        <p:grpSpPr>
          <a:xfrm>
            <a:off x="2491109" y="2085605"/>
            <a:ext cx="6249171" cy="3647651"/>
            <a:chOff x="2491109" y="2499919"/>
            <a:chExt cx="6249171" cy="3647651"/>
          </a:xfrm>
        </p:grpSpPr>
        <p:sp>
          <p:nvSpPr>
            <p:cNvPr id="10" name="Rectangle 9"/>
            <p:cNvSpPr/>
            <p:nvPr userDrawn="1"/>
          </p:nvSpPr>
          <p:spPr>
            <a:xfrm>
              <a:off x="2491109" y="3429000"/>
              <a:ext cx="6249171" cy="22000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userDrawn="1"/>
          </p:nvSpPr>
          <p:spPr>
            <a:xfrm>
              <a:off x="3330429" y="4869160"/>
              <a:ext cx="5066951" cy="936104"/>
            </a:xfrm>
            <a:prstGeom prst="rect">
              <a:avLst/>
            </a:prstGeom>
            <a:solidFill>
              <a:schemeClr val="accent5"/>
            </a:solidFill>
            <a:ln>
              <a:noFill/>
            </a:ln>
            <a:effectLst>
              <a:outerShdw blurRad="508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4" name="Rectangle 13"/>
            <p:cNvSpPr/>
            <p:nvPr userDrawn="1"/>
          </p:nvSpPr>
          <p:spPr>
            <a:xfrm>
              <a:off x="8230866" y="3055989"/>
              <a:ext cx="509414" cy="509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7" name="Rectangle 16"/>
            <p:cNvSpPr/>
            <p:nvPr userDrawn="1"/>
          </p:nvSpPr>
          <p:spPr>
            <a:xfrm>
              <a:off x="8230866" y="2499919"/>
              <a:ext cx="509414" cy="5094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8" name="Rectangle 17"/>
            <p:cNvSpPr/>
            <p:nvPr userDrawn="1"/>
          </p:nvSpPr>
          <p:spPr>
            <a:xfrm>
              <a:off x="7674795" y="2499919"/>
              <a:ext cx="509414" cy="50941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0" name="Rectangle 19"/>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8" name="Rectangle 7"/>
          <p:cNvSpPr/>
          <p:nvPr userDrawn="1"/>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5" name="Footer Placeholder 4"/>
          <p:cNvSpPr>
            <a:spLocks noGrp="1"/>
          </p:cNvSpPr>
          <p:nvPr userDrawn="1">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userDrawn="1">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5" name="Title 1"/>
          <p:cNvSpPr>
            <a:spLocks noGrp="1"/>
          </p:cNvSpPr>
          <p:nvPr userDrawn="1">
            <p:ph type="ctrTitle" hasCustomPrompt="1"/>
          </p:nvPr>
        </p:nvSpPr>
        <p:spPr>
          <a:xfrm>
            <a:off x="2718661" y="3208714"/>
            <a:ext cx="5812944" cy="1077218"/>
          </a:xfrm>
        </p:spPr>
        <p:txBody>
          <a:bodyPr/>
          <a:lstStyle>
            <a:lvl1pPr>
              <a:defRPr baseline="0">
                <a:solidFill>
                  <a:schemeClr val="bg1"/>
                </a:solidFill>
              </a:defRPr>
            </a:lvl1pPr>
          </a:lstStyle>
          <a:p>
            <a:r>
              <a:rPr lang="en-US" dirty="0" smtClean="0"/>
              <a:t>Click to edit</a:t>
            </a:r>
            <a:br>
              <a:rPr lang="en-US" dirty="0" smtClean="0"/>
            </a:br>
            <a:r>
              <a:rPr lang="en-US" dirty="0" smtClean="0"/>
              <a:t>Master title style</a:t>
            </a:r>
            <a:endParaRPr lang="en-GB" dirty="0"/>
          </a:p>
        </p:txBody>
      </p:sp>
      <p:sp>
        <p:nvSpPr>
          <p:cNvPr id="16" name="Subtitle 2"/>
          <p:cNvSpPr>
            <a:spLocks noGrp="1"/>
          </p:cNvSpPr>
          <p:nvPr userDrawn="1">
            <p:ph type="subTitle" idx="1"/>
          </p:nvPr>
        </p:nvSpPr>
        <p:spPr>
          <a:xfrm>
            <a:off x="3447875" y="4543632"/>
            <a:ext cx="4818253" cy="430887"/>
          </a:xfrm>
        </p:spPr>
        <p:txBody>
          <a:bodyPr wrap="square">
            <a:spAutoFit/>
          </a:bodyPr>
          <a:lstStyle>
            <a:lvl1pPr marL="0" indent="0" algn="l">
              <a:buNone/>
              <a:defRPr sz="22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spTree>
    <p:extLst>
      <p:ext uri="{BB962C8B-B14F-4D97-AF65-F5344CB8AC3E}">
        <p14:creationId xmlns:p14="http://schemas.microsoft.com/office/powerpoint/2010/main" val="328766965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6" name="Slide Number Placeholder 5"/>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Tree>
    <p:extLst>
      <p:ext uri="{BB962C8B-B14F-4D97-AF65-F5344CB8AC3E}">
        <p14:creationId xmlns:p14="http://schemas.microsoft.com/office/powerpoint/2010/main" val="280127548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7" name="Slide Number Placeholder 6"/>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Tree>
    <p:extLst>
      <p:ext uri="{BB962C8B-B14F-4D97-AF65-F5344CB8AC3E}">
        <p14:creationId xmlns:p14="http://schemas.microsoft.com/office/powerpoint/2010/main" val="40598036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and Image (x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r>
              <a:rPr lang="en-GB" dirty="0" smtClean="0">
                <a:solidFill>
                  <a:srgbClr val="114FA0"/>
                </a:solidFill>
              </a:rPr>
              <a:t>Introducing the European Investment Fund 2012 Presentation</a:t>
            </a:r>
            <a:endParaRPr lang="en-GB" dirty="0">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68286" y="1608138"/>
            <a:ext cx="3456614" cy="4516437"/>
          </a:xfrm>
          <a:solidFill>
            <a:schemeClr val="accent3">
              <a:lumMod val="40000"/>
              <a:lumOff val="60000"/>
            </a:schemeClr>
          </a:solidFill>
        </p:spPr>
        <p:txBody>
          <a:bodyPr anchor="ctr" anchorCtr="0">
            <a:normAutofit/>
          </a:bodyPr>
          <a:lstStyle>
            <a:lvl1pPr algn="ctr">
              <a:defRPr sz="1200"/>
            </a:lvl1pPr>
          </a:lstStyle>
          <a:p>
            <a:endParaRPr lang="en-GB"/>
          </a:p>
        </p:txBody>
      </p:sp>
    </p:spTree>
    <p:extLst>
      <p:ext uri="{BB962C8B-B14F-4D97-AF65-F5344CB8AC3E}">
        <p14:creationId xmlns:p14="http://schemas.microsoft.com/office/powerpoint/2010/main" val="25646733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and Image (x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68286" y="1608137"/>
            <a:ext cx="3456614" cy="2208853"/>
          </a:xfrm>
          <a:solidFill>
            <a:schemeClr val="accent3">
              <a:lumMod val="40000"/>
              <a:lumOff val="60000"/>
            </a:schemeClr>
          </a:solidFill>
        </p:spPr>
        <p:txBody>
          <a:bodyPr anchor="ctr" anchorCtr="0">
            <a:normAutofit/>
          </a:bodyPr>
          <a:lstStyle>
            <a:lvl1pPr algn="ctr">
              <a:defRPr sz="1200"/>
            </a:lvl1pPr>
          </a:lstStyle>
          <a:p>
            <a:endParaRPr lang="en-GB"/>
          </a:p>
        </p:txBody>
      </p:sp>
      <p:sp>
        <p:nvSpPr>
          <p:cNvPr id="7" name="Picture Placeholder 7"/>
          <p:cNvSpPr>
            <a:spLocks noGrp="1"/>
          </p:cNvSpPr>
          <p:nvPr>
            <p:ph type="pic" sz="quarter" idx="14"/>
          </p:nvPr>
        </p:nvSpPr>
        <p:spPr>
          <a:xfrm>
            <a:off x="5259896" y="3909270"/>
            <a:ext cx="3465003" cy="2216893"/>
          </a:xfrm>
          <a:solidFill>
            <a:schemeClr val="accent3">
              <a:lumMod val="40000"/>
              <a:lumOff val="60000"/>
            </a:schemeClr>
          </a:solidFill>
        </p:spPr>
        <p:txBody>
          <a:bodyPr anchor="ctr" anchorCtr="0">
            <a:normAutofit/>
          </a:bodyPr>
          <a:lstStyle>
            <a:lvl1pPr algn="ctr">
              <a:defRPr sz="1200"/>
            </a:lvl1pPr>
          </a:lstStyle>
          <a:p>
            <a:endParaRPr lang="en-GB"/>
          </a:p>
        </p:txBody>
      </p:sp>
    </p:spTree>
    <p:extLst>
      <p:ext uri="{BB962C8B-B14F-4D97-AF65-F5344CB8AC3E}">
        <p14:creationId xmlns:p14="http://schemas.microsoft.com/office/powerpoint/2010/main" val="9632864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and Image (x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5" name="Slide Number Placeholder 4"/>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6" name="Content Placeholder 2"/>
          <p:cNvSpPr>
            <a:spLocks noGrp="1"/>
          </p:cNvSpPr>
          <p:nvPr>
            <p:ph sz="half" idx="1"/>
          </p:nvPr>
        </p:nvSpPr>
        <p:spPr>
          <a:xfrm>
            <a:off x="457200" y="1600200"/>
            <a:ext cx="4038600" cy="4525963"/>
          </a:xfrm>
        </p:spPr>
        <p:txBody>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Picture Placeholder 7"/>
          <p:cNvSpPr>
            <a:spLocks noGrp="1"/>
          </p:cNvSpPr>
          <p:nvPr>
            <p:ph type="pic" sz="quarter" idx="13"/>
          </p:nvPr>
        </p:nvSpPr>
        <p:spPr>
          <a:xfrm>
            <a:off x="5259896" y="1608137"/>
            <a:ext cx="3465003" cy="1437067"/>
          </a:xfrm>
          <a:solidFill>
            <a:schemeClr val="accent3">
              <a:lumMod val="40000"/>
              <a:lumOff val="60000"/>
            </a:schemeClr>
          </a:solidFill>
        </p:spPr>
        <p:txBody>
          <a:bodyPr anchor="ctr" anchorCtr="0">
            <a:normAutofit/>
          </a:bodyPr>
          <a:lstStyle>
            <a:lvl1pPr algn="ctr">
              <a:defRPr sz="1200"/>
            </a:lvl1pPr>
          </a:lstStyle>
          <a:p>
            <a:endParaRPr lang="en-GB"/>
          </a:p>
        </p:txBody>
      </p:sp>
      <p:sp>
        <p:nvSpPr>
          <p:cNvPr id="12" name="Picture Placeholder 7"/>
          <p:cNvSpPr>
            <a:spLocks noGrp="1"/>
          </p:cNvSpPr>
          <p:nvPr>
            <p:ph type="pic" sz="quarter" idx="14"/>
          </p:nvPr>
        </p:nvSpPr>
        <p:spPr>
          <a:xfrm>
            <a:off x="5268913" y="3148617"/>
            <a:ext cx="3455986" cy="1437067"/>
          </a:xfrm>
          <a:solidFill>
            <a:schemeClr val="accent3">
              <a:lumMod val="40000"/>
              <a:lumOff val="60000"/>
            </a:schemeClr>
          </a:solidFill>
        </p:spPr>
        <p:txBody>
          <a:bodyPr anchor="ctr" anchorCtr="0">
            <a:normAutofit/>
          </a:bodyPr>
          <a:lstStyle>
            <a:lvl1pPr algn="ctr">
              <a:defRPr sz="1200"/>
            </a:lvl1pPr>
          </a:lstStyle>
          <a:p>
            <a:endParaRPr lang="en-GB"/>
          </a:p>
        </p:txBody>
      </p:sp>
      <p:sp>
        <p:nvSpPr>
          <p:cNvPr id="13" name="Picture Placeholder 7"/>
          <p:cNvSpPr>
            <a:spLocks noGrp="1"/>
          </p:cNvSpPr>
          <p:nvPr>
            <p:ph type="pic" sz="quarter" idx="15"/>
          </p:nvPr>
        </p:nvSpPr>
        <p:spPr>
          <a:xfrm>
            <a:off x="5268912" y="4689096"/>
            <a:ext cx="3455987" cy="1437067"/>
          </a:xfrm>
          <a:solidFill>
            <a:schemeClr val="accent3">
              <a:lumMod val="40000"/>
              <a:lumOff val="60000"/>
            </a:schemeClr>
          </a:solidFill>
        </p:spPr>
        <p:txBody>
          <a:bodyPr anchor="ctr" anchorCtr="0">
            <a:normAutofit/>
          </a:bodyPr>
          <a:lstStyle>
            <a:lvl1pPr algn="ctr">
              <a:defRPr sz="1200"/>
            </a:lvl1pPr>
          </a:lstStyle>
          <a:p>
            <a:endParaRPr lang="en-GB"/>
          </a:p>
        </p:txBody>
      </p:sp>
    </p:spTree>
    <p:extLst>
      <p:ext uri="{BB962C8B-B14F-4D97-AF65-F5344CB8AC3E}">
        <p14:creationId xmlns:p14="http://schemas.microsoft.com/office/powerpoint/2010/main" val="14974078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6" name="Picture Placeholder 5"/>
          <p:cNvSpPr>
            <a:spLocks noGrp="1"/>
          </p:cNvSpPr>
          <p:nvPr>
            <p:ph type="pic" sz="quarter" idx="12"/>
          </p:nvPr>
        </p:nvSpPr>
        <p:spPr>
          <a:xfrm>
            <a:off x="544127" y="1619296"/>
            <a:ext cx="8204585" cy="4510042"/>
          </a:xfrm>
          <a:solidFill>
            <a:schemeClr val="accent3">
              <a:lumMod val="40000"/>
              <a:lumOff val="60000"/>
            </a:schemeClr>
          </a:solidFill>
        </p:spPr>
        <p:txBody>
          <a:bodyPr anchor="ctr" anchorCtr="0">
            <a:normAutofit/>
          </a:bodyPr>
          <a:lstStyle>
            <a:lvl1pPr algn="ctr">
              <a:defRPr sz="1200"/>
            </a:lvl1pPr>
          </a:lstStyle>
          <a:p>
            <a:endParaRPr lang="en-GB"/>
          </a:p>
        </p:txBody>
      </p:sp>
    </p:spTree>
    <p:extLst>
      <p:ext uri="{BB962C8B-B14F-4D97-AF65-F5344CB8AC3E}">
        <p14:creationId xmlns:p14="http://schemas.microsoft.com/office/powerpoint/2010/main" val="301649515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Graph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dirty="0" smtClean="0">
                <a:solidFill>
                  <a:srgbClr val="114FA0"/>
                </a:solidFill>
              </a:rPr>
              <a:t>Introducing the European Investment Fund 2012 Presentation</a:t>
            </a:r>
            <a:endParaRPr lang="en-GB" dirty="0">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0" name="Content Placeholder 2"/>
          <p:cNvSpPr>
            <a:spLocks noGrp="1"/>
          </p:cNvSpPr>
          <p:nvPr>
            <p:ph sz="half" idx="1"/>
          </p:nvPr>
        </p:nvSpPr>
        <p:spPr>
          <a:xfrm>
            <a:off x="433389" y="1600200"/>
            <a:ext cx="8315324" cy="400110"/>
          </a:xfrm>
        </p:spPr>
        <p:txBody>
          <a:bodyPr wrap="square">
            <a:spAutoFit/>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GB" dirty="0" smtClean="0"/>
              <a:t>Click to edit Master text styles</a:t>
            </a:r>
          </a:p>
        </p:txBody>
      </p:sp>
      <p:sp>
        <p:nvSpPr>
          <p:cNvPr id="12" name="Chart Placeholder 11"/>
          <p:cNvSpPr>
            <a:spLocks noGrp="1"/>
          </p:cNvSpPr>
          <p:nvPr>
            <p:ph type="chart" sz="quarter" idx="12"/>
          </p:nvPr>
        </p:nvSpPr>
        <p:spPr>
          <a:xfrm>
            <a:off x="444500" y="2708920"/>
            <a:ext cx="8304213" cy="3420418"/>
          </a:xfrm>
        </p:spPr>
        <p:txBody>
          <a:bodyPr lIns="0" tIns="0" rIns="0" bIns="0" anchor="ctr" anchorCtr="0">
            <a:normAutofit/>
          </a:bodyPr>
          <a:lstStyle>
            <a:lvl1pPr algn="ctr">
              <a:defRPr sz="1200"/>
            </a:lvl1pPr>
          </a:lstStyle>
          <a:p>
            <a:endParaRPr lang="en-GB"/>
          </a:p>
        </p:txBody>
      </p:sp>
    </p:spTree>
    <p:extLst>
      <p:ext uri="{BB962C8B-B14F-4D97-AF65-F5344CB8AC3E}">
        <p14:creationId xmlns:p14="http://schemas.microsoft.com/office/powerpoint/2010/main" val="9921806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140001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ab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smtClean="0">
                <a:solidFill>
                  <a:srgbClr val="114FA0"/>
                </a:solidFill>
              </a:rPr>
              <a:t>Introducing the European Investment Fund 2012 Presentation</a:t>
            </a:r>
            <a:endParaRPr lang="en-GB">
              <a:solidFill>
                <a:srgbClr val="114FA0"/>
              </a:solidFill>
            </a:endParaRPr>
          </a:p>
        </p:txBody>
      </p:sp>
      <p:sp>
        <p:nvSpPr>
          <p:cNvPr id="4" name="Slide Number Placeholder 3"/>
          <p:cNvSpPr>
            <a:spLocks noGrp="1"/>
          </p:cNvSpPr>
          <p:nvPr>
            <p:ph type="sldNum" sz="quarter" idx="11"/>
          </p:nvPr>
        </p:nvSpPr>
        <p:spPr/>
        <p:txBody>
          <a:bodyPr/>
          <a:lstStyle/>
          <a:p>
            <a:fld id="{1BFBAB30-7D6C-482F-9445-DA24C961621B}" type="slidenum">
              <a:rPr lang="en-GB" smtClean="0">
                <a:solidFill>
                  <a:srgbClr val="114FA0"/>
                </a:solidFill>
              </a:rPr>
              <a:pPr/>
              <a:t>‹#›</a:t>
            </a:fld>
            <a:endParaRPr lang="en-GB">
              <a:solidFill>
                <a:srgbClr val="114FA0"/>
              </a:solidFill>
            </a:endParaRPr>
          </a:p>
        </p:txBody>
      </p:sp>
      <p:sp>
        <p:nvSpPr>
          <p:cNvPr id="10" name="Content Placeholder 2"/>
          <p:cNvSpPr>
            <a:spLocks noGrp="1"/>
          </p:cNvSpPr>
          <p:nvPr>
            <p:ph sz="half" idx="1"/>
          </p:nvPr>
        </p:nvSpPr>
        <p:spPr>
          <a:xfrm>
            <a:off x="433389" y="1600200"/>
            <a:ext cx="8315324" cy="400110"/>
          </a:xfrm>
        </p:spPr>
        <p:txBody>
          <a:bodyPr wrap="square">
            <a:spAutoFit/>
          </a:bodyPr>
          <a:lstStyle>
            <a:lvl1pPr>
              <a:defRPr sz="2000"/>
            </a:lvl1pPr>
            <a:lvl2pPr>
              <a:defRPr sz="1600"/>
            </a:lvl2pPr>
            <a:lvl3pPr>
              <a:defRPr sz="1400"/>
            </a:lvl3pPr>
            <a:lvl4pPr>
              <a:defRPr sz="1200"/>
            </a:lvl4pPr>
            <a:lvl5pPr>
              <a:defRPr sz="1000"/>
            </a:lvl5pPr>
            <a:lvl6pPr>
              <a:defRPr sz="1800"/>
            </a:lvl6pPr>
            <a:lvl7pPr>
              <a:defRPr sz="1800"/>
            </a:lvl7pPr>
            <a:lvl8pPr>
              <a:defRPr sz="1800"/>
            </a:lvl8pPr>
            <a:lvl9pPr>
              <a:defRPr sz="1800"/>
            </a:lvl9pPr>
          </a:lstStyle>
          <a:p>
            <a:pPr lvl="0"/>
            <a:r>
              <a:rPr lang="en-GB" dirty="0" smtClean="0"/>
              <a:t>Click to edit Master text styles</a:t>
            </a:r>
          </a:p>
        </p:txBody>
      </p:sp>
      <p:sp>
        <p:nvSpPr>
          <p:cNvPr id="8" name="Table Placeholder 7"/>
          <p:cNvSpPr>
            <a:spLocks noGrp="1"/>
          </p:cNvSpPr>
          <p:nvPr>
            <p:ph type="tbl" sz="quarter" idx="12"/>
          </p:nvPr>
        </p:nvSpPr>
        <p:spPr>
          <a:xfrm>
            <a:off x="536575" y="2706688"/>
            <a:ext cx="8212138" cy="3422650"/>
          </a:xfrm>
        </p:spPr>
        <p:txBody>
          <a:bodyPr anchor="ctr" anchorCtr="0">
            <a:normAutofit/>
          </a:bodyPr>
          <a:lstStyle>
            <a:lvl1pPr algn="ctr">
              <a:defRPr sz="1200"/>
            </a:lvl1pPr>
          </a:lstStyle>
          <a:p>
            <a:endParaRPr lang="en-GB"/>
          </a:p>
        </p:txBody>
      </p:sp>
    </p:spTree>
    <p:extLst>
      <p:ext uri="{BB962C8B-B14F-4D97-AF65-F5344CB8AC3E}">
        <p14:creationId xmlns:p14="http://schemas.microsoft.com/office/powerpoint/2010/main" val="4229980219"/>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le_text">
    <p:spTree>
      <p:nvGrpSpPr>
        <p:cNvPr id="1" name=""/>
        <p:cNvGrpSpPr/>
        <p:nvPr/>
      </p:nvGrpSpPr>
      <p:grpSpPr>
        <a:xfrm>
          <a:off x="0" y="0"/>
          <a:ext cx="0" cy="0"/>
          <a:chOff x="0" y="0"/>
          <a:chExt cx="0" cy="0"/>
        </a:xfrm>
      </p:grpSpPr>
      <p:sp>
        <p:nvSpPr>
          <p:cNvPr id="7" name="Textplatzhalter 6"/>
          <p:cNvSpPr>
            <a:spLocks noGrp="1"/>
          </p:cNvSpPr>
          <p:nvPr>
            <p:ph type="body" sz="quarter" idx="10"/>
          </p:nvPr>
        </p:nvSpPr>
        <p:spPr>
          <a:xfrm>
            <a:off x="666046" y="3679189"/>
            <a:ext cx="8259762" cy="2328863"/>
          </a:xfrm>
          <a:prstGeom prst="rect">
            <a:avLst/>
          </a:prstGeom>
        </p:spPr>
        <p:txBody>
          <a:bodyPr vert="horz"/>
          <a:lstStyle>
            <a:lvl1pPr marL="0" indent="0">
              <a:lnSpc>
                <a:spcPts val="1800"/>
              </a:lnSpc>
              <a:buNone/>
              <a:defRPr sz="1900" b="0" i="0" baseline="0">
                <a:solidFill>
                  <a:srgbClr val="6F6F6F"/>
                </a:solidFill>
                <a:latin typeface="Myriad Pro"/>
                <a:cs typeface="Myriad Pro"/>
              </a:defRPr>
            </a:lvl1pPr>
          </a:lstStyle>
          <a:p>
            <a:pPr lvl="0"/>
            <a:endParaRPr lang="de-DE" dirty="0"/>
          </a:p>
        </p:txBody>
      </p:sp>
      <p:sp>
        <p:nvSpPr>
          <p:cNvPr id="4"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3129244477"/>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title_multi-picture">
    <p:spTree>
      <p:nvGrpSpPr>
        <p:cNvPr id="1" name=""/>
        <p:cNvGrpSpPr/>
        <p:nvPr/>
      </p:nvGrpSpPr>
      <p:grpSpPr>
        <a:xfrm>
          <a:off x="0" y="0"/>
          <a:ext cx="0" cy="0"/>
          <a:chOff x="0" y="0"/>
          <a:chExt cx="0" cy="0"/>
        </a:xfrm>
      </p:grpSpPr>
      <p:sp>
        <p:nvSpPr>
          <p:cNvPr id="8" name="Bildplatzhalter 6"/>
          <p:cNvSpPr>
            <a:spLocks noGrp="1"/>
          </p:cNvSpPr>
          <p:nvPr>
            <p:ph type="pic" sz="quarter" idx="14"/>
          </p:nvPr>
        </p:nvSpPr>
        <p:spPr>
          <a:xfrm>
            <a:off x="2906713" y="903288"/>
            <a:ext cx="2906713" cy="2686050"/>
          </a:xfrm>
          <a:prstGeom prst="rect">
            <a:avLst/>
          </a:prstGeom>
        </p:spPr>
        <p:txBody>
          <a:bodyPr vert="horz"/>
          <a:lstStyle>
            <a:lvl1pPr marL="0" indent="0">
              <a:buNone/>
              <a:defRPr sz="1200">
                <a:latin typeface="Myriad Pro"/>
                <a:cs typeface="Myriad Pro"/>
              </a:defRPr>
            </a:lvl1pPr>
          </a:lstStyle>
          <a:p>
            <a:endParaRPr lang="de-DE" dirty="0"/>
          </a:p>
        </p:txBody>
      </p:sp>
      <p:sp>
        <p:nvSpPr>
          <p:cNvPr id="11" name="Bildplatzhalter 6"/>
          <p:cNvSpPr>
            <a:spLocks noGrp="1"/>
          </p:cNvSpPr>
          <p:nvPr>
            <p:ph type="pic" sz="quarter" idx="17"/>
          </p:nvPr>
        </p:nvSpPr>
        <p:spPr>
          <a:xfrm>
            <a:off x="4194438" y="3589338"/>
            <a:ext cx="5022714" cy="2956054"/>
          </a:xfrm>
          <a:prstGeom prst="rect">
            <a:avLst/>
          </a:prstGeom>
        </p:spPr>
        <p:txBody>
          <a:bodyPr vert="horz"/>
          <a:lstStyle>
            <a:lvl1pPr marL="0" indent="0">
              <a:buNone/>
              <a:defRPr sz="1200">
                <a:latin typeface="Myriad Pro"/>
                <a:cs typeface="Myriad Pro"/>
              </a:defRPr>
            </a:lvl1pPr>
          </a:lstStyle>
          <a:p>
            <a:endParaRPr lang="de-DE" dirty="0"/>
          </a:p>
        </p:txBody>
      </p:sp>
      <p:sp>
        <p:nvSpPr>
          <p:cNvPr id="9" name="Bildplatzhalter 6"/>
          <p:cNvSpPr>
            <a:spLocks noGrp="1"/>
          </p:cNvSpPr>
          <p:nvPr>
            <p:ph type="pic" sz="quarter" idx="15"/>
          </p:nvPr>
        </p:nvSpPr>
        <p:spPr>
          <a:xfrm>
            <a:off x="5813426" y="903288"/>
            <a:ext cx="3403726" cy="2686050"/>
          </a:xfrm>
          <a:prstGeom prst="rect">
            <a:avLst/>
          </a:prstGeom>
        </p:spPr>
        <p:txBody>
          <a:bodyPr vert="horz"/>
          <a:lstStyle>
            <a:lvl1pPr marL="0" indent="0">
              <a:buNone/>
              <a:defRPr sz="1200">
                <a:latin typeface="Myriad Pro"/>
                <a:cs typeface="Myriad Pro"/>
              </a:defRPr>
            </a:lvl1pPr>
          </a:lstStyle>
          <a:p>
            <a:endParaRPr lang="de-DE" dirty="0"/>
          </a:p>
        </p:txBody>
      </p:sp>
      <p:sp>
        <p:nvSpPr>
          <p:cNvPr id="10" name="Bildplatzhalter 6"/>
          <p:cNvSpPr>
            <a:spLocks noGrp="1"/>
          </p:cNvSpPr>
          <p:nvPr>
            <p:ph type="pic" sz="quarter" idx="16"/>
          </p:nvPr>
        </p:nvSpPr>
        <p:spPr>
          <a:xfrm>
            <a:off x="0" y="3589338"/>
            <a:ext cx="4194438" cy="2956054"/>
          </a:xfrm>
          <a:prstGeom prst="rect">
            <a:avLst/>
          </a:prstGeom>
        </p:spPr>
        <p:txBody>
          <a:bodyPr vert="horz"/>
          <a:lstStyle>
            <a:lvl1pPr marL="0" indent="0">
              <a:buNone/>
              <a:defRPr sz="1200">
                <a:latin typeface="Myriad Pro"/>
                <a:cs typeface="Myriad Pro"/>
              </a:defRPr>
            </a:lvl1pPr>
          </a:lstStyle>
          <a:p>
            <a:endParaRPr lang="de-DE" dirty="0"/>
          </a:p>
        </p:txBody>
      </p:sp>
      <p:sp>
        <p:nvSpPr>
          <p:cNvPr id="18" name="Bildplatzhalter 6"/>
          <p:cNvSpPr>
            <a:spLocks noGrp="1"/>
          </p:cNvSpPr>
          <p:nvPr>
            <p:ph type="pic" sz="quarter" idx="19"/>
          </p:nvPr>
        </p:nvSpPr>
        <p:spPr>
          <a:xfrm>
            <a:off x="0" y="903288"/>
            <a:ext cx="2906713" cy="2686050"/>
          </a:xfrm>
          <a:prstGeom prst="rect">
            <a:avLst/>
          </a:prstGeom>
        </p:spPr>
        <p:txBody>
          <a:bodyPr vert="horz"/>
          <a:lstStyle>
            <a:lvl1pPr marL="0" indent="0">
              <a:buNone/>
              <a:defRPr sz="1200">
                <a:latin typeface="Myriad Pro"/>
                <a:cs typeface="Myriad Pro"/>
              </a:defRPr>
            </a:lvl1pPr>
          </a:lstStyle>
          <a:p>
            <a:endParaRPr lang="de-DE" dirty="0"/>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de-DE" sz="1800" b="0">
              <a:solidFill>
                <a:prstClr val="white"/>
              </a:solidFill>
            </a:endParaRPr>
          </a:p>
        </p:txBody>
      </p:sp>
      <p:sp>
        <p:nvSpPr>
          <p:cNvPr id="16" name="Textplatzhalter 6"/>
          <p:cNvSpPr>
            <a:spLocks noGrp="1"/>
          </p:cNvSpPr>
          <p:nvPr>
            <p:ph type="body" sz="quarter" idx="18"/>
          </p:nvPr>
        </p:nvSpPr>
        <p:spPr>
          <a:xfrm>
            <a:off x="2550530" y="3837951"/>
            <a:ext cx="4643516" cy="715946"/>
          </a:xfrm>
          <a:prstGeom prst="rect">
            <a:avLst/>
          </a:prstGeom>
        </p:spPr>
        <p:txBody>
          <a:bodyPr vert="horz"/>
          <a:lstStyle>
            <a:lvl1pPr marL="0" indent="0">
              <a:lnSpc>
                <a:spcPts val="1600"/>
              </a:lnSpc>
              <a:buNone/>
              <a:defRPr sz="1500" b="0" i="0" baseline="0">
                <a:solidFill>
                  <a:srgbClr val="6F6F6F"/>
                </a:solidFill>
                <a:latin typeface="Myriad Pro"/>
                <a:cs typeface="Myriad Pro"/>
              </a:defRPr>
            </a:lvl1pPr>
          </a:lstStyle>
          <a:p>
            <a:pPr lvl="0"/>
            <a:endParaRPr lang="de-DE" dirty="0"/>
          </a:p>
        </p:txBody>
      </p:sp>
      <p:sp>
        <p:nvSpPr>
          <p:cNvPr id="13"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3900687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title">
    <p:spTree>
      <p:nvGrpSpPr>
        <p:cNvPr id="1" name=""/>
        <p:cNvGrpSpPr/>
        <p:nvPr/>
      </p:nvGrpSpPr>
      <p:grpSpPr>
        <a:xfrm>
          <a:off x="0" y="0"/>
          <a:ext cx="0" cy="0"/>
          <a:chOff x="0" y="0"/>
          <a:chExt cx="0" cy="0"/>
        </a:xfrm>
      </p:grpSpPr>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9EF29469-2F4F-48C9-889A-1EC1317BEF35}"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10"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2425196750"/>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_diagram_text_vertical">
    <p:spTree>
      <p:nvGrpSpPr>
        <p:cNvPr id="1" name=""/>
        <p:cNvGrpSpPr/>
        <p:nvPr/>
      </p:nvGrpSpPr>
      <p:grpSpPr>
        <a:xfrm>
          <a:off x="0" y="0"/>
          <a:ext cx="0" cy="0"/>
          <a:chOff x="0" y="0"/>
          <a:chExt cx="0" cy="0"/>
        </a:xfrm>
      </p:grpSpPr>
      <p:sp>
        <p:nvSpPr>
          <p:cNvPr id="9" name="Rechteck 8"/>
          <p:cNvSpPr/>
          <p:nvPr userDrawn="1"/>
        </p:nvSpPr>
        <p:spPr>
          <a:xfrm>
            <a:off x="3221428" y="1675629"/>
            <a:ext cx="5616944" cy="4742603"/>
          </a:xfrm>
          <a:prstGeom prst="rect">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endParaRPr lang="de-DE" sz="1800" b="0">
              <a:solidFill>
                <a:prstClr val="white"/>
              </a:solidFill>
            </a:endParaRPr>
          </a:p>
        </p:txBody>
      </p:sp>
      <p:sp>
        <p:nvSpPr>
          <p:cNvPr id="6"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10" name="Textplatzhalter 6"/>
          <p:cNvSpPr>
            <a:spLocks noGrp="1"/>
          </p:cNvSpPr>
          <p:nvPr>
            <p:ph type="body" sz="quarter" idx="14"/>
          </p:nvPr>
        </p:nvSpPr>
        <p:spPr>
          <a:xfrm>
            <a:off x="3356136" y="1804117"/>
            <a:ext cx="5159213" cy="4478280"/>
          </a:xfrm>
          <a:prstGeom prst="rect">
            <a:avLst/>
          </a:prstGeom>
        </p:spPr>
        <p:txBody>
          <a:bodyPr vert="horz"/>
          <a:lstStyle>
            <a:lvl1pPr marL="241300" indent="-241300">
              <a:buFont typeface="+mj-lt"/>
              <a:buAutoNum type="arabicPeriod"/>
              <a:defRPr sz="1600" baseline="0">
                <a:solidFill>
                  <a:srgbClr val="6F6F6F"/>
                </a:solidFill>
                <a:latin typeface="Myriad Pro"/>
                <a:cs typeface="Myriad Pro"/>
              </a:defRPr>
            </a:lvl1pPr>
          </a:lstStyle>
          <a:p>
            <a:pPr lvl="0"/>
            <a:endParaRPr lang="de-DE" dirty="0"/>
          </a:p>
        </p:txBody>
      </p:sp>
      <p:sp>
        <p:nvSpPr>
          <p:cNvPr id="13"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14"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8"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29636394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_text_diagram_horizontal">
    <p:spTree>
      <p:nvGrpSpPr>
        <p:cNvPr id="1" name=""/>
        <p:cNvGrpSpPr/>
        <p:nvPr/>
      </p:nvGrpSpPr>
      <p:grpSpPr>
        <a:xfrm>
          <a:off x="0" y="0"/>
          <a:ext cx="0" cy="0"/>
          <a:chOff x="0" y="0"/>
          <a:chExt cx="0" cy="0"/>
        </a:xfrm>
      </p:grpSpPr>
      <p:sp>
        <p:nvSpPr>
          <p:cNvPr id="8" name="Rechteck 7"/>
          <p:cNvSpPr/>
          <p:nvPr userDrawn="1"/>
        </p:nvSpPr>
        <p:spPr>
          <a:xfrm>
            <a:off x="367140" y="1701348"/>
            <a:ext cx="8483473" cy="2815903"/>
          </a:xfrm>
          <a:prstGeom prst="rect">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1" fontAlgn="auto" hangingPunct="1">
              <a:spcBef>
                <a:spcPts val="0"/>
              </a:spcBef>
              <a:spcAft>
                <a:spcPts val="0"/>
              </a:spcAft>
            </a:pPr>
            <a:r>
              <a:rPr lang="de-DE" sz="1800" b="0" dirty="0" smtClean="0">
                <a:solidFill>
                  <a:prstClr val="white"/>
                </a:solidFill>
              </a:rPr>
              <a:t>v</a:t>
            </a:r>
            <a:endParaRPr lang="de-DE" sz="1800" b="0" dirty="0">
              <a:solidFill>
                <a:prstClr val="white"/>
              </a:solidFill>
            </a:endParaRPr>
          </a:p>
        </p:txBody>
      </p:sp>
      <p:sp>
        <p:nvSpPr>
          <p:cNvPr id="5"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6"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4"/>
          </p:nvPr>
        </p:nvSpPr>
        <p:spPr>
          <a:xfrm>
            <a:off x="507909" y="1813944"/>
            <a:ext cx="3941516" cy="2548296"/>
          </a:xfrm>
          <a:prstGeom prst="rect">
            <a:avLst/>
          </a:prstGeom>
        </p:spPr>
        <p:txBody>
          <a:bodyPr vert="horz"/>
          <a:lstStyle>
            <a:lvl1pPr marL="0" indent="0">
              <a:lnSpc>
                <a:spcPts val="1300"/>
              </a:lnSpc>
              <a:buFont typeface="Symbol" charset="2"/>
              <a:buNone/>
              <a:defRPr sz="1300" baseline="0">
                <a:solidFill>
                  <a:srgbClr val="6F6F6F"/>
                </a:solidFill>
                <a:latin typeface="Myriad Pro"/>
                <a:cs typeface="Myriad Pro"/>
              </a:defRPr>
            </a:lvl1pPr>
          </a:lstStyle>
          <a:p>
            <a:pPr lvl="0"/>
            <a:endParaRPr lang="de-DE" dirty="0"/>
          </a:p>
        </p:txBody>
      </p:sp>
      <p:sp>
        <p:nvSpPr>
          <p:cNvPr id="10" name="Textplatzhalter 6"/>
          <p:cNvSpPr>
            <a:spLocks noGrp="1"/>
          </p:cNvSpPr>
          <p:nvPr>
            <p:ph type="body" sz="quarter" idx="15"/>
          </p:nvPr>
        </p:nvSpPr>
        <p:spPr>
          <a:xfrm>
            <a:off x="4550579" y="1819008"/>
            <a:ext cx="3941516" cy="2548296"/>
          </a:xfrm>
          <a:prstGeom prst="rect">
            <a:avLst/>
          </a:prstGeom>
        </p:spPr>
        <p:txBody>
          <a:bodyPr vert="horz"/>
          <a:lstStyle>
            <a:lvl1pPr marL="0" indent="0">
              <a:lnSpc>
                <a:spcPts val="1300"/>
              </a:lnSpc>
              <a:buFont typeface="Symbol" charset="2"/>
              <a:buNone/>
              <a:defRPr sz="1300" baseline="0">
                <a:solidFill>
                  <a:srgbClr val="6F6F6F"/>
                </a:solidFill>
                <a:latin typeface="Myriad Pro"/>
                <a:cs typeface="Myriad Pro"/>
              </a:defRPr>
            </a:lvl1pPr>
          </a:lstStyle>
          <a:p>
            <a:pPr lvl="0"/>
            <a:endParaRPr lang="de-DE" dirty="0"/>
          </a:p>
        </p:txBody>
      </p:sp>
      <p:sp>
        <p:nvSpPr>
          <p:cNvPr id="11"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16231953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1"/>
          </p:nvPr>
        </p:nvSpPr>
        <p:spPr/>
        <p:txBody>
          <a:bodyPr/>
          <a:lstStyle/>
          <a:p>
            <a:r>
              <a:rPr lang="en-GB" dirty="0" smtClean="0">
                <a:solidFill>
                  <a:srgbClr val="114FA0"/>
                </a:solidFill>
              </a:rPr>
              <a:t>Introducing the European Investment Fund 2012 Presentation</a:t>
            </a:r>
            <a:endParaRPr lang="en-GB" dirty="0">
              <a:solidFill>
                <a:srgbClr val="114FA0"/>
              </a:solidFill>
            </a:endParaRPr>
          </a:p>
        </p:txBody>
      </p:sp>
      <p:sp>
        <p:nvSpPr>
          <p:cNvPr id="6" name="Slide Number Placeholder 5"/>
          <p:cNvSpPr>
            <a:spLocks noGrp="1"/>
          </p:cNvSpPr>
          <p:nvPr>
            <p:ph type="sldNum" sz="quarter" idx="12"/>
          </p:nvPr>
        </p:nvSpPr>
        <p:spPr/>
        <p:txBody>
          <a:bodyPr/>
          <a:lstStyle/>
          <a:p>
            <a:fld id="{1BFBAB30-7D6C-482F-9445-DA24C961621B}" type="slidenum">
              <a:rPr lang="en-GB" smtClean="0">
                <a:solidFill>
                  <a:srgbClr val="114FA0"/>
                </a:solidFill>
              </a:rPr>
              <a:pPr/>
              <a:t>‹#›</a:t>
            </a:fld>
            <a:endParaRPr lang="en-GB" dirty="0">
              <a:solidFill>
                <a:srgbClr val="114FA0"/>
              </a:solidFill>
            </a:endParaRPr>
          </a:p>
        </p:txBody>
      </p:sp>
    </p:spTree>
    <p:extLst>
      <p:ext uri="{BB962C8B-B14F-4D97-AF65-F5344CB8AC3E}">
        <p14:creationId xmlns:p14="http://schemas.microsoft.com/office/powerpoint/2010/main" val="41146614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Conclusion Slide">
    <p:spTree>
      <p:nvGrpSpPr>
        <p:cNvPr id="1" name=""/>
        <p:cNvGrpSpPr/>
        <p:nvPr/>
      </p:nvGrpSpPr>
      <p:grpSpPr>
        <a:xfrm>
          <a:off x="0" y="0"/>
          <a:ext cx="0" cy="0"/>
          <a:chOff x="0" y="0"/>
          <a:chExt cx="0" cy="0"/>
        </a:xfrm>
      </p:grpSpPr>
      <p:pic>
        <p:nvPicPr>
          <p:cNvPr id="19" name="Picture 18"/>
          <p:cNvPicPr>
            <a:picLocks noChangeAspect="1"/>
          </p:cNvPicPr>
          <p:nvPr userDrawn="1"/>
        </p:nvPicPr>
        <p:blipFill>
          <a:blip r:embed="rId2"/>
          <a:srcRect/>
          <a:stretch>
            <a:fillRect/>
          </a:stretch>
        </p:blipFill>
        <p:spPr>
          <a:xfrm>
            <a:off x="-9393" y="0"/>
            <a:ext cx="9144000" cy="6858000"/>
          </a:xfrm>
          <a:prstGeom prst="rect">
            <a:avLst/>
          </a:prstGeom>
        </p:spPr>
      </p:pic>
      <p:sp>
        <p:nvSpPr>
          <p:cNvPr id="10" name="Rectangle 9"/>
          <p:cNvSpPr/>
          <p:nvPr userDrawn="1"/>
        </p:nvSpPr>
        <p:spPr>
          <a:xfrm>
            <a:off x="4572000" y="3869394"/>
            <a:ext cx="4168280" cy="16959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stStyle>
          <a:p>
            <a:pPr algn="ctr" fontAlgn="auto">
              <a:spcBef>
                <a:spcPts val="0"/>
              </a:spcBef>
              <a:spcAft>
                <a:spcPts val="0"/>
              </a:spcAft>
            </a:pPr>
            <a:endParaRPr lang="en-GB" b="0">
              <a:solidFill>
                <a:prstClr val="black"/>
              </a:solidFill>
            </a:endParaRPr>
          </a:p>
        </p:txBody>
      </p:sp>
      <p:sp>
        <p:nvSpPr>
          <p:cNvPr id="12" name="Rectangle 11"/>
          <p:cNvSpPr/>
          <p:nvPr userDrawn="1"/>
        </p:nvSpPr>
        <p:spPr>
          <a:xfrm>
            <a:off x="8084542" y="5834732"/>
            <a:ext cx="312838" cy="3128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stStyle>
          <a:p>
            <a:pPr algn="ctr" fontAlgn="auto">
              <a:spcBef>
                <a:spcPts val="0"/>
              </a:spcBef>
              <a:spcAft>
                <a:spcPts val="0"/>
              </a:spcAft>
            </a:pPr>
            <a:endParaRPr lang="en-GB" b="0">
              <a:solidFill>
                <a:prstClr val="black"/>
              </a:solidFill>
            </a:endParaRPr>
          </a:p>
        </p:txBody>
      </p:sp>
      <p:sp>
        <p:nvSpPr>
          <p:cNvPr id="13" name="Rectangle 12"/>
          <p:cNvSpPr/>
          <p:nvPr userDrawn="1"/>
        </p:nvSpPr>
        <p:spPr>
          <a:xfrm>
            <a:off x="8427442" y="5834732"/>
            <a:ext cx="312838" cy="3128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stStyle>
          <a:p>
            <a:pPr algn="ctr" fontAlgn="auto">
              <a:spcBef>
                <a:spcPts val="0"/>
              </a:spcBef>
              <a:spcAft>
                <a:spcPts val="0"/>
              </a:spcAft>
            </a:pPr>
            <a:endParaRPr lang="en-GB" b="0">
              <a:solidFill>
                <a:prstClr val="black"/>
              </a:solidFill>
            </a:endParaRPr>
          </a:p>
        </p:txBody>
      </p:sp>
      <p:sp>
        <p:nvSpPr>
          <p:cNvPr id="14" name="Rectangle 13"/>
          <p:cNvSpPr/>
          <p:nvPr userDrawn="1"/>
        </p:nvSpPr>
        <p:spPr>
          <a:xfrm>
            <a:off x="8427442" y="5492426"/>
            <a:ext cx="312838" cy="312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stStyle>
          <a:p>
            <a:pPr algn="ctr" fontAlgn="auto">
              <a:spcBef>
                <a:spcPts val="0"/>
              </a:spcBef>
              <a:spcAft>
                <a:spcPts val="0"/>
              </a:spcAft>
            </a:pPr>
            <a:endParaRPr lang="en-GB" b="0">
              <a:solidFill>
                <a:prstClr val="black"/>
              </a:solidFill>
            </a:endParaRPr>
          </a:p>
        </p:txBody>
      </p:sp>
      <p:sp>
        <p:nvSpPr>
          <p:cNvPr id="2" name="Title 1"/>
          <p:cNvSpPr>
            <a:spLocks noGrp="1"/>
          </p:cNvSpPr>
          <p:nvPr userDrawn="1">
            <p:ph type="ctrTitle"/>
          </p:nvPr>
        </p:nvSpPr>
        <p:spPr>
          <a:xfrm>
            <a:off x="4784350" y="4301874"/>
            <a:ext cx="3743581" cy="830997"/>
          </a:xfrm>
        </p:spPr>
        <p:txBody>
          <a:bodyPr/>
          <a:lstStyle>
            <a:lvl1pPr algn="ctr">
              <a:defRPr sz="4800" baseline="0">
                <a:solidFill>
                  <a:schemeClr val="bg1"/>
                </a:solidFill>
              </a:defRPr>
            </a:lvl1pPr>
          </a:lstStyle>
          <a:p>
            <a:r>
              <a:rPr lang="en-US" smtClean="0"/>
              <a:t>Click to edit</a:t>
            </a:r>
            <a:endParaRPr lang="en-GB"/>
          </a:p>
        </p:txBody>
      </p:sp>
      <p:pic>
        <p:nvPicPr>
          <p:cNvPr id="17" name="Picture 16"/>
          <p:cNvPicPr>
            <a:picLocks noChangeAspect="1"/>
          </p:cNvPicPr>
          <p:nvPr userDrawn="1"/>
        </p:nvPicPr>
        <p:blipFill>
          <a:blip r:embed="rId3"/>
          <a:srcRect/>
          <a:stretch>
            <a:fillRect/>
          </a:stretch>
        </p:blipFill>
        <p:spPr>
          <a:xfrm>
            <a:off x="6835387" y="415338"/>
            <a:ext cx="1906975" cy="1068975"/>
          </a:xfrm>
          <a:prstGeom prst="rect">
            <a:avLst/>
          </a:prstGeom>
        </p:spPr>
      </p:pic>
    </p:spTree>
    <p:extLst>
      <p:ext uri="{BB962C8B-B14F-4D97-AF65-F5344CB8AC3E}">
        <p14:creationId xmlns:p14="http://schemas.microsoft.com/office/powerpoint/2010/main" val="2636071671"/>
      </p:ext>
    </p:extLst>
  </p:cSld>
  <p:clrMapOvr>
    <a:masterClrMapping/>
  </p:clrMapOvr>
  <p:transition spd="med">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4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endParaRPr lang="de-DE" dirty="0"/>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Tree>
    <p:extLst>
      <p:ext uri="{BB962C8B-B14F-4D97-AF65-F5344CB8AC3E}">
        <p14:creationId xmlns:p14="http://schemas.microsoft.com/office/powerpoint/2010/main" val="84404314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endParaRPr lang="de-DE" dirty="0"/>
          </a:p>
        </p:txBody>
      </p:sp>
      <p:sp>
        <p:nvSpPr>
          <p:cNvPr id="7"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8" name="Textplatzhalter 6"/>
          <p:cNvSpPr>
            <a:spLocks noGrp="1"/>
          </p:cNvSpPr>
          <p:nvPr>
            <p:ph type="body" sz="quarter" idx="10" hasCustomPrompt="1"/>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fld id="{BAE000B2-EF29-FE46-A4B9-B5AECD53B15A}" type="datetime3">
              <a:rPr lang="de-CH" smtClean="0"/>
              <a:t>30/01/18</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de-DE" dirty="0"/>
          </a:p>
        </p:txBody>
      </p:sp>
    </p:spTree>
    <p:extLst>
      <p:ext uri="{BB962C8B-B14F-4D97-AF65-F5344CB8AC3E}">
        <p14:creationId xmlns:p14="http://schemas.microsoft.com/office/powerpoint/2010/main" val="2032523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7449159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3897643719"/>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3979764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cs typeface="+mn-cs"/>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38860967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0577035"/>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cs typeface="+mn-cs"/>
              </a:rPr>
              <a:pPr algn="ctr" eaLnBrk="1" fontAlgn="auto" hangingPunct="1">
                <a:spcBef>
                  <a:spcPts val="0"/>
                </a:spcBef>
                <a:spcAft>
                  <a:spcPts val="0"/>
                </a:spcAft>
              </a:pPr>
              <a:t>‹#›</a:t>
            </a:fld>
            <a:endParaRPr lang="en-GB" sz="1400" b="0" dirty="0">
              <a:solidFill>
                <a:prstClr val="white"/>
              </a:solidFill>
              <a:latin typeface="Calibri"/>
              <a:ea typeface="+mn-ea"/>
              <a:cs typeface="+mn-cs"/>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1924546568"/>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8178689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816479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07913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574954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85079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0151518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381854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117731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2854711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5749298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83161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dirty="0"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4256089351"/>
      </p:ext>
    </p:extLst>
  </p:cSld>
  <p:clrMapOvr>
    <a:masterClrMapping/>
  </p:clrMapOvr>
  <p:timing>
    <p:tnLst>
      <p:par>
        <p:cTn id="1" dur="indefinite" restart="never" nodeType="tmRoot"/>
      </p:par>
    </p:tnLst>
  </p:timing>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578430423"/>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5037980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230244926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dirty="0">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1572995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388603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Section Cover">
    <p:spTree>
      <p:nvGrpSpPr>
        <p:cNvPr id="1" name=""/>
        <p:cNvGrpSpPr/>
        <p:nvPr/>
      </p:nvGrpSpPr>
      <p:grpSpPr>
        <a:xfrm>
          <a:off x="0" y="0"/>
          <a:ext cx="0" cy="0"/>
          <a:chOff x="0" y="0"/>
          <a:chExt cx="0" cy="0"/>
        </a:xfrm>
      </p:grpSpPr>
      <p:sp>
        <p:nvSpPr>
          <p:cNvPr id="2" name="Title 1"/>
          <p:cNvSpPr>
            <a:spLocks noGrp="1"/>
          </p:cNvSpPr>
          <p:nvPr>
            <p:ph type="title"/>
          </p:nvPr>
        </p:nvSpPr>
        <p:spPr>
          <a:xfrm>
            <a:off x="1223963" y="2826060"/>
            <a:ext cx="6696075" cy="1143000"/>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60E6FE1F-C046-465B-9A25-EEFEEBB97569}" type="slidenum">
              <a:rPr lang="en-US">
                <a:solidFill>
                  <a:prstClr val="black">
                    <a:tint val="75000"/>
                  </a:prstClr>
                </a:solidFill>
              </a:rPr>
              <a:pPr>
                <a:defRPr/>
              </a:pPr>
              <a:t>‹#›</a:t>
            </a:fld>
            <a:endParaRPr lang="en-US" dirty="0">
              <a:solidFill>
                <a:prstClr val="black">
                  <a:tint val="75000"/>
                </a:prstClr>
              </a:solidFill>
            </a:endParaRPr>
          </a:p>
        </p:txBody>
      </p:sp>
      <p:sp>
        <p:nvSpPr>
          <p:cNvPr id="5"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330836144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6744A1-A71D-4732-BA6C-81CEFABA2D4F}"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536358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title_multi-picture">
    <p:spTree>
      <p:nvGrpSpPr>
        <p:cNvPr id="1" name=""/>
        <p:cNvGrpSpPr/>
        <p:nvPr/>
      </p:nvGrpSpPr>
      <p:grpSpPr>
        <a:xfrm>
          <a:off x="0" y="0"/>
          <a:ext cx="0" cy="0"/>
          <a:chOff x="0" y="0"/>
          <a:chExt cx="0" cy="0"/>
        </a:xfrm>
      </p:grpSpPr>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endParaRPr lang="en-GB" sz="1400" b="0" dirty="0">
              <a:solidFill>
                <a:prstClr val="white"/>
              </a:solidFill>
              <a:latin typeface="Calibri"/>
              <a:ea typeface="+mn-ea"/>
            </a:endParaRPr>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986904"/>
            <a:ext cx="9144000" cy="5610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C:\Users\MAZIER\Desktop\EIB Group+EC below.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09921" y="103846"/>
            <a:ext cx="3534079" cy="734354"/>
          </a:xfrm>
          <a:prstGeom prst="rect">
            <a:avLst/>
          </a:prstGeom>
          <a:noFill/>
          <a:extLst>
            <a:ext uri="{909E8E84-426E-40DD-AFC4-6F175D3DCCD1}">
              <a14:hiddenFill xmlns:a14="http://schemas.microsoft.com/office/drawing/2010/main">
                <a:solidFill>
                  <a:srgbClr val="FFFFFF"/>
                </a:solidFill>
              </a14:hiddenFill>
            </a:ext>
          </a:extLst>
        </p:spPr>
      </p:pic>
      <p:pic>
        <p:nvPicPr>
          <p:cNvPr id="8" name="Bild 14" descr="logo_innovfin.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7434" y="245083"/>
            <a:ext cx="2225381" cy="451879"/>
          </a:xfrm>
          <a:prstGeom prst="rect">
            <a:avLst/>
          </a:prstGeom>
        </p:spPr>
      </p:pic>
    </p:spTree>
    <p:extLst>
      <p:ext uri="{BB962C8B-B14F-4D97-AF65-F5344CB8AC3E}">
        <p14:creationId xmlns:p14="http://schemas.microsoft.com/office/powerpoint/2010/main" val="1048661124"/>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_title_multi-picture">
    <p:spTree>
      <p:nvGrpSpPr>
        <p:cNvPr id="1" name=""/>
        <p:cNvGrpSpPr/>
        <p:nvPr/>
      </p:nvGrpSpPr>
      <p:grpSpPr>
        <a:xfrm>
          <a:off x="0" y="0"/>
          <a:ext cx="0" cy="0"/>
          <a:chOff x="0" y="0"/>
          <a:chExt cx="0" cy="0"/>
        </a:xfrm>
      </p:grpSpPr>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53196" y="5769576"/>
            <a:ext cx="2490804" cy="783624"/>
          </a:xfrm>
          <a:prstGeom prst="rect">
            <a:avLst/>
          </a:prstGeom>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rPr>
              <a:pPr algn="ctr" eaLnBrk="1" fontAlgn="auto" hangingPunct="1">
                <a:spcBef>
                  <a:spcPts val="0"/>
                </a:spcBef>
                <a:spcAft>
                  <a:spcPts val="0"/>
                </a:spcAft>
              </a:pPr>
              <a:t>‹#›</a:t>
            </a:fld>
            <a:endParaRPr lang="en-GB" sz="1400" b="0" dirty="0">
              <a:solidFill>
                <a:prstClr val="white"/>
              </a:solidFill>
              <a:latin typeface="Calibri"/>
              <a:ea typeface="+mn-ea"/>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55089"/>
            <a:ext cx="8229600" cy="8080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5240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12954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340225"/>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6_title_multi-picture">
    <p:spTree>
      <p:nvGrpSpPr>
        <p:cNvPr id="1" name=""/>
        <p:cNvGrpSpPr/>
        <p:nvPr/>
      </p:nvGrpSpPr>
      <p:grpSpPr>
        <a:xfrm>
          <a:off x="0" y="0"/>
          <a:ext cx="0" cy="0"/>
          <a:chOff x="0" y="0"/>
          <a:chExt cx="0" cy="0"/>
        </a:xfrm>
      </p:grpSpPr>
      <p:pic>
        <p:nvPicPr>
          <p:cNvPr id="11" name="Picture 3" descr="C:\Users\MAZIER\Desktop\EIB Group+EC below.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609921" y="5818846"/>
            <a:ext cx="3534079" cy="73435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userDrawn="1"/>
        </p:nvSpPr>
        <p:spPr>
          <a:xfrm>
            <a:off x="0" y="6553200"/>
            <a:ext cx="9144000" cy="307777"/>
          </a:xfrm>
          <a:prstGeom prst="rect">
            <a:avLst/>
          </a:prstGeom>
          <a:solidFill>
            <a:schemeClr val="bg1">
              <a:lumMod val="50000"/>
            </a:schemeClr>
          </a:solidFill>
        </p:spPr>
        <p:txBody>
          <a:bodyPr wrap="square" rtlCol="0">
            <a:spAutoFit/>
          </a:bodyPr>
          <a:lstStyle/>
          <a:p>
            <a:pPr algn="ctr" eaLnBrk="1" fontAlgn="auto" hangingPunct="1">
              <a:spcBef>
                <a:spcPts val="0"/>
              </a:spcBef>
              <a:spcAft>
                <a:spcPts val="0"/>
              </a:spcAft>
            </a:pPr>
            <a:fld id="{DC674071-955B-487E-9232-B7EEB98ADFC6}" type="slidenum">
              <a:rPr lang="fr-BE" sz="1400" b="0" smtClean="0">
                <a:solidFill>
                  <a:prstClr val="white"/>
                </a:solidFill>
                <a:latin typeface="Calibri"/>
                <a:ea typeface="+mn-ea"/>
              </a:rPr>
              <a:pPr algn="ctr" eaLnBrk="1" fontAlgn="auto" hangingPunct="1">
                <a:spcBef>
                  <a:spcPts val="0"/>
                </a:spcBef>
                <a:spcAft>
                  <a:spcPts val="0"/>
                </a:spcAft>
              </a:pPr>
              <a:t>‹#›</a:t>
            </a:fld>
            <a:endParaRPr lang="en-GB" sz="1400" b="0" dirty="0">
              <a:solidFill>
                <a:prstClr val="white"/>
              </a:solidFill>
              <a:latin typeface="Calibri"/>
              <a:ea typeface="+mn-ea"/>
            </a:endParaRPr>
          </a:p>
        </p:txBody>
      </p:sp>
      <p:sp>
        <p:nvSpPr>
          <p:cNvPr id="14" name="Rechteck 13"/>
          <p:cNvSpPr/>
          <p:nvPr userDrawn="1"/>
        </p:nvSpPr>
        <p:spPr>
          <a:xfrm>
            <a:off x="2322816" y="2431530"/>
            <a:ext cx="5096827" cy="230619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de-DE" sz="1800" b="0" dirty="0">
              <a:solidFill>
                <a:prstClr val="white"/>
              </a:solidFill>
            </a:endParaRPr>
          </a:p>
        </p:txBody>
      </p:sp>
      <p:sp>
        <p:nvSpPr>
          <p:cNvPr id="9" name="Title 1"/>
          <p:cNvSpPr>
            <a:spLocks noGrp="1"/>
          </p:cNvSpPr>
          <p:nvPr>
            <p:ph type="title"/>
          </p:nvPr>
        </p:nvSpPr>
        <p:spPr>
          <a:xfrm>
            <a:off x="261768" y="411163"/>
            <a:ext cx="8425032" cy="579437"/>
          </a:xfrm>
        </p:spPr>
        <p:txBody>
          <a:bodyPr/>
          <a:lstStyle>
            <a:lvl1pPr algn="l">
              <a:defRPr sz="2800">
                <a:latin typeface="Myriad Pro"/>
              </a:defRPr>
            </a:lvl1pPr>
          </a:lstStyle>
          <a:p>
            <a:r>
              <a:rPr lang="en-US" dirty="0" smtClean="0"/>
              <a:t>Click to edit Master title style</a:t>
            </a:r>
            <a:endParaRPr lang="en-US" dirty="0"/>
          </a:p>
        </p:txBody>
      </p:sp>
      <p:sp>
        <p:nvSpPr>
          <p:cNvPr id="10" name="Content Placeholder 2"/>
          <p:cNvSpPr>
            <a:spLocks noGrp="1"/>
          </p:cNvSpPr>
          <p:nvPr>
            <p:ph idx="1"/>
          </p:nvPr>
        </p:nvSpPr>
        <p:spPr>
          <a:xfrm>
            <a:off x="457200" y="1066800"/>
            <a:ext cx="8229600" cy="4876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4" name="Straight Connector 3"/>
          <p:cNvCxnSpPr/>
          <p:nvPr userDrawn="1"/>
        </p:nvCxnSpPr>
        <p:spPr>
          <a:xfrm flipH="1">
            <a:off x="0" y="990600"/>
            <a:ext cx="9144000"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2" name="Bild 14" descr="logo_innovfin.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7435" y="6122557"/>
            <a:ext cx="1959966" cy="397985"/>
          </a:xfrm>
          <a:prstGeom prst="rect">
            <a:avLst/>
          </a:prstGeom>
        </p:spPr>
      </p:pic>
    </p:spTree>
    <p:extLst>
      <p:ext uri="{BB962C8B-B14F-4D97-AF65-F5344CB8AC3E}">
        <p14:creationId xmlns:p14="http://schemas.microsoft.com/office/powerpoint/2010/main" val="4066026180"/>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0A2EE-E829-4532-AC00-32FA269A8A7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028931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3D8E9C-BCB0-4999-BEE9-27DDC925065D}"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3132433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0AAA61-CD05-4C41-B2B9-BD9801466DDE}"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3543916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74696E-4E64-4B1B-A3DA-3D6542CB73FF}" type="datetime1">
              <a:rPr lang="en-US" smtClean="0">
                <a:solidFill>
                  <a:prstClr val="black">
                    <a:tint val="75000"/>
                  </a:prstClr>
                </a:solidFill>
              </a:rPr>
              <a:pPr/>
              <a:t>2/5/2018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252984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87969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085B-D972-4F8D-9862-7760DB2F2DE1}" type="datetime1">
              <a:rPr lang="en-US" smtClean="0">
                <a:solidFill>
                  <a:prstClr val="black">
                    <a:tint val="75000"/>
                  </a:prstClr>
                </a:solidFill>
              </a:rPr>
              <a:pPr/>
              <a:t>2/5/2018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5253394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85B9FB-EA54-413E-89B2-1203D57E84AC}" type="datetime1">
              <a:rPr lang="en-US" smtClean="0">
                <a:solidFill>
                  <a:prstClr val="black">
                    <a:tint val="75000"/>
                  </a:prstClr>
                </a:solidFill>
              </a:rPr>
              <a:pPr/>
              <a:t>2/5/2018</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7824230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05FC15-F600-4F6B-B096-D844F9AC75D5}"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9173727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83C47-DBEC-4754-95B3-2668CD65081C}" type="datetime1">
              <a:rPr lang="en-US" smtClean="0">
                <a:solidFill>
                  <a:prstClr val="black">
                    <a:tint val="75000"/>
                  </a:prstClr>
                </a:solidFill>
              </a:rPr>
              <a:pPr/>
              <a:t>2/5/2018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089811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3E747-0719-4C67-8751-AAEBBE5E45EC}"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427309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E95567-6165-4850-88C1-D1910A1E1FD3}" type="datetime1">
              <a:rPr lang="en-US" smtClean="0">
                <a:solidFill>
                  <a:prstClr val="black">
                    <a:tint val="75000"/>
                  </a:prstClr>
                </a:solidFill>
              </a:rPr>
              <a:pPr/>
              <a:t>2/5/2018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164648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userDrawn="1">
  <p:cSld name="Main cov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19672" y="6480000"/>
            <a:ext cx="971128" cy="144000"/>
          </a:xfrm>
          <a:prstGeom prst="rect">
            <a:avLst/>
          </a:prstGeom>
        </p:spPr>
        <p:txBody>
          <a:bodyPr/>
          <a:lstStyle>
            <a:lvl1pPr>
              <a:defRPr>
                <a:solidFill>
                  <a:schemeClr val="bg1"/>
                </a:solidFill>
              </a:defRPr>
            </a:lvl1pPr>
          </a:lstStyle>
          <a:p>
            <a:fld id="{0AFEC566-8D57-4D31-A9BA-0FD4D2990089}" type="datetime1">
              <a:rPr lang="en-GB" smtClean="0">
                <a:solidFill>
                  <a:prstClr val="white"/>
                </a:solidFill>
              </a:rPr>
              <a:pPr/>
              <a:t>05/02/2018</a:t>
            </a:fld>
            <a:endParaRPr lang="en-GB" dirty="0">
              <a:solidFill>
                <a:prstClr val="white"/>
              </a:solidFill>
            </a:endParaRPr>
          </a:p>
        </p:txBody>
      </p:sp>
      <p:sp>
        <p:nvSpPr>
          <p:cNvPr id="4" name="Footer Placeholder 3"/>
          <p:cNvSpPr>
            <a:spLocks noGrp="1"/>
          </p:cNvSpPr>
          <p:nvPr>
            <p:ph type="ftr" sz="quarter" idx="11"/>
          </p:nvPr>
        </p:nvSpPr>
        <p:spPr>
          <a:xfrm>
            <a:off x="2952000" y="6480000"/>
            <a:ext cx="3960000" cy="144000"/>
          </a:xfrm>
          <a:prstGeom prst="rect">
            <a:avLst/>
          </a:prstGeom>
        </p:spPr>
        <p:txBody>
          <a:bodyPr/>
          <a:lstStyle>
            <a:lvl1pPr>
              <a:defRPr>
                <a:solidFill>
                  <a:schemeClr val="bg1"/>
                </a:solidFill>
              </a:defRPr>
            </a:lvl1pPr>
          </a:lstStyle>
          <a:p>
            <a:r>
              <a:rPr lang="en-GB" dirty="0" smtClean="0">
                <a:solidFill>
                  <a:prstClr val="white"/>
                </a:solidFill>
              </a:rPr>
              <a:t>European Investment Bank Group</a:t>
            </a:r>
            <a:endParaRPr lang="en-GB" dirty="0">
              <a:solidFill>
                <a:prstClr val="white"/>
              </a:solidFill>
            </a:endParaRPr>
          </a:p>
        </p:txBody>
      </p:sp>
      <p:sp>
        <p:nvSpPr>
          <p:cNvPr id="5" name="Slide Number Placeholder 4"/>
          <p:cNvSpPr>
            <a:spLocks noGrp="1"/>
          </p:cNvSpPr>
          <p:nvPr>
            <p:ph type="sldNum" sz="quarter" idx="12"/>
          </p:nvPr>
        </p:nvSpPr>
        <p:spPr>
          <a:xfrm>
            <a:off x="7272000" y="6480000"/>
            <a:ext cx="1620000" cy="144000"/>
          </a:xfrm>
          <a:prstGeom prst="rect">
            <a:avLst/>
          </a:prstGeom>
        </p:spPr>
        <p:txBody>
          <a:bodyPr/>
          <a:lstStyle>
            <a:lvl1pPr>
              <a:defRPr>
                <a:solidFill>
                  <a:srgbClr val="FF0000"/>
                </a:solidFill>
              </a:defRPr>
            </a:lvl1pPr>
          </a:lstStyle>
          <a:p>
            <a:fld id="{FD0A51CA-4611-42BC-8C78-05A9D4A054CC}" type="slidenum">
              <a:rPr lang="en-GB" smtClean="0"/>
              <a:pPr/>
              <a:t>‹#›</a:t>
            </a:fld>
            <a:endParaRPr lang="en-GB" dirty="0"/>
          </a:p>
        </p:txBody>
      </p:sp>
    </p:spTree>
    <p:extLst>
      <p:ext uri="{BB962C8B-B14F-4D97-AF65-F5344CB8AC3E}">
        <p14:creationId xmlns:p14="http://schemas.microsoft.com/office/powerpoint/2010/main" val="2420817828"/>
      </p:ext>
    </p:extLst>
  </p:cSld>
  <p:clrMapOvr>
    <a:masterClrMapping/>
  </p:clrMapOvr>
  <p:timing>
    <p:tnLst>
      <p:par>
        <p:cTn id="1" dur="indefinite" restart="never" nodeType="tmRoot"/>
      </p:par>
    </p:tnLst>
  </p:timing>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5_title">
    <p:spTree>
      <p:nvGrpSpPr>
        <p:cNvPr id="1" name=""/>
        <p:cNvGrpSpPr/>
        <p:nvPr/>
      </p:nvGrpSpPr>
      <p:grpSpPr>
        <a:xfrm>
          <a:off x="0" y="0"/>
          <a:ext cx="0" cy="0"/>
          <a:chOff x="0" y="0"/>
          <a:chExt cx="0" cy="0"/>
        </a:xfrm>
      </p:grpSpPr>
      <p:sp>
        <p:nvSpPr>
          <p:cNvPr id="4" name="Textplatzhalter 12"/>
          <p:cNvSpPr>
            <a:spLocks noGrp="1"/>
          </p:cNvSpPr>
          <p:nvPr>
            <p:ph type="body" sz="quarter" idx="13"/>
          </p:nvPr>
        </p:nvSpPr>
        <p:spPr>
          <a:xfrm>
            <a:off x="250954" y="858165"/>
            <a:ext cx="8264396" cy="709685"/>
          </a:xfrm>
          <a:prstGeom prst="rect">
            <a:avLst/>
          </a:prstGeom>
        </p:spPr>
        <p:txBody>
          <a:bodyPr vert="horz"/>
          <a:lstStyle>
            <a:lvl1pPr marL="0" indent="0">
              <a:buNone/>
              <a:defRPr sz="3000">
                <a:solidFill>
                  <a:srgbClr val="6F6F6F"/>
                </a:solidFill>
                <a:latin typeface="Myriad Pro"/>
                <a:cs typeface="Myriad Pro"/>
              </a:defRPr>
            </a:lvl1pPr>
          </a:lstStyle>
          <a:p>
            <a:pPr lvl="0"/>
            <a:r>
              <a:rPr lang="en-US" smtClean="0"/>
              <a:t>Click to edit Master text styles</a:t>
            </a:r>
          </a:p>
        </p:txBody>
      </p:sp>
    </p:spTree>
    <p:extLst>
      <p:ext uri="{BB962C8B-B14F-4D97-AF65-F5344CB8AC3E}">
        <p14:creationId xmlns:p14="http://schemas.microsoft.com/office/powerpoint/2010/main" val="1269310782"/>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
        <p:nvSpPr>
          <p:cNvPr id="10"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D34F74A7-2FF8-4411-9D8E-CC98F34FA6D2}" type="slidenum">
              <a:rPr lang="de-DE" smtClean="0"/>
              <a:t>‹#›</a:t>
            </a:fld>
            <a:endParaRPr lang="de-DE" dirty="0"/>
          </a:p>
        </p:txBody>
      </p:sp>
    </p:spTree>
    <p:extLst>
      <p:ext uri="{BB962C8B-B14F-4D97-AF65-F5344CB8AC3E}">
        <p14:creationId xmlns:p14="http://schemas.microsoft.com/office/powerpoint/2010/main" val="424871974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Textplatzhalter 6"/>
          <p:cNvSpPr>
            <a:spLocks noGrp="1"/>
          </p:cNvSpPr>
          <p:nvPr>
            <p:ph type="body" sz="quarter" idx="10"/>
          </p:nvPr>
        </p:nvSpPr>
        <p:spPr>
          <a:xfrm>
            <a:off x="157526" y="6604215"/>
            <a:ext cx="1087530" cy="204450"/>
          </a:xfrm>
          <a:prstGeom prst="rect">
            <a:avLst/>
          </a:prstGeom>
        </p:spPr>
        <p:txBody>
          <a:bodyPr vert="horz"/>
          <a:lstStyle>
            <a:lvl1pPr marL="0" indent="0">
              <a:buNone/>
              <a:defRPr sz="900" baseline="0">
                <a:solidFill>
                  <a:srgbClr val="FFFFFF"/>
                </a:solidFill>
                <a:latin typeface="Myriad Pro Light"/>
                <a:cs typeface="Myriad Pro Light"/>
              </a:defRPr>
            </a:lvl1pPr>
          </a:lstStyle>
          <a:p>
            <a:pPr lvl="0"/>
            <a:endParaRPr lang="de-DE" dirty="0"/>
          </a:p>
        </p:txBody>
      </p:sp>
      <p:sp>
        <p:nvSpPr>
          <p:cNvPr id="8" name="Textplatzhalter 6"/>
          <p:cNvSpPr>
            <a:spLocks noGrp="1"/>
          </p:cNvSpPr>
          <p:nvPr>
            <p:ph type="body" sz="quarter" idx="12" hasCustomPrompt="1"/>
          </p:nvPr>
        </p:nvSpPr>
        <p:spPr>
          <a:xfrm>
            <a:off x="8569855" y="6604215"/>
            <a:ext cx="478832" cy="204450"/>
          </a:xfrm>
          <a:prstGeom prst="rect">
            <a:avLst/>
          </a:prstGeom>
        </p:spPr>
        <p:txBody>
          <a:bodyPr vert="horz"/>
          <a:lstStyle>
            <a:lvl1pPr marL="0" indent="0" algn="r">
              <a:buNone/>
              <a:defRPr sz="900" baseline="0">
                <a:solidFill>
                  <a:srgbClr val="FFFFFF"/>
                </a:solidFill>
                <a:latin typeface="Myriad Pro Light"/>
                <a:cs typeface="Myriad Pro Light"/>
              </a:defRPr>
            </a:lvl1pPr>
          </a:lstStyle>
          <a:p>
            <a:pPr lvl="0"/>
            <a:fld id="{23A5288A-7961-8B41-AFEB-3ED391D41FD6}" type="slidenum">
              <a:rPr lang="de-DE" smtClean="0"/>
              <a:t>‹#›</a:t>
            </a:fld>
            <a:endParaRPr lang="de-DE" dirty="0"/>
          </a:p>
        </p:txBody>
      </p:sp>
      <p:sp>
        <p:nvSpPr>
          <p:cNvPr id="9" name="Textplatzhalter 6"/>
          <p:cNvSpPr>
            <a:spLocks noGrp="1"/>
          </p:cNvSpPr>
          <p:nvPr>
            <p:ph type="body" sz="quarter" idx="11"/>
          </p:nvPr>
        </p:nvSpPr>
        <p:spPr>
          <a:xfrm>
            <a:off x="2191910" y="6604215"/>
            <a:ext cx="4766476" cy="306210"/>
          </a:xfrm>
          <a:prstGeom prst="rect">
            <a:avLst/>
          </a:prstGeom>
        </p:spPr>
        <p:txBody>
          <a:bodyPr vert="horz"/>
          <a:lstStyle>
            <a:lvl1pPr marL="0" indent="0" algn="ctr">
              <a:buNone/>
              <a:defRPr sz="900" baseline="0">
                <a:solidFill>
                  <a:srgbClr val="FFFFFF"/>
                </a:solidFill>
                <a:latin typeface="Myriad Pro Light"/>
                <a:cs typeface="Myriad Pro Light"/>
              </a:defRPr>
            </a:lvl1pPr>
          </a:lstStyle>
          <a:p>
            <a:pPr lvl="0"/>
            <a:endParaRPr lang="en-US" dirty="0" smtClean="0"/>
          </a:p>
        </p:txBody>
      </p:sp>
    </p:spTree>
    <p:extLst>
      <p:ext uri="{BB962C8B-B14F-4D97-AF65-F5344CB8AC3E}">
        <p14:creationId xmlns:p14="http://schemas.microsoft.com/office/powerpoint/2010/main" val="342827370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First Cov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Text Placeholder 2"/>
          <p:cNvSpPr>
            <a:spLocks noGrp="1"/>
          </p:cNvSpPr>
          <p:nvPr>
            <p:ph idx="1"/>
          </p:nvPr>
        </p:nvSpPr>
        <p:spPr>
          <a:xfrm>
            <a:off x="1223963" y="3104964"/>
            <a:ext cx="6696075" cy="2052228"/>
          </a:xfrm>
          <a:prstGeom prst="rect">
            <a:avLst/>
          </a:prstGeom>
        </p:spPr>
        <p:txBody>
          <a:bodyPr rtlCol="0">
            <a:noAutofit/>
          </a:bodyPr>
          <a:lstStyle/>
          <a:p>
            <a:pPr lvl="0"/>
            <a:r>
              <a:rPr lang="en-US" noProof="0" dirty="0" smtClean="0"/>
              <a:t>Click to edit Master text styles</a:t>
            </a:r>
          </a:p>
          <a:p>
            <a:pPr lvl="0"/>
            <a:r>
              <a:rPr lang="en-US" noProof="0" dirty="0" smtClean="0"/>
              <a:t>Who</a:t>
            </a:r>
          </a:p>
          <a:p>
            <a:pPr lvl="0"/>
            <a:r>
              <a:rPr lang="en-US" noProof="0" dirty="0" smtClean="0"/>
              <a:t>Title</a:t>
            </a:r>
          </a:p>
        </p:txBody>
      </p:sp>
      <p:sp>
        <p:nvSpPr>
          <p:cNvPr id="4" name="Rectangle 4"/>
          <p:cNvSpPr>
            <a:spLocks noGrp="1" noChangeArrowheads="1"/>
          </p:cNvSpPr>
          <p:nvPr>
            <p:ph type="dt" sz="half" idx="10"/>
          </p:nvPr>
        </p:nvSpPr>
        <p:spPr>
          <a:ln/>
        </p:spPr>
        <p:txBody>
          <a:bodyPr/>
          <a:lstStyle>
            <a:lvl1pPr>
              <a:defRPr/>
            </a:lvl1pPr>
          </a:lstStyle>
          <a:p>
            <a:pPr>
              <a:defRPr/>
            </a:pPr>
            <a:r>
              <a:rPr lang="en-US" dirty="0" smtClean="0">
                <a:solidFill>
                  <a:prstClr val="black">
                    <a:tint val="75000"/>
                  </a:prstClr>
                </a:solidFill>
              </a:rPr>
              <a:t>27/01/2017</a:t>
            </a:r>
            <a:endParaRPr lang="en-US" dirty="0">
              <a:solidFill>
                <a:prstClr val="black">
                  <a:tint val="75000"/>
                </a:prst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1F786915-64FE-434E-BA38-6F07F4871FD2}" type="slidenum">
              <a:rPr lang="en-US">
                <a:solidFill>
                  <a:prstClr val="black">
                    <a:tint val="75000"/>
                  </a:prstClr>
                </a:solidFill>
              </a:rPr>
              <a:pPr>
                <a:defRPr/>
              </a:pPr>
              <a:t>‹#›</a:t>
            </a:fld>
            <a:endParaRPr lang="en-US" dirty="0">
              <a:solidFill>
                <a:prstClr val="black">
                  <a:tint val="75000"/>
                </a:prstClr>
              </a:solidFill>
            </a:endParaRPr>
          </a:p>
        </p:txBody>
      </p:sp>
      <p:sp>
        <p:nvSpPr>
          <p:cNvPr id="7" name="Rectangle 7"/>
          <p:cNvSpPr>
            <a:spLocks noGrp="1" noChangeArrowheads="1"/>
          </p:cNvSpPr>
          <p:nvPr>
            <p:ph type="ftr" sz="quarter" idx="12"/>
          </p:nvPr>
        </p:nvSpPr>
        <p:spPr>
          <a:ln/>
        </p:spPr>
        <p:txBody>
          <a:bodyPr/>
          <a:lstStyle>
            <a:lvl1pPr>
              <a:defRPr/>
            </a:lvl1pPr>
          </a:lstStyle>
          <a:p>
            <a:pPr>
              <a:defRPr/>
            </a:pPr>
            <a:r>
              <a:rPr lang="en-US" dirty="0" smtClean="0">
                <a:solidFill>
                  <a:prstClr val="black">
                    <a:tint val="75000"/>
                  </a:prstClr>
                </a:solidFill>
              </a:rPr>
              <a:t>European Investment Bank Group Press Conference, Prague, 27 January 2017</a:t>
            </a:r>
            <a:endParaRPr lang="en-GB" dirty="0">
              <a:solidFill>
                <a:prstClr val="black">
                  <a:tint val="75000"/>
                </a:prstClr>
              </a:solidFill>
            </a:endParaRPr>
          </a:p>
        </p:txBody>
      </p:sp>
    </p:spTree>
    <p:extLst>
      <p:ext uri="{BB962C8B-B14F-4D97-AF65-F5344CB8AC3E}">
        <p14:creationId xmlns:p14="http://schemas.microsoft.com/office/powerpoint/2010/main" val="54170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18" Type="http://schemas.openxmlformats.org/officeDocument/2006/relationships/slideLayout" Target="../slideLayouts/slideLayout181.xml"/><Relationship Id="rId3" Type="http://schemas.openxmlformats.org/officeDocument/2006/relationships/slideLayout" Target="../slideLayouts/slideLayout166.xml"/><Relationship Id="rId21" Type="http://schemas.openxmlformats.org/officeDocument/2006/relationships/slideLayout" Target="../slideLayouts/slideLayout184.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17" Type="http://schemas.openxmlformats.org/officeDocument/2006/relationships/slideLayout" Target="../slideLayouts/slideLayout180.xml"/><Relationship Id="rId2" Type="http://schemas.openxmlformats.org/officeDocument/2006/relationships/slideLayout" Target="../slideLayouts/slideLayout165.xml"/><Relationship Id="rId16" Type="http://schemas.openxmlformats.org/officeDocument/2006/relationships/slideLayout" Target="../slideLayouts/slideLayout179.xml"/><Relationship Id="rId20" Type="http://schemas.openxmlformats.org/officeDocument/2006/relationships/slideLayout" Target="../slideLayouts/slideLayout183.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slideLayout" Target="../slideLayouts/slideLayout178.xml"/><Relationship Id="rId10" Type="http://schemas.openxmlformats.org/officeDocument/2006/relationships/slideLayout" Target="../slideLayouts/slideLayout173.xml"/><Relationship Id="rId19" Type="http://schemas.openxmlformats.org/officeDocument/2006/relationships/slideLayout" Target="../slideLayouts/slideLayout182.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slideLayout" Target="../slideLayouts/slideLayout177.xml"/><Relationship Id="rId22" Type="http://schemas.openxmlformats.org/officeDocument/2006/relationships/theme" Target="../theme/theme1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image" Target="../media/image6.jp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image" Target="../media/image5.jpeg"/><Relationship Id="rId2" Type="http://schemas.openxmlformats.org/officeDocument/2006/relationships/slideLayout" Target="../slideLayouts/slideLayout23.xml"/><Relationship Id="rId16" Type="http://schemas.openxmlformats.org/officeDocument/2006/relationships/theme" Target="../theme/theme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26" Type="http://schemas.openxmlformats.org/officeDocument/2006/relationships/image" Target="../media/image14.jpeg"/><Relationship Id="rId3" Type="http://schemas.openxmlformats.org/officeDocument/2006/relationships/slideLayout" Target="../slideLayouts/slideLayout39.xml"/><Relationship Id="rId21" Type="http://schemas.openxmlformats.org/officeDocument/2006/relationships/slideLayout" Target="../slideLayouts/slideLayout57.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5" Type="http://schemas.openxmlformats.org/officeDocument/2006/relationships/theme" Target="../theme/theme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slideLayout" Target="../slideLayouts/slideLayout56.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24" Type="http://schemas.openxmlformats.org/officeDocument/2006/relationships/slideLayout" Target="../slideLayouts/slideLayout60.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23" Type="http://schemas.openxmlformats.org/officeDocument/2006/relationships/slideLayout" Target="../slideLayouts/slideLayout59.xml"/><Relationship Id="rId10" Type="http://schemas.openxmlformats.org/officeDocument/2006/relationships/slideLayout" Target="../slideLayouts/slideLayout46.xml"/><Relationship Id="rId19" Type="http://schemas.openxmlformats.org/officeDocument/2006/relationships/slideLayout" Target="../slideLayouts/slideLayout55.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 Id="rId22" Type="http://schemas.openxmlformats.org/officeDocument/2006/relationships/slideLayout" Target="../slideLayouts/slideLayout58.xml"/><Relationship Id="rId27" Type="http://schemas.openxmlformats.org/officeDocument/2006/relationships/image" Target="../media/image6.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theme" Target="../theme/theme5.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image" Target="../media/image17.jpeg"/><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image" Target="../media/image16.jpeg"/><Relationship Id="rId5" Type="http://schemas.openxmlformats.org/officeDocument/2006/relationships/slideLayout" Target="../slideLayouts/slideLayout105.xml"/><Relationship Id="rId10" Type="http://schemas.openxmlformats.org/officeDocument/2006/relationships/image" Target="../media/image6.jpg"/><Relationship Id="rId4" Type="http://schemas.openxmlformats.org/officeDocument/2006/relationships/slideLayout" Target="../slideLayouts/slideLayout104.xml"/><Relationship Id="rId9" Type="http://schemas.openxmlformats.org/officeDocument/2006/relationships/image" Target="../media/image15.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slideLayout" Target="../slideLayouts/slideLayout125.xml"/><Relationship Id="rId3" Type="http://schemas.openxmlformats.org/officeDocument/2006/relationships/slideLayout" Target="../slideLayouts/slideLayout110.xml"/><Relationship Id="rId21" Type="http://schemas.openxmlformats.org/officeDocument/2006/relationships/slideLayout" Target="../slideLayouts/slideLayout128.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slideLayout" Target="../slideLayouts/slideLayout124.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20" Type="http://schemas.openxmlformats.org/officeDocument/2006/relationships/slideLayout" Target="../slideLayouts/slideLayout127.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10" Type="http://schemas.openxmlformats.org/officeDocument/2006/relationships/slideLayout" Target="../slideLayouts/slideLayout117.xml"/><Relationship Id="rId19" Type="http://schemas.openxmlformats.org/officeDocument/2006/relationships/slideLayout" Target="../slideLayouts/slideLayout126.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 Id="rId2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6" Type="http://schemas.openxmlformats.org/officeDocument/2006/relationships/image" Target="../media/image18.png"/><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5" Type="http://schemas.openxmlformats.org/officeDocument/2006/relationships/theme" Target="../theme/theme8.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slideLayout" Target="../slideLayouts/slideLayout14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18" Type="http://schemas.openxmlformats.org/officeDocument/2006/relationships/slideLayout" Target="../slideLayouts/slideLayout160.xml"/><Relationship Id="rId3" Type="http://schemas.openxmlformats.org/officeDocument/2006/relationships/slideLayout" Target="../slideLayouts/slideLayout145.xml"/><Relationship Id="rId21" Type="http://schemas.openxmlformats.org/officeDocument/2006/relationships/slideLayout" Target="../slideLayouts/slideLayout163.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17" Type="http://schemas.openxmlformats.org/officeDocument/2006/relationships/slideLayout" Target="../slideLayouts/slideLayout159.xml"/><Relationship Id="rId2" Type="http://schemas.openxmlformats.org/officeDocument/2006/relationships/slideLayout" Target="../slideLayouts/slideLayout144.xml"/><Relationship Id="rId16" Type="http://schemas.openxmlformats.org/officeDocument/2006/relationships/slideLayout" Target="../slideLayouts/slideLayout158.xml"/><Relationship Id="rId20" Type="http://schemas.openxmlformats.org/officeDocument/2006/relationships/slideLayout" Target="../slideLayouts/slideLayout162.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slideLayout" Target="../slideLayouts/slideLayout157.xml"/><Relationship Id="rId10" Type="http://schemas.openxmlformats.org/officeDocument/2006/relationships/slideLayout" Target="../slideLayouts/slideLayout152.xml"/><Relationship Id="rId19" Type="http://schemas.openxmlformats.org/officeDocument/2006/relationships/slideLayout" Target="../slideLayouts/slideLayout161.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slideLayout" Target="../slideLayouts/slideLayout156.xml"/><Relationship Id="rId2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cs typeface="+mn-cs"/>
              </a:rPr>
              <a:pPr eaLnBrk="1" fontAlgn="auto" hangingPunct="1">
                <a:spcBef>
                  <a:spcPts val="0"/>
                </a:spcBef>
                <a:spcAft>
                  <a:spcPts val="0"/>
                </a:spcAft>
              </a:pPr>
              <a:t>2/5/2018</a:t>
            </a:fld>
            <a:endParaRPr lang="en-US" b="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cs typeface="+mn-cs"/>
              </a:rPr>
              <a:pPr eaLnBrk="1" fontAlgn="auto" hangingPunct="1">
                <a:spcBef>
                  <a:spcPts val="0"/>
                </a:spcBef>
                <a:spcAft>
                  <a:spcPts val="0"/>
                </a:spcAft>
              </a:pPr>
              <a:t>‹#›</a:t>
            </a:fld>
            <a:endParaRPr lang="en-US" b="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708172400"/>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 id="2147483891" r:id="rId17"/>
    <p:sldLayoutId id="2147483892" r:id="rId18"/>
    <p:sldLayoutId id="2147483893" r:id="rId19"/>
    <p:sldLayoutId id="2147483894" r:id="rId20"/>
    <p:sldLayoutId id="2147483895" r:id="rId2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cs typeface="+mn-cs"/>
              </a:rPr>
              <a:pPr eaLnBrk="1" fontAlgn="auto" hangingPunct="1">
                <a:spcBef>
                  <a:spcPts val="0"/>
                </a:spcBef>
                <a:spcAft>
                  <a:spcPts val="0"/>
                </a:spcAft>
              </a:pPr>
              <a:t>2/5/2018</a:t>
            </a:fld>
            <a:endParaRPr lang="en-US" b="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cs typeface="+mn-cs"/>
              </a:rPr>
              <a:pPr eaLnBrk="1" fontAlgn="auto" hangingPunct="1">
                <a:spcBef>
                  <a:spcPts val="0"/>
                </a:spcBef>
                <a:spcAft>
                  <a:spcPts val="0"/>
                </a:spcAft>
              </a:pPr>
              <a:t>‹#›</a:t>
            </a:fld>
            <a:endParaRPr lang="en-US" b="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491505890"/>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 id="2147484076" r:id="rId12"/>
    <p:sldLayoutId id="2147484077" r:id="rId13"/>
    <p:sldLayoutId id="2147484078" r:id="rId14"/>
    <p:sldLayoutId id="2147484079" r:id="rId15"/>
    <p:sldLayoutId id="2147484080" r:id="rId16"/>
    <p:sldLayoutId id="2147484081" r:id="rId17"/>
    <p:sldLayoutId id="2147484082" r:id="rId18"/>
    <p:sldLayoutId id="2147484083" r:id="rId19"/>
    <p:sldLayoutId id="2147484084" r:id="rId20"/>
    <p:sldLayoutId id="2147484085" r:id="rId2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 name="Title Placeholder 1"/>
          <p:cNvSpPr>
            <a:spLocks noGrp="1"/>
          </p:cNvSpPr>
          <p:nvPr>
            <p:ph type="title"/>
          </p:nvPr>
        </p:nvSpPr>
        <p:spPr>
          <a:xfrm>
            <a:off x="432033"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0422" y="1600200"/>
            <a:ext cx="8300906"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44500" y="6431190"/>
            <a:ext cx="6143724" cy="215444"/>
          </a:xfrm>
          <a:prstGeom prst="rect">
            <a:avLst/>
          </a:prstGeom>
        </p:spPr>
        <p:txBody>
          <a:bodyPr vert="horz" wrap="square" lIns="91440" tIns="45720" rIns="91440" bIns="45720" rtlCol="0" anchor="ctr">
            <a:spAutoFit/>
          </a:bodyPr>
          <a:lstStyle>
            <a:lvl1pPr algn="l">
              <a:defRPr sz="800">
                <a:solidFill>
                  <a:schemeClr val="tx2"/>
                </a:solidFill>
                <a:latin typeface="Arial" pitchFamily="34" charset="0"/>
                <a:cs typeface="Arial" pitchFamily="34" charset="0"/>
              </a:defRPr>
            </a:lvl1pPr>
          </a:lstStyle>
          <a:p>
            <a:pPr eaLnBrk="1" fontAlgn="auto" hangingPunct="1">
              <a:spcBef>
                <a:spcPts val="0"/>
              </a:spcBef>
              <a:spcAft>
                <a:spcPts val="0"/>
              </a:spcAft>
            </a:pPr>
            <a:endParaRPr lang="en-GB" b="0" dirty="0">
              <a:solidFill>
                <a:srgbClr val="114FA0"/>
              </a:solidFill>
              <a:ea typeface="+mn-ea"/>
            </a:endParaRPr>
          </a:p>
        </p:txBody>
      </p:sp>
      <p:cxnSp>
        <p:nvCxnSpPr>
          <p:cNvPr id="8" name="Straight Connector 7"/>
          <p:cNvCxnSpPr/>
          <p:nvPr/>
        </p:nvCxnSpPr>
        <p:spPr>
          <a:xfrm>
            <a:off x="0" y="1451228"/>
            <a:ext cx="8748464"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197727" y="414520"/>
            <a:ext cx="1544636" cy="868180"/>
          </a:xfrm>
          <a:prstGeom prst="rect">
            <a:avLst/>
          </a:prstGeom>
        </p:spPr>
      </p:pic>
      <p:pic>
        <p:nvPicPr>
          <p:cNvPr id="11" name="Picture 10"/>
          <p:cNvPicPr>
            <a:picLocks noChangeAspect="1"/>
          </p:cNvPicPr>
          <p:nvPr/>
        </p:nvPicPr>
        <p:blipFill rotWithShape="1">
          <a:blip r:embed="rId18">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sp>
        <p:nvSpPr>
          <p:cNvPr id="6" name="Slide Number Placeholder 5"/>
          <p:cNvSpPr>
            <a:spLocks noGrp="1"/>
          </p:cNvSpPr>
          <p:nvPr>
            <p:ph type="sldNum" sz="quarter" idx="4"/>
          </p:nvPr>
        </p:nvSpPr>
        <p:spPr>
          <a:xfrm>
            <a:off x="8303131" y="6356350"/>
            <a:ext cx="497955" cy="365125"/>
          </a:xfrm>
          <a:prstGeom prst="rect">
            <a:avLst/>
          </a:prstGeom>
        </p:spPr>
        <p:txBody>
          <a:bodyPr vert="horz" lIns="91440" tIns="45720" rIns="91440" bIns="45720" rtlCol="0" anchor="ctr"/>
          <a:lstStyle>
            <a:lvl1pPr algn="ctr">
              <a:defRPr sz="1000">
                <a:solidFill>
                  <a:schemeClr val="tx2"/>
                </a:solidFill>
              </a:defRPr>
            </a:lvl1pPr>
          </a:lstStyle>
          <a:p>
            <a:pPr eaLnBrk="1" fontAlgn="auto" hangingPunct="1">
              <a:spcBef>
                <a:spcPts val="0"/>
              </a:spcBef>
              <a:spcAft>
                <a:spcPts val="0"/>
              </a:spcAft>
            </a:pPr>
            <a:fld id="{1BFBAB30-7D6C-482F-9445-DA24C961621B}" type="slidenum">
              <a:rPr lang="en-GB" b="0" smtClean="0">
                <a:solidFill>
                  <a:srgbClr val="114FA0"/>
                </a:solidFill>
                <a:latin typeface="Calibri"/>
                <a:ea typeface="+mn-ea"/>
                <a:cs typeface="+mn-cs"/>
              </a:rPr>
              <a:pPr eaLnBrk="1" fontAlgn="auto" hangingPunct="1">
                <a:spcBef>
                  <a:spcPts val="0"/>
                </a:spcBef>
                <a:spcAft>
                  <a:spcPts val="0"/>
                </a:spcAft>
              </a:pPr>
              <a:t>‹#›</a:t>
            </a:fld>
            <a:endParaRPr lang="en-GB" b="0" dirty="0">
              <a:solidFill>
                <a:srgbClr val="114FA0"/>
              </a:solidFill>
              <a:latin typeface="Calibri"/>
              <a:ea typeface="+mn-ea"/>
              <a:cs typeface="+mn-cs"/>
            </a:endParaRPr>
          </a:p>
        </p:txBody>
      </p:sp>
    </p:spTree>
    <p:extLst>
      <p:ext uri="{BB962C8B-B14F-4D97-AF65-F5344CB8AC3E}">
        <p14:creationId xmlns:p14="http://schemas.microsoft.com/office/powerpoint/2010/main" val="3314818718"/>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 name="Title Placeholder 1"/>
          <p:cNvSpPr>
            <a:spLocks noGrp="1"/>
          </p:cNvSpPr>
          <p:nvPr>
            <p:ph type="title"/>
          </p:nvPr>
        </p:nvSpPr>
        <p:spPr>
          <a:xfrm>
            <a:off x="247475" y="274638"/>
            <a:ext cx="6516231" cy="584775"/>
          </a:xfrm>
          <a:prstGeom prst="rect">
            <a:avLst/>
          </a:prstGeom>
        </p:spPr>
        <p:txBody>
          <a:bodyPr vert="horz" wrap="square" lIns="91440" tIns="45720" rIns="91440" bIns="45720" rtlCol="0" anchor="t" anchorCtr="0">
            <a:sp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0422" y="1600200"/>
            <a:ext cx="8300906"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44500" y="6431190"/>
            <a:ext cx="6143724" cy="215444"/>
          </a:xfrm>
          <a:prstGeom prst="rect">
            <a:avLst/>
          </a:prstGeom>
        </p:spPr>
        <p:txBody>
          <a:bodyPr vert="horz" wrap="square" lIns="91440" tIns="45720" rIns="91440" bIns="45720" rtlCol="0" anchor="ctr">
            <a:spAutoFit/>
          </a:bodyPr>
          <a:lstStyle>
            <a:lvl1pPr algn="l">
              <a:defRPr sz="800">
                <a:solidFill>
                  <a:schemeClr val="tx2"/>
                </a:solidFill>
                <a:latin typeface="Arial" pitchFamily="34" charset="0"/>
                <a:cs typeface="Arial" pitchFamily="34" charset="0"/>
              </a:defRPr>
            </a:lvl1pPr>
          </a:lstStyle>
          <a:p>
            <a:pPr eaLnBrk="1" fontAlgn="auto" hangingPunct="1">
              <a:spcBef>
                <a:spcPts val="0"/>
              </a:spcBef>
              <a:spcAft>
                <a:spcPts val="0"/>
              </a:spcAft>
            </a:pPr>
            <a:r>
              <a:rPr lang="en-GB" b="0" smtClean="0">
                <a:solidFill>
                  <a:srgbClr val="114FA0"/>
                </a:solidFill>
                <a:ea typeface="+mn-ea"/>
              </a:rPr>
              <a:t>Introducing the European Investment Fund 2012 Presentation</a:t>
            </a:r>
            <a:endParaRPr lang="en-GB" b="0">
              <a:solidFill>
                <a:srgbClr val="114FA0"/>
              </a:solidFill>
              <a:ea typeface="+mn-ea"/>
            </a:endParaRPr>
          </a:p>
        </p:txBody>
      </p:sp>
      <p:cxnSp>
        <p:nvCxnSpPr>
          <p:cNvPr id="8" name="Straight Connector 7"/>
          <p:cNvCxnSpPr/>
          <p:nvPr/>
        </p:nvCxnSpPr>
        <p:spPr>
          <a:xfrm>
            <a:off x="0" y="1451228"/>
            <a:ext cx="8748464"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464933" y="288685"/>
            <a:ext cx="1277430" cy="717994"/>
          </a:xfrm>
          <a:prstGeom prst="rect">
            <a:avLst/>
          </a:prstGeom>
        </p:spPr>
      </p:pic>
      <p:pic>
        <p:nvPicPr>
          <p:cNvPr id="11" name="Picture 10"/>
          <p:cNvPicPr>
            <a:picLocks noChangeAspect="1"/>
          </p:cNvPicPr>
          <p:nvPr/>
        </p:nvPicPr>
        <p:blipFill rotWithShape="1">
          <a:blip r:embed="rId27">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sp>
        <p:nvSpPr>
          <p:cNvPr id="6" name="Slide Number Placeholder 5"/>
          <p:cNvSpPr>
            <a:spLocks noGrp="1"/>
          </p:cNvSpPr>
          <p:nvPr>
            <p:ph type="sldNum" sz="quarter" idx="4"/>
          </p:nvPr>
        </p:nvSpPr>
        <p:spPr>
          <a:xfrm>
            <a:off x="8303131" y="6356350"/>
            <a:ext cx="497955" cy="365125"/>
          </a:xfrm>
          <a:prstGeom prst="rect">
            <a:avLst/>
          </a:prstGeom>
        </p:spPr>
        <p:txBody>
          <a:bodyPr vert="horz" lIns="91440" tIns="45720" rIns="91440" bIns="45720" rtlCol="0" anchor="ctr"/>
          <a:lstStyle>
            <a:lvl1pPr algn="ctr">
              <a:defRPr sz="1000">
                <a:solidFill>
                  <a:schemeClr val="tx2"/>
                </a:solidFill>
              </a:defRPr>
            </a:lvl1pPr>
          </a:lstStyle>
          <a:p>
            <a:pPr eaLnBrk="1" fontAlgn="auto" hangingPunct="1">
              <a:spcBef>
                <a:spcPts val="0"/>
              </a:spcBef>
              <a:spcAft>
                <a:spcPts val="0"/>
              </a:spcAft>
            </a:pPr>
            <a:fld id="{1BFBAB30-7D6C-482F-9445-DA24C961621B}" type="slidenum">
              <a:rPr lang="en-GB" b="0" smtClean="0">
                <a:solidFill>
                  <a:srgbClr val="114FA0"/>
                </a:solidFill>
                <a:latin typeface="Calibri"/>
                <a:ea typeface="+mn-ea"/>
                <a:cs typeface="+mn-cs"/>
              </a:rPr>
              <a:pPr eaLnBrk="1" fontAlgn="auto" hangingPunct="1">
                <a:spcBef>
                  <a:spcPts val="0"/>
                </a:spcBef>
                <a:spcAft>
                  <a:spcPts val="0"/>
                </a:spcAft>
              </a:pPr>
              <a:t>‹#›</a:t>
            </a:fld>
            <a:endParaRPr lang="en-GB" b="0">
              <a:solidFill>
                <a:srgbClr val="114FA0"/>
              </a:solidFill>
              <a:latin typeface="Calibri"/>
              <a:ea typeface="+mn-ea"/>
              <a:cs typeface="+mn-cs"/>
            </a:endParaRPr>
          </a:p>
        </p:txBody>
      </p:sp>
    </p:spTree>
    <p:extLst>
      <p:ext uri="{BB962C8B-B14F-4D97-AF65-F5344CB8AC3E}">
        <p14:creationId xmlns:p14="http://schemas.microsoft.com/office/powerpoint/2010/main" val="50631427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 id="2147483924" r:id="rId12"/>
    <p:sldLayoutId id="2147483925" r:id="rId13"/>
    <p:sldLayoutId id="2147483926" r:id="rId14"/>
    <p:sldLayoutId id="2147483927" r:id="rId15"/>
    <p:sldLayoutId id="2147483928" r:id="rId16"/>
    <p:sldLayoutId id="2147483929" r:id="rId17"/>
    <p:sldLayoutId id="2147483930" r:id="rId18"/>
    <p:sldLayoutId id="2147483931" r:id="rId19"/>
    <p:sldLayoutId id="2147483932" r:id="rId20"/>
    <p:sldLayoutId id="2147483933" r:id="rId21"/>
    <p:sldLayoutId id="2147483934" r:id="rId22"/>
    <p:sldLayoutId id="2147483935" r:id="rId23"/>
    <p:sldLayoutId id="2147484004" r:id="rId24"/>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cs typeface="+mn-cs"/>
              </a:rPr>
              <a:pPr eaLnBrk="1" fontAlgn="auto" hangingPunct="1">
                <a:spcBef>
                  <a:spcPts val="0"/>
                </a:spcBef>
                <a:spcAft>
                  <a:spcPts val="0"/>
                </a:spcAft>
              </a:pPr>
              <a:t>2/5/2018</a:t>
            </a:fld>
            <a:endParaRPr lang="en-US" b="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cs typeface="+mn-cs"/>
              </a:rPr>
              <a:pPr eaLnBrk="1" fontAlgn="auto" hangingPunct="1">
                <a:spcBef>
                  <a:spcPts val="0"/>
                </a:spcBef>
                <a:spcAft>
                  <a:spcPts val="0"/>
                </a:spcAft>
              </a:pPr>
              <a:t>‹#›</a:t>
            </a:fld>
            <a:endParaRPr lang="en-US" b="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361588320"/>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 id="2147483950" r:id="rId14"/>
    <p:sldLayoutId id="2147483951" r:id="rId15"/>
    <p:sldLayoutId id="2147483953" r:id="rId16"/>
    <p:sldLayoutId id="2147483954" r:id="rId17"/>
    <p:sldLayoutId id="2147483955" r:id="rId18"/>
    <p:sldLayoutId id="2147483956" r:id="rId19"/>
    <p:sldLayoutId id="2147483957" r:id="rId20"/>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rPr>
              <a:pPr eaLnBrk="1" fontAlgn="auto" hangingPunct="1">
                <a:spcBef>
                  <a:spcPts val="0"/>
                </a:spcBef>
                <a:spcAft>
                  <a:spcPts val="0"/>
                </a:spcAft>
              </a:pPr>
              <a:t>2/5/2018</a:t>
            </a:fld>
            <a:endParaRPr lang="en-US" b="0" dirty="0">
              <a:solidFill>
                <a:prstClr val="black">
                  <a:tint val="75000"/>
                </a:prstClr>
              </a:solidFill>
              <a:latin typeface="Calibri"/>
              <a:ea typeface="+mn-ea"/>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dirty="0">
              <a:solidFill>
                <a:prstClr val="black">
                  <a:tint val="75000"/>
                </a:prstClr>
              </a:solidFill>
              <a:latin typeface="Calibri"/>
              <a:ea typeface="+mn-ea"/>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rPr>
              <a:pPr eaLnBrk="1" fontAlgn="auto" hangingPunct="1">
                <a:spcBef>
                  <a:spcPts val="0"/>
                </a:spcBef>
                <a:spcAft>
                  <a:spcPts val="0"/>
                </a:spcAft>
              </a:pPr>
              <a:t>‹#›</a:t>
            </a:fld>
            <a:endParaRPr lang="en-US" b="0" dirty="0">
              <a:solidFill>
                <a:prstClr val="black">
                  <a:tint val="75000"/>
                </a:prstClr>
              </a:solidFill>
              <a:latin typeface="Calibri"/>
              <a:ea typeface="+mn-ea"/>
            </a:endParaRPr>
          </a:p>
        </p:txBody>
      </p:sp>
    </p:spTree>
    <p:extLst>
      <p:ext uri="{BB962C8B-B14F-4D97-AF65-F5344CB8AC3E}">
        <p14:creationId xmlns:p14="http://schemas.microsoft.com/office/powerpoint/2010/main" val="855432631"/>
      </p:ext>
    </p:extLst>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 id="2147483985" r:id="rId12"/>
    <p:sldLayoutId id="2147483986" r:id="rId13"/>
    <p:sldLayoutId id="2147483987" r:id="rId14"/>
    <p:sldLayoutId id="2147483988" r:id="rId15"/>
    <p:sldLayoutId id="2147483990" r:id="rId16"/>
    <p:sldLayoutId id="2147483991" r:id="rId17"/>
    <p:sldLayoutId id="2147483992" r:id="rId18"/>
    <p:sldLayoutId id="2147483993" r:id="rId19"/>
    <p:sldLayoutId id="2147483994" r:id="rId20"/>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Picture 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296151" y="659219"/>
            <a:ext cx="1646237" cy="59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0" y="6403145"/>
            <a:ext cx="8028384" cy="28526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3" name="Text Placeholder 2"/>
          <p:cNvSpPr>
            <a:spLocks noGrp="1"/>
          </p:cNvSpPr>
          <p:nvPr>
            <p:ph type="body" idx="1"/>
          </p:nvPr>
        </p:nvSpPr>
        <p:spPr>
          <a:xfrm>
            <a:off x="440422" y="1600200"/>
            <a:ext cx="8300906"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444500" y="6431190"/>
            <a:ext cx="6143724" cy="215444"/>
          </a:xfrm>
          <a:prstGeom prst="rect">
            <a:avLst/>
          </a:prstGeom>
        </p:spPr>
        <p:txBody>
          <a:bodyPr vert="horz" wrap="square" lIns="91440" tIns="45720" rIns="91440" bIns="45720" rtlCol="0" anchor="ctr">
            <a:spAutoFit/>
          </a:bodyPr>
          <a:lstStyle>
            <a:lvl1pPr algn="l">
              <a:defRPr sz="800">
                <a:solidFill>
                  <a:schemeClr val="tx2"/>
                </a:solidFill>
                <a:latin typeface="Arial" pitchFamily="34" charset="0"/>
                <a:cs typeface="Arial" pitchFamily="34" charset="0"/>
              </a:defRPr>
            </a:lvl1pPr>
          </a:lstStyle>
          <a:p>
            <a:pPr eaLnBrk="1" fontAlgn="auto" hangingPunct="1">
              <a:spcBef>
                <a:spcPts val="0"/>
              </a:spcBef>
              <a:spcAft>
                <a:spcPts val="0"/>
              </a:spcAft>
            </a:pPr>
            <a:endParaRPr lang="en-GB" b="0" dirty="0">
              <a:solidFill>
                <a:srgbClr val="114FA0"/>
              </a:solidFill>
              <a:ea typeface="+mn-ea"/>
            </a:endParaRPr>
          </a:p>
        </p:txBody>
      </p:sp>
      <p:pic>
        <p:nvPicPr>
          <p:cNvPr id="11" name="Picture 10"/>
          <p:cNvPicPr>
            <a:picLocks noChangeAspect="1"/>
          </p:cNvPicPr>
          <p:nvPr/>
        </p:nvPicPr>
        <p:blipFill rotWithShape="1">
          <a:blip r:embed="rId10">
            <a:extLst>
              <a:ext uri="{28A0092B-C50C-407E-A947-70E740481C1C}">
                <a14:useLocalDpi xmlns:a14="http://schemas.microsoft.com/office/drawing/2010/main" val="0"/>
              </a:ext>
            </a:extLst>
          </a:blip>
          <a:srcRect r="27451"/>
          <a:stretch/>
        </p:blipFill>
        <p:spPr>
          <a:xfrm>
            <a:off x="8401125" y="6076984"/>
            <a:ext cx="742876" cy="680259"/>
          </a:xfrm>
          <a:prstGeom prst="rect">
            <a:avLst/>
          </a:prstGeom>
        </p:spPr>
      </p:pic>
      <p:sp>
        <p:nvSpPr>
          <p:cNvPr id="6" name="Slide Number Placeholder 5"/>
          <p:cNvSpPr>
            <a:spLocks noGrp="1"/>
          </p:cNvSpPr>
          <p:nvPr>
            <p:ph type="sldNum" sz="quarter" idx="4"/>
          </p:nvPr>
        </p:nvSpPr>
        <p:spPr>
          <a:xfrm>
            <a:off x="8303131" y="6356350"/>
            <a:ext cx="497955" cy="365125"/>
          </a:xfrm>
          <a:prstGeom prst="rect">
            <a:avLst/>
          </a:prstGeom>
        </p:spPr>
        <p:txBody>
          <a:bodyPr vert="horz" lIns="91440" tIns="45720" rIns="91440" bIns="45720" rtlCol="0" anchor="ctr"/>
          <a:lstStyle>
            <a:lvl1pPr algn="ctr">
              <a:defRPr sz="1000">
                <a:solidFill>
                  <a:schemeClr val="tx2"/>
                </a:solidFill>
              </a:defRPr>
            </a:lvl1pPr>
          </a:lstStyle>
          <a:p>
            <a:pPr eaLnBrk="1" fontAlgn="auto" hangingPunct="1">
              <a:spcBef>
                <a:spcPts val="0"/>
              </a:spcBef>
              <a:spcAft>
                <a:spcPts val="0"/>
              </a:spcAft>
            </a:pPr>
            <a:fld id="{1BFBAB30-7D6C-482F-9445-DA24C961621B}" type="slidenum">
              <a:rPr lang="en-GB" b="0" smtClean="0">
                <a:solidFill>
                  <a:srgbClr val="114FA0"/>
                </a:solidFill>
                <a:latin typeface="Calibri"/>
                <a:ea typeface="+mn-ea"/>
                <a:cs typeface="+mn-cs"/>
              </a:rPr>
              <a:pPr eaLnBrk="1" fontAlgn="auto" hangingPunct="1">
                <a:spcBef>
                  <a:spcPts val="0"/>
                </a:spcBef>
                <a:spcAft>
                  <a:spcPts val="0"/>
                </a:spcAft>
              </a:pPr>
              <a:t>‹#›</a:t>
            </a:fld>
            <a:endParaRPr lang="en-GB" b="0" dirty="0">
              <a:solidFill>
                <a:srgbClr val="114FA0"/>
              </a:solidFill>
              <a:latin typeface="Calibri"/>
              <a:ea typeface="+mn-ea"/>
              <a:cs typeface="+mn-cs"/>
            </a:endParaRPr>
          </a:p>
        </p:txBody>
      </p:sp>
      <p:cxnSp>
        <p:nvCxnSpPr>
          <p:cNvPr id="10" name="Straight Connector 9"/>
          <p:cNvCxnSpPr/>
          <p:nvPr userDrawn="1"/>
        </p:nvCxnSpPr>
        <p:spPr>
          <a:xfrm>
            <a:off x="201613" y="1295400"/>
            <a:ext cx="8740775" cy="0"/>
          </a:xfrm>
          <a:prstGeom prst="line">
            <a:avLst/>
          </a:prstGeom>
          <a:ln w="12700">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053" name="Picture 5" descr="C:\Users\frazao\Desktop\logo_ce-en-rvb-lr.jpg"/>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8202619" y="150814"/>
            <a:ext cx="730232" cy="50786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263880" y="169863"/>
            <a:ext cx="836338" cy="470074"/>
          </a:xfrm>
          <a:prstGeom prst="rect">
            <a:avLst/>
          </a:prstGeom>
        </p:spPr>
      </p:pic>
    </p:spTree>
    <p:extLst>
      <p:ext uri="{BB962C8B-B14F-4D97-AF65-F5344CB8AC3E}">
        <p14:creationId xmlns:p14="http://schemas.microsoft.com/office/powerpoint/2010/main" val="2525503854"/>
      </p:ext>
    </p:extLst>
  </p:cSld>
  <p:clrMap bg1="lt1" tx1="dk1" bg2="lt2" tx2="dk2" accent1="accent1" accent2="accent2" accent3="accent3" accent4="accent4" accent5="accent5" accent6="accent6" hlink="hlink" folHlink="folHlink"/>
  <p:sldLayoutIdLst>
    <p:sldLayoutId id="2147483996" r:id="rId1"/>
    <p:sldLayoutId id="2147483997" r:id="rId2"/>
    <p:sldLayoutId id="2147483998" r:id="rId3"/>
    <p:sldLayoutId id="2147483999" r:id="rId4"/>
    <p:sldLayoutId id="2147484000" r:id="rId5"/>
    <p:sldLayoutId id="2147484001" r:id="rId6"/>
    <p:sldLayoutId id="2147484003" r:id="rId7"/>
  </p:sldLayoutIdLst>
  <p:timing>
    <p:tnLst>
      <p:par>
        <p:cTn id="1" dur="indefinite" restart="never" nodeType="tmRoot"/>
      </p:par>
    </p:tnLst>
  </p:timing>
  <p:hf sldNum="0" hdr="0" ftr="0" dt="0"/>
  <p:txStyles>
    <p:title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p:titleStyle>
    <p:bodyStyle>
      <a:lvl1pPr marL="0" indent="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cs typeface="+mn-cs"/>
              </a:rPr>
              <a:pPr eaLnBrk="1" fontAlgn="auto" hangingPunct="1">
                <a:spcBef>
                  <a:spcPts val="0"/>
                </a:spcBef>
                <a:spcAft>
                  <a:spcPts val="0"/>
                </a:spcAft>
              </a:pPr>
              <a:t>2/5/2018</a:t>
            </a:fld>
            <a:endParaRPr lang="en-US" b="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cs typeface="+mn-cs"/>
              </a:rPr>
              <a:pPr eaLnBrk="1" fontAlgn="auto" hangingPunct="1">
                <a:spcBef>
                  <a:spcPts val="0"/>
                </a:spcBef>
                <a:spcAft>
                  <a:spcPts val="0"/>
                </a:spcAft>
              </a:pPr>
              <a:t>‹#›</a:t>
            </a:fld>
            <a:endParaRPr lang="en-US" b="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30726728"/>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 id="2147484018" r:id="rId13"/>
    <p:sldLayoutId id="2147484019" r:id="rId14"/>
    <p:sldLayoutId id="2147484020" r:id="rId15"/>
    <p:sldLayoutId id="2147484021" r:id="rId16"/>
    <p:sldLayoutId id="2147484022" r:id="rId17"/>
    <p:sldLayoutId id="2147484023" r:id="rId18"/>
    <p:sldLayoutId id="2147484024" r:id="rId19"/>
    <p:sldLayoutId id="2147484025" r:id="rId20"/>
    <p:sldLayoutId id="2147484026" r:id="rId2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defRPr>
            </a:lvl1pPr>
          </a:lstStyle>
          <a:p>
            <a:pPr eaLnBrk="1" hangingPunct="1">
              <a:defRPr/>
            </a:pPr>
            <a:endParaRPr lang="en-GB">
              <a:solidFill>
                <a:srgbClr val="000000"/>
              </a:solidFill>
              <a:ea typeface="+mn-ea"/>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defRPr>
            </a:lvl1pPr>
          </a:lstStyle>
          <a:p>
            <a:pPr eaLnBrk="1" hangingPunct="1">
              <a:defRPr/>
            </a:pPr>
            <a:endParaRPr lang="en-GB">
              <a:solidFill>
                <a:srgbClr val="000000"/>
              </a:solidFill>
              <a:ea typeface="+mn-ea"/>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eaLnBrk="1" hangingPunct="1">
              <a:defRPr/>
            </a:pPr>
            <a:fld id="{C70D2D5B-E596-4C72-B7C7-763B8636D96B}" type="slidenum">
              <a:rPr lang="en-GB">
                <a:solidFill>
                  <a:srgbClr val="000000"/>
                </a:solidFill>
                <a:ea typeface="+mn-ea"/>
              </a:rPr>
              <a:pPr eaLnBrk="1" hangingPunct="1">
                <a:defRPr/>
              </a:pPr>
              <a:t>‹#›</a:t>
            </a:fld>
            <a:endParaRPr lang="en-GB">
              <a:solidFill>
                <a:srgbClr val="000000"/>
              </a:solidFill>
              <a:ea typeface="+mn-ea"/>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b="0">
              <a:solidFill>
                <a:srgbClr val="FFFFFF"/>
              </a:solidFill>
            </a:endParaRPr>
          </a:p>
        </p:txBody>
      </p:sp>
      <p:pic>
        <p:nvPicPr>
          <p:cNvPr id="1032"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3" name="Rectangle 6"/>
          <p:cNvSpPr>
            <a:spLocks noChangeArrowheads="1"/>
          </p:cNvSpPr>
          <p:nvPr userDrawn="1"/>
        </p:nvSpPr>
        <p:spPr bwMode="auto">
          <a:xfrm>
            <a:off x="4140200" y="6497638"/>
            <a:ext cx="611188" cy="360362"/>
          </a:xfrm>
          <a:prstGeom prst="rect">
            <a:avLst/>
          </a:prstGeom>
          <a:solidFill>
            <a:srgbClr val="133176"/>
          </a:solidFill>
          <a:ln w="9525" algn="ctr">
            <a:solidFill>
              <a:srgbClr val="133176"/>
            </a:solidFill>
            <a:miter lim="800000"/>
            <a:headEnd/>
            <a:tailEnd/>
          </a:ln>
          <a:effectLst>
            <a:outerShdw dist="23000" dir="5400000" rotWithShape="0">
              <a:srgbClr val="000000">
                <a:alpha val="34998"/>
              </a:srgbClr>
            </a:outerShdw>
          </a:effectLst>
        </p:spPr>
        <p:txBody>
          <a:bodyPr lIns="0" tIns="36000" rIns="54000"/>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eaLnBrk="1" hangingPunct="1">
              <a:defRPr/>
            </a:pPr>
            <a:r>
              <a:rPr lang="en-IE" altLang="en-US" sz="600" b="0" i="1" smtClean="0">
                <a:solidFill>
                  <a:srgbClr val="FFFFFF"/>
                </a:solidFill>
                <a:ea typeface="+mn-ea"/>
              </a:rPr>
              <a:t>Policy</a:t>
            </a:r>
            <a:endParaRPr lang="en-GB" altLang="en-US" sz="600" b="0" i="1" smtClean="0">
              <a:solidFill>
                <a:srgbClr val="FFFFFF"/>
              </a:solidFill>
              <a:ea typeface="+mn-ea"/>
            </a:endParaRPr>
          </a:p>
        </p:txBody>
      </p:sp>
      <p:sp>
        <p:nvSpPr>
          <p:cNvPr id="1034" name="Rectangle 6"/>
          <p:cNvSpPr>
            <a:spLocks noChangeArrowheads="1"/>
          </p:cNvSpPr>
          <p:nvPr userDrawn="1"/>
        </p:nvSpPr>
        <p:spPr bwMode="auto">
          <a:xfrm>
            <a:off x="4140200" y="6497638"/>
            <a:ext cx="611188" cy="360362"/>
          </a:xfrm>
          <a:prstGeom prst="rect">
            <a:avLst/>
          </a:prstGeom>
          <a:solidFill>
            <a:srgbClr val="00BEFF"/>
          </a:solidFill>
          <a:ln w="9525" algn="ctr">
            <a:solidFill>
              <a:srgbClr val="00BEFF"/>
            </a:solidFill>
            <a:miter lim="800000"/>
            <a:headEnd/>
            <a:tailEnd/>
          </a:ln>
          <a:effectLst>
            <a:outerShdw dist="23000" dir="5400000" rotWithShape="0">
              <a:srgbClr val="000000">
                <a:alpha val="34998"/>
              </a:srgbClr>
            </a:outerShdw>
          </a:effectLst>
        </p:spPr>
        <p:txBody>
          <a:bodyPr lIns="0" tIns="36000" rIns="54000"/>
          <a:lstStyle>
            <a:lvl1pPr defTabSz="457200" eaLnBrk="0" hangingPunct="0">
              <a:defRPr sz="7600" b="1">
                <a:solidFill>
                  <a:srgbClr val="FFD624"/>
                </a:solidFill>
                <a:latin typeface="Verdana" pitchFamily="34" charset="0"/>
              </a:defRPr>
            </a:lvl1pPr>
            <a:lvl2pPr marL="742950" indent="-285750" defTabSz="457200" eaLnBrk="0" hangingPunct="0">
              <a:defRPr sz="7600" b="1">
                <a:solidFill>
                  <a:srgbClr val="FFD624"/>
                </a:solidFill>
                <a:latin typeface="Verdana" pitchFamily="34" charset="0"/>
              </a:defRPr>
            </a:lvl2pPr>
            <a:lvl3pPr marL="1143000" indent="-228600" defTabSz="457200" eaLnBrk="0" hangingPunct="0">
              <a:defRPr sz="7600" b="1">
                <a:solidFill>
                  <a:srgbClr val="FFD624"/>
                </a:solidFill>
                <a:latin typeface="Verdana" pitchFamily="34" charset="0"/>
              </a:defRPr>
            </a:lvl3pPr>
            <a:lvl4pPr marL="1600200" indent="-228600" defTabSz="457200" eaLnBrk="0" hangingPunct="0">
              <a:defRPr sz="7600" b="1">
                <a:solidFill>
                  <a:srgbClr val="FFD624"/>
                </a:solidFill>
                <a:latin typeface="Verdana" pitchFamily="34" charset="0"/>
              </a:defRPr>
            </a:lvl4pPr>
            <a:lvl5pPr marL="2057400" indent="-228600" defTabSz="457200" eaLnBrk="0" hangingPunct="0">
              <a:defRPr sz="7600" b="1">
                <a:solidFill>
                  <a:srgbClr val="FFD624"/>
                </a:solidFill>
                <a:latin typeface="Verdana"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defRPr>
            </a:lvl9pPr>
          </a:lstStyle>
          <a:p>
            <a:pPr eaLnBrk="1" hangingPunct="1">
              <a:defRPr/>
            </a:pPr>
            <a:r>
              <a:rPr lang="en-IE" altLang="en-US" sz="600" b="0" i="1" smtClean="0">
                <a:solidFill>
                  <a:srgbClr val="FFFFFF"/>
                </a:solidFill>
                <a:ea typeface="+mn-ea"/>
              </a:rPr>
              <a:t> Research and</a:t>
            </a:r>
          </a:p>
          <a:p>
            <a:pPr eaLnBrk="1" hangingPunct="1">
              <a:defRPr/>
            </a:pPr>
            <a:r>
              <a:rPr lang="en-IE" altLang="en-US" sz="600" b="0" i="1" smtClean="0">
                <a:solidFill>
                  <a:srgbClr val="FFFFFF"/>
                </a:solidFill>
                <a:ea typeface="+mn-ea"/>
              </a:rPr>
              <a:t> Innovation</a:t>
            </a:r>
            <a:endParaRPr lang="en-GB" altLang="en-US" sz="600" b="0" i="1" smtClean="0">
              <a:solidFill>
                <a:srgbClr val="FFFFFF"/>
              </a:solidFill>
              <a:ea typeface="+mn-ea"/>
            </a:endParaRPr>
          </a:p>
        </p:txBody>
      </p:sp>
      <p:sp>
        <p:nvSpPr>
          <p:cNvPr id="1035" name="Rectangle 20"/>
          <p:cNvSpPr>
            <a:spLocks noChangeArrowheads="1"/>
          </p:cNvSpPr>
          <p:nvPr userDrawn="1"/>
        </p:nvSpPr>
        <p:spPr bwMode="auto">
          <a:xfrm>
            <a:off x="4144963" y="1222375"/>
            <a:ext cx="619125" cy="36513"/>
          </a:xfrm>
          <a:prstGeom prst="rect">
            <a:avLst/>
          </a:prstGeom>
          <a:solidFill>
            <a:srgbClr val="00BE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defRPr/>
            </a:pPr>
            <a:endParaRPr lang="en-US" altLang="en-US" smtClean="0">
              <a:ea typeface="+mn-ea"/>
            </a:endParaRPr>
          </a:p>
        </p:txBody>
      </p:sp>
    </p:spTree>
    <p:extLst>
      <p:ext uri="{BB962C8B-B14F-4D97-AF65-F5344CB8AC3E}">
        <p14:creationId xmlns:p14="http://schemas.microsoft.com/office/powerpoint/2010/main" val="609261275"/>
      </p:ext>
    </p:extLst>
  </p:cSld>
  <p:clrMap bg1="lt1" tx1="dk1" bg2="lt2" tx2="dk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 id="2147484039" r:id="rId12"/>
    <p:sldLayoutId id="2147484040" r:id="rId13"/>
    <p:sldLayoutId id="2147484041" r:id="rId14"/>
  </p:sldLayoutIdLst>
  <p:hf sldNum="0"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08EB9DF5-6902-4CB5-94D1-87F5ABCBA74B}" type="datetime1">
              <a:rPr lang="en-US" b="0" smtClean="0">
                <a:solidFill>
                  <a:prstClr val="black">
                    <a:tint val="75000"/>
                  </a:prstClr>
                </a:solidFill>
                <a:latin typeface="Calibri"/>
                <a:ea typeface="+mn-ea"/>
                <a:cs typeface="+mn-cs"/>
              </a:rPr>
              <a:pPr eaLnBrk="1" fontAlgn="auto" hangingPunct="1">
                <a:spcBef>
                  <a:spcPts val="0"/>
                </a:spcBef>
                <a:spcAft>
                  <a:spcPts val="0"/>
                </a:spcAft>
              </a:pPr>
              <a:t>2/5/2018</a:t>
            </a:fld>
            <a:endParaRPr lang="en-US" b="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b="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B6F15528-21DE-4FAA-801E-634DDDAF4B2B}" type="slidenum">
              <a:rPr lang="en-US" b="0" smtClean="0">
                <a:solidFill>
                  <a:prstClr val="black">
                    <a:tint val="75000"/>
                  </a:prstClr>
                </a:solidFill>
                <a:latin typeface="Calibri"/>
                <a:ea typeface="+mn-ea"/>
                <a:cs typeface="+mn-cs"/>
              </a:rPr>
              <a:pPr eaLnBrk="1" fontAlgn="auto" hangingPunct="1">
                <a:spcBef>
                  <a:spcPts val="0"/>
                </a:spcBef>
                <a:spcAft>
                  <a:spcPts val="0"/>
                </a:spcAft>
              </a:pPr>
              <a:t>‹#›</a:t>
            </a:fld>
            <a:endParaRPr lang="en-US" b="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4115675160"/>
      </p:ext>
    </p:extLst>
  </p:cSld>
  <p:clrMap bg1="lt1" tx1="dk1" bg2="lt2" tx2="dk2" accent1="accent1" accent2="accent2" accent3="accent3" accent4="accent4" accent5="accent5" accent6="accent6" hlink="hlink" folHlink="folHlink"/>
  <p:sldLayoutIdLst>
    <p:sldLayoutId id="2147484043" r:id="rId1"/>
    <p:sldLayoutId id="2147484044" r:id="rId2"/>
    <p:sldLayoutId id="2147484045" r:id="rId3"/>
    <p:sldLayoutId id="2147484046" r:id="rId4"/>
    <p:sldLayoutId id="2147484047" r:id="rId5"/>
    <p:sldLayoutId id="2147484048" r:id="rId6"/>
    <p:sldLayoutId id="2147484049" r:id="rId7"/>
    <p:sldLayoutId id="2147484050" r:id="rId8"/>
    <p:sldLayoutId id="2147484051" r:id="rId9"/>
    <p:sldLayoutId id="2147484052" r:id="rId10"/>
    <p:sldLayoutId id="2147484053" r:id="rId11"/>
    <p:sldLayoutId id="2147484054" r:id="rId12"/>
    <p:sldLayoutId id="2147484055" r:id="rId13"/>
    <p:sldLayoutId id="2147484056" r:id="rId14"/>
    <p:sldLayoutId id="2147484057" r:id="rId15"/>
    <p:sldLayoutId id="2147484058" r:id="rId16"/>
    <p:sldLayoutId id="2147484059" r:id="rId17"/>
    <p:sldLayoutId id="2147484060" r:id="rId18"/>
    <p:sldLayoutId id="2147484061" r:id="rId19"/>
    <p:sldLayoutId id="2147484062" r:id="rId20"/>
    <p:sldLayoutId id="2147484063" r:id="rId2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18" Type="http://schemas.microsoft.com/office/2007/relationships/diagramDrawing" Target="../diagrams/drawing4.xml"/><Relationship Id="rId3" Type="http://schemas.openxmlformats.org/officeDocument/2006/relationships/image" Target="../media/image15.png"/><Relationship Id="rId7" Type="http://schemas.openxmlformats.org/officeDocument/2006/relationships/diagramColors" Target="../diagrams/colors2.xml"/><Relationship Id="rId12" Type="http://schemas.openxmlformats.org/officeDocument/2006/relationships/diagramColors" Target="../diagrams/colors3.xml"/><Relationship Id="rId17" Type="http://schemas.openxmlformats.org/officeDocument/2006/relationships/diagramColors" Target="../diagrams/colors4.xml"/><Relationship Id="rId2" Type="http://schemas.openxmlformats.org/officeDocument/2006/relationships/notesSlide" Target="../notesSlides/notesSlide8.xml"/><Relationship Id="rId16" Type="http://schemas.openxmlformats.org/officeDocument/2006/relationships/diagramQuickStyle" Target="../diagrams/quickStyle4.xml"/><Relationship Id="rId1" Type="http://schemas.openxmlformats.org/officeDocument/2006/relationships/slideLayout" Target="../slideLayouts/slideLayout4.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5" Type="http://schemas.openxmlformats.org/officeDocument/2006/relationships/diagramLayout" Target="../diagrams/layout4.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 Id="rId14" Type="http://schemas.openxmlformats.org/officeDocument/2006/relationships/diagramData" Target="../diagrams/data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43.xml"/><Relationship Id="rId1" Type="http://schemas.openxmlformats.org/officeDocument/2006/relationships/themeOverride" Target="../theme/themeOverride1.xml"/><Relationship Id="rId4" Type="http://schemas.openxmlformats.org/officeDocument/2006/relationships/hyperlink" Target="http://www.eif.org/what_we_do/guarantees/single_eu_debt_instrument/innovfin-guarantee-facility/innovfin-smeg_signatures.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60.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60.xml"/><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60.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60.xml"/></Relationships>
</file>

<file path=ppt/slides/_rels/slide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84.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11.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46.xml"/></Relationships>
</file>

<file path=ppt/slides/_rels/slide2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146.xml"/></Relationships>
</file>

<file path=ppt/slides/_rels/slide23.xml.rels><?xml version="1.0" encoding="UTF-8" standalone="yes"?>
<Relationships xmlns="http://schemas.openxmlformats.org/package/2006/relationships"><Relationship Id="rId3" Type="http://schemas.openxmlformats.org/officeDocument/2006/relationships/hyperlink" Target="http://www.eib.org/products/blending/innovfin/products/index.htm" TargetMode="External"/><Relationship Id="rId2" Type="http://schemas.openxmlformats.org/officeDocument/2006/relationships/hyperlink" Target="mailto:Samuel.maenhout@ec.europa.eu" TargetMode="External"/><Relationship Id="rId1" Type="http://schemas.openxmlformats.org/officeDocument/2006/relationships/slideLayout" Target="../slideLayouts/slideLayout130.xml"/><Relationship Id="rId5" Type="http://schemas.openxmlformats.org/officeDocument/2006/relationships/hyperlink" Target="http://www.eib.org/products/index.htm" TargetMode="External"/><Relationship Id="rId4" Type="http://schemas.openxmlformats.org/officeDocument/2006/relationships/hyperlink" Target="http://www.eif.org/what_we_do/efsi/how_to_apply_for_EFSI_financing/index.htm" TargetMode="External"/></Relationships>
</file>

<file path=ppt/slides/_rels/slide24.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wmf"/><Relationship Id="rId7" Type="http://schemas.openxmlformats.org/officeDocument/2006/relationships/image" Target="../media/image55.gif"/><Relationship Id="rId2" Type="http://schemas.openxmlformats.org/officeDocument/2006/relationships/image" Target="../media/image50.png"/><Relationship Id="rId1" Type="http://schemas.openxmlformats.org/officeDocument/2006/relationships/slideLayout" Target="../slideLayouts/slideLayout16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67.xml"/><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4.xml"/></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84.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4.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8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0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7.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3.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64.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64.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64.xml"/><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9.emf"/><Relationship Id="rId7" Type="http://schemas.openxmlformats.org/officeDocument/2006/relationships/image" Target="../media/image33.png"/><Relationship Id="rId12"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64.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image" Target="../media/image31.png"/><Relationship Id="rId10" Type="http://schemas.openxmlformats.org/officeDocument/2006/relationships/image" Target="../media/image34.png"/><Relationship Id="rId4" Type="http://schemas.openxmlformats.org/officeDocument/2006/relationships/image" Target="../media/image30.png"/><Relationship Id="rId9" Type="http://schemas.openxmlformats.org/officeDocument/2006/relationships/hyperlink" Target="http://www.eif.org/what_we_do/equity/single_eu_equity_instrument/innovfin-equity/innovfin-equity-signed-deal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6"/>
          <p:cNvSpPr txBox="1">
            <a:spLocks/>
          </p:cNvSpPr>
          <p:nvPr/>
        </p:nvSpPr>
        <p:spPr>
          <a:xfrm>
            <a:off x="1981200" y="2276872"/>
            <a:ext cx="5181600" cy="2520280"/>
          </a:xfrm>
          <a:prstGeom prst="rect">
            <a:avLst/>
          </a:prstGeom>
          <a:solidFill>
            <a:schemeClr val="bg1"/>
          </a:solidFill>
        </p:spPr>
        <p:txBody>
          <a:bodyPr vert="horz" anchor="ctr"/>
          <a:lstStyle>
            <a:lvl1pPr marL="0" indent="0" algn="l" defTabSz="457200" rtl="0" eaLnBrk="1" latinLnBrk="0" hangingPunct="1">
              <a:lnSpc>
                <a:spcPts val="1600"/>
              </a:lnSpc>
              <a:spcBef>
                <a:spcPct val="20000"/>
              </a:spcBef>
              <a:buFont typeface="Arial"/>
              <a:buNone/>
              <a:defRPr sz="1500" b="0" i="0" kern="1200" baseline="0">
                <a:solidFill>
                  <a:srgbClr val="6F6F6F"/>
                </a:solidFill>
                <a:latin typeface="Myriad Pro"/>
                <a:ea typeface="+mn-ea"/>
                <a:cs typeface="Myriad Pro"/>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fontAlgn="auto">
              <a:lnSpc>
                <a:spcPct val="100000"/>
              </a:lnSpc>
              <a:spcAft>
                <a:spcPts val="0"/>
              </a:spcAft>
            </a:pPr>
            <a:r>
              <a:rPr lang="en-US" sz="2000" b="1" dirty="0" smtClean="0">
                <a:solidFill>
                  <a:prstClr val="black">
                    <a:lumMod val="95000"/>
                    <a:lumOff val="5000"/>
                  </a:prstClr>
                </a:solidFill>
              </a:rPr>
              <a:t>– Scope and Opportunities of InnovFin –</a:t>
            </a:r>
            <a:r>
              <a:rPr lang="en-US" sz="2000" dirty="0">
                <a:solidFill>
                  <a:prstClr val="black">
                    <a:lumMod val="95000"/>
                    <a:lumOff val="5000"/>
                  </a:prstClr>
                </a:solidFill>
              </a:rPr>
              <a:t/>
            </a:r>
            <a:br>
              <a:rPr lang="en-US" sz="2000" dirty="0">
                <a:solidFill>
                  <a:prstClr val="black">
                    <a:lumMod val="95000"/>
                    <a:lumOff val="5000"/>
                  </a:prstClr>
                </a:solidFill>
              </a:rPr>
            </a:br>
            <a:r>
              <a:rPr lang="en-US" sz="2000" cap="small" dirty="0" smtClean="0">
                <a:solidFill>
                  <a:prstClr val="black">
                    <a:lumMod val="95000"/>
                    <a:lumOff val="5000"/>
                  </a:prstClr>
                </a:solidFill>
              </a:rPr>
              <a:t>EU Finance for Innovators</a:t>
            </a:r>
          </a:p>
          <a:p>
            <a:pPr algn="ctr" fontAlgn="auto">
              <a:lnSpc>
                <a:spcPct val="100000"/>
              </a:lnSpc>
              <a:spcAft>
                <a:spcPts val="0"/>
              </a:spcAft>
            </a:pPr>
            <a:r>
              <a:rPr lang="en-US" sz="2000" b="1" cap="small" dirty="0">
                <a:solidFill>
                  <a:schemeClr val="accent6">
                    <a:lumMod val="75000"/>
                  </a:schemeClr>
                </a:solidFill>
              </a:rPr>
              <a:t>@ACCELERATOR-INDUSTRY CO-INNOVATION </a:t>
            </a:r>
            <a:r>
              <a:rPr lang="en-US" sz="2000" b="1" cap="small" dirty="0" smtClean="0">
                <a:solidFill>
                  <a:schemeClr val="accent6">
                    <a:lumMod val="75000"/>
                  </a:schemeClr>
                </a:solidFill>
              </a:rPr>
              <a:t>WORKSHOP, </a:t>
            </a:r>
          </a:p>
          <a:p>
            <a:pPr algn="ctr" fontAlgn="auto">
              <a:lnSpc>
                <a:spcPct val="100000"/>
              </a:lnSpc>
              <a:spcAft>
                <a:spcPts val="0"/>
              </a:spcAft>
            </a:pPr>
            <a:r>
              <a:rPr lang="en-US" sz="2000" b="1" cap="small" dirty="0" smtClean="0">
                <a:solidFill>
                  <a:schemeClr val="accent6">
                    <a:lumMod val="75000"/>
                  </a:schemeClr>
                </a:solidFill>
              </a:rPr>
              <a:t>February 6, 2018</a:t>
            </a:r>
          </a:p>
          <a:p>
            <a:pPr algn="ctr" fontAlgn="auto">
              <a:lnSpc>
                <a:spcPct val="100000"/>
              </a:lnSpc>
              <a:spcAft>
                <a:spcPts val="0"/>
              </a:spcAft>
            </a:pPr>
            <a:r>
              <a:rPr lang="en-US" sz="1800" b="1" i="1" dirty="0" smtClean="0">
                <a:solidFill>
                  <a:schemeClr val="tx2"/>
                </a:solidFill>
              </a:rPr>
              <a:t>Samuël Maenhout, Policy Officer, </a:t>
            </a:r>
          </a:p>
          <a:p>
            <a:pPr algn="ctr" fontAlgn="auto">
              <a:lnSpc>
                <a:spcPct val="100000"/>
              </a:lnSpc>
              <a:spcAft>
                <a:spcPts val="0"/>
              </a:spcAft>
            </a:pPr>
            <a:r>
              <a:rPr lang="en-US" sz="1800" b="1" i="1" dirty="0" smtClean="0">
                <a:solidFill>
                  <a:schemeClr val="tx2"/>
                </a:solidFill>
              </a:rPr>
              <a:t>DG Research and Innovation</a:t>
            </a:r>
            <a:endParaRPr lang="en-US" sz="1800" b="1" i="1" dirty="0">
              <a:solidFill>
                <a:schemeClr val="tx2"/>
              </a:solidFill>
            </a:endParaRPr>
          </a:p>
        </p:txBody>
      </p:sp>
    </p:spTree>
    <p:extLst>
      <p:ext uri="{BB962C8B-B14F-4D97-AF65-F5344CB8AC3E}">
        <p14:creationId xmlns:p14="http://schemas.microsoft.com/office/powerpoint/2010/main" val="16259101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178567" cy="523220"/>
          </a:xfrm>
        </p:spPr>
        <p:txBody>
          <a:bodyPr/>
          <a:lstStyle/>
          <a:p>
            <a:r>
              <a:rPr lang="en-GB" sz="2800" dirty="0">
                <a:solidFill>
                  <a:schemeClr val="tx1"/>
                </a:solidFill>
                <a:latin typeface="Futura Lt BT" panose="020B0402020204020303" pitchFamily="34" charset="0"/>
              </a:rPr>
              <a:t>Pan</a:t>
            </a:r>
            <a:r>
              <a:rPr lang="et-EE" sz="2800" dirty="0">
                <a:solidFill>
                  <a:schemeClr val="tx1"/>
                </a:solidFill>
                <a:latin typeface="Futura Lt BT" panose="020B0402020204020303" pitchFamily="34" charset="0"/>
              </a:rPr>
              <a:t>-</a:t>
            </a:r>
            <a:r>
              <a:rPr lang="en-GB" sz="2800" dirty="0">
                <a:solidFill>
                  <a:schemeClr val="tx1"/>
                </a:solidFill>
                <a:latin typeface="Futura Lt BT" panose="020B0402020204020303" pitchFamily="34" charset="0"/>
              </a:rPr>
              <a:t>European VC </a:t>
            </a:r>
            <a:r>
              <a:rPr lang="en-US" sz="2800" dirty="0">
                <a:solidFill>
                  <a:schemeClr val="tx1"/>
                </a:solidFill>
                <a:latin typeface="Futura Lt BT" panose="020B0402020204020303" pitchFamily="34" charset="0"/>
              </a:rPr>
              <a:t>F</a:t>
            </a:r>
            <a:r>
              <a:rPr lang="en-GB" sz="2800" dirty="0" smtClean="0">
                <a:solidFill>
                  <a:schemeClr val="tx1"/>
                </a:solidFill>
                <a:latin typeface="Futura Lt BT" panose="020B0402020204020303" pitchFamily="34" charset="0"/>
              </a:rPr>
              <a:t>unds</a:t>
            </a:r>
            <a:r>
              <a:rPr lang="en-US" sz="2800" dirty="0" smtClean="0">
                <a:solidFill>
                  <a:schemeClr val="tx1"/>
                </a:solidFill>
                <a:latin typeface="Futura Lt BT" panose="020B0402020204020303" pitchFamily="34" charset="0"/>
              </a:rPr>
              <a:t>-</a:t>
            </a:r>
            <a:r>
              <a:rPr lang="en-GB" sz="2800" dirty="0">
                <a:solidFill>
                  <a:schemeClr val="tx1"/>
                </a:solidFill>
                <a:latin typeface="Futura Lt BT" panose="020B0402020204020303" pitchFamily="34" charset="0"/>
              </a:rPr>
              <a:t>of</a:t>
            </a:r>
            <a:r>
              <a:rPr lang="en-US" sz="2800" dirty="0">
                <a:solidFill>
                  <a:schemeClr val="tx1"/>
                </a:solidFill>
                <a:latin typeface="Futura Lt BT" panose="020B0402020204020303" pitchFamily="34" charset="0"/>
              </a:rPr>
              <a:t>-</a:t>
            </a:r>
            <a:r>
              <a:rPr lang="en-GB" sz="2800" dirty="0" smtClean="0">
                <a:solidFill>
                  <a:schemeClr val="tx1"/>
                </a:solidFill>
                <a:latin typeface="Futura Lt BT" panose="020B0402020204020303" pitchFamily="34" charset="0"/>
              </a:rPr>
              <a:t>Funds</a:t>
            </a:r>
            <a:endParaRPr lang="en-GB" sz="1200" dirty="0">
              <a:solidFill>
                <a:schemeClr val="tx1"/>
              </a:solidFill>
              <a:latin typeface="Futura Lt BT" panose="020B0402020204020303" pitchFamily="34" charset="0"/>
            </a:endParaRPr>
          </a:p>
        </p:txBody>
      </p:sp>
      <p:sp>
        <p:nvSpPr>
          <p:cNvPr id="4" name="Slide Number Placeholder 3"/>
          <p:cNvSpPr>
            <a:spLocks noGrp="1"/>
          </p:cNvSpPr>
          <p:nvPr>
            <p:ph type="sldNum" sz="quarter" idx="12"/>
          </p:nvPr>
        </p:nvSpPr>
        <p:spPr/>
        <p:txBody>
          <a:bodyPr vert="horz" lIns="91440" tIns="45720" rIns="91440" bIns="45720" rtlCol="0" anchor="ctr"/>
          <a:lstStyle/>
          <a:p>
            <a:fld id="{1BFBAB30-7D6C-482F-9445-DA24C961621B}" type="slidenum">
              <a:rPr lang="en-GB">
                <a:solidFill>
                  <a:srgbClr val="114FA0"/>
                </a:solidFill>
                <a:latin typeface="Futura Lt BT" panose="020B0402020204020303" pitchFamily="34" charset="0"/>
              </a:rPr>
              <a:pPr/>
              <a:t>10</a:t>
            </a:fld>
            <a:endParaRPr lang="en-GB" dirty="0">
              <a:solidFill>
                <a:srgbClr val="114FA0"/>
              </a:solidFill>
              <a:latin typeface="Futura Lt BT" panose="020B0402020204020303"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07427822"/>
              </p:ext>
            </p:extLst>
          </p:nvPr>
        </p:nvGraphicFramePr>
        <p:xfrm>
          <a:off x="304800" y="1676400"/>
          <a:ext cx="4876800" cy="3778266"/>
        </p:xfrm>
        <a:graphic>
          <a:graphicData uri="http://schemas.openxmlformats.org/drawingml/2006/table">
            <a:tbl>
              <a:tblPr firstRow="1" firstCol="1" bandRow="1">
                <a:tableStyleId>{21E4AEA4-8DFA-4A89-87EB-49C32662AFE0}</a:tableStyleId>
              </a:tblPr>
              <a:tblGrid>
                <a:gridCol w="13716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tblGrid>
              <a:tr h="1014048">
                <a:tc>
                  <a:txBody>
                    <a:bodyPr/>
                    <a:lstStyle/>
                    <a:p>
                      <a:pPr algn="ctr"/>
                      <a:r>
                        <a:rPr lang="en-US" sz="1050" dirty="0" smtClean="0">
                          <a:latin typeface="Futura Lt BT" panose="020B0402020204020303" pitchFamily="34" charset="0"/>
                        </a:rPr>
                        <a:t>Policy fit score</a:t>
                      </a:r>
                    </a:p>
                    <a:p>
                      <a:pPr algn="ctr"/>
                      <a:endParaRPr lang="en-US" sz="1050" dirty="0" smtClean="0">
                        <a:latin typeface="Futura Lt BT" panose="020B0402020204020303" pitchFamily="34" charset="0"/>
                      </a:endParaRPr>
                    </a:p>
                    <a:p>
                      <a:pPr algn="ctr"/>
                      <a:r>
                        <a:rPr lang="en-US" sz="1050" kern="1200" dirty="0" smtClean="0">
                          <a:latin typeface="Futura Lt BT" panose="020B0402020204020303" pitchFamily="34" charset="0"/>
                        </a:rPr>
                        <a:t>Expected performance grade</a:t>
                      </a:r>
                      <a:endParaRPr lang="en-GB" sz="1050" b="1" kern="1200" dirty="0">
                        <a:solidFill>
                          <a:schemeClr val="tx1"/>
                        </a:solidFill>
                        <a:latin typeface="Futura Lt BT" panose="020B0402020204020303" pitchFamily="34" charset="0"/>
                        <a:ea typeface="+mn-ea"/>
                        <a:cs typeface="+mn-cs"/>
                      </a:endParaRPr>
                    </a:p>
                  </a:txBody>
                  <a:tcPr/>
                </a:tc>
                <a:tc>
                  <a:txBody>
                    <a:bodyPr/>
                    <a:lstStyle/>
                    <a:p>
                      <a:pPr algn="ctr"/>
                      <a:r>
                        <a:rPr lang="en-US" sz="1200" dirty="0" smtClean="0">
                          <a:latin typeface="Futura Lt BT" panose="020B0402020204020303" pitchFamily="34" charset="0"/>
                        </a:rPr>
                        <a:t>HIGH</a:t>
                      </a:r>
                      <a:endParaRPr lang="en-GB" sz="1200" dirty="0">
                        <a:solidFill>
                          <a:schemeClr val="tx1"/>
                        </a:solidFill>
                        <a:latin typeface="Futura Lt BT" panose="020B0402020204020303" pitchFamily="34" charset="0"/>
                      </a:endParaRPr>
                    </a:p>
                  </a:txBody>
                  <a:tcPr anchor="ctr"/>
                </a:tc>
                <a:tc>
                  <a:txBody>
                    <a:bodyPr/>
                    <a:lstStyle/>
                    <a:p>
                      <a:pPr algn="ctr"/>
                      <a:r>
                        <a:rPr lang="en-US" sz="1200" dirty="0" smtClean="0">
                          <a:latin typeface="Futura Lt BT" panose="020B0402020204020303" pitchFamily="34" charset="0"/>
                        </a:rPr>
                        <a:t>SIGNIFICANT</a:t>
                      </a:r>
                      <a:endParaRPr lang="en-GB" sz="1200" dirty="0">
                        <a:solidFill>
                          <a:schemeClr val="tx1"/>
                        </a:solidFill>
                        <a:latin typeface="Futura Lt BT" panose="020B0402020204020303" pitchFamily="34" charset="0"/>
                      </a:endParaRPr>
                    </a:p>
                  </a:txBody>
                  <a:tcPr anchor="ctr"/>
                </a:tc>
                <a:extLst>
                  <a:ext uri="{0D108BD9-81ED-4DB2-BD59-A6C34878D82A}">
                    <a16:rowId xmlns:a16="http://schemas.microsoft.com/office/drawing/2014/main" val="10000"/>
                  </a:ext>
                </a:extLst>
              </a:tr>
              <a:tr h="921406">
                <a:tc>
                  <a:txBody>
                    <a:bodyPr/>
                    <a:lstStyle/>
                    <a:p>
                      <a:pPr algn="ctr"/>
                      <a:r>
                        <a:rPr lang="en-US" sz="1200" dirty="0" smtClean="0">
                          <a:latin typeface="Futura Lt BT" panose="020B0402020204020303" pitchFamily="34" charset="0"/>
                        </a:rPr>
                        <a:t>A</a:t>
                      </a:r>
                      <a:endParaRPr lang="en-GB" sz="1200" dirty="0">
                        <a:solidFill>
                          <a:schemeClr val="tx1"/>
                        </a:solidFill>
                        <a:latin typeface="Futura Lt BT" panose="020B0402020204020303" pitchFamily="34" charset="0"/>
                      </a:endParaRPr>
                    </a:p>
                  </a:txBody>
                  <a:tcPr anchor="ctr"/>
                </a:tc>
                <a:tc>
                  <a:txBody>
                    <a:bodyPr/>
                    <a:lstStyle/>
                    <a:p>
                      <a:pPr algn="ctr"/>
                      <a:endParaRPr lang="en-GB" sz="1600" dirty="0">
                        <a:solidFill>
                          <a:schemeClr val="tx1"/>
                        </a:solidFill>
                        <a:latin typeface="Futura Lt BT" panose="020B0402020204020303" pitchFamily="34" charset="0"/>
                      </a:endParaRPr>
                    </a:p>
                  </a:txBody>
                  <a:tcPr/>
                </a:tc>
                <a:tc>
                  <a:txBody>
                    <a:bodyPr/>
                    <a:lstStyle/>
                    <a:p>
                      <a:pPr algn="ctr"/>
                      <a:endParaRPr lang="en-GB" sz="1600" dirty="0">
                        <a:solidFill>
                          <a:schemeClr val="tx1"/>
                        </a:solidFill>
                        <a:latin typeface="Futura Lt BT" panose="020B0402020204020303" pitchFamily="34" charset="0"/>
                      </a:endParaRPr>
                    </a:p>
                  </a:txBody>
                  <a:tcPr/>
                </a:tc>
                <a:extLst>
                  <a:ext uri="{0D108BD9-81ED-4DB2-BD59-A6C34878D82A}">
                    <a16:rowId xmlns:a16="http://schemas.microsoft.com/office/drawing/2014/main" val="10001"/>
                  </a:ext>
                </a:extLst>
              </a:tr>
              <a:tr h="921406">
                <a:tc>
                  <a:txBody>
                    <a:bodyPr/>
                    <a:lstStyle/>
                    <a:p>
                      <a:pPr algn="ctr"/>
                      <a:r>
                        <a:rPr lang="en-US" sz="1200" dirty="0" smtClean="0">
                          <a:latin typeface="Futura Lt BT" panose="020B0402020204020303" pitchFamily="34" charset="0"/>
                        </a:rPr>
                        <a:t>B</a:t>
                      </a:r>
                      <a:endParaRPr lang="en-GB" sz="1200" dirty="0">
                        <a:solidFill>
                          <a:schemeClr val="tx1"/>
                        </a:solidFill>
                        <a:latin typeface="Futura Lt BT" panose="020B0402020204020303" pitchFamily="34" charset="0"/>
                      </a:endParaRPr>
                    </a:p>
                  </a:txBody>
                  <a:tcPr anchor="ctr"/>
                </a:tc>
                <a:tc>
                  <a:txBody>
                    <a:bodyPr/>
                    <a:lstStyle/>
                    <a:p>
                      <a:pPr algn="ctr"/>
                      <a:endParaRPr lang="en-GB" sz="1600" dirty="0">
                        <a:solidFill>
                          <a:schemeClr val="tx1"/>
                        </a:solidFill>
                        <a:latin typeface="Futura Lt BT" panose="020B0402020204020303" pitchFamily="34" charset="0"/>
                      </a:endParaRPr>
                    </a:p>
                  </a:txBody>
                  <a:tcPr/>
                </a:tc>
                <a:tc>
                  <a:txBody>
                    <a:bodyPr/>
                    <a:lstStyle/>
                    <a:p>
                      <a:pPr algn="ctr"/>
                      <a:endParaRPr lang="en-GB" sz="1600" dirty="0" smtClean="0">
                        <a:solidFill>
                          <a:schemeClr val="tx1"/>
                        </a:solidFill>
                        <a:latin typeface="Futura Lt BT" panose="020B0402020204020303" pitchFamily="34" charset="0"/>
                      </a:endParaRPr>
                    </a:p>
                  </a:txBody>
                  <a:tcPr/>
                </a:tc>
                <a:extLst>
                  <a:ext uri="{0D108BD9-81ED-4DB2-BD59-A6C34878D82A}">
                    <a16:rowId xmlns:a16="http://schemas.microsoft.com/office/drawing/2014/main" val="10002"/>
                  </a:ext>
                </a:extLst>
              </a:tr>
              <a:tr h="921406">
                <a:tc>
                  <a:txBody>
                    <a:bodyPr/>
                    <a:lstStyle/>
                    <a:p>
                      <a:pPr algn="ctr"/>
                      <a:r>
                        <a:rPr lang="en-US" sz="1200" dirty="0" smtClean="0">
                          <a:latin typeface="Futura Lt BT" panose="020B0402020204020303" pitchFamily="34" charset="0"/>
                        </a:rPr>
                        <a:t>C</a:t>
                      </a:r>
                      <a:endParaRPr lang="en-GB" sz="1200" dirty="0">
                        <a:solidFill>
                          <a:schemeClr val="tx1"/>
                        </a:solidFill>
                        <a:latin typeface="Futura Lt BT" panose="020B0402020204020303" pitchFamily="34" charset="0"/>
                      </a:endParaRPr>
                    </a:p>
                  </a:txBody>
                  <a:tcPr anchor="ctr"/>
                </a:tc>
                <a:tc>
                  <a:txBody>
                    <a:bodyPr/>
                    <a:lstStyle/>
                    <a:p>
                      <a:endParaRPr lang="en-GB" sz="1600" dirty="0">
                        <a:solidFill>
                          <a:schemeClr val="tx1"/>
                        </a:solidFill>
                        <a:latin typeface="Futura Lt BT" panose="020B0402020204020303" pitchFamily="34" charset="0"/>
                      </a:endParaRPr>
                    </a:p>
                  </a:txBody>
                  <a:tcPr/>
                </a:tc>
                <a:tc>
                  <a:txBody>
                    <a:bodyPr/>
                    <a:lstStyle/>
                    <a:p>
                      <a:pPr algn="ctr"/>
                      <a:endParaRPr lang="en-GB" sz="1600" dirty="0" smtClean="0">
                        <a:solidFill>
                          <a:schemeClr val="tx1"/>
                        </a:solidFill>
                        <a:latin typeface="Futura Lt BT" panose="020B0402020204020303" pitchFamily="34" charset="0"/>
                      </a:endParaRPr>
                    </a:p>
                  </a:txBody>
                  <a:tcPr/>
                </a:tc>
                <a:extLst>
                  <a:ext uri="{0D108BD9-81ED-4DB2-BD59-A6C34878D82A}">
                    <a16:rowId xmlns:a16="http://schemas.microsoft.com/office/drawing/2014/main" val="10003"/>
                  </a:ext>
                </a:extLst>
              </a:tr>
            </a:tbl>
          </a:graphicData>
        </a:graphic>
      </p:graphicFrame>
      <p:sp>
        <p:nvSpPr>
          <p:cNvPr id="9" name="Flowchart: Connector 8"/>
          <p:cNvSpPr/>
          <p:nvPr/>
        </p:nvSpPr>
        <p:spPr>
          <a:xfrm>
            <a:off x="1898133" y="2924944"/>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FoF1</a:t>
            </a:r>
          </a:p>
          <a:p>
            <a:pPr algn="ctr" eaLnBrk="1" fontAlgn="auto" hangingPunct="1">
              <a:spcBef>
                <a:spcPts val="0"/>
              </a:spcBef>
              <a:spcAft>
                <a:spcPts val="0"/>
              </a:spcAft>
            </a:pPr>
            <a:r>
              <a:rPr lang="en-US" sz="700" dirty="0" smtClean="0">
                <a:solidFill>
                  <a:prstClr val="black"/>
                </a:solidFill>
                <a:latin typeface="Futura Lt BT" panose="020B0402020204020303" pitchFamily="34" charset="0"/>
              </a:rPr>
              <a:t>€</a:t>
            </a:r>
            <a:r>
              <a:rPr lang="en-US" sz="700" dirty="0">
                <a:solidFill>
                  <a:prstClr val="black"/>
                </a:solidFill>
                <a:latin typeface="Futura Lt BT" panose="020B0402020204020303" pitchFamily="34" charset="0"/>
              </a:rPr>
              <a:t>3</a:t>
            </a:r>
            <a:r>
              <a:rPr lang="en-US" sz="700" dirty="0" smtClean="0">
                <a:solidFill>
                  <a:prstClr val="black"/>
                </a:solidFill>
                <a:latin typeface="Futura Lt BT" panose="020B0402020204020303" pitchFamily="34" charset="0"/>
              </a:rPr>
              <a:t>00m</a:t>
            </a:r>
            <a:endParaRPr lang="en-GB" sz="700" dirty="0">
              <a:solidFill>
                <a:prstClr val="black"/>
              </a:solidFill>
              <a:latin typeface="Futura Lt BT" panose="020B0402020204020303" pitchFamily="34" charset="0"/>
            </a:endParaRPr>
          </a:p>
        </p:txBody>
      </p:sp>
      <p:sp>
        <p:nvSpPr>
          <p:cNvPr id="19" name="Flowchart: Connector 18"/>
          <p:cNvSpPr/>
          <p:nvPr/>
        </p:nvSpPr>
        <p:spPr>
          <a:xfrm>
            <a:off x="2627784" y="2924944"/>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FoF2</a:t>
            </a:r>
          </a:p>
          <a:p>
            <a:pPr algn="ctr" eaLnBrk="1" fontAlgn="auto" hangingPunct="1">
              <a:spcBef>
                <a:spcPts val="0"/>
              </a:spcBef>
              <a:spcAft>
                <a:spcPts val="0"/>
              </a:spcAft>
            </a:pPr>
            <a:r>
              <a:rPr lang="en-US" sz="700" dirty="0">
                <a:solidFill>
                  <a:prstClr val="black"/>
                </a:solidFill>
                <a:latin typeface="Futura Lt BT" panose="020B0402020204020303" pitchFamily="34" charset="0"/>
              </a:rPr>
              <a:t>€</a:t>
            </a:r>
            <a:r>
              <a:rPr lang="en-US" sz="700" dirty="0" smtClean="0">
                <a:solidFill>
                  <a:prstClr val="black"/>
                </a:solidFill>
                <a:latin typeface="Futura Lt BT" panose="020B0402020204020303" pitchFamily="34" charset="0"/>
              </a:rPr>
              <a:t>500m</a:t>
            </a:r>
            <a:endParaRPr lang="en-GB" sz="700" dirty="0">
              <a:solidFill>
                <a:prstClr val="black"/>
              </a:solidFill>
              <a:latin typeface="Futura Lt BT" panose="020B0402020204020303" pitchFamily="34" charset="0"/>
            </a:endParaRPr>
          </a:p>
        </p:txBody>
      </p:sp>
      <p:sp>
        <p:nvSpPr>
          <p:cNvPr id="20" name="Flowchart: Connector 19"/>
          <p:cNvSpPr/>
          <p:nvPr/>
        </p:nvSpPr>
        <p:spPr>
          <a:xfrm>
            <a:off x="2267744" y="3789040"/>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FoF3</a:t>
            </a:r>
          </a:p>
          <a:p>
            <a:pPr algn="ctr" eaLnBrk="1" fontAlgn="auto" hangingPunct="1">
              <a:spcBef>
                <a:spcPts val="0"/>
              </a:spcBef>
              <a:spcAft>
                <a:spcPts val="0"/>
              </a:spcAft>
            </a:pPr>
            <a:r>
              <a:rPr lang="en-US" sz="700" dirty="0" smtClean="0">
                <a:solidFill>
                  <a:prstClr val="black"/>
                </a:solidFill>
                <a:latin typeface="Futura Lt BT" panose="020B0402020204020303" pitchFamily="34" charset="0"/>
              </a:rPr>
              <a:t>€</a:t>
            </a:r>
            <a:r>
              <a:rPr lang="en-US" sz="700" dirty="0">
                <a:solidFill>
                  <a:prstClr val="black"/>
                </a:solidFill>
                <a:latin typeface="Futura Lt BT" panose="020B0402020204020303" pitchFamily="34" charset="0"/>
              </a:rPr>
              <a:t>4</a:t>
            </a:r>
            <a:r>
              <a:rPr lang="en-US" sz="700" dirty="0" smtClean="0">
                <a:solidFill>
                  <a:prstClr val="black"/>
                </a:solidFill>
                <a:latin typeface="Futura Lt BT" panose="020B0402020204020303" pitchFamily="34" charset="0"/>
              </a:rPr>
              <a:t>00m</a:t>
            </a:r>
            <a:endParaRPr lang="en-GB" sz="700" dirty="0">
              <a:solidFill>
                <a:prstClr val="black"/>
              </a:solidFill>
              <a:latin typeface="Futura Lt BT" panose="020B0402020204020303" pitchFamily="34" charset="0"/>
            </a:endParaRPr>
          </a:p>
        </p:txBody>
      </p:sp>
      <p:sp>
        <p:nvSpPr>
          <p:cNvPr id="21" name="Flowchart: Connector 20"/>
          <p:cNvSpPr/>
          <p:nvPr/>
        </p:nvSpPr>
        <p:spPr>
          <a:xfrm>
            <a:off x="3923928" y="2924944"/>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FoF4</a:t>
            </a:r>
          </a:p>
          <a:p>
            <a:pPr algn="ctr" eaLnBrk="1" fontAlgn="auto" hangingPunct="1">
              <a:spcBef>
                <a:spcPts val="0"/>
              </a:spcBef>
              <a:spcAft>
                <a:spcPts val="0"/>
              </a:spcAft>
            </a:pPr>
            <a:r>
              <a:rPr lang="en-US" sz="700" dirty="0" smtClean="0">
                <a:solidFill>
                  <a:prstClr val="black"/>
                </a:solidFill>
                <a:latin typeface="Futura Lt BT" panose="020B0402020204020303" pitchFamily="34" charset="0"/>
              </a:rPr>
              <a:t>€</a:t>
            </a:r>
            <a:r>
              <a:rPr lang="en-US" sz="700" dirty="0">
                <a:solidFill>
                  <a:prstClr val="black"/>
                </a:solidFill>
                <a:latin typeface="Futura Lt BT" panose="020B0402020204020303" pitchFamily="34" charset="0"/>
              </a:rPr>
              <a:t>2</a:t>
            </a:r>
            <a:r>
              <a:rPr lang="en-US" sz="700" dirty="0" smtClean="0">
                <a:solidFill>
                  <a:prstClr val="black"/>
                </a:solidFill>
                <a:latin typeface="Futura Lt BT" panose="020B0402020204020303" pitchFamily="34" charset="0"/>
              </a:rPr>
              <a:t>00m</a:t>
            </a:r>
            <a:endParaRPr lang="en-GB" sz="700" dirty="0">
              <a:solidFill>
                <a:prstClr val="black"/>
              </a:solidFill>
              <a:latin typeface="Futura Lt BT" panose="020B0402020204020303" pitchFamily="34" charset="0"/>
            </a:endParaRPr>
          </a:p>
        </p:txBody>
      </p:sp>
      <p:sp>
        <p:nvSpPr>
          <p:cNvPr id="22" name="Flowchart: Connector 21"/>
          <p:cNvSpPr/>
          <p:nvPr/>
        </p:nvSpPr>
        <p:spPr>
          <a:xfrm>
            <a:off x="3923928" y="3789040"/>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FoF5</a:t>
            </a:r>
          </a:p>
          <a:p>
            <a:pPr algn="ctr" eaLnBrk="1" fontAlgn="auto" hangingPunct="1">
              <a:spcBef>
                <a:spcPts val="0"/>
              </a:spcBef>
              <a:spcAft>
                <a:spcPts val="0"/>
              </a:spcAft>
            </a:pPr>
            <a:r>
              <a:rPr lang="en-US" sz="700" dirty="0" smtClean="0">
                <a:solidFill>
                  <a:prstClr val="black"/>
                </a:solidFill>
                <a:latin typeface="Futura Lt BT" panose="020B0402020204020303" pitchFamily="34" charset="0"/>
              </a:rPr>
              <a:t>€</a:t>
            </a:r>
            <a:r>
              <a:rPr lang="en-US" sz="700" dirty="0">
                <a:solidFill>
                  <a:prstClr val="black"/>
                </a:solidFill>
                <a:latin typeface="Futura Lt BT" panose="020B0402020204020303" pitchFamily="34" charset="0"/>
              </a:rPr>
              <a:t>2</a:t>
            </a:r>
            <a:r>
              <a:rPr lang="en-US" sz="700" dirty="0" smtClean="0">
                <a:solidFill>
                  <a:prstClr val="black"/>
                </a:solidFill>
                <a:latin typeface="Futura Lt BT" panose="020B0402020204020303" pitchFamily="34" charset="0"/>
              </a:rPr>
              <a:t>00m</a:t>
            </a:r>
            <a:endParaRPr lang="en-GB" sz="700" dirty="0">
              <a:solidFill>
                <a:prstClr val="black"/>
              </a:solidFill>
              <a:latin typeface="Futura Lt BT" panose="020B0402020204020303" pitchFamily="34" charset="0"/>
            </a:endParaRPr>
          </a:p>
        </p:txBody>
      </p:sp>
      <p:sp>
        <p:nvSpPr>
          <p:cNvPr id="23" name="Flowchart: Connector 22"/>
          <p:cNvSpPr/>
          <p:nvPr/>
        </p:nvSpPr>
        <p:spPr>
          <a:xfrm>
            <a:off x="3923928" y="4581128"/>
            <a:ext cx="648072" cy="648072"/>
          </a:xfrm>
          <a:prstGeom prst="flowChartConnector">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000" dirty="0" smtClean="0">
                <a:solidFill>
                  <a:prstClr val="black"/>
                </a:solidFill>
                <a:latin typeface="Futura Lt BT" panose="020B0402020204020303" pitchFamily="34" charset="0"/>
              </a:rPr>
              <a:t>FoF6</a:t>
            </a:r>
          </a:p>
          <a:p>
            <a:pPr algn="ctr" eaLnBrk="1" fontAlgn="auto" hangingPunct="1">
              <a:spcBef>
                <a:spcPts val="0"/>
              </a:spcBef>
              <a:spcAft>
                <a:spcPts val="0"/>
              </a:spcAft>
            </a:pPr>
            <a:r>
              <a:rPr lang="en-US" sz="700" dirty="0">
                <a:solidFill>
                  <a:prstClr val="black"/>
                </a:solidFill>
                <a:latin typeface="Futura Lt BT" panose="020B0402020204020303" pitchFamily="34" charset="0"/>
              </a:rPr>
              <a:t>€</a:t>
            </a:r>
            <a:r>
              <a:rPr lang="en-US" sz="700" dirty="0" smtClean="0">
                <a:solidFill>
                  <a:prstClr val="black"/>
                </a:solidFill>
                <a:latin typeface="Futura Lt BT" panose="020B0402020204020303" pitchFamily="34" charset="0"/>
              </a:rPr>
              <a:t>500m</a:t>
            </a:r>
            <a:endParaRPr lang="en-GB" sz="700" dirty="0">
              <a:solidFill>
                <a:prstClr val="black"/>
              </a:solidFill>
              <a:latin typeface="Futura Lt BT" panose="020B0402020204020303" pitchFamily="34" charset="0"/>
            </a:endParaRPr>
          </a:p>
        </p:txBody>
      </p:sp>
      <p:graphicFrame>
        <p:nvGraphicFramePr>
          <p:cNvPr id="24" name="Diagram 23"/>
          <p:cNvGraphicFramePr/>
          <p:nvPr>
            <p:extLst>
              <p:ext uri="{D42A27DB-BD31-4B8C-83A1-F6EECF244321}">
                <p14:modId xmlns:p14="http://schemas.microsoft.com/office/powerpoint/2010/main" val="966259598"/>
              </p:ext>
            </p:extLst>
          </p:nvPr>
        </p:nvGraphicFramePr>
        <p:xfrm>
          <a:off x="5364088" y="2708920"/>
          <a:ext cx="3048000" cy="2392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6" name="Straight Connector 25"/>
          <p:cNvCxnSpPr/>
          <p:nvPr/>
        </p:nvCxnSpPr>
        <p:spPr>
          <a:xfrm>
            <a:off x="467544" y="2457463"/>
            <a:ext cx="12961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2346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MAZIER\AppData\Local\Temp\SNAGHTMLb9a3d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028700"/>
            <a:ext cx="8991537" cy="49865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BE" dirty="0" smtClean="0"/>
              <a:t>InnovFin </a:t>
            </a:r>
            <a:r>
              <a:rPr lang="fr-BE" b="1" dirty="0" smtClean="0"/>
              <a:t>Product Overview</a:t>
            </a:r>
            <a:endParaRPr lang="en-GB" b="1" dirty="0"/>
          </a:p>
        </p:txBody>
      </p:sp>
      <p:sp>
        <p:nvSpPr>
          <p:cNvPr id="22" name="Textplatzhalter 6"/>
          <p:cNvSpPr txBox="1">
            <a:spLocks/>
          </p:cNvSpPr>
          <p:nvPr/>
        </p:nvSpPr>
        <p:spPr>
          <a:xfrm>
            <a:off x="8569855" y="6604215"/>
            <a:ext cx="478832" cy="204450"/>
          </a:xfrm>
          <a:prstGeom prst="rect">
            <a:avLst/>
          </a:prstGeom>
        </p:spPr>
        <p:txBody>
          <a:bodyPr vert="horz"/>
          <a:lstStyle>
            <a:lvl1pPr marL="0" indent="0" algn="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endParaRPr lang="de-DE" b="0" dirty="0"/>
          </a:p>
        </p:txBody>
      </p:sp>
      <p:sp>
        <p:nvSpPr>
          <p:cNvPr id="5" name="Rectangle 4"/>
          <p:cNvSpPr/>
          <p:nvPr/>
        </p:nvSpPr>
        <p:spPr>
          <a:xfrm>
            <a:off x="1524000" y="2047875"/>
            <a:ext cx="1447800"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Tree>
    <p:extLst>
      <p:ext uri="{BB962C8B-B14F-4D97-AF65-F5344CB8AC3E}">
        <p14:creationId xmlns:p14="http://schemas.microsoft.com/office/powerpoint/2010/main" val="3748012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r>
              <a:rPr lang="en-GB" sz="2800" dirty="0" smtClean="0">
                <a:solidFill>
                  <a:schemeClr val="tx1">
                    <a:lumMod val="95000"/>
                    <a:lumOff val="5000"/>
                  </a:schemeClr>
                </a:solidFill>
                <a:latin typeface="Myriad Pro"/>
                <a:ea typeface="+mn-ea"/>
                <a:cs typeface="Myriad Pro"/>
              </a:rPr>
              <a:t>InnovFin </a:t>
            </a:r>
            <a:r>
              <a:rPr lang="en-GB" sz="2800" b="1" dirty="0" smtClean="0">
                <a:solidFill>
                  <a:schemeClr val="tx1">
                    <a:lumMod val="95000"/>
                    <a:lumOff val="5000"/>
                  </a:schemeClr>
                </a:solidFill>
                <a:latin typeface="Myriad Pro"/>
                <a:ea typeface="+mn-ea"/>
                <a:cs typeface="Myriad Pro"/>
              </a:rPr>
              <a:t>SME Guarantee</a:t>
            </a:r>
            <a:endParaRPr lang="en-GB" sz="2800" b="1" dirty="0">
              <a:solidFill>
                <a:schemeClr val="tx1">
                  <a:lumMod val="95000"/>
                  <a:lumOff val="5000"/>
                </a:schemeClr>
              </a:solidFill>
              <a:latin typeface="Myriad Pro"/>
              <a:ea typeface="+mn-ea"/>
              <a:cs typeface="Myriad Pro"/>
            </a:endParaRPr>
          </a:p>
        </p:txBody>
      </p:sp>
      <p:sp>
        <p:nvSpPr>
          <p:cNvPr id="16" name="Title 1"/>
          <p:cNvSpPr txBox="1">
            <a:spLocks/>
          </p:cNvSpPr>
          <p:nvPr/>
        </p:nvSpPr>
        <p:spPr>
          <a:xfrm>
            <a:off x="302075" y="6049144"/>
            <a:ext cx="2448272" cy="504056"/>
          </a:xfrm>
          <a:prstGeom prst="rect">
            <a:avLst/>
          </a:prstGeom>
          <a:solidFill>
            <a:schemeClr val="bg1"/>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GB" sz="2400" dirty="0">
              <a:solidFill>
                <a:prstClr val="black">
                  <a:lumMod val="65000"/>
                  <a:lumOff val="35000"/>
                </a:prstClr>
              </a:solidFill>
              <a:latin typeface="Myriad Pro"/>
              <a:cs typeface="Myriad Pro"/>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894438"/>
            <a:ext cx="1828800" cy="658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15526" y="2727135"/>
            <a:ext cx="2470051" cy="1668405"/>
          </a:xfrm>
          <a:prstGeom prst="rect">
            <a:avLst/>
          </a:prstGeom>
          <a:noFill/>
        </p:spPr>
        <p:txBody>
          <a:bodyPr wrap="square" rtlCol="0">
            <a:spAutoFit/>
          </a:bodyPr>
          <a:lstStyle/>
          <a:p>
            <a:pPr marL="0" lvl="1" algn="ctr" eaLnBrk="1" fontAlgn="auto" hangingPunct="1">
              <a:lnSpc>
                <a:spcPct val="200000"/>
              </a:lnSpc>
              <a:spcBef>
                <a:spcPts val="0"/>
              </a:spcBef>
              <a:spcAft>
                <a:spcPts val="0"/>
              </a:spcAft>
            </a:pPr>
            <a:r>
              <a:rPr lang="en-US" sz="1800" dirty="0">
                <a:solidFill>
                  <a:prstClr val="black">
                    <a:lumMod val="50000"/>
                    <a:lumOff val="50000"/>
                  </a:prstClr>
                </a:solidFill>
                <a:latin typeface="Myriad Pro"/>
                <a:ea typeface="+mn-ea"/>
                <a:cs typeface="+mn-cs"/>
              </a:rPr>
              <a:t>G</a:t>
            </a:r>
            <a:r>
              <a:rPr lang="en-US" sz="1800" dirty="0" smtClean="0">
                <a:solidFill>
                  <a:prstClr val="black">
                    <a:lumMod val="50000"/>
                    <a:lumOff val="50000"/>
                  </a:prstClr>
                </a:solidFill>
                <a:latin typeface="Myriad Pro"/>
                <a:ea typeface="+mn-ea"/>
                <a:cs typeface="+mn-cs"/>
              </a:rPr>
              <a:t>uarantee covers risk </a:t>
            </a:r>
            <a:r>
              <a:rPr lang="en-US" sz="1800" dirty="0">
                <a:solidFill>
                  <a:prstClr val="black">
                    <a:lumMod val="50000"/>
                    <a:lumOff val="50000"/>
                  </a:prstClr>
                </a:solidFill>
                <a:latin typeface="Myriad Pro"/>
                <a:ea typeface="+mn-ea"/>
                <a:cs typeface="+mn-cs"/>
              </a:rPr>
              <a:t>related to losses of a portfolio</a:t>
            </a:r>
          </a:p>
        </p:txBody>
      </p:sp>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051" y="2750595"/>
            <a:ext cx="6135440" cy="2712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b="67636"/>
          <a:stretch/>
        </p:blipFill>
        <p:spPr bwMode="auto">
          <a:xfrm>
            <a:off x="388937" y="1066800"/>
            <a:ext cx="8755063" cy="155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20"/>
          <p:cNvSpPr/>
          <p:nvPr/>
        </p:nvSpPr>
        <p:spPr>
          <a:xfrm>
            <a:off x="6948264" y="1295400"/>
            <a:ext cx="1466636" cy="43204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Tree>
    <p:extLst>
      <p:ext uri="{BB962C8B-B14F-4D97-AF65-F5344CB8AC3E}">
        <p14:creationId xmlns:p14="http://schemas.microsoft.com/office/powerpoint/2010/main" val="25505362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a:xfrm>
            <a:off x="323529" y="260648"/>
            <a:ext cx="2448272" cy="504056"/>
          </a:xfrm>
          <a:prstGeom prst="rect">
            <a:avLst/>
          </a:prstGeom>
          <a:solidFill>
            <a:schemeClr val="bg1"/>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GB" sz="2400" dirty="0">
              <a:solidFill>
                <a:prstClr val="black">
                  <a:lumMod val="65000"/>
                  <a:lumOff val="35000"/>
                </a:prstClr>
              </a:solidFill>
              <a:latin typeface="Myriad Pro"/>
              <a:cs typeface="Myriad Pro"/>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16" y="5820384"/>
            <a:ext cx="2034384" cy="73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5" name="Diagram 14"/>
          <p:cNvGraphicFramePr/>
          <p:nvPr>
            <p:extLst>
              <p:ext uri="{D42A27DB-BD31-4B8C-83A1-F6EECF244321}">
                <p14:modId xmlns:p14="http://schemas.microsoft.com/office/powerpoint/2010/main" val="2621805243"/>
              </p:ext>
            </p:extLst>
          </p:nvPr>
        </p:nvGraphicFramePr>
        <p:xfrm>
          <a:off x="-160932" y="1350640"/>
          <a:ext cx="3671862" cy="4536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6" name="Diagram 15"/>
          <p:cNvGraphicFramePr/>
          <p:nvPr>
            <p:extLst>
              <p:ext uri="{D42A27DB-BD31-4B8C-83A1-F6EECF244321}">
                <p14:modId xmlns:p14="http://schemas.microsoft.com/office/powerpoint/2010/main" val="2448965157"/>
              </p:ext>
            </p:extLst>
          </p:nvPr>
        </p:nvGraphicFramePr>
        <p:xfrm>
          <a:off x="2772346" y="1350640"/>
          <a:ext cx="3671862" cy="453650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17" name="Diagram 16"/>
          <p:cNvGraphicFramePr/>
          <p:nvPr>
            <p:extLst>
              <p:ext uri="{D42A27DB-BD31-4B8C-83A1-F6EECF244321}">
                <p14:modId xmlns:p14="http://schemas.microsoft.com/office/powerpoint/2010/main" val="416861412"/>
              </p:ext>
            </p:extLst>
          </p:nvPr>
        </p:nvGraphicFramePr>
        <p:xfrm>
          <a:off x="5624538" y="1764432"/>
          <a:ext cx="3671862" cy="4536504"/>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
        <p:nvSpPr>
          <p:cNvPr id="18" name="Oval 17"/>
          <p:cNvSpPr/>
          <p:nvPr/>
        </p:nvSpPr>
        <p:spPr>
          <a:xfrm>
            <a:off x="539750" y="1066800"/>
            <a:ext cx="3960242" cy="864096"/>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fr-BE" sz="1800" dirty="0" smtClean="0">
                <a:solidFill>
                  <a:prstClr val="white"/>
                </a:solidFill>
                <a:cs typeface="MV Boli" panose="02000500030200090000" pitchFamily="2" charset="0"/>
              </a:rPr>
              <a:t>Direct Guarantees</a:t>
            </a:r>
            <a:endParaRPr lang="en-GB" sz="1800" dirty="0">
              <a:solidFill>
                <a:prstClr val="white"/>
              </a:solidFill>
              <a:cs typeface="MV Boli" panose="02000500030200090000" pitchFamily="2" charset="0"/>
            </a:endParaRPr>
          </a:p>
        </p:txBody>
      </p:sp>
      <p:sp>
        <p:nvSpPr>
          <p:cNvPr id="19" name="Oval 18"/>
          <p:cNvSpPr/>
          <p:nvPr/>
        </p:nvSpPr>
        <p:spPr>
          <a:xfrm>
            <a:off x="4211960" y="1066800"/>
            <a:ext cx="4392488" cy="864096"/>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fr-BE" sz="1800" dirty="0" smtClean="0">
                <a:solidFill>
                  <a:prstClr val="white"/>
                </a:solidFill>
                <a:cs typeface="MV Boli" panose="02000500030200090000" pitchFamily="2" charset="0"/>
              </a:rPr>
              <a:t>Counter - Guarantees</a:t>
            </a:r>
            <a:endParaRPr lang="en-GB" sz="1800" dirty="0">
              <a:solidFill>
                <a:prstClr val="white"/>
              </a:solidFill>
              <a:cs typeface="MV Boli" panose="02000500030200090000" pitchFamily="2" charset="0"/>
            </a:endParaRPr>
          </a:p>
        </p:txBody>
      </p:sp>
      <p:sp>
        <p:nvSpPr>
          <p:cNvPr id="2" name="Title 1"/>
          <p:cNvSpPr>
            <a:spLocks noGrp="1"/>
          </p:cNvSpPr>
          <p:nvPr>
            <p:ph type="title"/>
          </p:nvPr>
        </p:nvSpPr>
        <p:spPr>
          <a:xfrm>
            <a:off x="287476" y="381000"/>
            <a:ext cx="8425032" cy="579437"/>
          </a:xfrm>
        </p:spPr>
        <p:txBody>
          <a:bodyPr/>
          <a:lstStyle/>
          <a:p>
            <a:r>
              <a:rPr lang="fr-BE" dirty="0" smtClean="0"/>
              <a:t>InnovFin </a:t>
            </a:r>
            <a:r>
              <a:rPr lang="fr-BE" b="1" dirty="0" smtClean="0"/>
              <a:t>SME Guarantee </a:t>
            </a:r>
            <a:r>
              <a:rPr lang="fr-BE" dirty="0" smtClean="0"/>
              <a:t>- Key Terms</a:t>
            </a:r>
            <a:endParaRPr lang="en-GB" dirty="0"/>
          </a:p>
        </p:txBody>
      </p:sp>
    </p:spTree>
    <p:extLst>
      <p:ext uri="{BB962C8B-B14F-4D97-AF65-F5344CB8AC3E}">
        <p14:creationId xmlns:p14="http://schemas.microsoft.com/office/powerpoint/2010/main" val="246619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1000" fill="hold"/>
                                        <p:tgtEl>
                                          <p:spTgt spid="19"/>
                                        </p:tgtEl>
                                        <p:attrNameLst>
                                          <p:attrName>ppt_w</p:attrName>
                                        </p:attrNameLst>
                                      </p:cBhvr>
                                      <p:tavLst>
                                        <p:tav tm="0">
                                          <p:val>
                                            <p:fltVal val="0"/>
                                          </p:val>
                                        </p:tav>
                                        <p:tav tm="100000">
                                          <p:val>
                                            <p:strVal val="#ppt_w"/>
                                          </p:val>
                                        </p:tav>
                                      </p:tavLst>
                                    </p:anim>
                                    <p:anim calcmode="lin" valueType="num">
                                      <p:cBhvr>
                                        <p:cTn id="14" dur="1000" fill="hold"/>
                                        <p:tgtEl>
                                          <p:spTgt spid="19"/>
                                        </p:tgtEl>
                                        <p:attrNameLst>
                                          <p:attrName>ppt_h</p:attrName>
                                        </p:attrNameLst>
                                      </p:cBhvr>
                                      <p:tavLst>
                                        <p:tav tm="0">
                                          <p:val>
                                            <p:fltVal val="0"/>
                                          </p:val>
                                        </p:tav>
                                        <p:tav tm="100000">
                                          <p:val>
                                            <p:strVal val="#ppt_h"/>
                                          </p:val>
                                        </p:tav>
                                      </p:tavLst>
                                    </p:anim>
                                    <p:anim calcmode="lin" valueType="num">
                                      <p:cBhvr>
                                        <p:cTn id="15" dur="1000" fill="hold"/>
                                        <p:tgtEl>
                                          <p:spTgt spid="19"/>
                                        </p:tgtEl>
                                        <p:attrNameLst>
                                          <p:attrName>style.rotation</p:attrName>
                                        </p:attrNameLst>
                                      </p:cBhvr>
                                      <p:tavLst>
                                        <p:tav tm="0">
                                          <p:val>
                                            <p:fltVal val="90"/>
                                          </p:val>
                                        </p:tav>
                                        <p:tav tm="100000">
                                          <p:val>
                                            <p:fltVal val="0"/>
                                          </p:val>
                                        </p:tav>
                                      </p:tavLst>
                                    </p:anim>
                                    <p:animEffect transition="in" filter="fade">
                                      <p:cBhvr>
                                        <p:cTn id="16" dur="10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graphicEl>
                                              <a:dgm id="{B1EBD44B-1FE7-4C37-A419-EDC41A486DA1}"/>
                                            </p:graphicEl>
                                          </p:spTgt>
                                        </p:tgtEl>
                                        <p:attrNameLst>
                                          <p:attrName>style.visibility</p:attrName>
                                        </p:attrNameLst>
                                      </p:cBhvr>
                                      <p:to>
                                        <p:strVal val="visible"/>
                                      </p:to>
                                    </p:set>
                                    <p:animEffect transition="in" filter="fade">
                                      <p:cBhvr>
                                        <p:cTn id="21" dur="1000"/>
                                        <p:tgtEl>
                                          <p:spTgt spid="15">
                                            <p:graphicEl>
                                              <a:dgm id="{B1EBD44B-1FE7-4C37-A419-EDC41A486DA1}"/>
                                            </p:graphicEl>
                                          </p:spTgt>
                                        </p:tgtEl>
                                      </p:cBhvr>
                                    </p:animEffect>
                                    <p:anim calcmode="lin" valueType="num">
                                      <p:cBhvr>
                                        <p:cTn id="22" dur="1000" fill="hold"/>
                                        <p:tgtEl>
                                          <p:spTgt spid="15">
                                            <p:graphicEl>
                                              <a:dgm id="{B1EBD44B-1FE7-4C37-A419-EDC41A486DA1}"/>
                                            </p:graphicEl>
                                          </p:spTgt>
                                        </p:tgtEl>
                                        <p:attrNameLst>
                                          <p:attrName>ppt_x</p:attrName>
                                        </p:attrNameLst>
                                      </p:cBhvr>
                                      <p:tavLst>
                                        <p:tav tm="0">
                                          <p:val>
                                            <p:strVal val="#ppt_x"/>
                                          </p:val>
                                        </p:tav>
                                        <p:tav tm="100000">
                                          <p:val>
                                            <p:strVal val="#ppt_x"/>
                                          </p:val>
                                        </p:tav>
                                      </p:tavLst>
                                    </p:anim>
                                    <p:anim calcmode="lin" valueType="num">
                                      <p:cBhvr>
                                        <p:cTn id="23" dur="1000" fill="hold"/>
                                        <p:tgtEl>
                                          <p:spTgt spid="15">
                                            <p:graphicEl>
                                              <a:dgm id="{B1EBD44B-1FE7-4C37-A419-EDC41A486DA1}"/>
                                            </p:graphic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5">
                                            <p:graphicEl>
                                              <a:dgm id="{DF0FA356-4E15-4898-8EAC-98552AF230A1}"/>
                                            </p:graphicEl>
                                          </p:spTgt>
                                        </p:tgtEl>
                                        <p:attrNameLst>
                                          <p:attrName>style.visibility</p:attrName>
                                        </p:attrNameLst>
                                      </p:cBhvr>
                                      <p:to>
                                        <p:strVal val="visible"/>
                                      </p:to>
                                    </p:set>
                                    <p:animEffect transition="in" filter="fade">
                                      <p:cBhvr>
                                        <p:cTn id="26" dur="1000"/>
                                        <p:tgtEl>
                                          <p:spTgt spid="15">
                                            <p:graphicEl>
                                              <a:dgm id="{DF0FA356-4E15-4898-8EAC-98552AF230A1}"/>
                                            </p:graphicEl>
                                          </p:spTgt>
                                        </p:tgtEl>
                                      </p:cBhvr>
                                    </p:animEffect>
                                    <p:anim calcmode="lin" valueType="num">
                                      <p:cBhvr>
                                        <p:cTn id="27" dur="1000" fill="hold"/>
                                        <p:tgtEl>
                                          <p:spTgt spid="15">
                                            <p:graphicEl>
                                              <a:dgm id="{DF0FA356-4E15-4898-8EAC-98552AF230A1}"/>
                                            </p:graphicEl>
                                          </p:spTgt>
                                        </p:tgtEl>
                                        <p:attrNameLst>
                                          <p:attrName>ppt_x</p:attrName>
                                        </p:attrNameLst>
                                      </p:cBhvr>
                                      <p:tavLst>
                                        <p:tav tm="0">
                                          <p:val>
                                            <p:strVal val="#ppt_x"/>
                                          </p:val>
                                        </p:tav>
                                        <p:tav tm="100000">
                                          <p:val>
                                            <p:strVal val="#ppt_x"/>
                                          </p:val>
                                        </p:tav>
                                      </p:tavLst>
                                    </p:anim>
                                    <p:anim calcmode="lin" valueType="num">
                                      <p:cBhvr>
                                        <p:cTn id="28" dur="1000" fill="hold"/>
                                        <p:tgtEl>
                                          <p:spTgt spid="15">
                                            <p:graphicEl>
                                              <a:dgm id="{DF0FA356-4E15-4898-8EAC-98552AF230A1}"/>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5">
                                            <p:graphicEl>
                                              <a:dgm id="{85528A0B-1B2C-465B-BBA0-D4E65BCDF6B1}"/>
                                            </p:graphicEl>
                                          </p:spTgt>
                                        </p:tgtEl>
                                        <p:attrNameLst>
                                          <p:attrName>style.visibility</p:attrName>
                                        </p:attrNameLst>
                                      </p:cBhvr>
                                      <p:to>
                                        <p:strVal val="visible"/>
                                      </p:to>
                                    </p:set>
                                    <p:animEffect transition="in" filter="fade">
                                      <p:cBhvr>
                                        <p:cTn id="31" dur="1000"/>
                                        <p:tgtEl>
                                          <p:spTgt spid="15">
                                            <p:graphicEl>
                                              <a:dgm id="{85528A0B-1B2C-465B-BBA0-D4E65BCDF6B1}"/>
                                            </p:graphicEl>
                                          </p:spTgt>
                                        </p:tgtEl>
                                      </p:cBhvr>
                                    </p:animEffect>
                                    <p:anim calcmode="lin" valueType="num">
                                      <p:cBhvr>
                                        <p:cTn id="32" dur="1000" fill="hold"/>
                                        <p:tgtEl>
                                          <p:spTgt spid="15">
                                            <p:graphicEl>
                                              <a:dgm id="{85528A0B-1B2C-465B-BBA0-D4E65BCDF6B1}"/>
                                            </p:graphicEl>
                                          </p:spTgt>
                                        </p:tgtEl>
                                        <p:attrNameLst>
                                          <p:attrName>ppt_x</p:attrName>
                                        </p:attrNameLst>
                                      </p:cBhvr>
                                      <p:tavLst>
                                        <p:tav tm="0">
                                          <p:val>
                                            <p:strVal val="#ppt_x"/>
                                          </p:val>
                                        </p:tav>
                                        <p:tav tm="100000">
                                          <p:val>
                                            <p:strVal val="#ppt_x"/>
                                          </p:val>
                                        </p:tav>
                                      </p:tavLst>
                                    </p:anim>
                                    <p:anim calcmode="lin" valueType="num">
                                      <p:cBhvr>
                                        <p:cTn id="33" dur="1000" fill="hold"/>
                                        <p:tgtEl>
                                          <p:spTgt spid="15">
                                            <p:graphicEl>
                                              <a:dgm id="{85528A0B-1B2C-465B-BBA0-D4E65BCDF6B1}"/>
                                            </p:graphicEl>
                                          </p:spTgt>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42" presetClass="entr" presetSubtype="0" fill="hold" grpId="0" nodeType="afterEffect">
                                  <p:stCondLst>
                                    <p:cond delay="0"/>
                                  </p:stCondLst>
                                  <p:childTnLst>
                                    <p:set>
                                      <p:cBhvr>
                                        <p:cTn id="36" dur="1" fill="hold">
                                          <p:stCondLst>
                                            <p:cond delay="0"/>
                                          </p:stCondLst>
                                        </p:cTn>
                                        <p:tgtEl>
                                          <p:spTgt spid="15">
                                            <p:graphicEl>
                                              <a:dgm id="{8A689BD2-AD70-4FBC-B19C-AC38A127A391}"/>
                                            </p:graphicEl>
                                          </p:spTgt>
                                        </p:tgtEl>
                                        <p:attrNameLst>
                                          <p:attrName>style.visibility</p:attrName>
                                        </p:attrNameLst>
                                      </p:cBhvr>
                                      <p:to>
                                        <p:strVal val="visible"/>
                                      </p:to>
                                    </p:set>
                                    <p:animEffect transition="in" filter="fade">
                                      <p:cBhvr>
                                        <p:cTn id="37" dur="1000"/>
                                        <p:tgtEl>
                                          <p:spTgt spid="15">
                                            <p:graphicEl>
                                              <a:dgm id="{8A689BD2-AD70-4FBC-B19C-AC38A127A391}"/>
                                            </p:graphicEl>
                                          </p:spTgt>
                                        </p:tgtEl>
                                      </p:cBhvr>
                                    </p:animEffect>
                                    <p:anim calcmode="lin" valueType="num">
                                      <p:cBhvr>
                                        <p:cTn id="38" dur="1000" fill="hold"/>
                                        <p:tgtEl>
                                          <p:spTgt spid="15">
                                            <p:graphicEl>
                                              <a:dgm id="{8A689BD2-AD70-4FBC-B19C-AC38A127A391}"/>
                                            </p:graphicEl>
                                          </p:spTgt>
                                        </p:tgtEl>
                                        <p:attrNameLst>
                                          <p:attrName>ppt_x</p:attrName>
                                        </p:attrNameLst>
                                      </p:cBhvr>
                                      <p:tavLst>
                                        <p:tav tm="0">
                                          <p:val>
                                            <p:strVal val="#ppt_x"/>
                                          </p:val>
                                        </p:tav>
                                        <p:tav tm="100000">
                                          <p:val>
                                            <p:strVal val="#ppt_x"/>
                                          </p:val>
                                        </p:tav>
                                      </p:tavLst>
                                    </p:anim>
                                    <p:anim calcmode="lin" valueType="num">
                                      <p:cBhvr>
                                        <p:cTn id="39" dur="1000" fill="hold"/>
                                        <p:tgtEl>
                                          <p:spTgt spid="15">
                                            <p:graphicEl>
                                              <a:dgm id="{8A689BD2-AD70-4FBC-B19C-AC38A127A391}"/>
                                            </p:graphicEl>
                                          </p:spTgt>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42" presetClass="entr" presetSubtype="0" fill="hold" grpId="0" nodeType="afterEffect">
                                  <p:stCondLst>
                                    <p:cond delay="0"/>
                                  </p:stCondLst>
                                  <p:childTnLst>
                                    <p:set>
                                      <p:cBhvr>
                                        <p:cTn id="42" dur="1" fill="hold">
                                          <p:stCondLst>
                                            <p:cond delay="0"/>
                                          </p:stCondLst>
                                        </p:cTn>
                                        <p:tgtEl>
                                          <p:spTgt spid="15">
                                            <p:graphicEl>
                                              <a:dgm id="{07D8524C-3D2D-47D1-8DBE-A8509F4E8A16}"/>
                                            </p:graphicEl>
                                          </p:spTgt>
                                        </p:tgtEl>
                                        <p:attrNameLst>
                                          <p:attrName>style.visibility</p:attrName>
                                        </p:attrNameLst>
                                      </p:cBhvr>
                                      <p:to>
                                        <p:strVal val="visible"/>
                                      </p:to>
                                    </p:set>
                                    <p:animEffect transition="in" filter="fade">
                                      <p:cBhvr>
                                        <p:cTn id="43" dur="1000"/>
                                        <p:tgtEl>
                                          <p:spTgt spid="15">
                                            <p:graphicEl>
                                              <a:dgm id="{07D8524C-3D2D-47D1-8DBE-A8509F4E8A16}"/>
                                            </p:graphicEl>
                                          </p:spTgt>
                                        </p:tgtEl>
                                      </p:cBhvr>
                                    </p:animEffect>
                                    <p:anim calcmode="lin" valueType="num">
                                      <p:cBhvr>
                                        <p:cTn id="44" dur="1000" fill="hold"/>
                                        <p:tgtEl>
                                          <p:spTgt spid="15">
                                            <p:graphicEl>
                                              <a:dgm id="{07D8524C-3D2D-47D1-8DBE-A8509F4E8A16}"/>
                                            </p:graphicEl>
                                          </p:spTgt>
                                        </p:tgtEl>
                                        <p:attrNameLst>
                                          <p:attrName>ppt_x</p:attrName>
                                        </p:attrNameLst>
                                      </p:cBhvr>
                                      <p:tavLst>
                                        <p:tav tm="0">
                                          <p:val>
                                            <p:strVal val="#ppt_x"/>
                                          </p:val>
                                        </p:tav>
                                        <p:tav tm="100000">
                                          <p:val>
                                            <p:strVal val="#ppt_x"/>
                                          </p:val>
                                        </p:tav>
                                      </p:tavLst>
                                    </p:anim>
                                    <p:anim calcmode="lin" valueType="num">
                                      <p:cBhvr>
                                        <p:cTn id="45" dur="1000" fill="hold"/>
                                        <p:tgtEl>
                                          <p:spTgt spid="15">
                                            <p:graphicEl>
                                              <a:dgm id="{07D8524C-3D2D-47D1-8DBE-A8509F4E8A16}"/>
                                            </p:graphicEl>
                                          </p:spTgt>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42" presetClass="entr" presetSubtype="0" fill="hold" grpId="0" nodeType="afterEffect">
                                  <p:stCondLst>
                                    <p:cond delay="0"/>
                                  </p:stCondLst>
                                  <p:childTnLst>
                                    <p:set>
                                      <p:cBhvr>
                                        <p:cTn id="48" dur="1" fill="hold">
                                          <p:stCondLst>
                                            <p:cond delay="0"/>
                                          </p:stCondLst>
                                        </p:cTn>
                                        <p:tgtEl>
                                          <p:spTgt spid="15">
                                            <p:graphicEl>
                                              <a:dgm id="{323AB257-FE0F-435A-A616-FCD12AC6F565}"/>
                                            </p:graphicEl>
                                          </p:spTgt>
                                        </p:tgtEl>
                                        <p:attrNameLst>
                                          <p:attrName>style.visibility</p:attrName>
                                        </p:attrNameLst>
                                      </p:cBhvr>
                                      <p:to>
                                        <p:strVal val="visible"/>
                                      </p:to>
                                    </p:set>
                                    <p:animEffect transition="in" filter="fade">
                                      <p:cBhvr>
                                        <p:cTn id="49" dur="1000"/>
                                        <p:tgtEl>
                                          <p:spTgt spid="15">
                                            <p:graphicEl>
                                              <a:dgm id="{323AB257-FE0F-435A-A616-FCD12AC6F565}"/>
                                            </p:graphicEl>
                                          </p:spTgt>
                                        </p:tgtEl>
                                      </p:cBhvr>
                                    </p:animEffect>
                                    <p:anim calcmode="lin" valueType="num">
                                      <p:cBhvr>
                                        <p:cTn id="50" dur="1000" fill="hold"/>
                                        <p:tgtEl>
                                          <p:spTgt spid="15">
                                            <p:graphicEl>
                                              <a:dgm id="{323AB257-FE0F-435A-A616-FCD12AC6F565}"/>
                                            </p:graphicEl>
                                          </p:spTgt>
                                        </p:tgtEl>
                                        <p:attrNameLst>
                                          <p:attrName>ppt_x</p:attrName>
                                        </p:attrNameLst>
                                      </p:cBhvr>
                                      <p:tavLst>
                                        <p:tav tm="0">
                                          <p:val>
                                            <p:strVal val="#ppt_x"/>
                                          </p:val>
                                        </p:tav>
                                        <p:tav tm="100000">
                                          <p:val>
                                            <p:strVal val="#ppt_x"/>
                                          </p:val>
                                        </p:tav>
                                      </p:tavLst>
                                    </p:anim>
                                    <p:anim calcmode="lin" valueType="num">
                                      <p:cBhvr>
                                        <p:cTn id="51" dur="1000" fill="hold"/>
                                        <p:tgtEl>
                                          <p:spTgt spid="15">
                                            <p:graphicEl>
                                              <a:dgm id="{323AB257-FE0F-435A-A616-FCD12AC6F565}"/>
                                            </p:graphicEl>
                                          </p:spTgt>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5">
                                            <p:graphicEl>
                                              <a:dgm id="{6A5CDE3D-609F-422B-AAB1-DF27D4688FE3}"/>
                                            </p:graphicEl>
                                          </p:spTgt>
                                        </p:tgtEl>
                                        <p:attrNameLst>
                                          <p:attrName>style.visibility</p:attrName>
                                        </p:attrNameLst>
                                      </p:cBhvr>
                                      <p:to>
                                        <p:strVal val="visible"/>
                                      </p:to>
                                    </p:set>
                                    <p:animEffect transition="in" filter="fade">
                                      <p:cBhvr>
                                        <p:cTn id="55" dur="1000"/>
                                        <p:tgtEl>
                                          <p:spTgt spid="15">
                                            <p:graphicEl>
                                              <a:dgm id="{6A5CDE3D-609F-422B-AAB1-DF27D4688FE3}"/>
                                            </p:graphicEl>
                                          </p:spTgt>
                                        </p:tgtEl>
                                      </p:cBhvr>
                                    </p:animEffect>
                                    <p:anim calcmode="lin" valueType="num">
                                      <p:cBhvr>
                                        <p:cTn id="56" dur="1000" fill="hold"/>
                                        <p:tgtEl>
                                          <p:spTgt spid="15">
                                            <p:graphicEl>
                                              <a:dgm id="{6A5CDE3D-609F-422B-AAB1-DF27D4688FE3}"/>
                                            </p:graphicEl>
                                          </p:spTgt>
                                        </p:tgtEl>
                                        <p:attrNameLst>
                                          <p:attrName>ppt_x</p:attrName>
                                        </p:attrNameLst>
                                      </p:cBhvr>
                                      <p:tavLst>
                                        <p:tav tm="0">
                                          <p:val>
                                            <p:strVal val="#ppt_x"/>
                                          </p:val>
                                        </p:tav>
                                        <p:tav tm="100000">
                                          <p:val>
                                            <p:strVal val="#ppt_x"/>
                                          </p:val>
                                        </p:tav>
                                      </p:tavLst>
                                    </p:anim>
                                    <p:anim calcmode="lin" valueType="num">
                                      <p:cBhvr>
                                        <p:cTn id="57" dur="1000" fill="hold"/>
                                        <p:tgtEl>
                                          <p:spTgt spid="15">
                                            <p:graphicEl>
                                              <a:dgm id="{6A5CDE3D-609F-422B-AAB1-DF27D4688FE3}"/>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6">
                                            <p:graphicEl>
                                              <a:dgm id="{B1EBD44B-1FE7-4C37-A419-EDC41A486DA1}"/>
                                            </p:graphicEl>
                                          </p:spTgt>
                                        </p:tgtEl>
                                        <p:attrNameLst>
                                          <p:attrName>style.visibility</p:attrName>
                                        </p:attrNameLst>
                                      </p:cBhvr>
                                      <p:to>
                                        <p:strVal val="visible"/>
                                      </p:to>
                                    </p:set>
                                    <p:animEffect transition="in" filter="fade">
                                      <p:cBhvr>
                                        <p:cTn id="62" dur="1000"/>
                                        <p:tgtEl>
                                          <p:spTgt spid="16">
                                            <p:graphicEl>
                                              <a:dgm id="{B1EBD44B-1FE7-4C37-A419-EDC41A486DA1}"/>
                                            </p:graphicEl>
                                          </p:spTgt>
                                        </p:tgtEl>
                                      </p:cBhvr>
                                    </p:animEffect>
                                    <p:anim calcmode="lin" valueType="num">
                                      <p:cBhvr>
                                        <p:cTn id="63" dur="1000" fill="hold"/>
                                        <p:tgtEl>
                                          <p:spTgt spid="16">
                                            <p:graphicEl>
                                              <a:dgm id="{B1EBD44B-1FE7-4C37-A419-EDC41A486DA1}"/>
                                            </p:graphicEl>
                                          </p:spTgt>
                                        </p:tgtEl>
                                        <p:attrNameLst>
                                          <p:attrName>ppt_x</p:attrName>
                                        </p:attrNameLst>
                                      </p:cBhvr>
                                      <p:tavLst>
                                        <p:tav tm="0">
                                          <p:val>
                                            <p:strVal val="#ppt_x"/>
                                          </p:val>
                                        </p:tav>
                                        <p:tav tm="100000">
                                          <p:val>
                                            <p:strVal val="#ppt_x"/>
                                          </p:val>
                                        </p:tav>
                                      </p:tavLst>
                                    </p:anim>
                                    <p:anim calcmode="lin" valueType="num">
                                      <p:cBhvr>
                                        <p:cTn id="64" dur="1000" fill="hold"/>
                                        <p:tgtEl>
                                          <p:spTgt spid="16">
                                            <p:graphicEl>
                                              <a:dgm id="{B1EBD44B-1FE7-4C37-A419-EDC41A486DA1}"/>
                                            </p:graphic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6">
                                            <p:graphicEl>
                                              <a:dgm id="{DF0FA356-4E15-4898-8EAC-98552AF230A1}"/>
                                            </p:graphicEl>
                                          </p:spTgt>
                                        </p:tgtEl>
                                        <p:attrNameLst>
                                          <p:attrName>style.visibility</p:attrName>
                                        </p:attrNameLst>
                                      </p:cBhvr>
                                      <p:to>
                                        <p:strVal val="visible"/>
                                      </p:to>
                                    </p:set>
                                    <p:animEffect transition="in" filter="fade">
                                      <p:cBhvr>
                                        <p:cTn id="67" dur="1000"/>
                                        <p:tgtEl>
                                          <p:spTgt spid="16">
                                            <p:graphicEl>
                                              <a:dgm id="{DF0FA356-4E15-4898-8EAC-98552AF230A1}"/>
                                            </p:graphicEl>
                                          </p:spTgt>
                                        </p:tgtEl>
                                      </p:cBhvr>
                                    </p:animEffect>
                                    <p:anim calcmode="lin" valueType="num">
                                      <p:cBhvr>
                                        <p:cTn id="68" dur="1000" fill="hold"/>
                                        <p:tgtEl>
                                          <p:spTgt spid="16">
                                            <p:graphicEl>
                                              <a:dgm id="{DF0FA356-4E15-4898-8EAC-98552AF230A1}"/>
                                            </p:graphicEl>
                                          </p:spTgt>
                                        </p:tgtEl>
                                        <p:attrNameLst>
                                          <p:attrName>ppt_x</p:attrName>
                                        </p:attrNameLst>
                                      </p:cBhvr>
                                      <p:tavLst>
                                        <p:tav tm="0">
                                          <p:val>
                                            <p:strVal val="#ppt_x"/>
                                          </p:val>
                                        </p:tav>
                                        <p:tav tm="100000">
                                          <p:val>
                                            <p:strVal val="#ppt_x"/>
                                          </p:val>
                                        </p:tav>
                                      </p:tavLst>
                                    </p:anim>
                                    <p:anim calcmode="lin" valueType="num">
                                      <p:cBhvr>
                                        <p:cTn id="69" dur="1000" fill="hold"/>
                                        <p:tgtEl>
                                          <p:spTgt spid="16">
                                            <p:graphicEl>
                                              <a:dgm id="{DF0FA356-4E15-4898-8EAC-98552AF230A1}"/>
                                            </p:graphic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6">
                                            <p:graphicEl>
                                              <a:dgm id="{85528A0B-1B2C-465B-BBA0-D4E65BCDF6B1}"/>
                                            </p:graphicEl>
                                          </p:spTgt>
                                        </p:tgtEl>
                                        <p:attrNameLst>
                                          <p:attrName>style.visibility</p:attrName>
                                        </p:attrNameLst>
                                      </p:cBhvr>
                                      <p:to>
                                        <p:strVal val="visible"/>
                                      </p:to>
                                    </p:set>
                                    <p:animEffect transition="in" filter="fade">
                                      <p:cBhvr>
                                        <p:cTn id="72" dur="1000"/>
                                        <p:tgtEl>
                                          <p:spTgt spid="16">
                                            <p:graphicEl>
                                              <a:dgm id="{85528A0B-1B2C-465B-BBA0-D4E65BCDF6B1}"/>
                                            </p:graphicEl>
                                          </p:spTgt>
                                        </p:tgtEl>
                                      </p:cBhvr>
                                    </p:animEffect>
                                    <p:anim calcmode="lin" valueType="num">
                                      <p:cBhvr>
                                        <p:cTn id="73" dur="1000" fill="hold"/>
                                        <p:tgtEl>
                                          <p:spTgt spid="16">
                                            <p:graphicEl>
                                              <a:dgm id="{85528A0B-1B2C-465B-BBA0-D4E65BCDF6B1}"/>
                                            </p:graphicEl>
                                          </p:spTgt>
                                        </p:tgtEl>
                                        <p:attrNameLst>
                                          <p:attrName>ppt_x</p:attrName>
                                        </p:attrNameLst>
                                      </p:cBhvr>
                                      <p:tavLst>
                                        <p:tav tm="0">
                                          <p:val>
                                            <p:strVal val="#ppt_x"/>
                                          </p:val>
                                        </p:tav>
                                        <p:tav tm="100000">
                                          <p:val>
                                            <p:strVal val="#ppt_x"/>
                                          </p:val>
                                        </p:tav>
                                      </p:tavLst>
                                    </p:anim>
                                    <p:anim calcmode="lin" valueType="num">
                                      <p:cBhvr>
                                        <p:cTn id="74" dur="1000" fill="hold"/>
                                        <p:tgtEl>
                                          <p:spTgt spid="16">
                                            <p:graphicEl>
                                              <a:dgm id="{85528A0B-1B2C-465B-BBA0-D4E65BCDF6B1}"/>
                                            </p:graphicEl>
                                          </p:spTgt>
                                        </p:tgtEl>
                                        <p:attrNameLst>
                                          <p:attrName>ppt_y</p:attrName>
                                        </p:attrNameLst>
                                      </p:cBhvr>
                                      <p:tavLst>
                                        <p:tav tm="0">
                                          <p:val>
                                            <p:strVal val="#ppt_y+.1"/>
                                          </p:val>
                                        </p:tav>
                                        <p:tav tm="100000">
                                          <p:val>
                                            <p:strVal val="#ppt_y"/>
                                          </p:val>
                                        </p:tav>
                                      </p:tavLst>
                                    </p:anim>
                                  </p:childTnLst>
                                </p:cTn>
                              </p:par>
                            </p:childTnLst>
                          </p:cTn>
                        </p:par>
                        <p:par>
                          <p:cTn id="75" fill="hold">
                            <p:stCondLst>
                              <p:cond delay="1000"/>
                            </p:stCondLst>
                            <p:childTnLst>
                              <p:par>
                                <p:cTn id="76" presetID="42" presetClass="entr" presetSubtype="0" fill="hold" grpId="0" nodeType="afterEffect">
                                  <p:stCondLst>
                                    <p:cond delay="0"/>
                                  </p:stCondLst>
                                  <p:childTnLst>
                                    <p:set>
                                      <p:cBhvr>
                                        <p:cTn id="77" dur="1" fill="hold">
                                          <p:stCondLst>
                                            <p:cond delay="0"/>
                                          </p:stCondLst>
                                        </p:cTn>
                                        <p:tgtEl>
                                          <p:spTgt spid="16">
                                            <p:graphicEl>
                                              <a:dgm id="{8A689BD2-AD70-4FBC-B19C-AC38A127A391}"/>
                                            </p:graphicEl>
                                          </p:spTgt>
                                        </p:tgtEl>
                                        <p:attrNameLst>
                                          <p:attrName>style.visibility</p:attrName>
                                        </p:attrNameLst>
                                      </p:cBhvr>
                                      <p:to>
                                        <p:strVal val="visible"/>
                                      </p:to>
                                    </p:set>
                                    <p:animEffect transition="in" filter="fade">
                                      <p:cBhvr>
                                        <p:cTn id="78" dur="1000"/>
                                        <p:tgtEl>
                                          <p:spTgt spid="16">
                                            <p:graphicEl>
                                              <a:dgm id="{8A689BD2-AD70-4FBC-B19C-AC38A127A391}"/>
                                            </p:graphicEl>
                                          </p:spTgt>
                                        </p:tgtEl>
                                      </p:cBhvr>
                                    </p:animEffect>
                                    <p:anim calcmode="lin" valueType="num">
                                      <p:cBhvr>
                                        <p:cTn id="79" dur="1000" fill="hold"/>
                                        <p:tgtEl>
                                          <p:spTgt spid="16">
                                            <p:graphicEl>
                                              <a:dgm id="{8A689BD2-AD70-4FBC-B19C-AC38A127A391}"/>
                                            </p:graphicEl>
                                          </p:spTgt>
                                        </p:tgtEl>
                                        <p:attrNameLst>
                                          <p:attrName>ppt_x</p:attrName>
                                        </p:attrNameLst>
                                      </p:cBhvr>
                                      <p:tavLst>
                                        <p:tav tm="0">
                                          <p:val>
                                            <p:strVal val="#ppt_x"/>
                                          </p:val>
                                        </p:tav>
                                        <p:tav tm="100000">
                                          <p:val>
                                            <p:strVal val="#ppt_x"/>
                                          </p:val>
                                        </p:tav>
                                      </p:tavLst>
                                    </p:anim>
                                    <p:anim calcmode="lin" valueType="num">
                                      <p:cBhvr>
                                        <p:cTn id="80" dur="1000" fill="hold"/>
                                        <p:tgtEl>
                                          <p:spTgt spid="16">
                                            <p:graphicEl>
                                              <a:dgm id="{8A689BD2-AD70-4FBC-B19C-AC38A127A391}"/>
                                            </p:graphicEl>
                                          </p:spTgt>
                                        </p:tgtEl>
                                        <p:attrNameLst>
                                          <p:attrName>ppt_y</p:attrName>
                                        </p:attrNameLst>
                                      </p:cBhvr>
                                      <p:tavLst>
                                        <p:tav tm="0">
                                          <p:val>
                                            <p:strVal val="#ppt_y+.1"/>
                                          </p:val>
                                        </p:tav>
                                        <p:tav tm="100000">
                                          <p:val>
                                            <p:strVal val="#ppt_y"/>
                                          </p:val>
                                        </p:tav>
                                      </p:tavLst>
                                    </p:anim>
                                  </p:childTnLst>
                                </p:cTn>
                              </p:par>
                            </p:childTnLst>
                          </p:cTn>
                        </p:par>
                        <p:par>
                          <p:cTn id="81" fill="hold">
                            <p:stCondLst>
                              <p:cond delay="2000"/>
                            </p:stCondLst>
                            <p:childTnLst>
                              <p:par>
                                <p:cTn id="82" presetID="42" presetClass="entr" presetSubtype="0" fill="hold" grpId="0" nodeType="afterEffect">
                                  <p:stCondLst>
                                    <p:cond delay="0"/>
                                  </p:stCondLst>
                                  <p:childTnLst>
                                    <p:set>
                                      <p:cBhvr>
                                        <p:cTn id="83" dur="1" fill="hold">
                                          <p:stCondLst>
                                            <p:cond delay="0"/>
                                          </p:stCondLst>
                                        </p:cTn>
                                        <p:tgtEl>
                                          <p:spTgt spid="16">
                                            <p:graphicEl>
                                              <a:dgm id="{07D8524C-3D2D-47D1-8DBE-A8509F4E8A16}"/>
                                            </p:graphicEl>
                                          </p:spTgt>
                                        </p:tgtEl>
                                        <p:attrNameLst>
                                          <p:attrName>style.visibility</p:attrName>
                                        </p:attrNameLst>
                                      </p:cBhvr>
                                      <p:to>
                                        <p:strVal val="visible"/>
                                      </p:to>
                                    </p:set>
                                    <p:animEffect transition="in" filter="fade">
                                      <p:cBhvr>
                                        <p:cTn id="84" dur="1000"/>
                                        <p:tgtEl>
                                          <p:spTgt spid="16">
                                            <p:graphicEl>
                                              <a:dgm id="{07D8524C-3D2D-47D1-8DBE-A8509F4E8A16}"/>
                                            </p:graphicEl>
                                          </p:spTgt>
                                        </p:tgtEl>
                                      </p:cBhvr>
                                    </p:animEffect>
                                    <p:anim calcmode="lin" valueType="num">
                                      <p:cBhvr>
                                        <p:cTn id="85" dur="1000" fill="hold"/>
                                        <p:tgtEl>
                                          <p:spTgt spid="16">
                                            <p:graphicEl>
                                              <a:dgm id="{07D8524C-3D2D-47D1-8DBE-A8509F4E8A16}"/>
                                            </p:graphicEl>
                                          </p:spTgt>
                                        </p:tgtEl>
                                        <p:attrNameLst>
                                          <p:attrName>ppt_x</p:attrName>
                                        </p:attrNameLst>
                                      </p:cBhvr>
                                      <p:tavLst>
                                        <p:tav tm="0">
                                          <p:val>
                                            <p:strVal val="#ppt_x"/>
                                          </p:val>
                                        </p:tav>
                                        <p:tav tm="100000">
                                          <p:val>
                                            <p:strVal val="#ppt_x"/>
                                          </p:val>
                                        </p:tav>
                                      </p:tavLst>
                                    </p:anim>
                                    <p:anim calcmode="lin" valueType="num">
                                      <p:cBhvr>
                                        <p:cTn id="86" dur="1000" fill="hold"/>
                                        <p:tgtEl>
                                          <p:spTgt spid="16">
                                            <p:graphicEl>
                                              <a:dgm id="{07D8524C-3D2D-47D1-8DBE-A8509F4E8A16}"/>
                                            </p:graphicEl>
                                          </p:spTgt>
                                        </p:tgtEl>
                                        <p:attrNameLst>
                                          <p:attrName>ppt_y</p:attrName>
                                        </p:attrNameLst>
                                      </p:cBhvr>
                                      <p:tavLst>
                                        <p:tav tm="0">
                                          <p:val>
                                            <p:strVal val="#ppt_y+.1"/>
                                          </p:val>
                                        </p:tav>
                                        <p:tav tm="100000">
                                          <p:val>
                                            <p:strVal val="#ppt_y"/>
                                          </p:val>
                                        </p:tav>
                                      </p:tavLst>
                                    </p:anim>
                                  </p:childTnLst>
                                </p:cTn>
                              </p:par>
                            </p:childTnLst>
                          </p:cTn>
                        </p:par>
                        <p:par>
                          <p:cTn id="87" fill="hold">
                            <p:stCondLst>
                              <p:cond delay="3000"/>
                            </p:stCondLst>
                            <p:childTnLst>
                              <p:par>
                                <p:cTn id="88" presetID="42" presetClass="entr" presetSubtype="0" fill="hold" grpId="0" nodeType="afterEffect">
                                  <p:stCondLst>
                                    <p:cond delay="0"/>
                                  </p:stCondLst>
                                  <p:childTnLst>
                                    <p:set>
                                      <p:cBhvr>
                                        <p:cTn id="89" dur="1" fill="hold">
                                          <p:stCondLst>
                                            <p:cond delay="0"/>
                                          </p:stCondLst>
                                        </p:cTn>
                                        <p:tgtEl>
                                          <p:spTgt spid="16">
                                            <p:graphicEl>
                                              <a:dgm id="{323AB257-FE0F-435A-A616-FCD12AC6F565}"/>
                                            </p:graphicEl>
                                          </p:spTgt>
                                        </p:tgtEl>
                                        <p:attrNameLst>
                                          <p:attrName>style.visibility</p:attrName>
                                        </p:attrNameLst>
                                      </p:cBhvr>
                                      <p:to>
                                        <p:strVal val="visible"/>
                                      </p:to>
                                    </p:set>
                                    <p:animEffect transition="in" filter="fade">
                                      <p:cBhvr>
                                        <p:cTn id="90" dur="1000"/>
                                        <p:tgtEl>
                                          <p:spTgt spid="16">
                                            <p:graphicEl>
                                              <a:dgm id="{323AB257-FE0F-435A-A616-FCD12AC6F565}"/>
                                            </p:graphicEl>
                                          </p:spTgt>
                                        </p:tgtEl>
                                      </p:cBhvr>
                                    </p:animEffect>
                                    <p:anim calcmode="lin" valueType="num">
                                      <p:cBhvr>
                                        <p:cTn id="91" dur="1000" fill="hold"/>
                                        <p:tgtEl>
                                          <p:spTgt spid="16">
                                            <p:graphicEl>
                                              <a:dgm id="{323AB257-FE0F-435A-A616-FCD12AC6F565}"/>
                                            </p:graphicEl>
                                          </p:spTgt>
                                        </p:tgtEl>
                                        <p:attrNameLst>
                                          <p:attrName>ppt_x</p:attrName>
                                        </p:attrNameLst>
                                      </p:cBhvr>
                                      <p:tavLst>
                                        <p:tav tm="0">
                                          <p:val>
                                            <p:strVal val="#ppt_x"/>
                                          </p:val>
                                        </p:tav>
                                        <p:tav tm="100000">
                                          <p:val>
                                            <p:strVal val="#ppt_x"/>
                                          </p:val>
                                        </p:tav>
                                      </p:tavLst>
                                    </p:anim>
                                    <p:anim calcmode="lin" valueType="num">
                                      <p:cBhvr>
                                        <p:cTn id="92" dur="1000" fill="hold"/>
                                        <p:tgtEl>
                                          <p:spTgt spid="16">
                                            <p:graphicEl>
                                              <a:dgm id="{323AB257-FE0F-435A-A616-FCD12AC6F565}"/>
                                            </p:graphicEl>
                                          </p:spTgt>
                                        </p:tgtEl>
                                        <p:attrNameLst>
                                          <p:attrName>ppt_y</p:attrName>
                                        </p:attrNameLst>
                                      </p:cBhvr>
                                      <p:tavLst>
                                        <p:tav tm="0">
                                          <p:val>
                                            <p:strVal val="#ppt_y+.1"/>
                                          </p:val>
                                        </p:tav>
                                        <p:tav tm="100000">
                                          <p:val>
                                            <p:strVal val="#ppt_y"/>
                                          </p:val>
                                        </p:tav>
                                      </p:tavLst>
                                    </p:anim>
                                  </p:childTnLst>
                                </p:cTn>
                              </p:par>
                            </p:childTnLst>
                          </p:cTn>
                        </p:par>
                        <p:par>
                          <p:cTn id="93" fill="hold">
                            <p:stCondLst>
                              <p:cond delay="4000"/>
                            </p:stCondLst>
                            <p:childTnLst>
                              <p:par>
                                <p:cTn id="94" presetID="42" presetClass="entr" presetSubtype="0" fill="hold" grpId="0" nodeType="afterEffect">
                                  <p:stCondLst>
                                    <p:cond delay="0"/>
                                  </p:stCondLst>
                                  <p:childTnLst>
                                    <p:set>
                                      <p:cBhvr>
                                        <p:cTn id="95" dur="1" fill="hold">
                                          <p:stCondLst>
                                            <p:cond delay="0"/>
                                          </p:stCondLst>
                                        </p:cTn>
                                        <p:tgtEl>
                                          <p:spTgt spid="16">
                                            <p:graphicEl>
                                              <a:dgm id="{6A5CDE3D-609F-422B-AAB1-DF27D4688FE3}"/>
                                            </p:graphicEl>
                                          </p:spTgt>
                                        </p:tgtEl>
                                        <p:attrNameLst>
                                          <p:attrName>style.visibility</p:attrName>
                                        </p:attrNameLst>
                                      </p:cBhvr>
                                      <p:to>
                                        <p:strVal val="visible"/>
                                      </p:to>
                                    </p:set>
                                    <p:animEffect transition="in" filter="fade">
                                      <p:cBhvr>
                                        <p:cTn id="96" dur="1000"/>
                                        <p:tgtEl>
                                          <p:spTgt spid="16">
                                            <p:graphicEl>
                                              <a:dgm id="{6A5CDE3D-609F-422B-AAB1-DF27D4688FE3}"/>
                                            </p:graphicEl>
                                          </p:spTgt>
                                        </p:tgtEl>
                                      </p:cBhvr>
                                    </p:animEffect>
                                    <p:anim calcmode="lin" valueType="num">
                                      <p:cBhvr>
                                        <p:cTn id="97" dur="1000" fill="hold"/>
                                        <p:tgtEl>
                                          <p:spTgt spid="16">
                                            <p:graphicEl>
                                              <a:dgm id="{6A5CDE3D-609F-422B-AAB1-DF27D4688FE3}"/>
                                            </p:graphicEl>
                                          </p:spTgt>
                                        </p:tgtEl>
                                        <p:attrNameLst>
                                          <p:attrName>ppt_x</p:attrName>
                                        </p:attrNameLst>
                                      </p:cBhvr>
                                      <p:tavLst>
                                        <p:tav tm="0">
                                          <p:val>
                                            <p:strVal val="#ppt_x"/>
                                          </p:val>
                                        </p:tav>
                                        <p:tav tm="100000">
                                          <p:val>
                                            <p:strVal val="#ppt_x"/>
                                          </p:val>
                                        </p:tav>
                                      </p:tavLst>
                                    </p:anim>
                                    <p:anim calcmode="lin" valueType="num">
                                      <p:cBhvr>
                                        <p:cTn id="98" dur="1000" fill="hold"/>
                                        <p:tgtEl>
                                          <p:spTgt spid="16">
                                            <p:graphicEl>
                                              <a:dgm id="{6A5CDE3D-609F-422B-AAB1-DF27D4688FE3}"/>
                                            </p:graphicEl>
                                          </p:spTgt>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17">
                                            <p:graphicEl>
                                              <a:dgm id="{B1EBD44B-1FE7-4C37-A419-EDC41A486DA1}"/>
                                            </p:graphicEl>
                                          </p:spTgt>
                                        </p:tgtEl>
                                        <p:attrNameLst>
                                          <p:attrName>style.visibility</p:attrName>
                                        </p:attrNameLst>
                                      </p:cBhvr>
                                      <p:to>
                                        <p:strVal val="visible"/>
                                      </p:to>
                                    </p:set>
                                    <p:animEffect transition="in" filter="fade">
                                      <p:cBhvr>
                                        <p:cTn id="103" dur="1000"/>
                                        <p:tgtEl>
                                          <p:spTgt spid="17">
                                            <p:graphicEl>
                                              <a:dgm id="{B1EBD44B-1FE7-4C37-A419-EDC41A486DA1}"/>
                                            </p:graphicEl>
                                          </p:spTgt>
                                        </p:tgtEl>
                                      </p:cBhvr>
                                    </p:animEffect>
                                    <p:anim calcmode="lin" valueType="num">
                                      <p:cBhvr>
                                        <p:cTn id="104" dur="1000" fill="hold"/>
                                        <p:tgtEl>
                                          <p:spTgt spid="17">
                                            <p:graphicEl>
                                              <a:dgm id="{B1EBD44B-1FE7-4C37-A419-EDC41A486DA1}"/>
                                            </p:graphicEl>
                                          </p:spTgt>
                                        </p:tgtEl>
                                        <p:attrNameLst>
                                          <p:attrName>ppt_x</p:attrName>
                                        </p:attrNameLst>
                                      </p:cBhvr>
                                      <p:tavLst>
                                        <p:tav tm="0">
                                          <p:val>
                                            <p:strVal val="#ppt_x"/>
                                          </p:val>
                                        </p:tav>
                                        <p:tav tm="100000">
                                          <p:val>
                                            <p:strVal val="#ppt_x"/>
                                          </p:val>
                                        </p:tav>
                                      </p:tavLst>
                                    </p:anim>
                                    <p:anim calcmode="lin" valueType="num">
                                      <p:cBhvr>
                                        <p:cTn id="105" dur="1000" fill="hold"/>
                                        <p:tgtEl>
                                          <p:spTgt spid="17">
                                            <p:graphicEl>
                                              <a:dgm id="{B1EBD44B-1FE7-4C37-A419-EDC41A486DA1}"/>
                                            </p:graphicEl>
                                          </p:spTgt>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17">
                                            <p:graphicEl>
                                              <a:dgm id="{DF0FA356-4E15-4898-8EAC-98552AF230A1}"/>
                                            </p:graphicEl>
                                          </p:spTgt>
                                        </p:tgtEl>
                                        <p:attrNameLst>
                                          <p:attrName>style.visibility</p:attrName>
                                        </p:attrNameLst>
                                      </p:cBhvr>
                                      <p:to>
                                        <p:strVal val="visible"/>
                                      </p:to>
                                    </p:set>
                                    <p:animEffect transition="in" filter="fade">
                                      <p:cBhvr>
                                        <p:cTn id="108" dur="1000"/>
                                        <p:tgtEl>
                                          <p:spTgt spid="17">
                                            <p:graphicEl>
                                              <a:dgm id="{DF0FA356-4E15-4898-8EAC-98552AF230A1}"/>
                                            </p:graphicEl>
                                          </p:spTgt>
                                        </p:tgtEl>
                                      </p:cBhvr>
                                    </p:animEffect>
                                    <p:anim calcmode="lin" valueType="num">
                                      <p:cBhvr>
                                        <p:cTn id="109" dur="1000" fill="hold"/>
                                        <p:tgtEl>
                                          <p:spTgt spid="17">
                                            <p:graphicEl>
                                              <a:dgm id="{DF0FA356-4E15-4898-8EAC-98552AF230A1}"/>
                                            </p:graphicEl>
                                          </p:spTgt>
                                        </p:tgtEl>
                                        <p:attrNameLst>
                                          <p:attrName>ppt_x</p:attrName>
                                        </p:attrNameLst>
                                      </p:cBhvr>
                                      <p:tavLst>
                                        <p:tav tm="0">
                                          <p:val>
                                            <p:strVal val="#ppt_x"/>
                                          </p:val>
                                        </p:tav>
                                        <p:tav tm="100000">
                                          <p:val>
                                            <p:strVal val="#ppt_x"/>
                                          </p:val>
                                        </p:tav>
                                      </p:tavLst>
                                    </p:anim>
                                    <p:anim calcmode="lin" valueType="num">
                                      <p:cBhvr>
                                        <p:cTn id="110" dur="1000" fill="hold"/>
                                        <p:tgtEl>
                                          <p:spTgt spid="17">
                                            <p:graphicEl>
                                              <a:dgm id="{DF0FA356-4E15-4898-8EAC-98552AF230A1}"/>
                                            </p:graphicEl>
                                          </p:spTgt>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17">
                                            <p:graphicEl>
                                              <a:dgm id="{85528A0B-1B2C-465B-BBA0-D4E65BCDF6B1}"/>
                                            </p:graphicEl>
                                          </p:spTgt>
                                        </p:tgtEl>
                                        <p:attrNameLst>
                                          <p:attrName>style.visibility</p:attrName>
                                        </p:attrNameLst>
                                      </p:cBhvr>
                                      <p:to>
                                        <p:strVal val="visible"/>
                                      </p:to>
                                    </p:set>
                                    <p:animEffect transition="in" filter="fade">
                                      <p:cBhvr>
                                        <p:cTn id="113" dur="1000"/>
                                        <p:tgtEl>
                                          <p:spTgt spid="17">
                                            <p:graphicEl>
                                              <a:dgm id="{85528A0B-1B2C-465B-BBA0-D4E65BCDF6B1}"/>
                                            </p:graphicEl>
                                          </p:spTgt>
                                        </p:tgtEl>
                                      </p:cBhvr>
                                    </p:animEffect>
                                    <p:anim calcmode="lin" valueType="num">
                                      <p:cBhvr>
                                        <p:cTn id="114" dur="1000" fill="hold"/>
                                        <p:tgtEl>
                                          <p:spTgt spid="17">
                                            <p:graphicEl>
                                              <a:dgm id="{85528A0B-1B2C-465B-BBA0-D4E65BCDF6B1}"/>
                                            </p:graphicEl>
                                          </p:spTgt>
                                        </p:tgtEl>
                                        <p:attrNameLst>
                                          <p:attrName>ppt_x</p:attrName>
                                        </p:attrNameLst>
                                      </p:cBhvr>
                                      <p:tavLst>
                                        <p:tav tm="0">
                                          <p:val>
                                            <p:strVal val="#ppt_x"/>
                                          </p:val>
                                        </p:tav>
                                        <p:tav tm="100000">
                                          <p:val>
                                            <p:strVal val="#ppt_x"/>
                                          </p:val>
                                        </p:tav>
                                      </p:tavLst>
                                    </p:anim>
                                    <p:anim calcmode="lin" valueType="num">
                                      <p:cBhvr>
                                        <p:cTn id="115" dur="1000" fill="hold"/>
                                        <p:tgtEl>
                                          <p:spTgt spid="17">
                                            <p:graphicEl>
                                              <a:dgm id="{85528A0B-1B2C-465B-BBA0-D4E65BCDF6B1}"/>
                                            </p:graphicEl>
                                          </p:spTgt>
                                        </p:tgtEl>
                                        <p:attrNameLst>
                                          <p:attrName>ppt_y</p:attrName>
                                        </p:attrNameLst>
                                      </p:cBhvr>
                                      <p:tavLst>
                                        <p:tav tm="0">
                                          <p:val>
                                            <p:strVal val="#ppt_y+.1"/>
                                          </p:val>
                                        </p:tav>
                                        <p:tav tm="100000">
                                          <p:val>
                                            <p:strVal val="#ppt_y"/>
                                          </p:val>
                                        </p:tav>
                                      </p:tavLst>
                                    </p:anim>
                                  </p:childTnLst>
                                </p:cTn>
                              </p:par>
                            </p:childTnLst>
                          </p:cTn>
                        </p:par>
                        <p:par>
                          <p:cTn id="116" fill="hold">
                            <p:stCondLst>
                              <p:cond delay="1000"/>
                            </p:stCondLst>
                            <p:childTnLst>
                              <p:par>
                                <p:cTn id="117" presetID="42" presetClass="entr" presetSubtype="0" fill="hold" grpId="0" nodeType="afterEffect">
                                  <p:stCondLst>
                                    <p:cond delay="0"/>
                                  </p:stCondLst>
                                  <p:childTnLst>
                                    <p:set>
                                      <p:cBhvr>
                                        <p:cTn id="118" dur="1" fill="hold">
                                          <p:stCondLst>
                                            <p:cond delay="0"/>
                                          </p:stCondLst>
                                        </p:cTn>
                                        <p:tgtEl>
                                          <p:spTgt spid="17">
                                            <p:graphicEl>
                                              <a:dgm id="{8A689BD2-AD70-4FBC-B19C-AC38A127A391}"/>
                                            </p:graphicEl>
                                          </p:spTgt>
                                        </p:tgtEl>
                                        <p:attrNameLst>
                                          <p:attrName>style.visibility</p:attrName>
                                        </p:attrNameLst>
                                      </p:cBhvr>
                                      <p:to>
                                        <p:strVal val="visible"/>
                                      </p:to>
                                    </p:set>
                                    <p:animEffect transition="in" filter="fade">
                                      <p:cBhvr>
                                        <p:cTn id="119" dur="1000"/>
                                        <p:tgtEl>
                                          <p:spTgt spid="17">
                                            <p:graphicEl>
                                              <a:dgm id="{8A689BD2-AD70-4FBC-B19C-AC38A127A391}"/>
                                            </p:graphicEl>
                                          </p:spTgt>
                                        </p:tgtEl>
                                      </p:cBhvr>
                                    </p:animEffect>
                                    <p:anim calcmode="lin" valueType="num">
                                      <p:cBhvr>
                                        <p:cTn id="120" dur="1000" fill="hold"/>
                                        <p:tgtEl>
                                          <p:spTgt spid="17">
                                            <p:graphicEl>
                                              <a:dgm id="{8A689BD2-AD70-4FBC-B19C-AC38A127A391}"/>
                                            </p:graphicEl>
                                          </p:spTgt>
                                        </p:tgtEl>
                                        <p:attrNameLst>
                                          <p:attrName>ppt_x</p:attrName>
                                        </p:attrNameLst>
                                      </p:cBhvr>
                                      <p:tavLst>
                                        <p:tav tm="0">
                                          <p:val>
                                            <p:strVal val="#ppt_x"/>
                                          </p:val>
                                        </p:tav>
                                        <p:tav tm="100000">
                                          <p:val>
                                            <p:strVal val="#ppt_x"/>
                                          </p:val>
                                        </p:tav>
                                      </p:tavLst>
                                    </p:anim>
                                    <p:anim calcmode="lin" valueType="num">
                                      <p:cBhvr>
                                        <p:cTn id="121" dur="1000" fill="hold"/>
                                        <p:tgtEl>
                                          <p:spTgt spid="17">
                                            <p:graphicEl>
                                              <a:dgm id="{8A689BD2-AD70-4FBC-B19C-AC38A127A391}"/>
                                            </p:graphicEl>
                                          </p:spTgt>
                                        </p:tgtEl>
                                        <p:attrNameLst>
                                          <p:attrName>ppt_y</p:attrName>
                                        </p:attrNameLst>
                                      </p:cBhvr>
                                      <p:tavLst>
                                        <p:tav tm="0">
                                          <p:val>
                                            <p:strVal val="#ppt_y+.1"/>
                                          </p:val>
                                        </p:tav>
                                        <p:tav tm="100000">
                                          <p:val>
                                            <p:strVal val="#ppt_y"/>
                                          </p:val>
                                        </p:tav>
                                      </p:tavLst>
                                    </p:anim>
                                  </p:childTnLst>
                                </p:cTn>
                              </p:par>
                            </p:childTnLst>
                          </p:cTn>
                        </p:par>
                        <p:par>
                          <p:cTn id="122" fill="hold">
                            <p:stCondLst>
                              <p:cond delay="2000"/>
                            </p:stCondLst>
                            <p:childTnLst>
                              <p:par>
                                <p:cTn id="123" presetID="42" presetClass="entr" presetSubtype="0" fill="hold" grpId="0" nodeType="afterEffect">
                                  <p:stCondLst>
                                    <p:cond delay="0"/>
                                  </p:stCondLst>
                                  <p:childTnLst>
                                    <p:set>
                                      <p:cBhvr>
                                        <p:cTn id="124" dur="1" fill="hold">
                                          <p:stCondLst>
                                            <p:cond delay="0"/>
                                          </p:stCondLst>
                                        </p:cTn>
                                        <p:tgtEl>
                                          <p:spTgt spid="17">
                                            <p:graphicEl>
                                              <a:dgm id="{07D8524C-3D2D-47D1-8DBE-A8509F4E8A16}"/>
                                            </p:graphicEl>
                                          </p:spTgt>
                                        </p:tgtEl>
                                        <p:attrNameLst>
                                          <p:attrName>style.visibility</p:attrName>
                                        </p:attrNameLst>
                                      </p:cBhvr>
                                      <p:to>
                                        <p:strVal val="visible"/>
                                      </p:to>
                                    </p:set>
                                    <p:animEffect transition="in" filter="fade">
                                      <p:cBhvr>
                                        <p:cTn id="125" dur="1000"/>
                                        <p:tgtEl>
                                          <p:spTgt spid="17">
                                            <p:graphicEl>
                                              <a:dgm id="{07D8524C-3D2D-47D1-8DBE-A8509F4E8A16}"/>
                                            </p:graphicEl>
                                          </p:spTgt>
                                        </p:tgtEl>
                                      </p:cBhvr>
                                    </p:animEffect>
                                    <p:anim calcmode="lin" valueType="num">
                                      <p:cBhvr>
                                        <p:cTn id="126" dur="1000" fill="hold"/>
                                        <p:tgtEl>
                                          <p:spTgt spid="17">
                                            <p:graphicEl>
                                              <a:dgm id="{07D8524C-3D2D-47D1-8DBE-A8509F4E8A16}"/>
                                            </p:graphicEl>
                                          </p:spTgt>
                                        </p:tgtEl>
                                        <p:attrNameLst>
                                          <p:attrName>ppt_x</p:attrName>
                                        </p:attrNameLst>
                                      </p:cBhvr>
                                      <p:tavLst>
                                        <p:tav tm="0">
                                          <p:val>
                                            <p:strVal val="#ppt_x"/>
                                          </p:val>
                                        </p:tav>
                                        <p:tav tm="100000">
                                          <p:val>
                                            <p:strVal val="#ppt_x"/>
                                          </p:val>
                                        </p:tav>
                                      </p:tavLst>
                                    </p:anim>
                                    <p:anim calcmode="lin" valueType="num">
                                      <p:cBhvr>
                                        <p:cTn id="127" dur="1000" fill="hold"/>
                                        <p:tgtEl>
                                          <p:spTgt spid="17">
                                            <p:graphicEl>
                                              <a:dgm id="{07D8524C-3D2D-47D1-8DBE-A8509F4E8A16}"/>
                                            </p:graphicEl>
                                          </p:spTgt>
                                        </p:tgtEl>
                                        <p:attrNameLst>
                                          <p:attrName>ppt_y</p:attrName>
                                        </p:attrNameLst>
                                      </p:cBhvr>
                                      <p:tavLst>
                                        <p:tav tm="0">
                                          <p:val>
                                            <p:strVal val="#ppt_y+.1"/>
                                          </p:val>
                                        </p:tav>
                                        <p:tav tm="100000">
                                          <p:val>
                                            <p:strVal val="#ppt_y"/>
                                          </p:val>
                                        </p:tav>
                                      </p:tavLst>
                                    </p:anim>
                                  </p:childTnLst>
                                </p:cTn>
                              </p:par>
                            </p:childTnLst>
                          </p:cTn>
                        </p:par>
                        <p:par>
                          <p:cTn id="128" fill="hold">
                            <p:stCondLst>
                              <p:cond delay="3000"/>
                            </p:stCondLst>
                            <p:childTnLst>
                              <p:par>
                                <p:cTn id="129" presetID="42" presetClass="entr" presetSubtype="0" fill="hold" grpId="0" nodeType="afterEffect">
                                  <p:stCondLst>
                                    <p:cond delay="0"/>
                                  </p:stCondLst>
                                  <p:childTnLst>
                                    <p:set>
                                      <p:cBhvr>
                                        <p:cTn id="130" dur="1" fill="hold">
                                          <p:stCondLst>
                                            <p:cond delay="0"/>
                                          </p:stCondLst>
                                        </p:cTn>
                                        <p:tgtEl>
                                          <p:spTgt spid="17">
                                            <p:graphicEl>
                                              <a:dgm id="{323AB257-FE0F-435A-A616-FCD12AC6F565}"/>
                                            </p:graphicEl>
                                          </p:spTgt>
                                        </p:tgtEl>
                                        <p:attrNameLst>
                                          <p:attrName>style.visibility</p:attrName>
                                        </p:attrNameLst>
                                      </p:cBhvr>
                                      <p:to>
                                        <p:strVal val="visible"/>
                                      </p:to>
                                    </p:set>
                                    <p:animEffect transition="in" filter="fade">
                                      <p:cBhvr>
                                        <p:cTn id="131" dur="1000"/>
                                        <p:tgtEl>
                                          <p:spTgt spid="17">
                                            <p:graphicEl>
                                              <a:dgm id="{323AB257-FE0F-435A-A616-FCD12AC6F565}"/>
                                            </p:graphicEl>
                                          </p:spTgt>
                                        </p:tgtEl>
                                      </p:cBhvr>
                                    </p:animEffect>
                                    <p:anim calcmode="lin" valueType="num">
                                      <p:cBhvr>
                                        <p:cTn id="132" dur="1000" fill="hold"/>
                                        <p:tgtEl>
                                          <p:spTgt spid="17">
                                            <p:graphicEl>
                                              <a:dgm id="{323AB257-FE0F-435A-A616-FCD12AC6F565}"/>
                                            </p:graphicEl>
                                          </p:spTgt>
                                        </p:tgtEl>
                                        <p:attrNameLst>
                                          <p:attrName>ppt_x</p:attrName>
                                        </p:attrNameLst>
                                      </p:cBhvr>
                                      <p:tavLst>
                                        <p:tav tm="0">
                                          <p:val>
                                            <p:strVal val="#ppt_x"/>
                                          </p:val>
                                        </p:tav>
                                        <p:tav tm="100000">
                                          <p:val>
                                            <p:strVal val="#ppt_x"/>
                                          </p:val>
                                        </p:tav>
                                      </p:tavLst>
                                    </p:anim>
                                    <p:anim calcmode="lin" valueType="num">
                                      <p:cBhvr>
                                        <p:cTn id="133" dur="1000" fill="hold"/>
                                        <p:tgtEl>
                                          <p:spTgt spid="17">
                                            <p:graphicEl>
                                              <a:dgm id="{323AB257-FE0F-435A-A616-FCD12AC6F565}"/>
                                            </p:graphicEl>
                                          </p:spTgt>
                                        </p:tgtEl>
                                        <p:attrNameLst>
                                          <p:attrName>ppt_y</p:attrName>
                                        </p:attrNameLst>
                                      </p:cBhvr>
                                      <p:tavLst>
                                        <p:tav tm="0">
                                          <p:val>
                                            <p:strVal val="#ppt_y+.1"/>
                                          </p:val>
                                        </p:tav>
                                        <p:tav tm="100000">
                                          <p:val>
                                            <p:strVal val="#ppt_y"/>
                                          </p:val>
                                        </p:tav>
                                      </p:tavLst>
                                    </p:anim>
                                  </p:childTnLst>
                                </p:cTn>
                              </p:par>
                            </p:childTnLst>
                          </p:cTn>
                        </p:par>
                        <p:par>
                          <p:cTn id="134" fill="hold">
                            <p:stCondLst>
                              <p:cond delay="4000"/>
                            </p:stCondLst>
                            <p:childTnLst>
                              <p:par>
                                <p:cTn id="135" presetID="42" presetClass="entr" presetSubtype="0" fill="hold" grpId="0" nodeType="afterEffect">
                                  <p:stCondLst>
                                    <p:cond delay="0"/>
                                  </p:stCondLst>
                                  <p:childTnLst>
                                    <p:set>
                                      <p:cBhvr>
                                        <p:cTn id="136" dur="1" fill="hold">
                                          <p:stCondLst>
                                            <p:cond delay="0"/>
                                          </p:stCondLst>
                                        </p:cTn>
                                        <p:tgtEl>
                                          <p:spTgt spid="17">
                                            <p:graphicEl>
                                              <a:dgm id="{6A5CDE3D-609F-422B-AAB1-DF27D4688FE3}"/>
                                            </p:graphicEl>
                                          </p:spTgt>
                                        </p:tgtEl>
                                        <p:attrNameLst>
                                          <p:attrName>style.visibility</p:attrName>
                                        </p:attrNameLst>
                                      </p:cBhvr>
                                      <p:to>
                                        <p:strVal val="visible"/>
                                      </p:to>
                                    </p:set>
                                    <p:animEffect transition="in" filter="fade">
                                      <p:cBhvr>
                                        <p:cTn id="137" dur="1000"/>
                                        <p:tgtEl>
                                          <p:spTgt spid="17">
                                            <p:graphicEl>
                                              <a:dgm id="{6A5CDE3D-609F-422B-AAB1-DF27D4688FE3}"/>
                                            </p:graphicEl>
                                          </p:spTgt>
                                        </p:tgtEl>
                                      </p:cBhvr>
                                    </p:animEffect>
                                    <p:anim calcmode="lin" valueType="num">
                                      <p:cBhvr>
                                        <p:cTn id="138" dur="1000" fill="hold"/>
                                        <p:tgtEl>
                                          <p:spTgt spid="17">
                                            <p:graphicEl>
                                              <a:dgm id="{6A5CDE3D-609F-422B-AAB1-DF27D4688FE3}"/>
                                            </p:graphicEl>
                                          </p:spTgt>
                                        </p:tgtEl>
                                        <p:attrNameLst>
                                          <p:attrName>ppt_x</p:attrName>
                                        </p:attrNameLst>
                                      </p:cBhvr>
                                      <p:tavLst>
                                        <p:tav tm="0">
                                          <p:val>
                                            <p:strVal val="#ppt_x"/>
                                          </p:val>
                                        </p:tav>
                                        <p:tav tm="100000">
                                          <p:val>
                                            <p:strVal val="#ppt_x"/>
                                          </p:val>
                                        </p:tav>
                                      </p:tavLst>
                                    </p:anim>
                                    <p:anim calcmode="lin" valueType="num">
                                      <p:cBhvr>
                                        <p:cTn id="139" dur="1000" fill="hold"/>
                                        <p:tgtEl>
                                          <p:spTgt spid="17">
                                            <p:graphicEl>
                                              <a:dgm id="{6A5CDE3D-609F-422B-AAB1-DF27D4688FE3}"/>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Graphic spid="16" grpId="0">
        <p:bldSub>
          <a:bldDgm bld="one"/>
        </p:bldSub>
      </p:bldGraphic>
      <p:bldGraphic spid="17" grpId="0">
        <p:bldSub>
          <a:bldDgm bld="one"/>
        </p:bldSub>
      </p:bldGraphic>
      <p:bldP spid="18" grpId="0" animBg="1"/>
      <p:bldP spid="1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395536" y="1621797"/>
            <a:ext cx="8412534" cy="208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61950" indent="-361950" defTabSz="457200" eaLnBrk="1" fontAlgn="auto" hangingPunct="1">
              <a:spcBef>
                <a:spcPts val="0"/>
              </a:spcBef>
              <a:spcAft>
                <a:spcPct val="50000"/>
              </a:spcAft>
              <a:buClr>
                <a:srgbClr val="114FA0"/>
              </a:buClr>
              <a:buSzPct val="110000"/>
              <a:buFont typeface="Wingdings" pitchFamily="2" charset="2"/>
              <a:buChar char="n"/>
            </a:pPr>
            <a:endParaRPr lang="en-GB" sz="1600" b="0" dirty="0">
              <a:solidFill>
                <a:srgbClr val="000000"/>
              </a:solidFill>
              <a:latin typeface="Arial" panose="020B0604020202020204" pitchFamily="34" charset="0"/>
              <a:ea typeface="+mn-ea"/>
              <a:cs typeface="+mn-cs"/>
            </a:endParaRPr>
          </a:p>
        </p:txBody>
      </p:sp>
      <p:sp>
        <p:nvSpPr>
          <p:cNvPr id="11" name="Text Placeholder 1"/>
          <p:cNvSpPr txBox="1">
            <a:spLocks/>
          </p:cNvSpPr>
          <p:nvPr/>
        </p:nvSpPr>
        <p:spPr>
          <a:xfrm>
            <a:off x="433389" y="1737360"/>
            <a:ext cx="8315324" cy="400110"/>
          </a:xfrm>
          <a:prstGeom prst="rect">
            <a:avLst/>
          </a:prstGeom>
        </p:spPr>
        <p:txBody>
          <a:bodyPr vert="horz"/>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fontAlgn="auto">
              <a:spcAft>
                <a:spcPts val="0"/>
              </a:spcAft>
              <a:buFont typeface="Arial"/>
              <a:buNone/>
            </a:pPr>
            <a:r>
              <a:rPr lang="fr-CH" sz="900" b="0" smtClean="0">
                <a:solidFill>
                  <a:prstClr val="white"/>
                </a:solidFill>
                <a:latin typeface="Myriad Pro Light"/>
                <a:cs typeface="Myriad Pro Light"/>
              </a:rPr>
              <a:t>5</a:t>
            </a:r>
            <a:endParaRPr lang="en-GB" sz="900" b="0" dirty="0">
              <a:solidFill>
                <a:prstClr val="white"/>
              </a:solidFill>
              <a:latin typeface="Myriad Pro Light"/>
              <a:cs typeface="Myriad Pro Light"/>
            </a:endParaRPr>
          </a:p>
        </p:txBody>
      </p:sp>
      <p:sp>
        <p:nvSpPr>
          <p:cNvPr id="12" name="Rectangle 4"/>
          <p:cNvSpPr>
            <a:spLocks noChangeArrowheads="1"/>
          </p:cNvSpPr>
          <p:nvPr/>
        </p:nvSpPr>
        <p:spPr bwMode="auto">
          <a:xfrm>
            <a:off x="1979613" y="4142423"/>
            <a:ext cx="4176712"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spAutoFit/>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6" name="Slide Number Placeholder 1"/>
          <p:cNvSpPr txBox="1">
            <a:spLocks/>
          </p:cNvSpPr>
          <p:nvPr/>
        </p:nvSpPr>
        <p:spPr>
          <a:xfrm>
            <a:off x="8303131" y="6356350"/>
            <a:ext cx="497955" cy="365125"/>
          </a:xfrm>
          <a:prstGeom prst="rect">
            <a:avLst/>
          </a:prstGeom>
        </p:spPr>
        <p:txBody>
          <a:bodyPr vert="horz"/>
          <a:lstStyle>
            <a:lvl1pPr marL="0" indent="0" algn="ct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fld id="{1BFBAB30-7D6C-482F-9445-DA24C961621B}" type="slidenum">
              <a:rPr lang="en-GB" b="0" smtClean="0"/>
              <a:pPr fontAlgn="auto">
                <a:spcAft>
                  <a:spcPts val="0"/>
                </a:spcAft>
              </a:pPr>
              <a:t>14</a:t>
            </a:fld>
            <a:endParaRPr lang="en-GB" b="0" dirty="0"/>
          </a:p>
        </p:txBody>
      </p:sp>
      <p:sp>
        <p:nvSpPr>
          <p:cNvPr id="27" name="Textplatzhalter 4"/>
          <p:cNvSpPr txBox="1">
            <a:spLocks/>
          </p:cNvSpPr>
          <p:nvPr/>
        </p:nvSpPr>
        <p:spPr>
          <a:xfrm>
            <a:off x="-44393" y="1747274"/>
            <a:ext cx="4747022" cy="4974201"/>
          </a:xfrm>
          <a:prstGeom prst="rect">
            <a:avLst/>
          </a:prstGeom>
        </p:spPr>
        <p:txBody>
          <a:bodyPr vert="horz"/>
          <a:lstStyle>
            <a:lvl1pPr marL="0" indent="0" algn="l" defTabSz="457200" rtl="0" eaLnBrk="1" latinLnBrk="0" hangingPunct="1">
              <a:spcBef>
                <a:spcPct val="20000"/>
              </a:spcBef>
              <a:buFont typeface="Arial"/>
              <a:buNone/>
              <a:defRPr sz="3000" kern="1200">
                <a:solidFill>
                  <a:srgbClr val="6F6F6F"/>
                </a:solidFill>
                <a:latin typeface="Myriad Pro"/>
                <a:ea typeface="+mn-ea"/>
                <a:cs typeface="Myriad Pro"/>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5725" lvl="1" indent="0" algn="just" fontAlgn="auto">
              <a:spcAft>
                <a:spcPts val="0"/>
              </a:spcAft>
              <a:buClr>
                <a:srgbClr val="114FA0"/>
              </a:buClr>
              <a:buSzPct val="110000"/>
              <a:buFont typeface="Arial"/>
              <a:buNone/>
              <a:defRPr/>
            </a:pPr>
            <a:r>
              <a:rPr lang="en-US" sz="1600" i="1" u="sng" dirty="0" smtClean="0">
                <a:solidFill>
                  <a:prstClr val="black">
                    <a:lumMod val="75000"/>
                    <a:lumOff val="25000"/>
                  </a:prstClr>
                </a:solidFill>
                <a:latin typeface="Futura Lt BT" panose="020B0402020204020303" pitchFamily="34" charset="0"/>
                <a:cs typeface="Myriad Pro"/>
              </a:rPr>
              <a:t>InnovFin</a:t>
            </a:r>
            <a:r>
              <a:rPr lang="en-US" sz="1600" i="1" u="sng" dirty="0">
                <a:solidFill>
                  <a:prstClr val="black">
                    <a:lumMod val="75000"/>
                    <a:lumOff val="25000"/>
                  </a:prstClr>
                </a:solidFill>
                <a:latin typeface="Futura Lt BT" panose="020B0402020204020303" pitchFamily="34" charset="0"/>
                <a:cs typeface="Myriad Pro"/>
              </a:rPr>
              <a:t> </a:t>
            </a:r>
            <a:r>
              <a:rPr lang="en-US" sz="1600" dirty="0" smtClean="0">
                <a:solidFill>
                  <a:prstClr val="black">
                    <a:lumMod val="75000"/>
                    <a:lumOff val="25000"/>
                  </a:prstClr>
                </a:solidFill>
                <a:latin typeface="Futura Lt BT" panose="020B0402020204020303" pitchFamily="34" charset="0"/>
                <a:cs typeface="Myriad Pro"/>
              </a:rPr>
              <a:t>implementation:</a:t>
            </a:r>
          </a:p>
          <a:p>
            <a:pPr marL="447675" lvl="1" indent="-361950" algn="just" fontAlgn="auto">
              <a:spcAft>
                <a:spcPts val="0"/>
              </a:spcAft>
              <a:buClr>
                <a:srgbClr val="114FA0"/>
              </a:buClr>
              <a:buSzPct val="110000"/>
              <a:defRPr/>
            </a:pPr>
            <a:endParaRPr lang="en-US" sz="800" dirty="0" smtClean="0">
              <a:solidFill>
                <a:srgbClr val="114FA0"/>
              </a:solidFill>
              <a:latin typeface="Futura Lt BT" panose="020B0402020204020303" pitchFamily="34" charset="0"/>
            </a:endParaRPr>
          </a:p>
          <a:p>
            <a:pPr marL="808038" lvl="2" indent="-361950" algn="just" fontAlgn="auto">
              <a:spcAft>
                <a:spcPct val="30000"/>
              </a:spcAft>
              <a:buClr>
                <a:srgbClr val="114FA0"/>
              </a:buClr>
              <a:buSzPct val="110000"/>
              <a:buFont typeface="Arial" panose="020B0604020202020204" pitchFamily="34" charset="0"/>
              <a:buChar char="■"/>
              <a:defRPr/>
            </a:pPr>
            <a:r>
              <a:rPr lang="en-US" sz="1400" dirty="0" smtClean="0">
                <a:solidFill>
                  <a:srgbClr val="00B0F0"/>
                </a:solidFill>
                <a:latin typeface="Futura Lt BT" panose="020B0402020204020303" pitchFamily="34" charset="0"/>
              </a:rPr>
              <a:t>162</a:t>
            </a:r>
            <a:r>
              <a:rPr lang="en-US" sz="1400" b="0" dirty="0" smtClean="0">
                <a:solidFill>
                  <a:prstClr val="black">
                    <a:lumMod val="75000"/>
                    <a:lumOff val="25000"/>
                  </a:prstClr>
                </a:solidFill>
                <a:latin typeface="Futura Lt BT" panose="020B0402020204020303" pitchFamily="34" charset="0"/>
                <a:cs typeface="Myriad Pro"/>
              </a:rPr>
              <a:t> applications</a:t>
            </a:r>
            <a:endParaRPr lang="en-US" sz="1400" b="0" baseline="30000" dirty="0" smtClean="0">
              <a:solidFill>
                <a:prstClr val="black">
                  <a:lumMod val="75000"/>
                  <a:lumOff val="25000"/>
                </a:prstClr>
              </a:solidFill>
              <a:latin typeface="Futura Lt BT" panose="020B0402020204020303" pitchFamily="34" charset="0"/>
              <a:cs typeface="Myriad Pro"/>
            </a:endParaRPr>
          </a:p>
          <a:p>
            <a:pPr marL="1722438" lvl="4" indent="-361950" algn="just" fontAlgn="auto">
              <a:spcAft>
                <a:spcPct val="30000"/>
              </a:spcAft>
              <a:buClr>
                <a:srgbClr val="FFD100"/>
              </a:buClr>
              <a:buSzPct val="110000"/>
              <a:buFont typeface="Wingdings" pitchFamily="2" charset="2"/>
              <a:buChar char="n"/>
              <a:defRPr/>
            </a:pPr>
            <a:r>
              <a:rPr lang="en-US" sz="1400" b="0" dirty="0" smtClean="0">
                <a:solidFill>
                  <a:prstClr val="black">
                    <a:lumMod val="75000"/>
                    <a:lumOff val="25000"/>
                  </a:prstClr>
                </a:solidFill>
                <a:latin typeface="Futura Lt BT" panose="020B0402020204020303" pitchFamily="34" charset="0"/>
                <a:cs typeface="Myriad Pro"/>
              </a:rPr>
              <a:t> </a:t>
            </a:r>
            <a:r>
              <a:rPr lang="en-US" sz="1400" dirty="0" smtClean="0">
                <a:solidFill>
                  <a:srgbClr val="00B0F0"/>
                </a:solidFill>
                <a:latin typeface="Futura Lt BT" panose="020B0402020204020303" pitchFamily="34" charset="0"/>
              </a:rPr>
              <a:t>146</a:t>
            </a:r>
            <a:r>
              <a:rPr lang="en-US" sz="1400" dirty="0" smtClean="0">
                <a:solidFill>
                  <a:srgbClr val="FFC000"/>
                </a:solidFill>
                <a:latin typeface="Futura Lt BT" panose="020B0402020204020303" pitchFamily="34" charset="0"/>
              </a:rPr>
              <a:t> </a:t>
            </a:r>
            <a:r>
              <a:rPr lang="en-US" sz="1400" b="0" dirty="0" smtClean="0">
                <a:solidFill>
                  <a:prstClr val="black">
                    <a:lumMod val="75000"/>
                    <a:lumOff val="25000"/>
                  </a:prstClr>
                </a:solidFill>
                <a:latin typeface="Futura Lt BT" panose="020B0402020204020303" pitchFamily="34" charset="0"/>
                <a:cs typeface="Myriad Pro"/>
              </a:rPr>
              <a:t>for the direct guarantee (of which 2 for subordinated debt)</a:t>
            </a:r>
          </a:p>
          <a:p>
            <a:pPr marL="1722438" lvl="4" indent="-361950" fontAlgn="auto">
              <a:spcAft>
                <a:spcPct val="30000"/>
              </a:spcAft>
              <a:buClr>
                <a:srgbClr val="FFD100"/>
              </a:buClr>
              <a:buSzPct val="110000"/>
              <a:buFont typeface="Wingdings" pitchFamily="2" charset="2"/>
              <a:buChar char="n"/>
              <a:defRPr/>
            </a:pPr>
            <a:r>
              <a:rPr lang="en-US" sz="1400" b="0" dirty="0" smtClean="0">
                <a:solidFill>
                  <a:prstClr val="black">
                    <a:lumMod val="75000"/>
                    <a:lumOff val="25000"/>
                  </a:prstClr>
                </a:solidFill>
                <a:latin typeface="Futura Lt BT" panose="020B0402020204020303" pitchFamily="34" charset="0"/>
                <a:cs typeface="Myriad Pro"/>
              </a:rPr>
              <a:t> </a:t>
            </a:r>
            <a:r>
              <a:rPr lang="en-US" sz="1400" dirty="0" smtClean="0">
                <a:solidFill>
                  <a:srgbClr val="00B0F0"/>
                </a:solidFill>
                <a:latin typeface="Futura Lt BT" panose="020B0402020204020303" pitchFamily="34" charset="0"/>
              </a:rPr>
              <a:t>16</a:t>
            </a:r>
            <a:r>
              <a:rPr lang="en-US" sz="1400" b="0" dirty="0" smtClean="0">
                <a:solidFill>
                  <a:prstClr val="black">
                    <a:lumMod val="75000"/>
                    <a:lumOff val="25000"/>
                  </a:prstClr>
                </a:solidFill>
                <a:latin typeface="Futura Lt BT" panose="020B0402020204020303" pitchFamily="34" charset="0"/>
                <a:cs typeface="Myriad Pro"/>
              </a:rPr>
              <a:t> applications for the counter-guarantee</a:t>
            </a:r>
          </a:p>
          <a:p>
            <a:pPr marL="808038" lvl="2" indent="-361950" fontAlgn="auto">
              <a:spcAft>
                <a:spcPct val="30000"/>
              </a:spcAft>
              <a:buClr>
                <a:srgbClr val="114FA0"/>
              </a:buClr>
              <a:buSzPct val="110000"/>
              <a:buFont typeface="Arial" panose="020B0604020202020204" pitchFamily="34" charset="0"/>
              <a:buChar char="■"/>
              <a:defRPr/>
            </a:pPr>
            <a:r>
              <a:rPr lang="en-US" sz="1400" dirty="0" smtClean="0">
                <a:solidFill>
                  <a:srgbClr val="00B0F0"/>
                </a:solidFill>
                <a:latin typeface="Futura Lt BT" panose="020B0402020204020303" pitchFamily="34" charset="0"/>
              </a:rPr>
              <a:t>135</a:t>
            </a:r>
            <a:r>
              <a:rPr lang="en-US" sz="1400" b="0" dirty="0" smtClean="0">
                <a:solidFill>
                  <a:prstClr val="black">
                    <a:lumMod val="75000"/>
                    <a:lumOff val="25000"/>
                  </a:prstClr>
                </a:solidFill>
                <a:latin typeface="Futura Lt BT" panose="020B0402020204020303" pitchFamily="34" charset="0"/>
                <a:cs typeface="Myriad Pro"/>
              </a:rPr>
              <a:t> guarantee contracts signed</a:t>
            </a:r>
            <a:endParaRPr lang="en-US" sz="1400" b="0" baseline="30000" dirty="0">
              <a:solidFill>
                <a:prstClr val="black">
                  <a:lumMod val="75000"/>
                  <a:lumOff val="25000"/>
                </a:prstClr>
              </a:solidFill>
              <a:latin typeface="Futura Lt BT" panose="020B0402020204020303" pitchFamily="34" charset="0"/>
              <a:cs typeface="Myriad Pro"/>
            </a:endParaRPr>
          </a:p>
          <a:p>
            <a:pPr marL="1722438" lvl="4" indent="-361950" fontAlgn="auto">
              <a:spcAft>
                <a:spcPct val="30000"/>
              </a:spcAft>
              <a:buClr>
                <a:srgbClr val="FFD100"/>
              </a:buClr>
              <a:buSzPct val="110000"/>
              <a:buFont typeface="Wingdings" pitchFamily="2" charset="2"/>
              <a:buChar char="n"/>
              <a:defRPr/>
            </a:pPr>
            <a:r>
              <a:rPr lang="en-US" sz="1400" b="0" dirty="0" smtClean="0">
                <a:solidFill>
                  <a:prstClr val="black">
                    <a:lumMod val="75000"/>
                    <a:lumOff val="25000"/>
                  </a:prstClr>
                </a:solidFill>
                <a:latin typeface="Futura Lt BT" panose="020B0402020204020303" pitchFamily="34" charset="0"/>
                <a:cs typeface="Myriad Pro"/>
              </a:rPr>
              <a:t>covering </a:t>
            </a:r>
            <a:r>
              <a:rPr lang="en-US" sz="1400" dirty="0" smtClean="0">
                <a:solidFill>
                  <a:srgbClr val="00B0F0"/>
                </a:solidFill>
                <a:latin typeface="Futura Lt BT" panose="020B0402020204020303" pitchFamily="34" charset="0"/>
              </a:rPr>
              <a:t>38</a:t>
            </a:r>
            <a:r>
              <a:rPr lang="en-US" sz="1400" b="0" dirty="0">
                <a:solidFill>
                  <a:prstClr val="black">
                    <a:lumMod val="75000"/>
                    <a:lumOff val="25000"/>
                  </a:prstClr>
                </a:solidFill>
                <a:latin typeface="Futura Lt BT" panose="020B0402020204020303" pitchFamily="34" charset="0"/>
              </a:rPr>
              <a:t> </a:t>
            </a:r>
            <a:r>
              <a:rPr lang="en-US" sz="1400" b="0" dirty="0" smtClean="0">
                <a:solidFill>
                  <a:prstClr val="black">
                    <a:lumMod val="75000"/>
                    <a:lumOff val="25000"/>
                  </a:prstClr>
                </a:solidFill>
                <a:latin typeface="Futura Lt BT" panose="020B0402020204020303" pitchFamily="34" charset="0"/>
                <a:cs typeface="Myriad Pro"/>
              </a:rPr>
              <a:t>countries </a:t>
            </a:r>
            <a:endParaRPr lang="en-US" sz="1400" b="0" dirty="0">
              <a:solidFill>
                <a:prstClr val="black">
                  <a:lumMod val="75000"/>
                  <a:lumOff val="25000"/>
                </a:prstClr>
              </a:solidFill>
              <a:latin typeface="Futura Lt BT" panose="020B0402020204020303" pitchFamily="34" charset="0"/>
              <a:cs typeface="Myriad Pro"/>
            </a:endParaRPr>
          </a:p>
          <a:p>
            <a:pPr marL="1722438" lvl="4" indent="-361950" fontAlgn="auto">
              <a:spcAft>
                <a:spcPct val="30000"/>
              </a:spcAft>
              <a:buClr>
                <a:srgbClr val="FFD100"/>
              </a:buClr>
              <a:buSzPct val="110000"/>
              <a:buFont typeface="Wingdings" pitchFamily="2" charset="2"/>
              <a:buChar char="n"/>
              <a:defRPr/>
            </a:pPr>
            <a:r>
              <a:rPr lang="en-US" sz="1400" b="0" dirty="0" smtClean="0">
                <a:solidFill>
                  <a:prstClr val="black">
                    <a:lumMod val="75000"/>
                    <a:lumOff val="25000"/>
                  </a:prstClr>
                </a:solidFill>
                <a:latin typeface="Futura Lt BT" panose="020B0402020204020303" pitchFamily="34" charset="0"/>
                <a:cs typeface="Myriad Pro"/>
              </a:rPr>
              <a:t>for a total guarantee amount of  EUR </a:t>
            </a:r>
            <a:r>
              <a:rPr lang="en-US" sz="1400" dirty="0" smtClean="0">
                <a:solidFill>
                  <a:srgbClr val="00B0F0"/>
                </a:solidFill>
                <a:latin typeface="Futura Lt BT" panose="020B0402020204020303" pitchFamily="34" charset="0"/>
              </a:rPr>
              <a:t>6260m</a:t>
            </a:r>
            <a:endParaRPr lang="en-US" sz="1400" dirty="0">
              <a:solidFill>
                <a:srgbClr val="00B0F0"/>
              </a:solidFill>
              <a:latin typeface="Futura Lt BT" panose="020B0402020204020303" pitchFamily="34" charset="0"/>
            </a:endParaRPr>
          </a:p>
          <a:p>
            <a:pPr marL="808038" lvl="2" indent="-361950" fontAlgn="auto">
              <a:spcAft>
                <a:spcPct val="30000"/>
              </a:spcAft>
              <a:buClr>
                <a:srgbClr val="114FA0"/>
              </a:buClr>
              <a:buSzPct val="110000"/>
              <a:buFont typeface="Arial" panose="020B0604020202020204" pitchFamily="34" charset="0"/>
              <a:buChar char="■"/>
              <a:defRPr/>
            </a:pPr>
            <a:r>
              <a:rPr lang="en-US" sz="1400" b="0" dirty="0" smtClean="0">
                <a:solidFill>
                  <a:prstClr val="black">
                    <a:lumMod val="75000"/>
                    <a:lumOff val="25000"/>
                  </a:prstClr>
                </a:solidFill>
                <a:latin typeface="Futura Lt BT" panose="020B0402020204020303" pitchFamily="34" charset="0"/>
                <a:cs typeface="Myriad Pro"/>
              </a:rPr>
              <a:t>Enabling over EUR </a:t>
            </a:r>
            <a:r>
              <a:rPr lang="en-US" sz="1400" dirty="0" smtClean="0">
                <a:solidFill>
                  <a:srgbClr val="00B0F0"/>
                </a:solidFill>
                <a:latin typeface="Futura Lt BT" panose="020B0402020204020303" pitchFamily="34" charset="0"/>
              </a:rPr>
              <a:t>13,3bn </a:t>
            </a:r>
            <a:r>
              <a:rPr lang="en-US" sz="1400" b="0" dirty="0" smtClean="0">
                <a:solidFill>
                  <a:prstClr val="black">
                    <a:lumMod val="75000"/>
                    <a:lumOff val="25000"/>
                  </a:prstClr>
                </a:solidFill>
                <a:latin typeface="Futura Lt BT" panose="020B0402020204020303" pitchFamily="34" charset="0"/>
                <a:cs typeface="Myriad Pro"/>
              </a:rPr>
              <a:t>of loans/ leases to innovative SMEs and small mid-caps</a:t>
            </a:r>
          </a:p>
          <a:p>
            <a:pPr marL="808038" lvl="2" indent="-361950" fontAlgn="auto">
              <a:spcAft>
                <a:spcPct val="30000"/>
              </a:spcAft>
              <a:buClr>
                <a:srgbClr val="114FA0"/>
              </a:buClr>
              <a:buSzPct val="110000"/>
              <a:buFont typeface="Arial" panose="020B0604020202020204" pitchFamily="34" charset="0"/>
              <a:buChar char="■"/>
              <a:defRPr/>
            </a:pPr>
            <a:r>
              <a:rPr lang="en-US" sz="1400" b="0" dirty="0" smtClean="0">
                <a:solidFill>
                  <a:prstClr val="black">
                    <a:lumMod val="75000"/>
                    <a:lumOff val="25000"/>
                  </a:prstClr>
                </a:solidFill>
                <a:latin typeface="Futura Lt BT" panose="020B0402020204020303" pitchFamily="34" charset="0"/>
                <a:cs typeface="Myriad Pro"/>
              </a:rPr>
              <a:t>Currently supporting c. </a:t>
            </a:r>
            <a:r>
              <a:rPr lang="en-US" sz="1400" dirty="0" smtClean="0">
                <a:solidFill>
                  <a:srgbClr val="00B0F0"/>
                </a:solidFill>
                <a:latin typeface="Futura Lt BT" panose="020B0402020204020303" pitchFamily="34" charset="0"/>
              </a:rPr>
              <a:t>8160</a:t>
            </a:r>
            <a:r>
              <a:rPr lang="en-US" sz="1400" b="0" dirty="0" smtClean="0">
                <a:solidFill>
                  <a:prstClr val="black">
                    <a:lumMod val="75000"/>
                    <a:lumOff val="25000"/>
                  </a:prstClr>
                </a:solidFill>
                <a:latin typeface="Futura Lt BT" panose="020B0402020204020303" pitchFamily="34" charset="0"/>
                <a:cs typeface="Myriad Pro"/>
              </a:rPr>
              <a:t> SMEs and small mid-caps and c. </a:t>
            </a:r>
            <a:r>
              <a:rPr lang="en-US" sz="1400" dirty="0" smtClean="0">
                <a:solidFill>
                  <a:srgbClr val="00B0F0"/>
                </a:solidFill>
                <a:latin typeface="Futura Lt BT" panose="020B0402020204020303" pitchFamily="34" charset="0"/>
              </a:rPr>
              <a:t>355 000</a:t>
            </a:r>
            <a:r>
              <a:rPr lang="en-US" sz="1400" b="0" dirty="0" smtClean="0">
                <a:solidFill>
                  <a:prstClr val="black">
                    <a:lumMod val="75000"/>
                    <a:lumOff val="25000"/>
                  </a:prstClr>
                </a:solidFill>
                <a:latin typeface="Futura Lt BT" panose="020B0402020204020303" pitchFamily="34" charset="0"/>
                <a:cs typeface="Myriad Pro"/>
              </a:rPr>
              <a:t> </a:t>
            </a:r>
            <a:endParaRPr lang="en-US" sz="1400" b="0" dirty="0">
              <a:solidFill>
                <a:prstClr val="black">
                  <a:lumMod val="75000"/>
                  <a:lumOff val="25000"/>
                </a:prstClr>
              </a:solidFill>
              <a:latin typeface="Futura Lt BT" panose="020B0402020204020303" pitchFamily="34" charset="0"/>
              <a:cs typeface="Myriad Pro"/>
            </a:endParaRPr>
          </a:p>
        </p:txBody>
      </p:sp>
      <p:sp>
        <p:nvSpPr>
          <p:cNvPr id="32" name="Rectangular Callout 31"/>
          <p:cNvSpPr/>
          <p:nvPr/>
        </p:nvSpPr>
        <p:spPr>
          <a:xfrm>
            <a:off x="3018690" y="1708768"/>
            <a:ext cx="1311382" cy="550416"/>
          </a:xfrm>
          <a:prstGeom prst="wedgeRectCallout">
            <a:avLst/>
          </a:prstGeom>
          <a:solidFill>
            <a:srgbClr val="FFC000"/>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US" sz="1400" i="1" u="sng" dirty="0">
                <a:solidFill>
                  <a:srgbClr val="114FA0"/>
                </a:solidFill>
                <a:latin typeface="Futura Lt BT" panose="020B0402020204020303" pitchFamily="34" charset="0"/>
              </a:rPr>
              <a:t>Since October 2014</a:t>
            </a:r>
            <a:endParaRPr lang="en-GB" sz="1400" i="1" u="sng" dirty="0">
              <a:solidFill>
                <a:srgbClr val="114FA0"/>
              </a:solidFill>
              <a:latin typeface="Futura Lt BT" panose="020B0402020204020303" pitchFamily="34" charset="0"/>
            </a:endParaRPr>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1519" y="319730"/>
            <a:ext cx="2034384" cy="73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lide Number Placeholder 3"/>
          <p:cNvSpPr txBox="1">
            <a:spLocks/>
          </p:cNvSpPr>
          <p:nvPr/>
        </p:nvSpPr>
        <p:spPr>
          <a:xfrm>
            <a:off x="8299283" y="6356350"/>
            <a:ext cx="498475" cy="365125"/>
          </a:xfrm>
          <a:prstGeom prst="rect">
            <a:avLst/>
          </a:prstGeom>
        </p:spPr>
        <p:txBody>
          <a:bodyPr vert="horz" lIns="91440" tIns="45720" rIns="91440" bIns="45720" rtlCol="0" anchor="ctr"/>
          <a:lstStyle>
            <a:defPPr>
              <a:defRPr lang="de-DE"/>
            </a:defPPr>
            <a:lvl1pPr marL="0" algn="ctr" defTabSz="457200" rtl="0" eaLnBrk="1" latinLnBrk="0" hangingPunct="1">
              <a:defRPr sz="10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pPr>
            <a:fld id="{1BFBAB30-7D6C-482F-9445-DA24C961621B}" type="slidenum">
              <a:rPr lang="en-GB" b="0" smtClean="0">
                <a:solidFill>
                  <a:srgbClr val="114FA0"/>
                </a:solidFill>
                <a:latin typeface="Futura Lt BT" panose="020B0402020204020303" pitchFamily="34" charset="0"/>
              </a:rPr>
              <a:pPr fontAlgn="auto">
                <a:spcBef>
                  <a:spcPts val="0"/>
                </a:spcBef>
                <a:spcAft>
                  <a:spcPts val="0"/>
                </a:spcAft>
              </a:pPr>
              <a:t>14</a:t>
            </a:fld>
            <a:endParaRPr lang="en-GB" b="0" dirty="0">
              <a:solidFill>
                <a:srgbClr val="114FA0"/>
              </a:solidFill>
              <a:latin typeface="Futura Lt BT" panose="020B0402020204020303" pitchFamily="34" charset="0"/>
            </a:endParaRPr>
          </a:p>
        </p:txBody>
      </p:sp>
      <p:sp>
        <p:nvSpPr>
          <p:cNvPr id="20" name="Title 1"/>
          <p:cNvSpPr txBox="1">
            <a:spLocks/>
          </p:cNvSpPr>
          <p:nvPr/>
        </p:nvSpPr>
        <p:spPr>
          <a:xfrm>
            <a:off x="245113" y="318130"/>
            <a:ext cx="8215305" cy="954107"/>
          </a:xfrm>
          <a:prstGeom prst="rect">
            <a:avLst/>
          </a:prstGeom>
          <a:ln>
            <a:noFill/>
          </a:ln>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Aft>
                <a:spcPts val="0"/>
              </a:spcAft>
            </a:pPr>
            <a:r>
              <a:rPr lang="en-US" sz="2800" dirty="0" smtClean="0">
                <a:solidFill>
                  <a:srgbClr val="114FA0"/>
                </a:solidFill>
                <a:latin typeface="Futura Lt BT" panose="020B0402020204020303" pitchFamily="34" charset="0"/>
              </a:rPr>
              <a:t>Implementation Update</a:t>
            </a:r>
            <a:endParaRPr lang="en-US" sz="2800" dirty="0">
              <a:solidFill>
                <a:srgbClr val="114FA0"/>
              </a:solidFill>
              <a:latin typeface="Futura Lt BT" panose="020B0402020204020303" pitchFamily="34" charset="0"/>
            </a:endParaRPr>
          </a:p>
          <a:p>
            <a:pPr fontAlgn="auto">
              <a:spcAft>
                <a:spcPts val="0"/>
              </a:spcAft>
            </a:pPr>
            <a:r>
              <a:rPr lang="en-US" sz="2800" b="0" i="1" dirty="0" smtClean="0">
                <a:solidFill>
                  <a:srgbClr val="114FA0"/>
                </a:solidFill>
                <a:latin typeface="Futura Lt BT" panose="020B0402020204020303" pitchFamily="34" charset="0"/>
              </a:rPr>
              <a:t>As of 17</a:t>
            </a:r>
            <a:r>
              <a:rPr lang="en-US" sz="2800" b="0" i="1" dirty="0" smtClean="0">
                <a:solidFill>
                  <a:srgbClr val="FF0000"/>
                </a:solidFill>
                <a:latin typeface="Futura Lt BT" panose="020B0402020204020303" pitchFamily="34" charset="0"/>
              </a:rPr>
              <a:t> </a:t>
            </a:r>
            <a:r>
              <a:rPr lang="en-US" sz="2800" b="0" i="1" dirty="0" smtClean="0">
                <a:solidFill>
                  <a:srgbClr val="114FA0"/>
                </a:solidFill>
                <a:latin typeface="Futura Lt BT" panose="020B0402020204020303" pitchFamily="34" charset="0"/>
              </a:rPr>
              <a:t>October 2017</a:t>
            </a:r>
            <a:endParaRPr lang="en-US" sz="2800" b="0" i="1" dirty="0">
              <a:solidFill>
                <a:srgbClr val="114FA0"/>
              </a:solidFill>
              <a:latin typeface="Futura Lt BT" panose="020B0402020204020303" pitchFamily="34" charset="0"/>
            </a:endParaRPr>
          </a:p>
        </p:txBody>
      </p:sp>
      <p:sp>
        <p:nvSpPr>
          <p:cNvPr id="74" name="Freeform 73"/>
          <p:cNvSpPr/>
          <p:nvPr/>
        </p:nvSpPr>
        <p:spPr>
          <a:xfrm rot="472028">
            <a:off x="7551233" y="5222327"/>
            <a:ext cx="128701" cy="87101"/>
          </a:xfrm>
          <a:custGeom>
            <a:avLst/>
            <a:gdLst>
              <a:gd name="connsiteX0" fmla="*/ 0 w 80962"/>
              <a:gd name="connsiteY0" fmla="*/ 20739 h 58839"/>
              <a:gd name="connsiteX1" fmla="*/ 66675 w 80962"/>
              <a:gd name="connsiteY1" fmla="*/ 1689 h 58839"/>
              <a:gd name="connsiteX2" fmla="*/ 80962 w 80962"/>
              <a:gd name="connsiteY2" fmla="*/ 58839 h 58839"/>
              <a:gd name="connsiteX3" fmla="*/ 80962 w 80962"/>
              <a:gd name="connsiteY3" fmla="*/ 58839 h 58839"/>
            </a:gdLst>
            <a:ahLst/>
            <a:cxnLst>
              <a:cxn ang="0">
                <a:pos x="connsiteX0" y="connsiteY0"/>
              </a:cxn>
              <a:cxn ang="0">
                <a:pos x="connsiteX1" y="connsiteY1"/>
              </a:cxn>
              <a:cxn ang="0">
                <a:pos x="connsiteX2" y="connsiteY2"/>
              </a:cxn>
              <a:cxn ang="0">
                <a:pos x="connsiteX3" y="connsiteY3"/>
              </a:cxn>
            </a:cxnLst>
            <a:rect l="l" t="t" r="r" b="b"/>
            <a:pathLst>
              <a:path w="80962" h="58839">
                <a:moveTo>
                  <a:pt x="0" y="20739"/>
                </a:moveTo>
                <a:cubicBezTo>
                  <a:pt x="26590" y="8039"/>
                  <a:pt x="53181" y="-4661"/>
                  <a:pt x="66675" y="1689"/>
                </a:cubicBezTo>
                <a:cubicBezTo>
                  <a:pt x="80169" y="8039"/>
                  <a:pt x="80962" y="58839"/>
                  <a:pt x="80962" y="58839"/>
                </a:cubicBezTo>
                <a:lnTo>
                  <a:pt x="80962" y="58839"/>
                </a:lnTo>
              </a:path>
            </a:pathLst>
          </a:custGeom>
          <a:solidFill>
            <a:schemeClr val="tx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hangingPunct="1"/>
            <a:endParaRPr lang="en-GB" sz="1800" b="0">
              <a:solidFill>
                <a:prstClr val="white"/>
              </a:solidFill>
            </a:endParaRPr>
          </a:p>
        </p:txBody>
      </p:sp>
      <p:sp>
        <p:nvSpPr>
          <p:cNvPr id="76" name="Freeform 18"/>
          <p:cNvSpPr>
            <a:spLocks noEditPoints="1"/>
          </p:cNvSpPr>
          <p:nvPr/>
        </p:nvSpPr>
        <p:spPr bwMode="auto">
          <a:xfrm>
            <a:off x="6397871" y="1946222"/>
            <a:ext cx="563603" cy="1523815"/>
          </a:xfrm>
          <a:custGeom>
            <a:avLst/>
            <a:gdLst>
              <a:gd name="T0" fmla="*/ 240 w 270"/>
              <a:gd name="T1" fmla="*/ 175 h 727"/>
              <a:gd name="T2" fmla="*/ 158 w 270"/>
              <a:gd name="T3" fmla="*/ 338 h 727"/>
              <a:gd name="T4" fmla="*/ 198 w 270"/>
              <a:gd name="T5" fmla="*/ 497 h 727"/>
              <a:gd name="T6" fmla="*/ 197 w 270"/>
              <a:gd name="T7" fmla="*/ 508 h 727"/>
              <a:gd name="T8" fmla="*/ 192 w 270"/>
              <a:gd name="T9" fmla="*/ 526 h 727"/>
              <a:gd name="T10" fmla="*/ 184 w 270"/>
              <a:gd name="T11" fmla="*/ 530 h 727"/>
              <a:gd name="T12" fmla="*/ 166 w 270"/>
              <a:gd name="T13" fmla="*/ 622 h 727"/>
              <a:gd name="T14" fmla="*/ 158 w 270"/>
              <a:gd name="T15" fmla="*/ 640 h 727"/>
              <a:gd name="T16" fmla="*/ 213 w 270"/>
              <a:gd name="T17" fmla="*/ 591 h 727"/>
              <a:gd name="T18" fmla="*/ 197 w 270"/>
              <a:gd name="T19" fmla="*/ 634 h 727"/>
              <a:gd name="T20" fmla="*/ 210 w 270"/>
              <a:gd name="T21" fmla="*/ 583 h 727"/>
              <a:gd name="T22" fmla="*/ 9 w 270"/>
              <a:gd name="T23" fmla="*/ 585 h 727"/>
              <a:gd name="T24" fmla="*/ 14 w 270"/>
              <a:gd name="T25" fmla="*/ 589 h 727"/>
              <a:gd name="T26" fmla="*/ 12 w 270"/>
              <a:gd name="T27" fmla="*/ 580 h 727"/>
              <a:gd name="T28" fmla="*/ 233 w 270"/>
              <a:gd name="T29" fmla="*/ 185 h 727"/>
              <a:gd name="T30" fmla="*/ 224 w 270"/>
              <a:gd name="T31" fmla="*/ 194 h 727"/>
              <a:gd name="T32" fmla="*/ 219 w 270"/>
              <a:gd name="T33" fmla="*/ 277 h 727"/>
              <a:gd name="T34" fmla="*/ 250 w 270"/>
              <a:gd name="T35" fmla="*/ 161 h 727"/>
              <a:gd name="T36" fmla="*/ 238 w 270"/>
              <a:gd name="T37" fmla="*/ 76 h 727"/>
              <a:gd name="T38" fmla="*/ 268 w 270"/>
              <a:gd name="T39" fmla="*/ 159 h 727"/>
              <a:gd name="T40" fmla="*/ 243 w 270"/>
              <a:gd name="T41" fmla="*/ 164 h 727"/>
              <a:gd name="T42" fmla="*/ 235 w 270"/>
              <a:gd name="T43" fmla="*/ 174 h 727"/>
              <a:gd name="T44" fmla="*/ 229 w 270"/>
              <a:gd name="T45" fmla="*/ 184 h 727"/>
              <a:gd name="T46" fmla="*/ 223 w 270"/>
              <a:gd name="T47" fmla="*/ 193 h 727"/>
              <a:gd name="T48" fmla="*/ 213 w 270"/>
              <a:gd name="T49" fmla="*/ 219 h 727"/>
              <a:gd name="T50" fmla="*/ 226 w 270"/>
              <a:gd name="T51" fmla="*/ 238 h 727"/>
              <a:gd name="T52" fmla="*/ 207 w 270"/>
              <a:gd name="T53" fmla="*/ 281 h 727"/>
              <a:gd name="T54" fmla="*/ 184 w 270"/>
              <a:gd name="T55" fmla="*/ 296 h 727"/>
              <a:gd name="T56" fmla="*/ 174 w 270"/>
              <a:gd name="T57" fmla="*/ 309 h 727"/>
              <a:gd name="T58" fmla="*/ 166 w 270"/>
              <a:gd name="T59" fmla="*/ 322 h 727"/>
              <a:gd name="T60" fmla="*/ 158 w 270"/>
              <a:gd name="T61" fmla="*/ 334 h 727"/>
              <a:gd name="T62" fmla="*/ 158 w 270"/>
              <a:gd name="T63" fmla="*/ 343 h 727"/>
              <a:gd name="T64" fmla="*/ 150 w 270"/>
              <a:gd name="T65" fmla="*/ 378 h 727"/>
              <a:gd name="T66" fmla="*/ 146 w 270"/>
              <a:gd name="T67" fmla="*/ 395 h 727"/>
              <a:gd name="T68" fmla="*/ 147 w 270"/>
              <a:gd name="T69" fmla="*/ 410 h 727"/>
              <a:gd name="T70" fmla="*/ 153 w 270"/>
              <a:gd name="T71" fmla="*/ 445 h 727"/>
              <a:gd name="T72" fmla="*/ 177 w 270"/>
              <a:gd name="T73" fmla="*/ 459 h 727"/>
              <a:gd name="T74" fmla="*/ 189 w 270"/>
              <a:gd name="T75" fmla="*/ 470 h 727"/>
              <a:gd name="T76" fmla="*/ 195 w 270"/>
              <a:gd name="T77" fmla="*/ 493 h 727"/>
              <a:gd name="T78" fmla="*/ 196 w 270"/>
              <a:gd name="T79" fmla="*/ 510 h 727"/>
              <a:gd name="T80" fmla="*/ 181 w 270"/>
              <a:gd name="T81" fmla="*/ 530 h 727"/>
              <a:gd name="T82" fmla="*/ 169 w 270"/>
              <a:gd name="T83" fmla="*/ 537 h 727"/>
              <a:gd name="T84" fmla="*/ 154 w 270"/>
              <a:gd name="T85" fmla="*/ 550 h 727"/>
              <a:gd name="T86" fmla="*/ 148 w 270"/>
              <a:gd name="T87" fmla="*/ 563 h 727"/>
              <a:gd name="T88" fmla="*/ 152 w 270"/>
              <a:gd name="T89" fmla="*/ 585 h 727"/>
              <a:gd name="T90" fmla="*/ 153 w 270"/>
              <a:gd name="T91" fmla="*/ 609 h 727"/>
              <a:gd name="T92" fmla="*/ 147 w 270"/>
              <a:gd name="T93" fmla="*/ 654 h 727"/>
              <a:gd name="T94" fmla="*/ 130 w 270"/>
              <a:gd name="T95" fmla="*/ 678 h 727"/>
              <a:gd name="T96" fmla="*/ 102 w 270"/>
              <a:gd name="T97" fmla="*/ 688 h 727"/>
              <a:gd name="T98" fmla="*/ 62 w 270"/>
              <a:gd name="T99" fmla="*/ 725 h 727"/>
              <a:gd name="T100" fmla="*/ 43 w 270"/>
              <a:gd name="T101" fmla="*/ 685 h 727"/>
              <a:gd name="T102" fmla="*/ 51 w 270"/>
              <a:gd name="T103" fmla="*/ 660 h 727"/>
              <a:gd name="T104" fmla="*/ 24 w 270"/>
              <a:gd name="T105" fmla="*/ 613 h 727"/>
              <a:gd name="T106" fmla="*/ 19 w 270"/>
              <a:gd name="T107" fmla="*/ 589 h 727"/>
              <a:gd name="T108" fmla="*/ 15 w 270"/>
              <a:gd name="T109" fmla="*/ 572 h 727"/>
              <a:gd name="T110" fmla="*/ 4 w 270"/>
              <a:gd name="T111" fmla="*/ 559 h 727"/>
              <a:gd name="T112" fmla="*/ 16 w 270"/>
              <a:gd name="T113" fmla="*/ 520 h 727"/>
              <a:gd name="T114" fmla="*/ 31 w 270"/>
              <a:gd name="T115" fmla="*/ 436 h 727"/>
              <a:gd name="T116" fmla="*/ 18 w 270"/>
              <a:gd name="T117" fmla="*/ 339 h 727"/>
              <a:gd name="T118" fmla="*/ 49 w 270"/>
              <a:gd name="T119" fmla="*/ 248 h 727"/>
              <a:gd name="T120" fmla="*/ 85 w 270"/>
              <a:gd name="T121" fmla="*/ 141 h 727"/>
              <a:gd name="T122" fmla="*/ 125 w 270"/>
              <a:gd name="T123" fmla="*/ 64 h 727"/>
              <a:gd name="T124" fmla="*/ 165 w 270"/>
              <a:gd name="T125" fmla="*/ 9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0" h="727">
                <a:moveTo>
                  <a:pt x="263" y="161"/>
                </a:moveTo>
                <a:cubicBezTo>
                  <a:pt x="263" y="161"/>
                  <a:pt x="263" y="161"/>
                  <a:pt x="263" y="161"/>
                </a:cubicBezTo>
                <a:cubicBezTo>
                  <a:pt x="263" y="161"/>
                  <a:pt x="263" y="161"/>
                  <a:pt x="263" y="161"/>
                </a:cubicBezTo>
                <a:cubicBezTo>
                  <a:pt x="262" y="161"/>
                  <a:pt x="262" y="161"/>
                  <a:pt x="262" y="161"/>
                </a:cubicBezTo>
                <a:cubicBezTo>
                  <a:pt x="262" y="161"/>
                  <a:pt x="261" y="161"/>
                  <a:pt x="261" y="162"/>
                </a:cubicBezTo>
                <a:cubicBezTo>
                  <a:pt x="261" y="162"/>
                  <a:pt x="261" y="163"/>
                  <a:pt x="260" y="163"/>
                </a:cubicBezTo>
                <a:cubicBezTo>
                  <a:pt x="260" y="163"/>
                  <a:pt x="261" y="163"/>
                  <a:pt x="261" y="164"/>
                </a:cubicBezTo>
                <a:cubicBezTo>
                  <a:pt x="261" y="164"/>
                  <a:pt x="262" y="165"/>
                  <a:pt x="262" y="165"/>
                </a:cubicBezTo>
                <a:cubicBezTo>
                  <a:pt x="262" y="165"/>
                  <a:pt x="263" y="164"/>
                  <a:pt x="263" y="164"/>
                </a:cubicBezTo>
                <a:cubicBezTo>
                  <a:pt x="264" y="163"/>
                  <a:pt x="264" y="162"/>
                  <a:pt x="264" y="162"/>
                </a:cubicBezTo>
                <a:cubicBezTo>
                  <a:pt x="264" y="162"/>
                  <a:pt x="264" y="162"/>
                  <a:pt x="263" y="161"/>
                </a:cubicBezTo>
                <a:close/>
                <a:moveTo>
                  <a:pt x="234" y="180"/>
                </a:moveTo>
                <a:cubicBezTo>
                  <a:pt x="235" y="180"/>
                  <a:pt x="235" y="180"/>
                  <a:pt x="235" y="180"/>
                </a:cubicBezTo>
                <a:cubicBezTo>
                  <a:pt x="234" y="181"/>
                  <a:pt x="234" y="181"/>
                  <a:pt x="233" y="181"/>
                </a:cubicBezTo>
                <a:cubicBezTo>
                  <a:pt x="233" y="181"/>
                  <a:pt x="233" y="181"/>
                  <a:pt x="233" y="181"/>
                </a:cubicBezTo>
                <a:cubicBezTo>
                  <a:pt x="233" y="181"/>
                  <a:pt x="232" y="181"/>
                  <a:pt x="232" y="180"/>
                </a:cubicBezTo>
                <a:cubicBezTo>
                  <a:pt x="232" y="180"/>
                  <a:pt x="233" y="179"/>
                  <a:pt x="233" y="179"/>
                </a:cubicBezTo>
                <a:cubicBezTo>
                  <a:pt x="234" y="179"/>
                  <a:pt x="234" y="180"/>
                  <a:pt x="234" y="180"/>
                </a:cubicBezTo>
                <a:close/>
                <a:moveTo>
                  <a:pt x="240" y="175"/>
                </a:moveTo>
                <a:cubicBezTo>
                  <a:pt x="241" y="175"/>
                  <a:pt x="241" y="175"/>
                  <a:pt x="241" y="176"/>
                </a:cubicBezTo>
                <a:cubicBezTo>
                  <a:pt x="241" y="176"/>
                  <a:pt x="241" y="177"/>
                  <a:pt x="240" y="177"/>
                </a:cubicBezTo>
                <a:cubicBezTo>
                  <a:pt x="239" y="177"/>
                  <a:pt x="238" y="176"/>
                  <a:pt x="238" y="176"/>
                </a:cubicBezTo>
                <a:cubicBezTo>
                  <a:pt x="239" y="176"/>
                  <a:pt x="239" y="175"/>
                  <a:pt x="240" y="175"/>
                </a:cubicBezTo>
                <a:cubicBezTo>
                  <a:pt x="240" y="175"/>
                  <a:pt x="240" y="175"/>
                  <a:pt x="240" y="175"/>
                </a:cubicBezTo>
                <a:cubicBezTo>
                  <a:pt x="240" y="175"/>
                  <a:pt x="240" y="175"/>
                  <a:pt x="240" y="175"/>
                </a:cubicBezTo>
                <a:cubicBezTo>
                  <a:pt x="240" y="175"/>
                  <a:pt x="240" y="175"/>
                  <a:pt x="240" y="175"/>
                </a:cubicBezTo>
                <a:close/>
                <a:moveTo>
                  <a:pt x="171" y="319"/>
                </a:moveTo>
                <a:cubicBezTo>
                  <a:pt x="171" y="319"/>
                  <a:pt x="171" y="319"/>
                  <a:pt x="172" y="319"/>
                </a:cubicBezTo>
                <a:cubicBezTo>
                  <a:pt x="172" y="319"/>
                  <a:pt x="172" y="320"/>
                  <a:pt x="172" y="320"/>
                </a:cubicBezTo>
                <a:cubicBezTo>
                  <a:pt x="172" y="321"/>
                  <a:pt x="172" y="321"/>
                  <a:pt x="171" y="321"/>
                </a:cubicBezTo>
                <a:cubicBezTo>
                  <a:pt x="171" y="321"/>
                  <a:pt x="171" y="321"/>
                  <a:pt x="171" y="320"/>
                </a:cubicBezTo>
                <a:cubicBezTo>
                  <a:pt x="171" y="320"/>
                  <a:pt x="170" y="320"/>
                  <a:pt x="170" y="319"/>
                </a:cubicBezTo>
                <a:cubicBezTo>
                  <a:pt x="170" y="319"/>
                  <a:pt x="171" y="319"/>
                  <a:pt x="171" y="319"/>
                </a:cubicBezTo>
                <a:close/>
                <a:moveTo>
                  <a:pt x="162" y="337"/>
                </a:moveTo>
                <a:cubicBezTo>
                  <a:pt x="162" y="338"/>
                  <a:pt x="161" y="338"/>
                  <a:pt x="161" y="339"/>
                </a:cubicBezTo>
                <a:cubicBezTo>
                  <a:pt x="161" y="340"/>
                  <a:pt x="161" y="341"/>
                  <a:pt x="160" y="341"/>
                </a:cubicBezTo>
                <a:cubicBezTo>
                  <a:pt x="160" y="341"/>
                  <a:pt x="159" y="340"/>
                  <a:pt x="159" y="340"/>
                </a:cubicBezTo>
                <a:cubicBezTo>
                  <a:pt x="159" y="339"/>
                  <a:pt x="158" y="339"/>
                  <a:pt x="158" y="338"/>
                </a:cubicBezTo>
                <a:cubicBezTo>
                  <a:pt x="159" y="338"/>
                  <a:pt x="159" y="338"/>
                  <a:pt x="159" y="337"/>
                </a:cubicBezTo>
                <a:cubicBezTo>
                  <a:pt x="159" y="337"/>
                  <a:pt x="160" y="337"/>
                  <a:pt x="162" y="337"/>
                </a:cubicBezTo>
                <a:close/>
                <a:moveTo>
                  <a:pt x="187" y="459"/>
                </a:moveTo>
                <a:cubicBezTo>
                  <a:pt x="187" y="460"/>
                  <a:pt x="187" y="460"/>
                  <a:pt x="187" y="460"/>
                </a:cubicBezTo>
                <a:cubicBezTo>
                  <a:pt x="187" y="460"/>
                  <a:pt x="186" y="461"/>
                  <a:pt x="186" y="461"/>
                </a:cubicBezTo>
                <a:cubicBezTo>
                  <a:pt x="184" y="459"/>
                  <a:pt x="183" y="458"/>
                  <a:pt x="183" y="458"/>
                </a:cubicBezTo>
                <a:cubicBezTo>
                  <a:pt x="182" y="458"/>
                  <a:pt x="182" y="457"/>
                  <a:pt x="182" y="456"/>
                </a:cubicBezTo>
                <a:cubicBezTo>
                  <a:pt x="182" y="455"/>
                  <a:pt x="181" y="455"/>
                  <a:pt x="181" y="454"/>
                </a:cubicBezTo>
                <a:cubicBezTo>
                  <a:pt x="181" y="452"/>
                  <a:pt x="181" y="452"/>
                  <a:pt x="181" y="452"/>
                </a:cubicBezTo>
                <a:cubicBezTo>
                  <a:pt x="181" y="452"/>
                  <a:pt x="182" y="453"/>
                  <a:pt x="182" y="453"/>
                </a:cubicBezTo>
                <a:cubicBezTo>
                  <a:pt x="183" y="454"/>
                  <a:pt x="183" y="454"/>
                  <a:pt x="184" y="455"/>
                </a:cubicBezTo>
                <a:cubicBezTo>
                  <a:pt x="185" y="457"/>
                  <a:pt x="186" y="458"/>
                  <a:pt x="187" y="459"/>
                </a:cubicBezTo>
                <a:close/>
                <a:moveTo>
                  <a:pt x="191" y="465"/>
                </a:moveTo>
                <a:cubicBezTo>
                  <a:pt x="192" y="465"/>
                  <a:pt x="193" y="465"/>
                  <a:pt x="193" y="465"/>
                </a:cubicBezTo>
                <a:cubicBezTo>
                  <a:pt x="193" y="466"/>
                  <a:pt x="192" y="467"/>
                  <a:pt x="191" y="467"/>
                </a:cubicBezTo>
                <a:cubicBezTo>
                  <a:pt x="191" y="466"/>
                  <a:pt x="191" y="466"/>
                  <a:pt x="191" y="466"/>
                </a:cubicBezTo>
                <a:cubicBezTo>
                  <a:pt x="191" y="466"/>
                  <a:pt x="191" y="465"/>
                  <a:pt x="191" y="465"/>
                </a:cubicBezTo>
                <a:close/>
                <a:moveTo>
                  <a:pt x="200" y="496"/>
                </a:moveTo>
                <a:cubicBezTo>
                  <a:pt x="199" y="496"/>
                  <a:pt x="199" y="497"/>
                  <a:pt x="198" y="497"/>
                </a:cubicBezTo>
                <a:cubicBezTo>
                  <a:pt x="198" y="496"/>
                  <a:pt x="198" y="496"/>
                  <a:pt x="198" y="496"/>
                </a:cubicBezTo>
                <a:cubicBezTo>
                  <a:pt x="199" y="495"/>
                  <a:pt x="199" y="494"/>
                  <a:pt x="199" y="494"/>
                </a:cubicBezTo>
                <a:cubicBezTo>
                  <a:pt x="199" y="494"/>
                  <a:pt x="199" y="494"/>
                  <a:pt x="199" y="494"/>
                </a:cubicBezTo>
                <a:cubicBezTo>
                  <a:pt x="199" y="494"/>
                  <a:pt x="199" y="494"/>
                  <a:pt x="199" y="494"/>
                </a:cubicBezTo>
                <a:cubicBezTo>
                  <a:pt x="200" y="494"/>
                  <a:pt x="200" y="494"/>
                  <a:pt x="200" y="494"/>
                </a:cubicBezTo>
                <a:cubicBezTo>
                  <a:pt x="200" y="495"/>
                  <a:pt x="200" y="495"/>
                  <a:pt x="200" y="495"/>
                </a:cubicBezTo>
                <a:cubicBezTo>
                  <a:pt x="200" y="495"/>
                  <a:pt x="200" y="495"/>
                  <a:pt x="200" y="496"/>
                </a:cubicBezTo>
                <a:close/>
                <a:moveTo>
                  <a:pt x="194" y="501"/>
                </a:moveTo>
                <a:cubicBezTo>
                  <a:pt x="194" y="501"/>
                  <a:pt x="194" y="501"/>
                  <a:pt x="194" y="501"/>
                </a:cubicBezTo>
                <a:cubicBezTo>
                  <a:pt x="194" y="501"/>
                  <a:pt x="194" y="502"/>
                  <a:pt x="193" y="503"/>
                </a:cubicBezTo>
                <a:cubicBezTo>
                  <a:pt x="193" y="503"/>
                  <a:pt x="192" y="504"/>
                  <a:pt x="192" y="504"/>
                </a:cubicBezTo>
                <a:cubicBezTo>
                  <a:pt x="192" y="503"/>
                  <a:pt x="192" y="502"/>
                  <a:pt x="193" y="501"/>
                </a:cubicBezTo>
                <a:cubicBezTo>
                  <a:pt x="193" y="501"/>
                  <a:pt x="193" y="501"/>
                  <a:pt x="194" y="501"/>
                </a:cubicBezTo>
                <a:close/>
                <a:moveTo>
                  <a:pt x="198" y="510"/>
                </a:moveTo>
                <a:cubicBezTo>
                  <a:pt x="198" y="510"/>
                  <a:pt x="198" y="510"/>
                  <a:pt x="198" y="510"/>
                </a:cubicBezTo>
                <a:cubicBezTo>
                  <a:pt x="197" y="510"/>
                  <a:pt x="197" y="510"/>
                  <a:pt x="197" y="510"/>
                </a:cubicBezTo>
                <a:cubicBezTo>
                  <a:pt x="197" y="510"/>
                  <a:pt x="197" y="510"/>
                  <a:pt x="196" y="510"/>
                </a:cubicBezTo>
                <a:cubicBezTo>
                  <a:pt x="196" y="510"/>
                  <a:pt x="196" y="509"/>
                  <a:pt x="196" y="509"/>
                </a:cubicBezTo>
                <a:cubicBezTo>
                  <a:pt x="196" y="509"/>
                  <a:pt x="196" y="509"/>
                  <a:pt x="197" y="508"/>
                </a:cubicBezTo>
                <a:cubicBezTo>
                  <a:pt x="197" y="508"/>
                  <a:pt x="197" y="508"/>
                  <a:pt x="197" y="508"/>
                </a:cubicBezTo>
                <a:cubicBezTo>
                  <a:pt x="197" y="508"/>
                  <a:pt x="197" y="508"/>
                  <a:pt x="197" y="508"/>
                </a:cubicBezTo>
                <a:cubicBezTo>
                  <a:pt x="198" y="508"/>
                  <a:pt x="198" y="509"/>
                  <a:pt x="198" y="510"/>
                </a:cubicBezTo>
                <a:close/>
                <a:moveTo>
                  <a:pt x="192" y="513"/>
                </a:moveTo>
                <a:cubicBezTo>
                  <a:pt x="192" y="513"/>
                  <a:pt x="192" y="513"/>
                  <a:pt x="192" y="513"/>
                </a:cubicBezTo>
                <a:cubicBezTo>
                  <a:pt x="192" y="513"/>
                  <a:pt x="193" y="513"/>
                  <a:pt x="193" y="514"/>
                </a:cubicBezTo>
                <a:cubicBezTo>
                  <a:pt x="193" y="514"/>
                  <a:pt x="194" y="514"/>
                  <a:pt x="194" y="514"/>
                </a:cubicBezTo>
                <a:cubicBezTo>
                  <a:pt x="194" y="514"/>
                  <a:pt x="195" y="514"/>
                  <a:pt x="195" y="515"/>
                </a:cubicBezTo>
                <a:cubicBezTo>
                  <a:pt x="195" y="515"/>
                  <a:pt x="195" y="515"/>
                  <a:pt x="195" y="516"/>
                </a:cubicBezTo>
                <a:cubicBezTo>
                  <a:pt x="195" y="517"/>
                  <a:pt x="193" y="517"/>
                  <a:pt x="192" y="517"/>
                </a:cubicBezTo>
                <a:cubicBezTo>
                  <a:pt x="192" y="517"/>
                  <a:pt x="192" y="517"/>
                  <a:pt x="192" y="517"/>
                </a:cubicBezTo>
                <a:cubicBezTo>
                  <a:pt x="192" y="516"/>
                  <a:pt x="191" y="516"/>
                  <a:pt x="191" y="516"/>
                </a:cubicBezTo>
                <a:cubicBezTo>
                  <a:pt x="191" y="515"/>
                  <a:pt x="190" y="515"/>
                  <a:pt x="190" y="515"/>
                </a:cubicBezTo>
                <a:cubicBezTo>
                  <a:pt x="189" y="515"/>
                  <a:pt x="189" y="514"/>
                  <a:pt x="189" y="514"/>
                </a:cubicBezTo>
                <a:cubicBezTo>
                  <a:pt x="189" y="514"/>
                  <a:pt x="190" y="513"/>
                  <a:pt x="190" y="513"/>
                </a:cubicBezTo>
                <a:cubicBezTo>
                  <a:pt x="190" y="513"/>
                  <a:pt x="191" y="513"/>
                  <a:pt x="191" y="513"/>
                </a:cubicBezTo>
                <a:cubicBezTo>
                  <a:pt x="191" y="513"/>
                  <a:pt x="191" y="513"/>
                  <a:pt x="191" y="513"/>
                </a:cubicBezTo>
                <a:cubicBezTo>
                  <a:pt x="192" y="513"/>
                  <a:pt x="192" y="513"/>
                  <a:pt x="192" y="513"/>
                </a:cubicBezTo>
                <a:close/>
                <a:moveTo>
                  <a:pt x="192" y="526"/>
                </a:moveTo>
                <a:cubicBezTo>
                  <a:pt x="191" y="526"/>
                  <a:pt x="190" y="527"/>
                  <a:pt x="190" y="527"/>
                </a:cubicBezTo>
                <a:cubicBezTo>
                  <a:pt x="189" y="527"/>
                  <a:pt x="189" y="527"/>
                  <a:pt x="189" y="527"/>
                </a:cubicBezTo>
                <a:cubicBezTo>
                  <a:pt x="189" y="527"/>
                  <a:pt x="189" y="527"/>
                  <a:pt x="189" y="527"/>
                </a:cubicBezTo>
                <a:cubicBezTo>
                  <a:pt x="190" y="526"/>
                  <a:pt x="190" y="525"/>
                  <a:pt x="190" y="525"/>
                </a:cubicBezTo>
                <a:cubicBezTo>
                  <a:pt x="190" y="523"/>
                  <a:pt x="190" y="523"/>
                  <a:pt x="191" y="522"/>
                </a:cubicBezTo>
                <a:cubicBezTo>
                  <a:pt x="191" y="522"/>
                  <a:pt x="191" y="522"/>
                  <a:pt x="191" y="522"/>
                </a:cubicBezTo>
                <a:cubicBezTo>
                  <a:pt x="192" y="522"/>
                  <a:pt x="192" y="522"/>
                  <a:pt x="192" y="522"/>
                </a:cubicBezTo>
                <a:cubicBezTo>
                  <a:pt x="193" y="523"/>
                  <a:pt x="193" y="523"/>
                  <a:pt x="193" y="524"/>
                </a:cubicBezTo>
                <a:cubicBezTo>
                  <a:pt x="193" y="525"/>
                  <a:pt x="192" y="525"/>
                  <a:pt x="192" y="526"/>
                </a:cubicBezTo>
                <a:close/>
                <a:moveTo>
                  <a:pt x="190" y="530"/>
                </a:moveTo>
                <a:cubicBezTo>
                  <a:pt x="190" y="531"/>
                  <a:pt x="190" y="531"/>
                  <a:pt x="190" y="531"/>
                </a:cubicBezTo>
                <a:cubicBezTo>
                  <a:pt x="190" y="531"/>
                  <a:pt x="189" y="532"/>
                  <a:pt x="189" y="532"/>
                </a:cubicBezTo>
                <a:cubicBezTo>
                  <a:pt x="188" y="533"/>
                  <a:pt x="188" y="533"/>
                  <a:pt x="187" y="533"/>
                </a:cubicBezTo>
                <a:cubicBezTo>
                  <a:pt x="187" y="532"/>
                  <a:pt x="187" y="532"/>
                  <a:pt x="187" y="532"/>
                </a:cubicBezTo>
                <a:cubicBezTo>
                  <a:pt x="187" y="532"/>
                  <a:pt x="187" y="531"/>
                  <a:pt x="187" y="531"/>
                </a:cubicBezTo>
                <a:cubicBezTo>
                  <a:pt x="187" y="530"/>
                  <a:pt x="188" y="530"/>
                  <a:pt x="188" y="530"/>
                </a:cubicBezTo>
                <a:cubicBezTo>
                  <a:pt x="188" y="530"/>
                  <a:pt x="188" y="530"/>
                  <a:pt x="188" y="530"/>
                </a:cubicBezTo>
                <a:cubicBezTo>
                  <a:pt x="189" y="530"/>
                  <a:pt x="189" y="530"/>
                  <a:pt x="190" y="530"/>
                </a:cubicBezTo>
                <a:close/>
                <a:moveTo>
                  <a:pt x="184" y="530"/>
                </a:moveTo>
                <a:cubicBezTo>
                  <a:pt x="184" y="530"/>
                  <a:pt x="183" y="531"/>
                  <a:pt x="183" y="531"/>
                </a:cubicBezTo>
                <a:cubicBezTo>
                  <a:pt x="183" y="531"/>
                  <a:pt x="182" y="531"/>
                  <a:pt x="182" y="530"/>
                </a:cubicBezTo>
                <a:cubicBezTo>
                  <a:pt x="182" y="530"/>
                  <a:pt x="182" y="530"/>
                  <a:pt x="182" y="530"/>
                </a:cubicBezTo>
                <a:cubicBezTo>
                  <a:pt x="182" y="530"/>
                  <a:pt x="182" y="530"/>
                  <a:pt x="182" y="530"/>
                </a:cubicBezTo>
                <a:cubicBezTo>
                  <a:pt x="182" y="529"/>
                  <a:pt x="182" y="529"/>
                  <a:pt x="182" y="528"/>
                </a:cubicBezTo>
                <a:cubicBezTo>
                  <a:pt x="183" y="528"/>
                  <a:pt x="183" y="528"/>
                  <a:pt x="183" y="527"/>
                </a:cubicBezTo>
                <a:cubicBezTo>
                  <a:pt x="184" y="527"/>
                  <a:pt x="185" y="527"/>
                  <a:pt x="185" y="527"/>
                </a:cubicBezTo>
                <a:cubicBezTo>
                  <a:pt x="185" y="529"/>
                  <a:pt x="185" y="529"/>
                  <a:pt x="185" y="529"/>
                </a:cubicBezTo>
                <a:cubicBezTo>
                  <a:pt x="185" y="529"/>
                  <a:pt x="184" y="530"/>
                  <a:pt x="184" y="530"/>
                </a:cubicBezTo>
                <a:close/>
                <a:moveTo>
                  <a:pt x="155" y="563"/>
                </a:moveTo>
                <a:cubicBezTo>
                  <a:pt x="155" y="565"/>
                  <a:pt x="155" y="565"/>
                  <a:pt x="155" y="565"/>
                </a:cubicBezTo>
                <a:cubicBezTo>
                  <a:pt x="154" y="565"/>
                  <a:pt x="153" y="566"/>
                  <a:pt x="153" y="566"/>
                </a:cubicBezTo>
                <a:cubicBezTo>
                  <a:pt x="153" y="565"/>
                  <a:pt x="152" y="564"/>
                  <a:pt x="152" y="563"/>
                </a:cubicBezTo>
                <a:cubicBezTo>
                  <a:pt x="152" y="563"/>
                  <a:pt x="152" y="563"/>
                  <a:pt x="152" y="563"/>
                </a:cubicBezTo>
                <a:lnTo>
                  <a:pt x="155" y="563"/>
                </a:lnTo>
                <a:close/>
                <a:moveTo>
                  <a:pt x="166" y="618"/>
                </a:moveTo>
                <a:cubicBezTo>
                  <a:pt x="165" y="619"/>
                  <a:pt x="164" y="620"/>
                  <a:pt x="164" y="620"/>
                </a:cubicBezTo>
                <a:cubicBezTo>
                  <a:pt x="164" y="620"/>
                  <a:pt x="165" y="621"/>
                  <a:pt x="165" y="621"/>
                </a:cubicBezTo>
                <a:cubicBezTo>
                  <a:pt x="166" y="621"/>
                  <a:pt x="166" y="622"/>
                  <a:pt x="166" y="622"/>
                </a:cubicBezTo>
                <a:cubicBezTo>
                  <a:pt x="166" y="624"/>
                  <a:pt x="164" y="629"/>
                  <a:pt x="162" y="636"/>
                </a:cubicBezTo>
                <a:cubicBezTo>
                  <a:pt x="162" y="637"/>
                  <a:pt x="162" y="637"/>
                  <a:pt x="162" y="638"/>
                </a:cubicBezTo>
                <a:cubicBezTo>
                  <a:pt x="162" y="639"/>
                  <a:pt x="161" y="642"/>
                  <a:pt x="160" y="647"/>
                </a:cubicBezTo>
                <a:cubicBezTo>
                  <a:pt x="159" y="649"/>
                  <a:pt x="158" y="653"/>
                  <a:pt x="158" y="657"/>
                </a:cubicBezTo>
                <a:cubicBezTo>
                  <a:pt x="157" y="659"/>
                  <a:pt x="157" y="662"/>
                  <a:pt x="156" y="667"/>
                </a:cubicBezTo>
                <a:cubicBezTo>
                  <a:pt x="155" y="671"/>
                  <a:pt x="154" y="674"/>
                  <a:pt x="152" y="675"/>
                </a:cubicBezTo>
                <a:cubicBezTo>
                  <a:pt x="152" y="675"/>
                  <a:pt x="152" y="675"/>
                  <a:pt x="152" y="675"/>
                </a:cubicBezTo>
                <a:cubicBezTo>
                  <a:pt x="152" y="675"/>
                  <a:pt x="152" y="674"/>
                  <a:pt x="152" y="673"/>
                </a:cubicBezTo>
                <a:cubicBezTo>
                  <a:pt x="151" y="672"/>
                  <a:pt x="151" y="672"/>
                  <a:pt x="151" y="671"/>
                </a:cubicBezTo>
                <a:cubicBezTo>
                  <a:pt x="152" y="669"/>
                  <a:pt x="152" y="668"/>
                  <a:pt x="152" y="668"/>
                </a:cubicBezTo>
                <a:cubicBezTo>
                  <a:pt x="152" y="666"/>
                  <a:pt x="151" y="665"/>
                  <a:pt x="151" y="664"/>
                </a:cubicBezTo>
                <a:cubicBezTo>
                  <a:pt x="150" y="664"/>
                  <a:pt x="150" y="662"/>
                  <a:pt x="150" y="660"/>
                </a:cubicBezTo>
                <a:cubicBezTo>
                  <a:pt x="150" y="658"/>
                  <a:pt x="150" y="657"/>
                  <a:pt x="150" y="657"/>
                </a:cubicBezTo>
                <a:cubicBezTo>
                  <a:pt x="150" y="656"/>
                  <a:pt x="151" y="656"/>
                  <a:pt x="152" y="654"/>
                </a:cubicBezTo>
                <a:cubicBezTo>
                  <a:pt x="152" y="654"/>
                  <a:pt x="152" y="653"/>
                  <a:pt x="152" y="652"/>
                </a:cubicBezTo>
                <a:cubicBezTo>
                  <a:pt x="153" y="650"/>
                  <a:pt x="153" y="650"/>
                  <a:pt x="153" y="649"/>
                </a:cubicBezTo>
                <a:cubicBezTo>
                  <a:pt x="153" y="648"/>
                  <a:pt x="153" y="648"/>
                  <a:pt x="153" y="647"/>
                </a:cubicBezTo>
                <a:cubicBezTo>
                  <a:pt x="154" y="646"/>
                  <a:pt x="154" y="644"/>
                  <a:pt x="154" y="644"/>
                </a:cubicBezTo>
                <a:cubicBezTo>
                  <a:pt x="155" y="641"/>
                  <a:pt x="156" y="640"/>
                  <a:pt x="158" y="640"/>
                </a:cubicBezTo>
                <a:cubicBezTo>
                  <a:pt x="158" y="638"/>
                  <a:pt x="158" y="637"/>
                  <a:pt x="158" y="636"/>
                </a:cubicBezTo>
                <a:cubicBezTo>
                  <a:pt x="160" y="633"/>
                  <a:pt x="160" y="631"/>
                  <a:pt x="160" y="631"/>
                </a:cubicBezTo>
                <a:cubicBezTo>
                  <a:pt x="160" y="629"/>
                  <a:pt x="161" y="628"/>
                  <a:pt x="161" y="626"/>
                </a:cubicBezTo>
                <a:cubicBezTo>
                  <a:pt x="161" y="625"/>
                  <a:pt x="162" y="624"/>
                  <a:pt x="162" y="624"/>
                </a:cubicBezTo>
                <a:cubicBezTo>
                  <a:pt x="161" y="623"/>
                  <a:pt x="161" y="622"/>
                  <a:pt x="161" y="622"/>
                </a:cubicBezTo>
                <a:cubicBezTo>
                  <a:pt x="161" y="618"/>
                  <a:pt x="162" y="616"/>
                  <a:pt x="165" y="615"/>
                </a:cubicBezTo>
                <a:cubicBezTo>
                  <a:pt x="165" y="615"/>
                  <a:pt x="165" y="615"/>
                  <a:pt x="165" y="616"/>
                </a:cubicBezTo>
                <a:cubicBezTo>
                  <a:pt x="166" y="616"/>
                  <a:pt x="166" y="617"/>
                  <a:pt x="166" y="617"/>
                </a:cubicBezTo>
                <a:cubicBezTo>
                  <a:pt x="166" y="617"/>
                  <a:pt x="166" y="618"/>
                  <a:pt x="166" y="618"/>
                </a:cubicBezTo>
                <a:close/>
                <a:moveTo>
                  <a:pt x="218" y="556"/>
                </a:moveTo>
                <a:cubicBezTo>
                  <a:pt x="219" y="556"/>
                  <a:pt x="220" y="556"/>
                  <a:pt x="220" y="556"/>
                </a:cubicBezTo>
                <a:cubicBezTo>
                  <a:pt x="220" y="557"/>
                  <a:pt x="220" y="557"/>
                  <a:pt x="220" y="557"/>
                </a:cubicBezTo>
                <a:cubicBezTo>
                  <a:pt x="220" y="558"/>
                  <a:pt x="219" y="558"/>
                  <a:pt x="218" y="558"/>
                </a:cubicBezTo>
                <a:cubicBezTo>
                  <a:pt x="218" y="558"/>
                  <a:pt x="217" y="557"/>
                  <a:pt x="216" y="556"/>
                </a:cubicBezTo>
                <a:cubicBezTo>
                  <a:pt x="217" y="556"/>
                  <a:pt x="217" y="556"/>
                  <a:pt x="218" y="556"/>
                </a:cubicBezTo>
                <a:close/>
                <a:moveTo>
                  <a:pt x="216" y="582"/>
                </a:moveTo>
                <a:cubicBezTo>
                  <a:pt x="215" y="583"/>
                  <a:pt x="214" y="585"/>
                  <a:pt x="213" y="587"/>
                </a:cubicBezTo>
                <a:cubicBezTo>
                  <a:pt x="213" y="588"/>
                  <a:pt x="213" y="589"/>
                  <a:pt x="214" y="590"/>
                </a:cubicBezTo>
                <a:cubicBezTo>
                  <a:pt x="214" y="590"/>
                  <a:pt x="214" y="590"/>
                  <a:pt x="213" y="591"/>
                </a:cubicBezTo>
                <a:cubicBezTo>
                  <a:pt x="212" y="591"/>
                  <a:pt x="212" y="591"/>
                  <a:pt x="211" y="591"/>
                </a:cubicBezTo>
                <a:cubicBezTo>
                  <a:pt x="210" y="591"/>
                  <a:pt x="209" y="593"/>
                  <a:pt x="209" y="594"/>
                </a:cubicBezTo>
                <a:cubicBezTo>
                  <a:pt x="209" y="595"/>
                  <a:pt x="209" y="595"/>
                  <a:pt x="210" y="596"/>
                </a:cubicBezTo>
                <a:cubicBezTo>
                  <a:pt x="210" y="597"/>
                  <a:pt x="210" y="598"/>
                  <a:pt x="210" y="599"/>
                </a:cubicBezTo>
                <a:cubicBezTo>
                  <a:pt x="210" y="599"/>
                  <a:pt x="210" y="600"/>
                  <a:pt x="210" y="601"/>
                </a:cubicBezTo>
                <a:cubicBezTo>
                  <a:pt x="210" y="603"/>
                  <a:pt x="211" y="604"/>
                  <a:pt x="212" y="604"/>
                </a:cubicBezTo>
                <a:cubicBezTo>
                  <a:pt x="213" y="605"/>
                  <a:pt x="213" y="605"/>
                  <a:pt x="214" y="605"/>
                </a:cubicBezTo>
                <a:cubicBezTo>
                  <a:pt x="214" y="605"/>
                  <a:pt x="214" y="606"/>
                  <a:pt x="214" y="607"/>
                </a:cubicBezTo>
                <a:cubicBezTo>
                  <a:pt x="214" y="607"/>
                  <a:pt x="213" y="608"/>
                  <a:pt x="212" y="609"/>
                </a:cubicBezTo>
                <a:cubicBezTo>
                  <a:pt x="210" y="611"/>
                  <a:pt x="209" y="612"/>
                  <a:pt x="209" y="613"/>
                </a:cubicBezTo>
                <a:cubicBezTo>
                  <a:pt x="209" y="614"/>
                  <a:pt x="209" y="615"/>
                  <a:pt x="210" y="616"/>
                </a:cubicBezTo>
                <a:cubicBezTo>
                  <a:pt x="210" y="616"/>
                  <a:pt x="208" y="617"/>
                  <a:pt x="204" y="620"/>
                </a:cubicBezTo>
                <a:cubicBezTo>
                  <a:pt x="204" y="621"/>
                  <a:pt x="203" y="622"/>
                  <a:pt x="202" y="624"/>
                </a:cubicBezTo>
                <a:cubicBezTo>
                  <a:pt x="202" y="625"/>
                  <a:pt x="202" y="626"/>
                  <a:pt x="202" y="626"/>
                </a:cubicBezTo>
                <a:cubicBezTo>
                  <a:pt x="202" y="627"/>
                  <a:pt x="202" y="627"/>
                  <a:pt x="202" y="628"/>
                </a:cubicBezTo>
                <a:cubicBezTo>
                  <a:pt x="203" y="629"/>
                  <a:pt x="203" y="630"/>
                  <a:pt x="203" y="630"/>
                </a:cubicBezTo>
                <a:cubicBezTo>
                  <a:pt x="202" y="631"/>
                  <a:pt x="201" y="632"/>
                  <a:pt x="201" y="633"/>
                </a:cubicBezTo>
                <a:cubicBezTo>
                  <a:pt x="200" y="634"/>
                  <a:pt x="199" y="635"/>
                  <a:pt x="197" y="635"/>
                </a:cubicBezTo>
                <a:cubicBezTo>
                  <a:pt x="197" y="634"/>
                  <a:pt x="197" y="634"/>
                  <a:pt x="197" y="634"/>
                </a:cubicBezTo>
                <a:cubicBezTo>
                  <a:pt x="197" y="632"/>
                  <a:pt x="198" y="630"/>
                  <a:pt x="199" y="629"/>
                </a:cubicBezTo>
                <a:cubicBezTo>
                  <a:pt x="200" y="628"/>
                  <a:pt x="201" y="627"/>
                  <a:pt x="201" y="627"/>
                </a:cubicBezTo>
                <a:cubicBezTo>
                  <a:pt x="200" y="626"/>
                  <a:pt x="200" y="625"/>
                  <a:pt x="200" y="625"/>
                </a:cubicBezTo>
                <a:cubicBezTo>
                  <a:pt x="199" y="625"/>
                  <a:pt x="199" y="625"/>
                  <a:pt x="198" y="625"/>
                </a:cubicBezTo>
                <a:cubicBezTo>
                  <a:pt x="198" y="625"/>
                  <a:pt x="197" y="623"/>
                  <a:pt x="193" y="618"/>
                </a:cubicBezTo>
                <a:cubicBezTo>
                  <a:pt x="193" y="617"/>
                  <a:pt x="194" y="616"/>
                  <a:pt x="194" y="615"/>
                </a:cubicBezTo>
                <a:cubicBezTo>
                  <a:pt x="195" y="614"/>
                  <a:pt x="195" y="613"/>
                  <a:pt x="195" y="612"/>
                </a:cubicBezTo>
                <a:cubicBezTo>
                  <a:pt x="195" y="611"/>
                  <a:pt x="195" y="610"/>
                  <a:pt x="194" y="609"/>
                </a:cubicBezTo>
                <a:cubicBezTo>
                  <a:pt x="193" y="607"/>
                  <a:pt x="192" y="606"/>
                  <a:pt x="192" y="604"/>
                </a:cubicBezTo>
                <a:cubicBezTo>
                  <a:pt x="192" y="603"/>
                  <a:pt x="192" y="601"/>
                  <a:pt x="193" y="600"/>
                </a:cubicBezTo>
                <a:cubicBezTo>
                  <a:pt x="193" y="600"/>
                  <a:pt x="193" y="599"/>
                  <a:pt x="194" y="599"/>
                </a:cubicBezTo>
                <a:cubicBezTo>
                  <a:pt x="196" y="598"/>
                  <a:pt x="197" y="596"/>
                  <a:pt x="198" y="594"/>
                </a:cubicBezTo>
                <a:cubicBezTo>
                  <a:pt x="199" y="593"/>
                  <a:pt x="199" y="592"/>
                  <a:pt x="199" y="590"/>
                </a:cubicBezTo>
                <a:cubicBezTo>
                  <a:pt x="199" y="589"/>
                  <a:pt x="199" y="587"/>
                  <a:pt x="200" y="587"/>
                </a:cubicBezTo>
                <a:cubicBezTo>
                  <a:pt x="200" y="586"/>
                  <a:pt x="201" y="585"/>
                  <a:pt x="203" y="584"/>
                </a:cubicBezTo>
                <a:cubicBezTo>
                  <a:pt x="204" y="583"/>
                  <a:pt x="205" y="582"/>
                  <a:pt x="205" y="582"/>
                </a:cubicBezTo>
                <a:cubicBezTo>
                  <a:pt x="206" y="582"/>
                  <a:pt x="206" y="582"/>
                  <a:pt x="207" y="583"/>
                </a:cubicBezTo>
                <a:cubicBezTo>
                  <a:pt x="207" y="584"/>
                  <a:pt x="207" y="584"/>
                  <a:pt x="208" y="585"/>
                </a:cubicBezTo>
                <a:cubicBezTo>
                  <a:pt x="208" y="584"/>
                  <a:pt x="209" y="583"/>
                  <a:pt x="210" y="583"/>
                </a:cubicBezTo>
                <a:cubicBezTo>
                  <a:pt x="211" y="581"/>
                  <a:pt x="211" y="581"/>
                  <a:pt x="212" y="581"/>
                </a:cubicBezTo>
                <a:cubicBezTo>
                  <a:pt x="212" y="581"/>
                  <a:pt x="213" y="581"/>
                  <a:pt x="214" y="581"/>
                </a:cubicBezTo>
                <a:cubicBezTo>
                  <a:pt x="214" y="582"/>
                  <a:pt x="215" y="582"/>
                  <a:pt x="216" y="582"/>
                </a:cubicBezTo>
                <a:close/>
                <a:moveTo>
                  <a:pt x="217" y="577"/>
                </a:moveTo>
                <a:cubicBezTo>
                  <a:pt x="219" y="577"/>
                  <a:pt x="220" y="577"/>
                  <a:pt x="222" y="578"/>
                </a:cubicBezTo>
                <a:cubicBezTo>
                  <a:pt x="218" y="579"/>
                  <a:pt x="217" y="581"/>
                  <a:pt x="217" y="583"/>
                </a:cubicBezTo>
                <a:cubicBezTo>
                  <a:pt x="216" y="583"/>
                  <a:pt x="216" y="583"/>
                  <a:pt x="216" y="583"/>
                </a:cubicBezTo>
                <a:cubicBezTo>
                  <a:pt x="216" y="582"/>
                  <a:pt x="216" y="582"/>
                  <a:pt x="216" y="582"/>
                </a:cubicBezTo>
                <a:cubicBezTo>
                  <a:pt x="215" y="582"/>
                  <a:pt x="215" y="582"/>
                  <a:pt x="215" y="582"/>
                </a:cubicBezTo>
                <a:cubicBezTo>
                  <a:pt x="215" y="582"/>
                  <a:pt x="215" y="581"/>
                  <a:pt x="215" y="581"/>
                </a:cubicBezTo>
                <a:cubicBezTo>
                  <a:pt x="215" y="580"/>
                  <a:pt x="215" y="579"/>
                  <a:pt x="216" y="578"/>
                </a:cubicBezTo>
                <a:cubicBezTo>
                  <a:pt x="216" y="578"/>
                  <a:pt x="217" y="577"/>
                  <a:pt x="217" y="577"/>
                </a:cubicBezTo>
                <a:close/>
                <a:moveTo>
                  <a:pt x="17" y="588"/>
                </a:moveTo>
                <a:cubicBezTo>
                  <a:pt x="17" y="588"/>
                  <a:pt x="17" y="588"/>
                  <a:pt x="17" y="588"/>
                </a:cubicBezTo>
                <a:cubicBezTo>
                  <a:pt x="17" y="587"/>
                  <a:pt x="16" y="587"/>
                  <a:pt x="16" y="587"/>
                </a:cubicBezTo>
                <a:cubicBezTo>
                  <a:pt x="15" y="586"/>
                  <a:pt x="15" y="586"/>
                  <a:pt x="14" y="586"/>
                </a:cubicBezTo>
                <a:cubicBezTo>
                  <a:pt x="13" y="586"/>
                  <a:pt x="13" y="587"/>
                  <a:pt x="13" y="587"/>
                </a:cubicBezTo>
                <a:cubicBezTo>
                  <a:pt x="12" y="587"/>
                  <a:pt x="11" y="586"/>
                  <a:pt x="11" y="586"/>
                </a:cubicBezTo>
                <a:cubicBezTo>
                  <a:pt x="10" y="586"/>
                  <a:pt x="9" y="585"/>
                  <a:pt x="9" y="585"/>
                </a:cubicBezTo>
                <a:cubicBezTo>
                  <a:pt x="9" y="584"/>
                  <a:pt x="9" y="583"/>
                  <a:pt x="10" y="583"/>
                </a:cubicBezTo>
                <a:cubicBezTo>
                  <a:pt x="10" y="583"/>
                  <a:pt x="10" y="583"/>
                  <a:pt x="10" y="583"/>
                </a:cubicBezTo>
                <a:cubicBezTo>
                  <a:pt x="11" y="582"/>
                  <a:pt x="11" y="582"/>
                  <a:pt x="12" y="582"/>
                </a:cubicBezTo>
                <a:cubicBezTo>
                  <a:pt x="12" y="582"/>
                  <a:pt x="12" y="582"/>
                  <a:pt x="13" y="582"/>
                </a:cubicBezTo>
                <a:cubicBezTo>
                  <a:pt x="15" y="581"/>
                  <a:pt x="16" y="579"/>
                  <a:pt x="17" y="578"/>
                </a:cubicBezTo>
                <a:cubicBezTo>
                  <a:pt x="17" y="578"/>
                  <a:pt x="18" y="578"/>
                  <a:pt x="18" y="578"/>
                </a:cubicBezTo>
                <a:cubicBezTo>
                  <a:pt x="19" y="578"/>
                  <a:pt x="19" y="579"/>
                  <a:pt x="19" y="580"/>
                </a:cubicBezTo>
                <a:cubicBezTo>
                  <a:pt x="19" y="582"/>
                  <a:pt x="19" y="584"/>
                  <a:pt x="19" y="585"/>
                </a:cubicBezTo>
                <a:cubicBezTo>
                  <a:pt x="19" y="587"/>
                  <a:pt x="18" y="588"/>
                  <a:pt x="17" y="588"/>
                </a:cubicBezTo>
                <a:close/>
                <a:moveTo>
                  <a:pt x="18" y="589"/>
                </a:moveTo>
                <a:cubicBezTo>
                  <a:pt x="18" y="590"/>
                  <a:pt x="18" y="591"/>
                  <a:pt x="17" y="592"/>
                </a:cubicBezTo>
                <a:cubicBezTo>
                  <a:pt x="16" y="594"/>
                  <a:pt x="15" y="595"/>
                  <a:pt x="14" y="595"/>
                </a:cubicBezTo>
                <a:cubicBezTo>
                  <a:pt x="14" y="595"/>
                  <a:pt x="13" y="594"/>
                  <a:pt x="13" y="592"/>
                </a:cubicBezTo>
                <a:cubicBezTo>
                  <a:pt x="13" y="592"/>
                  <a:pt x="12" y="591"/>
                  <a:pt x="12" y="591"/>
                </a:cubicBezTo>
                <a:cubicBezTo>
                  <a:pt x="12" y="591"/>
                  <a:pt x="12" y="590"/>
                  <a:pt x="12" y="590"/>
                </a:cubicBezTo>
                <a:cubicBezTo>
                  <a:pt x="12" y="590"/>
                  <a:pt x="12" y="590"/>
                  <a:pt x="12" y="590"/>
                </a:cubicBezTo>
                <a:cubicBezTo>
                  <a:pt x="12" y="590"/>
                  <a:pt x="12" y="590"/>
                  <a:pt x="12" y="590"/>
                </a:cubicBezTo>
                <a:cubicBezTo>
                  <a:pt x="12" y="590"/>
                  <a:pt x="12" y="590"/>
                  <a:pt x="12" y="590"/>
                </a:cubicBezTo>
                <a:cubicBezTo>
                  <a:pt x="13" y="590"/>
                  <a:pt x="13" y="589"/>
                  <a:pt x="14" y="589"/>
                </a:cubicBezTo>
                <a:cubicBezTo>
                  <a:pt x="15" y="589"/>
                  <a:pt x="16" y="588"/>
                  <a:pt x="17" y="588"/>
                </a:cubicBezTo>
                <a:cubicBezTo>
                  <a:pt x="17" y="588"/>
                  <a:pt x="17" y="589"/>
                  <a:pt x="18" y="589"/>
                </a:cubicBezTo>
                <a:cubicBezTo>
                  <a:pt x="18" y="589"/>
                  <a:pt x="18" y="589"/>
                  <a:pt x="18" y="589"/>
                </a:cubicBezTo>
                <a:close/>
                <a:moveTo>
                  <a:pt x="16" y="605"/>
                </a:moveTo>
                <a:cubicBezTo>
                  <a:pt x="16" y="605"/>
                  <a:pt x="16" y="605"/>
                  <a:pt x="16" y="604"/>
                </a:cubicBezTo>
                <a:cubicBezTo>
                  <a:pt x="17" y="604"/>
                  <a:pt x="17" y="604"/>
                  <a:pt x="18" y="604"/>
                </a:cubicBezTo>
                <a:cubicBezTo>
                  <a:pt x="17" y="604"/>
                  <a:pt x="17" y="605"/>
                  <a:pt x="17" y="605"/>
                </a:cubicBezTo>
                <a:cubicBezTo>
                  <a:pt x="17" y="606"/>
                  <a:pt x="16" y="606"/>
                  <a:pt x="16" y="606"/>
                </a:cubicBezTo>
                <a:lnTo>
                  <a:pt x="16" y="605"/>
                </a:lnTo>
                <a:close/>
                <a:moveTo>
                  <a:pt x="9" y="581"/>
                </a:moveTo>
                <a:cubicBezTo>
                  <a:pt x="9" y="581"/>
                  <a:pt x="9" y="581"/>
                  <a:pt x="9" y="581"/>
                </a:cubicBezTo>
                <a:cubicBezTo>
                  <a:pt x="9" y="581"/>
                  <a:pt x="10" y="581"/>
                  <a:pt x="10" y="581"/>
                </a:cubicBezTo>
                <a:cubicBezTo>
                  <a:pt x="9" y="582"/>
                  <a:pt x="9" y="582"/>
                  <a:pt x="9" y="582"/>
                </a:cubicBezTo>
                <a:cubicBezTo>
                  <a:pt x="9" y="582"/>
                  <a:pt x="9" y="582"/>
                  <a:pt x="9" y="582"/>
                </a:cubicBezTo>
                <a:cubicBezTo>
                  <a:pt x="8" y="583"/>
                  <a:pt x="8" y="583"/>
                  <a:pt x="7" y="583"/>
                </a:cubicBezTo>
                <a:cubicBezTo>
                  <a:pt x="8" y="582"/>
                  <a:pt x="8" y="581"/>
                  <a:pt x="8" y="581"/>
                </a:cubicBezTo>
                <a:cubicBezTo>
                  <a:pt x="9" y="581"/>
                  <a:pt x="9" y="581"/>
                  <a:pt x="9" y="581"/>
                </a:cubicBezTo>
                <a:close/>
                <a:moveTo>
                  <a:pt x="12" y="579"/>
                </a:moveTo>
                <a:cubicBezTo>
                  <a:pt x="12" y="579"/>
                  <a:pt x="12" y="579"/>
                  <a:pt x="12" y="580"/>
                </a:cubicBezTo>
                <a:cubicBezTo>
                  <a:pt x="12" y="580"/>
                  <a:pt x="12" y="580"/>
                  <a:pt x="12" y="580"/>
                </a:cubicBezTo>
                <a:cubicBezTo>
                  <a:pt x="11" y="580"/>
                  <a:pt x="11" y="580"/>
                  <a:pt x="11" y="580"/>
                </a:cubicBezTo>
                <a:cubicBezTo>
                  <a:pt x="11" y="580"/>
                  <a:pt x="10" y="580"/>
                  <a:pt x="10" y="580"/>
                </a:cubicBezTo>
                <a:cubicBezTo>
                  <a:pt x="10" y="580"/>
                  <a:pt x="10" y="580"/>
                  <a:pt x="10" y="580"/>
                </a:cubicBezTo>
                <a:cubicBezTo>
                  <a:pt x="10" y="579"/>
                  <a:pt x="10" y="579"/>
                  <a:pt x="10" y="579"/>
                </a:cubicBezTo>
                <a:cubicBezTo>
                  <a:pt x="10" y="579"/>
                  <a:pt x="11" y="579"/>
                  <a:pt x="11" y="579"/>
                </a:cubicBezTo>
                <a:cubicBezTo>
                  <a:pt x="11" y="579"/>
                  <a:pt x="11" y="579"/>
                  <a:pt x="11" y="579"/>
                </a:cubicBezTo>
                <a:cubicBezTo>
                  <a:pt x="12" y="579"/>
                  <a:pt x="12" y="579"/>
                  <a:pt x="12" y="579"/>
                </a:cubicBezTo>
                <a:close/>
                <a:moveTo>
                  <a:pt x="14" y="596"/>
                </a:moveTo>
                <a:cubicBezTo>
                  <a:pt x="14" y="596"/>
                  <a:pt x="14" y="596"/>
                  <a:pt x="15" y="596"/>
                </a:cubicBezTo>
                <a:cubicBezTo>
                  <a:pt x="15" y="596"/>
                  <a:pt x="15" y="596"/>
                  <a:pt x="15" y="596"/>
                </a:cubicBezTo>
                <a:cubicBezTo>
                  <a:pt x="15" y="596"/>
                  <a:pt x="15" y="597"/>
                  <a:pt x="15" y="597"/>
                </a:cubicBezTo>
                <a:cubicBezTo>
                  <a:pt x="15" y="597"/>
                  <a:pt x="15" y="598"/>
                  <a:pt x="15" y="599"/>
                </a:cubicBezTo>
                <a:cubicBezTo>
                  <a:pt x="14" y="600"/>
                  <a:pt x="14" y="600"/>
                  <a:pt x="13" y="600"/>
                </a:cubicBezTo>
                <a:cubicBezTo>
                  <a:pt x="13" y="600"/>
                  <a:pt x="13" y="599"/>
                  <a:pt x="13" y="599"/>
                </a:cubicBezTo>
                <a:cubicBezTo>
                  <a:pt x="13" y="598"/>
                  <a:pt x="13" y="597"/>
                  <a:pt x="14" y="596"/>
                </a:cubicBezTo>
                <a:cubicBezTo>
                  <a:pt x="14" y="596"/>
                  <a:pt x="14" y="596"/>
                  <a:pt x="14" y="596"/>
                </a:cubicBezTo>
                <a:cubicBezTo>
                  <a:pt x="14" y="596"/>
                  <a:pt x="14" y="596"/>
                  <a:pt x="14" y="596"/>
                </a:cubicBezTo>
                <a:close/>
                <a:moveTo>
                  <a:pt x="233" y="185"/>
                </a:moveTo>
                <a:cubicBezTo>
                  <a:pt x="233" y="185"/>
                  <a:pt x="233" y="185"/>
                  <a:pt x="233" y="185"/>
                </a:cubicBezTo>
                <a:cubicBezTo>
                  <a:pt x="233" y="185"/>
                  <a:pt x="232" y="185"/>
                  <a:pt x="232" y="184"/>
                </a:cubicBezTo>
                <a:cubicBezTo>
                  <a:pt x="231" y="184"/>
                  <a:pt x="231" y="184"/>
                  <a:pt x="231" y="183"/>
                </a:cubicBezTo>
                <a:cubicBezTo>
                  <a:pt x="231" y="183"/>
                  <a:pt x="231" y="183"/>
                  <a:pt x="231" y="184"/>
                </a:cubicBezTo>
                <a:cubicBezTo>
                  <a:pt x="232" y="184"/>
                  <a:pt x="232" y="184"/>
                  <a:pt x="233" y="184"/>
                </a:cubicBezTo>
                <a:cubicBezTo>
                  <a:pt x="233" y="184"/>
                  <a:pt x="233" y="184"/>
                  <a:pt x="233" y="185"/>
                </a:cubicBezTo>
                <a:close/>
                <a:moveTo>
                  <a:pt x="224" y="190"/>
                </a:moveTo>
                <a:cubicBezTo>
                  <a:pt x="224" y="190"/>
                  <a:pt x="224" y="190"/>
                  <a:pt x="224" y="190"/>
                </a:cubicBezTo>
                <a:cubicBezTo>
                  <a:pt x="224" y="190"/>
                  <a:pt x="224" y="190"/>
                  <a:pt x="224" y="189"/>
                </a:cubicBezTo>
                <a:cubicBezTo>
                  <a:pt x="224" y="189"/>
                  <a:pt x="224" y="189"/>
                  <a:pt x="224" y="189"/>
                </a:cubicBezTo>
                <a:cubicBezTo>
                  <a:pt x="224" y="189"/>
                  <a:pt x="224" y="189"/>
                  <a:pt x="225" y="189"/>
                </a:cubicBezTo>
                <a:cubicBezTo>
                  <a:pt x="225" y="189"/>
                  <a:pt x="225" y="190"/>
                  <a:pt x="225" y="191"/>
                </a:cubicBezTo>
                <a:cubicBezTo>
                  <a:pt x="225" y="191"/>
                  <a:pt x="225" y="191"/>
                  <a:pt x="225" y="191"/>
                </a:cubicBezTo>
                <a:cubicBezTo>
                  <a:pt x="225" y="191"/>
                  <a:pt x="225" y="191"/>
                  <a:pt x="224" y="190"/>
                </a:cubicBezTo>
                <a:close/>
                <a:moveTo>
                  <a:pt x="225" y="194"/>
                </a:moveTo>
                <a:cubicBezTo>
                  <a:pt x="226" y="194"/>
                  <a:pt x="226" y="194"/>
                  <a:pt x="226" y="195"/>
                </a:cubicBezTo>
                <a:cubicBezTo>
                  <a:pt x="226" y="195"/>
                  <a:pt x="226" y="195"/>
                  <a:pt x="226" y="195"/>
                </a:cubicBezTo>
                <a:cubicBezTo>
                  <a:pt x="225" y="195"/>
                  <a:pt x="225" y="195"/>
                  <a:pt x="225" y="195"/>
                </a:cubicBezTo>
                <a:cubicBezTo>
                  <a:pt x="224" y="195"/>
                  <a:pt x="224" y="194"/>
                  <a:pt x="224" y="194"/>
                </a:cubicBezTo>
                <a:cubicBezTo>
                  <a:pt x="224" y="194"/>
                  <a:pt x="224" y="194"/>
                  <a:pt x="224" y="194"/>
                </a:cubicBezTo>
                <a:cubicBezTo>
                  <a:pt x="225" y="194"/>
                  <a:pt x="225" y="194"/>
                  <a:pt x="225" y="194"/>
                </a:cubicBezTo>
                <a:close/>
                <a:moveTo>
                  <a:pt x="218" y="274"/>
                </a:moveTo>
                <a:cubicBezTo>
                  <a:pt x="218" y="274"/>
                  <a:pt x="218" y="274"/>
                  <a:pt x="218" y="274"/>
                </a:cubicBezTo>
                <a:cubicBezTo>
                  <a:pt x="218" y="274"/>
                  <a:pt x="218" y="274"/>
                  <a:pt x="218" y="274"/>
                </a:cubicBezTo>
                <a:cubicBezTo>
                  <a:pt x="218" y="275"/>
                  <a:pt x="218" y="275"/>
                  <a:pt x="218" y="276"/>
                </a:cubicBezTo>
                <a:cubicBezTo>
                  <a:pt x="218" y="276"/>
                  <a:pt x="217" y="276"/>
                  <a:pt x="217" y="276"/>
                </a:cubicBezTo>
                <a:cubicBezTo>
                  <a:pt x="217" y="276"/>
                  <a:pt x="216" y="275"/>
                  <a:pt x="216" y="275"/>
                </a:cubicBezTo>
                <a:cubicBezTo>
                  <a:pt x="216" y="275"/>
                  <a:pt x="216" y="274"/>
                  <a:pt x="217" y="274"/>
                </a:cubicBezTo>
                <a:cubicBezTo>
                  <a:pt x="217" y="274"/>
                  <a:pt x="217" y="274"/>
                  <a:pt x="217" y="274"/>
                </a:cubicBezTo>
                <a:cubicBezTo>
                  <a:pt x="217" y="274"/>
                  <a:pt x="217" y="274"/>
                  <a:pt x="218" y="274"/>
                </a:cubicBezTo>
                <a:close/>
                <a:moveTo>
                  <a:pt x="219" y="277"/>
                </a:moveTo>
                <a:cubicBezTo>
                  <a:pt x="219" y="277"/>
                  <a:pt x="219" y="277"/>
                  <a:pt x="219" y="277"/>
                </a:cubicBezTo>
                <a:cubicBezTo>
                  <a:pt x="219" y="278"/>
                  <a:pt x="219" y="278"/>
                  <a:pt x="219" y="278"/>
                </a:cubicBezTo>
                <a:cubicBezTo>
                  <a:pt x="219" y="279"/>
                  <a:pt x="218" y="279"/>
                  <a:pt x="218" y="279"/>
                </a:cubicBezTo>
                <a:cubicBezTo>
                  <a:pt x="218" y="279"/>
                  <a:pt x="218" y="278"/>
                  <a:pt x="218" y="278"/>
                </a:cubicBezTo>
                <a:cubicBezTo>
                  <a:pt x="218" y="278"/>
                  <a:pt x="218" y="278"/>
                  <a:pt x="218" y="278"/>
                </a:cubicBezTo>
                <a:cubicBezTo>
                  <a:pt x="218" y="277"/>
                  <a:pt x="218" y="277"/>
                  <a:pt x="218" y="277"/>
                </a:cubicBezTo>
                <a:cubicBezTo>
                  <a:pt x="219" y="277"/>
                  <a:pt x="219" y="277"/>
                  <a:pt x="219" y="277"/>
                </a:cubicBezTo>
                <a:close/>
                <a:moveTo>
                  <a:pt x="149" y="354"/>
                </a:moveTo>
                <a:cubicBezTo>
                  <a:pt x="150" y="354"/>
                  <a:pt x="150" y="355"/>
                  <a:pt x="150" y="356"/>
                </a:cubicBezTo>
                <a:cubicBezTo>
                  <a:pt x="150" y="356"/>
                  <a:pt x="150" y="357"/>
                  <a:pt x="149" y="357"/>
                </a:cubicBezTo>
                <a:cubicBezTo>
                  <a:pt x="149" y="358"/>
                  <a:pt x="148" y="358"/>
                  <a:pt x="147" y="358"/>
                </a:cubicBezTo>
                <a:cubicBezTo>
                  <a:pt x="147" y="358"/>
                  <a:pt x="147" y="358"/>
                  <a:pt x="147" y="358"/>
                </a:cubicBezTo>
                <a:cubicBezTo>
                  <a:pt x="146" y="357"/>
                  <a:pt x="146" y="357"/>
                  <a:pt x="146" y="357"/>
                </a:cubicBezTo>
                <a:cubicBezTo>
                  <a:pt x="146" y="355"/>
                  <a:pt x="147" y="354"/>
                  <a:pt x="147" y="353"/>
                </a:cubicBezTo>
                <a:cubicBezTo>
                  <a:pt x="147" y="353"/>
                  <a:pt x="147" y="353"/>
                  <a:pt x="148" y="353"/>
                </a:cubicBezTo>
                <a:cubicBezTo>
                  <a:pt x="148" y="353"/>
                  <a:pt x="148" y="353"/>
                  <a:pt x="148" y="353"/>
                </a:cubicBezTo>
                <a:cubicBezTo>
                  <a:pt x="148" y="353"/>
                  <a:pt x="149" y="353"/>
                  <a:pt x="149" y="354"/>
                </a:cubicBezTo>
                <a:close/>
                <a:moveTo>
                  <a:pt x="242" y="165"/>
                </a:moveTo>
                <a:cubicBezTo>
                  <a:pt x="242" y="165"/>
                  <a:pt x="243" y="166"/>
                  <a:pt x="243" y="168"/>
                </a:cubicBezTo>
                <a:cubicBezTo>
                  <a:pt x="242" y="168"/>
                  <a:pt x="241" y="167"/>
                  <a:pt x="240" y="167"/>
                </a:cubicBezTo>
                <a:cubicBezTo>
                  <a:pt x="239" y="167"/>
                  <a:pt x="238" y="166"/>
                  <a:pt x="238" y="165"/>
                </a:cubicBezTo>
                <a:cubicBezTo>
                  <a:pt x="239" y="165"/>
                  <a:pt x="239" y="165"/>
                  <a:pt x="240" y="164"/>
                </a:cubicBezTo>
                <a:cubicBezTo>
                  <a:pt x="241" y="164"/>
                  <a:pt x="241" y="164"/>
                  <a:pt x="241" y="164"/>
                </a:cubicBezTo>
                <a:cubicBezTo>
                  <a:pt x="241" y="164"/>
                  <a:pt x="242" y="165"/>
                  <a:pt x="242" y="165"/>
                </a:cubicBezTo>
                <a:close/>
                <a:moveTo>
                  <a:pt x="250" y="161"/>
                </a:moveTo>
                <a:cubicBezTo>
                  <a:pt x="250" y="161"/>
                  <a:pt x="250" y="161"/>
                  <a:pt x="250" y="161"/>
                </a:cubicBezTo>
                <a:cubicBezTo>
                  <a:pt x="250" y="161"/>
                  <a:pt x="250" y="161"/>
                  <a:pt x="250" y="161"/>
                </a:cubicBezTo>
                <a:close/>
                <a:moveTo>
                  <a:pt x="193" y="21"/>
                </a:moveTo>
                <a:cubicBezTo>
                  <a:pt x="194" y="21"/>
                  <a:pt x="195" y="21"/>
                  <a:pt x="197" y="20"/>
                </a:cubicBezTo>
                <a:cubicBezTo>
                  <a:pt x="198" y="20"/>
                  <a:pt x="199" y="21"/>
                  <a:pt x="200" y="22"/>
                </a:cubicBezTo>
                <a:cubicBezTo>
                  <a:pt x="200" y="22"/>
                  <a:pt x="201" y="23"/>
                  <a:pt x="202" y="24"/>
                </a:cubicBezTo>
                <a:cubicBezTo>
                  <a:pt x="204" y="27"/>
                  <a:pt x="209" y="28"/>
                  <a:pt x="214" y="28"/>
                </a:cubicBezTo>
                <a:cubicBezTo>
                  <a:pt x="218" y="28"/>
                  <a:pt x="220" y="29"/>
                  <a:pt x="223" y="31"/>
                </a:cubicBezTo>
                <a:cubicBezTo>
                  <a:pt x="226" y="34"/>
                  <a:pt x="227" y="36"/>
                  <a:pt x="227" y="39"/>
                </a:cubicBezTo>
                <a:cubicBezTo>
                  <a:pt x="229" y="39"/>
                  <a:pt x="230" y="39"/>
                  <a:pt x="231" y="40"/>
                </a:cubicBezTo>
                <a:cubicBezTo>
                  <a:pt x="232" y="41"/>
                  <a:pt x="233" y="42"/>
                  <a:pt x="233" y="44"/>
                </a:cubicBezTo>
                <a:cubicBezTo>
                  <a:pt x="234" y="46"/>
                  <a:pt x="235" y="47"/>
                  <a:pt x="235" y="47"/>
                </a:cubicBezTo>
                <a:cubicBezTo>
                  <a:pt x="236" y="48"/>
                  <a:pt x="237" y="49"/>
                  <a:pt x="239" y="50"/>
                </a:cubicBezTo>
                <a:cubicBezTo>
                  <a:pt x="239" y="51"/>
                  <a:pt x="238" y="52"/>
                  <a:pt x="238" y="52"/>
                </a:cubicBezTo>
                <a:cubicBezTo>
                  <a:pt x="237" y="53"/>
                  <a:pt x="236" y="54"/>
                  <a:pt x="236" y="55"/>
                </a:cubicBezTo>
                <a:cubicBezTo>
                  <a:pt x="236" y="58"/>
                  <a:pt x="237" y="61"/>
                  <a:pt x="238" y="63"/>
                </a:cubicBezTo>
                <a:cubicBezTo>
                  <a:pt x="238" y="64"/>
                  <a:pt x="239" y="64"/>
                  <a:pt x="239" y="65"/>
                </a:cubicBezTo>
                <a:cubicBezTo>
                  <a:pt x="240" y="65"/>
                  <a:pt x="240" y="66"/>
                  <a:pt x="240" y="66"/>
                </a:cubicBezTo>
                <a:cubicBezTo>
                  <a:pt x="240" y="67"/>
                  <a:pt x="239" y="68"/>
                  <a:pt x="238" y="69"/>
                </a:cubicBezTo>
                <a:cubicBezTo>
                  <a:pt x="238" y="76"/>
                  <a:pt x="238" y="76"/>
                  <a:pt x="238" y="76"/>
                </a:cubicBezTo>
                <a:cubicBezTo>
                  <a:pt x="238" y="76"/>
                  <a:pt x="239" y="75"/>
                  <a:pt x="239" y="75"/>
                </a:cubicBezTo>
                <a:cubicBezTo>
                  <a:pt x="239" y="75"/>
                  <a:pt x="240" y="75"/>
                  <a:pt x="240" y="75"/>
                </a:cubicBezTo>
                <a:cubicBezTo>
                  <a:pt x="245" y="75"/>
                  <a:pt x="248" y="77"/>
                  <a:pt x="248" y="81"/>
                </a:cubicBezTo>
                <a:cubicBezTo>
                  <a:pt x="248" y="82"/>
                  <a:pt x="247" y="83"/>
                  <a:pt x="246" y="84"/>
                </a:cubicBezTo>
                <a:cubicBezTo>
                  <a:pt x="245" y="85"/>
                  <a:pt x="244" y="86"/>
                  <a:pt x="244" y="87"/>
                </a:cubicBezTo>
                <a:cubicBezTo>
                  <a:pt x="244" y="89"/>
                  <a:pt x="246" y="92"/>
                  <a:pt x="250" y="97"/>
                </a:cubicBezTo>
                <a:cubicBezTo>
                  <a:pt x="255" y="101"/>
                  <a:pt x="257" y="105"/>
                  <a:pt x="257" y="106"/>
                </a:cubicBezTo>
                <a:cubicBezTo>
                  <a:pt x="256" y="108"/>
                  <a:pt x="256" y="109"/>
                  <a:pt x="256" y="109"/>
                </a:cubicBezTo>
                <a:cubicBezTo>
                  <a:pt x="256" y="110"/>
                  <a:pt x="256" y="112"/>
                  <a:pt x="257" y="115"/>
                </a:cubicBezTo>
                <a:cubicBezTo>
                  <a:pt x="257" y="118"/>
                  <a:pt x="258" y="119"/>
                  <a:pt x="258" y="119"/>
                </a:cubicBezTo>
                <a:cubicBezTo>
                  <a:pt x="258" y="121"/>
                  <a:pt x="257" y="123"/>
                  <a:pt x="255" y="125"/>
                </a:cubicBezTo>
                <a:cubicBezTo>
                  <a:pt x="253" y="127"/>
                  <a:pt x="252" y="128"/>
                  <a:pt x="252" y="128"/>
                </a:cubicBezTo>
                <a:cubicBezTo>
                  <a:pt x="252" y="132"/>
                  <a:pt x="254" y="135"/>
                  <a:pt x="257" y="138"/>
                </a:cubicBezTo>
                <a:cubicBezTo>
                  <a:pt x="257" y="139"/>
                  <a:pt x="259" y="140"/>
                  <a:pt x="260" y="141"/>
                </a:cubicBezTo>
                <a:cubicBezTo>
                  <a:pt x="262" y="143"/>
                  <a:pt x="263" y="144"/>
                  <a:pt x="264" y="146"/>
                </a:cubicBezTo>
                <a:cubicBezTo>
                  <a:pt x="264" y="147"/>
                  <a:pt x="265" y="148"/>
                  <a:pt x="267" y="151"/>
                </a:cubicBezTo>
                <a:cubicBezTo>
                  <a:pt x="268" y="153"/>
                  <a:pt x="269" y="155"/>
                  <a:pt x="269" y="156"/>
                </a:cubicBezTo>
                <a:cubicBezTo>
                  <a:pt x="269" y="157"/>
                  <a:pt x="270" y="157"/>
                  <a:pt x="270" y="158"/>
                </a:cubicBezTo>
                <a:cubicBezTo>
                  <a:pt x="269" y="158"/>
                  <a:pt x="268" y="158"/>
                  <a:pt x="268" y="159"/>
                </a:cubicBezTo>
                <a:cubicBezTo>
                  <a:pt x="267" y="160"/>
                  <a:pt x="266" y="160"/>
                  <a:pt x="266" y="160"/>
                </a:cubicBezTo>
                <a:cubicBezTo>
                  <a:pt x="266" y="160"/>
                  <a:pt x="265" y="160"/>
                  <a:pt x="264" y="160"/>
                </a:cubicBezTo>
                <a:cubicBezTo>
                  <a:pt x="264" y="159"/>
                  <a:pt x="263" y="159"/>
                  <a:pt x="262" y="159"/>
                </a:cubicBezTo>
                <a:cubicBezTo>
                  <a:pt x="262" y="159"/>
                  <a:pt x="261" y="159"/>
                  <a:pt x="261" y="160"/>
                </a:cubicBezTo>
                <a:cubicBezTo>
                  <a:pt x="261" y="160"/>
                  <a:pt x="261" y="160"/>
                  <a:pt x="261" y="160"/>
                </a:cubicBezTo>
                <a:cubicBezTo>
                  <a:pt x="260" y="161"/>
                  <a:pt x="260" y="161"/>
                  <a:pt x="260" y="161"/>
                </a:cubicBezTo>
                <a:cubicBezTo>
                  <a:pt x="258" y="161"/>
                  <a:pt x="257" y="160"/>
                  <a:pt x="257" y="160"/>
                </a:cubicBezTo>
                <a:cubicBezTo>
                  <a:pt x="254" y="161"/>
                  <a:pt x="252" y="162"/>
                  <a:pt x="252" y="162"/>
                </a:cubicBezTo>
                <a:cubicBezTo>
                  <a:pt x="252" y="161"/>
                  <a:pt x="251" y="161"/>
                  <a:pt x="250" y="161"/>
                </a:cubicBezTo>
                <a:cubicBezTo>
                  <a:pt x="250" y="161"/>
                  <a:pt x="250" y="161"/>
                  <a:pt x="250" y="161"/>
                </a:cubicBezTo>
                <a:cubicBezTo>
                  <a:pt x="250" y="161"/>
                  <a:pt x="250" y="161"/>
                  <a:pt x="250" y="161"/>
                </a:cubicBezTo>
                <a:cubicBezTo>
                  <a:pt x="250" y="161"/>
                  <a:pt x="250" y="161"/>
                  <a:pt x="250" y="161"/>
                </a:cubicBezTo>
                <a:cubicBezTo>
                  <a:pt x="251" y="162"/>
                  <a:pt x="252" y="163"/>
                  <a:pt x="252" y="164"/>
                </a:cubicBezTo>
                <a:cubicBezTo>
                  <a:pt x="250" y="164"/>
                  <a:pt x="250" y="165"/>
                  <a:pt x="250" y="165"/>
                </a:cubicBezTo>
                <a:cubicBezTo>
                  <a:pt x="250" y="165"/>
                  <a:pt x="250" y="166"/>
                  <a:pt x="250" y="166"/>
                </a:cubicBezTo>
                <a:cubicBezTo>
                  <a:pt x="250" y="167"/>
                  <a:pt x="250" y="167"/>
                  <a:pt x="250" y="167"/>
                </a:cubicBezTo>
                <a:cubicBezTo>
                  <a:pt x="249" y="167"/>
                  <a:pt x="248" y="166"/>
                  <a:pt x="247" y="165"/>
                </a:cubicBezTo>
                <a:cubicBezTo>
                  <a:pt x="246" y="164"/>
                  <a:pt x="245" y="163"/>
                  <a:pt x="244" y="163"/>
                </a:cubicBezTo>
                <a:cubicBezTo>
                  <a:pt x="244" y="164"/>
                  <a:pt x="244" y="164"/>
                  <a:pt x="243" y="164"/>
                </a:cubicBezTo>
                <a:cubicBezTo>
                  <a:pt x="243" y="163"/>
                  <a:pt x="243" y="163"/>
                  <a:pt x="243" y="163"/>
                </a:cubicBezTo>
                <a:cubicBezTo>
                  <a:pt x="241" y="161"/>
                  <a:pt x="240" y="160"/>
                  <a:pt x="239" y="160"/>
                </a:cubicBezTo>
                <a:cubicBezTo>
                  <a:pt x="239" y="160"/>
                  <a:pt x="239" y="160"/>
                  <a:pt x="239" y="160"/>
                </a:cubicBezTo>
                <a:cubicBezTo>
                  <a:pt x="239" y="161"/>
                  <a:pt x="239" y="161"/>
                  <a:pt x="239" y="162"/>
                </a:cubicBezTo>
                <a:cubicBezTo>
                  <a:pt x="240" y="163"/>
                  <a:pt x="240" y="163"/>
                  <a:pt x="240" y="163"/>
                </a:cubicBezTo>
                <a:cubicBezTo>
                  <a:pt x="240" y="164"/>
                  <a:pt x="240" y="164"/>
                  <a:pt x="240" y="164"/>
                </a:cubicBezTo>
                <a:cubicBezTo>
                  <a:pt x="240" y="164"/>
                  <a:pt x="240" y="164"/>
                  <a:pt x="239" y="164"/>
                </a:cubicBezTo>
                <a:cubicBezTo>
                  <a:pt x="239" y="164"/>
                  <a:pt x="239" y="164"/>
                  <a:pt x="238" y="165"/>
                </a:cubicBezTo>
                <a:cubicBezTo>
                  <a:pt x="237" y="165"/>
                  <a:pt x="237" y="165"/>
                  <a:pt x="237" y="165"/>
                </a:cubicBezTo>
                <a:cubicBezTo>
                  <a:pt x="236" y="166"/>
                  <a:pt x="236" y="166"/>
                  <a:pt x="236" y="166"/>
                </a:cubicBezTo>
                <a:cubicBezTo>
                  <a:pt x="236" y="165"/>
                  <a:pt x="236" y="164"/>
                  <a:pt x="235" y="163"/>
                </a:cubicBezTo>
                <a:cubicBezTo>
                  <a:pt x="235" y="163"/>
                  <a:pt x="234" y="162"/>
                  <a:pt x="233" y="162"/>
                </a:cubicBezTo>
                <a:cubicBezTo>
                  <a:pt x="233" y="163"/>
                  <a:pt x="232" y="165"/>
                  <a:pt x="232" y="166"/>
                </a:cubicBezTo>
                <a:cubicBezTo>
                  <a:pt x="232" y="167"/>
                  <a:pt x="233" y="168"/>
                  <a:pt x="233" y="169"/>
                </a:cubicBezTo>
                <a:cubicBezTo>
                  <a:pt x="234" y="170"/>
                  <a:pt x="234" y="171"/>
                  <a:pt x="234" y="171"/>
                </a:cubicBezTo>
                <a:cubicBezTo>
                  <a:pt x="234" y="171"/>
                  <a:pt x="234" y="171"/>
                  <a:pt x="234" y="171"/>
                </a:cubicBezTo>
                <a:cubicBezTo>
                  <a:pt x="232" y="171"/>
                  <a:pt x="231" y="171"/>
                  <a:pt x="231" y="172"/>
                </a:cubicBezTo>
                <a:cubicBezTo>
                  <a:pt x="231" y="172"/>
                  <a:pt x="232" y="173"/>
                  <a:pt x="233" y="173"/>
                </a:cubicBezTo>
                <a:cubicBezTo>
                  <a:pt x="235" y="173"/>
                  <a:pt x="235" y="174"/>
                  <a:pt x="235" y="174"/>
                </a:cubicBezTo>
                <a:cubicBezTo>
                  <a:pt x="235" y="174"/>
                  <a:pt x="235" y="175"/>
                  <a:pt x="235" y="175"/>
                </a:cubicBezTo>
                <a:cubicBezTo>
                  <a:pt x="235" y="175"/>
                  <a:pt x="234" y="176"/>
                  <a:pt x="234" y="176"/>
                </a:cubicBezTo>
                <a:cubicBezTo>
                  <a:pt x="235" y="177"/>
                  <a:pt x="235" y="178"/>
                  <a:pt x="235" y="178"/>
                </a:cubicBezTo>
                <a:cubicBezTo>
                  <a:pt x="235" y="178"/>
                  <a:pt x="234" y="178"/>
                  <a:pt x="234" y="178"/>
                </a:cubicBezTo>
                <a:cubicBezTo>
                  <a:pt x="234" y="178"/>
                  <a:pt x="234" y="178"/>
                  <a:pt x="234" y="178"/>
                </a:cubicBezTo>
                <a:cubicBezTo>
                  <a:pt x="234" y="178"/>
                  <a:pt x="233" y="178"/>
                  <a:pt x="232" y="178"/>
                </a:cubicBezTo>
                <a:cubicBezTo>
                  <a:pt x="231" y="178"/>
                  <a:pt x="231" y="178"/>
                  <a:pt x="231" y="177"/>
                </a:cubicBezTo>
                <a:cubicBezTo>
                  <a:pt x="230" y="177"/>
                  <a:pt x="230" y="177"/>
                  <a:pt x="230" y="177"/>
                </a:cubicBezTo>
                <a:cubicBezTo>
                  <a:pt x="230" y="178"/>
                  <a:pt x="230" y="179"/>
                  <a:pt x="230" y="179"/>
                </a:cubicBezTo>
                <a:cubicBezTo>
                  <a:pt x="230" y="179"/>
                  <a:pt x="230" y="179"/>
                  <a:pt x="230" y="179"/>
                </a:cubicBezTo>
                <a:cubicBezTo>
                  <a:pt x="230" y="180"/>
                  <a:pt x="230" y="180"/>
                  <a:pt x="230" y="181"/>
                </a:cubicBezTo>
                <a:cubicBezTo>
                  <a:pt x="230" y="181"/>
                  <a:pt x="230" y="181"/>
                  <a:pt x="230" y="182"/>
                </a:cubicBezTo>
                <a:cubicBezTo>
                  <a:pt x="230" y="182"/>
                  <a:pt x="230" y="182"/>
                  <a:pt x="229" y="182"/>
                </a:cubicBezTo>
                <a:cubicBezTo>
                  <a:pt x="228" y="181"/>
                  <a:pt x="227" y="181"/>
                  <a:pt x="226" y="181"/>
                </a:cubicBezTo>
                <a:cubicBezTo>
                  <a:pt x="224" y="181"/>
                  <a:pt x="224" y="181"/>
                  <a:pt x="224" y="181"/>
                </a:cubicBezTo>
                <a:cubicBezTo>
                  <a:pt x="224" y="181"/>
                  <a:pt x="224" y="181"/>
                  <a:pt x="224" y="182"/>
                </a:cubicBezTo>
                <a:cubicBezTo>
                  <a:pt x="225" y="182"/>
                  <a:pt x="226" y="182"/>
                  <a:pt x="227" y="183"/>
                </a:cubicBezTo>
                <a:cubicBezTo>
                  <a:pt x="228" y="183"/>
                  <a:pt x="228" y="184"/>
                  <a:pt x="229" y="184"/>
                </a:cubicBezTo>
                <a:cubicBezTo>
                  <a:pt x="229" y="184"/>
                  <a:pt x="229" y="184"/>
                  <a:pt x="229" y="184"/>
                </a:cubicBezTo>
                <a:cubicBezTo>
                  <a:pt x="228" y="186"/>
                  <a:pt x="228" y="186"/>
                  <a:pt x="227" y="186"/>
                </a:cubicBezTo>
                <a:cubicBezTo>
                  <a:pt x="226" y="186"/>
                  <a:pt x="226" y="186"/>
                  <a:pt x="226" y="187"/>
                </a:cubicBezTo>
                <a:cubicBezTo>
                  <a:pt x="226" y="187"/>
                  <a:pt x="226" y="187"/>
                  <a:pt x="226" y="188"/>
                </a:cubicBezTo>
                <a:cubicBezTo>
                  <a:pt x="226" y="188"/>
                  <a:pt x="226" y="188"/>
                  <a:pt x="226" y="188"/>
                </a:cubicBezTo>
                <a:cubicBezTo>
                  <a:pt x="226" y="188"/>
                  <a:pt x="225" y="188"/>
                  <a:pt x="225" y="188"/>
                </a:cubicBezTo>
                <a:cubicBezTo>
                  <a:pt x="224" y="188"/>
                  <a:pt x="224" y="188"/>
                  <a:pt x="224" y="188"/>
                </a:cubicBezTo>
                <a:cubicBezTo>
                  <a:pt x="224" y="188"/>
                  <a:pt x="224" y="188"/>
                  <a:pt x="224" y="189"/>
                </a:cubicBezTo>
                <a:cubicBezTo>
                  <a:pt x="224" y="189"/>
                  <a:pt x="223" y="189"/>
                  <a:pt x="223" y="189"/>
                </a:cubicBezTo>
                <a:cubicBezTo>
                  <a:pt x="223" y="189"/>
                  <a:pt x="223" y="189"/>
                  <a:pt x="222" y="188"/>
                </a:cubicBezTo>
                <a:cubicBezTo>
                  <a:pt x="222" y="188"/>
                  <a:pt x="222" y="188"/>
                  <a:pt x="222" y="188"/>
                </a:cubicBezTo>
                <a:cubicBezTo>
                  <a:pt x="221" y="188"/>
                  <a:pt x="221" y="188"/>
                  <a:pt x="221" y="188"/>
                </a:cubicBezTo>
                <a:cubicBezTo>
                  <a:pt x="221" y="189"/>
                  <a:pt x="221" y="189"/>
                  <a:pt x="221" y="189"/>
                </a:cubicBezTo>
                <a:cubicBezTo>
                  <a:pt x="221" y="190"/>
                  <a:pt x="221" y="190"/>
                  <a:pt x="221" y="190"/>
                </a:cubicBezTo>
                <a:cubicBezTo>
                  <a:pt x="220" y="189"/>
                  <a:pt x="220" y="190"/>
                  <a:pt x="219" y="190"/>
                </a:cubicBezTo>
                <a:cubicBezTo>
                  <a:pt x="218" y="190"/>
                  <a:pt x="217" y="190"/>
                  <a:pt x="217" y="191"/>
                </a:cubicBezTo>
                <a:cubicBezTo>
                  <a:pt x="217" y="193"/>
                  <a:pt x="218" y="194"/>
                  <a:pt x="219" y="194"/>
                </a:cubicBezTo>
                <a:cubicBezTo>
                  <a:pt x="219" y="194"/>
                  <a:pt x="220" y="193"/>
                  <a:pt x="220" y="193"/>
                </a:cubicBezTo>
                <a:cubicBezTo>
                  <a:pt x="221" y="192"/>
                  <a:pt x="221" y="192"/>
                  <a:pt x="221" y="192"/>
                </a:cubicBezTo>
                <a:cubicBezTo>
                  <a:pt x="222" y="192"/>
                  <a:pt x="223" y="192"/>
                  <a:pt x="223" y="193"/>
                </a:cubicBezTo>
                <a:cubicBezTo>
                  <a:pt x="223" y="193"/>
                  <a:pt x="223" y="193"/>
                  <a:pt x="222" y="193"/>
                </a:cubicBezTo>
                <a:cubicBezTo>
                  <a:pt x="223" y="193"/>
                  <a:pt x="223" y="194"/>
                  <a:pt x="223" y="194"/>
                </a:cubicBezTo>
                <a:cubicBezTo>
                  <a:pt x="223" y="194"/>
                  <a:pt x="223" y="194"/>
                  <a:pt x="223" y="195"/>
                </a:cubicBezTo>
                <a:cubicBezTo>
                  <a:pt x="223" y="195"/>
                  <a:pt x="222" y="196"/>
                  <a:pt x="222" y="196"/>
                </a:cubicBezTo>
                <a:cubicBezTo>
                  <a:pt x="221" y="197"/>
                  <a:pt x="220" y="198"/>
                  <a:pt x="220" y="198"/>
                </a:cubicBezTo>
                <a:cubicBezTo>
                  <a:pt x="221" y="199"/>
                  <a:pt x="221" y="199"/>
                  <a:pt x="221" y="199"/>
                </a:cubicBezTo>
                <a:cubicBezTo>
                  <a:pt x="221" y="201"/>
                  <a:pt x="221" y="201"/>
                  <a:pt x="221" y="201"/>
                </a:cubicBezTo>
                <a:cubicBezTo>
                  <a:pt x="221" y="203"/>
                  <a:pt x="221" y="205"/>
                  <a:pt x="221" y="206"/>
                </a:cubicBezTo>
                <a:cubicBezTo>
                  <a:pt x="221" y="206"/>
                  <a:pt x="221" y="207"/>
                  <a:pt x="221" y="207"/>
                </a:cubicBezTo>
                <a:cubicBezTo>
                  <a:pt x="221" y="207"/>
                  <a:pt x="221" y="207"/>
                  <a:pt x="221" y="207"/>
                </a:cubicBezTo>
                <a:cubicBezTo>
                  <a:pt x="221" y="207"/>
                  <a:pt x="220" y="208"/>
                  <a:pt x="220" y="208"/>
                </a:cubicBezTo>
                <a:cubicBezTo>
                  <a:pt x="219" y="209"/>
                  <a:pt x="219" y="209"/>
                  <a:pt x="219" y="209"/>
                </a:cubicBezTo>
                <a:cubicBezTo>
                  <a:pt x="219" y="210"/>
                  <a:pt x="219" y="210"/>
                  <a:pt x="219" y="210"/>
                </a:cubicBezTo>
                <a:cubicBezTo>
                  <a:pt x="219" y="211"/>
                  <a:pt x="219" y="211"/>
                  <a:pt x="218" y="213"/>
                </a:cubicBezTo>
                <a:cubicBezTo>
                  <a:pt x="216" y="214"/>
                  <a:pt x="215" y="215"/>
                  <a:pt x="215" y="216"/>
                </a:cubicBezTo>
                <a:cubicBezTo>
                  <a:pt x="216" y="217"/>
                  <a:pt x="216" y="218"/>
                  <a:pt x="216" y="219"/>
                </a:cubicBezTo>
                <a:cubicBezTo>
                  <a:pt x="216" y="219"/>
                  <a:pt x="216" y="220"/>
                  <a:pt x="215" y="220"/>
                </a:cubicBezTo>
                <a:cubicBezTo>
                  <a:pt x="215" y="220"/>
                  <a:pt x="214" y="219"/>
                  <a:pt x="214" y="219"/>
                </a:cubicBezTo>
                <a:cubicBezTo>
                  <a:pt x="213" y="219"/>
                  <a:pt x="213" y="219"/>
                  <a:pt x="213" y="219"/>
                </a:cubicBezTo>
                <a:cubicBezTo>
                  <a:pt x="213" y="220"/>
                  <a:pt x="213" y="220"/>
                  <a:pt x="213" y="220"/>
                </a:cubicBezTo>
                <a:cubicBezTo>
                  <a:pt x="214" y="220"/>
                  <a:pt x="214" y="220"/>
                  <a:pt x="215" y="221"/>
                </a:cubicBezTo>
                <a:cubicBezTo>
                  <a:pt x="215" y="221"/>
                  <a:pt x="215" y="221"/>
                  <a:pt x="216" y="222"/>
                </a:cubicBezTo>
                <a:cubicBezTo>
                  <a:pt x="216" y="222"/>
                  <a:pt x="217" y="222"/>
                  <a:pt x="217" y="222"/>
                </a:cubicBezTo>
                <a:cubicBezTo>
                  <a:pt x="217" y="224"/>
                  <a:pt x="217" y="226"/>
                  <a:pt x="218" y="227"/>
                </a:cubicBezTo>
                <a:cubicBezTo>
                  <a:pt x="217" y="227"/>
                  <a:pt x="217" y="227"/>
                  <a:pt x="216" y="227"/>
                </a:cubicBezTo>
                <a:cubicBezTo>
                  <a:pt x="216" y="227"/>
                  <a:pt x="216" y="227"/>
                  <a:pt x="216" y="227"/>
                </a:cubicBezTo>
                <a:cubicBezTo>
                  <a:pt x="217" y="228"/>
                  <a:pt x="218" y="228"/>
                  <a:pt x="219" y="229"/>
                </a:cubicBezTo>
                <a:cubicBezTo>
                  <a:pt x="219" y="229"/>
                  <a:pt x="219" y="230"/>
                  <a:pt x="220" y="230"/>
                </a:cubicBezTo>
                <a:cubicBezTo>
                  <a:pt x="220" y="231"/>
                  <a:pt x="220" y="231"/>
                  <a:pt x="220" y="232"/>
                </a:cubicBezTo>
                <a:cubicBezTo>
                  <a:pt x="221" y="232"/>
                  <a:pt x="222" y="232"/>
                  <a:pt x="223" y="232"/>
                </a:cubicBezTo>
                <a:cubicBezTo>
                  <a:pt x="224" y="232"/>
                  <a:pt x="225" y="233"/>
                  <a:pt x="226" y="234"/>
                </a:cubicBezTo>
                <a:cubicBezTo>
                  <a:pt x="225" y="234"/>
                  <a:pt x="225" y="234"/>
                  <a:pt x="225" y="234"/>
                </a:cubicBezTo>
                <a:cubicBezTo>
                  <a:pt x="225" y="233"/>
                  <a:pt x="225" y="233"/>
                  <a:pt x="225" y="233"/>
                </a:cubicBezTo>
                <a:cubicBezTo>
                  <a:pt x="224" y="233"/>
                  <a:pt x="224" y="233"/>
                  <a:pt x="224" y="233"/>
                </a:cubicBezTo>
                <a:cubicBezTo>
                  <a:pt x="224" y="235"/>
                  <a:pt x="224" y="235"/>
                  <a:pt x="224" y="235"/>
                </a:cubicBezTo>
                <a:cubicBezTo>
                  <a:pt x="224" y="235"/>
                  <a:pt x="225" y="235"/>
                  <a:pt x="225" y="236"/>
                </a:cubicBezTo>
                <a:cubicBezTo>
                  <a:pt x="226" y="236"/>
                  <a:pt x="226" y="237"/>
                  <a:pt x="226" y="237"/>
                </a:cubicBezTo>
                <a:cubicBezTo>
                  <a:pt x="226" y="237"/>
                  <a:pt x="226" y="238"/>
                  <a:pt x="226" y="238"/>
                </a:cubicBezTo>
                <a:cubicBezTo>
                  <a:pt x="226" y="238"/>
                  <a:pt x="227" y="238"/>
                  <a:pt x="227" y="237"/>
                </a:cubicBezTo>
                <a:cubicBezTo>
                  <a:pt x="227" y="238"/>
                  <a:pt x="227" y="238"/>
                  <a:pt x="227" y="238"/>
                </a:cubicBezTo>
                <a:cubicBezTo>
                  <a:pt x="227" y="239"/>
                  <a:pt x="226" y="241"/>
                  <a:pt x="225" y="243"/>
                </a:cubicBezTo>
                <a:cubicBezTo>
                  <a:pt x="224" y="244"/>
                  <a:pt x="224" y="245"/>
                  <a:pt x="224" y="246"/>
                </a:cubicBezTo>
                <a:cubicBezTo>
                  <a:pt x="223" y="247"/>
                  <a:pt x="223" y="247"/>
                  <a:pt x="222" y="248"/>
                </a:cubicBezTo>
                <a:cubicBezTo>
                  <a:pt x="221" y="248"/>
                  <a:pt x="221" y="248"/>
                  <a:pt x="221" y="249"/>
                </a:cubicBezTo>
                <a:cubicBezTo>
                  <a:pt x="220" y="251"/>
                  <a:pt x="220" y="251"/>
                  <a:pt x="219" y="252"/>
                </a:cubicBezTo>
                <a:cubicBezTo>
                  <a:pt x="219" y="252"/>
                  <a:pt x="218" y="253"/>
                  <a:pt x="218" y="254"/>
                </a:cubicBezTo>
                <a:cubicBezTo>
                  <a:pt x="218" y="254"/>
                  <a:pt x="217" y="255"/>
                  <a:pt x="217" y="256"/>
                </a:cubicBezTo>
                <a:cubicBezTo>
                  <a:pt x="217" y="256"/>
                  <a:pt x="217" y="256"/>
                  <a:pt x="217" y="257"/>
                </a:cubicBezTo>
                <a:cubicBezTo>
                  <a:pt x="217" y="257"/>
                  <a:pt x="217" y="257"/>
                  <a:pt x="217" y="257"/>
                </a:cubicBezTo>
                <a:cubicBezTo>
                  <a:pt x="217" y="257"/>
                  <a:pt x="217" y="259"/>
                  <a:pt x="217" y="261"/>
                </a:cubicBezTo>
                <a:cubicBezTo>
                  <a:pt x="217" y="261"/>
                  <a:pt x="217" y="262"/>
                  <a:pt x="217" y="263"/>
                </a:cubicBezTo>
                <a:cubicBezTo>
                  <a:pt x="217" y="263"/>
                  <a:pt x="216" y="264"/>
                  <a:pt x="215" y="265"/>
                </a:cubicBezTo>
                <a:cubicBezTo>
                  <a:pt x="215" y="265"/>
                  <a:pt x="215" y="266"/>
                  <a:pt x="215" y="267"/>
                </a:cubicBezTo>
                <a:cubicBezTo>
                  <a:pt x="215" y="268"/>
                  <a:pt x="215" y="270"/>
                  <a:pt x="214" y="272"/>
                </a:cubicBezTo>
                <a:cubicBezTo>
                  <a:pt x="213" y="274"/>
                  <a:pt x="212" y="275"/>
                  <a:pt x="211" y="275"/>
                </a:cubicBezTo>
                <a:cubicBezTo>
                  <a:pt x="210" y="275"/>
                  <a:pt x="209" y="275"/>
                  <a:pt x="208" y="277"/>
                </a:cubicBezTo>
                <a:cubicBezTo>
                  <a:pt x="207" y="278"/>
                  <a:pt x="207" y="279"/>
                  <a:pt x="207" y="281"/>
                </a:cubicBezTo>
                <a:cubicBezTo>
                  <a:pt x="207" y="280"/>
                  <a:pt x="206" y="280"/>
                  <a:pt x="206" y="279"/>
                </a:cubicBezTo>
                <a:cubicBezTo>
                  <a:pt x="205" y="278"/>
                  <a:pt x="205" y="277"/>
                  <a:pt x="204" y="277"/>
                </a:cubicBezTo>
                <a:cubicBezTo>
                  <a:pt x="204" y="278"/>
                  <a:pt x="204" y="280"/>
                  <a:pt x="204" y="282"/>
                </a:cubicBezTo>
                <a:cubicBezTo>
                  <a:pt x="204" y="283"/>
                  <a:pt x="203" y="284"/>
                  <a:pt x="202" y="284"/>
                </a:cubicBezTo>
                <a:cubicBezTo>
                  <a:pt x="201" y="284"/>
                  <a:pt x="201" y="284"/>
                  <a:pt x="201" y="284"/>
                </a:cubicBezTo>
                <a:cubicBezTo>
                  <a:pt x="200" y="284"/>
                  <a:pt x="199" y="284"/>
                  <a:pt x="199" y="286"/>
                </a:cubicBezTo>
                <a:cubicBezTo>
                  <a:pt x="199" y="286"/>
                  <a:pt x="198" y="287"/>
                  <a:pt x="197" y="287"/>
                </a:cubicBezTo>
                <a:cubicBezTo>
                  <a:pt x="196" y="287"/>
                  <a:pt x="195" y="288"/>
                  <a:pt x="194" y="289"/>
                </a:cubicBezTo>
                <a:cubicBezTo>
                  <a:pt x="194" y="291"/>
                  <a:pt x="193" y="291"/>
                  <a:pt x="193" y="292"/>
                </a:cubicBezTo>
                <a:cubicBezTo>
                  <a:pt x="193" y="292"/>
                  <a:pt x="193" y="293"/>
                  <a:pt x="194" y="293"/>
                </a:cubicBezTo>
                <a:cubicBezTo>
                  <a:pt x="194" y="293"/>
                  <a:pt x="194" y="294"/>
                  <a:pt x="194" y="294"/>
                </a:cubicBezTo>
                <a:cubicBezTo>
                  <a:pt x="194" y="294"/>
                  <a:pt x="193" y="295"/>
                  <a:pt x="192" y="297"/>
                </a:cubicBezTo>
                <a:cubicBezTo>
                  <a:pt x="191" y="296"/>
                  <a:pt x="191" y="295"/>
                  <a:pt x="190" y="293"/>
                </a:cubicBezTo>
                <a:cubicBezTo>
                  <a:pt x="189" y="292"/>
                  <a:pt x="188" y="291"/>
                  <a:pt x="187" y="291"/>
                </a:cubicBezTo>
                <a:cubicBezTo>
                  <a:pt x="187" y="291"/>
                  <a:pt x="187" y="291"/>
                  <a:pt x="187" y="291"/>
                </a:cubicBezTo>
                <a:cubicBezTo>
                  <a:pt x="187" y="292"/>
                  <a:pt x="186" y="292"/>
                  <a:pt x="186" y="293"/>
                </a:cubicBezTo>
                <a:cubicBezTo>
                  <a:pt x="186" y="294"/>
                  <a:pt x="187" y="295"/>
                  <a:pt x="189" y="295"/>
                </a:cubicBezTo>
                <a:cubicBezTo>
                  <a:pt x="188" y="296"/>
                  <a:pt x="188" y="297"/>
                  <a:pt x="187" y="297"/>
                </a:cubicBezTo>
                <a:cubicBezTo>
                  <a:pt x="186" y="297"/>
                  <a:pt x="185" y="296"/>
                  <a:pt x="184" y="296"/>
                </a:cubicBezTo>
                <a:cubicBezTo>
                  <a:pt x="184" y="296"/>
                  <a:pt x="184" y="296"/>
                  <a:pt x="184" y="296"/>
                </a:cubicBezTo>
                <a:cubicBezTo>
                  <a:pt x="184" y="296"/>
                  <a:pt x="184" y="297"/>
                  <a:pt x="184" y="298"/>
                </a:cubicBezTo>
                <a:cubicBezTo>
                  <a:pt x="184" y="298"/>
                  <a:pt x="184" y="299"/>
                  <a:pt x="183" y="301"/>
                </a:cubicBezTo>
                <a:cubicBezTo>
                  <a:pt x="183" y="301"/>
                  <a:pt x="183" y="301"/>
                  <a:pt x="183" y="301"/>
                </a:cubicBezTo>
                <a:cubicBezTo>
                  <a:pt x="183" y="301"/>
                  <a:pt x="183" y="301"/>
                  <a:pt x="183" y="302"/>
                </a:cubicBezTo>
                <a:cubicBezTo>
                  <a:pt x="183" y="302"/>
                  <a:pt x="183" y="302"/>
                  <a:pt x="183" y="302"/>
                </a:cubicBezTo>
                <a:cubicBezTo>
                  <a:pt x="183" y="302"/>
                  <a:pt x="183" y="302"/>
                  <a:pt x="183" y="302"/>
                </a:cubicBezTo>
                <a:cubicBezTo>
                  <a:pt x="183" y="303"/>
                  <a:pt x="183" y="303"/>
                  <a:pt x="183" y="304"/>
                </a:cubicBezTo>
                <a:cubicBezTo>
                  <a:pt x="183" y="304"/>
                  <a:pt x="182" y="304"/>
                  <a:pt x="182" y="304"/>
                </a:cubicBezTo>
                <a:cubicBezTo>
                  <a:pt x="181" y="304"/>
                  <a:pt x="180" y="305"/>
                  <a:pt x="180" y="305"/>
                </a:cubicBezTo>
                <a:cubicBezTo>
                  <a:pt x="180" y="305"/>
                  <a:pt x="180" y="306"/>
                  <a:pt x="181" y="306"/>
                </a:cubicBezTo>
                <a:cubicBezTo>
                  <a:pt x="181" y="306"/>
                  <a:pt x="181" y="307"/>
                  <a:pt x="181" y="308"/>
                </a:cubicBezTo>
                <a:cubicBezTo>
                  <a:pt x="181" y="308"/>
                  <a:pt x="180" y="309"/>
                  <a:pt x="179" y="309"/>
                </a:cubicBezTo>
                <a:cubicBezTo>
                  <a:pt x="179" y="309"/>
                  <a:pt x="179" y="310"/>
                  <a:pt x="179" y="310"/>
                </a:cubicBezTo>
                <a:cubicBezTo>
                  <a:pt x="179" y="311"/>
                  <a:pt x="179" y="311"/>
                  <a:pt x="179" y="311"/>
                </a:cubicBezTo>
                <a:cubicBezTo>
                  <a:pt x="178" y="311"/>
                  <a:pt x="178" y="310"/>
                  <a:pt x="177" y="309"/>
                </a:cubicBezTo>
                <a:cubicBezTo>
                  <a:pt x="177" y="309"/>
                  <a:pt x="176" y="308"/>
                  <a:pt x="176" y="308"/>
                </a:cubicBezTo>
                <a:cubicBezTo>
                  <a:pt x="175" y="308"/>
                  <a:pt x="174" y="308"/>
                  <a:pt x="174" y="309"/>
                </a:cubicBezTo>
                <a:cubicBezTo>
                  <a:pt x="174" y="309"/>
                  <a:pt x="174" y="309"/>
                  <a:pt x="174" y="309"/>
                </a:cubicBezTo>
                <a:cubicBezTo>
                  <a:pt x="175" y="309"/>
                  <a:pt x="175" y="309"/>
                  <a:pt x="175" y="309"/>
                </a:cubicBezTo>
                <a:cubicBezTo>
                  <a:pt x="175" y="309"/>
                  <a:pt x="175" y="310"/>
                  <a:pt x="175" y="310"/>
                </a:cubicBezTo>
                <a:cubicBezTo>
                  <a:pt x="175" y="311"/>
                  <a:pt x="175" y="311"/>
                  <a:pt x="174" y="311"/>
                </a:cubicBezTo>
                <a:cubicBezTo>
                  <a:pt x="174" y="311"/>
                  <a:pt x="173" y="311"/>
                  <a:pt x="173" y="311"/>
                </a:cubicBezTo>
                <a:cubicBezTo>
                  <a:pt x="173" y="310"/>
                  <a:pt x="173" y="310"/>
                  <a:pt x="172" y="310"/>
                </a:cubicBezTo>
                <a:cubicBezTo>
                  <a:pt x="172" y="310"/>
                  <a:pt x="172" y="310"/>
                  <a:pt x="172" y="310"/>
                </a:cubicBezTo>
                <a:cubicBezTo>
                  <a:pt x="171" y="310"/>
                  <a:pt x="171" y="311"/>
                  <a:pt x="171" y="313"/>
                </a:cubicBezTo>
                <a:cubicBezTo>
                  <a:pt x="171" y="313"/>
                  <a:pt x="171" y="313"/>
                  <a:pt x="170" y="313"/>
                </a:cubicBezTo>
                <a:cubicBezTo>
                  <a:pt x="170" y="313"/>
                  <a:pt x="169" y="314"/>
                  <a:pt x="169" y="314"/>
                </a:cubicBezTo>
                <a:cubicBezTo>
                  <a:pt x="170" y="315"/>
                  <a:pt x="170" y="316"/>
                  <a:pt x="170" y="316"/>
                </a:cubicBezTo>
                <a:cubicBezTo>
                  <a:pt x="170" y="316"/>
                  <a:pt x="169" y="316"/>
                  <a:pt x="169" y="317"/>
                </a:cubicBezTo>
                <a:cubicBezTo>
                  <a:pt x="169" y="317"/>
                  <a:pt x="169" y="317"/>
                  <a:pt x="169" y="317"/>
                </a:cubicBezTo>
                <a:cubicBezTo>
                  <a:pt x="168" y="318"/>
                  <a:pt x="168" y="318"/>
                  <a:pt x="168" y="319"/>
                </a:cubicBezTo>
                <a:cubicBezTo>
                  <a:pt x="168" y="319"/>
                  <a:pt x="168" y="319"/>
                  <a:pt x="168" y="319"/>
                </a:cubicBezTo>
                <a:cubicBezTo>
                  <a:pt x="168" y="320"/>
                  <a:pt x="168" y="320"/>
                  <a:pt x="168" y="320"/>
                </a:cubicBezTo>
                <a:cubicBezTo>
                  <a:pt x="167" y="320"/>
                  <a:pt x="167" y="320"/>
                  <a:pt x="167" y="320"/>
                </a:cubicBezTo>
                <a:cubicBezTo>
                  <a:pt x="167" y="320"/>
                  <a:pt x="166" y="320"/>
                  <a:pt x="165" y="320"/>
                </a:cubicBezTo>
                <a:cubicBezTo>
                  <a:pt x="165" y="321"/>
                  <a:pt x="164" y="321"/>
                  <a:pt x="164" y="321"/>
                </a:cubicBezTo>
                <a:cubicBezTo>
                  <a:pt x="164" y="322"/>
                  <a:pt x="165" y="322"/>
                  <a:pt x="166" y="322"/>
                </a:cubicBezTo>
                <a:cubicBezTo>
                  <a:pt x="168" y="322"/>
                  <a:pt x="168" y="323"/>
                  <a:pt x="169" y="323"/>
                </a:cubicBezTo>
                <a:cubicBezTo>
                  <a:pt x="168" y="323"/>
                  <a:pt x="168" y="324"/>
                  <a:pt x="168" y="324"/>
                </a:cubicBezTo>
                <a:cubicBezTo>
                  <a:pt x="167" y="324"/>
                  <a:pt x="167" y="324"/>
                  <a:pt x="167" y="324"/>
                </a:cubicBezTo>
                <a:cubicBezTo>
                  <a:pt x="166" y="324"/>
                  <a:pt x="166" y="325"/>
                  <a:pt x="166" y="325"/>
                </a:cubicBezTo>
                <a:cubicBezTo>
                  <a:pt x="169" y="325"/>
                  <a:pt x="169" y="325"/>
                  <a:pt x="169" y="325"/>
                </a:cubicBezTo>
                <a:cubicBezTo>
                  <a:pt x="169" y="326"/>
                  <a:pt x="169" y="326"/>
                  <a:pt x="168" y="327"/>
                </a:cubicBezTo>
                <a:cubicBezTo>
                  <a:pt x="168" y="328"/>
                  <a:pt x="168" y="328"/>
                  <a:pt x="168" y="329"/>
                </a:cubicBezTo>
                <a:cubicBezTo>
                  <a:pt x="168" y="330"/>
                  <a:pt x="168" y="330"/>
                  <a:pt x="167" y="330"/>
                </a:cubicBezTo>
                <a:cubicBezTo>
                  <a:pt x="166" y="330"/>
                  <a:pt x="166" y="330"/>
                  <a:pt x="165" y="330"/>
                </a:cubicBezTo>
                <a:cubicBezTo>
                  <a:pt x="165" y="330"/>
                  <a:pt x="165" y="330"/>
                  <a:pt x="164" y="330"/>
                </a:cubicBezTo>
                <a:cubicBezTo>
                  <a:pt x="164" y="330"/>
                  <a:pt x="165" y="330"/>
                  <a:pt x="165" y="331"/>
                </a:cubicBezTo>
                <a:cubicBezTo>
                  <a:pt x="165" y="331"/>
                  <a:pt x="165" y="332"/>
                  <a:pt x="164" y="332"/>
                </a:cubicBezTo>
                <a:cubicBezTo>
                  <a:pt x="164" y="332"/>
                  <a:pt x="163" y="332"/>
                  <a:pt x="163" y="332"/>
                </a:cubicBezTo>
                <a:cubicBezTo>
                  <a:pt x="163" y="332"/>
                  <a:pt x="162" y="332"/>
                  <a:pt x="162" y="333"/>
                </a:cubicBezTo>
                <a:cubicBezTo>
                  <a:pt x="162" y="334"/>
                  <a:pt x="162" y="334"/>
                  <a:pt x="162" y="334"/>
                </a:cubicBezTo>
                <a:cubicBezTo>
                  <a:pt x="161" y="334"/>
                  <a:pt x="161" y="334"/>
                  <a:pt x="160" y="333"/>
                </a:cubicBezTo>
                <a:cubicBezTo>
                  <a:pt x="160" y="332"/>
                  <a:pt x="159" y="332"/>
                  <a:pt x="159" y="332"/>
                </a:cubicBezTo>
                <a:cubicBezTo>
                  <a:pt x="159" y="332"/>
                  <a:pt x="158" y="332"/>
                  <a:pt x="158" y="333"/>
                </a:cubicBezTo>
                <a:cubicBezTo>
                  <a:pt x="158" y="334"/>
                  <a:pt x="158" y="334"/>
                  <a:pt x="158" y="334"/>
                </a:cubicBezTo>
                <a:cubicBezTo>
                  <a:pt x="157" y="334"/>
                  <a:pt x="157" y="333"/>
                  <a:pt x="157" y="332"/>
                </a:cubicBezTo>
                <a:cubicBezTo>
                  <a:pt x="157" y="332"/>
                  <a:pt x="156" y="331"/>
                  <a:pt x="156" y="330"/>
                </a:cubicBezTo>
                <a:cubicBezTo>
                  <a:pt x="156" y="329"/>
                  <a:pt x="156" y="328"/>
                  <a:pt x="155" y="327"/>
                </a:cubicBezTo>
                <a:cubicBezTo>
                  <a:pt x="154" y="327"/>
                  <a:pt x="153" y="326"/>
                  <a:pt x="153" y="324"/>
                </a:cubicBezTo>
                <a:cubicBezTo>
                  <a:pt x="152" y="323"/>
                  <a:pt x="152" y="321"/>
                  <a:pt x="151" y="321"/>
                </a:cubicBezTo>
                <a:cubicBezTo>
                  <a:pt x="151" y="321"/>
                  <a:pt x="151" y="321"/>
                  <a:pt x="151" y="321"/>
                </a:cubicBezTo>
                <a:cubicBezTo>
                  <a:pt x="151" y="321"/>
                  <a:pt x="151" y="321"/>
                  <a:pt x="151" y="321"/>
                </a:cubicBezTo>
                <a:cubicBezTo>
                  <a:pt x="151" y="322"/>
                  <a:pt x="151" y="322"/>
                  <a:pt x="152" y="324"/>
                </a:cubicBezTo>
                <a:cubicBezTo>
                  <a:pt x="152" y="325"/>
                  <a:pt x="151" y="326"/>
                  <a:pt x="151" y="326"/>
                </a:cubicBezTo>
                <a:cubicBezTo>
                  <a:pt x="151" y="327"/>
                  <a:pt x="152" y="327"/>
                  <a:pt x="153" y="328"/>
                </a:cubicBezTo>
                <a:cubicBezTo>
                  <a:pt x="153" y="329"/>
                  <a:pt x="154" y="330"/>
                  <a:pt x="155" y="332"/>
                </a:cubicBezTo>
                <a:cubicBezTo>
                  <a:pt x="155" y="332"/>
                  <a:pt x="155" y="332"/>
                  <a:pt x="155" y="333"/>
                </a:cubicBezTo>
                <a:cubicBezTo>
                  <a:pt x="155" y="333"/>
                  <a:pt x="155" y="333"/>
                  <a:pt x="155" y="334"/>
                </a:cubicBezTo>
                <a:cubicBezTo>
                  <a:pt x="156" y="334"/>
                  <a:pt x="156" y="334"/>
                  <a:pt x="156" y="335"/>
                </a:cubicBezTo>
                <a:cubicBezTo>
                  <a:pt x="157" y="335"/>
                  <a:pt x="157" y="336"/>
                  <a:pt x="157" y="336"/>
                </a:cubicBezTo>
                <a:cubicBezTo>
                  <a:pt x="157" y="337"/>
                  <a:pt x="157" y="338"/>
                  <a:pt x="157" y="339"/>
                </a:cubicBezTo>
                <a:cubicBezTo>
                  <a:pt x="157" y="339"/>
                  <a:pt x="157" y="340"/>
                  <a:pt x="157" y="340"/>
                </a:cubicBezTo>
                <a:cubicBezTo>
                  <a:pt x="157" y="340"/>
                  <a:pt x="157" y="341"/>
                  <a:pt x="157" y="341"/>
                </a:cubicBezTo>
                <a:cubicBezTo>
                  <a:pt x="157" y="342"/>
                  <a:pt x="157" y="343"/>
                  <a:pt x="158" y="343"/>
                </a:cubicBezTo>
                <a:cubicBezTo>
                  <a:pt x="159" y="343"/>
                  <a:pt x="159" y="343"/>
                  <a:pt x="159" y="344"/>
                </a:cubicBezTo>
                <a:cubicBezTo>
                  <a:pt x="159" y="345"/>
                  <a:pt x="158" y="345"/>
                  <a:pt x="158" y="346"/>
                </a:cubicBezTo>
                <a:cubicBezTo>
                  <a:pt x="157" y="347"/>
                  <a:pt x="157" y="348"/>
                  <a:pt x="157" y="349"/>
                </a:cubicBezTo>
                <a:cubicBezTo>
                  <a:pt x="157" y="349"/>
                  <a:pt x="156" y="350"/>
                  <a:pt x="154" y="351"/>
                </a:cubicBezTo>
                <a:cubicBezTo>
                  <a:pt x="153" y="351"/>
                  <a:pt x="152" y="352"/>
                  <a:pt x="151" y="352"/>
                </a:cubicBezTo>
                <a:cubicBezTo>
                  <a:pt x="152" y="353"/>
                  <a:pt x="152" y="353"/>
                  <a:pt x="152" y="354"/>
                </a:cubicBezTo>
                <a:cubicBezTo>
                  <a:pt x="152" y="354"/>
                  <a:pt x="152" y="354"/>
                  <a:pt x="152" y="355"/>
                </a:cubicBezTo>
                <a:cubicBezTo>
                  <a:pt x="151" y="354"/>
                  <a:pt x="150" y="353"/>
                  <a:pt x="150" y="352"/>
                </a:cubicBezTo>
                <a:cubicBezTo>
                  <a:pt x="149" y="351"/>
                  <a:pt x="149" y="351"/>
                  <a:pt x="148" y="351"/>
                </a:cubicBezTo>
                <a:cubicBezTo>
                  <a:pt x="147" y="351"/>
                  <a:pt x="146" y="351"/>
                  <a:pt x="146" y="350"/>
                </a:cubicBezTo>
                <a:cubicBezTo>
                  <a:pt x="145" y="350"/>
                  <a:pt x="145" y="350"/>
                  <a:pt x="145" y="350"/>
                </a:cubicBezTo>
                <a:cubicBezTo>
                  <a:pt x="145" y="351"/>
                  <a:pt x="145" y="351"/>
                  <a:pt x="145" y="351"/>
                </a:cubicBezTo>
                <a:cubicBezTo>
                  <a:pt x="145" y="352"/>
                  <a:pt x="145" y="352"/>
                  <a:pt x="145" y="353"/>
                </a:cubicBezTo>
                <a:cubicBezTo>
                  <a:pt x="145" y="354"/>
                  <a:pt x="145" y="355"/>
                  <a:pt x="145" y="356"/>
                </a:cubicBezTo>
                <a:cubicBezTo>
                  <a:pt x="145" y="356"/>
                  <a:pt x="145" y="357"/>
                  <a:pt x="145" y="357"/>
                </a:cubicBezTo>
                <a:cubicBezTo>
                  <a:pt x="146" y="361"/>
                  <a:pt x="148" y="363"/>
                  <a:pt x="153" y="363"/>
                </a:cubicBezTo>
                <a:cubicBezTo>
                  <a:pt x="151" y="366"/>
                  <a:pt x="149" y="369"/>
                  <a:pt x="149" y="373"/>
                </a:cubicBezTo>
                <a:cubicBezTo>
                  <a:pt x="149" y="375"/>
                  <a:pt x="150" y="377"/>
                  <a:pt x="150" y="377"/>
                </a:cubicBezTo>
                <a:cubicBezTo>
                  <a:pt x="150" y="378"/>
                  <a:pt x="150" y="378"/>
                  <a:pt x="150" y="378"/>
                </a:cubicBezTo>
                <a:cubicBezTo>
                  <a:pt x="149" y="378"/>
                  <a:pt x="148" y="379"/>
                  <a:pt x="147" y="380"/>
                </a:cubicBezTo>
                <a:cubicBezTo>
                  <a:pt x="147" y="381"/>
                  <a:pt x="147" y="383"/>
                  <a:pt x="147" y="384"/>
                </a:cubicBezTo>
                <a:cubicBezTo>
                  <a:pt x="147" y="385"/>
                  <a:pt x="147" y="385"/>
                  <a:pt x="147" y="386"/>
                </a:cubicBezTo>
                <a:cubicBezTo>
                  <a:pt x="148" y="387"/>
                  <a:pt x="148" y="387"/>
                  <a:pt x="148" y="387"/>
                </a:cubicBezTo>
                <a:cubicBezTo>
                  <a:pt x="148" y="387"/>
                  <a:pt x="149" y="388"/>
                  <a:pt x="149" y="389"/>
                </a:cubicBezTo>
                <a:cubicBezTo>
                  <a:pt x="149" y="390"/>
                  <a:pt x="149" y="391"/>
                  <a:pt x="149" y="391"/>
                </a:cubicBezTo>
                <a:cubicBezTo>
                  <a:pt x="150" y="391"/>
                  <a:pt x="150" y="391"/>
                  <a:pt x="150" y="390"/>
                </a:cubicBezTo>
                <a:cubicBezTo>
                  <a:pt x="151" y="390"/>
                  <a:pt x="151" y="390"/>
                  <a:pt x="151" y="390"/>
                </a:cubicBezTo>
                <a:cubicBezTo>
                  <a:pt x="151" y="391"/>
                  <a:pt x="151" y="391"/>
                  <a:pt x="152" y="392"/>
                </a:cubicBezTo>
                <a:cubicBezTo>
                  <a:pt x="152" y="393"/>
                  <a:pt x="153" y="394"/>
                  <a:pt x="153" y="394"/>
                </a:cubicBezTo>
                <a:cubicBezTo>
                  <a:pt x="153" y="395"/>
                  <a:pt x="152" y="396"/>
                  <a:pt x="152" y="396"/>
                </a:cubicBezTo>
                <a:cubicBezTo>
                  <a:pt x="151" y="396"/>
                  <a:pt x="151" y="395"/>
                  <a:pt x="149" y="394"/>
                </a:cubicBezTo>
                <a:cubicBezTo>
                  <a:pt x="148" y="392"/>
                  <a:pt x="147" y="392"/>
                  <a:pt x="147" y="392"/>
                </a:cubicBezTo>
                <a:cubicBezTo>
                  <a:pt x="147" y="392"/>
                  <a:pt x="146" y="392"/>
                  <a:pt x="146" y="392"/>
                </a:cubicBezTo>
                <a:cubicBezTo>
                  <a:pt x="146" y="392"/>
                  <a:pt x="146" y="392"/>
                  <a:pt x="145" y="392"/>
                </a:cubicBezTo>
                <a:cubicBezTo>
                  <a:pt x="144" y="392"/>
                  <a:pt x="144" y="392"/>
                  <a:pt x="144" y="392"/>
                </a:cubicBezTo>
                <a:cubicBezTo>
                  <a:pt x="144" y="393"/>
                  <a:pt x="144" y="393"/>
                  <a:pt x="145" y="393"/>
                </a:cubicBezTo>
                <a:cubicBezTo>
                  <a:pt x="146" y="393"/>
                  <a:pt x="147" y="394"/>
                  <a:pt x="147" y="395"/>
                </a:cubicBezTo>
                <a:cubicBezTo>
                  <a:pt x="147" y="395"/>
                  <a:pt x="147" y="395"/>
                  <a:pt x="146" y="395"/>
                </a:cubicBezTo>
                <a:cubicBezTo>
                  <a:pt x="146" y="395"/>
                  <a:pt x="145" y="395"/>
                  <a:pt x="145" y="396"/>
                </a:cubicBezTo>
                <a:cubicBezTo>
                  <a:pt x="145" y="396"/>
                  <a:pt x="145" y="396"/>
                  <a:pt x="146" y="396"/>
                </a:cubicBezTo>
                <a:cubicBezTo>
                  <a:pt x="146" y="397"/>
                  <a:pt x="146" y="397"/>
                  <a:pt x="146" y="397"/>
                </a:cubicBezTo>
                <a:cubicBezTo>
                  <a:pt x="146" y="397"/>
                  <a:pt x="146" y="397"/>
                  <a:pt x="146" y="397"/>
                </a:cubicBezTo>
                <a:cubicBezTo>
                  <a:pt x="146" y="397"/>
                  <a:pt x="146" y="397"/>
                  <a:pt x="146" y="397"/>
                </a:cubicBezTo>
                <a:cubicBezTo>
                  <a:pt x="145" y="397"/>
                  <a:pt x="145" y="397"/>
                  <a:pt x="145" y="397"/>
                </a:cubicBezTo>
                <a:cubicBezTo>
                  <a:pt x="143" y="397"/>
                  <a:pt x="142" y="398"/>
                  <a:pt x="142" y="399"/>
                </a:cubicBezTo>
                <a:cubicBezTo>
                  <a:pt x="142" y="400"/>
                  <a:pt x="142" y="400"/>
                  <a:pt x="142" y="400"/>
                </a:cubicBezTo>
                <a:cubicBezTo>
                  <a:pt x="144" y="400"/>
                  <a:pt x="145" y="400"/>
                  <a:pt x="145" y="402"/>
                </a:cubicBezTo>
                <a:cubicBezTo>
                  <a:pt x="145" y="402"/>
                  <a:pt x="145" y="402"/>
                  <a:pt x="145" y="402"/>
                </a:cubicBezTo>
                <a:cubicBezTo>
                  <a:pt x="145" y="402"/>
                  <a:pt x="145" y="403"/>
                  <a:pt x="145" y="404"/>
                </a:cubicBezTo>
                <a:cubicBezTo>
                  <a:pt x="145" y="404"/>
                  <a:pt x="145" y="404"/>
                  <a:pt x="145" y="404"/>
                </a:cubicBezTo>
                <a:cubicBezTo>
                  <a:pt x="145" y="404"/>
                  <a:pt x="145" y="404"/>
                  <a:pt x="145" y="404"/>
                </a:cubicBezTo>
                <a:cubicBezTo>
                  <a:pt x="146" y="406"/>
                  <a:pt x="146" y="406"/>
                  <a:pt x="147" y="406"/>
                </a:cubicBezTo>
                <a:cubicBezTo>
                  <a:pt x="147" y="407"/>
                  <a:pt x="147" y="407"/>
                  <a:pt x="147" y="407"/>
                </a:cubicBezTo>
                <a:cubicBezTo>
                  <a:pt x="145" y="407"/>
                  <a:pt x="145" y="407"/>
                  <a:pt x="145" y="407"/>
                </a:cubicBezTo>
                <a:cubicBezTo>
                  <a:pt x="145" y="407"/>
                  <a:pt x="145" y="408"/>
                  <a:pt x="145" y="408"/>
                </a:cubicBezTo>
                <a:cubicBezTo>
                  <a:pt x="145" y="409"/>
                  <a:pt x="145" y="409"/>
                  <a:pt x="145" y="409"/>
                </a:cubicBezTo>
                <a:cubicBezTo>
                  <a:pt x="146" y="410"/>
                  <a:pt x="146" y="410"/>
                  <a:pt x="147" y="410"/>
                </a:cubicBezTo>
                <a:cubicBezTo>
                  <a:pt x="147" y="410"/>
                  <a:pt x="147" y="410"/>
                  <a:pt x="147" y="411"/>
                </a:cubicBezTo>
                <a:cubicBezTo>
                  <a:pt x="147" y="412"/>
                  <a:pt x="147" y="412"/>
                  <a:pt x="147" y="413"/>
                </a:cubicBezTo>
                <a:cubicBezTo>
                  <a:pt x="147" y="413"/>
                  <a:pt x="147" y="413"/>
                  <a:pt x="146" y="413"/>
                </a:cubicBezTo>
                <a:cubicBezTo>
                  <a:pt x="146" y="413"/>
                  <a:pt x="145" y="413"/>
                  <a:pt x="145" y="413"/>
                </a:cubicBezTo>
                <a:cubicBezTo>
                  <a:pt x="145" y="414"/>
                  <a:pt x="145" y="414"/>
                  <a:pt x="145" y="414"/>
                </a:cubicBezTo>
                <a:cubicBezTo>
                  <a:pt x="146" y="415"/>
                  <a:pt x="146" y="415"/>
                  <a:pt x="146" y="415"/>
                </a:cubicBezTo>
                <a:cubicBezTo>
                  <a:pt x="146" y="418"/>
                  <a:pt x="146" y="418"/>
                  <a:pt x="146" y="418"/>
                </a:cubicBezTo>
                <a:cubicBezTo>
                  <a:pt x="146" y="419"/>
                  <a:pt x="146" y="419"/>
                  <a:pt x="147" y="419"/>
                </a:cubicBezTo>
                <a:cubicBezTo>
                  <a:pt x="147" y="419"/>
                  <a:pt x="147" y="419"/>
                  <a:pt x="147" y="419"/>
                </a:cubicBezTo>
                <a:cubicBezTo>
                  <a:pt x="147" y="420"/>
                  <a:pt x="147" y="421"/>
                  <a:pt x="147" y="425"/>
                </a:cubicBezTo>
                <a:cubicBezTo>
                  <a:pt x="147" y="426"/>
                  <a:pt x="147" y="427"/>
                  <a:pt x="147" y="429"/>
                </a:cubicBezTo>
                <a:cubicBezTo>
                  <a:pt x="147" y="430"/>
                  <a:pt x="148" y="431"/>
                  <a:pt x="149" y="433"/>
                </a:cubicBezTo>
                <a:cubicBezTo>
                  <a:pt x="150" y="434"/>
                  <a:pt x="151" y="435"/>
                  <a:pt x="151" y="436"/>
                </a:cubicBezTo>
                <a:cubicBezTo>
                  <a:pt x="151" y="436"/>
                  <a:pt x="151" y="437"/>
                  <a:pt x="151" y="437"/>
                </a:cubicBezTo>
                <a:cubicBezTo>
                  <a:pt x="151" y="439"/>
                  <a:pt x="151" y="439"/>
                  <a:pt x="153" y="439"/>
                </a:cubicBezTo>
                <a:cubicBezTo>
                  <a:pt x="153" y="440"/>
                  <a:pt x="153" y="440"/>
                  <a:pt x="153" y="441"/>
                </a:cubicBezTo>
                <a:cubicBezTo>
                  <a:pt x="153" y="441"/>
                  <a:pt x="153" y="442"/>
                  <a:pt x="152" y="442"/>
                </a:cubicBezTo>
                <a:cubicBezTo>
                  <a:pt x="151" y="442"/>
                  <a:pt x="151" y="443"/>
                  <a:pt x="151" y="443"/>
                </a:cubicBezTo>
                <a:cubicBezTo>
                  <a:pt x="151" y="443"/>
                  <a:pt x="152" y="444"/>
                  <a:pt x="153" y="445"/>
                </a:cubicBezTo>
                <a:cubicBezTo>
                  <a:pt x="154" y="445"/>
                  <a:pt x="155" y="446"/>
                  <a:pt x="155" y="446"/>
                </a:cubicBezTo>
                <a:cubicBezTo>
                  <a:pt x="156" y="446"/>
                  <a:pt x="158" y="446"/>
                  <a:pt x="161" y="446"/>
                </a:cubicBezTo>
                <a:cubicBezTo>
                  <a:pt x="161" y="446"/>
                  <a:pt x="161" y="447"/>
                  <a:pt x="161" y="447"/>
                </a:cubicBezTo>
                <a:cubicBezTo>
                  <a:pt x="161" y="447"/>
                  <a:pt x="162" y="447"/>
                  <a:pt x="162" y="447"/>
                </a:cubicBezTo>
                <a:cubicBezTo>
                  <a:pt x="162" y="447"/>
                  <a:pt x="163" y="448"/>
                  <a:pt x="163" y="449"/>
                </a:cubicBezTo>
                <a:cubicBezTo>
                  <a:pt x="163" y="449"/>
                  <a:pt x="162" y="450"/>
                  <a:pt x="162" y="451"/>
                </a:cubicBezTo>
                <a:cubicBezTo>
                  <a:pt x="162" y="451"/>
                  <a:pt x="162" y="452"/>
                  <a:pt x="163" y="453"/>
                </a:cubicBezTo>
                <a:cubicBezTo>
                  <a:pt x="163" y="452"/>
                  <a:pt x="165" y="451"/>
                  <a:pt x="166" y="450"/>
                </a:cubicBezTo>
                <a:cubicBezTo>
                  <a:pt x="168" y="448"/>
                  <a:pt x="169" y="447"/>
                  <a:pt x="169" y="447"/>
                </a:cubicBezTo>
                <a:cubicBezTo>
                  <a:pt x="169" y="447"/>
                  <a:pt x="170" y="447"/>
                  <a:pt x="170" y="448"/>
                </a:cubicBezTo>
                <a:cubicBezTo>
                  <a:pt x="171" y="448"/>
                  <a:pt x="172" y="448"/>
                  <a:pt x="172" y="448"/>
                </a:cubicBezTo>
                <a:cubicBezTo>
                  <a:pt x="172" y="450"/>
                  <a:pt x="171" y="451"/>
                  <a:pt x="171" y="451"/>
                </a:cubicBezTo>
                <a:cubicBezTo>
                  <a:pt x="171" y="452"/>
                  <a:pt x="171" y="452"/>
                  <a:pt x="171" y="452"/>
                </a:cubicBezTo>
                <a:cubicBezTo>
                  <a:pt x="171" y="452"/>
                  <a:pt x="171" y="452"/>
                  <a:pt x="172" y="452"/>
                </a:cubicBezTo>
                <a:cubicBezTo>
                  <a:pt x="172" y="453"/>
                  <a:pt x="173" y="454"/>
                  <a:pt x="173" y="454"/>
                </a:cubicBezTo>
                <a:cubicBezTo>
                  <a:pt x="173" y="454"/>
                  <a:pt x="174" y="455"/>
                  <a:pt x="175" y="455"/>
                </a:cubicBezTo>
                <a:cubicBezTo>
                  <a:pt x="175" y="456"/>
                  <a:pt x="175" y="456"/>
                  <a:pt x="177" y="456"/>
                </a:cubicBezTo>
                <a:cubicBezTo>
                  <a:pt x="177" y="457"/>
                  <a:pt x="178" y="457"/>
                  <a:pt x="178" y="458"/>
                </a:cubicBezTo>
                <a:cubicBezTo>
                  <a:pt x="178" y="458"/>
                  <a:pt x="177" y="459"/>
                  <a:pt x="177" y="459"/>
                </a:cubicBezTo>
                <a:cubicBezTo>
                  <a:pt x="177" y="460"/>
                  <a:pt x="177" y="460"/>
                  <a:pt x="178" y="460"/>
                </a:cubicBezTo>
                <a:cubicBezTo>
                  <a:pt x="178" y="460"/>
                  <a:pt x="178" y="459"/>
                  <a:pt x="179" y="458"/>
                </a:cubicBezTo>
                <a:cubicBezTo>
                  <a:pt x="179" y="458"/>
                  <a:pt x="180" y="458"/>
                  <a:pt x="180" y="458"/>
                </a:cubicBezTo>
                <a:cubicBezTo>
                  <a:pt x="180" y="458"/>
                  <a:pt x="181" y="458"/>
                  <a:pt x="182" y="459"/>
                </a:cubicBezTo>
                <a:cubicBezTo>
                  <a:pt x="182" y="459"/>
                  <a:pt x="183" y="459"/>
                  <a:pt x="183" y="460"/>
                </a:cubicBezTo>
                <a:cubicBezTo>
                  <a:pt x="184" y="460"/>
                  <a:pt x="184" y="461"/>
                  <a:pt x="185" y="462"/>
                </a:cubicBezTo>
                <a:cubicBezTo>
                  <a:pt x="185" y="462"/>
                  <a:pt x="185" y="462"/>
                  <a:pt x="186" y="462"/>
                </a:cubicBezTo>
                <a:cubicBezTo>
                  <a:pt x="186" y="462"/>
                  <a:pt x="187" y="462"/>
                  <a:pt x="187" y="463"/>
                </a:cubicBezTo>
                <a:cubicBezTo>
                  <a:pt x="187" y="463"/>
                  <a:pt x="186" y="463"/>
                  <a:pt x="186" y="464"/>
                </a:cubicBezTo>
                <a:cubicBezTo>
                  <a:pt x="186" y="464"/>
                  <a:pt x="186" y="464"/>
                  <a:pt x="185" y="464"/>
                </a:cubicBezTo>
                <a:cubicBezTo>
                  <a:pt x="185" y="464"/>
                  <a:pt x="184" y="464"/>
                  <a:pt x="184" y="463"/>
                </a:cubicBezTo>
                <a:cubicBezTo>
                  <a:pt x="183" y="463"/>
                  <a:pt x="183" y="463"/>
                  <a:pt x="183" y="463"/>
                </a:cubicBezTo>
                <a:cubicBezTo>
                  <a:pt x="182" y="463"/>
                  <a:pt x="182" y="463"/>
                  <a:pt x="182" y="463"/>
                </a:cubicBezTo>
                <a:cubicBezTo>
                  <a:pt x="183" y="464"/>
                  <a:pt x="184" y="465"/>
                  <a:pt x="184" y="466"/>
                </a:cubicBezTo>
                <a:cubicBezTo>
                  <a:pt x="184" y="467"/>
                  <a:pt x="184" y="468"/>
                  <a:pt x="184" y="468"/>
                </a:cubicBezTo>
                <a:cubicBezTo>
                  <a:pt x="185" y="468"/>
                  <a:pt x="186" y="468"/>
                  <a:pt x="187" y="468"/>
                </a:cubicBezTo>
                <a:cubicBezTo>
                  <a:pt x="187" y="469"/>
                  <a:pt x="187" y="469"/>
                  <a:pt x="187" y="470"/>
                </a:cubicBezTo>
                <a:cubicBezTo>
                  <a:pt x="188" y="470"/>
                  <a:pt x="188" y="471"/>
                  <a:pt x="188" y="472"/>
                </a:cubicBezTo>
                <a:cubicBezTo>
                  <a:pt x="189" y="471"/>
                  <a:pt x="189" y="471"/>
                  <a:pt x="189" y="470"/>
                </a:cubicBezTo>
                <a:cubicBezTo>
                  <a:pt x="189" y="470"/>
                  <a:pt x="189" y="469"/>
                  <a:pt x="189" y="469"/>
                </a:cubicBezTo>
                <a:cubicBezTo>
                  <a:pt x="189" y="469"/>
                  <a:pt x="189" y="469"/>
                  <a:pt x="190" y="469"/>
                </a:cubicBezTo>
                <a:cubicBezTo>
                  <a:pt x="190" y="469"/>
                  <a:pt x="190" y="469"/>
                  <a:pt x="191" y="469"/>
                </a:cubicBezTo>
                <a:cubicBezTo>
                  <a:pt x="191" y="469"/>
                  <a:pt x="192" y="469"/>
                  <a:pt x="193" y="470"/>
                </a:cubicBezTo>
                <a:cubicBezTo>
                  <a:pt x="195" y="471"/>
                  <a:pt x="195" y="472"/>
                  <a:pt x="195" y="473"/>
                </a:cubicBezTo>
                <a:cubicBezTo>
                  <a:pt x="195" y="474"/>
                  <a:pt x="196" y="474"/>
                  <a:pt x="196" y="475"/>
                </a:cubicBezTo>
                <a:cubicBezTo>
                  <a:pt x="197" y="475"/>
                  <a:pt x="197" y="476"/>
                  <a:pt x="197" y="476"/>
                </a:cubicBezTo>
                <a:cubicBezTo>
                  <a:pt x="197" y="476"/>
                  <a:pt x="197" y="477"/>
                  <a:pt x="197" y="478"/>
                </a:cubicBezTo>
                <a:cubicBezTo>
                  <a:pt x="198" y="479"/>
                  <a:pt x="198" y="479"/>
                  <a:pt x="198" y="480"/>
                </a:cubicBezTo>
                <a:cubicBezTo>
                  <a:pt x="198" y="480"/>
                  <a:pt x="199" y="481"/>
                  <a:pt x="200" y="482"/>
                </a:cubicBezTo>
                <a:cubicBezTo>
                  <a:pt x="200" y="482"/>
                  <a:pt x="201" y="482"/>
                  <a:pt x="202" y="483"/>
                </a:cubicBezTo>
                <a:cubicBezTo>
                  <a:pt x="201" y="483"/>
                  <a:pt x="201" y="484"/>
                  <a:pt x="201" y="485"/>
                </a:cubicBezTo>
                <a:cubicBezTo>
                  <a:pt x="201" y="486"/>
                  <a:pt x="201" y="487"/>
                  <a:pt x="201" y="487"/>
                </a:cubicBezTo>
                <a:cubicBezTo>
                  <a:pt x="201" y="487"/>
                  <a:pt x="202" y="487"/>
                  <a:pt x="203" y="487"/>
                </a:cubicBezTo>
                <a:cubicBezTo>
                  <a:pt x="203" y="488"/>
                  <a:pt x="203" y="489"/>
                  <a:pt x="202" y="489"/>
                </a:cubicBezTo>
                <a:cubicBezTo>
                  <a:pt x="202" y="490"/>
                  <a:pt x="201" y="490"/>
                  <a:pt x="200" y="490"/>
                </a:cubicBezTo>
                <a:cubicBezTo>
                  <a:pt x="199" y="490"/>
                  <a:pt x="198" y="490"/>
                  <a:pt x="197" y="491"/>
                </a:cubicBezTo>
                <a:cubicBezTo>
                  <a:pt x="196" y="491"/>
                  <a:pt x="196" y="492"/>
                  <a:pt x="195" y="493"/>
                </a:cubicBezTo>
                <a:cubicBezTo>
                  <a:pt x="195" y="493"/>
                  <a:pt x="195" y="493"/>
                  <a:pt x="195" y="493"/>
                </a:cubicBezTo>
                <a:cubicBezTo>
                  <a:pt x="195" y="494"/>
                  <a:pt x="194" y="496"/>
                  <a:pt x="194" y="498"/>
                </a:cubicBezTo>
                <a:cubicBezTo>
                  <a:pt x="194" y="499"/>
                  <a:pt x="193" y="499"/>
                  <a:pt x="192" y="500"/>
                </a:cubicBezTo>
                <a:cubicBezTo>
                  <a:pt x="192" y="500"/>
                  <a:pt x="192" y="500"/>
                  <a:pt x="192" y="500"/>
                </a:cubicBezTo>
                <a:cubicBezTo>
                  <a:pt x="191" y="501"/>
                  <a:pt x="190" y="502"/>
                  <a:pt x="189" y="502"/>
                </a:cubicBezTo>
                <a:cubicBezTo>
                  <a:pt x="189" y="503"/>
                  <a:pt x="189" y="503"/>
                  <a:pt x="189" y="503"/>
                </a:cubicBezTo>
                <a:cubicBezTo>
                  <a:pt x="189" y="503"/>
                  <a:pt x="189" y="503"/>
                  <a:pt x="189" y="503"/>
                </a:cubicBezTo>
                <a:cubicBezTo>
                  <a:pt x="188" y="503"/>
                  <a:pt x="188" y="504"/>
                  <a:pt x="187" y="504"/>
                </a:cubicBezTo>
                <a:cubicBezTo>
                  <a:pt x="187" y="505"/>
                  <a:pt x="186" y="506"/>
                  <a:pt x="186" y="507"/>
                </a:cubicBezTo>
                <a:cubicBezTo>
                  <a:pt x="184" y="507"/>
                  <a:pt x="183" y="507"/>
                  <a:pt x="181" y="507"/>
                </a:cubicBezTo>
                <a:cubicBezTo>
                  <a:pt x="181" y="507"/>
                  <a:pt x="181" y="507"/>
                  <a:pt x="181" y="507"/>
                </a:cubicBezTo>
                <a:cubicBezTo>
                  <a:pt x="181" y="507"/>
                  <a:pt x="181" y="507"/>
                  <a:pt x="181" y="507"/>
                </a:cubicBezTo>
                <a:cubicBezTo>
                  <a:pt x="182" y="507"/>
                  <a:pt x="183" y="507"/>
                  <a:pt x="184" y="508"/>
                </a:cubicBezTo>
                <a:cubicBezTo>
                  <a:pt x="185" y="509"/>
                  <a:pt x="186" y="510"/>
                  <a:pt x="187" y="510"/>
                </a:cubicBezTo>
                <a:cubicBezTo>
                  <a:pt x="187" y="509"/>
                  <a:pt x="188" y="509"/>
                  <a:pt x="188" y="509"/>
                </a:cubicBezTo>
                <a:cubicBezTo>
                  <a:pt x="190" y="509"/>
                  <a:pt x="191" y="509"/>
                  <a:pt x="191" y="508"/>
                </a:cubicBezTo>
                <a:cubicBezTo>
                  <a:pt x="191" y="508"/>
                  <a:pt x="190" y="507"/>
                  <a:pt x="189" y="506"/>
                </a:cubicBezTo>
                <a:cubicBezTo>
                  <a:pt x="190" y="506"/>
                  <a:pt x="190" y="506"/>
                  <a:pt x="190" y="506"/>
                </a:cubicBezTo>
                <a:cubicBezTo>
                  <a:pt x="190" y="506"/>
                  <a:pt x="190" y="506"/>
                  <a:pt x="190" y="506"/>
                </a:cubicBezTo>
                <a:cubicBezTo>
                  <a:pt x="193" y="508"/>
                  <a:pt x="194" y="509"/>
                  <a:pt x="196" y="510"/>
                </a:cubicBezTo>
                <a:cubicBezTo>
                  <a:pt x="196" y="510"/>
                  <a:pt x="196" y="511"/>
                  <a:pt x="196" y="511"/>
                </a:cubicBezTo>
                <a:cubicBezTo>
                  <a:pt x="196" y="511"/>
                  <a:pt x="196" y="511"/>
                  <a:pt x="196" y="511"/>
                </a:cubicBezTo>
                <a:cubicBezTo>
                  <a:pt x="197" y="511"/>
                  <a:pt x="197" y="511"/>
                  <a:pt x="197" y="511"/>
                </a:cubicBezTo>
                <a:cubicBezTo>
                  <a:pt x="197" y="511"/>
                  <a:pt x="197" y="512"/>
                  <a:pt x="197" y="512"/>
                </a:cubicBezTo>
                <a:cubicBezTo>
                  <a:pt x="197" y="513"/>
                  <a:pt x="197" y="514"/>
                  <a:pt x="196" y="514"/>
                </a:cubicBezTo>
                <a:cubicBezTo>
                  <a:pt x="195" y="514"/>
                  <a:pt x="195" y="513"/>
                  <a:pt x="194" y="513"/>
                </a:cubicBezTo>
                <a:cubicBezTo>
                  <a:pt x="193" y="512"/>
                  <a:pt x="192" y="512"/>
                  <a:pt x="192" y="512"/>
                </a:cubicBezTo>
                <a:cubicBezTo>
                  <a:pt x="191" y="512"/>
                  <a:pt x="191" y="512"/>
                  <a:pt x="190" y="512"/>
                </a:cubicBezTo>
                <a:cubicBezTo>
                  <a:pt x="190" y="512"/>
                  <a:pt x="189" y="513"/>
                  <a:pt x="189" y="513"/>
                </a:cubicBezTo>
                <a:cubicBezTo>
                  <a:pt x="187" y="513"/>
                  <a:pt x="186" y="514"/>
                  <a:pt x="186" y="514"/>
                </a:cubicBezTo>
                <a:cubicBezTo>
                  <a:pt x="186" y="515"/>
                  <a:pt x="187" y="516"/>
                  <a:pt x="188" y="517"/>
                </a:cubicBezTo>
                <a:cubicBezTo>
                  <a:pt x="190" y="519"/>
                  <a:pt x="190" y="519"/>
                  <a:pt x="190" y="520"/>
                </a:cubicBezTo>
                <a:cubicBezTo>
                  <a:pt x="190" y="521"/>
                  <a:pt x="190" y="521"/>
                  <a:pt x="189" y="521"/>
                </a:cubicBezTo>
                <a:cubicBezTo>
                  <a:pt x="189" y="521"/>
                  <a:pt x="188" y="522"/>
                  <a:pt x="188" y="522"/>
                </a:cubicBezTo>
                <a:cubicBezTo>
                  <a:pt x="187" y="524"/>
                  <a:pt x="187" y="525"/>
                  <a:pt x="186" y="525"/>
                </a:cubicBezTo>
                <a:cubicBezTo>
                  <a:pt x="186" y="524"/>
                  <a:pt x="185" y="524"/>
                  <a:pt x="185" y="524"/>
                </a:cubicBezTo>
                <a:cubicBezTo>
                  <a:pt x="183" y="525"/>
                  <a:pt x="182" y="526"/>
                  <a:pt x="182" y="526"/>
                </a:cubicBezTo>
                <a:cubicBezTo>
                  <a:pt x="182" y="527"/>
                  <a:pt x="182" y="527"/>
                  <a:pt x="182" y="528"/>
                </a:cubicBezTo>
                <a:cubicBezTo>
                  <a:pt x="182" y="529"/>
                  <a:pt x="182" y="529"/>
                  <a:pt x="181" y="530"/>
                </a:cubicBezTo>
                <a:cubicBezTo>
                  <a:pt x="181" y="530"/>
                  <a:pt x="181" y="530"/>
                  <a:pt x="181" y="530"/>
                </a:cubicBezTo>
                <a:cubicBezTo>
                  <a:pt x="181" y="533"/>
                  <a:pt x="180" y="534"/>
                  <a:pt x="180" y="534"/>
                </a:cubicBezTo>
                <a:cubicBezTo>
                  <a:pt x="180" y="534"/>
                  <a:pt x="179" y="535"/>
                  <a:pt x="178" y="536"/>
                </a:cubicBezTo>
                <a:cubicBezTo>
                  <a:pt x="177" y="536"/>
                  <a:pt x="177" y="537"/>
                  <a:pt x="177" y="537"/>
                </a:cubicBezTo>
                <a:cubicBezTo>
                  <a:pt x="177" y="537"/>
                  <a:pt x="177" y="537"/>
                  <a:pt x="177" y="537"/>
                </a:cubicBezTo>
                <a:cubicBezTo>
                  <a:pt x="177" y="536"/>
                  <a:pt x="177" y="535"/>
                  <a:pt x="176" y="534"/>
                </a:cubicBezTo>
                <a:cubicBezTo>
                  <a:pt x="175" y="533"/>
                  <a:pt x="175" y="533"/>
                  <a:pt x="175" y="533"/>
                </a:cubicBezTo>
                <a:cubicBezTo>
                  <a:pt x="175" y="532"/>
                  <a:pt x="176" y="532"/>
                  <a:pt x="176" y="532"/>
                </a:cubicBezTo>
                <a:cubicBezTo>
                  <a:pt x="175" y="529"/>
                  <a:pt x="174" y="528"/>
                  <a:pt x="174" y="527"/>
                </a:cubicBezTo>
                <a:cubicBezTo>
                  <a:pt x="174" y="526"/>
                  <a:pt x="174" y="526"/>
                  <a:pt x="174" y="525"/>
                </a:cubicBezTo>
                <a:cubicBezTo>
                  <a:pt x="173" y="526"/>
                  <a:pt x="173" y="525"/>
                  <a:pt x="172" y="524"/>
                </a:cubicBezTo>
                <a:cubicBezTo>
                  <a:pt x="172" y="524"/>
                  <a:pt x="172" y="523"/>
                  <a:pt x="171" y="523"/>
                </a:cubicBezTo>
                <a:cubicBezTo>
                  <a:pt x="171" y="524"/>
                  <a:pt x="171" y="525"/>
                  <a:pt x="171" y="526"/>
                </a:cubicBezTo>
                <a:cubicBezTo>
                  <a:pt x="173" y="529"/>
                  <a:pt x="174" y="531"/>
                  <a:pt x="174" y="531"/>
                </a:cubicBezTo>
                <a:cubicBezTo>
                  <a:pt x="174" y="532"/>
                  <a:pt x="174" y="532"/>
                  <a:pt x="173" y="532"/>
                </a:cubicBezTo>
                <a:cubicBezTo>
                  <a:pt x="172" y="533"/>
                  <a:pt x="171" y="533"/>
                  <a:pt x="171" y="533"/>
                </a:cubicBezTo>
                <a:cubicBezTo>
                  <a:pt x="171" y="533"/>
                  <a:pt x="171" y="533"/>
                  <a:pt x="171" y="533"/>
                </a:cubicBezTo>
                <a:cubicBezTo>
                  <a:pt x="171" y="534"/>
                  <a:pt x="171" y="534"/>
                  <a:pt x="171" y="536"/>
                </a:cubicBezTo>
                <a:cubicBezTo>
                  <a:pt x="171" y="537"/>
                  <a:pt x="171" y="537"/>
                  <a:pt x="169" y="537"/>
                </a:cubicBezTo>
                <a:cubicBezTo>
                  <a:pt x="168" y="538"/>
                  <a:pt x="168" y="540"/>
                  <a:pt x="168" y="542"/>
                </a:cubicBezTo>
                <a:cubicBezTo>
                  <a:pt x="168" y="542"/>
                  <a:pt x="168" y="542"/>
                  <a:pt x="168" y="542"/>
                </a:cubicBezTo>
                <a:cubicBezTo>
                  <a:pt x="167" y="542"/>
                  <a:pt x="167" y="542"/>
                  <a:pt x="167" y="542"/>
                </a:cubicBezTo>
                <a:cubicBezTo>
                  <a:pt x="167" y="541"/>
                  <a:pt x="167" y="541"/>
                  <a:pt x="166" y="540"/>
                </a:cubicBezTo>
                <a:cubicBezTo>
                  <a:pt x="165" y="540"/>
                  <a:pt x="165" y="540"/>
                  <a:pt x="165" y="540"/>
                </a:cubicBezTo>
                <a:cubicBezTo>
                  <a:pt x="165" y="540"/>
                  <a:pt x="165" y="541"/>
                  <a:pt x="165" y="541"/>
                </a:cubicBezTo>
                <a:cubicBezTo>
                  <a:pt x="165" y="541"/>
                  <a:pt x="166" y="542"/>
                  <a:pt x="166" y="544"/>
                </a:cubicBezTo>
                <a:cubicBezTo>
                  <a:pt x="165" y="544"/>
                  <a:pt x="165" y="544"/>
                  <a:pt x="164" y="544"/>
                </a:cubicBezTo>
                <a:cubicBezTo>
                  <a:pt x="163" y="545"/>
                  <a:pt x="162" y="545"/>
                  <a:pt x="162" y="545"/>
                </a:cubicBezTo>
                <a:cubicBezTo>
                  <a:pt x="162" y="545"/>
                  <a:pt x="161" y="545"/>
                  <a:pt x="161" y="545"/>
                </a:cubicBezTo>
                <a:cubicBezTo>
                  <a:pt x="160" y="544"/>
                  <a:pt x="160" y="544"/>
                  <a:pt x="159" y="544"/>
                </a:cubicBezTo>
                <a:cubicBezTo>
                  <a:pt x="159" y="544"/>
                  <a:pt x="159" y="544"/>
                  <a:pt x="158" y="545"/>
                </a:cubicBezTo>
                <a:cubicBezTo>
                  <a:pt x="158" y="545"/>
                  <a:pt x="157" y="545"/>
                  <a:pt x="157" y="545"/>
                </a:cubicBezTo>
                <a:cubicBezTo>
                  <a:pt x="157" y="546"/>
                  <a:pt x="157" y="546"/>
                  <a:pt x="157" y="546"/>
                </a:cubicBezTo>
                <a:cubicBezTo>
                  <a:pt x="157" y="546"/>
                  <a:pt x="157" y="547"/>
                  <a:pt x="158" y="547"/>
                </a:cubicBezTo>
                <a:cubicBezTo>
                  <a:pt x="158" y="548"/>
                  <a:pt x="159" y="548"/>
                  <a:pt x="159" y="549"/>
                </a:cubicBezTo>
                <a:cubicBezTo>
                  <a:pt x="158" y="549"/>
                  <a:pt x="158" y="549"/>
                  <a:pt x="158" y="549"/>
                </a:cubicBezTo>
                <a:cubicBezTo>
                  <a:pt x="157" y="549"/>
                  <a:pt x="155" y="549"/>
                  <a:pt x="154" y="549"/>
                </a:cubicBezTo>
                <a:cubicBezTo>
                  <a:pt x="154" y="550"/>
                  <a:pt x="154" y="550"/>
                  <a:pt x="154" y="550"/>
                </a:cubicBezTo>
                <a:cubicBezTo>
                  <a:pt x="155" y="550"/>
                  <a:pt x="155" y="550"/>
                  <a:pt x="156" y="551"/>
                </a:cubicBezTo>
                <a:cubicBezTo>
                  <a:pt x="156" y="551"/>
                  <a:pt x="157" y="551"/>
                  <a:pt x="156" y="552"/>
                </a:cubicBezTo>
                <a:cubicBezTo>
                  <a:pt x="156" y="552"/>
                  <a:pt x="155" y="552"/>
                  <a:pt x="154" y="552"/>
                </a:cubicBezTo>
                <a:cubicBezTo>
                  <a:pt x="149" y="552"/>
                  <a:pt x="145" y="551"/>
                  <a:pt x="143" y="551"/>
                </a:cubicBezTo>
                <a:cubicBezTo>
                  <a:pt x="143" y="551"/>
                  <a:pt x="143" y="551"/>
                  <a:pt x="143" y="551"/>
                </a:cubicBezTo>
                <a:cubicBezTo>
                  <a:pt x="139" y="551"/>
                  <a:pt x="137" y="551"/>
                  <a:pt x="136" y="552"/>
                </a:cubicBezTo>
                <a:cubicBezTo>
                  <a:pt x="136" y="552"/>
                  <a:pt x="136" y="553"/>
                  <a:pt x="137" y="554"/>
                </a:cubicBezTo>
                <a:cubicBezTo>
                  <a:pt x="137" y="554"/>
                  <a:pt x="137" y="553"/>
                  <a:pt x="138" y="553"/>
                </a:cubicBezTo>
                <a:cubicBezTo>
                  <a:pt x="139" y="553"/>
                  <a:pt x="140" y="552"/>
                  <a:pt x="140" y="552"/>
                </a:cubicBezTo>
                <a:cubicBezTo>
                  <a:pt x="141" y="552"/>
                  <a:pt x="142" y="552"/>
                  <a:pt x="143" y="553"/>
                </a:cubicBezTo>
                <a:cubicBezTo>
                  <a:pt x="145" y="553"/>
                  <a:pt x="147" y="553"/>
                  <a:pt x="148" y="554"/>
                </a:cubicBezTo>
                <a:cubicBezTo>
                  <a:pt x="150" y="554"/>
                  <a:pt x="152" y="556"/>
                  <a:pt x="156" y="559"/>
                </a:cubicBezTo>
                <a:cubicBezTo>
                  <a:pt x="155" y="560"/>
                  <a:pt x="154" y="561"/>
                  <a:pt x="152" y="561"/>
                </a:cubicBezTo>
                <a:cubicBezTo>
                  <a:pt x="151" y="561"/>
                  <a:pt x="151" y="561"/>
                  <a:pt x="150" y="561"/>
                </a:cubicBezTo>
                <a:cubicBezTo>
                  <a:pt x="148" y="561"/>
                  <a:pt x="146" y="561"/>
                  <a:pt x="145" y="560"/>
                </a:cubicBezTo>
                <a:cubicBezTo>
                  <a:pt x="142" y="560"/>
                  <a:pt x="142" y="560"/>
                  <a:pt x="142" y="560"/>
                </a:cubicBezTo>
                <a:cubicBezTo>
                  <a:pt x="142" y="560"/>
                  <a:pt x="142" y="560"/>
                  <a:pt x="142" y="560"/>
                </a:cubicBezTo>
                <a:cubicBezTo>
                  <a:pt x="143" y="561"/>
                  <a:pt x="144" y="562"/>
                  <a:pt x="147" y="562"/>
                </a:cubicBezTo>
                <a:cubicBezTo>
                  <a:pt x="147" y="563"/>
                  <a:pt x="148" y="563"/>
                  <a:pt x="148" y="563"/>
                </a:cubicBezTo>
                <a:cubicBezTo>
                  <a:pt x="149" y="564"/>
                  <a:pt x="150" y="564"/>
                  <a:pt x="150" y="565"/>
                </a:cubicBezTo>
                <a:cubicBezTo>
                  <a:pt x="150" y="565"/>
                  <a:pt x="150" y="565"/>
                  <a:pt x="150" y="565"/>
                </a:cubicBezTo>
                <a:cubicBezTo>
                  <a:pt x="150" y="565"/>
                  <a:pt x="149" y="566"/>
                  <a:pt x="149" y="566"/>
                </a:cubicBezTo>
                <a:cubicBezTo>
                  <a:pt x="149" y="567"/>
                  <a:pt x="150" y="567"/>
                  <a:pt x="150" y="567"/>
                </a:cubicBezTo>
                <a:cubicBezTo>
                  <a:pt x="151" y="568"/>
                  <a:pt x="152" y="568"/>
                  <a:pt x="152" y="568"/>
                </a:cubicBezTo>
                <a:cubicBezTo>
                  <a:pt x="152" y="569"/>
                  <a:pt x="152" y="569"/>
                  <a:pt x="151" y="570"/>
                </a:cubicBezTo>
                <a:cubicBezTo>
                  <a:pt x="151" y="571"/>
                  <a:pt x="151" y="571"/>
                  <a:pt x="151" y="571"/>
                </a:cubicBezTo>
                <a:cubicBezTo>
                  <a:pt x="152" y="571"/>
                  <a:pt x="153" y="571"/>
                  <a:pt x="154" y="572"/>
                </a:cubicBezTo>
                <a:cubicBezTo>
                  <a:pt x="154" y="573"/>
                  <a:pt x="155" y="574"/>
                  <a:pt x="155" y="575"/>
                </a:cubicBezTo>
                <a:cubicBezTo>
                  <a:pt x="155" y="576"/>
                  <a:pt x="154" y="576"/>
                  <a:pt x="154" y="577"/>
                </a:cubicBezTo>
                <a:cubicBezTo>
                  <a:pt x="153" y="577"/>
                  <a:pt x="153" y="578"/>
                  <a:pt x="153" y="578"/>
                </a:cubicBezTo>
                <a:cubicBezTo>
                  <a:pt x="153" y="578"/>
                  <a:pt x="153" y="579"/>
                  <a:pt x="153" y="579"/>
                </a:cubicBezTo>
                <a:cubicBezTo>
                  <a:pt x="153" y="579"/>
                  <a:pt x="154" y="580"/>
                  <a:pt x="154" y="580"/>
                </a:cubicBezTo>
                <a:cubicBezTo>
                  <a:pt x="154" y="581"/>
                  <a:pt x="154" y="582"/>
                  <a:pt x="153" y="582"/>
                </a:cubicBezTo>
                <a:cubicBezTo>
                  <a:pt x="153" y="582"/>
                  <a:pt x="153" y="582"/>
                  <a:pt x="152" y="582"/>
                </a:cubicBezTo>
                <a:cubicBezTo>
                  <a:pt x="151" y="582"/>
                  <a:pt x="151" y="582"/>
                  <a:pt x="151" y="582"/>
                </a:cubicBezTo>
                <a:cubicBezTo>
                  <a:pt x="151" y="583"/>
                  <a:pt x="151" y="584"/>
                  <a:pt x="150" y="584"/>
                </a:cubicBezTo>
                <a:cubicBezTo>
                  <a:pt x="150" y="584"/>
                  <a:pt x="150" y="584"/>
                  <a:pt x="150" y="585"/>
                </a:cubicBezTo>
                <a:cubicBezTo>
                  <a:pt x="151" y="585"/>
                  <a:pt x="151" y="585"/>
                  <a:pt x="152" y="585"/>
                </a:cubicBezTo>
                <a:cubicBezTo>
                  <a:pt x="153" y="585"/>
                  <a:pt x="153" y="586"/>
                  <a:pt x="153" y="586"/>
                </a:cubicBezTo>
                <a:cubicBezTo>
                  <a:pt x="153" y="588"/>
                  <a:pt x="153" y="588"/>
                  <a:pt x="153" y="589"/>
                </a:cubicBezTo>
                <a:cubicBezTo>
                  <a:pt x="152" y="589"/>
                  <a:pt x="151" y="589"/>
                  <a:pt x="150" y="589"/>
                </a:cubicBezTo>
                <a:cubicBezTo>
                  <a:pt x="149" y="589"/>
                  <a:pt x="149" y="589"/>
                  <a:pt x="148" y="589"/>
                </a:cubicBezTo>
                <a:cubicBezTo>
                  <a:pt x="147" y="589"/>
                  <a:pt x="147" y="589"/>
                  <a:pt x="147" y="589"/>
                </a:cubicBezTo>
                <a:cubicBezTo>
                  <a:pt x="147" y="590"/>
                  <a:pt x="147" y="591"/>
                  <a:pt x="148" y="592"/>
                </a:cubicBezTo>
                <a:cubicBezTo>
                  <a:pt x="148" y="592"/>
                  <a:pt x="149" y="593"/>
                  <a:pt x="151" y="594"/>
                </a:cubicBezTo>
                <a:cubicBezTo>
                  <a:pt x="151" y="594"/>
                  <a:pt x="152" y="595"/>
                  <a:pt x="152" y="596"/>
                </a:cubicBezTo>
                <a:cubicBezTo>
                  <a:pt x="153" y="598"/>
                  <a:pt x="153" y="599"/>
                  <a:pt x="153" y="600"/>
                </a:cubicBezTo>
                <a:cubicBezTo>
                  <a:pt x="153" y="600"/>
                  <a:pt x="152" y="600"/>
                  <a:pt x="151" y="600"/>
                </a:cubicBezTo>
                <a:cubicBezTo>
                  <a:pt x="150" y="600"/>
                  <a:pt x="150" y="600"/>
                  <a:pt x="150" y="601"/>
                </a:cubicBezTo>
                <a:cubicBezTo>
                  <a:pt x="150" y="602"/>
                  <a:pt x="150" y="602"/>
                  <a:pt x="150" y="603"/>
                </a:cubicBezTo>
                <a:cubicBezTo>
                  <a:pt x="151" y="604"/>
                  <a:pt x="152" y="604"/>
                  <a:pt x="152" y="604"/>
                </a:cubicBezTo>
                <a:cubicBezTo>
                  <a:pt x="149" y="604"/>
                  <a:pt x="149" y="604"/>
                  <a:pt x="149" y="604"/>
                </a:cubicBezTo>
                <a:cubicBezTo>
                  <a:pt x="149" y="605"/>
                  <a:pt x="149" y="605"/>
                  <a:pt x="149" y="605"/>
                </a:cubicBezTo>
                <a:cubicBezTo>
                  <a:pt x="149" y="605"/>
                  <a:pt x="149" y="605"/>
                  <a:pt x="151" y="607"/>
                </a:cubicBezTo>
                <a:cubicBezTo>
                  <a:pt x="151" y="607"/>
                  <a:pt x="152" y="608"/>
                  <a:pt x="153" y="607"/>
                </a:cubicBezTo>
                <a:cubicBezTo>
                  <a:pt x="153" y="607"/>
                  <a:pt x="153" y="608"/>
                  <a:pt x="153" y="608"/>
                </a:cubicBezTo>
                <a:cubicBezTo>
                  <a:pt x="153" y="608"/>
                  <a:pt x="153" y="609"/>
                  <a:pt x="153" y="609"/>
                </a:cubicBezTo>
                <a:cubicBezTo>
                  <a:pt x="153" y="610"/>
                  <a:pt x="153" y="610"/>
                  <a:pt x="154" y="610"/>
                </a:cubicBezTo>
                <a:cubicBezTo>
                  <a:pt x="154" y="611"/>
                  <a:pt x="153" y="611"/>
                  <a:pt x="153" y="611"/>
                </a:cubicBezTo>
                <a:cubicBezTo>
                  <a:pt x="153" y="611"/>
                  <a:pt x="152" y="612"/>
                  <a:pt x="152" y="612"/>
                </a:cubicBezTo>
                <a:cubicBezTo>
                  <a:pt x="152" y="612"/>
                  <a:pt x="153" y="613"/>
                  <a:pt x="153" y="614"/>
                </a:cubicBezTo>
                <a:cubicBezTo>
                  <a:pt x="153" y="614"/>
                  <a:pt x="152" y="615"/>
                  <a:pt x="151" y="617"/>
                </a:cubicBezTo>
                <a:cubicBezTo>
                  <a:pt x="149" y="619"/>
                  <a:pt x="149" y="620"/>
                  <a:pt x="149" y="621"/>
                </a:cubicBezTo>
                <a:cubicBezTo>
                  <a:pt x="149" y="622"/>
                  <a:pt x="149" y="622"/>
                  <a:pt x="149" y="622"/>
                </a:cubicBezTo>
                <a:cubicBezTo>
                  <a:pt x="150" y="622"/>
                  <a:pt x="150" y="622"/>
                  <a:pt x="150" y="623"/>
                </a:cubicBezTo>
                <a:cubicBezTo>
                  <a:pt x="150" y="623"/>
                  <a:pt x="150" y="623"/>
                  <a:pt x="149" y="624"/>
                </a:cubicBezTo>
                <a:cubicBezTo>
                  <a:pt x="149" y="624"/>
                  <a:pt x="149" y="624"/>
                  <a:pt x="149" y="625"/>
                </a:cubicBezTo>
                <a:cubicBezTo>
                  <a:pt x="149" y="626"/>
                  <a:pt x="150" y="628"/>
                  <a:pt x="153" y="631"/>
                </a:cubicBezTo>
                <a:cubicBezTo>
                  <a:pt x="153" y="632"/>
                  <a:pt x="152" y="632"/>
                  <a:pt x="149" y="633"/>
                </a:cubicBezTo>
                <a:cubicBezTo>
                  <a:pt x="149" y="636"/>
                  <a:pt x="149" y="636"/>
                  <a:pt x="149" y="636"/>
                </a:cubicBezTo>
                <a:cubicBezTo>
                  <a:pt x="150" y="636"/>
                  <a:pt x="150" y="637"/>
                  <a:pt x="150" y="638"/>
                </a:cubicBezTo>
                <a:cubicBezTo>
                  <a:pt x="150" y="640"/>
                  <a:pt x="150" y="642"/>
                  <a:pt x="149" y="644"/>
                </a:cubicBezTo>
                <a:cubicBezTo>
                  <a:pt x="149" y="645"/>
                  <a:pt x="150" y="646"/>
                  <a:pt x="151" y="647"/>
                </a:cubicBezTo>
                <a:cubicBezTo>
                  <a:pt x="151" y="647"/>
                  <a:pt x="150" y="648"/>
                  <a:pt x="148" y="648"/>
                </a:cubicBezTo>
                <a:cubicBezTo>
                  <a:pt x="148" y="649"/>
                  <a:pt x="148" y="650"/>
                  <a:pt x="149" y="651"/>
                </a:cubicBezTo>
                <a:cubicBezTo>
                  <a:pt x="149" y="653"/>
                  <a:pt x="148" y="654"/>
                  <a:pt x="147" y="654"/>
                </a:cubicBezTo>
                <a:cubicBezTo>
                  <a:pt x="146" y="654"/>
                  <a:pt x="146" y="655"/>
                  <a:pt x="145" y="657"/>
                </a:cubicBezTo>
                <a:cubicBezTo>
                  <a:pt x="145" y="659"/>
                  <a:pt x="145" y="660"/>
                  <a:pt x="144" y="661"/>
                </a:cubicBezTo>
                <a:cubicBezTo>
                  <a:pt x="144" y="661"/>
                  <a:pt x="144" y="661"/>
                  <a:pt x="143" y="662"/>
                </a:cubicBezTo>
                <a:cubicBezTo>
                  <a:pt x="143" y="663"/>
                  <a:pt x="143" y="663"/>
                  <a:pt x="143" y="664"/>
                </a:cubicBezTo>
                <a:cubicBezTo>
                  <a:pt x="143" y="665"/>
                  <a:pt x="143" y="665"/>
                  <a:pt x="143" y="665"/>
                </a:cubicBezTo>
                <a:cubicBezTo>
                  <a:pt x="143" y="665"/>
                  <a:pt x="143" y="665"/>
                  <a:pt x="143" y="665"/>
                </a:cubicBezTo>
                <a:cubicBezTo>
                  <a:pt x="143" y="666"/>
                  <a:pt x="143" y="666"/>
                  <a:pt x="143" y="667"/>
                </a:cubicBezTo>
                <a:cubicBezTo>
                  <a:pt x="143" y="668"/>
                  <a:pt x="143" y="669"/>
                  <a:pt x="143" y="671"/>
                </a:cubicBezTo>
                <a:cubicBezTo>
                  <a:pt x="143" y="673"/>
                  <a:pt x="143" y="674"/>
                  <a:pt x="143" y="675"/>
                </a:cubicBezTo>
                <a:cubicBezTo>
                  <a:pt x="142" y="675"/>
                  <a:pt x="142" y="676"/>
                  <a:pt x="140" y="677"/>
                </a:cubicBezTo>
                <a:cubicBezTo>
                  <a:pt x="139" y="678"/>
                  <a:pt x="138" y="679"/>
                  <a:pt x="138" y="680"/>
                </a:cubicBezTo>
                <a:cubicBezTo>
                  <a:pt x="138" y="680"/>
                  <a:pt x="138" y="680"/>
                  <a:pt x="138" y="681"/>
                </a:cubicBezTo>
                <a:cubicBezTo>
                  <a:pt x="138" y="681"/>
                  <a:pt x="138" y="682"/>
                  <a:pt x="138" y="682"/>
                </a:cubicBezTo>
                <a:cubicBezTo>
                  <a:pt x="138" y="683"/>
                  <a:pt x="137" y="684"/>
                  <a:pt x="137" y="684"/>
                </a:cubicBezTo>
                <a:cubicBezTo>
                  <a:pt x="137" y="684"/>
                  <a:pt x="136" y="683"/>
                  <a:pt x="136" y="682"/>
                </a:cubicBezTo>
                <a:cubicBezTo>
                  <a:pt x="135" y="682"/>
                  <a:pt x="135" y="681"/>
                  <a:pt x="135" y="680"/>
                </a:cubicBezTo>
                <a:cubicBezTo>
                  <a:pt x="135" y="679"/>
                  <a:pt x="135" y="679"/>
                  <a:pt x="135" y="679"/>
                </a:cubicBezTo>
                <a:cubicBezTo>
                  <a:pt x="134" y="679"/>
                  <a:pt x="133" y="679"/>
                  <a:pt x="133" y="679"/>
                </a:cubicBezTo>
                <a:cubicBezTo>
                  <a:pt x="131" y="678"/>
                  <a:pt x="131" y="678"/>
                  <a:pt x="130" y="678"/>
                </a:cubicBezTo>
                <a:cubicBezTo>
                  <a:pt x="130" y="678"/>
                  <a:pt x="129" y="678"/>
                  <a:pt x="129" y="679"/>
                </a:cubicBezTo>
                <a:cubicBezTo>
                  <a:pt x="128" y="679"/>
                  <a:pt x="128" y="680"/>
                  <a:pt x="127" y="680"/>
                </a:cubicBezTo>
                <a:cubicBezTo>
                  <a:pt x="127" y="680"/>
                  <a:pt x="126" y="680"/>
                  <a:pt x="125" y="680"/>
                </a:cubicBezTo>
                <a:cubicBezTo>
                  <a:pt x="124" y="680"/>
                  <a:pt x="123" y="681"/>
                  <a:pt x="123" y="681"/>
                </a:cubicBezTo>
                <a:cubicBezTo>
                  <a:pt x="122" y="681"/>
                  <a:pt x="122" y="681"/>
                  <a:pt x="122" y="681"/>
                </a:cubicBezTo>
                <a:cubicBezTo>
                  <a:pt x="122" y="680"/>
                  <a:pt x="122" y="680"/>
                  <a:pt x="122" y="679"/>
                </a:cubicBezTo>
                <a:cubicBezTo>
                  <a:pt x="121" y="679"/>
                  <a:pt x="121" y="679"/>
                  <a:pt x="121" y="679"/>
                </a:cubicBezTo>
                <a:cubicBezTo>
                  <a:pt x="120" y="680"/>
                  <a:pt x="119" y="680"/>
                  <a:pt x="118" y="680"/>
                </a:cubicBezTo>
                <a:cubicBezTo>
                  <a:pt x="117" y="680"/>
                  <a:pt x="116" y="680"/>
                  <a:pt x="116" y="680"/>
                </a:cubicBezTo>
                <a:cubicBezTo>
                  <a:pt x="116" y="680"/>
                  <a:pt x="115" y="680"/>
                  <a:pt x="115" y="680"/>
                </a:cubicBezTo>
                <a:cubicBezTo>
                  <a:pt x="114" y="681"/>
                  <a:pt x="114" y="681"/>
                  <a:pt x="113" y="681"/>
                </a:cubicBezTo>
                <a:cubicBezTo>
                  <a:pt x="112" y="681"/>
                  <a:pt x="111" y="681"/>
                  <a:pt x="110" y="681"/>
                </a:cubicBezTo>
                <a:cubicBezTo>
                  <a:pt x="106" y="682"/>
                  <a:pt x="104" y="682"/>
                  <a:pt x="104" y="682"/>
                </a:cubicBezTo>
                <a:cubicBezTo>
                  <a:pt x="104" y="683"/>
                  <a:pt x="105" y="683"/>
                  <a:pt x="105" y="684"/>
                </a:cubicBezTo>
                <a:cubicBezTo>
                  <a:pt x="106" y="685"/>
                  <a:pt x="106" y="686"/>
                  <a:pt x="106" y="686"/>
                </a:cubicBezTo>
                <a:cubicBezTo>
                  <a:pt x="106" y="687"/>
                  <a:pt x="106" y="688"/>
                  <a:pt x="105" y="689"/>
                </a:cubicBezTo>
                <a:cubicBezTo>
                  <a:pt x="105" y="689"/>
                  <a:pt x="104" y="690"/>
                  <a:pt x="103" y="690"/>
                </a:cubicBezTo>
                <a:cubicBezTo>
                  <a:pt x="103" y="690"/>
                  <a:pt x="103" y="689"/>
                  <a:pt x="102" y="688"/>
                </a:cubicBezTo>
                <a:cubicBezTo>
                  <a:pt x="102" y="688"/>
                  <a:pt x="102" y="688"/>
                  <a:pt x="102" y="688"/>
                </a:cubicBezTo>
                <a:cubicBezTo>
                  <a:pt x="101" y="688"/>
                  <a:pt x="101" y="688"/>
                  <a:pt x="100" y="688"/>
                </a:cubicBezTo>
                <a:cubicBezTo>
                  <a:pt x="100" y="688"/>
                  <a:pt x="99" y="688"/>
                  <a:pt x="99" y="689"/>
                </a:cubicBezTo>
                <a:cubicBezTo>
                  <a:pt x="98" y="690"/>
                  <a:pt x="97" y="692"/>
                  <a:pt x="96" y="693"/>
                </a:cubicBezTo>
                <a:cubicBezTo>
                  <a:pt x="94" y="695"/>
                  <a:pt x="93" y="697"/>
                  <a:pt x="92" y="698"/>
                </a:cubicBezTo>
                <a:cubicBezTo>
                  <a:pt x="91" y="700"/>
                  <a:pt x="91" y="701"/>
                  <a:pt x="91" y="703"/>
                </a:cubicBezTo>
                <a:cubicBezTo>
                  <a:pt x="91" y="705"/>
                  <a:pt x="92" y="707"/>
                  <a:pt x="94" y="709"/>
                </a:cubicBezTo>
                <a:cubicBezTo>
                  <a:pt x="96" y="711"/>
                  <a:pt x="97" y="713"/>
                  <a:pt x="97" y="714"/>
                </a:cubicBezTo>
                <a:cubicBezTo>
                  <a:pt x="97" y="715"/>
                  <a:pt x="96" y="716"/>
                  <a:pt x="95" y="717"/>
                </a:cubicBezTo>
                <a:cubicBezTo>
                  <a:pt x="94" y="718"/>
                  <a:pt x="93" y="719"/>
                  <a:pt x="93" y="719"/>
                </a:cubicBezTo>
                <a:cubicBezTo>
                  <a:pt x="93" y="720"/>
                  <a:pt x="93" y="721"/>
                  <a:pt x="92" y="722"/>
                </a:cubicBezTo>
                <a:cubicBezTo>
                  <a:pt x="92" y="723"/>
                  <a:pt x="91" y="723"/>
                  <a:pt x="90" y="723"/>
                </a:cubicBezTo>
                <a:cubicBezTo>
                  <a:pt x="90" y="723"/>
                  <a:pt x="89" y="723"/>
                  <a:pt x="88" y="722"/>
                </a:cubicBezTo>
                <a:cubicBezTo>
                  <a:pt x="86" y="721"/>
                  <a:pt x="85" y="720"/>
                  <a:pt x="84" y="720"/>
                </a:cubicBezTo>
                <a:cubicBezTo>
                  <a:pt x="84" y="720"/>
                  <a:pt x="83" y="720"/>
                  <a:pt x="82" y="721"/>
                </a:cubicBezTo>
                <a:cubicBezTo>
                  <a:pt x="82" y="721"/>
                  <a:pt x="81" y="721"/>
                  <a:pt x="81" y="721"/>
                </a:cubicBezTo>
                <a:cubicBezTo>
                  <a:pt x="80" y="721"/>
                  <a:pt x="80" y="721"/>
                  <a:pt x="79" y="721"/>
                </a:cubicBezTo>
                <a:cubicBezTo>
                  <a:pt x="78" y="721"/>
                  <a:pt x="77" y="722"/>
                  <a:pt x="74" y="724"/>
                </a:cubicBezTo>
                <a:cubicBezTo>
                  <a:pt x="71" y="726"/>
                  <a:pt x="69" y="727"/>
                  <a:pt x="68" y="727"/>
                </a:cubicBezTo>
                <a:cubicBezTo>
                  <a:pt x="66" y="727"/>
                  <a:pt x="64" y="726"/>
                  <a:pt x="62" y="725"/>
                </a:cubicBezTo>
                <a:cubicBezTo>
                  <a:pt x="59" y="724"/>
                  <a:pt x="57" y="723"/>
                  <a:pt x="57" y="723"/>
                </a:cubicBezTo>
                <a:cubicBezTo>
                  <a:pt x="56" y="723"/>
                  <a:pt x="56" y="723"/>
                  <a:pt x="55" y="724"/>
                </a:cubicBezTo>
                <a:cubicBezTo>
                  <a:pt x="55" y="724"/>
                  <a:pt x="55" y="724"/>
                  <a:pt x="54" y="724"/>
                </a:cubicBezTo>
                <a:cubicBezTo>
                  <a:pt x="54" y="723"/>
                  <a:pt x="54" y="723"/>
                  <a:pt x="54" y="723"/>
                </a:cubicBezTo>
                <a:cubicBezTo>
                  <a:pt x="55" y="723"/>
                  <a:pt x="55" y="722"/>
                  <a:pt x="56" y="722"/>
                </a:cubicBezTo>
                <a:cubicBezTo>
                  <a:pt x="57" y="722"/>
                  <a:pt x="57" y="721"/>
                  <a:pt x="57" y="720"/>
                </a:cubicBezTo>
                <a:cubicBezTo>
                  <a:pt x="57" y="720"/>
                  <a:pt x="57" y="719"/>
                  <a:pt x="56" y="718"/>
                </a:cubicBezTo>
                <a:cubicBezTo>
                  <a:pt x="55" y="717"/>
                  <a:pt x="55" y="716"/>
                  <a:pt x="55" y="715"/>
                </a:cubicBezTo>
                <a:cubicBezTo>
                  <a:pt x="55" y="715"/>
                  <a:pt x="55" y="714"/>
                  <a:pt x="57" y="712"/>
                </a:cubicBezTo>
                <a:cubicBezTo>
                  <a:pt x="58" y="711"/>
                  <a:pt x="59" y="710"/>
                  <a:pt x="59" y="710"/>
                </a:cubicBezTo>
                <a:cubicBezTo>
                  <a:pt x="59" y="709"/>
                  <a:pt x="58" y="708"/>
                  <a:pt x="57" y="707"/>
                </a:cubicBezTo>
                <a:cubicBezTo>
                  <a:pt x="55" y="706"/>
                  <a:pt x="54" y="705"/>
                  <a:pt x="54" y="705"/>
                </a:cubicBezTo>
                <a:cubicBezTo>
                  <a:pt x="54" y="705"/>
                  <a:pt x="55" y="704"/>
                  <a:pt x="55" y="704"/>
                </a:cubicBezTo>
                <a:cubicBezTo>
                  <a:pt x="55" y="704"/>
                  <a:pt x="55" y="704"/>
                  <a:pt x="55" y="703"/>
                </a:cubicBezTo>
                <a:cubicBezTo>
                  <a:pt x="55" y="703"/>
                  <a:pt x="54" y="701"/>
                  <a:pt x="52" y="699"/>
                </a:cubicBezTo>
                <a:cubicBezTo>
                  <a:pt x="51" y="699"/>
                  <a:pt x="51" y="698"/>
                  <a:pt x="50" y="697"/>
                </a:cubicBezTo>
                <a:cubicBezTo>
                  <a:pt x="50" y="696"/>
                  <a:pt x="49" y="695"/>
                  <a:pt x="49" y="694"/>
                </a:cubicBezTo>
                <a:cubicBezTo>
                  <a:pt x="48" y="693"/>
                  <a:pt x="47" y="691"/>
                  <a:pt x="46" y="690"/>
                </a:cubicBezTo>
                <a:cubicBezTo>
                  <a:pt x="44" y="687"/>
                  <a:pt x="43" y="685"/>
                  <a:pt x="43" y="685"/>
                </a:cubicBezTo>
                <a:cubicBezTo>
                  <a:pt x="43" y="684"/>
                  <a:pt x="43" y="683"/>
                  <a:pt x="43" y="683"/>
                </a:cubicBezTo>
                <a:cubicBezTo>
                  <a:pt x="43" y="681"/>
                  <a:pt x="43" y="681"/>
                  <a:pt x="42" y="680"/>
                </a:cubicBezTo>
                <a:cubicBezTo>
                  <a:pt x="42" y="680"/>
                  <a:pt x="41" y="679"/>
                  <a:pt x="41" y="678"/>
                </a:cubicBezTo>
                <a:cubicBezTo>
                  <a:pt x="41" y="678"/>
                  <a:pt x="41" y="678"/>
                  <a:pt x="41" y="678"/>
                </a:cubicBezTo>
                <a:cubicBezTo>
                  <a:pt x="43" y="678"/>
                  <a:pt x="43" y="678"/>
                  <a:pt x="43" y="678"/>
                </a:cubicBezTo>
                <a:cubicBezTo>
                  <a:pt x="44" y="678"/>
                  <a:pt x="44" y="679"/>
                  <a:pt x="45" y="679"/>
                </a:cubicBezTo>
                <a:cubicBezTo>
                  <a:pt x="45" y="679"/>
                  <a:pt x="46" y="680"/>
                  <a:pt x="47" y="681"/>
                </a:cubicBezTo>
                <a:cubicBezTo>
                  <a:pt x="48" y="681"/>
                  <a:pt x="48" y="682"/>
                  <a:pt x="49" y="682"/>
                </a:cubicBezTo>
                <a:cubicBezTo>
                  <a:pt x="49" y="682"/>
                  <a:pt x="50" y="681"/>
                  <a:pt x="50" y="681"/>
                </a:cubicBezTo>
                <a:cubicBezTo>
                  <a:pt x="51" y="680"/>
                  <a:pt x="51" y="680"/>
                  <a:pt x="51" y="680"/>
                </a:cubicBezTo>
                <a:cubicBezTo>
                  <a:pt x="51" y="678"/>
                  <a:pt x="50" y="677"/>
                  <a:pt x="48" y="676"/>
                </a:cubicBezTo>
                <a:cubicBezTo>
                  <a:pt x="46" y="674"/>
                  <a:pt x="45" y="673"/>
                  <a:pt x="45" y="671"/>
                </a:cubicBezTo>
                <a:cubicBezTo>
                  <a:pt x="45" y="670"/>
                  <a:pt x="45" y="670"/>
                  <a:pt x="46" y="670"/>
                </a:cubicBezTo>
                <a:cubicBezTo>
                  <a:pt x="46" y="669"/>
                  <a:pt x="47" y="669"/>
                  <a:pt x="48" y="669"/>
                </a:cubicBezTo>
                <a:cubicBezTo>
                  <a:pt x="48" y="669"/>
                  <a:pt x="50" y="670"/>
                  <a:pt x="51" y="670"/>
                </a:cubicBezTo>
                <a:cubicBezTo>
                  <a:pt x="51" y="670"/>
                  <a:pt x="52" y="670"/>
                  <a:pt x="52" y="669"/>
                </a:cubicBezTo>
                <a:cubicBezTo>
                  <a:pt x="53" y="668"/>
                  <a:pt x="53" y="668"/>
                  <a:pt x="53" y="667"/>
                </a:cubicBezTo>
                <a:cubicBezTo>
                  <a:pt x="53" y="665"/>
                  <a:pt x="53" y="663"/>
                  <a:pt x="52" y="662"/>
                </a:cubicBezTo>
                <a:cubicBezTo>
                  <a:pt x="52" y="660"/>
                  <a:pt x="51" y="660"/>
                  <a:pt x="51" y="660"/>
                </a:cubicBezTo>
                <a:cubicBezTo>
                  <a:pt x="50" y="660"/>
                  <a:pt x="49" y="660"/>
                  <a:pt x="48" y="660"/>
                </a:cubicBezTo>
                <a:cubicBezTo>
                  <a:pt x="47" y="660"/>
                  <a:pt x="45" y="658"/>
                  <a:pt x="43" y="655"/>
                </a:cubicBezTo>
                <a:cubicBezTo>
                  <a:pt x="42" y="651"/>
                  <a:pt x="41" y="649"/>
                  <a:pt x="41" y="649"/>
                </a:cubicBezTo>
                <a:cubicBezTo>
                  <a:pt x="39" y="648"/>
                  <a:pt x="39" y="648"/>
                  <a:pt x="38" y="647"/>
                </a:cubicBezTo>
                <a:cubicBezTo>
                  <a:pt x="37" y="646"/>
                  <a:pt x="36" y="645"/>
                  <a:pt x="36" y="645"/>
                </a:cubicBezTo>
                <a:cubicBezTo>
                  <a:pt x="37" y="644"/>
                  <a:pt x="36" y="643"/>
                  <a:pt x="35" y="642"/>
                </a:cubicBezTo>
                <a:cubicBezTo>
                  <a:pt x="34" y="640"/>
                  <a:pt x="33" y="640"/>
                  <a:pt x="33" y="639"/>
                </a:cubicBezTo>
                <a:cubicBezTo>
                  <a:pt x="33" y="638"/>
                  <a:pt x="34" y="638"/>
                  <a:pt x="34" y="638"/>
                </a:cubicBezTo>
                <a:cubicBezTo>
                  <a:pt x="34" y="637"/>
                  <a:pt x="33" y="635"/>
                  <a:pt x="32" y="634"/>
                </a:cubicBezTo>
                <a:cubicBezTo>
                  <a:pt x="31" y="633"/>
                  <a:pt x="30" y="632"/>
                  <a:pt x="30" y="631"/>
                </a:cubicBezTo>
                <a:cubicBezTo>
                  <a:pt x="31" y="629"/>
                  <a:pt x="31" y="628"/>
                  <a:pt x="31" y="627"/>
                </a:cubicBezTo>
                <a:cubicBezTo>
                  <a:pt x="31" y="626"/>
                  <a:pt x="30" y="625"/>
                  <a:pt x="28" y="625"/>
                </a:cubicBezTo>
                <a:cubicBezTo>
                  <a:pt x="28" y="624"/>
                  <a:pt x="28" y="623"/>
                  <a:pt x="28" y="622"/>
                </a:cubicBezTo>
                <a:cubicBezTo>
                  <a:pt x="28" y="621"/>
                  <a:pt x="28" y="620"/>
                  <a:pt x="27" y="620"/>
                </a:cubicBezTo>
                <a:cubicBezTo>
                  <a:pt x="27" y="622"/>
                  <a:pt x="26" y="623"/>
                  <a:pt x="25" y="625"/>
                </a:cubicBezTo>
                <a:cubicBezTo>
                  <a:pt x="24" y="622"/>
                  <a:pt x="23" y="621"/>
                  <a:pt x="23" y="621"/>
                </a:cubicBezTo>
                <a:cubicBezTo>
                  <a:pt x="23" y="621"/>
                  <a:pt x="23" y="621"/>
                  <a:pt x="23" y="621"/>
                </a:cubicBezTo>
                <a:cubicBezTo>
                  <a:pt x="23" y="621"/>
                  <a:pt x="23" y="621"/>
                  <a:pt x="23" y="621"/>
                </a:cubicBezTo>
                <a:cubicBezTo>
                  <a:pt x="23" y="616"/>
                  <a:pt x="24" y="613"/>
                  <a:pt x="24" y="613"/>
                </a:cubicBezTo>
                <a:cubicBezTo>
                  <a:pt x="23" y="612"/>
                  <a:pt x="23" y="612"/>
                  <a:pt x="22" y="611"/>
                </a:cubicBezTo>
                <a:cubicBezTo>
                  <a:pt x="21" y="610"/>
                  <a:pt x="21" y="609"/>
                  <a:pt x="21" y="608"/>
                </a:cubicBezTo>
                <a:cubicBezTo>
                  <a:pt x="21" y="607"/>
                  <a:pt x="21" y="607"/>
                  <a:pt x="21" y="607"/>
                </a:cubicBezTo>
                <a:cubicBezTo>
                  <a:pt x="20" y="606"/>
                  <a:pt x="19" y="606"/>
                  <a:pt x="19" y="606"/>
                </a:cubicBezTo>
                <a:cubicBezTo>
                  <a:pt x="19" y="606"/>
                  <a:pt x="19" y="606"/>
                  <a:pt x="19" y="606"/>
                </a:cubicBezTo>
                <a:cubicBezTo>
                  <a:pt x="19" y="606"/>
                  <a:pt x="19" y="606"/>
                  <a:pt x="19" y="605"/>
                </a:cubicBezTo>
                <a:cubicBezTo>
                  <a:pt x="19" y="605"/>
                  <a:pt x="19" y="605"/>
                  <a:pt x="20" y="604"/>
                </a:cubicBezTo>
                <a:cubicBezTo>
                  <a:pt x="20" y="603"/>
                  <a:pt x="20" y="603"/>
                  <a:pt x="20" y="602"/>
                </a:cubicBezTo>
                <a:cubicBezTo>
                  <a:pt x="20" y="602"/>
                  <a:pt x="20" y="602"/>
                  <a:pt x="20" y="602"/>
                </a:cubicBezTo>
                <a:cubicBezTo>
                  <a:pt x="19" y="602"/>
                  <a:pt x="19" y="602"/>
                  <a:pt x="19" y="602"/>
                </a:cubicBezTo>
                <a:cubicBezTo>
                  <a:pt x="17" y="602"/>
                  <a:pt x="17" y="602"/>
                  <a:pt x="17" y="600"/>
                </a:cubicBezTo>
                <a:cubicBezTo>
                  <a:pt x="17" y="599"/>
                  <a:pt x="17" y="599"/>
                  <a:pt x="17" y="599"/>
                </a:cubicBezTo>
                <a:cubicBezTo>
                  <a:pt x="17" y="598"/>
                  <a:pt x="17" y="598"/>
                  <a:pt x="17" y="597"/>
                </a:cubicBezTo>
                <a:cubicBezTo>
                  <a:pt x="17" y="597"/>
                  <a:pt x="17" y="597"/>
                  <a:pt x="17" y="597"/>
                </a:cubicBezTo>
                <a:cubicBezTo>
                  <a:pt x="18" y="597"/>
                  <a:pt x="19" y="597"/>
                  <a:pt x="19" y="596"/>
                </a:cubicBezTo>
                <a:cubicBezTo>
                  <a:pt x="18" y="595"/>
                  <a:pt x="18" y="594"/>
                  <a:pt x="18" y="594"/>
                </a:cubicBezTo>
                <a:cubicBezTo>
                  <a:pt x="18" y="593"/>
                  <a:pt x="19" y="592"/>
                  <a:pt x="19" y="592"/>
                </a:cubicBezTo>
                <a:cubicBezTo>
                  <a:pt x="19" y="591"/>
                  <a:pt x="20" y="591"/>
                  <a:pt x="20" y="590"/>
                </a:cubicBezTo>
                <a:cubicBezTo>
                  <a:pt x="20" y="590"/>
                  <a:pt x="19" y="589"/>
                  <a:pt x="19" y="589"/>
                </a:cubicBezTo>
                <a:cubicBezTo>
                  <a:pt x="20" y="589"/>
                  <a:pt x="20" y="588"/>
                  <a:pt x="20" y="588"/>
                </a:cubicBezTo>
                <a:cubicBezTo>
                  <a:pt x="20" y="586"/>
                  <a:pt x="20" y="585"/>
                  <a:pt x="20" y="585"/>
                </a:cubicBezTo>
                <a:cubicBezTo>
                  <a:pt x="20" y="584"/>
                  <a:pt x="20" y="583"/>
                  <a:pt x="20" y="582"/>
                </a:cubicBezTo>
                <a:cubicBezTo>
                  <a:pt x="20" y="581"/>
                  <a:pt x="20" y="581"/>
                  <a:pt x="20" y="580"/>
                </a:cubicBezTo>
                <a:cubicBezTo>
                  <a:pt x="21" y="580"/>
                  <a:pt x="21" y="579"/>
                  <a:pt x="21" y="579"/>
                </a:cubicBezTo>
                <a:cubicBezTo>
                  <a:pt x="21" y="579"/>
                  <a:pt x="21" y="578"/>
                  <a:pt x="20" y="578"/>
                </a:cubicBezTo>
                <a:cubicBezTo>
                  <a:pt x="20" y="578"/>
                  <a:pt x="19" y="577"/>
                  <a:pt x="19" y="577"/>
                </a:cubicBezTo>
                <a:cubicBezTo>
                  <a:pt x="19" y="576"/>
                  <a:pt x="19" y="576"/>
                  <a:pt x="20" y="576"/>
                </a:cubicBezTo>
                <a:cubicBezTo>
                  <a:pt x="20" y="575"/>
                  <a:pt x="20" y="575"/>
                  <a:pt x="20" y="574"/>
                </a:cubicBezTo>
                <a:cubicBezTo>
                  <a:pt x="20" y="574"/>
                  <a:pt x="20" y="574"/>
                  <a:pt x="19" y="574"/>
                </a:cubicBezTo>
                <a:cubicBezTo>
                  <a:pt x="18" y="574"/>
                  <a:pt x="17" y="575"/>
                  <a:pt x="16" y="577"/>
                </a:cubicBezTo>
                <a:cubicBezTo>
                  <a:pt x="14" y="578"/>
                  <a:pt x="14" y="579"/>
                  <a:pt x="14" y="579"/>
                </a:cubicBezTo>
                <a:cubicBezTo>
                  <a:pt x="13" y="579"/>
                  <a:pt x="13" y="579"/>
                  <a:pt x="13" y="579"/>
                </a:cubicBezTo>
                <a:cubicBezTo>
                  <a:pt x="13" y="578"/>
                  <a:pt x="13" y="578"/>
                  <a:pt x="13" y="578"/>
                </a:cubicBezTo>
                <a:cubicBezTo>
                  <a:pt x="13" y="578"/>
                  <a:pt x="13" y="578"/>
                  <a:pt x="13" y="578"/>
                </a:cubicBezTo>
                <a:cubicBezTo>
                  <a:pt x="13" y="578"/>
                  <a:pt x="13" y="578"/>
                  <a:pt x="13" y="578"/>
                </a:cubicBezTo>
                <a:cubicBezTo>
                  <a:pt x="13" y="578"/>
                  <a:pt x="13" y="578"/>
                  <a:pt x="13" y="578"/>
                </a:cubicBezTo>
                <a:cubicBezTo>
                  <a:pt x="13" y="577"/>
                  <a:pt x="13" y="576"/>
                  <a:pt x="14" y="575"/>
                </a:cubicBezTo>
                <a:cubicBezTo>
                  <a:pt x="14" y="574"/>
                  <a:pt x="15" y="573"/>
                  <a:pt x="15" y="572"/>
                </a:cubicBezTo>
                <a:cubicBezTo>
                  <a:pt x="15" y="571"/>
                  <a:pt x="14" y="570"/>
                  <a:pt x="13" y="570"/>
                </a:cubicBezTo>
                <a:cubicBezTo>
                  <a:pt x="13" y="572"/>
                  <a:pt x="13" y="574"/>
                  <a:pt x="13" y="574"/>
                </a:cubicBezTo>
                <a:cubicBezTo>
                  <a:pt x="12" y="576"/>
                  <a:pt x="11" y="577"/>
                  <a:pt x="10" y="577"/>
                </a:cubicBezTo>
                <a:cubicBezTo>
                  <a:pt x="9" y="577"/>
                  <a:pt x="9" y="577"/>
                  <a:pt x="9" y="577"/>
                </a:cubicBezTo>
                <a:cubicBezTo>
                  <a:pt x="9" y="576"/>
                  <a:pt x="9" y="576"/>
                  <a:pt x="9" y="576"/>
                </a:cubicBezTo>
                <a:cubicBezTo>
                  <a:pt x="9" y="576"/>
                  <a:pt x="10" y="575"/>
                  <a:pt x="10" y="574"/>
                </a:cubicBezTo>
                <a:cubicBezTo>
                  <a:pt x="10" y="574"/>
                  <a:pt x="10" y="574"/>
                  <a:pt x="9" y="574"/>
                </a:cubicBezTo>
                <a:cubicBezTo>
                  <a:pt x="9" y="574"/>
                  <a:pt x="9" y="573"/>
                  <a:pt x="9" y="573"/>
                </a:cubicBezTo>
                <a:cubicBezTo>
                  <a:pt x="9" y="571"/>
                  <a:pt x="9" y="570"/>
                  <a:pt x="9" y="570"/>
                </a:cubicBezTo>
                <a:cubicBezTo>
                  <a:pt x="9" y="569"/>
                  <a:pt x="9" y="569"/>
                  <a:pt x="9" y="569"/>
                </a:cubicBezTo>
                <a:cubicBezTo>
                  <a:pt x="9" y="569"/>
                  <a:pt x="8" y="571"/>
                  <a:pt x="8" y="572"/>
                </a:cubicBezTo>
                <a:cubicBezTo>
                  <a:pt x="7" y="574"/>
                  <a:pt x="6" y="574"/>
                  <a:pt x="5" y="575"/>
                </a:cubicBezTo>
                <a:cubicBezTo>
                  <a:pt x="4" y="575"/>
                  <a:pt x="4" y="575"/>
                  <a:pt x="4" y="575"/>
                </a:cubicBezTo>
                <a:cubicBezTo>
                  <a:pt x="4" y="575"/>
                  <a:pt x="4" y="574"/>
                  <a:pt x="4" y="574"/>
                </a:cubicBezTo>
                <a:cubicBezTo>
                  <a:pt x="5" y="571"/>
                  <a:pt x="5" y="568"/>
                  <a:pt x="5" y="568"/>
                </a:cubicBezTo>
                <a:cubicBezTo>
                  <a:pt x="5" y="565"/>
                  <a:pt x="5" y="563"/>
                  <a:pt x="5" y="562"/>
                </a:cubicBezTo>
                <a:cubicBezTo>
                  <a:pt x="5" y="561"/>
                  <a:pt x="5" y="561"/>
                  <a:pt x="5" y="561"/>
                </a:cubicBezTo>
                <a:cubicBezTo>
                  <a:pt x="5" y="560"/>
                  <a:pt x="5" y="560"/>
                  <a:pt x="5" y="560"/>
                </a:cubicBezTo>
                <a:cubicBezTo>
                  <a:pt x="5" y="560"/>
                  <a:pt x="4" y="559"/>
                  <a:pt x="4" y="559"/>
                </a:cubicBezTo>
                <a:cubicBezTo>
                  <a:pt x="3" y="558"/>
                  <a:pt x="3" y="557"/>
                  <a:pt x="3" y="556"/>
                </a:cubicBezTo>
                <a:cubicBezTo>
                  <a:pt x="3" y="556"/>
                  <a:pt x="3" y="555"/>
                  <a:pt x="3" y="554"/>
                </a:cubicBezTo>
                <a:cubicBezTo>
                  <a:pt x="3" y="550"/>
                  <a:pt x="2" y="547"/>
                  <a:pt x="2" y="547"/>
                </a:cubicBezTo>
                <a:cubicBezTo>
                  <a:pt x="2" y="546"/>
                  <a:pt x="2" y="545"/>
                  <a:pt x="1" y="544"/>
                </a:cubicBezTo>
                <a:cubicBezTo>
                  <a:pt x="0" y="544"/>
                  <a:pt x="0" y="543"/>
                  <a:pt x="0" y="542"/>
                </a:cubicBezTo>
                <a:cubicBezTo>
                  <a:pt x="0" y="541"/>
                  <a:pt x="0" y="540"/>
                  <a:pt x="1" y="539"/>
                </a:cubicBezTo>
                <a:cubicBezTo>
                  <a:pt x="2" y="538"/>
                  <a:pt x="2" y="537"/>
                  <a:pt x="2" y="536"/>
                </a:cubicBezTo>
                <a:cubicBezTo>
                  <a:pt x="4" y="536"/>
                  <a:pt x="6" y="537"/>
                  <a:pt x="7" y="539"/>
                </a:cubicBezTo>
                <a:cubicBezTo>
                  <a:pt x="7" y="540"/>
                  <a:pt x="8" y="542"/>
                  <a:pt x="8" y="544"/>
                </a:cubicBezTo>
                <a:cubicBezTo>
                  <a:pt x="9" y="545"/>
                  <a:pt x="9" y="546"/>
                  <a:pt x="10" y="547"/>
                </a:cubicBezTo>
                <a:cubicBezTo>
                  <a:pt x="10" y="547"/>
                  <a:pt x="11" y="546"/>
                  <a:pt x="13" y="546"/>
                </a:cubicBezTo>
                <a:cubicBezTo>
                  <a:pt x="14" y="545"/>
                  <a:pt x="15" y="544"/>
                  <a:pt x="15" y="543"/>
                </a:cubicBezTo>
                <a:cubicBezTo>
                  <a:pt x="15" y="541"/>
                  <a:pt x="15" y="540"/>
                  <a:pt x="15" y="539"/>
                </a:cubicBezTo>
                <a:cubicBezTo>
                  <a:pt x="15" y="539"/>
                  <a:pt x="16" y="538"/>
                  <a:pt x="16" y="536"/>
                </a:cubicBezTo>
                <a:cubicBezTo>
                  <a:pt x="15" y="534"/>
                  <a:pt x="15" y="533"/>
                  <a:pt x="15" y="533"/>
                </a:cubicBezTo>
                <a:cubicBezTo>
                  <a:pt x="15" y="532"/>
                  <a:pt x="15" y="531"/>
                  <a:pt x="16" y="530"/>
                </a:cubicBezTo>
                <a:cubicBezTo>
                  <a:pt x="17" y="530"/>
                  <a:pt x="17" y="529"/>
                  <a:pt x="17" y="528"/>
                </a:cubicBezTo>
                <a:cubicBezTo>
                  <a:pt x="17" y="527"/>
                  <a:pt x="17" y="526"/>
                  <a:pt x="16" y="524"/>
                </a:cubicBezTo>
                <a:cubicBezTo>
                  <a:pt x="16" y="522"/>
                  <a:pt x="16" y="521"/>
                  <a:pt x="16" y="520"/>
                </a:cubicBezTo>
                <a:cubicBezTo>
                  <a:pt x="16" y="520"/>
                  <a:pt x="16" y="520"/>
                  <a:pt x="15" y="519"/>
                </a:cubicBezTo>
                <a:cubicBezTo>
                  <a:pt x="14" y="516"/>
                  <a:pt x="13" y="514"/>
                  <a:pt x="13" y="511"/>
                </a:cubicBezTo>
                <a:cubicBezTo>
                  <a:pt x="13" y="510"/>
                  <a:pt x="14" y="509"/>
                  <a:pt x="16" y="508"/>
                </a:cubicBezTo>
                <a:cubicBezTo>
                  <a:pt x="18" y="506"/>
                  <a:pt x="19" y="505"/>
                  <a:pt x="19" y="503"/>
                </a:cubicBezTo>
                <a:cubicBezTo>
                  <a:pt x="19" y="502"/>
                  <a:pt x="18" y="501"/>
                  <a:pt x="18" y="500"/>
                </a:cubicBezTo>
                <a:cubicBezTo>
                  <a:pt x="17" y="499"/>
                  <a:pt x="17" y="498"/>
                  <a:pt x="17" y="497"/>
                </a:cubicBezTo>
                <a:cubicBezTo>
                  <a:pt x="17" y="496"/>
                  <a:pt x="19" y="495"/>
                  <a:pt x="22" y="495"/>
                </a:cubicBezTo>
                <a:cubicBezTo>
                  <a:pt x="24" y="495"/>
                  <a:pt x="25" y="493"/>
                  <a:pt x="27" y="491"/>
                </a:cubicBezTo>
                <a:cubicBezTo>
                  <a:pt x="29" y="489"/>
                  <a:pt x="30" y="488"/>
                  <a:pt x="32" y="486"/>
                </a:cubicBezTo>
                <a:cubicBezTo>
                  <a:pt x="33" y="485"/>
                  <a:pt x="33" y="483"/>
                  <a:pt x="33" y="481"/>
                </a:cubicBezTo>
                <a:cubicBezTo>
                  <a:pt x="33" y="478"/>
                  <a:pt x="32" y="476"/>
                  <a:pt x="32" y="474"/>
                </a:cubicBezTo>
                <a:cubicBezTo>
                  <a:pt x="32" y="473"/>
                  <a:pt x="33" y="472"/>
                  <a:pt x="34" y="470"/>
                </a:cubicBezTo>
                <a:cubicBezTo>
                  <a:pt x="35" y="469"/>
                  <a:pt x="35" y="468"/>
                  <a:pt x="35" y="465"/>
                </a:cubicBezTo>
                <a:cubicBezTo>
                  <a:pt x="35" y="464"/>
                  <a:pt x="35" y="462"/>
                  <a:pt x="33" y="458"/>
                </a:cubicBezTo>
                <a:cubicBezTo>
                  <a:pt x="32" y="455"/>
                  <a:pt x="31" y="452"/>
                  <a:pt x="30" y="452"/>
                </a:cubicBezTo>
                <a:cubicBezTo>
                  <a:pt x="29" y="450"/>
                  <a:pt x="27" y="448"/>
                  <a:pt x="27" y="446"/>
                </a:cubicBezTo>
                <a:cubicBezTo>
                  <a:pt x="26" y="445"/>
                  <a:pt x="26" y="444"/>
                  <a:pt x="26" y="442"/>
                </a:cubicBezTo>
                <a:cubicBezTo>
                  <a:pt x="26" y="440"/>
                  <a:pt x="26" y="439"/>
                  <a:pt x="26" y="438"/>
                </a:cubicBezTo>
                <a:cubicBezTo>
                  <a:pt x="26" y="437"/>
                  <a:pt x="27" y="436"/>
                  <a:pt x="31" y="436"/>
                </a:cubicBezTo>
                <a:cubicBezTo>
                  <a:pt x="33" y="435"/>
                  <a:pt x="35" y="435"/>
                  <a:pt x="37" y="435"/>
                </a:cubicBezTo>
                <a:cubicBezTo>
                  <a:pt x="37" y="432"/>
                  <a:pt x="38" y="429"/>
                  <a:pt x="39" y="426"/>
                </a:cubicBezTo>
                <a:cubicBezTo>
                  <a:pt x="39" y="425"/>
                  <a:pt x="40" y="423"/>
                  <a:pt x="40" y="421"/>
                </a:cubicBezTo>
                <a:cubicBezTo>
                  <a:pt x="40" y="420"/>
                  <a:pt x="40" y="419"/>
                  <a:pt x="40" y="418"/>
                </a:cubicBezTo>
                <a:cubicBezTo>
                  <a:pt x="39" y="416"/>
                  <a:pt x="38" y="414"/>
                  <a:pt x="37" y="413"/>
                </a:cubicBezTo>
                <a:cubicBezTo>
                  <a:pt x="36" y="412"/>
                  <a:pt x="36" y="411"/>
                  <a:pt x="35" y="410"/>
                </a:cubicBezTo>
                <a:cubicBezTo>
                  <a:pt x="34" y="409"/>
                  <a:pt x="33" y="408"/>
                  <a:pt x="33" y="408"/>
                </a:cubicBezTo>
                <a:cubicBezTo>
                  <a:pt x="31" y="408"/>
                  <a:pt x="30" y="408"/>
                  <a:pt x="29" y="408"/>
                </a:cubicBezTo>
                <a:cubicBezTo>
                  <a:pt x="28" y="408"/>
                  <a:pt x="27" y="407"/>
                  <a:pt x="26" y="406"/>
                </a:cubicBezTo>
                <a:cubicBezTo>
                  <a:pt x="26" y="405"/>
                  <a:pt x="25" y="405"/>
                  <a:pt x="24" y="404"/>
                </a:cubicBezTo>
                <a:cubicBezTo>
                  <a:pt x="23" y="402"/>
                  <a:pt x="23" y="401"/>
                  <a:pt x="23" y="401"/>
                </a:cubicBezTo>
                <a:cubicBezTo>
                  <a:pt x="23" y="393"/>
                  <a:pt x="24" y="389"/>
                  <a:pt x="24" y="389"/>
                </a:cubicBezTo>
                <a:cubicBezTo>
                  <a:pt x="25" y="383"/>
                  <a:pt x="25" y="379"/>
                  <a:pt x="25" y="377"/>
                </a:cubicBezTo>
                <a:cubicBezTo>
                  <a:pt x="25" y="375"/>
                  <a:pt x="24" y="374"/>
                  <a:pt x="24" y="373"/>
                </a:cubicBezTo>
                <a:cubicBezTo>
                  <a:pt x="24" y="370"/>
                  <a:pt x="24" y="367"/>
                  <a:pt x="22" y="363"/>
                </a:cubicBezTo>
                <a:cubicBezTo>
                  <a:pt x="20" y="359"/>
                  <a:pt x="19" y="356"/>
                  <a:pt x="19" y="356"/>
                </a:cubicBezTo>
                <a:cubicBezTo>
                  <a:pt x="19" y="352"/>
                  <a:pt x="20" y="350"/>
                  <a:pt x="20" y="349"/>
                </a:cubicBezTo>
                <a:cubicBezTo>
                  <a:pt x="20" y="347"/>
                  <a:pt x="19" y="346"/>
                  <a:pt x="19" y="344"/>
                </a:cubicBezTo>
                <a:cubicBezTo>
                  <a:pt x="18" y="343"/>
                  <a:pt x="18" y="341"/>
                  <a:pt x="18" y="339"/>
                </a:cubicBezTo>
                <a:cubicBezTo>
                  <a:pt x="19" y="336"/>
                  <a:pt x="20" y="333"/>
                  <a:pt x="21" y="332"/>
                </a:cubicBezTo>
                <a:cubicBezTo>
                  <a:pt x="20" y="331"/>
                  <a:pt x="19" y="330"/>
                  <a:pt x="18" y="328"/>
                </a:cubicBezTo>
                <a:cubicBezTo>
                  <a:pt x="16" y="324"/>
                  <a:pt x="15" y="322"/>
                  <a:pt x="15" y="320"/>
                </a:cubicBezTo>
                <a:cubicBezTo>
                  <a:pt x="15" y="319"/>
                  <a:pt x="15" y="317"/>
                  <a:pt x="17" y="314"/>
                </a:cubicBezTo>
                <a:cubicBezTo>
                  <a:pt x="19" y="311"/>
                  <a:pt x="20" y="309"/>
                  <a:pt x="20" y="307"/>
                </a:cubicBezTo>
                <a:cubicBezTo>
                  <a:pt x="20" y="306"/>
                  <a:pt x="19" y="306"/>
                  <a:pt x="19" y="305"/>
                </a:cubicBezTo>
                <a:cubicBezTo>
                  <a:pt x="19" y="304"/>
                  <a:pt x="18" y="303"/>
                  <a:pt x="18" y="302"/>
                </a:cubicBezTo>
                <a:cubicBezTo>
                  <a:pt x="24" y="295"/>
                  <a:pt x="27" y="291"/>
                  <a:pt x="28" y="288"/>
                </a:cubicBezTo>
                <a:cubicBezTo>
                  <a:pt x="32" y="280"/>
                  <a:pt x="36" y="276"/>
                  <a:pt x="41" y="276"/>
                </a:cubicBezTo>
                <a:cubicBezTo>
                  <a:pt x="42" y="276"/>
                  <a:pt x="44" y="277"/>
                  <a:pt x="47" y="278"/>
                </a:cubicBezTo>
                <a:cubicBezTo>
                  <a:pt x="50" y="279"/>
                  <a:pt x="53" y="279"/>
                  <a:pt x="56" y="279"/>
                </a:cubicBezTo>
                <a:cubicBezTo>
                  <a:pt x="57" y="279"/>
                  <a:pt x="58" y="279"/>
                  <a:pt x="59" y="278"/>
                </a:cubicBezTo>
                <a:cubicBezTo>
                  <a:pt x="59" y="277"/>
                  <a:pt x="59" y="277"/>
                  <a:pt x="60" y="275"/>
                </a:cubicBezTo>
                <a:cubicBezTo>
                  <a:pt x="62" y="273"/>
                  <a:pt x="63" y="271"/>
                  <a:pt x="63" y="270"/>
                </a:cubicBezTo>
                <a:cubicBezTo>
                  <a:pt x="62" y="266"/>
                  <a:pt x="62" y="264"/>
                  <a:pt x="62" y="263"/>
                </a:cubicBezTo>
                <a:cubicBezTo>
                  <a:pt x="62" y="260"/>
                  <a:pt x="61" y="258"/>
                  <a:pt x="59" y="256"/>
                </a:cubicBezTo>
                <a:cubicBezTo>
                  <a:pt x="58" y="256"/>
                  <a:pt x="58" y="255"/>
                  <a:pt x="56" y="255"/>
                </a:cubicBezTo>
                <a:cubicBezTo>
                  <a:pt x="54" y="254"/>
                  <a:pt x="53" y="254"/>
                  <a:pt x="53" y="254"/>
                </a:cubicBezTo>
                <a:cubicBezTo>
                  <a:pt x="50" y="252"/>
                  <a:pt x="49" y="251"/>
                  <a:pt x="49" y="248"/>
                </a:cubicBezTo>
                <a:cubicBezTo>
                  <a:pt x="49" y="248"/>
                  <a:pt x="49" y="248"/>
                  <a:pt x="49" y="248"/>
                </a:cubicBezTo>
                <a:cubicBezTo>
                  <a:pt x="50" y="246"/>
                  <a:pt x="52" y="244"/>
                  <a:pt x="54" y="240"/>
                </a:cubicBezTo>
                <a:cubicBezTo>
                  <a:pt x="56" y="236"/>
                  <a:pt x="57" y="233"/>
                  <a:pt x="58" y="231"/>
                </a:cubicBezTo>
                <a:cubicBezTo>
                  <a:pt x="60" y="227"/>
                  <a:pt x="62" y="224"/>
                  <a:pt x="63" y="221"/>
                </a:cubicBezTo>
                <a:cubicBezTo>
                  <a:pt x="63" y="218"/>
                  <a:pt x="64" y="216"/>
                  <a:pt x="65" y="215"/>
                </a:cubicBezTo>
                <a:cubicBezTo>
                  <a:pt x="66" y="214"/>
                  <a:pt x="66" y="213"/>
                  <a:pt x="66" y="211"/>
                </a:cubicBezTo>
                <a:cubicBezTo>
                  <a:pt x="66" y="209"/>
                  <a:pt x="66" y="207"/>
                  <a:pt x="66" y="204"/>
                </a:cubicBezTo>
                <a:cubicBezTo>
                  <a:pt x="65" y="200"/>
                  <a:pt x="65" y="198"/>
                  <a:pt x="65" y="196"/>
                </a:cubicBezTo>
                <a:cubicBezTo>
                  <a:pt x="65" y="195"/>
                  <a:pt x="66" y="191"/>
                  <a:pt x="67" y="185"/>
                </a:cubicBezTo>
                <a:cubicBezTo>
                  <a:pt x="67" y="184"/>
                  <a:pt x="66" y="182"/>
                  <a:pt x="65" y="179"/>
                </a:cubicBezTo>
                <a:cubicBezTo>
                  <a:pt x="64" y="175"/>
                  <a:pt x="64" y="173"/>
                  <a:pt x="64" y="171"/>
                </a:cubicBezTo>
                <a:cubicBezTo>
                  <a:pt x="64" y="169"/>
                  <a:pt x="65" y="168"/>
                  <a:pt x="68" y="168"/>
                </a:cubicBezTo>
                <a:cubicBezTo>
                  <a:pt x="68" y="168"/>
                  <a:pt x="69" y="167"/>
                  <a:pt x="71" y="167"/>
                </a:cubicBezTo>
                <a:cubicBezTo>
                  <a:pt x="72" y="167"/>
                  <a:pt x="73" y="167"/>
                  <a:pt x="74" y="167"/>
                </a:cubicBezTo>
                <a:cubicBezTo>
                  <a:pt x="75" y="166"/>
                  <a:pt x="77" y="165"/>
                  <a:pt x="79" y="163"/>
                </a:cubicBezTo>
                <a:cubicBezTo>
                  <a:pt x="81" y="161"/>
                  <a:pt x="83" y="160"/>
                  <a:pt x="83" y="159"/>
                </a:cubicBezTo>
                <a:cubicBezTo>
                  <a:pt x="83" y="159"/>
                  <a:pt x="82" y="157"/>
                  <a:pt x="82" y="155"/>
                </a:cubicBezTo>
                <a:cubicBezTo>
                  <a:pt x="81" y="153"/>
                  <a:pt x="81" y="152"/>
                  <a:pt x="81" y="151"/>
                </a:cubicBezTo>
                <a:cubicBezTo>
                  <a:pt x="81" y="149"/>
                  <a:pt x="82" y="146"/>
                  <a:pt x="85" y="141"/>
                </a:cubicBezTo>
                <a:cubicBezTo>
                  <a:pt x="88" y="135"/>
                  <a:pt x="90" y="131"/>
                  <a:pt x="90" y="130"/>
                </a:cubicBezTo>
                <a:cubicBezTo>
                  <a:pt x="91" y="127"/>
                  <a:pt x="92" y="125"/>
                  <a:pt x="93" y="123"/>
                </a:cubicBezTo>
                <a:cubicBezTo>
                  <a:pt x="94" y="123"/>
                  <a:pt x="95" y="122"/>
                  <a:pt x="96" y="120"/>
                </a:cubicBezTo>
                <a:cubicBezTo>
                  <a:pt x="97" y="119"/>
                  <a:pt x="98" y="118"/>
                  <a:pt x="98" y="117"/>
                </a:cubicBezTo>
                <a:cubicBezTo>
                  <a:pt x="99" y="116"/>
                  <a:pt x="99" y="114"/>
                  <a:pt x="99" y="111"/>
                </a:cubicBezTo>
                <a:cubicBezTo>
                  <a:pt x="99" y="108"/>
                  <a:pt x="98" y="105"/>
                  <a:pt x="95" y="102"/>
                </a:cubicBezTo>
                <a:cubicBezTo>
                  <a:pt x="94" y="100"/>
                  <a:pt x="93" y="99"/>
                  <a:pt x="93" y="99"/>
                </a:cubicBezTo>
                <a:cubicBezTo>
                  <a:pt x="92" y="98"/>
                  <a:pt x="91" y="97"/>
                  <a:pt x="91" y="96"/>
                </a:cubicBezTo>
                <a:cubicBezTo>
                  <a:pt x="91" y="94"/>
                  <a:pt x="92" y="93"/>
                  <a:pt x="94" y="92"/>
                </a:cubicBezTo>
                <a:cubicBezTo>
                  <a:pt x="96" y="91"/>
                  <a:pt x="98" y="90"/>
                  <a:pt x="98" y="89"/>
                </a:cubicBezTo>
                <a:cubicBezTo>
                  <a:pt x="99" y="86"/>
                  <a:pt x="100" y="82"/>
                  <a:pt x="101" y="77"/>
                </a:cubicBezTo>
                <a:cubicBezTo>
                  <a:pt x="101" y="72"/>
                  <a:pt x="103" y="68"/>
                  <a:pt x="105" y="66"/>
                </a:cubicBezTo>
                <a:cubicBezTo>
                  <a:pt x="105" y="65"/>
                  <a:pt x="107" y="64"/>
                  <a:pt x="108" y="63"/>
                </a:cubicBezTo>
                <a:cubicBezTo>
                  <a:pt x="109" y="62"/>
                  <a:pt x="110" y="61"/>
                  <a:pt x="111" y="61"/>
                </a:cubicBezTo>
                <a:cubicBezTo>
                  <a:pt x="111" y="61"/>
                  <a:pt x="111" y="61"/>
                  <a:pt x="111" y="61"/>
                </a:cubicBezTo>
                <a:cubicBezTo>
                  <a:pt x="111" y="61"/>
                  <a:pt x="113" y="61"/>
                  <a:pt x="115" y="60"/>
                </a:cubicBezTo>
                <a:cubicBezTo>
                  <a:pt x="117" y="60"/>
                  <a:pt x="119" y="61"/>
                  <a:pt x="121" y="62"/>
                </a:cubicBezTo>
                <a:cubicBezTo>
                  <a:pt x="122" y="63"/>
                  <a:pt x="123" y="64"/>
                  <a:pt x="124" y="64"/>
                </a:cubicBezTo>
                <a:cubicBezTo>
                  <a:pt x="125" y="64"/>
                  <a:pt x="125" y="64"/>
                  <a:pt x="125" y="64"/>
                </a:cubicBezTo>
                <a:cubicBezTo>
                  <a:pt x="125" y="61"/>
                  <a:pt x="126" y="57"/>
                  <a:pt x="129" y="52"/>
                </a:cubicBezTo>
                <a:cubicBezTo>
                  <a:pt x="129" y="51"/>
                  <a:pt x="128" y="49"/>
                  <a:pt x="127" y="47"/>
                </a:cubicBezTo>
                <a:cubicBezTo>
                  <a:pt x="126" y="44"/>
                  <a:pt x="125" y="41"/>
                  <a:pt x="125" y="38"/>
                </a:cubicBezTo>
                <a:cubicBezTo>
                  <a:pt x="125" y="35"/>
                  <a:pt x="126" y="34"/>
                  <a:pt x="127" y="33"/>
                </a:cubicBezTo>
                <a:cubicBezTo>
                  <a:pt x="131" y="31"/>
                  <a:pt x="131" y="31"/>
                  <a:pt x="131" y="31"/>
                </a:cubicBezTo>
                <a:cubicBezTo>
                  <a:pt x="131" y="31"/>
                  <a:pt x="132" y="32"/>
                  <a:pt x="133" y="33"/>
                </a:cubicBezTo>
                <a:cubicBezTo>
                  <a:pt x="134" y="34"/>
                  <a:pt x="136" y="35"/>
                  <a:pt x="137" y="35"/>
                </a:cubicBezTo>
                <a:cubicBezTo>
                  <a:pt x="138" y="35"/>
                  <a:pt x="138" y="35"/>
                  <a:pt x="139" y="34"/>
                </a:cubicBezTo>
                <a:cubicBezTo>
                  <a:pt x="140" y="34"/>
                  <a:pt x="141" y="34"/>
                  <a:pt x="141" y="34"/>
                </a:cubicBezTo>
                <a:cubicBezTo>
                  <a:pt x="141" y="34"/>
                  <a:pt x="145" y="34"/>
                  <a:pt x="150" y="36"/>
                </a:cubicBezTo>
                <a:cubicBezTo>
                  <a:pt x="157" y="38"/>
                  <a:pt x="161" y="39"/>
                  <a:pt x="162" y="39"/>
                </a:cubicBezTo>
                <a:cubicBezTo>
                  <a:pt x="162" y="38"/>
                  <a:pt x="163" y="37"/>
                  <a:pt x="164" y="35"/>
                </a:cubicBezTo>
                <a:cubicBezTo>
                  <a:pt x="165" y="34"/>
                  <a:pt x="166" y="33"/>
                  <a:pt x="166" y="32"/>
                </a:cubicBezTo>
                <a:cubicBezTo>
                  <a:pt x="166" y="32"/>
                  <a:pt x="165" y="31"/>
                  <a:pt x="164" y="30"/>
                </a:cubicBezTo>
                <a:cubicBezTo>
                  <a:pt x="163" y="30"/>
                  <a:pt x="162" y="29"/>
                  <a:pt x="162" y="29"/>
                </a:cubicBezTo>
                <a:cubicBezTo>
                  <a:pt x="162" y="28"/>
                  <a:pt x="163" y="26"/>
                  <a:pt x="165" y="24"/>
                </a:cubicBezTo>
                <a:cubicBezTo>
                  <a:pt x="165" y="23"/>
                  <a:pt x="166" y="20"/>
                  <a:pt x="166" y="16"/>
                </a:cubicBezTo>
                <a:cubicBezTo>
                  <a:pt x="166" y="14"/>
                  <a:pt x="166" y="13"/>
                  <a:pt x="166" y="13"/>
                </a:cubicBezTo>
                <a:cubicBezTo>
                  <a:pt x="165" y="13"/>
                  <a:pt x="165" y="11"/>
                  <a:pt x="165" y="9"/>
                </a:cubicBezTo>
                <a:cubicBezTo>
                  <a:pt x="165" y="8"/>
                  <a:pt x="164" y="6"/>
                  <a:pt x="162" y="5"/>
                </a:cubicBezTo>
                <a:cubicBezTo>
                  <a:pt x="161" y="4"/>
                  <a:pt x="161" y="3"/>
                  <a:pt x="161" y="3"/>
                </a:cubicBezTo>
                <a:cubicBezTo>
                  <a:pt x="161" y="3"/>
                  <a:pt x="161" y="3"/>
                  <a:pt x="161" y="3"/>
                </a:cubicBezTo>
                <a:cubicBezTo>
                  <a:pt x="162" y="2"/>
                  <a:pt x="164" y="2"/>
                  <a:pt x="168" y="1"/>
                </a:cubicBezTo>
                <a:cubicBezTo>
                  <a:pt x="168" y="1"/>
                  <a:pt x="169" y="1"/>
                  <a:pt x="169" y="0"/>
                </a:cubicBezTo>
                <a:cubicBezTo>
                  <a:pt x="170" y="0"/>
                  <a:pt x="171" y="1"/>
                  <a:pt x="173" y="1"/>
                </a:cubicBezTo>
                <a:cubicBezTo>
                  <a:pt x="175" y="2"/>
                  <a:pt x="176" y="2"/>
                  <a:pt x="176" y="4"/>
                </a:cubicBezTo>
                <a:cubicBezTo>
                  <a:pt x="177" y="5"/>
                  <a:pt x="177" y="7"/>
                  <a:pt x="179" y="8"/>
                </a:cubicBezTo>
                <a:cubicBezTo>
                  <a:pt x="179" y="8"/>
                  <a:pt x="180" y="9"/>
                  <a:pt x="182" y="9"/>
                </a:cubicBezTo>
                <a:cubicBezTo>
                  <a:pt x="184" y="10"/>
                  <a:pt x="186" y="13"/>
                  <a:pt x="187" y="16"/>
                </a:cubicBezTo>
                <a:cubicBezTo>
                  <a:pt x="187" y="16"/>
                  <a:pt x="188" y="17"/>
                  <a:pt x="189" y="17"/>
                </a:cubicBezTo>
                <a:cubicBezTo>
                  <a:pt x="189" y="17"/>
                  <a:pt x="190" y="17"/>
                  <a:pt x="191" y="17"/>
                </a:cubicBezTo>
                <a:cubicBezTo>
                  <a:pt x="193" y="18"/>
                  <a:pt x="194" y="19"/>
                  <a:pt x="193" y="21"/>
                </a:cubicBezTo>
                <a:close/>
                <a:moveTo>
                  <a:pt x="217" y="256"/>
                </a:moveTo>
                <a:cubicBezTo>
                  <a:pt x="217" y="256"/>
                  <a:pt x="217" y="257"/>
                  <a:pt x="217" y="257"/>
                </a:cubicBezTo>
                <a:cubicBezTo>
                  <a:pt x="217" y="257"/>
                  <a:pt x="217" y="257"/>
                  <a:pt x="217" y="257"/>
                </a:cubicBezTo>
                <a:cubicBezTo>
                  <a:pt x="217" y="256"/>
                  <a:pt x="217" y="256"/>
                  <a:pt x="217" y="256"/>
                </a:cubicBezTo>
                <a:close/>
              </a:path>
            </a:pathLst>
          </a:custGeom>
          <a:solidFill>
            <a:schemeClr val="tx2"/>
          </a:solidFill>
          <a:ln w="6350">
            <a:solidFill>
              <a:sysClr val="window" lastClr="FFFFFF"/>
            </a:solidFill>
            <a:prstDash val="solid"/>
            <a:round/>
            <a:headEnd/>
            <a:tailEnd/>
          </a:ln>
        </p:spPr>
        <p:txBody>
          <a:bodyPr/>
          <a:lstStyle/>
          <a:p>
            <a:pPr defTabSz="914180" eaLnBrk="1" fontAlgn="auto" hangingPunct="1">
              <a:spcBef>
                <a:spcPts val="0"/>
              </a:spcBef>
              <a:spcAft>
                <a:spcPts val="0"/>
              </a:spcAft>
            </a:pPr>
            <a:endParaRPr lang="en-GB" sz="1800" b="0" kern="0">
              <a:solidFill>
                <a:prstClr val="black"/>
              </a:solidFill>
              <a:latin typeface="Calibri"/>
              <a:ea typeface="+mn-ea"/>
              <a:cs typeface="+mn-cs"/>
            </a:endParaRPr>
          </a:p>
        </p:txBody>
      </p:sp>
      <p:sp>
        <p:nvSpPr>
          <p:cNvPr id="77" name="Freeform 28"/>
          <p:cNvSpPr>
            <a:spLocks noEditPoints="1"/>
          </p:cNvSpPr>
          <p:nvPr/>
        </p:nvSpPr>
        <p:spPr bwMode="auto">
          <a:xfrm>
            <a:off x="6053447" y="1660940"/>
            <a:ext cx="1081976" cy="1523815"/>
          </a:xfrm>
          <a:custGeom>
            <a:avLst/>
            <a:gdLst>
              <a:gd name="T0" fmla="*/ 406 w 517"/>
              <a:gd name="T1" fmla="*/ 16 h 726"/>
              <a:gd name="T2" fmla="*/ 357 w 517"/>
              <a:gd name="T3" fmla="*/ 52 h 726"/>
              <a:gd name="T4" fmla="*/ 378 w 517"/>
              <a:gd name="T5" fmla="*/ 16 h 726"/>
              <a:gd name="T6" fmla="*/ 301 w 517"/>
              <a:gd name="T7" fmla="*/ 82 h 726"/>
              <a:gd name="T8" fmla="*/ 308 w 517"/>
              <a:gd name="T9" fmla="*/ 91 h 726"/>
              <a:gd name="T10" fmla="*/ 291 w 517"/>
              <a:gd name="T11" fmla="*/ 96 h 726"/>
              <a:gd name="T12" fmla="*/ 376 w 517"/>
              <a:gd name="T13" fmla="*/ 50 h 726"/>
              <a:gd name="T14" fmla="*/ 274 w 517"/>
              <a:gd name="T15" fmla="*/ 138 h 726"/>
              <a:gd name="T16" fmla="*/ 247 w 517"/>
              <a:gd name="T17" fmla="*/ 137 h 726"/>
              <a:gd name="T18" fmla="*/ 252 w 517"/>
              <a:gd name="T19" fmla="*/ 173 h 726"/>
              <a:gd name="T20" fmla="*/ 225 w 517"/>
              <a:gd name="T21" fmla="*/ 158 h 726"/>
              <a:gd name="T22" fmla="*/ 223 w 517"/>
              <a:gd name="T23" fmla="*/ 162 h 726"/>
              <a:gd name="T24" fmla="*/ 222 w 517"/>
              <a:gd name="T25" fmla="*/ 182 h 726"/>
              <a:gd name="T26" fmla="*/ 191 w 517"/>
              <a:gd name="T27" fmla="*/ 203 h 726"/>
              <a:gd name="T28" fmla="*/ 253 w 517"/>
              <a:gd name="T29" fmla="*/ 174 h 726"/>
              <a:gd name="T30" fmla="*/ 193 w 517"/>
              <a:gd name="T31" fmla="*/ 310 h 726"/>
              <a:gd name="T32" fmla="*/ 160 w 517"/>
              <a:gd name="T33" fmla="*/ 385 h 726"/>
              <a:gd name="T34" fmla="*/ 109 w 517"/>
              <a:gd name="T35" fmla="*/ 439 h 726"/>
              <a:gd name="T36" fmla="*/ 93 w 517"/>
              <a:gd name="T37" fmla="*/ 457 h 726"/>
              <a:gd name="T38" fmla="*/ 41 w 517"/>
              <a:gd name="T39" fmla="*/ 500 h 726"/>
              <a:gd name="T40" fmla="*/ 17 w 517"/>
              <a:gd name="T41" fmla="*/ 527 h 726"/>
              <a:gd name="T42" fmla="*/ 10 w 517"/>
              <a:gd name="T43" fmla="*/ 576 h 726"/>
              <a:gd name="T44" fmla="*/ 21 w 517"/>
              <a:gd name="T45" fmla="*/ 599 h 726"/>
              <a:gd name="T46" fmla="*/ 15 w 517"/>
              <a:gd name="T47" fmla="*/ 624 h 726"/>
              <a:gd name="T48" fmla="*/ 30 w 517"/>
              <a:gd name="T49" fmla="*/ 662 h 726"/>
              <a:gd name="T50" fmla="*/ 9 w 517"/>
              <a:gd name="T51" fmla="*/ 640 h 726"/>
              <a:gd name="T52" fmla="*/ 186 w 517"/>
              <a:gd name="T53" fmla="*/ 357 h 726"/>
              <a:gd name="T54" fmla="*/ 191 w 517"/>
              <a:gd name="T55" fmla="*/ 308 h 726"/>
              <a:gd name="T56" fmla="*/ 202 w 517"/>
              <a:gd name="T57" fmla="*/ 287 h 726"/>
              <a:gd name="T58" fmla="*/ 216 w 517"/>
              <a:gd name="T59" fmla="*/ 254 h 726"/>
              <a:gd name="T60" fmla="*/ 246 w 517"/>
              <a:gd name="T61" fmla="*/ 235 h 726"/>
              <a:gd name="T62" fmla="*/ 245 w 517"/>
              <a:gd name="T63" fmla="*/ 202 h 726"/>
              <a:gd name="T64" fmla="*/ 266 w 517"/>
              <a:gd name="T65" fmla="*/ 182 h 726"/>
              <a:gd name="T66" fmla="*/ 276 w 517"/>
              <a:gd name="T67" fmla="*/ 151 h 726"/>
              <a:gd name="T68" fmla="*/ 300 w 517"/>
              <a:gd name="T69" fmla="*/ 104 h 726"/>
              <a:gd name="T70" fmla="*/ 335 w 517"/>
              <a:gd name="T71" fmla="*/ 91 h 726"/>
              <a:gd name="T72" fmla="*/ 355 w 517"/>
              <a:gd name="T73" fmla="*/ 68 h 726"/>
              <a:gd name="T74" fmla="*/ 394 w 517"/>
              <a:gd name="T75" fmla="*/ 20 h 726"/>
              <a:gd name="T76" fmla="*/ 425 w 517"/>
              <a:gd name="T77" fmla="*/ 29 h 726"/>
              <a:gd name="T78" fmla="*/ 451 w 517"/>
              <a:gd name="T79" fmla="*/ 19 h 726"/>
              <a:gd name="T80" fmla="*/ 499 w 517"/>
              <a:gd name="T81" fmla="*/ 40 h 726"/>
              <a:gd name="T82" fmla="*/ 495 w 517"/>
              <a:gd name="T83" fmla="*/ 95 h 726"/>
              <a:gd name="T84" fmla="*/ 422 w 517"/>
              <a:gd name="T85" fmla="*/ 133 h 726"/>
              <a:gd name="T86" fmla="*/ 326 w 517"/>
              <a:gd name="T87" fmla="*/ 174 h 726"/>
              <a:gd name="T88" fmla="*/ 223 w 517"/>
              <a:gd name="T89" fmla="*/ 413 h 726"/>
              <a:gd name="T90" fmla="*/ 179 w 517"/>
              <a:gd name="T91" fmla="*/ 674 h 726"/>
              <a:gd name="T92" fmla="*/ 147 w 517"/>
              <a:gd name="T93" fmla="*/ 660 h 726"/>
              <a:gd name="T94" fmla="*/ 62 w 517"/>
              <a:gd name="T95" fmla="*/ 725 h 726"/>
              <a:gd name="T96" fmla="*/ 26 w 517"/>
              <a:gd name="T97" fmla="*/ 670 h 726"/>
              <a:gd name="T98" fmla="*/ 20 w 517"/>
              <a:gd name="T99" fmla="*/ 658 h 726"/>
              <a:gd name="T100" fmla="*/ 26 w 517"/>
              <a:gd name="T101" fmla="*/ 628 h 726"/>
              <a:gd name="T102" fmla="*/ 24 w 517"/>
              <a:gd name="T103" fmla="*/ 622 h 726"/>
              <a:gd name="T104" fmla="*/ 8 w 517"/>
              <a:gd name="T105" fmla="*/ 580 h 726"/>
              <a:gd name="T106" fmla="*/ 61 w 517"/>
              <a:gd name="T107" fmla="*/ 568 h 726"/>
              <a:gd name="T108" fmla="*/ 14 w 517"/>
              <a:gd name="T109" fmla="*/ 565 h 726"/>
              <a:gd name="T110" fmla="*/ 12 w 517"/>
              <a:gd name="T111" fmla="*/ 538 h 726"/>
              <a:gd name="T112" fmla="*/ 26 w 517"/>
              <a:gd name="T113" fmla="*/ 510 h 726"/>
              <a:gd name="T114" fmla="*/ 60 w 517"/>
              <a:gd name="T115" fmla="*/ 504 h 726"/>
              <a:gd name="T116" fmla="*/ 62 w 517"/>
              <a:gd name="T117" fmla="*/ 483 h 726"/>
              <a:gd name="T118" fmla="*/ 101 w 517"/>
              <a:gd name="T119" fmla="*/ 465 h 726"/>
              <a:gd name="T120" fmla="*/ 152 w 517"/>
              <a:gd name="T121" fmla="*/ 442 h 726"/>
              <a:gd name="T122" fmla="*/ 135 w 517"/>
              <a:gd name="T123" fmla="*/ 420 h 726"/>
              <a:gd name="T124" fmla="*/ 168 w 517"/>
              <a:gd name="T125" fmla="*/ 387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17" h="726">
                <a:moveTo>
                  <a:pt x="173" y="329"/>
                </a:moveTo>
                <a:cubicBezTo>
                  <a:pt x="172" y="331"/>
                  <a:pt x="171" y="331"/>
                  <a:pt x="171" y="332"/>
                </a:cubicBezTo>
                <a:cubicBezTo>
                  <a:pt x="171" y="333"/>
                  <a:pt x="172" y="333"/>
                  <a:pt x="173" y="333"/>
                </a:cubicBezTo>
                <a:cubicBezTo>
                  <a:pt x="174" y="333"/>
                  <a:pt x="174" y="333"/>
                  <a:pt x="175" y="332"/>
                </a:cubicBezTo>
                <a:cubicBezTo>
                  <a:pt x="175" y="332"/>
                  <a:pt x="176" y="332"/>
                  <a:pt x="176" y="331"/>
                </a:cubicBezTo>
                <a:cubicBezTo>
                  <a:pt x="176" y="331"/>
                  <a:pt x="175" y="330"/>
                  <a:pt x="174" y="330"/>
                </a:cubicBezTo>
                <a:cubicBezTo>
                  <a:pt x="173" y="329"/>
                  <a:pt x="173" y="329"/>
                  <a:pt x="173" y="329"/>
                </a:cubicBezTo>
                <a:close/>
                <a:moveTo>
                  <a:pt x="179" y="358"/>
                </a:moveTo>
                <a:cubicBezTo>
                  <a:pt x="179" y="357"/>
                  <a:pt x="179" y="357"/>
                  <a:pt x="180" y="356"/>
                </a:cubicBezTo>
                <a:cubicBezTo>
                  <a:pt x="180" y="356"/>
                  <a:pt x="181" y="356"/>
                  <a:pt x="181" y="357"/>
                </a:cubicBezTo>
                <a:cubicBezTo>
                  <a:pt x="182" y="357"/>
                  <a:pt x="182" y="357"/>
                  <a:pt x="182" y="357"/>
                </a:cubicBezTo>
                <a:cubicBezTo>
                  <a:pt x="182" y="357"/>
                  <a:pt x="182" y="358"/>
                  <a:pt x="182" y="358"/>
                </a:cubicBezTo>
                <a:cubicBezTo>
                  <a:pt x="183" y="358"/>
                  <a:pt x="183" y="358"/>
                  <a:pt x="183" y="358"/>
                </a:cubicBezTo>
                <a:cubicBezTo>
                  <a:pt x="183" y="359"/>
                  <a:pt x="182" y="360"/>
                  <a:pt x="182" y="360"/>
                </a:cubicBezTo>
                <a:cubicBezTo>
                  <a:pt x="181" y="361"/>
                  <a:pt x="181" y="362"/>
                  <a:pt x="180" y="362"/>
                </a:cubicBezTo>
                <a:cubicBezTo>
                  <a:pt x="180" y="362"/>
                  <a:pt x="180" y="362"/>
                  <a:pt x="180" y="362"/>
                </a:cubicBezTo>
                <a:cubicBezTo>
                  <a:pt x="180" y="362"/>
                  <a:pt x="179" y="361"/>
                  <a:pt x="179" y="361"/>
                </a:cubicBezTo>
                <a:cubicBezTo>
                  <a:pt x="178" y="361"/>
                  <a:pt x="177" y="360"/>
                  <a:pt x="177" y="360"/>
                </a:cubicBezTo>
                <a:cubicBezTo>
                  <a:pt x="177" y="360"/>
                  <a:pt x="178" y="360"/>
                  <a:pt x="178" y="359"/>
                </a:cubicBezTo>
                <a:cubicBezTo>
                  <a:pt x="179" y="358"/>
                  <a:pt x="179" y="358"/>
                  <a:pt x="179" y="358"/>
                </a:cubicBezTo>
                <a:close/>
                <a:moveTo>
                  <a:pt x="170" y="361"/>
                </a:moveTo>
                <a:cubicBezTo>
                  <a:pt x="169" y="362"/>
                  <a:pt x="169" y="362"/>
                  <a:pt x="169" y="363"/>
                </a:cubicBezTo>
                <a:cubicBezTo>
                  <a:pt x="168" y="363"/>
                  <a:pt x="168" y="363"/>
                  <a:pt x="168" y="363"/>
                </a:cubicBezTo>
                <a:cubicBezTo>
                  <a:pt x="168" y="363"/>
                  <a:pt x="168" y="362"/>
                  <a:pt x="167" y="362"/>
                </a:cubicBezTo>
                <a:cubicBezTo>
                  <a:pt x="167" y="362"/>
                  <a:pt x="167" y="362"/>
                  <a:pt x="167" y="362"/>
                </a:cubicBezTo>
                <a:cubicBezTo>
                  <a:pt x="167" y="361"/>
                  <a:pt x="167" y="361"/>
                  <a:pt x="168" y="360"/>
                </a:cubicBezTo>
                <a:cubicBezTo>
                  <a:pt x="168" y="360"/>
                  <a:pt x="169" y="360"/>
                  <a:pt x="169" y="360"/>
                </a:cubicBezTo>
                <a:cubicBezTo>
                  <a:pt x="171" y="360"/>
                  <a:pt x="171" y="360"/>
                  <a:pt x="171" y="360"/>
                </a:cubicBezTo>
                <a:cubicBezTo>
                  <a:pt x="171" y="360"/>
                  <a:pt x="171" y="360"/>
                  <a:pt x="171" y="360"/>
                </a:cubicBezTo>
                <a:cubicBezTo>
                  <a:pt x="170" y="361"/>
                  <a:pt x="170" y="361"/>
                  <a:pt x="170" y="361"/>
                </a:cubicBezTo>
                <a:close/>
                <a:moveTo>
                  <a:pt x="173" y="360"/>
                </a:moveTo>
                <a:cubicBezTo>
                  <a:pt x="174" y="360"/>
                  <a:pt x="174" y="359"/>
                  <a:pt x="175" y="359"/>
                </a:cubicBezTo>
                <a:cubicBezTo>
                  <a:pt x="175" y="359"/>
                  <a:pt x="176" y="359"/>
                  <a:pt x="176" y="360"/>
                </a:cubicBezTo>
                <a:cubicBezTo>
                  <a:pt x="176" y="360"/>
                  <a:pt x="176" y="360"/>
                  <a:pt x="177" y="361"/>
                </a:cubicBezTo>
                <a:cubicBezTo>
                  <a:pt x="177" y="361"/>
                  <a:pt x="177" y="361"/>
                  <a:pt x="177" y="361"/>
                </a:cubicBezTo>
                <a:cubicBezTo>
                  <a:pt x="176" y="362"/>
                  <a:pt x="175" y="362"/>
                  <a:pt x="174" y="363"/>
                </a:cubicBezTo>
                <a:cubicBezTo>
                  <a:pt x="173" y="363"/>
                  <a:pt x="172" y="364"/>
                  <a:pt x="172" y="364"/>
                </a:cubicBezTo>
                <a:cubicBezTo>
                  <a:pt x="171" y="363"/>
                  <a:pt x="171" y="363"/>
                  <a:pt x="171" y="363"/>
                </a:cubicBezTo>
                <a:cubicBezTo>
                  <a:pt x="171" y="363"/>
                  <a:pt x="172" y="362"/>
                  <a:pt x="172" y="361"/>
                </a:cubicBezTo>
                <a:cubicBezTo>
                  <a:pt x="172" y="361"/>
                  <a:pt x="173" y="361"/>
                  <a:pt x="173" y="360"/>
                </a:cubicBezTo>
                <a:close/>
                <a:moveTo>
                  <a:pt x="175" y="359"/>
                </a:moveTo>
                <a:cubicBezTo>
                  <a:pt x="175" y="358"/>
                  <a:pt x="175" y="358"/>
                  <a:pt x="175" y="358"/>
                </a:cubicBezTo>
                <a:cubicBezTo>
                  <a:pt x="175" y="359"/>
                  <a:pt x="175" y="359"/>
                  <a:pt x="175" y="359"/>
                </a:cubicBezTo>
                <a:close/>
                <a:moveTo>
                  <a:pt x="402" y="6"/>
                </a:moveTo>
                <a:cubicBezTo>
                  <a:pt x="402" y="6"/>
                  <a:pt x="403" y="6"/>
                  <a:pt x="403" y="5"/>
                </a:cubicBezTo>
                <a:cubicBezTo>
                  <a:pt x="404" y="5"/>
                  <a:pt x="404" y="5"/>
                  <a:pt x="405" y="5"/>
                </a:cubicBezTo>
                <a:cubicBezTo>
                  <a:pt x="405" y="5"/>
                  <a:pt x="405" y="5"/>
                  <a:pt x="405" y="6"/>
                </a:cubicBezTo>
                <a:cubicBezTo>
                  <a:pt x="406" y="7"/>
                  <a:pt x="407" y="7"/>
                  <a:pt x="407" y="7"/>
                </a:cubicBezTo>
                <a:cubicBezTo>
                  <a:pt x="408" y="7"/>
                  <a:pt x="408" y="8"/>
                  <a:pt x="409" y="8"/>
                </a:cubicBezTo>
                <a:cubicBezTo>
                  <a:pt x="410" y="8"/>
                  <a:pt x="410" y="9"/>
                  <a:pt x="410" y="9"/>
                </a:cubicBezTo>
                <a:cubicBezTo>
                  <a:pt x="408" y="11"/>
                  <a:pt x="408" y="11"/>
                  <a:pt x="408" y="11"/>
                </a:cubicBezTo>
                <a:cubicBezTo>
                  <a:pt x="409" y="11"/>
                  <a:pt x="409" y="11"/>
                  <a:pt x="410" y="11"/>
                </a:cubicBezTo>
                <a:cubicBezTo>
                  <a:pt x="411" y="11"/>
                  <a:pt x="411" y="11"/>
                  <a:pt x="411" y="11"/>
                </a:cubicBezTo>
                <a:cubicBezTo>
                  <a:pt x="411" y="12"/>
                  <a:pt x="410" y="13"/>
                  <a:pt x="411" y="14"/>
                </a:cubicBezTo>
                <a:cubicBezTo>
                  <a:pt x="411" y="15"/>
                  <a:pt x="410" y="16"/>
                  <a:pt x="409" y="16"/>
                </a:cubicBezTo>
                <a:cubicBezTo>
                  <a:pt x="408" y="16"/>
                  <a:pt x="407" y="16"/>
                  <a:pt x="406" y="16"/>
                </a:cubicBezTo>
                <a:cubicBezTo>
                  <a:pt x="406" y="17"/>
                  <a:pt x="406" y="18"/>
                  <a:pt x="405" y="18"/>
                </a:cubicBezTo>
                <a:cubicBezTo>
                  <a:pt x="405" y="18"/>
                  <a:pt x="405" y="18"/>
                  <a:pt x="405" y="18"/>
                </a:cubicBezTo>
                <a:cubicBezTo>
                  <a:pt x="405" y="18"/>
                  <a:pt x="404" y="18"/>
                  <a:pt x="404" y="18"/>
                </a:cubicBezTo>
                <a:cubicBezTo>
                  <a:pt x="404" y="18"/>
                  <a:pt x="403" y="18"/>
                  <a:pt x="403" y="17"/>
                </a:cubicBezTo>
                <a:cubicBezTo>
                  <a:pt x="402" y="17"/>
                  <a:pt x="402" y="16"/>
                  <a:pt x="402" y="16"/>
                </a:cubicBezTo>
                <a:cubicBezTo>
                  <a:pt x="402" y="16"/>
                  <a:pt x="402" y="15"/>
                  <a:pt x="404" y="14"/>
                </a:cubicBezTo>
                <a:cubicBezTo>
                  <a:pt x="401" y="14"/>
                  <a:pt x="400" y="14"/>
                  <a:pt x="400" y="14"/>
                </a:cubicBezTo>
                <a:cubicBezTo>
                  <a:pt x="399" y="14"/>
                  <a:pt x="398" y="13"/>
                  <a:pt x="398" y="12"/>
                </a:cubicBezTo>
                <a:cubicBezTo>
                  <a:pt x="398" y="11"/>
                  <a:pt x="399" y="11"/>
                  <a:pt x="400" y="10"/>
                </a:cubicBezTo>
                <a:cubicBezTo>
                  <a:pt x="401" y="9"/>
                  <a:pt x="401" y="9"/>
                  <a:pt x="402" y="9"/>
                </a:cubicBezTo>
                <a:cubicBezTo>
                  <a:pt x="402" y="9"/>
                  <a:pt x="403" y="9"/>
                  <a:pt x="405" y="10"/>
                </a:cubicBezTo>
                <a:cubicBezTo>
                  <a:pt x="405" y="11"/>
                  <a:pt x="405" y="11"/>
                  <a:pt x="405" y="12"/>
                </a:cubicBezTo>
                <a:cubicBezTo>
                  <a:pt x="405" y="11"/>
                  <a:pt x="405" y="11"/>
                  <a:pt x="405" y="10"/>
                </a:cubicBezTo>
                <a:cubicBezTo>
                  <a:pt x="405" y="11"/>
                  <a:pt x="405" y="11"/>
                  <a:pt x="406" y="11"/>
                </a:cubicBezTo>
                <a:cubicBezTo>
                  <a:pt x="405" y="11"/>
                  <a:pt x="405" y="11"/>
                  <a:pt x="405" y="10"/>
                </a:cubicBezTo>
                <a:cubicBezTo>
                  <a:pt x="404" y="10"/>
                  <a:pt x="404" y="9"/>
                  <a:pt x="404" y="8"/>
                </a:cubicBezTo>
                <a:cubicBezTo>
                  <a:pt x="403" y="7"/>
                  <a:pt x="402" y="7"/>
                  <a:pt x="402" y="6"/>
                </a:cubicBezTo>
                <a:cubicBezTo>
                  <a:pt x="402" y="6"/>
                  <a:pt x="402" y="6"/>
                  <a:pt x="402" y="6"/>
                </a:cubicBezTo>
                <a:close/>
                <a:moveTo>
                  <a:pt x="415" y="13"/>
                </a:moveTo>
                <a:cubicBezTo>
                  <a:pt x="414" y="14"/>
                  <a:pt x="414" y="14"/>
                  <a:pt x="413" y="14"/>
                </a:cubicBezTo>
                <a:cubicBezTo>
                  <a:pt x="412" y="14"/>
                  <a:pt x="412" y="14"/>
                  <a:pt x="412" y="14"/>
                </a:cubicBezTo>
                <a:cubicBezTo>
                  <a:pt x="412" y="13"/>
                  <a:pt x="412" y="13"/>
                  <a:pt x="412" y="12"/>
                </a:cubicBezTo>
                <a:cubicBezTo>
                  <a:pt x="413" y="12"/>
                  <a:pt x="413" y="12"/>
                  <a:pt x="413" y="12"/>
                </a:cubicBezTo>
                <a:cubicBezTo>
                  <a:pt x="414" y="12"/>
                  <a:pt x="414" y="12"/>
                  <a:pt x="415" y="13"/>
                </a:cubicBezTo>
                <a:close/>
                <a:moveTo>
                  <a:pt x="404" y="20"/>
                </a:moveTo>
                <a:cubicBezTo>
                  <a:pt x="404" y="21"/>
                  <a:pt x="403" y="21"/>
                  <a:pt x="403" y="22"/>
                </a:cubicBezTo>
                <a:cubicBezTo>
                  <a:pt x="403" y="22"/>
                  <a:pt x="403" y="22"/>
                  <a:pt x="402" y="22"/>
                </a:cubicBezTo>
                <a:cubicBezTo>
                  <a:pt x="402" y="22"/>
                  <a:pt x="402" y="22"/>
                  <a:pt x="401" y="22"/>
                </a:cubicBezTo>
                <a:cubicBezTo>
                  <a:pt x="401" y="21"/>
                  <a:pt x="401" y="20"/>
                  <a:pt x="401" y="20"/>
                </a:cubicBezTo>
                <a:cubicBezTo>
                  <a:pt x="401" y="19"/>
                  <a:pt x="401" y="18"/>
                  <a:pt x="401" y="18"/>
                </a:cubicBezTo>
                <a:cubicBezTo>
                  <a:pt x="401" y="18"/>
                  <a:pt x="402" y="19"/>
                  <a:pt x="403" y="19"/>
                </a:cubicBezTo>
                <a:cubicBezTo>
                  <a:pt x="403" y="19"/>
                  <a:pt x="403" y="19"/>
                  <a:pt x="403" y="19"/>
                </a:cubicBezTo>
                <a:cubicBezTo>
                  <a:pt x="403" y="19"/>
                  <a:pt x="404" y="20"/>
                  <a:pt x="404" y="20"/>
                </a:cubicBezTo>
                <a:close/>
                <a:moveTo>
                  <a:pt x="498" y="54"/>
                </a:moveTo>
                <a:cubicBezTo>
                  <a:pt x="499" y="55"/>
                  <a:pt x="499" y="55"/>
                  <a:pt x="499" y="56"/>
                </a:cubicBezTo>
                <a:cubicBezTo>
                  <a:pt x="500" y="57"/>
                  <a:pt x="500" y="57"/>
                  <a:pt x="500" y="58"/>
                </a:cubicBezTo>
                <a:cubicBezTo>
                  <a:pt x="500" y="59"/>
                  <a:pt x="499" y="60"/>
                  <a:pt x="498" y="60"/>
                </a:cubicBezTo>
                <a:cubicBezTo>
                  <a:pt x="497" y="60"/>
                  <a:pt x="497" y="60"/>
                  <a:pt x="496" y="60"/>
                </a:cubicBezTo>
                <a:cubicBezTo>
                  <a:pt x="496" y="60"/>
                  <a:pt x="495" y="60"/>
                  <a:pt x="495" y="60"/>
                </a:cubicBezTo>
                <a:cubicBezTo>
                  <a:pt x="494" y="59"/>
                  <a:pt x="494" y="58"/>
                  <a:pt x="494" y="58"/>
                </a:cubicBezTo>
                <a:cubicBezTo>
                  <a:pt x="494" y="57"/>
                  <a:pt x="494" y="56"/>
                  <a:pt x="494" y="56"/>
                </a:cubicBezTo>
                <a:cubicBezTo>
                  <a:pt x="493" y="55"/>
                  <a:pt x="493" y="54"/>
                  <a:pt x="493" y="54"/>
                </a:cubicBezTo>
                <a:cubicBezTo>
                  <a:pt x="493" y="53"/>
                  <a:pt x="494" y="53"/>
                  <a:pt x="495" y="52"/>
                </a:cubicBezTo>
                <a:cubicBezTo>
                  <a:pt x="497" y="53"/>
                  <a:pt x="498" y="54"/>
                  <a:pt x="498" y="54"/>
                </a:cubicBezTo>
                <a:close/>
                <a:moveTo>
                  <a:pt x="366" y="36"/>
                </a:moveTo>
                <a:cubicBezTo>
                  <a:pt x="366" y="36"/>
                  <a:pt x="366" y="36"/>
                  <a:pt x="366" y="36"/>
                </a:cubicBezTo>
                <a:cubicBezTo>
                  <a:pt x="366" y="35"/>
                  <a:pt x="366" y="35"/>
                  <a:pt x="366" y="34"/>
                </a:cubicBezTo>
                <a:cubicBezTo>
                  <a:pt x="366" y="33"/>
                  <a:pt x="367" y="33"/>
                  <a:pt x="367" y="33"/>
                </a:cubicBezTo>
                <a:cubicBezTo>
                  <a:pt x="367" y="33"/>
                  <a:pt x="368" y="33"/>
                  <a:pt x="369" y="33"/>
                </a:cubicBezTo>
                <a:cubicBezTo>
                  <a:pt x="369" y="33"/>
                  <a:pt x="369" y="34"/>
                  <a:pt x="369" y="34"/>
                </a:cubicBezTo>
                <a:cubicBezTo>
                  <a:pt x="369" y="35"/>
                  <a:pt x="368" y="38"/>
                  <a:pt x="366" y="42"/>
                </a:cubicBezTo>
                <a:cubicBezTo>
                  <a:pt x="365" y="44"/>
                  <a:pt x="364" y="45"/>
                  <a:pt x="364" y="46"/>
                </a:cubicBezTo>
                <a:cubicBezTo>
                  <a:pt x="362" y="48"/>
                  <a:pt x="361" y="50"/>
                  <a:pt x="361" y="50"/>
                </a:cubicBezTo>
                <a:cubicBezTo>
                  <a:pt x="360" y="49"/>
                  <a:pt x="359" y="49"/>
                  <a:pt x="358" y="49"/>
                </a:cubicBezTo>
                <a:cubicBezTo>
                  <a:pt x="357" y="49"/>
                  <a:pt x="357" y="49"/>
                  <a:pt x="357" y="50"/>
                </a:cubicBezTo>
                <a:cubicBezTo>
                  <a:pt x="357" y="51"/>
                  <a:pt x="357" y="52"/>
                  <a:pt x="357" y="52"/>
                </a:cubicBezTo>
                <a:cubicBezTo>
                  <a:pt x="357" y="52"/>
                  <a:pt x="356" y="52"/>
                  <a:pt x="356" y="52"/>
                </a:cubicBezTo>
                <a:cubicBezTo>
                  <a:pt x="355" y="52"/>
                  <a:pt x="355" y="52"/>
                  <a:pt x="355" y="52"/>
                </a:cubicBezTo>
                <a:cubicBezTo>
                  <a:pt x="355" y="52"/>
                  <a:pt x="354" y="52"/>
                  <a:pt x="354" y="52"/>
                </a:cubicBezTo>
                <a:cubicBezTo>
                  <a:pt x="353" y="53"/>
                  <a:pt x="352" y="53"/>
                  <a:pt x="352" y="54"/>
                </a:cubicBezTo>
                <a:cubicBezTo>
                  <a:pt x="352" y="53"/>
                  <a:pt x="352" y="53"/>
                  <a:pt x="351" y="53"/>
                </a:cubicBezTo>
                <a:cubicBezTo>
                  <a:pt x="351" y="53"/>
                  <a:pt x="351" y="53"/>
                  <a:pt x="351" y="52"/>
                </a:cubicBezTo>
                <a:cubicBezTo>
                  <a:pt x="351" y="52"/>
                  <a:pt x="351" y="51"/>
                  <a:pt x="351" y="51"/>
                </a:cubicBezTo>
                <a:cubicBezTo>
                  <a:pt x="351" y="50"/>
                  <a:pt x="350" y="48"/>
                  <a:pt x="350" y="48"/>
                </a:cubicBezTo>
                <a:cubicBezTo>
                  <a:pt x="349" y="48"/>
                  <a:pt x="349" y="48"/>
                  <a:pt x="349" y="48"/>
                </a:cubicBezTo>
                <a:cubicBezTo>
                  <a:pt x="348" y="49"/>
                  <a:pt x="347" y="49"/>
                  <a:pt x="347" y="49"/>
                </a:cubicBezTo>
                <a:cubicBezTo>
                  <a:pt x="346" y="49"/>
                  <a:pt x="346" y="49"/>
                  <a:pt x="346" y="48"/>
                </a:cubicBezTo>
                <a:cubicBezTo>
                  <a:pt x="346" y="47"/>
                  <a:pt x="346" y="47"/>
                  <a:pt x="347" y="46"/>
                </a:cubicBezTo>
                <a:cubicBezTo>
                  <a:pt x="347" y="45"/>
                  <a:pt x="348" y="45"/>
                  <a:pt x="348" y="44"/>
                </a:cubicBezTo>
                <a:cubicBezTo>
                  <a:pt x="349" y="45"/>
                  <a:pt x="349" y="45"/>
                  <a:pt x="349" y="45"/>
                </a:cubicBezTo>
                <a:cubicBezTo>
                  <a:pt x="350" y="45"/>
                  <a:pt x="350" y="44"/>
                  <a:pt x="350" y="44"/>
                </a:cubicBezTo>
                <a:cubicBezTo>
                  <a:pt x="350" y="43"/>
                  <a:pt x="350" y="43"/>
                  <a:pt x="351" y="43"/>
                </a:cubicBezTo>
                <a:cubicBezTo>
                  <a:pt x="351" y="43"/>
                  <a:pt x="352" y="43"/>
                  <a:pt x="353" y="43"/>
                </a:cubicBezTo>
                <a:cubicBezTo>
                  <a:pt x="353" y="43"/>
                  <a:pt x="353" y="42"/>
                  <a:pt x="353" y="41"/>
                </a:cubicBezTo>
                <a:cubicBezTo>
                  <a:pt x="353" y="41"/>
                  <a:pt x="353" y="41"/>
                  <a:pt x="354" y="41"/>
                </a:cubicBezTo>
                <a:cubicBezTo>
                  <a:pt x="354" y="41"/>
                  <a:pt x="355" y="41"/>
                  <a:pt x="355" y="41"/>
                </a:cubicBezTo>
                <a:cubicBezTo>
                  <a:pt x="355" y="41"/>
                  <a:pt x="355" y="42"/>
                  <a:pt x="355" y="43"/>
                </a:cubicBezTo>
                <a:cubicBezTo>
                  <a:pt x="355" y="43"/>
                  <a:pt x="355" y="44"/>
                  <a:pt x="355" y="44"/>
                </a:cubicBezTo>
                <a:cubicBezTo>
                  <a:pt x="355" y="45"/>
                  <a:pt x="355" y="45"/>
                  <a:pt x="356" y="45"/>
                </a:cubicBezTo>
                <a:cubicBezTo>
                  <a:pt x="357" y="45"/>
                  <a:pt x="357" y="45"/>
                  <a:pt x="358" y="44"/>
                </a:cubicBezTo>
                <a:cubicBezTo>
                  <a:pt x="358" y="44"/>
                  <a:pt x="358" y="44"/>
                  <a:pt x="358" y="43"/>
                </a:cubicBezTo>
                <a:cubicBezTo>
                  <a:pt x="358" y="43"/>
                  <a:pt x="358" y="43"/>
                  <a:pt x="358" y="42"/>
                </a:cubicBezTo>
                <a:cubicBezTo>
                  <a:pt x="357" y="42"/>
                  <a:pt x="357" y="41"/>
                  <a:pt x="357" y="41"/>
                </a:cubicBezTo>
                <a:cubicBezTo>
                  <a:pt x="357" y="39"/>
                  <a:pt x="358" y="38"/>
                  <a:pt x="358" y="38"/>
                </a:cubicBezTo>
                <a:cubicBezTo>
                  <a:pt x="359" y="38"/>
                  <a:pt x="359" y="39"/>
                  <a:pt x="360" y="40"/>
                </a:cubicBezTo>
                <a:cubicBezTo>
                  <a:pt x="361" y="41"/>
                  <a:pt x="362" y="42"/>
                  <a:pt x="362" y="42"/>
                </a:cubicBezTo>
                <a:cubicBezTo>
                  <a:pt x="362" y="41"/>
                  <a:pt x="363" y="40"/>
                  <a:pt x="364" y="39"/>
                </a:cubicBezTo>
                <a:cubicBezTo>
                  <a:pt x="364" y="39"/>
                  <a:pt x="365" y="38"/>
                  <a:pt x="365" y="38"/>
                </a:cubicBezTo>
                <a:cubicBezTo>
                  <a:pt x="365" y="38"/>
                  <a:pt x="364" y="37"/>
                  <a:pt x="363" y="36"/>
                </a:cubicBezTo>
                <a:cubicBezTo>
                  <a:pt x="363" y="35"/>
                  <a:pt x="363" y="35"/>
                  <a:pt x="363" y="35"/>
                </a:cubicBezTo>
                <a:cubicBezTo>
                  <a:pt x="364" y="35"/>
                  <a:pt x="365" y="35"/>
                  <a:pt x="366" y="36"/>
                </a:cubicBezTo>
                <a:close/>
                <a:moveTo>
                  <a:pt x="390" y="14"/>
                </a:moveTo>
                <a:cubicBezTo>
                  <a:pt x="390" y="15"/>
                  <a:pt x="390" y="16"/>
                  <a:pt x="390" y="17"/>
                </a:cubicBezTo>
                <a:cubicBezTo>
                  <a:pt x="390" y="17"/>
                  <a:pt x="390" y="17"/>
                  <a:pt x="390" y="17"/>
                </a:cubicBezTo>
                <a:cubicBezTo>
                  <a:pt x="390" y="17"/>
                  <a:pt x="389" y="16"/>
                  <a:pt x="389" y="16"/>
                </a:cubicBezTo>
                <a:cubicBezTo>
                  <a:pt x="388" y="15"/>
                  <a:pt x="388" y="14"/>
                  <a:pt x="388" y="14"/>
                </a:cubicBezTo>
                <a:cubicBezTo>
                  <a:pt x="388" y="14"/>
                  <a:pt x="389" y="14"/>
                  <a:pt x="390" y="14"/>
                </a:cubicBezTo>
                <a:close/>
                <a:moveTo>
                  <a:pt x="381" y="22"/>
                </a:moveTo>
                <a:cubicBezTo>
                  <a:pt x="381" y="22"/>
                  <a:pt x="380" y="22"/>
                  <a:pt x="380" y="23"/>
                </a:cubicBezTo>
                <a:cubicBezTo>
                  <a:pt x="380" y="24"/>
                  <a:pt x="379" y="24"/>
                  <a:pt x="378" y="24"/>
                </a:cubicBezTo>
                <a:cubicBezTo>
                  <a:pt x="378" y="24"/>
                  <a:pt x="377" y="24"/>
                  <a:pt x="377" y="24"/>
                </a:cubicBezTo>
                <a:cubicBezTo>
                  <a:pt x="377" y="24"/>
                  <a:pt x="377" y="23"/>
                  <a:pt x="377" y="22"/>
                </a:cubicBezTo>
                <a:cubicBezTo>
                  <a:pt x="377" y="22"/>
                  <a:pt x="378" y="22"/>
                  <a:pt x="379" y="22"/>
                </a:cubicBezTo>
                <a:cubicBezTo>
                  <a:pt x="380" y="22"/>
                  <a:pt x="380" y="22"/>
                  <a:pt x="381" y="21"/>
                </a:cubicBezTo>
                <a:lnTo>
                  <a:pt x="381" y="22"/>
                </a:lnTo>
                <a:close/>
                <a:moveTo>
                  <a:pt x="377" y="22"/>
                </a:moveTo>
                <a:cubicBezTo>
                  <a:pt x="377" y="22"/>
                  <a:pt x="378" y="22"/>
                  <a:pt x="379" y="21"/>
                </a:cubicBezTo>
                <a:cubicBezTo>
                  <a:pt x="379" y="22"/>
                  <a:pt x="379" y="22"/>
                  <a:pt x="379" y="22"/>
                </a:cubicBezTo>
                <a:cubicBezTo>
                  <a:pt x="378" y="22"/>
                  <a:pt x="377" y="22"/>
                  <a:pt x="377" y="22"/>
                </a:cubicBezTo>
                <a:close/>
                <a:moveTo>
                  <a:pt x="377" y="16"/>
                </a:moveTo>
                <a:cubicBezTo>
                  <a:pt x="377" y="16"/>
                  <a:pt x="377" y="16"/>
                  <a:pt x="377" y="16"/>
                </a:cubicBezTo>
                <a:cubicBezTo>
                  <a:pt x="377" y="16"/>
                  <a:pt x="378" y="16"/>
                  <a:pt x="378" y="16"/>
                </a:cubicBezTo>
                <a:cubicBezTo>
                  <a:pt x="377" y="16"/>
                  <a:pt x="377" y="16"/>
                  <a:pt x="377" y="16"/>
                </a:cubicBezTo>
                <a:close/>
                <a:moveTo>
                  <a:pt x="378" y="17"/>
                </a:moveTo>
                <a:cubicBezTo>
                  <a:pt x="377" y="17"/>
                  <a:pt x="377" y="18"/>
                  <a:pt x="377" y="18"/>
                </a:cubicBezTo>
                <a:cubicBezTo>
                  <a:pt x="376" y="17"/>
                  <a:pt x="376" y="17"/>
                  <a:pt x="376" y="17"/>
                </a:cubicBezTo>
                <a:cubicBezTo>
                  <a:pt x="376" y="17"/>
                  <a:pt x="376" y="17"/>
                  <a:pt x="376" y="17"/>
                </a:cubicBezTo>
                <a:cubicBezTo>
                  <a:pt x="376" y="17"/>
                  <a:pt x="377" y="17"/>
                  <a:pt x="377" y="16"/>
                </a:cubicBezTo>
                <a:cubicBezTo>
                  <a:pt x="377" y="16"/>
                  <a:pt x="377" y="16"/>
                  <a:pt x="378" y="16"/>
                </a:cubicBezTo>
                <a:cubicBezTo>
                  <a:pt x="378" y="17"/>
                  <a:pt x="378" y="17"/>
                  <a:pt x="378" y="17"/>
                </a:cubicBezTo>
                <a:close/>
                <a:moveTo>
                  <a:pt x="378" y="20"/>
                </a:moveTo>
                <a:cubicBezTo>
                  <a:pt x="378" y="20"/>
                  <a:pt x="378" y="20"/>
                  <a:pt x="378" y="20"/>
                </a:cubicBezTo>
                <a:cubicBezTo>
                  <a:pt x="378" y="21"/>
                  <a:pt x="377" y="21"/>
                  <a:pt x="376" y="21"/>
                </a:cubicBezTo>
                <a:cubicBezTo>
                  <a:pt x="376" y="21"/>
                  <a:pt x="375" y="22"/>
                  <a:pt x="375" y="22"/>
                </a:cubicBezTo>
                <a:cubicBezTo>
                  <a:pt x="375" y="22"/>
                  <a:pt x="374" y="21"/>
                  <a:pt x="374" y="21"/>
                </a:cubicBezTo>
                <a:cubicBezTo>
                  <a:pt x="375" y="20"/>
                  <a:pt x="375" y="20"/>
                  <a:pt x="376" y="20"/>
                </a:cubicBezTo>
                <a:cubicBezTo>
                  <a:pt x="376" y="20"/>
                  <a:pt x="376" y="20"/>
                  <a:pt x="376" y="20"/>
                </a:cubicBezTo>
                <a:cubicBezTo>
                  <a:pt x="376" y="20"/>
                  <a:pt x="377" y="20"/>
                  <a:pt x="377" y="20"/>
                </a:cubicBezTo>
                <a:cubicBezTo>
                  <a:pt x="377" y="20"/>
                  <a:pt x="377" y="20"/>
                  <a:pt x="378" y="20"/>
                </a:cubicBezTo>
                <a:close/>
                <a:moveTo>
                  <a:pt x="379" y="36"/>
                </a:moveTo>
                <a:cubicBezTo>
                  <a:pt x="382" y="38"/>
                  <a:pt x="383" y="39"/>
                  <a:pt x="383" y="41"/>
                </a:cubicBezTo>
                <a:cubicBezTo>
                  <a:pt x="382" y="45"/>
                  <a:pt x="381" y="47"/>
                  <a:pt x="380" y="47"/>
                </a:cubicBezTo>
                <a:cubicBezTo>
                  <a:pt x="379" y="47"/>
                  <a:pt x="378" y="46"/>
                  <a:pt x="376" y="44"/>
                </a:cubicBezTo>
                <a:cubicBezTo>
                  <a:pt x="376" y="44"/>
                  <a:pt x="375" y="43"/>
                  <a:pt x="375" y="43"/>
                </a:cubicBezTo>
                <a:cubicBezTo>
                  <a:pt x="374" y="41"/>
                  <a:pt x="374" y="40"/>
                  <a:pt x="374" y="39"/>
                </a:cubicBezTo>
                <a:cubicBezTo>
                  <a:pt x="374" y="38"/>
                  <a:pt x="374" y="37"/>
                  <a:pt x="375" y="36"/>
                </a:cubicBezTo>
                <a:cubicBezTo>
                  <a:pt x="375" y="36"/>
                  <a:pt x="375" y="35"/>
                  <a:pt x="375" y="35"/>
                </a:cubicBezTo>
                <a:cubicBezTo>
                  <a:pt x="376" y="35"/>
                  <a:pt x="378" y="36"/>
                  <a:pt x="379" y="36"/>
                </a:cubicBezTo>
                <a:close/>
                <a:moveTo>
                  <a:pt x="325" y="72"/>
                </a:moveTo>
                <a:cubicBezTo>
                  <a:pt x="326" y="72"/>
                  <a:pt x="327" y="73"/>
                  <a:pt x="327" y="74"/>
                </a:cubicBezTo>
                <a:cubicBezTo>
                  <a:pt x="327" y="76"/>
                  <a:pt x="328" y="78"/>
                  <a:pt x="330" y="79"/>
                </a:cubicBezTo>
                <a:cubicBezTo>
                  <a:pt x="329" y="80"/>
                  <a:pt x="328" y="81"/>
                  <a:pt x="328" y="81"/>
                </a:cubicBezTo>
                <a:cubicBezTo>
                  <a:pt x="328" y="82"/>
                  <a:pt x="327" y="82"/>
                  <a:pt x="327" y="82"/>
                </a:cubicBezTo>
                <a:cubicBezTo>
                  <a:pt x="325" y="81"/>
                  <a:pt x="324" y="80"/>
                  <a:pt x="324" y="80"/>
                </a:cubicBezTo>
                <a:cubicBezTo>
                  <a:pt x="324" y="80"/>
                  <a:pt x="324" y="81"/>
                  <a:pt x="323" y="81"/>
                </a:cubicBezTo>
                <a:cubicBezTo>
                  <a:pt x="322" y="81"/>
                  <a:pt x="321" y="82"/>
                  <a:pt x="321" y="82"/>
                </a:cubicBezTo>
                <a:cubicBezTo>
                  <a:pt x="321" y="82"/>
                  <a:pt x="321" y="80"/>
                  <a:pt x="321" y="76"/>
                </a:cubicBezTo>
                <a:cubicBezTo>
                  <a:pt x="321" y="75"/>
                  <a:pt x="321" y="74"/>
                  <a:pt x="322" y="73"/>
                </a:cubicBezTo>
                <a:cubicBezTo>
                  <a:pt x="322" y="73"/>
                  <a:pt x="322" y="72"/>
                  <a:pt x="323" y="72"/>
                </a:cubicBezTo>
                <a:cubicBezTo>
                  <a:pt x="324" y="72"/>
                  <a:pt x="324" y="72"/>
                  <a:pt x="325" y="72"/>
                </a:cubicBezTo>
                <a:close/>
                <a:moveTo>
                  <a:pt x="311" y="77"/>
                </a:moveTo>
                <a:cubicBezTo>
                  <a:pt x="311" y="78"/>
                  <a:pt x="312" y="79"/>
                  <a:pt x="313" y="80"/>
                </a:cubicBezTo>
                <a:cubicBezTo>
                  <a:pt x="313" y="80"/>
                  <a:pt x="314" y="81"/>
                  <a:pt x="315" y="81"/>
                </a:cubicBezTo>
                <a:cubicBezTo>
                  <a:pt x="313" y="84"/>
                  <a:pt x="313" y="84"/>
                  <a:pt x="313" y="84"/>
                </a:cubicBezTo>
                <a:cubicBezTo>
                  <a:pt x="313" y="83"/>
                  <a:pt x="313" y="83"/>
                  <a:pt x="312" y="83"/>
                </a:cubicBezTo>
                <a:cubicBezTo>
                  <a:pt x="312" y="83"/>
                  <a:pt x="311" y="83"/>
                  <a:pt x="311" y="84"/>
                </a:cubicBezTo>
                <a:cubicBezTo>
                  <a:pt x="310" y="84"/>
                  <a:pt x="310" y="84"/>
                  <a:pt x="310" y="84"/>
                </a:cubicBezTo>
                <a:cubicBezTo>
                  <a:pt x="310" y="84"/>
                  <a:pt x="309" y="84"/>
                  <a:pt x="309" y="84"/>
                </a:cubicBezTo>
                <a:cubicBezTo>
                  <a:pt x="309" y="84"/>
                  <a:pt x="309" y="84"/>
                  <a:pt x="309" y="84"/>
                </a:cubicBezTo>
                <a:cubicBezTo>
                  <a:pt x="309" y="83"/>
                  <a:pt x="309" y="81"/>
                  <a:pt x="307" y="79"/>
                </a:cubicBezTo>
                <a:cubicBezTo>
                  <a:pt x="307" y="78"/>
                  <a:pt x="306" y="77"/>
                  <a:pt x="304" y="74"/>
                </a:cubicBezTo>
                <a:cubicBezTo>
                  <a:pt x="305" y="74"/>
                  <a:pt x="305" y="74"/>
                  <a:pt x="305" y="74"/>
                </a:cubicBezTo>
                <a:cubicBezTo>
                  <a:pt x="307" y="75"/>
                  <a:pt x="308" y="76"/>
                  <a:pt x="308" y="78"/>
                </a:cubicBezTo>
                <a:cubicBezTo>
                  <a:pt x="309" y="78"/>
                  <a:pt x="309" y="78"/>
                  <a:pt x="309" y="78"/>
                </a:cubicBezTo>
                <a:cubicBezTo>
                  <a:pt x="310" y="78"/>
                  <a:pt x="310" y="78"/>
                  <a:pt x="310" y="78"/>
                </a:cubicBezTo>
                <a:cubicBezTo>
                  <a:pt x="310" y="77"/>
                  <a:pt x="311" y="77"/>
                  <a:pt x="311" y="77"/>
                </a:cubicBezTo>
                <a:close/>
                <a:moveTo>
                  <a:pt x="305" y="82"/>
                </a:moveTo>
                <a:cubicBezTo>
                  <a:pt x="303" y="82"/>
                  <a:pt x="302" y="82"/>
                  <a:pt x="301" y="82"/>
                </a:cubicBezTo>
                <a:cubicBezTo>
                  <a:pt x="301" y="82"/>
                  <a:pt x="301" y="82"/>
                  <a:pt x="301" y="82"/>
                </a:cubicBezTo>
                <a:cubicBezTo>
                  <a:pt x="302" y="82"/>
                  <a:pt x="302" y="81"/>
                  <a:pt x="303" y="79"/>
                </a:cubicBezTo>
                <a:cubicBezTo>
                  <a:pt x="303" y="80"/>
                  <a:pt x="303" y="80"/>
                  <a:pt x="303" y="80"/>
                </a:cubicBezTo>
                <a:cubicBezTo>
                  <a:pt x="304" y="81"/>
                  <a:pt x="305" y="81"/>
                  <a:pt x="305" y="82"/>
                </a:cubicBezTo>
                <a:close/>
                <a:moveTo>
                  <a:pt x="299" y="80"/>
                </a:moveTo>
                <a:cubicBezTo>
                  <a:pt x="299" y="81"/>
                  <a:pt x="298" y="81"/>
                  <a:pt x="298" y="82"/>
                </a:cubicBezTo>
                <a:cubicBezTo>
                  <a:pt x="297" y="82"/>
                  <a:pt x="297" y="82"/>
                  <a:pt x="297" y="82"/>
                </a:cubicBezTo>
                <a:cubicBezTo>
                  <a:pt x="297" y="82"/>
                  <a:pt x="296" y="82"/>
                  <a:pt x="296" y="82"/>
                </a:cubicBezTo>
                <a:cubicBezTo>
                  <a:pt x="296" y="82"/>
                  <a:pt x="296" y="82"/>
                  <a:pt x="296" y="81"/>
                </a:cubicBezTo>
                <a:cubicBezTo>
                  <a:pt x="296" y="81"/>
                  <a:pt x="295" y="80"/>
                  <a:pt x="295" y="80"/>
                </a:cubicBezTo>
                <a:cubicBezTo>
                  <a:pt x="296" y="79"/>
                  <a:pt x="297" y="78"/>
                  <a:pt x="297" y="78"/>
                </a:cubicBezTo>
                <a:cubicBezTo>
                  <a:pt x="297" y="77"/>
                  <a:pt x="297" y="77"/>
                  <a:pt x="296" y="77"/>
                </a:cubicBezTo>
                <a:cubicBezTo>
                  <a:pt x="296" y="77"/>
                  <a:pt x="296" y="76"/>
                  <a:pt x="296" y="76"/>
                </a:cubicBezTo>
                <a:cubicBezTo>
                  <a:pt x="297" y="76"/>
                  <a:pt x="298" y="76"/>
                  <a:pt x="299" y="76"/>
                </a:cubicBezTo>
                <a:cubicBezTo>
                  <a:pt x="299" y="77"/>
                  <a:pt x="300" y="77"/>
                  <a:pt x="300" y="77"/>
                </a:cubicBezTo>
                <a:cubicBezTo>
                  <a:pt x="300" y="78"/>
                  <a:pt x="299" y="78"/>
                  <a:pt x="299" y="79"/>
                </a:cubicBezTo>
                <a:cubicBezTo>
                  <a:pt x="299" y="79"/>
                  <a:pt x="299" y="80"/>
                  <a:pt x="299" y="80"/>
                </a:cubicBezTo>
                <a:close/>
                <a:moveTo>
                  <a:pt x="305" y="85"/>
                </a:moveTo>
                <a:cubicBezTo>
                  <a:pt x="305" y="85"/>
                  <a:pt x="306" y="85"/>
                  <a:pt x="306" y="86"/>
                </a:cubicBezTo>
                <a:cubicBezTo>
                  <a:pt x="306" y="87"/>
                  <a:pt x="306" y="87"/>
                  <a:pt x="306" y="88"/>
                </a:cubicBezTo>
                <a:cubicBezTo>
                  <a:pt x="307" y="88"/>
                  <a:pt x="307" y="88"/>
                  <a:pt x="308" y="88"/>
                </a:cubicBezTo>
                <a:cubicBezTo>
                  <a:pt x="307" y="89"/>
                  <a:pt x="307" y="89"/>
                  <a:pt x="306" y="91"/>
                </a:cubicBezTo>
                <a:cubicBezTo>
                  <a:pt x="305" y="92"/>
                  <a:pt x="305" y="93"/>
                  <a:pt x="305" y="94"/>
                </a:cubicBezTo>
                <a:cubicBezTo>
                  <a:pt x="305" y="94"/>
                  <a:pt x="305" y="94"/>
                  <a:pt x="305" y="95"/>
                </a:cubicBezTo>
                <a:cubicBezTo>
                  <a:pt x="306" y="96"/>
                  <a:pt x="306" y="96"/>
                  <a:pt x="306" y="97"/>
                </a:cubicBezTo>
                <a:cubicBezTo>
                  <a:pt x="304" y="98"/>
                  <a:pt x="303" y="99"/>
                  <a:pt x="303" y="100"/>
                </a:cubicBezTo>
                <a:cubicBezTo>
                  <a:pt x="302" y="101"/>
                  <a:pt x="301" y="101"/>
                  <a:pt x="301" y="101"/>
                </a:cubicBezTo>
                <a:cubicBezTo>
                  <a:pt x="300" y="101"/>
                  <a:pt x="300" y="100"/>
                  <a:pt x="299" y="100"/>
                </a:cubicBezTo>
                <a:cubicBezTo>
                  <a:pt x="298" y="99"/>
                  <a:pt x="298" y="98"/>
                  <a:pt x="297" y="97"/>
                </a:cubicBezTo>
                <a:cubicBezTo>
                  <a:pt x="297" y="96"/>
                  <a:pt x="296" y="96"/>
                  <a:pt x="294" y="95"/>
                </a:cubicBezTo>
                <a:cubicBezTo>
                  <a:pt x="293" y="95"/>
                  <a:pt x="293" y="94"/>
                  <a:pt x="292" y="94"/>
                </a:cubicBezTo>
                <a:cubicBezTo>
                  <a:pt x="293" y="93"/>
                  <a:pt x="293" y="93"/>
                  <a:pt x="294" y="92"/>
                </a:cubicBezTo>
                <a:cubicBezTo>
                  <a:pt x="294" y="91"/>
                  <a:pt x="294" y="91"/>
                  <a:pt x="294" y="91"/>
                </a:cubicBezTo>
                <a:cubicBezTo>
                  <a:pt x="294" y="91"/>
                  <a:pt x="293" y="90"/>
                  <a:pt x="293" y="89"/>
                </a:cubicBezTo>
                <a:cubicBezTo>
                  <a:pt x="293" y="89"/>
                  <a:pt x="293" y="89"/>
                  <a:pt x="293" y="89"/>
                </a:cubicBezTo>
                <a:cubicBezTo>
                  <a:pt x="293" y="89"/>
                  <a:pt x="294" y="89"/>
                  <a:pt x="294" y="88"/>
                </a:cubicBezTo>
                <a:cubicBezTo>
                  <a:pt x="295" y="88"/>
                  <a:pt x="295" y="88"/>
                  <a:pt x="295" y="88"/>
                </a:cubicBezTo>
                <a:cubicBezTo>
                  <a:pt x="297" y="88"/>
                  <a:pt x="298" y="87"/>
                  <a:pt x="298" y="88"/>
                </a:cubicBezTo>
                <a:cubicBezTo>
                  <a:pt x="298" y="87"/>
                  <a:pt x="298" y="87"/>
                  <a:pt x="298" y="87"/>
                </a:cubicBezTo>
                <a:cubicBezTo>
                  <a:pt x="298" y="86"/>
                  <a:pt x="297" y="85"/>
                  <a:pt x="297" y="84"/>
                </a:cubicBezTo>
                <a:cubicBezTo>
                  <a:pt x="298" y="84"/>
                  <a:pt x="298" y="84"/>
                  <a:pt x="299" y="84"/>
                </a:cubicBezTo>
                <a:cubicBezTo>
                  <a:pt x="299" y="84"/>
                  <a:pt x="300" y="83"/>
                  <a:pt x="301" y="83"/>
                </a:cubicBezTo>
                <a:cubicBezTo>
                  <a:pt x="301" y="84"/>
                  <a:pt x="301" y="85"/>
                  <a:pt x="302" y="86"/>
                </a:cubicBezTo>
                <a:cubicBezTo>
                  <a:pt x="302" y="87"/>
                  <a:pt x="302" y="88"/>
                  <a:pt x="303" y="88"/>
                </a:cubicBezTo>
                <a:cubicBezTo>
                  <a:pt x="304" y="88"/>
                  <a:pt x="304" y="87"/>
                  <a:pt x="304" y="86"/>
                </a:cubicBezTo>
                <a:cubicBezTo>
                  <a:pt x="304" y="86"/>
                  <a:pt x="305" y="85"/>
                  <a:pt x="305" y="85"/>
                </a:cubicBezTo>
                <a:close/>
                <a:moveTo>
                  <a:pt x="312" y="88"/>
                </a:moveTo>
                <a:cubicBezTo>
                  <a:pt x="312" y="88"/>
                  <a:pt x="312" y="89"/>
                  <a:pt x="312" y="89"/>
                </a:cubicBezTo>
                <a:cubicBezTo>
                  <a:pt x="312" y="91"/>
                  <a:pt x="312" y="92"/>
                  <a:pt x="312" y="93"/>
                </a:cubicBezTo>
                <a:cubicBezTo>
                  <a:pt x="312" y="94"/>
                  <a:pt x="311" y="94"/>
                  <a:pt x="310" y="95"/>
                </a:cubicBezTo>
                <a:cubicBezTo>
                  <a:pt x="309" y="95"/>
                  <a:pt x="309" y="96"/>
                  <a:pt x="309" y="96"/>
                </a:cubicBezTo>
                <a:cubicBezTo>
                  <a:pt x="308" y="96"/>
                  <a:pt x="308" y="96"/>
                  <a:pt x="307" y="96"/>
                </a:cubicBezTo>
                <a:cubicBezTo>
                  <a:pt x="307" y="96"/>
                  <a:pt x="307" y="96"/>
                  <a:pt x="306" y="95"/>
                </a:cubicBezTo>
                <a:cubicBezTo>
                  <a:pt x="306" y="95"/>
                  <a:pt x="306" y="95"/>
                  <a:pt x="306" y="94"/>
                </a:cubicBezTo>
                <a:cubicBezTo>
                  <a:pt x="306" y="94"/>
                  <a:pt x="306" y="94"/>
                  <a:pt x="306" y="94"/>
                </a:cubicBezTo>
                <a:cubicBezTo>
                  <a:pt x="306" y="93"/>
                  <a:pt x="307" y="92"/>
                  <a:pt x="308" y="91"/>
                </a:cubicBezTo>
                <a:cubicBezTo>
                  <a:pt x="309" y="89"/>
                  <a:pt x="310" y="89"/>
                  <a:pt x="311" y="88"/>
                </a:cubicBezTo>
                <a:cubicBezTo>
                  <a:pt x="311" y="88"/>
                  <a:pt x="311" y="88"/>
                  <a:pt x="311" y="88"/>
                </a:cubicBezTo>
                <a:cubicBezTo>
                  <a:pt x="311" y="88"/>
                  <a:pt x="311" y="88"/>
                  <a:pt x="312" y="88"/>
                </a:cubicBezTo>
                <a:close/>
                <a:moveTo>
                  <a:pt x="292" y="87"/>
                </a:moveTo>
                <a:cubicBezTo>
                  <a:pt x="292" y="88"/>
                  <a:pt x="292" y="89"/>
                  <a:pt x="292" y="89"/>
                </a:cubicBezTo>
                <a:cubicBezTo>
                  <a:pt x="292" y="89"/>
                  <a:pt x="291" y="90"/>
                  <a:pt x="291" y="90"/>
                </a:cubicBezTo>
                <a:cubicBezTo>
                  <a:pt x="290" y="90"/>
                  <a:pt x="289" y="88"/>
                  <a:pt x="289" y="84"/>
                </a:cubicBezTo>
                <a:cubicBezTo>
                  <a:pt x="289" y="84"/>
                  <a:pt x="289" y="84"/>
                  <a:pt x="289" y="84"/>
                </a:cubicBezTo>
                <a:cubicBezTo>
                  <a:pt x="290" y="84"/>
                  <a:pt x="290" y="84"/>
                  <a:pt x="291" y="85"/>
                </a:cubicBezTo>
                <a:cubicBezTo>
                  <a:pt x="292" y="86"/>
                  <a:pt x="292" y="87"/>
                  <a:pt x="292" y="87"/>
                </a:cubicBezTo>
                <a:close/>
                <a:moveTo>
                  <a:pt x="294" y="84"/>
                </a:moveTo>
                <a:cubicBezTo>
                  <a:pt x="294" y="84"/>
                  <a:pt x="295" y="84"/>
                  <a:pt x="295" y="84"/>
                </a:cubicBezTo>
                <a:cubicBezTo>
                  <a:pt x="295" y="84"/>
                  <a:pt x="295" y="84"/>
                  <a:pt x="295" y="85"/>
                </a:cubicBezTo>
                <a:cubicBezTo>
                  <a:pt x="295" y="85"/>
                  <a:pt x="295" y="85"/>
                  <a:pt x="295" y="86"/>
                </a:cubicBezTo>
                <a:cubicBezTo>
                  <a:pt x="294" y="86"/>
                  <a:pt x="294" y="86"/>
                  <a:pt x="294" y="86"/>
                </a:cubicBezTo>
                <a:cubicBezTo>
                  <a:pt x="293" y="87"/>
                  <a:pt x="293" y="87"/>
                  <a:pt x="293" y="87"/>
                </a:cubicBezTo>
                <a:cubicBezTo>
                  <a:pt x="293" y="86"/>
                  <a:pt x="293" y="85"/>
                  <a:pt x="293" y="84"/>
                </a:cubicBezTo>
                <a:cubicBezTo>
                  <a:pt x="293" y="84"/>
                  <a:pt x="293" y="84"/>
                  <a:pt x="293" y="84"/>
                </a:cubicBezTo>
                <a:cubicBezTo>
                  <a:pt x="293" y="84"/>
                  <a:pt x="294" y="84"/>
                  <a:pt x="294" y="84"/>
                </a:cubicBezTo>
                <a:close/>
                <a:moveTo>
                  <a:pt x="292" y="96"/>
                </a:moveTo>
                <a:cubicBezTo>
                  <a:pt x="293" y="96"/>
                  <a:pt x="294" y="97"/>
                  <a:pt x="296" y="98"/>
                </a:cubicBezTo>
                <a:cubicBezTo>
                  <a:pt x="297" y="99"/>
                  <a:pt x="298" y="100"/>
                  <a:pt x="298" y="100"/>
                </a:cubicBezTo>
                <a:cubicBezTo>
                  <a:pt x="299" y="101"/>
                  <a:pt x="299" y="101"/>
                  <a:pt x="299" y="101"/>
                </a:cubicBezTo>
                <a:cubicBezTo>
                  <a:pt x="299" y="102"/>
                  <a:pt x="299" y="102"/>
                  <a:pt x="298" y="103"/>
                </a:cubicBezTo>
                <a:cubicBezTo>
                  <a:pt x="298" y="104"/>
                  <a:pt x="297" y="105"/>
                  <a:pt x="296" y="106"/>
                </a:cubicBezTo>
                <a:cubicBezTo>
                  <a:pt x="295" y="108"/>
                  <a:pt x="294" y="109"/>
                  <a:pt x="294" y="110"/>
                </a:cubicBezTo>
                <a:cubicBezTo>
                  <a:pt x="294" y="110"/>
                  <a:pt x="294" y="110"/>
                  <a:pt x="295" y="110"/>
                </a:cubicBezTo>
                <a:cubicBezTo>
                  <a:pt x="295" y="110"/>
                  <a:pt x="295" y="111"/>
                  <a:pt x="295" y="111"/>
                </a:cubicBezTo>
                <a:cubicBezTo>
                  <a:pt x="295" y="111"/>
                  <a:pt x="295" y="111"/>
                  <a:pt x="294" y="111"/>
                </a:cubicBezTo>
                <a:cubicBezTo>
                  <a:pt x="289" y="114"/>
                  <a:pt x="286" y="116"/>
                  <a:pt x="285" y="116"/>
                </a:cubicBezTo>
                <a:cubicBezTo>
                  <a:pt x="285" y="116"/>
                  <a:pt x="284" y="116"/>
                  <a:pt x="283" y="115"/>
                </a:cubicBezTo>
                <a:cubicBezTo>
                  <a:pt x="282" y="115"/>
                  <a:pt x="282" y="114"/>
                  <a:pt x="282" y="113"/>
                </a:cubicBezTo>
                <a:cubicBezTo>
                  <a:pt x="282" y="113"/>
                  <a:pt x="282" y="112"/>
                  <a:pt x="282" y="112"/>
                </a:cubicBezTo>
                <a:cubicBezTo>
                  <a:pt x="283" y="111"/>
                  <a:pt x="283" y="111"/>
                  <a:pt x="283" y="111"/>
                </a:cubicBezTo>
                <a:cubicBezTo>
                  <a:pt x="284" y="111"/>
                  <a:pt x="285" y="112"/>
                  <a:pt x="286" y="113"/>
                </a:cubicBezTo>
                <a:cubicBezTo>
                  <a:pt x="286" y="113"/>
                  <a:pt x="286" y="113"/>
                  <a:pt x="286" y="113"/>
                </a:cubicBezTo>
                <a:cubicBezTo>
                  <a:pt x="287" y="112"/>
                  <a:pt x="287" y="112"/>
                  <a:pt x="287" y="111"/>
                </a:cubicBezTo>
                <a:cubicBezTo>
                  <a:pt x="287" y="111"/>
                  <a:pt x="287" y="112"/>
                  <a:pt x="287" y="112"/>
                </a:cubicBezTo>
                <a:cubicBezTo>
                  <a:pt x="288" y="112"/>
                  <a:pt x="288" y="112"/>
                  <a:pt x="288" y="112"/>
                </a:cubicBezTo>
                <a:cubicBezTo>
                  <a:pt x="287" y="111"/>
                  <a:pt x="287" y="111"/>
                  <a:pt x="287" y="111"/>
                </a:cubicBezTo>
                <a:cubicBezTo>
                  <a:pt x="287" y="111"/>
                  <a:pt x="287" y="111"/>
                  <a:pt x="287" y="111"/>
                </a:cubicBezTo>
                <a:cubicBezTo>
                  <a:pt x="287" y="111"/>
                  <a:pt x="287" y="111"/>
                  <a:pt x="286" y="110"/>
                </a:cubicBezTo>
                <a:cubicBezTo>
                  <a:pt x="285" y="110"/>
                  <a:pt x="285" y="110"/>
                  <a:pt x="285" y="110"/>
                </a:cubicBezTo>
                <a:cubicBezTo>
                  <a:pt x="285" y="108"/>
                  <a:pt x="285" y="108"/>
                  <a:pt x="285" y="108"/>
                </a:cubicBezTo>
                <a:cubicBezTo>
                  <a:pt x="284" y="107"/>
                  <a:pt x="285" y="107"/>
                  <a:pt x="286" y="106"/>
                </a:cubicBezTo>
                <a:cubicBezTo>
                  <a:pt x="286" y="106"/>
                  <a:pt x="287" y="106"/>
                  <a:pt x="289" y="106"/>
                </a:cubicBezTo>
                <a:cubicBezTo>
                  <a:pt x="289" y="106"/>
                  <a:pt x="288" y="106"/>
                  <a:pt x="286" y="105"/>
                </a:cubicBezTo>
                <a:cubicBezTo>
                  <a:pt x="285" y="105"/>
                  <a:pt x="285" y="104"/>
                  <a:pt x="285" y="103"/>
                </a:cubicBezTo>
                <a:cubicBezTo>
                  <a:pt x="285" y="103"/>
                  <a:pt x="285" y="103"/>
                  <a:pt x="286" y="103"/>
                </a:cubicBezTo>
                <a:cubicBezTo>
                  <a:pt x="286" y="103"/>
                  <a:pt x="287" y="103"/>
                  <a:pt x="287" y="103"/>
                </a:cubicBezTo>
                <a:cubicBezTo>
                  <a:pt x="287" y="102"/>
                  <a:pt x="288" y="101"/>
                  <a:pt x="289" y="101"/>
                </a:cubicBezTo>
                <a:cubicBezTo>
                  <a:pt x="290" y="101"/>
                  <a:pt x="291" y="102"/>
                  <a:pt x="292" y="104"/>
                </a:cubicBezTo>
                <a:cubicBezTo>
                  <a:pt x="292" y="104"/>
                  <a:pt x="292" y="103"/>
                  <a:pt x="293" y="102"/>
                </a:cubicBezTo>
                <a:cubicBezTo>
                  <a:pt x="293" y="101"/>
                  <a:pt x="292" y="100"/>
                  <a:pt x="292" y="99"/>
                </a:cubicBezTo>
                <a:cubicBezTo>
                  <a:pt x="291" y="98"/>
                  <a:pt x="290" y="97"/>
                  <a:pt x="290" y="97"/>
                </a:cubicBezTo>
                <a:cubicBezTo>
                  <a:pt x="291" y="97"/>
                  <a:pt x="291" y="96"/>
                  <a:pt x="291" y="96"/>
                </a:cubicBezTo>
                <a:lnTo>
                  <a:pt x="292" y="96"/>
                </a:lnTo>
                <a:close/>
                <a:moveTo>
                  <a:pt x="287" y="111"/>
                </a:moveTo>
                <a:cubicBezTo>
                  <a:pt x="288" y="112"/>
                  <a:pt x="288" y="112"/>
                  <a:pt x="288" y="112"/>
                </a:cubicBezTo>
                <a:cubicBezTo>
                  <a:pt x="287" y="112"/>
                  <a:pt x="287" y="112"/>
                  <a:pt x="287" y="112"/>
                </a:cubicBezTo>
                <a:cubicBezTo>
                  <a:pt x="287" y="112"/>
                  <a:pt x="287" y="111"/>
                  <a:pt x="287" y="111"/>
                </a:cubicBezTo>
                <a:cubicBezTo>
                  <a:pt x="287" y="111"/>
                  <a:pt x="287" y="111"/>
                  <a:pt x="287" y="111"/>
                </a:cubicBezTo>
                <a:close/>
                <a:moveTo>
                  <a:pt x="332" y="82"/>
                </a:moveTo>
                <a:cubicBezTo>
                  <a:pt x="332" y="83"/>
                  <a:pt x="332" y="84"/>
                  <a:pt x="332" y="84"/>
                </a:cubicBezTo>
                <a:cubicBezTo>
                  <a:pt x="332" y="84"/>
                  <a:pt x="333" y="84"/>
                  <a:pt x="335" y="85"/>
                </a:cubicBezTo>
                <a:cubicBezTo>
                  <a:pt x="332" y="88"/>
                  <a:pt x="332" y="88"/>
                  <a:pt x="332" y="88"/>
                </a:cubicBezTo>
                <a:cubicBezTo>
                  <a:pt x="332" y="88"/>
                  <a:pt x="331" y="88"/>
                  <a:pt x="331" y="87"/>
                </a:cubicBezTo>
                <a:cubicBezTo>
                  <a:pt x="329" y="86"/>
                  <a:pt x="328" y="86"/>
                  <a:pt x="328" y="86"/>
                </a:cubicBezTo>
                <a:cubicBezTo>
                  <a:pt x="328" y="84"/>
                  <a:pt x="328" y="83"/>
                  <a:pt x="329" y="83"/>
                </a:cubicBezTo>
                <a:cubicBezTo>
                  <a:pt x="329" y="83"/>
                  <a:pt x="329" y="83"/>
                  <a:pt x="330" y="83"/>
                </a:cubicBezTo>
                <a:cubicBezTo>
                  <a:pt x="330" y="83"/>
                  <a:pt x="331" y="83"/>
                  <a:pt x="332" y="82"/>
                </a:cubicBezTo>
                <a:cubicBezTo>
                  <a:pt x="332" y="82"/>
                  <a:pt x="332" y="82"/>
                  <a:pt x="332" y="82"/>
                </a:cubicBezTo>
                <a:close/>
                <a:moveTo>
                  <a:pt x="329" y="83"/>
                </a:moveTo>
                <a:cubicBezTo>
                  <a:pt x="329" y="83"/>
                  <a:pt x="329" y="83"/>
                  <a:pt x="330" y="82"/>
                </a:cubicBezTo>
                <a:cubicBezTo>
                  <a:pt x="330" y="83"/>
                  <a:pt x="330" y="83"/>
                  <a:pt x="330" y="83"/>
                </a:cubicBezTo>
                <a:cubicBezTo>
                  <a:pt x="330" y="83"/>
                  <a:pt x="330" y="83"/>
                  <a:pt x="330" y="83"/>
                </a:cubicBezTo>
                <a:cubicBezTo>
                  <a:pt x="329" y="83"/>
                  <a:pt x="329" y="83"/>
                  <a:pt x="329" y="83"/>
                </a:cubicBezTo>
                <a:close/>
                <a:moveTo>
                  <a:pt x="329" y="94"/>
                </a:moveTo>
                <a:cubicBezTo>
                  <a:pt x="328" y="95"/>
                  <a:pt x="328" y="95"/>
                  <a:pt x="326" y="95"/>
                </a:cubicBezTo>
                <a:cubicBezTo>
                  <a:pt x="326" y="95"/>
                  <a:pt x="326" y="95"/>
                  <a:pt x="326" y="95"/>
                </a:cubicBezTo>
                <a:cubicBezTo>
                  <a:pt x="326" y="93"/>
                  <a:pt x="326" y="93"/>
                  <a:pt x="326" y="93"/>
                </a:cubicBezTo>
                <a:cubicBezTo>
                  <a:pt x="326" y="93"/>
                  <a:pt x="326" y="92"/>
                  <a:pt x="326" y="91"/>
                </a:cubicBezTo>
                <a:cubicBezTo>
                  <a:pt x="326" y="91"/>
                  <a:pt x="326" y="91"/>
                  <a:pt x="327" y="90"/>
                </a:cubicBezTo>
                <a:cubicBezTo>
                  <a:pt x="327" y="90"/>
                  <a:pt x="328" y="90"/>
                  <a:pt x="328" y="90"/>
                </a:cubicBezTo>
                <a:cubicBezTo>
                  <a:pt x="329" y="90"/>
                  <a:pt x="329" y="90"/>
                  <a:pt x="329" y="90"/>
                </a:cubicBezTo>
                <a:cubicBezTo>
                  <a:pt x="329" y="92"/>
                  <a:pt x="329" y="92"/>
                  <a:pt x="329" y="92"/>
                </a:cubicBezTo>
                <a:cubicBezTo>
                  <a:pt x="329" y="93"/>
                  <a:pt x="329" y="93"/>
                  <a:pt x="329" y="94"/>
                </a:cubicBezTo>
                <a:close/>
                <a:moveTo>
                  <a:pt x="376" y="50"/>
                </a:moveTo>
                <a:cubicBezTo>
                  <a:pt x="376" y="51"/>
                  <a:pt x="376" y="52"/>
                  <a:pt x="374" y="53"/>
                </a:cubicBezTo>
                <a:cubicBezTo>
                  <a:pt x="373" y="54"/>
                  <a:pt x="373" y="55"/>
                  <a:pt x="373" y="56"/>
                </a:cubicBezTo>
                <a:cubicBezTo>
                  <a:pt x="373" y="57"/>
                  <a:pt x="373" y="57"/>
                  <a:pt x="373" y="58"/>
                </a:cubicBezTo>
                <a:cubicBezTo>
                  <a:pt x="372" y="57"/>
                  <a:pt x="372" y="57"/>
                  <a:pt x="372" y="57"/>
                </a:cubicBezTo>
                <a:cubicBezTo>
                  <a:pt x="371" y="59"/>
                  <a:pt x="371" y="60"/>
                  <a:pt x="371" y="60"/>
                </a:cubicBezTo>
                <a:cubicBezTo>
                  <a:pt x="371" y="62"/>
                  <a:pt x="371" y="62"/>
                  <a:pt x="370" y="62"/>
                </a:cubicBezTo>
                <a:cubicBezTo>
                  <a:pt x="369" y="62"/>
                  <a:pt x="368" y="61"/>
                  <a:pt x="368" y="59"/>
                </a:cubicBezTo>
                <a:cubicBezTo>
                  <a:pt x="367" y="58"/>
                  <a:pt x="367" y="57"/>
                  <a:pt x="367" y="56"/>
                </a:cubicBezTo>
                <a:cubicBezTo>
                  <a:pt x="367" y="57"/>
                  <a:pt x="367" y="57"/>
                  <a:pt x="366" y="58"/>
                </a:cubicBezTo>
                <a:cubicBezTo>
                  <a:pt x="366" y="58"/>
                  <a:pt x="366" y="59"/>
                  <a:pt x="365" y="59"/>
                </a:cubicBezTo>
                <a:cubicBezTo>
                  <a:pt x="365" y="59"/>
                  <a:pt x="364" y="58"/>
                  <a:pt x="364" y="56"/>
                </a:cubicBezTo>
                <a:cubicBezTo>
                  <a:pt x="363" y="56"/>
                  <a:pt x="363" y="55"/>
                  <a:pt x="363" y="54"/>
                </a:cubicBezTo>
                <a:cubicBezTo>
                  <a:pt x="363" y="52"/>
                  <a:pt x="364" y="51"/>
                  <a:pt x="366" y="51"/>
                </a:cubicBezTo>
                <a:cubicBezTo>
                  <a:pt x="366" y="50"/>
                  <a:pt x="366" y="50"/>
                  <a:pt x="366" y="50"/>
                </a:cubicBezTo>
                <a:cubicBezTo>
                  <a:pt x="368" y="50"/>
                  <a:pt x="368" y="50"/>
                  <a:pt x="368" y="50"/>
                </a:cubicBezTo>
                <a:cubicBezTo>
                  <a:pt x="368" y="49"/>
                  <a:pt x="367" y="48"/>
                  <a:pt x="367" y="48"/>
                </a:cubicBezTo>
                <a:cubicBezTo>
                  <a:pt x="367" y="48"/>
                  <a:pt x="367" y="48"/>
                  <a:pt x="367" y="48"/>
                </a:cubicBezTo>
                <a:cubicBezTo>
                  <a:pt x="368" y="48"/>
                  <a:pt x="368" y="48"/>
                  <a:pt x="368" y="48"/>
                </a:cubicBezTo>
                <a:cubicBezTo>
                  <a:pt x="368" y="48"/>
                  <a:pt x="368" y="48"/>
                  <a:pt x="369" y="48"/>
                </a:cubicBezTo>
                <a:cubicBezTo>
                  <a:pt x="369" y="48"/>
                  <a:pt x="369" y="48"/>
                  <a:pt x="370" y="48"/>
                </a:cubicBezTo>
                <a:cubicBezTo>
                  <a:pt x="371" y="48"/>
                  <a:pt x="371" y="47"/>
                  <a:pt x="372" y="46"/>
                </a:cubicBezTo>
                <a:cubicBezTo>
                  <a:pt x="372" y="46"/>
                  <a:pt x="372" y="46"/>
                  <a:pt x="373" y="46"/>
                </a:cubicBezTo>
                <a:cubicBezTo>
                  <a:pt x="373" y="47"/>
                  <a:pt x="374" y="47"/>
                  <a:pt x="375" y="48"/>
                </a:cubicBezTo>
                <a:cubicBezTo>
                  <a:pt x="376" y="49"/>
                  <a:pt x="376" y="50"/>
                  <a:pt x="376" y="50"/>
                </a:cubicBezTo>
                <a:close/>
                <a:moveTo>
                  <a:pt x="370" y="44"/>
                </a:moveTo>
                <a:cubicBezTo>
                  <a:pt x="371" y="44"/>
                  <a:pt x="371" y="44"/>
                  <a:pt x="372" y="44"/>
                </a:cubicBezTo>
                <a:cubicBezTo>
                  <a:pt x="372" y="44"/>
                  <a:pt x="373" y="44"/>
                  <a:pt x="373" y="44"/>
                </a:cubicBezTo>
                <a:cubicBezTo>
                  <a:pt x="373" y="44"/>
                  <a:pt x="373" y="44"/>
                  <a:pt x="373" y="44"/>
                </a:cubicBezTo>
                <a:cubicBezTo>
                  <a:pt x="373" y="44"/>
                  <a:pt x="374" y="45"/>
                  <a:pt x="374" y="45"/>
                </a:cubicBezTo>
                <a:cubicBezTo>
                  <a:pt x="374" y="46"/>
                  <a:pt x="374" y="46"/>
                  <a:pt x="374" y="46"/>
                </a:cubicBezTo>
                <a:cubicBezTo>
                  <a:pt x="373" y="46"/>
                  <a:pt x="373" y="46"/>
                  <a:pt x="373" y="46"/>
                </a:cubicBezTo>
                <a:cubicBezTo>
                  <a:pt x="372" y="46"/>
                  <a:pt x="371" y="45"/>
                  <a:pt x="370" y="44"/>
                </a:cubicBezTo>
                <a:close/>
                <a:moveTo>
                  <a:pt x="349" y="54"/>
                </a:moveTo>
                <a:cubicBezTo>
                  <a:pt x="349" y="55"/>
                  <a:pt x="349" y="55"/>
                  <a:pt x="348" y="55"/>
                </a:cubicBezTo>
                <a:cubicBezTo>
                  <a:pt x="347" y="55"/>
                  <a:pt x="347" y="55"/>
                  <a:pt x="347" y="55"/>
                </a:cubicBezTo>
                <a:cubicBezTo>
                  <a:pt x="347" y="53"/>
                  <a:pt x="348" y="52"/>
                  <a:pt x="349" y="51"/>
                </a:cubicBezTo>
                <a:cubicBezTo>
                  <a:pt x="349" y="51"/>
                  <a:pt x="349" y="51"/>
                  <a:pt x="349" y="51"/>
                </a:cubicBezTo>
                <a:cubicBezTo>
                  <a:pt x="350" y="51"/>
                  <a:pt x="350" y="52"/>
                  <a:pt x="350" y="52"/>
                </a:cubicBezTo>
                <a:cubicBezTo>
                  <a:pt x="350" y="53"/>
                  <a:pt x="350" y="53"/>
                  <a:pt x="349" y="54"/>
                </a:cubicBezTo>
                <a:close/>
                <a:moveTo>
                  <a:pt x="344" y="63"/>
                </a:moveTo>
                <a:cubicBezTo>
                  <a:pt x="344" y="63"/>
                  <a:pt x="344" y="63"/>
                  <a:pt x="344" y="64"/>
                </a:cubicBezTo>
                <a:cubicBezTo>
                  <a:pt x="344" y="64"/>
                  <a:pt x="344" y="64"/>
                  <a:pt x="344" y="64"/>
                </a:cubicBezTo>
                <a:cubicBezTo>
                  <a:pt x="344" y="65"/>
                  <a:pt x="344" y="66"/>
                  <a:pt x="343" y="66"/>
                </a:cubicBezTo>
                <a:cubicBezTo>
                  <a:pt x="343" y="67"/>
                  <a:pt x="343" y="68"/>
                  <a:pt x="342" y="68"/>
                </a:cubicBezTo>
                <a:cubicBezTo>
                  <a:pt x="342" y="67"/>
                  <a:pt x="342" y="67"/>
                  <a:pt x="342" y="65"/>
                </a:cubicBezTo>
                <a:cubicBezTo>
                  <a:pt x="341" y="64"/>
                  <a:pt x="341" y="63"/>
                  <a:pt x="341" y="63"/>
                </a:cubicBezTo>
                <a:cubicBezTo>
                  <a:pt x="341" y="63"/>
                  <a:pt x="341" y="63"/>
                  <a:pt x="341" y="62"/>
                </a:cubicBezTo>
                <a:cubicBezTo>
                  <a:pt x="342" y="62"/>
                  <a:pt x="343" y="62"/>
                  <a:pt x="344" y="63"/>
                </a:cubicBezTo>
                <a:close/>
                <a:moveTo>
                  <a:pt x="358" y="65"/>
                </a:moveTo>
                <a:cubicBezTo>
                  <a:pt x="358" y="65"/>
                  <a:pt x="358" y="64"/>
                  <a:pt x="357" y="64"/>
                </a:cubicBezTo>
                <a:cubicBezTo>
                  <a:pt x="356" y="64"/>
                  <a:pt x="355" y="63"/>
                  <a:pt x="353" y="62"/>
                </a:cubicBezTo>
                <a:cubicBezTo>
                  <a:pt x="353" y="61"/>
                  <a:pt x="354" y="61"/>
                  <a:pt x="355" y="61"/>
                </a:cubicBezTo>
                <a:cubicBezTo>
                  <a:pt x="356" y="61"/>
                  <a:pt x="356" y="61"/>
                  <a:pt x="356" y="60"/>
                </a:cubicBezTo>
                <a:cubicBezTo>
                  <a:pt x="356" y="60"/>
                  <a:pt x="356" y="59"/>
                  <a:pt x="357" y="59"/>
                </a:cubicBezTo>
                <a:cubicBezTo>
                  <a:pt x="357" y="58"/>
                  <a:pt x="358" y="58"/>
                  <a:pt x="358" y="58"/>
                </a:cubicBezTo>
                <a:cubicBezTo>
                  <a:pt x="358" y="58"/>
                  <a:pt x="359" y="58"/>
                  <a:pt x="359" y="58"/>
                </a:cubicBezTo>
                <a:cubicBezTo>
                  <a:pt x="360" y="59"/>
                  <a:pt x="360" y="59"/>
                  <a:pt x="360" y="60"/>
                </a:cubicBezTo>
                <a:cubicBezTo>
                  <a:pt x="360" y="60"/>
                  <a:pt x="360" y="60"/>
                  <a:pt x="360" y="60"/>
                </a:cubicBezTo>
                <a:cubicBezTo>
                  <a:pt x="360" y="60"/>
                  <a:pt x="361" y="60"/>
                  <a:pt x="361" y="59"/>
                </a:cubicBezTo>
                <a:cubicBezTo>
                  <a:pt x="361" y="59"/>
                  <a:pt x="362" y="59"/>
                  <a:pt x="362" y="59"/>
                </a:cubicBezTo>
                <a:cubicBezTo>
                  <a:pt x="363" y="59"/>
                  <a:pt x="363" y="59"/>
                  <a:pt x="364" y="60"/>
                </a:cubicBezTo>
                <a:cubicBezTo>
                  <a:pt x="365" y="61"/>
                  <a:pt x="365" y="61"/>
                  <a:pt x="366" y="61"/>
                </a:cubicBezTo>
                <a:cubicBezTo>
                  <a:pt x="365" y="62"/>
                  <a:pt x="365" y="62"/>
                  <a:pt x="365" y="62"/>
                </a:cubicBezTo>
                <a:cubicBezTo>
                  <a:pt x="365" y="64"/>
                  <a:pt x="364" y="65"/>
                  <a:pt x="362" y="65"/>
                </a:cubicBezTo>
                <a:cubicBezTo>
                  <a:pt x="360" y="65"/>
                  <a:pt x="359" y="65"/>
                  <a:pt x="358" y="65"/>
                </a:cubicBezTo>
                <a:close/>
                <a:moveTo>
                  <a:pt x="275" y="115"/>
                </a:moveTo>
                <a:cubicBezTo>
                  <a:pt x="275" y="115"/>
                  <a:pt x="276" y="115"/>
                  <a:pt x="277" y="116"/>
                </a:cubicBezTo>
                <a:cubicBezTo>
                  <a:pt x="277" y="115"/>
                  <a:pt x="277" y="114"/>
                  <a:pt x="277" y="114"/>
                </a:cubicBezTo>
                <a:cubicBezTo>
                  <a:pt x="278" y="114"/>
                  <a:pt x="278" y="116"/>
                  <a:pt x="279" y="119"/>
                </a:cubicBezTo>
                <a:cubicBezTo>
                  <a:pt x="280" y="119"/>
                  <a:pt x="281" y="119"/>
                  <a:pt x="281" y="120"/>
                </a:cubicBezTo>
                <a:cubicBezTo>
                  <a:pt x="281" y="121"/>
                  <a:pt x="281" y="121"/>
                  <a:pt x="281" y="122"/>
                </a:cubicBezTo>
                <a:cubicBezTo>
                  <a:pt x="281" y="122"/>
                  <a:pt x="282" y="122"/>
                  <a:pt x="283" y="122"/>
                </a:cubicBezTo>
                <a:cubicBezTo>
                  <a:pt x="283" y="123"/>
                  <a:pt x="282" y="124"/>
                  <a:pt x="281" y="126"/>
                </a:cubicBezTo>
                <a:cubicBezTo>
                  <a:pt x="280" y="127"/>
                  <a:pt x="280" y="129"/>
                  <a:pt x="280" y="130"/>
                </a:cubicBezTo>
                <a:cubicBezTo>
                  <a:pt x="282" y="133"/>
                  <a:pt x="282" y="133"/>
                  <a:pt x="282" y="133"/>
                </a:cubicBezTo>
                <a:cubicBezTo>
                  <a:pt x="282" y="134"/>
                  <a:pt x="282" y="135"/>
                  <a:pt x="282" y="135"/>
                </a:cubicBezTo>
                <a:cubicBezTo>
                  <a:pt x="282" y="135"/>
                  <a:pt x="282" y="135"/>
                  <a:pt x="282" y="135"/>
                </a:cubicBezTo>
                <a:cubicBezTo>
                  <a:pt x="282" y="135"/>
                  <a:pt x="282" y="135"/>
                  <a:pt x="282" y="135"/>
                </a:cubicBezTo>
                <a:cubicBezTo>
                  <a:pt x="280" y="135"/>
                  <a:pt x="278" y="136"/>
                  <a:pt x="276" y="136"/>
                </a:cubicBezTo>
                <a:cubicBezTo>
                  <a:pt x="275" y="137"/>
                  <a:pt x="274" y="138"/>
                  <a:pt x="274" y="138"/>
                </a:cubicBezTo>
                <a:cubicBezTo>
                  <a:pt x="273" y="138"/>
                  <a:pt x="273" y="138"/>
                  <a:pt x="273" y="137"/>
                </a:cubicBezTo>
                <a:cubicBezTo>
                  <a:pt x="273" y="137"/>
                  <a:pt x="273" y="136"/>
                  <a:pt x="273" y="135"/>
                </a:cubicBezTo>
                <a:cubicBezTo>
                  <a:pt x="272" y="136"/>
                  <a:pt x="270" y="137"/>
                  <a:pt x="269" y="139"/>
                </a:cubicBezTo>
                <a:cubicBezTo>
                  <a:pt x="269" y="140"/>
                  <a:pt x="269" y="140"/>
                  <a:pt x="269" y="140"/>
                </a:cubicBezTo>
                <a:cubicBezTo>
                  <a:pt x="268" y="141"/>
                  <a:pt x="268" y="142"/>
                  <a:pt x="268" y="142"/>
                </a:cubicBezTo>
                <a:cubicBezTo>
                  <a:pt x="268" y="143"/>
                  <a:pt x="268" y="143"/>
                  <a:pt x="268" y="143"/>
                </a:cubicBezTo>
                <a:cubicBezTo>
                  <a:pt x="268" y="143"/>
                  <a:pt x="268" y="144"/>
                  <a:pt x="267" y="144"/>
                </a:cubicBezTo>
                <a:cubicBezTo>
                  <a:pt x="267" y="144"/>
                  <a:pt x="267" y="145"/>
                  <a:pt x="267" y="145"/>
                </a:cubicBezTo>
                <a:cubicBezTo>
                  <a:pt x="267" y="145"/>
                  <a:pt x="267" y="146"/>
                  <a:pt x="267" y="146"/>
                </a:cubicBezTo>
                <a:cubicBezTo>
                  <a:pt x="267" y="146"/>
                  <a:pt x="266" y="146"/>
                  <a:pt x="266" y="146"/>
                </a:cubicBezTo>
                <a:cubicBezTo>
                  <a:pt x="265" y="145"/>
                  <a:pt x="265" y="145"/>
                  <a:pt x="265" y="145"/>
                </a:cubicBezTo>
                <a:cubicBezTo>
                  <a:pt x="265" y="144"/>
                  <a:pt x="265" y="144"/>
                  <a:pt x="266" y="144"/>
                </a:cubicBezTo>
                <a:cubicBezTo>
                  <a:pt x="265" y="143"/>
                  <a:pt x="265" y="143"/>
                  <a:pt x="265" y="143"/>
                </a:cubicBezTo>
                <a:cubicBezTo>
                  <a:pt x="264" y="143"/>
                  <a:pt x="262" y="144"/>
                  <a:pt x="261" y="144"/>
                </a:cubicBezTo>
                <a:cubicBezTo>
                  <a:pt x="261" y="144"/>
                  <a:pt x="261" y="144"/>
                  <a:pt x="260" y="143"/>
                </a:cubicBezTo>
                <a:cubicBezTo>
                  <a:pt x="260" y="143"/>
                  <a:pt x="260" y="143"/>
                  <a:pt x="260" y="142"/>
                </a:cubicBezTo>
                <a:cubicBezTo>
                  <a:pt x="260" y="142"/>
                  <a:pt x="261" y="141"/>
                  <a:pt x="263" y="140"/>
                </a:cubicBezTo>
                <a:cubicBezTo>
                  <a:pt x="266" y="139"/>
                  <a:pt x="267" y="138"/>
                  <a:pt x="267" y="137"/>
                </a:cubicBezTo>
                <a:cubicBezTo>
                  <a:pt x="267" y="136"/>
                  <a:pt x="267" y="136"/>
                  <a:pt x="267" y="136"/>
                </a:cubicBezTo>
                <a:cubicBezTo>
                  <a:pt x="265" y="136"/>
                  <a:pt x="265" y="136"/>
                  <a:pt x="265" y="136"/>
                </a:cubicBezTo>
                <a:cubicBezTo>
                  <a:pt x="265" y="137"/>
                  <a:pt x="264" y="137"/>
                  <a:pt x="263" y="137"/>
                </a:cubicBezTo>
                <a:cubicBezTo>
                  <a:pt x="262" y="137"/>
                  <a:pt x="262" y="137"/>
                  <a:pt x="262" y="136"/>
                </a:cubicBezTo>
                <a:cubicBezTo>
                  <a:pt x="262" y="136"/>
                  <a:pt x="263" y="135"/>
                  <a:pt x="264" y="134"/>
                </a:cubicBezTo>
                <a:cubicBezTo>
                  <a:pt x="265" y="134"/>
                  <a:pt x="266" y="134"/>
                  <a:pt x="266" y="133"/>
                </a:cubicBezTo>
                <a:cubicBezTo>
                  <a:pt x="266" y="133"/>
                  <a:pt x="266" y="133"/>
                  <a:pt x="266" y="133"/>
                </a:cubicBezTo>
                <a:cubicBezTo>
                  <a:pt x="266" y="132"/>
                  <a:pt x="265" y="131"/>
                  <a:pt x="264" y="129"/>
                </a:cubicBezTo>
                <a:cubicBezTo>
                  <a:pt x="265" y="129"/>
                  <a:pt x="266" y="129"/>
                  <a:pt x="266" y="128"/>
                </a:cubicBezTo>
                <a:cubicBezTo>
                  <a:pt x="264" y="128"/>
                  <a:pt x="263" y="128"/>
                  <a:pt x="262" y="128"/>
                </a:cubicBezTo>
                <a:cubicBezTo>
                  <a:pt x="262" y="126"/>
                  <a:pt x="263" y="125"/>
                  <a:pt x="266" y="125"/>
                </a:cubicBezTo>
                <a:cubicBezTo>
                  <a:pt x="266" y="125"/>
                  <a:pt x="267" y="125"/>
                  <a:pt x="268" y="125"/>
                </a:cubicBezTo>
                <a:cubicBezTo>
                  <a:pt x="269" y="125"/>
                  <a:pt x="269" y="125"/>
                  <a:pt x="269" y="124"/>
                </a:cubicBezTo>
                <a:cubicBezTo>
                  <a:pt x="269" y="124"/>
                  <a:pt x="269" y="124"/>
                  <a:pt x="268" y="123"/>
                </a:cubicBezTo>
                <a:cubicBezTo>
                  <a:pt x="267" y="123"/>
                  <a:pt x="267" y="122"/>
                  <a:pt x="267" y="122"/>
                </a:cubicBezTo>
                <a:cubicBezTo>
                  <a:pt x="267" y="121"/>
                  <a:pt x="267" y="121"/>
                  <a:pt x="268" y="121"/>
                </a:cubicBezTo>
                <a:cubicBezTo>
                  <a:pt x="268" y="121"/>
                  <a:pt x="269" y="120"/>
                  <a:pt x="270" y="120"/>
                </a:cubicBezTo>
                <a:cubicBezTo>
                  <a:pt x="269" y="120"/>
                  <a:pt x="269" y="119"/>
                  <a:pt x="268" y="118"/>
                </a:cubicBezTo>
                <a:cubicBezTo>
                  <a:pt x="269" y="118"/>
                  <a:pt x="269" y="118"/>
                  <a:pt x="269" y="118"/>
                </a:cubicBezTo>
                <a:cubicBezTo>
                  <a:pt x="270" y="118"/>
                  <a:pt x="270" y="118"/>
                  <a:pt x="270" y="118"/>
                </a:cubicBezTo>
                <a:cubicBezTo>
                  <a:pt x="270" y="118"/>
                  <a:pt x="271" y="119"/>
                  <a:pt x="271" y="119"/>
                </a:cubicBezTo>
                <a:cubicBezTo>
                  <a:pt x="272" y="119"/>
                  <a:pt x="272" y="119"/>
                  <a:pt x="272" y="119"/>
                </a:cubicBezTo>
                <a:cubicBezTo>
                  <a:pt x="272" y="119"/>
                  <a:pt x="272" y="118"/>
                  <a:pt x="272" y="118"/>
                </a:cubicBezTo>
                <a:cubicBezTo>
                  <a:pt x="271" y="117"/>
                  <a:pt x="271" y="117"/>
                  <a:pt x="271" y="116"/>
                </a:cubicBezTo>
                <a:cubicBezTo>
                  <a:pt x="271" y="116"/>
                  <a:pt x="271" y="115"/>
                  <a:pt x="271" y="115"/>
                </a:cubicBezTo>
                <a:cubicBezTo>
                  <a:pt x="272" y="115"/>
                  <a:pt x="272" y="116"/>
                  <a:pt x="273" y="117"/>
                </a:cubicBezTo>
                <a:cubicBezTo>
                  <a:pt x="274" y="118"/>
                  <a:pt x="274" y="118"/>
                  <a:pt x="275" y="118"/>
                </a:cubicBezTo>
                <a:cubicBezTo>
                  <a:pt x="275" y="118"/>
                  <a:pt x="275" y="117"/>
                  <a:pt x="274" y="116"/>
                </a:cubicBezTo>
                <a:cubicBezTo>
                  <a:pt x="274" y="116"/>
                  <a:pt x="274" y="115"/>
                  <a:pt x="275" y="115"/>
                </a:cubicBezTo>
                <a:close/>
                <a:moveTo>
                  <a:pt x="264" y="133"/>
                </a:moveTo>
                <a:cubicBezTo>
                  <a:pt x="263" y="133"/>
                  <a:pt x="263" y="133"/>
                  <a:pt x="262" y="133"/>
                </a:cubicBezTo>
                <a:cubicBezTo>
                  <a:pt x="262" y="130"/>
                  <a:pt x="262" y="130"/>
                  <a:pt x="262" y="130"/>
                </a:cubicBezTo>
                <a:cubicBezTo>
                  <a:pt x="263" y="130"/>
                  <a:pt x="264" y="131"/>
                  <a:pt x="265" y="132"/>
                </a:cubicBezTo>
                <a:cubicBezTo>
                  <a:pt x="265" y="132"/>
                  <a:pt x="265" y="133"/>
                  <a:pt x="264" y="133"/>
                </a:cubicBezTo>
                <a:cubicBezTo>
                  <a:pt x="264" y="133"/>
                  <a:pt x="264" y="133"/>
                  <a:pt x="264" y="133"/>
                </a:cubicBezTo>
                <a:close/>
                <a:moveTo>
                  <a:pt x="247" y="132"/>
                </a:moveTo>
                <a:cubicBezTo>
                  <a:pt x="248" y="132"/>
                  <a:pt x="248" y="133"/>
                  <a:pt x="248" y="134"/>
                </a:cubicBezTo>
                <a:cubicBezTo>
                  <a:pt x="248" y="134"/>
                  <a:pt x="248" y="135"/>
                  <a:pt x="247" y="137"/>
                </a:cubicBezTo>
                <a:cubicBezTo>
                  <a:pt x="246" y="138"/>
                  <a:pt x="246" y="139"/>
                  <a:pt x="246" y="140"/>
                </a:cubicBezTo>
                <a:cubicBezTo>
                  <a:pt x="247" y="141"/>
                  <a:pt x="246" y="142"/>
                  <a:pt x="245" y="143"/>
                </a:cubicBezTo>
                <a:cubicBezTo>
                  <a:pt x="244" y="144"/>
                  <a:pt x="243" y="145"/>
                  <a:pt x="243" y="146"/>
                </a:cubicBezTo>
                <a:cubicBezTo>
                  <a:pt x="242" y="147"/>
                  <a:pt x="242" y="148"/>
                  <a:pt x="242" y="149"/>
                </a:cubicBezTo>
                <a:cubicBezTo>
                  <a:pt x="242" y="149"/>
                  <a:pt x="242" y="149"/>
                  <a:pt x="242" y="149"/>
                </a:cubicBezTo>
                <a:cubicBezTo>
                  <a:pt x="242" y="149"/>
                  <a:pt x="242" y="149"/>
                  <a:pt x="242" y="149"/>
                </a:cubicBezTo>
                <a:cubicBezTo>
                  <a:pt x="241" y="151"/>
                  <a:pt x="241" y="151"/>
                  <a:pt x="240" y="152"/>
                </a:cubicBezTo>
                <a:cubicBezTo>
                  <a:pt x="239" y="152"/>
                  <a:pt x="239" y="152"/>
                  <a:pt x="238" y="152"/>
                </a:cubicBezTo>
                <a:cubicBezTo>
                  <a:pt x="238" y="152"/>
                  <a:pt x="237" y="152"/>
                  <a:pt x="237" y="153"/>
                </a:cubicBezTo>
                <a:cubicBezTo>
                  <a:pt x="237" y="153"/>
                  <a:pt x="237" y="154"/>
                  <a:pt x="237" y="154"/>
                </a:cubicBezTo>
                <a:cubicBezTo>
                  <a:pt x="237" y="155"/>
                  <a:pt x="237" y="156"/>
                  <a:pt x="236" y="156"/>
                </a:cubicBezTo>
                <a:cubicBezTo>
                  <a:pt x="235" y="156"/>
                  <a:pt x="235" y="155"/>
                  <a:pt x="235" y="153"/>
                </a:cubicBezTo>
                <a:cubicBezTo>
                  <a:pt x="235" y="153"/>
                  <a:pt x="235" y="153"/>
                  <a:pt x="235" y="153"/>
                </a:cubicBezTo>
                <a:cubicBezTo>
                  <a:pt x="235" y="152"/>
                  <a:pt x="235" y="150"/>
                  <a:pt x="236" y="148"/>
                </a:cubicBezTo>
                <a:cubicBezTo>
                  <a:pt x="236" y="145"/>
                  <a:pt x="238" y="143"/>
                  <a:pt x="240" y="142"/>
                </a:cubicBezTo>
                <a:cubicBezTo>
                  <a:pt x="240" y="142"/>
                  <a:pt x="241" y="141"/>
                  <a:pt x="241" y="139"/>
                </a:cubicBezTo>
                <a:cubicBezTo>
                  <a:pt x="241" y="138"/>
                  <a:pt x="241" y="137"/>
                  <a:pt x="242" y="136"/>
                </a:cubicBezTo>
                <a:cubicBezTo>
                  <a:pt x="243" y="136"/>
                  <a:pt x="243" y="135"/>
                  <a:pt x="244" y="134"/>
                </a:cubicBezTo>
                <a:cubicBezTo>
                  <a:pt x="245" y="133"/>
                  <a:pt x="246" y="132"/>
                  <a:pt x="247" y="132"/>
                </a:cubicBezTo>
                <a:close/>
                <a:moveTo>
                  <a:pt x="246" y="155"/>
                </a:moveTo>
                <a:cubicBezTo>
                  <a:pt x="246" y="156"/>
                  <a:pt x="245" y="158"/>
                  <a:pt x="245" y="159"/>
                </a:cubicBezTo>
                <a:cubicBezTo>
                  <a:pt x="245" y="161"/>
                  <a:pt x="245" y="161"/>
                  <a:pt x="245" y="161"/>
                </a:cubicBezTo>
                <a:cubicBezTo>
                  <a:pt x="245" y="161"/>
                  <a:pt x="245" y="161"/>
                  <a:pt x="245" y="161"/>
                </a:cubicBezTo>
                <a:cubicBezTo>
                  <a:pt x="245" y="161"/>
                  <a:pt x="246" y="160"/>
                  <a:pt x="246" y="160"/>
                </a:cubicBezTo>
                <a:cubicBezTo>
                  <a:pt x="247" y="160"/>
                  <a:pt x="247" y="160"/>
                  <a:pt x="247" y="160"/>
                </a:cubicBezTo>
                <a:cubicBezTo>
                  <a:pt x="247" y="162"/>
                  <a:pt x="247" y="162"/>
                  <a:pt x="247" y="162"/>
                </a:cubicBezTo>
                <a:cubicBezTo>
                  <a:pt x="247" y="163"/>
                  <a:pt x="247" y="164"/>
                  <a:pt x="246" y="165"/>
                </a:cubicBezTo>
                <a:cubicBezTo>
                  <a:pt x="246" y="166"/>
                  <a:pt x="246" y="167"/>
                  <a:pt x="246" y="167"/>
                </a:cubicBezTo>
                <a:cubicBezTo>
                  <a:pt x="246" y="167"/>
                  <a:pt x="245" y="167"/>
                  <a:pt x="245" y="168"/>
                </a:cubicBezTo>
                <a:cubicBezTo>
                  <a:pt x="244" y="169"/>
                  <a:pt x="243" y="170"/>
                  <a:pt x="243" y="170"/>
                </a:cubicBezTo>
                <a:cubicBezTo>
                  <a:pt x="244" y="171"/>
                  <a:pt x="244" y="172"/>
                  <a:pt x="244" y="172"/>
                </a:cubicBezTo>
                <a:cubicBezTo>
                  <a:pt x="244" y="172"/>
                  <a:pt x="244" y="172"/>
                  <a:pt x="244" y="172"/>
                </a:cubicBezTo>
                <a:cubicBezTo>
                  <a:pt x="244" y="172"/>
                  <a:pt x="244" y="171"/>
                  <a:pt x="244" y="170"/>
                </a:cubicBezTo>
                <a:cubicBezTo>
                  <a:pt x="245" y="169"/>
                  <a:pt x="246" y="168"/>
                  <a:pt x="246" y="168"/>
                </a:cubicBezTo>
                <a:cubicBezTo>
                  <a:pt x="246" y="168"/>
                  <a:pt x="247" y="168"/>
                  <a:pt x="248" y="168"/>
                </a:cubicBezTo>
                <a:cubicBezTo>
                  <a:pt x="248" y="168"/>
                  <a:pt x="249" y="168"/>
                  <a:pt x="249" y="167"/>
                </a:cubicBezTo>
                <a:cubicBezTo>
                  <a:pt x="248" y="167"/>
                  <a:pt x="247" y="167"/>
                  <a:pt x="247" y="166"/>
                </a:cubicBezTo>
                <a:cubicBezTo>
                  <a:pt x="247" y="166"/>
                  <a:pt x="248" y="166"/>
                  <a:pt x="248" y="165"/>
                </a:cubicBezTo>
                <a:cubicBezTo>
                  <a:pt x="248" y="165"/>
                  <a:pt x="248" y="164"/>
                  <a:pt x="249" y="163"/>
                </a:cubicBezTo>
                <a:cubicBezTo>
                  <a:pt x="250" y="163"/>
                  <a:pt x="251" y="162"/>
                  <a:pt x="252" y="163"/>
                </a:cubicBezTo>
                <a:cubicBezTo>
                  <a:pt x="252" y="162"/>
                  <a:pt x="252" y="162"/>
                  <a:pt x="252" y="162"/>
                </a:cubicBezTo>
                <a:cubicBezTo>
                  <a:pt x="252" y="162"/>
                  <a:pt x="251" y="162"/>
                  <a:pt x="250" y="161"/>
                </a:cubicBezTo>
                <a:cubicBezTo>
                  <a:pt x="249" y="160"/>
                  <a:pt x="248" y="159"/>
                  <a:pt x="248" y="159"/>
                </a:cubicBezTo>
                <a:cubicBezTo>
                  <a:pt x="248" y="158"/>
                  <a:pt x="249" y="158"/>
                  <a:pt x="249" y="157"/>
                </a:cubicBezTo>
                <a:cubicBezTo>
                  <a:pt x="250" y="156"/>
                  <a:pt x="250" y="156"/>
                  <a:pt x="251" y="156"/>
                </a:cubicBezTo>
                <a:cubicBezTo>
                  <a:pt x="251" y="156"/>
                  <a:pt x="251" y="156"/>
                  <a:pt x="252" y="156"/>
                </a:cubicBezTo>
                <a:cubicBezTo>
                  <a:pt x="252" y="157"/>
                  <a:pt x="253" y="157"/>
                  <a:pt x="253" y="157"/>
                </a:cubicBezTo>
                <a:cubicBezTo>
                  <a:pt x="253" y="157"/>
                  <a:pt x="253" y="156"/>
                  <a:pt x="253" y="155"/>
                </a:cubicBezTo>
                <a:cubicBezTo>
                  <a:pt x="254" y="155"/>
                  <a:pt x="254" y="155"/>
                  <a:pt x="254" y="155"/>
                </a:cubicBezTo>
                <a:cubicBezTo>
                  <a:pt x="255" y="156"/>
                  <a:pt x="256" y="156"/>
                  <a:pt x="257" y="157"/>
                </a:cubicBezTo>
                <a:cubicBezTo>
                  <a:pt x="259" y="159"/>
                  <a:pt x="260" y="161"/>
                  <a:pt x="260" y="162"/>
                </a:cubicBezTo>
                <a:cubicBezTo>
                  <a:pt x="260" y="164"/>
                  <a:pt x="259" y="166"/>
                  <a:pt x="258" y="168"/>
                </a:cubicBezTo>
                <a:cubicBezTo>
                  <a:pt x="258" y="168"/>
                  <a:pt x="258" y="168"/>
                  <a:pt x="258" y="169"/>
                </a:cubicBezTo>
                <a:cubicBezTo>
                  <a:pt x="258" y="170"/>
                  <a:pt x="258" y="171"/>
                  <a:pt x="257" y="172"/>
                </a:cubicBezTo>
                <a:cubicBezTo>
                  <a:pt x="257" y="172"/>
                  <a:pt x="256" y="172"/>
                  <a:pt x="254" y="172"/>
                </a:cubicBezTo>
                <a:cubicBezTo>
                  <a:pt x="253" y="172"/>
                  <a:pt x="252" y="172"/>
                  <a:pt x="252" y="173"/>
                </a:cubicBezTo>
                <a:cubicBezTo>
                  <a:pt x="251" y="174"/>
                  <a:pt x="250" y="175"/>
                  <a:pt x="250" y="177"/>
                </a:cubicBezTo>
                <a:cubicBezTo>
                  <a:pt x="250" y="179"/>
                  <a:pt x="250" y="180"/>
                  <a:pt x="250" y="180"/>
                </a:cubicBezTo>
                <a:cubicBezTo>
                  <a:pt x="249" y="181"/>
                  <a:pt x="249" y="182"/>
                  <a:pt x="248" y="182"/>
                </a:cubicBezTo>
                <a:cubicBezTo>
                  <a:pt x="247" y="182"/>
                  <a:pt x="246" y="180"/>
                  <a:pt x="246" y="177"/>
                </a:cubicBezTo>
                <a:cubicBezTo>
                  <a:pt x="246" y="177"/>
                  <a:pt x="246" y="177"/>
                  <a:pt x="246" y="177"/>
                </a:cubicBezTo>
                <a:cubicBezTo>
                  <a:pt x="245" y="179"/>
                  <a:pt x="244" y="181"/>
                  <a:pt x="244" y="182"/>
                </a:cubicBezTo>
                <a:cubicBezTo>
                  <a:pt x="243" y="183"/>
                  <a:pt x="243" y="184"/>
                  <a:pt x="243" y="186"/>
                </a:cubicBezTo>
                <a:cubicBezTo>
                  <a:pt x="239" y="186"/>
                  <a:pt x="237" y="185"/>
                  <a:pt x="237" y="184"/>
                </a:cubicBezTo>
                <a:cubicBezTo>
                  <a:pt x="237" y="183"/>
                  <a:pt x="237" y="182"/>
                  <a:pt x="238" y="181"/>
                </a:cubicBezTo>
                <a:cubicBezTo>
                  <a:pt x="240" y="178"/>
                  <a:pt x="240" y="177"/>
                  <a:pt x="240" y="177"/>
                </a:cubicBezTo>
                <a:cubicBezTo>
                  <a:pt x="239" y="178"/>
                  <a:pt x="238" y="180"/>
                  <a:pt x="236" y="183"/>
                </a:cubicBezTo>
                <a:cubicBezTo>
                  <a:pt x="234" y="185"/>
                  <a:pt x="232" y="187"/>
                  <a:pt x="231" y="188"/>
                </a:cubicBezTo>
                <a:cubicBezTo>
                  <a:pt x="230" y="188"/>
                  <a:pt x="230" y="187"/>
                  <a:pt x="230" y="186"/>
                </a:cubicBezTo>
                <a:cubicBezTo>
                  <a:pt x="230" y="185"/>
                  <a:pt x="230" y="184"/>
                  <a:pt x="231" y="183"/>
                </a:cubicBezTo>
                <a:cubicBezTo>
                  <a:pt x="231" y="182"/>
                  <a:pt x="231" y="182"/>
                  <a:pt x="232" y="181"/>
                </a:cubicBezTo>
                <a:cubicBezTo>
                  <a:pt x="233" y="179"/>
                  <a:pt x="235" y="177"/>
                  <a:pt x="236" y="177"/>
                </a:cubicBezTo>
                <a:cubicBezTo>
                  <a:pt x="235" y="177"/>
                  <a:pt x="234" y="175"/>
                  <a:pt x="232" y="173"/>
                </a:cubicBezTo>
                <a:cubicBezTo>
                  <a:pt x="233" y="173"/>
                  <a:pt x="233" y="173"/>
                  <a:pt x="234" y="173"/>
                </a:cubicBezTo>
                <a:cubicBezTo>
                  <a:pt x="235" y="172"/>
                  <a:pt x="235" y="172"/>
                  <a:pt x="235" y="172"/>
                </a:cubicBezTo>
                <a:cubicBezTo>
                  <a:pt x="236" y="171"/>
                  <a:pt x="237" y="170"/>
                  <a:pt x="238" y="170"/>
                </a:cubicBezTo>
                <a:cubicBezTo>
                  <a:pt x="238" y="169"/>
                  <a:pt x="238" y="169"/>
                  <a:pt x="238" y="169"/>
                </a:cubicBezTo>
                <a:cubicBezTo>
                  <a:pt x="237" y="168"/>
                  <a:pt x="237" y="168"/>
                  <a:pt x="237" y="168"/>
                </a:cubicBezTo>
                <a:cubicBezTo>
                  <a:pt x="237" y="165"/>
                  <a:pt x="237" y="165"/>
                  <a:pt x="237" y="165"/>
                </a:cubicBezTo>
                <a:cubicBezTo>
                  <a:pt x="240" y="165"/>
                  <a:pt x="240" y="165"/>
                  <a:pt x="240" y="165"/>
                </a:cubicBezTo>
                <a:cubicBezTo>
                  <a:pt x="240" y="165"/>
                  <a:pt x="239" y="164"/>
                  <a:pt x="238" y="163"/>
                </a:cubicBezTo>
                <a:cubicBezTo>
                  <a:pt x="237" y="162"/>
                  <a:pt x="236" y="161"/>
                  <a:pt x="236" y="160"/>
                </a:cubicBezTo>
                <a:cubicBezTo>
                  <a:pt x="236" y="160"/>
                  <a:pt x="237" y="160"/>
                  <a:pt x="237" y="158"/>
                </a:cubicBezTo>
                <a:cubicBezTo>
                  <a:pt x="238" y="157"/>
                  <a:pt x="238" y="156"/>
                  <a:pt x="238" y="154"/>
                </a:cubicBezTo>
                <a:cubicBezTo>
                  <a:pt x="238" y="153"/>
                  <a:pt x="239" y="153"/>
                  <a:pt x="240" y="152"/>
                </a:cubicBezTo>
                <a:cubicBezTo>
                  <a:pt x="241" y="151"/>
                  <a:pt x="242" y="151"/>
                  <a:pt x="243" y="151"/>
                </a:cubicBezTo>
                <a:cubicBezTo>
                  <a:pt x="243" y="151"/>
                  <a:pt x="243" y="151"/>
                  <a:pt x="243" y="151"/>
                </a:cubicBezTo>
                <a:cubicBezTo>
                  <a:pt x="243" y="151"/>
                  <a:pt x="243" y="151"/>
                  <a:pt x="244" y="152"/>
                </a:cubicBezTo>
                <a:cubicBezTo>
                  <a:pt x="245" y="154"/>
                  <a:pt x="246" y="155"/>
                  <a:pt x="246" y="155"/>
                </a:cubicBezTo>
                <a:close/>
                <a:moveTo>
                  <a:pt x="256" y="150"/>
                </a:moveTo>
                <a:cubicBezTo>
                  <a:pt x="256" y="150"/>
                  <a:pt x="257" y="151"/>
                  <a:pt x="259" y="153"/>
                </a:cubicBezTo>
                <a:cubicBezTo>
                  <a:pt x="258" y="154"/>
                  <a:pt x="257" y="154"/>
                  <a:pt x="257" y="154"/>
                </a:cubicBezTo>
                <a:cubicBezTo>
                  <a:pt x="256" y="154"/>
                  <a:pt x="256" y="154"/>
                  <a:pt x="255" y="154"/>
                </a:cubicBezTo>
                <a:cubicBezTo>
                  <a:pt x="255" y="154"/>
                  <a:pt x="254" y="153"/>
                  <a:pt x="254" y="153"/>
                </a:cubicBezTo>
                <a:cubicBezTo>
                  <a:pt x="252" y="152"/>
                  <a:pt x="252" y="151"/>
                  <a:pt x="252" y="150"/>
                </a:cubicBezTo>
                <a:cubicBezTo>
                  <a:pt x="252" y="149"/>
                  <a:pt x="252" y="149"/>
                  <a:pt x="252" y="149"/>
                </a:cubicBezTo>
                <a:cubicBezTo>
                  <a:pt x="253" y="149"/>
                  <a:pt x="255" y="149"/>
                  <a:pt x="256" y="150"/>
                </a:cubicBezTo>
                <a:close/>
                <a:moveTo>
                  <a:pt x="234" y="161"/>
                </a:moveTo>
                <a:cubicBezTo>
                  <a:pt x="235" y="165"/>
                  <a:pt x="236" y="167"/>
                  <a:pt x="236" y="168"/>
                </a:cubicBezTo>
                <a:cubicBezTo>
                  <a:pt x="236" y="168"/>
                  <a:pt x="235" y="169"/>
                  <a:pt x="232" y="170"/>
                </a:cubicBezTo>
                <a:cubicBezTo>
                  <a:pt x="230" y="172"/>
                  <a:pt x="229" y="172"/>
                  <a:pt x="228" y="172"/>
                </a:cubicBezTo>
                <a:cubicBezTo>
                  <a:pt x="228" y="172"/>
                  <a:pt x="228" y="172"/>
                  <a:pt x="227" y="172"/>
                </a:cubicBezTo>
                <a:cubicBezTo>
                  <a:pt x="227" y="172"/>
                  <a:pt x="227" y="172"/>
                  <a:pt x="227" y="172"/>
                </a:cubicBezTo>
                <a:cubicBezTo>
                  <a:pt x="226" y="171"/>
                  <a:pt x="225" y="171"/>
                  <a:pt x="225" y="170"/>
                </a:cubicBezTo>
                <a:cubicBezTo>
                  <a:pt x="225" y="168"/>
                  <a:pt x="226" y="167"/>
                  <a:pt x="228" y="167"/>
                </a:cubicBezTo>
                <a:cubicBezTo>
                  <a:pt x="228" y="166"/>
                  <a:pt x="229" y="166"/>
                  <a:pt x="230" y="166"/>
                </a:cubicBezTo>
                <a:cubicBezTo>
                  <a:pt x="230" y="166"/>
                  <a:pt x="230" y="165"/>
                  <a:pt x="230" y="165"/>
                </a:cubicBezTo>
                <a:cubicBezTo>
                  <a:pt x="230" y="164"/>
                  <a:pt x="230" y="164"/>
                  <a:pt x="230" y="163"/>
                </a:cubicBezTo>
                <a:cubicBezTo>
                  <a:pt x="229" y="163"/>
                  <a:pt x="229" y="163"/>
                  <a:pt x="228" y="163"/>
                </a:cubicBezTo>
                <a:cubicBezTo>
                  <a:pt x="227" y="163"/>
                  <a:pt x="226" y="163"/>
                  <a:pt x="226" y="162"/>
                </a:cubicBezTo>
                <a:cubicBezTo>
                  <a:pt x="225" y="162"/>
                  <a:pt x="225" y="161"/>
                  <a:pt x="225" y="160"/>
                </a:cubicBezTo>
                <a:cubicBezTo>
                  <a:pt x="225" y="159"/>
                  <a:pt x="225" y="158"/>
                  <a:pt x="225" y="158"/>
                </a:cubicBezTo>
                <a:cubicBezTo>
                  <a:pt x="226" y="158"/>
                  <a:pt x="226" y="158"/>
                  <a:pt x="226" y="158"/>
                </a:cubicBezTo>
                <a:cubicBezTo>
                  <a:pt x="226" y="158"/>
                  <a:pt x="226" y="158"/>
                  <a:pt x="226" y="158"/>
                </a:cubicBezTo>
                <a:cubicBezTo>
                  <a:pt x="226" y="158"/>
                  <a:pt x="226" y="158"/>
                  <a:pt x="227" y="158"/>
                </a:cubicBezTo>
                <a:cubicBezTo>
                  <a:pt x="227" y="159"/>
                  <a:pt x="227" y="160"/>
                  <a:pt x="227" y="160"/>
                </a:cubicBezTo>
                <a:cubicBezTo>
                  <a:pt x="228" y="160"/>
                  <a:pt x="228" y="160"/>
                  <a:pt x="228" y="160"/>
                </a:cubicBezTo>
                <a:cubicBezTo>
                  <a:pt x="228" y="160"/>
                  <a:pt x="228" y="160"/>
                  <a:pt x="229" y="159"/>
                </a:cubicBezTo>
                <a:cubicBezTo>
                  <a:pt x="229" y="159"/>
                  <a:pt x="229" y="160"/>
                  <a:pt x="229" y="160"/>
                </a:cubicBezTo>
                <a:cubicBezTo>
                  <a:pt x="230" y="160"/>
                  <a:pt x="230" y="160"/>
                  <a:pt x="231" y="160"/>
                </a:cubicBezTo>
                <a:cubicBezTo>
                  <a:pt x="231" y="158"/>
                  <a:pt x="230" y="157"/>
                  <a:pt x="229" y="155"/>
                </a:cubicBezTo>
                <a:cubicBezTo>
                  <a:pt x="228" y="154"/>
                  <a:pt x="227" y="153"/>
                  <a:pt x="227" y="151"/>
                </a:cubicBezTo>
                <a:cubicBezTo>
                  <a:pt x="227" y="150"/>
                  <a:pt x="227" y="150"/>
                  <a:pt x="227" y="149"/>
                </a:cubicBezTo>
                <a:cubicBezTo>
                  <a:pt x="228" y="149"/>
                  <a:pt x="228" y="148"/>
                  <a:pt x="229" y="148"/>
                </a:cubicBezTo>
                <a:cubicBezTo>
                  <a:pt x="229" y="148"/>
                  <a:pt x="230" y="149"/>
                  <a:pt x="230" y="150"/>
                </a:cubicBezTo>
                <a:cubicBezTo>
                  <a:pt x="230" y="151"/>
                  <a:pt x="230" y="152"/>
                  <a:pt x="230" y="152"/>
                </a:cubicBezTo>
                <a:cubicBezTo>
                  <a:pt x="230" y="152"/>
                  <a:pt x="230" y="153"/>
                  <a:pt x="230" y="153"/>
                </a:cubicBezTo>
                <a:cubicBezTo>
                  <a:pt x="230" y="153"/>
                  <a:pt x="230" y="153"/>
                  <a:pt x="230" y="154"/>
                </a:cubicBezTo>
                <a:cubicBezTo>
                  <a:pt x="230" y="154"/>
                  <a:pt x="231" y="154"/>
                  <a:pt x="232" y="154"/>
                </a:cubicBezTo>
                <a:cubicBezTo>
                  <a:pt x="232" y="155"/>
                  <a:pt x="232" y="157"/>
                  <a:pt x="232" y="158"/>
                </a:cubicBezTo>
                <a:cubicBezTo>
                  <a:pt x="233" y="158"/>
                  <a:pt x="233" y="159"/>
                  <a:pt x="234" y="159"/>
                </a:cubicBezTo>
                <a:cubicBezTo>
                  <a:pt x="234" y="159"/>
                  <a:pt x="235" y="159"/>
                  <a:pt x="235" y="160"/>
                </a:cubicBezTo>
                <a:cubicBezTo>
                  <a:pt x="234" y="160"/>
                  <a:pt x="234" y="161"/>
                  <a:pt x="234" y="161"/>
                </a:cubicBezTo>
                <a:close/>
                <a:moveTo>
                  <a:pt x="225" y="158"/>
                </a:moveTo>
                <a:cubicBezTo>
                  <a:pt x="226" y="158"/>
                  <a:pt x="226" y="158"/>
                  <a:pt x="226" y="158"/>
                </a:cubicBezTo>
                <a:cubicBezTo>
                  <a:pt x="226" y="158"/>
                  <a:pt x="226" y="158"/>
                  <a:pt x="225" y="158"/>
                </a:cubicBezTo>
                <a:cubicBezTo>
                  <a:pt x="225" y="158"/>
                  <a:pt x="225" y="158"/>
                  <a:pt x="225" y="158"/>
                </a:cubicBezTo>
                <a:close/>
                <a:moveTo>
                  <a:pt x="272" y="146"/>
                </a:moveTo>
                <a:cubicBezTo>
                  <a:pt x="271" y="146"/>
                  <a:pt x="271" y="146"/>
                  <a:pt x="271" y="146"/>
                </a:cubicBezTo>
                <a:cubicBezTo>
                  <a:pt x="271" y="145"/>
                  <a:pt x="272" y="144"/>
                  <a:pt x="272" y="143"/>
                </a:cubicBezTo>
                <a:cubicBezTo>
                  <a:pt x="272" y="142"/>
                  <a:pt x="272" y="142"/>
                  <a:pt x="273" y="142"/>
                </a:cubicBezTo>
                <a:cubicBezTo>
                  <a:pt x="274" y="142"/>
                  <a:pt x="275" y="142"/>
                  <a:pt x="276" y="142"/>
                </a:cubicBezTo>
                <a:cubicBezTo>
                  <a:pt x="276" y="143"/>
                  <a:pt x="275" y="143"/>
                  <a:pt x="274" y="144"/>
                </a:cubicBezTo>
                <a:cubicBezTo>
                  <a:pt x="274" y="144"/>
                  <a:pt x="274" y="144"/>
                  <a:pt x="274" y="144"/>
                </a:cubicBezTo>
                <a:cubicBezTo>
                  <a:pt x="273" y="145"/>
                  <a:pt x="272" y="146"/>
                  <a:pt x="272" y="146"/>
                </a:cubicBezTo>
                <a:close/>
                <a:moveTo>
                  <a:pt x="271" y="153"/>
                </a:moveTo>
                <a:cubicBezTo>
                  <a:pt x="271" y="152"/>
                  <a:pt x="272" y="151"/>
                  <a:pt x="272" y="151"/>
                </a:cubicBezTo>
                <a:cubicBezTo>
                  <a:pt x="272" y="151"/>
                  <a:pt x="273" y="152"/>
                  <a:pt x="274" y="153"/>
                </a:cubicBezTo>
                <a:cubicBezTo>
                  <a:pt x="274" y="153"/>
                  <a:pt x="274" y="154"/>
                  <a:pt x="273" y="155"/>
                </a:cubicBezTo>
                <a:cubicBezTo>
                  <a:pt x="273" y="155"/>
                  <a:pt x="273" y="155"/>
                  <a:pt x="273" y="155"/>
                </a:cubicBezTo>
                <a:cubicBezTo>
                  <a:pt x="272" y="156"/>
                  <a:pt x="271" y="156"/>
                  <a:pt x="271" y="156"/>
                </a:cubicBezTo>
                <a:cubicBezTo>
                  <a:pt x="270" y="156"/>
                  <a:pt x="270" y="156"/>
                  <a:pt x="269" y="155"/>
                </a:cubicBezTo>
                <a:cubicBezTo>
                  <a:pt x="269" y="155"/>
                  <a:pt x="269" y="154"/>
                  <a:pt x="269" y="154"/>
                </a:cubicBezTo>
                <a:cubicBezTo>
                  <a:pt x="269" y="153"/>
                  <a:pt x="268" y="153"/>
                  <a:pt x="268" y="152"/>
                </a:cubicBezTo>
                <a:cubicBezTo>
                  <a:pt x="269" y="152"/>
                  <a:pt x="270" y="153"/>
                  <a:pt x="271" y="153"/>
                </a:cubicBezTo>
                <a:close/>
                <a:moveTo>
                  <a:pt x="269" y="160"/>
                </a:moveTo>
                <a:cubicBezTo>
                  <a:pt x="267" y="160"/>
                  <a:pt x="265" y="161"/>
                  <a:pt x="264" y="162"/>
                </a:cubicBezTo>
                <a:cubicBezTo>
                  <a:pt x="264" y="161"/>
                  <a:pt x="264" y="161"/>
                  <a:pt x="263" y="159"/>
                </a:cubicBezTo>
                <a:cubicBezTo>
                  <a:pt x="263" y="158"/>
                  <a:pt x="263" y="158"/>
                  <a:pt x="264" y="157"/>
                </a:cubicBezTo>
                <a:cubicBezTo>
                  <a:pt x="264" y="157"/>
                  <a:pt x="265" y="156"/>
                  <a:pt x="265" y="154"/>
                </a:cubicBezTo>
                <a:cubicBezTo>
                  <a:pt x="265" y="154"/>
                  <a:pt x="265" y="154"/>
                  <a:pt x="265" y="154"/>
                </a:cubicBezTo>
                <a:cubicBezTo>
                  <a:pt x="265" y="154"/>
                  <a:pt x="266" y="155"/>
                  <a:pt x="267" y="156"/>
                </a:cubicBezTo>
                <a:cubicBezTo>
                  <a:pt x="267" y="157"/>
                  <a:pt x="267" y="157"/>
                  <a:pt x="267" y="157"/>
                </a:cubicBezTo>
                <a:cubicBezTo>
                  <a:pt x="268" y="159"/>
                  <a:pt x="269" y="160"/>
                  <a:pt x="269" y="160"/>
                </a:cubicBezTo>
                <a:close/>
                <a:moveTo>
                  <a:pt x="219" y="162"/>
                </a:moveTo>
                <a:cubicBezTo>
                  <a:pt x="220" y="162"/>
                  <a:pt x="221" y="163"/>
                  <a:pt x="221" y="164"/>
                </a:cubicBezTo>
                <a:cubicBezTo>
                  <a:pt x="222" y="164"/>
                  <a:pt x="222" y="164"/>
                  <a:pt x="223" y="163"/>
                </a:cubicBezTo>
                <a:cubicBezTo>
                  <a:pt x="223" y="162"/>
                  <a:pt x="223" y="162"/>
                  <a:pt x="223" y="162"/>
                </a:cubicBezTo>
                <a:cubicBezTo>
                  <a:pt x="224" y="162"/>
                  <a:pt x="224" y="162"/>
                  <a:pt x="224" y="162"/>
                </a:cubicBezTo>
                <a:cubicBezTo>
                  <a:pt x="224" y="162"/>
                  <a:pt x="224" y="162"/>
                  <a:pt x="224" y="162"/>
                </a:cubicBezTo>
                <a:cubicBezTo>
                  <a:pt x="224" y="163"/>
                  <a:pt x="225" y="163"/>
                  <a:pt x="225" y="163"/>
                </a:cubicBezTo>
                <a:cubicBezTo>
                  <a:pt x="225" y="163"/>
                  <a:pt x="225" y="163"/>
                  <a:pt x="225" y="164"/>
                </a:cubicBezTo>
                <a:cubicBezTo>
                  <a:pt x="226" y="164"/>
                  <a:pt x="226" y="164"/>
                  <a:pt x="226" y="165"/>
                </a:cubicBezTo>
                <a:cubicBezTo>
                  <a:pt x="226" y="165"/>
                  <a:pt x="226" y="166"/>
                  <a:pt x="225" y="166"/>
                </a:cubicBezTo>
                <a:cubicBezTo>
                  <a:pt x="225" y="166"/>
                  <a:pt x="224" y="166"/>
                  <a:pt x="223" y="166"/>
                </a:cubicBezTo>
                <a:cubicBezTo>
                  <a:pt x="223" y="166"/>
                  <a:pt x="223" y="166"/>
                  <a:pt x="223" y="166"/>
                </a:cubicBezTo>
                <a:cubicBezTo>
                  <a:pt x="223" y="167"/>
                  <a:pt x="224" y="167"/>
                  <a:pt x="224" y="167"/>
                </a:cubicBezTo>
                <a:cubicBezTo>
                  <a:pt x="224" y="168"/>
                  <a:pt x="223" y="169"/>
                  <a:pt x="221" y="170"/>
                </a:cubicBezTo>
                <a:cubicBezTo>
                  <a:pt x="221" y="170"/>
                  <a:pt x="221" y="171"/>
                  <a:pt x="221" y="171"/>
                </a:cubicBezTo>
                <a:cubicBezTo>
                  <a:pt x="220" y="171"/>
                  <a:pt x="220" y="171"/>
                  <a:pt x="220" y="171"/>
                </a:cubicBezTo>
                <a:cubicBezTo>
                  <a:pt x="219" y="172"/>
                  <a:pt x="219" y="172"/>
                  <a:pt x="218" y="172"/>
                </a:cubicBezTo>
                <a:cubicBezTo>
                  <a:pt x="218" y="172"/>
                  <a:pt x="217" y="172"/>
                  <a:pt x="217" y="171"/>
                </a:cubicBezTo>
                <a:cubicBezTo>
                  <a:pt x="216" y="170"/>
                  <a:pt x="216" y="169"/>
                  <a:pt x="216" y="168"/>
                </a:cubicBezTo>
                <a:cubicBezTo>
                  <a:pt x="216" y="167"/>
                  <a:pt x="216" y="167"/>
                  <a:pt x="217" y="166"/>
                </a:cubicBezTo>
                <a:cubicBezTo>
                  <a:pt x="217" y="166"/>
                  <a:pt x="218" y="165"/>
                  <a:pt x="218" y="165"/>
                </a:cubicBezTo>
                <a:cubicBezTo>
                  <a:pt x="217" y="165"/>
                  <a:pt x="217" y="165"/>
                  <a:pt x="217" y="164"/>
                </a:cubicBezTo>
                <a:cubicBezTo>
                  <a:pt x="216" y="164"/>
                  <a:pt x="216" y="164"/>
                  <a:pt x="216" y="164"/>
                </a:cubicBezTo>
                <a:cubicBezTo>
                  <a:pt x="217" y="163"/>
                  <a:pt x="218" y="162"/>
                  <a:pt x="219" y="162"/>
                </a:cubicBezTo>
                <a:close/>
                <a:moveTo>
                  <a:pt x="226" y="176"/>
                </a:moveTo>
                <a:cubicBezTo>
                  <a:pt x="225" y="177"/>
                  <a:pt x="224" y="177"/>
                  <a:pt x="224" y="177"/>
                </a:cubicBezTo>
                <a:cubicBezTo>
                  <a:pt x="223" y="177"/>
                  <a:pt x="223" y="177"/>
                  <a:pt x="222" y="176"/>
                </a:cubicBezTo>
                <a:cubicBezTo>
                  <a:pt x="221" y="176"/>
                  <a:pt x="221" y="175"/>
                  <a:pt x="221" y="175"/>
                </a:cubicBezTo>
                <a:cubicBezTo>
                  <a:pt x="221" y="174"/>
                  <a:pt x="221" y="174"/>
                  <a:pt x="221" y="173"/>
                </a:cubicBezTo>
                <a:cubicBezTo>
                  <a:pt x="222" y="173"/>
                  <a:pt x="222" y="173"/>
                  <a:pt x="223" y="173"/>
                </a:cubicBezTo>
                <a:cubicBezTo>
                  <a:pt x="223" y="173"/>
                  <a:pt x="224" y="173"/>
                  <a:pt x="224" y="173"/>
                </a:cubicBezTo>
                <a:cubicBezTo>
                  <a:pt x="224" y="173"/>
                  <a:pt x="225" y="173"/>
                  <a:pt x="225" y="173"/>
                </a:cubicBezTo>
                <a:cubicBezTo>
                  <a:pt x="226" y="173"/>
                  <a:pt x="227" y="173"/>
                  <a:pt x="227" y="174"/>
                </a:cubicBezTo>
                <a:cubicBezTo>
                  <a:pt x="227" y="174"/>
                  <a:pt x="228" y="174"/>
                  <a:pt x="228" y="174"/>
                </a:cubicBezTo>
                <a:cubicBezTo>
                  <a:pt x="228" y="175"/>
                  <a:pt x="227" y="175"/>
                  <a:pt x="226" y="176"/>
                </a:cubicBezTo>
                <a:close/>
                <a:moveTo>
                  <a:pt x="227" y="182"/>
                </a:moveTo>
                <a:cubicBezTo>
                  <a:pt x="227" y="182"/>
                  <a:pt x="228" y="181"/>
                  <a:pt x="228" y="180"/>
                </a:cubicBezTo>
                <a:cubicBezTo>
                  <a:pt x="229" y="179"/>
                  <a:pt x="229" y="179"/>
                  <a:pt x="230" y="179"/>
                </a:cubicBezTo>
                <a:cubicBezTo>
                  <a:pt x="230" y="179"/>
                  <a:pt x="231" y="179"/>
                  <a:pt x="231" y="179"/>
                </a:cubicBezTo>
                <a:cubicBezTo>
                  <a:pt x="231" y="179"/>
                  <a:pt x="231" y="180"/>
                  <a:pt x="231" y="180"/>
                </a:cubicBezTo>
                <a:cubicBezTo>
                  <a:pt x="231" y="181"/>
                  <a:pt x="231" y="182"/>
                  <a:pt x="231" y="183"/>
                </a:cubicBezTo>
                <a:cubicBezTo>
                  <a:pt x="230" y="183"/>
                  <a:pt x="229" y="184"/>
                  <a:pt x="229" y="185"/>
                </a:cubicBezTo>
                <a:cubicBezTo>
                  <a:pt x="227" y="187"/>
                  <a:pt x="226" y="188"/>
                  <a:pt x="225" y="188"/>
                </a:cubicBezTo>
                <a:cubicBezTo>
                  <a:pt x="224" y="188"/>
                  <a:pt x="224" y="187"/>
                  <a:pt x="224" y="187"/>
                </a:cubicBezTo>
                <a:cubicBezTo>
                  <a:pt x="224" y="187"/>
                  <a:pt x="224" y="187"/>
                  <a:pt x="223" y="187"/>
                </a:cubicBezTo>
                <a:cubicBezTo>
                  <a:pt x="223" y="188"/>
                  <a:pt x="222" y="189"/>
                  <a:pt x="221" y="191"/>
                </a:cubicBezTo>
                <a:cubicBezTo>
                  <a:pt x="219" y="193"/>
                  <a:pt x="218" y="194"/>
                  <a:pt x="217" y="194"/>
                </a:cubicBezTo>
                <a:cubicBezTo>
                  <a:pt x="216" y="193"/>
                  <a:pt x="215" y="193"/>
                  <a:pt x="215" y="193"/>
                </a:cubicBezTo>
                <a:cubicBezTo>
                  <a:pt x="215" y="193"/>
                  <a:pt x="215" y="193"/>
                  <a:pt x="215" y="193"/>
                </a:cubicBezTo>
                <a:cubicBezTo>
                  <a:pt x="215" y="193"/>
                  <a:pt x="215" y="193"/>
                  <a:pt x="215" y="192"/>
                </a:cubicBezTo>
                <a:cubicBezTo>
                  <a:pt x="215" y="192"/>
                  <a:pt x="215" y="192"/>
                  <a:pt x="215" y="191"/>
                </a:cubicBezTo>
                <a:cubicBezTo>
                  <a:pt x="215" y="191"/>
                  <a:pt x="215" y="190"/>
                  <a:pt x="215" y="189"/>
                </a:cubicBezTo>
                <a:cubicBezTo>
                  <a:pt x="215" y="188"/>
                  <a:pt x="216" y="187"/>
                  <a:pt x="216" y="186"/>
                </a:cubicBezTo>
                <a:cubicBezTo>
                  <a:pt x="217" y="186"/>
                  <a:pt x="217" y="186"/>
                  <a:pt x="217" y="186"/>
                </a:cubicBezTo>
                <a:cubicBezTo>
                  <a:pt x="218" y="187"/>
                  <a:pt x="218" y="188"/>
                  <a:pt x="219" y="188"/>
                </a:cubicBezTo>
                <a:cubicBezTo>
                  <a:pt x="219" y="187"/>
                  <a:pt x="219" y="187"/>
                  <a:pt x="219" y="186"/>
                </a:cubicBezTo>
                <a:cubicBezTo>
                  <a:pt x="219" y="185"/>
                  <a:pt x="219" y="185"/>
                  <a:pt x="219" y="184"/>
                </a:cubicBezTo>
                <a:cubicBezTo>
                  <a:pt x="219" y="184"/>
                  <a:pt x="220" y="184"/>
                  <a:pt x="221" y="185"/>
                </a:cubicBezTo>
                <a:cubicBezTo>
                  <a:pt x="221" y="184"/>
                  <a:pt x="221" y="183"/>
                  <a:pt x="221" y="181"/>
                </a:cubicBezTo>
                <a:cubicBezTo>
                  <a:pt x="222" y="181"/>
                  <a:pt x="222" y="182"/>
                  <a:pt x="222" y="182"/>
                </a:cubicBezTo>
                <a:cubicBezTo>
                  <a:pt x="222" y="182"/>
                  <a:pt x="223" y="182"/>
                  <a:pt x="223" y="183"/>
                </a:cubicBezTo>
                <a:cubicBezTo>
                  <a:pt x="224" y="183"/>
                  <a:pt x="224" y="183"/>
                  <a:pt x="224" y="183"/>
                </a:cubicBezTo>
                <a:cubicBezTo>
                  <a:pt x="224" y="182"/>
                  <a:pt x="224" y="182"/>
                  <a:pt x="224" y="182"/>
                </a:cubicBezTo>
                <a:cubicBezTo>
                  <a:pt x="224" y="181"/>
                  <a:pt x="224" y="181"/>
                  <a:pt x="225" y="181"/>
                </a:cubicBezTo>
                <a:cubicBezTo>
                  <a:pt x="225" y="181"/>
                  <a:pt x="225" y="181"/>
                  <a:pt x="226" y="182"/>
                </a:cubicBezTo>
                <a:cubicBezTo>
                  <a:pt x="226" y="182"/>
                  <a:pt x="227" y="182"/>
                  <a:pt x="227" y="182"/>
                </a:cubicBezTo>
                <a:close/>
                <a:moveTo>
                  <a:pt x="214" y="187"/>
                </a:moveTo>
                <a:cubicBezTo>
                  <a:pt x="215" y="187"/>
                  <a:pt x="215" y="188"/>
                  <a:pt x="215" y="188"/>
                </a:cubicBezTo>
                <a:cubicBezTo>
                  <a:pt x="215" y="188"/>
                  <a:pt x="215" y="188"/>
                  <a:pt x="215" y="189"/>
                </a:cubicBezTo>
                <a:cubicBezTo>
                  <a:pt x="215" y="189"/>
                  <a:pt x="215" y="189"/>
                  <a:pt x="215" y="189"/>
                </a:cubicBezTo>
                <a:cubicBezTo>
                  <a:pt x="214" y="190"/>
                  <a:pt x="214" y="190"/>
                  <a:pt x="214" y="190"/>
                </a:cubicBezTo>
                <a:cubicBezTo>
                  <a:pt x="214" y="190"/>
                  <a:pt x="214" y="190"/>
                  <a:pt x="214" y="190"/>
                </a:cubicBezTo>
                <a:cubicBezTo>
                  <a:pt x="214" y="190"/>
                  <a:pt x="214" y="189"/>
                  <a:pt x="213" y="189"/>
                </a:cubicBezTo>
                <a:cubicBezTo>
                  <a:pt x="213" y="188"/>
                  <a:pt x="213" y="188"/>
                  <a:pt x="212" y="188"/>
                </a:cubicBezTo>
                <a:cubicBezTo>
                  <a:pt x="212" y="187"/>
                  <a:pt x="212" y="187"/>
                  <a:pt x="212" y="187"/>
                </a:cubicBezTo>
                <a:cubicBezTo>
                  <a:pt x="213" y="187"/>
                  <a:pt x="213" y="187"/>
                  <a:pt x="213" y="187"/>
                </a:cubicBezTo>
                <a:cubicBezTo>
                  <a:pt x="213" y="187"/>
                  <a:pt x="213" y="187"/>
                  <a:pt x="214" y="187"/>
                </a:cubicBezTo>
                <a:cubicBezTo>
                  <a:pt x="214" y="187"/>
                  <a:pt x="214" y="187"/>
                  <a:pt x="214" y="187"/>
                </a:cubicBezTo>
                <a:close/>
                <a:moveTo>
                  <a:pt x="210" y="189"/>
                </a:moveTo>
                <a:cubicBezTo>
                  <a:pt x="210" y="189"/>
                  <a:pt x="210" y="189"/>
                  <a:pt x="209" y="189"/>
                </a:cubicBezTo>
                <a:cubicBezTo>
                  <a:pt x="209" y="189"/>
                  <a:pt x="209" y="189"/>
                  <a:pt x="209" y="189"/>
                </a:cubicBezTo>
                <a:cubicBezTo>
                  <a:pt x="208" y="189"/>
                  <a:pt x="208" y="189"/>
                  <a:pt x="208" y="189"/>
                </a:cubicBezTo>
                <a:cubicBezTo>
                  <a:pt x="207" y="189"/>
                  <a:pt x="207" y="189"/>
                  <a:pt x="207" y="188"/>
                </a:cubicBezTo>
                <a:cubicBezTo>
                  <a:pt x="207" y="188"/>
                  <a:pt x="207" y="188"/>
                  <a:pt x="207" y="188"/>
                </a:cubicBezTo>
                <a:cubicBezTo>
                  <a:pt x="207" y="188"/>
                  <a:pt x="207" y="188"/>
                  <a:pt x="207" y="188"/>
                </a:cubicBezTo>
                <a:cubicBezTo>
                  <a:pt x="208" y="188"/>
                  <a:pt x="208" y="188"/>
                  <a:pt x="208" y="188"/>
                </a:cubicBezTo>
                <a:cubicBezTo>
                  <a:pt x="208" y="188"/>
                  <a:pt x="208" y="188"/>
                  <a:pt x="209" y="188"/>
                </a:cubicBezTo>
                <a:cubicBezTo>
                  <a:pt x="210" y="188"/>
                  <a:pt x="210" y="188"/>
                  <a:pt x="210" y="189"/>
                </a:cubicBezTo>
                <a:close/>
                <a:moveTo>
                  <a:pt x="214" y="191"/>
                </a:moveTo>
                <a:cubicBezTo>
                  <a:pt x="213" y="192"/>
                  <a:pt x="212" y="193"/>
                  <a:pt x="211" y="194"/>
                </a:cubicBezTo>
                <a:cubicBezTo>
                  <a:pt x="209" y="194"/>
                  <a:pt x="208" y="195"/>
                  <a:pt x="207" y="195"/>
                </a:cubicBezTo>
                <a:cubicBezTo>
                  <a:pt x="206" y="196"/>
                  <a:pt x="205" y="197"/>
                  <a:pt x="205" y="199"/>
                </a:cubicBezTo>
                <a:cubicBezTo>
                  <a:pt x="204" y="200"/>
                  <a:pt x="204" y="201"/>
                  <a:pt x="203" y="201"/>
                </a:cubicBezTo>
                <a:cubicBezTo>
                  <a:pt x="203" y="201"/>
                  <a:pt x="202" y="201"/>
                  <a:pt x="202" y="200"/>
                </a:cubicBezTo>
                <a:cubicBezTo>
                  <a:pt x="202" y="200"/>
                  <a:pt x="202" y="200"/>
                  <a:pt x="202" y="200"/>
                </a:cubicBezTo>
                <a:cubicBezTo>
                  <a:pt x="202" y="200"/>
                  <a:pt x="202" y="199"/>
                  <a:pt x="202" y="199"/>
                </a:cubicBezTo>
                <a:cubicBezTo>
                  <a:pt x="202" y="199"/>
                  <a:pt x="202" y="198"/>
                  <a:pt x="202" y="198"/>
                </a:cubicBezTo>
                <a:cubicBezTo>
                  <a:pt x="203" y="198"/>
                  <a:pt x="203" y="197"/>
                  <a:pt x="203" y="197"/>
                </a:cubicBezTo>
                <a:cubicBezTo>
                  <a:pt x="202" y="197"/>
                  <a:pt x="202" y="197"/>
                  <a:pt x="201" y="196"/>
                </a:cubicBezTo>
                <a:cubicBezTo>
                  <a:pt x="201" y="196"/>
                  <a:pt x="201" y="195"/>
                  <a:pt x="201" y="195"/>
                </a:cubicBezTo>
                <a:cubicBezTo>
                  <a:pt x="201" y="194"/>
                  <a:pt x="202" y="193"/>
                  <a:pt x="203" y="193"/>
                </a:cubicBezTo>
                <a:cubicBezTo>
                  <a:pt x="203" y="193"/>
                  <a:pt x="203" y="192"/>
                  <a:pt x="202" y="192"/>
                </a:cubicBezTo>
                <a:cubicBezTo>
                  <a:pt x="202" y="191"/>
                  <a:pt x="203" y="191"/>
                  <a:pt x="203" y="191"/>
                </a:cubicBezTo>
                <a:cubicBezTo>
                  <a:pt x="203" y="190"/>
                  <a:pt x="203" y="190"/>
                  <a:pt x="203" y="190"/>
                </a:cubicBezTo>
                <a:cubicBezTo>
                  <a:pt x="204" y="189"/>
                  <a:pt x="205" y="189"/>
                  <a:pt x="206" y="189"/>
                </a:cubicBezTo>
                <a:cubicBezTo>
                  <a:pt x="207" y="189"/>
                  <a:pt x="208" y="189"/>
                  <a:pt x="209" y="190"/>
                </a:cubicBezTo>
                <a:cubicBezTo>
                  <a:pt x="209" y="190"/>
                  <a:pt x="209" y="190"/>
                  <a:pt x="210" y="190"/>
                </a:cubicBezTo>
                <a:cubicBezTo>
                  <a:pt x="211" y="190"/>
                  <a:pt x="212" y="191"/>
                  <a:pt x="214" y="191"/>
                </a:cubicBezTo>
                <a:close/>
                <a:moveTo>
                  <a:pt x="194" y="201"/>
                </a:moveTo>
                <a:cubicBezTo>
                  <a:pt x="194" y="203"/>
                  <a:pt x="194" y="203"/>
                  <a:pt x="194" y="203"/>
                </a:cubicBezTo>
                <a:cubicBezTo>
                  <a:pt x="193" y="204"/>
                  <a:pt x="193" y="205"/>
                  <a:pt x="194" y="207"/>
                </a:cubicBezTo>
                <a:cubicBezTo>
                  <a:pt x="194" y="207"/>
                  <a:pt x="194" y="207"/>
                  <a:pt x="194" y="207"/>
                </a:cubicBezTo>
                <a:cubicBezTo>
                  <a:pt x="194" y="207"/>
                  <a:pt x="193" y="207"/>
                  <a:pt x="192" y="207"/>
                </a:cubicBezTo>
                <a:cubicBezTo>
                  <a:pt x="191" y="207"/>
                  <a:pt x="191" y="207"/>
                  <a:pt x="191" y="207"/>
                </a:cubicBezTo>
                <a:cubicBezTo>
                  <a:pt x="190" y="207"/>
                  <a:pt x="190" y="206"/>
                  <a:pt x="190" y="206"/>
                </a:cubicBezTo>
                <a:cubicBezTo>
                  <a:pt x="190" y="205"/>
                  <a:pt x="190" y="204"/>
                  <a:pt x="191" y="203"/>
                </a:cubicBezTo>
                <a:cubicBezTo>
                  <a:pt x="191" y="202"/>
                  <a:pt x="191" y="202"/>
                  <a:pt x="192" y="201"/>
                </a:cubicBezTo>
                <a:cubicBezTo>
                  <a:pt x="192" y="201"/>
                  <a:pt x="192" y="201"/>
                  <a:pt x="192" y="201"/>
                </a:cubicBezTo>
                <a:lnTo>
                  <a:pt x="194" y="201"/>
                </a:lnTo>
                <a:close/>
                <a:moveTo>
                  <a:pt x="199" y="200"/>
                </a:moveTo>
                <a:cubicBezTo>
                  <a:pt x="199" y="201"/>
                  <a:pt x="199" y="201"/>
                  <a:pt x="199" y="201"/>
                </a:cubicBezTo>
                <a:cubicBezTo>
                  <a:pt x="199" y="201"/>
                  <a:pt x="199" y="202"/>
                  <a:pt x="199" y="202"/>
                </a:cubicBezTo>
                <a:cubicBezTo>
                  <a:pt x="199" y="205"/>
                  <a:pt x="198" y="206"/>
                  <a:pt x="197" y="206"/>
                </a:cubicBezTo>
                <a:cubicBezTo>
                  <a:pt x="196" y="206"/>
                  <a:pt x="195" y="205"/>
                  <a:pt x="195" y="203"/>
                </a:cubicBezTo>
                <a:cubicBezTo>
                  <a:pt x="195" y="203"/>
                  <a:pt x="195" y="203"/>
                  <a:pt x="195" y="203"/>
                </a:cubicBezTo>
                <a:cubicBezTo>
                  <a:pt x="195" y="203"/>
                  <a:pt x="196" y="203"/>
                  <a:pt x="197" y="203"/>
                </a:cubicBezTo>
                <a:cubicBezTo>
                  <a:pt x="197" y="202"/>
                  <a:pt x="198" y="202"/>
                  <a:pt x="198" y="202"/>
                </a:cubicBezTo>
                <a:cubicBezTo>
                  <a:pt x="198" y="201"/>
                  <a:pt x="198" y="200"/>
                  <a:pt x="197" y="200"/>
                </a:cubicBezTo>
                <a:cubicBezTo>
                  <a:pt x="197" y="199"/>
                  <a:pt x="197" y="199"/>
                  <a:pt x="197" y="197"/>
                </a:cubicBezTo>
                <a:cubicBezTo>
                  <a:pt x="197" y="197"/>
                  <a:pt x="197" y="197"/>
                  <a:pt x="198" y="197"/>
                </a:cubicBezTo>
                <a:cubicBezTo>
                  <a:pt x="198" y="197"/>
                  <a:pt x="198" y="197"/>
                  <a:pt x="198" y="197"/>
                </a:cubicBezTo>
                <a:cubicBezTo>
                  <a:pt x="199" y="199"/>
                  <a:pt x="199" y="200"/>
                  <a:pt x="199" y="200"/>
                </a:cubicBezTo>
                <a:close/>
                <a:moveTo>
                  <a:pt x="200" y="199"/>
                </a:moveTo>
                <a:cubicBezTo>
                  <a:pt x="200" y="199"/>
                  <a:pt x="201" y="199"/>
                  <a:pt x="201" y="199"/>
                </a:cubicBezTo>
                <a:cubicBezTo>
                  <a:pt x="201" y="199"/>
                  <a:pt x="201" y="199"/>
                  <a:pt x="201" y="200"/>
                </a:cubicBezTo>
                <a:cubicBezTo>
                  <a:pt x="201" y="201"/>
                  <a:pt x="201" y="201"/>
                  <a:pt x="201" y="201"/>
                </a:cubicBezTo>
                <a:cubicBezTo>
                  <a:pt x="201" y="202"/>
                  <a:pt x="201" y="202"/>
                  <a:pt x="200" y="202"/>
                </a:cubicBezTo>
                <a:cubicBezTo>
                  <a:pt x="200" y="202"/>
                  <a:pt x="200" y="202"/>
                  <a:pt x="200" y="202"/>
                </a:cubicBezTo>
                <a:cubicBezTo>
                  <a:pt x="200" y="202"/>
                  <a:pt x="200" y="202"/>
                  <a:pt x="200" y="201"/>
                </a:cubicBezTo>
                <a:cubicBezTo>
                  <a:pt x="200" y="201"/>
                  <a:pt x="200" y="200"/>
                  <a:pt x="200" y="200"/>
                </a:cubicBezTo>
                <a:cubicBezTo>
                  <a:pt x="200" y="200"/>
                  <a:pt x="200" y="199"/>
                  <a:pt x="200" y="199"/>
                </a:cubicBezTo>
                <a:close/>
                <a:moveTo>
                  <a:pt x="189" y="207"/>
                </a:moveTo>
                <a:cubicBezTo>
                  <a:pt x="189" y="208"/>
                  <a:pt x="189" y="208"/>
                  <a:pt x="189" y="208"/>
                </a:cubicBezTo>
                <a:cubicBezTo>
                  <a:pt x="189" y="208"/>
                  <a:pt x="189" y="208"/>
                  <a:pt x="189" y="208"/>
                </a:cubicBezTo>
                <a:cubicBezTo>
                  <a:pt x="189" y="208"/>
                  <a:pt x="189" y="208"/>
                  <a:pt x="189" y="207"/>
                </a:cubicBezTo>
                <a:close/>
                <a:moveTo>
                  <a:pt x="191" y="207"/>
                </a:moveTo>
                <a:cubicBezTo>
                  <a:pt x="192" y="207"/>
                  <a:pt x="192" y="208"/>
                  <a:pt x="192" y="208"/>
                </a:cubicBezTo>
                <a:cubicBezTo>
                  <a:pt x="193" y="209"/>
                  <a:pt x="193" y="209"/>
                  <a:pt x="193" y="210"/>
                </a:cubicBezTo>
                <a:cubicBezTo>
                  <a:pt x="193" y="210"/>
                  <a:pt x="192" y="211"/>
                  <a:pt x="191" y="212"/>
                </a:cubicBezTo>
                <a:cubicBezTo>
                  <a:pt x="190" y="213"/>
                  <a:pt x="189" y="214"/>
                  <a:pt x="189" y="214"/>
                </a:cubicBezTo>
                <a:cubicBezTo>
                  <a:pt x="189" y="214"/>
                  <a:pt x="189" y="214"/>
                  <a:pt x="189" y="214"/>
                </a:cubicBezTo>
                <a:cubicBezTo>
                  <a:pt x="189" y="212"/>
                  <a:pt x="189" y="210"/>
                  <a:pt x="189" y="208"/>
                </a:cubicBezTo>
                <a:cubicBezTo>
                  <a:pt x="189" y="208"/>
                  <a:pt x="189" y="208"/>
                  <a:pt x="189" y="208"/>
                </a:cubicBezTo>
                <a:lnTo>
                  <a:pt x="191" y="207"/>
                </a:lnTo>
                <a:close/>
                <a:moveTo>
                  <a:pt x="234" y="206"/>
                </a:moveTo>
                <a:cubicBezTo>
                  <a:pt x="235" y="206"/>
                  <a:pt x="236" y="206"/>
                  <a:pt x="237" y="206"/>
                </a:cubicBezTo>
                <a:cubicBezTo>
                  <a:pt x="237" y="207"/>
                  <a:pt x="237" y="207"/>
                  <a:pt x="237" y="207"/>
                </a:cubicBezTo>
                <a:cubicBezTo>
                  <a:pt x="236" y="207"/>
                  <a:pt x="234" y="208"/>
                  <a:pt x="233" y="208"/>
                </a:cubicBezTo>
                <a:cubicBezTo>
                  <a:pt x="233" y="208"/>
                  <a:pt x="232" y="208"/>
                  <a:pt x="232" y="208"/>
                </a:cubicBezTo>
                <a:cubicBezTo>
                  <a:pt x="231" y="208"/>
                  <a:pt x="231" y="208"/>
                  <a:pt x="231" y="208"/>
                </a:cubicBezTo>
                <a:cubicBezTo>
                  <a:pt x="230" y="208"/>
                  <a:pt x="230" y="207"/>
                  <a:pt x="230" y="207"/>
                </a:cubicBezTo>
                <a:cubicBezTo>
                  <a:pt x="230" y="207"/>
                  <a:pt x="230" y="206"/>
                  <a:pt x="231" y="205"/>
                </a:cubicBezTo>
                <a:cubicBezTo>
                  <a:pt x="232" y="205"/>
                  <a:pt x="233" y="205"/>
                  <a:pt x="234" y="206"/>
                </a:cubicBezTo>
                <a:close/>
                <a:moveTo>
                  <a:pt x="257" y="175"/>
                </a:moveTo>
                <a:cubicBezTo>
                  <a:pt x="258" y="175"/>
                  <a:pt x="258" y="176"/>
                  <a:pt x="258" y="176"/>
                </a:cubicBezTo>
                <a:cubicBezTo>
                  <a:pt x="258" y="177"/>
                  <a:pt x="257" y="178"/>
                  <a:pt x="255" y="179"/>
                </a:cubicBezTo>
                <a:cubicBezTo>
                  <a:pt x="254" y="179"/>
                  <a:pt x="253" y="180"/>
                  <a:pt x="253" y="180"/>
                </a:cubicBezTo>
                <a:cubicBezTo>
                  <a:pt x="253" y="180"/>
                  <a:pt x="252" y="180"/>
                  <a:pt x="252" y="180"/>
                </a:cubicBezTo>
                <a:cubicBezTo>
                  <a:pt x="251" y="180"/>
                  <a:pt x="251" y="180"/>
                  <a:pt x="251" y="180"/>
                </a:cubicBezTo>
                <a:cubicBezTo>
                  <a:pt x="251" y="180"/>
                  <a:pt x="251" y="179"/>
                  <a:pt x="251" y="179"/>
                </a:cubicBezTo>
                <a:cubicBezTo>
                  <a:pt x="251" y="178"/>
                  <a:pt x="251" y="177"/>
                  <a:pt x="252" y="176"/>
                </a:cubicBezTo>
                <a:cubicBezTo>
                  <a:pt x="253" y="175"/>
                  <a:pt x="253" y="174"/>
                  <a:pt x="253" y="174"/>
                </a:cubicBezTo>
                <a:cubicBezTo>
                  <a:pt x="254" y="174"/>
                  <a:pt x="254" y="174"/>
                  <a:pt x="255" y="174"/>
                </a:cubicBezTo>
                <a:cubicBezTo>
                  <a:pt x="255" y="174"/>
                  <a:pt x="256" y="174"/>
                  <a:pt x="256" y="174"/>
                </a:cubicBezTo>
                <a:cubicBezTo>
                  <a:pt x="257" y="174"/>
                  <a:pt x="257" y="175"/>
                  <a:pt x="257" y="175"/>
                </a:cubicBezTo>
                <a:close/>
                <a:moveTo>
                  <a:pt x="254" y="173"/>
                </a:moveTo>
                <a:cubicBezTo>
                  <a:pt x="254" y="173"/>
                  <a:pt x="255" y="173"/>
                  <a:pt x="255" y="173"/>
                </a:cubicBezTo>
                <a:cubicBezTo>
                  <a:pt x="255" y="174"/>
                  <a:pt x="255" y="174"/>
                  <a:pt x="255" y="174"/>
                </a:cubicBezTo>
                <a:cubicBezTo>
                  <a:pt x="254" y="174"/>
                  <a:pt x="254" y="174"/>
                  <a:pt x="253" y="174"/>
                </a:cubicBezTo>
                <a:cubicBezTo>
                  <a:pt x="254" y="173"/>
                  <a:pt x="254" y="173"/>
                  <a:pt x="254" y="173"/>
                </a:cubicBezTo>
                <a:close/>
                <a:moveTo>
                  <a:pt x="254" y="189"/>
                </a:moveTo>
                <a:cubicBezTo>
                  <a:pt x="254" y="189"/>
                  <a:pt x="254" y="188"/>
                  <a:pt x="255" y="187"/>
                </a:cubicBezTo>
                <a:cubicBezTo>
                  <a:pt x="255" y="187"/>
                  <a:pt x="255" y="187"/>
                  <a:pt x="255" y="187"/>
                </a:cubicBezTo>
                <a:cubicBezTo>
                  <a:pt x="256" y="187"/>
                  <a:pt x="257" y="187"/>
                  <a:pt x="258" y="187"/>
                </a:cubicBezTo>
                <a:cubicBezTo>
                  <a:pt x="259" y="187"/>
                  <a:pt x="260" y="188"/>
                  <a:pt x="261" y="189"/>
                </a:cubicBezTo>
                <a:cubicBezTo>
                  <a:pt x="260" y="189"/>
                  <a:pt x="260" y="189"/>
                  <a:pt x="259" y="190"/>
                </a:cubicBezTo>
                <a:cubicBezTo>
                  <a:pt x="258" y="190"/>
                  <a:pt x="257" y="190"/>
                  <a:pt x="255" y="190"/>
                </a:cubicBezTo>
                <a:cubicBezTo>
                  <a:pt x="255" y="190"/>
                  <a:pt x="254" y="190"/>
                  <a:pt x="254" y="189"/>
                </a:cubicBezTo>
                <a:close/>
                <a:moveTo>
                  <a:pt x="204" y="270"/>
                </a:moveTo>
                <a:cubicBezTo>
                  <a:pt x="203" y="272"/>
                  <a:pt x="202" y="272"/>
                  <a:pt x="202" y="272"/>
                </a:cubicBezTo>
                <a:cubicBezTo>
                  <a:pt x="202" y="272"/>
                  <a:pt x="201" y="272"/>
                  <a:pt x="201" y="271"/>
                </a:cubicBezTo>
                <a:cubicBezTo>
                  <a:pt x="200" y="271"/>
                  <a:pt x="200" y="270"/>
                  <a:pt x="200" y="270"/>
                </a:cubicBezTo>
                <a:cubicBezTo>
                  <a:pt x="200" y="270"/>
                  <a:pt x="200" y="270"/>
                  <a:pt x="200" y="270"/>
                </a:cubicBezTo>
                <a:cubicBezTo>
                  <a:pt x="200" y="270"/>
                  <a:pt x="201" y="269"/>
                  <a:pt x="202" y="268"/>
                </a:cubicBezTo>
                <a:cubicBezTo>
                  <a:pt x="202" y="267"/>
                  <a:pt x="203" y="267"/>
                  <a:pt x="204" y="267"/>
                </a:cubicBezTo>
                <a:cubicBezTo>
                  <a:pt x="205" y="267"/>
                  <a:pt x="206" y="268"/>
                  <a:pt x="206" y="268"/>
                </a:cubicBezTo>
                <a:cubicBezTo>
                  <a:pt x="206" y="268"/>
                  <a:pt x="205" y="269"/>
                  <a:pt x="205" y="269"/>
                </a:cubicBezTo>
                <a:cubicBezTo>
                  <a:pt x="205" y="270"/>
                  <a:pt x="204" y="270"/>
                  <a:pt x="204" y="270"/>
                </a:cubicBezTo>
                <a:close/>
                <a:moveTo>
                  <a:pt x="192" y="298"/>
                </a:moveTo>
                <a:cubicBezTo>
                  <a:pt x="192" y="298"/>
                  <a:pt x="193" y="298"/>
                  <a:pt x="193" y="298"/>
                </a:cubicBezTo>
                <a:cubicBezTo>
                  <a:pt x="193" y="299"/>
                  <a:pt x="193" y="299"/>
                  <a:pt x="193" y="300"/>
                </a:cubicBezTo>
                <a:cubicBezTo>
                  <a:pt x="192" y="300"/>
                  <a:pt x="192" y="301"/>
                  <a:pt x="191" y="301"/>
                </a:cubicBezTo>
                <a:cubicBezTo>
                  <a:pt x="191" y="300"/>
                  <a:pt x="190" y="300"/>
                  <a:pt x="190" y="300"/>
                </a:cubicBezTo>
                <a:cubicBezTo>
                  <a:pt x="190" y="299"/>
                  <a:pt x="189" y="299"/>
                  <a:pt x="189" y="298"/>
                </a:cubicBezTo>
                <a:cubicBezTo>
                  <a:pt x="189" y="298"/>
                  <a:pt x="190" y="297"/>
                  <a:pt x="191" y="297"/>
                </a:cubicBezTo>
                <a:cubicBezTo>
                  <a:pt x="191" y="297"/>
                  <a:pt x="191" y="297"/>
                  <a:pt x="192" y="298"/>
                </a:cubicBezTo>
                <a:close/>
                <a:moveTo>
                  <a:pt x="197" y="298"/>
                </a:moveTo>
                <a:cubicBezTo>
                  <a:pt x="197" y="297"/>
                  <a:pt x="197" y="297"/>
                  <a:pt x="198" y="297"/>
                </a:cubicBezTo>
                <a:cubicBezTo>
                  <a:pt x="198" y="298"/>
                  <a:pt x="198" y="298"/>
                  <a:pt x="198" y="298"/>
                </a:cubicBezTo>
                <a:cubicBezTo>
                  <a:pt x="197" y="298"/>
                  <a:pt x="197" y="299"/>
                  <a:pt x="197" y="299"/>
                </a:cubicBezTo>
                <a:cubicBezTo>
                  <a:pt x="196" y="299"/>
                  <a:pt x="196" y="299"/>
                  <a:pt x="196" y="299"/>
                </a:cubicBezTo>
                <a:cubicBezTo>
                  <a:pt x="196" y="298"/>
                  <a:pt x="196" y="298"/>
                  <a:pt x="196" y="298"/>
                </a:cubicBezTo>
                <a:cubicBezTo>
                  <a:pt x="196" y="298"/>
                  <a:pt x="196" y="298"/>
                  <a:pt x="197" y="298"/>
                </a:cubicBezTo>
                <a:close/>
                <a:moveTo>
                  <a:pt x="194" y="303"/>
                </a:moveTo>
                <a:cubicBezTo>
                  <a:pt x="194" y="303"/>
                  <a:pt x="194" y="303"/>
                  <a:pt x="193" y="303"/>
                </a:cubicBezTo>
                <a:cubicBezTo>
                  <a:pt x="193" y="303"/>
                  <a:pt x="192" y="303"/>
                  <a:pt x="192" y="302"/>
                </a:cubicBezTo>
                <a:cubicBezTo>
                  <a:pt x="192" y="302"/>
                  <a:pt x="193" y="302"/>
                  <a:pt x="194" y="301"/>
                </a:cubicBezTo>
                <a:cubicBezTo>
                  <a:pt x="195" y="302"/>
                  <a:pt x="195" y="302"/>
                  <a:pt x="195" y="302"/>
                </a:cubicBezTo>
                <a:cubicBezTo>
                  <a:pt x="195" y="303"/>
                  <a:pt x="195" y="303"/>
                  <a:pt x="194" y="303"/>
                </a:cubicBezTo>
                <a:close/>
                <a:moveTo>
                  <a:pt x="190" y="315"/>
                </a:moveTo>
                <a:cubicBezTo>
                  <a:pt x="188" y="316"/>
                  <a:pt x="186" y="317"/>
                  <a:pt x="184" y="318"/>
                </a:cubicBezTo>
                <a:cubicBezTo>
                  <a:pt x="183" y="318"/>
                  <a:pt x="183" y="318"/>
                  <a:pt x="183" y="318"/>
                </a:cubicBezTo>
                <a:cubicBezTo>
                  <a:pt x="184" y="317"/>
                  <a:pt x="185" y="315"/>
                  <a:pt x="186" y="313"/>
                </a:cubicBezTo>
                <a:cubicBezTo>
                  <a:pt x="188" y="311"/>
                  <a:pt x="189" y="310"/>
                  <a:pt x="189" y="310"/>
                </a:cubicBezTo>
                <a:cubicBezTo>
                  <a:pt x="190" y="310"/>
                  <a:pt x="190" y="310"/>
                  <a:pt x="190" y="311"/>
                </a:cubicBezTo>
                <a:cubicBezTo>
                  <a:pt x="190" y="311"/>
                  <a:pt x="190" y="311"/>
                  <a:pt x="190" y="311"/>
                </a:cubicBezTo>
                <a:cubicBezTo>
                  <a:pt x="191" y="311"/>
                  <a:pt x="191" y="311"/>
                  <a:pt x="192" y="311"/>
                </a:cubicBezTo>
                <a:cubicBezTo>
                  <a:pt x="192" y="311"/>
                  <a:pt x="193" y="310"/>
                  <a:pt x="193" y="310"/>
                </a:cubicBezTo>
                <a:cubicBezTo>
                  <a:pt x="193" y="312"/>
                  <a:pt x="193" y="312"/>
                  <a:pt x="193" y="312"/>
                </a:cubicBezTo>
                <a:cubicBezTo>
                  <a:pt x="192" y="313"/>
                  <a:pt x="191" y="314"/>
                  <a:pt x="190" y="315"/>
                </a:cubicBezTo>
                <a:close/>
                <a:moveTo>
                  <a:pt x="187" y="304"/>
                </a:moveTo>
                <a:cubicBezTo>
                  <a:pt x="187" y="304"/>
                  <a:pt x="187" y="304"/>
                  <a:pt x="187" y="304"/>
                </a:cubicBezTo>
                <a:cubicBezTo>
                  <a:pt x="187" y="305"/>
                  <a:pt x="187" y="306"/>
                  <a:pt x="187" y="306"/>
                </a:cubicBezTo>
                <a:cubicBezTo>
                  <a:pt x="187" y="307"/>
                  <a:pt x="186" y="307"/>
                  <a:pt x="186" y="308"/>
                </a:cubicBezTo>
                <a:cubicBezTo>
                  <a:pt x="185" y="309"/>
                  <a:pt x="184" y="310"/>
                  <a:pt x="184" y="310"/>
                </a:cubicBezTo>
                <a:cubicBezTo>
                  <a:pt x="183" y="310"/>
                  <a:pt x="183" y="310"/>
                  <a:pt x="183" y="310"/>
                </a:cubicBezTo>
                <a:cubicBezTo>
                  <a:pt x="183" y="309"/>
                  <a:pt x="183" y="309"/>
                  <a:pt x="183" y="309"/>
                </a:cubicBezTo>
                <a:cubicBezTo>
                  <a:pt x="183" y="308"/>
                  <a:pt x="183" y="308"/>
                  <a:pt x="184" y="307"/>
                </a:cubicBezTo>
                <a:cubicBezTo>
                  <a:pt x="185" y="307"/>
                  <a:pt x="185" y="306"/>
                  <a:pt x="186" y="306"/>
                </a:cubicBezTo>
                <a:cubicBezTo>
                  <a:pt x="186" y="304"/>
                  <a:pt x="186" y="304"/>
                  <a:pt x="186" y="304"/>
                </a:cubicBezTo>
                <a:cubicBezTo>
                  <a:pt x="185" y="304"/>
                  <a:pt x="185" y="304"/>
                  <a:pt x="185" y="304"/>
                </a:cubicBezTo>
                <a:cubicBezTo>
                  <a:pt x="185" y="304"/>
                  <a:pt x="185" y="304"/>
                  <a:pt x="185" y="304"/>
                </a:cubicBezTo>
                <a:cubicBezTo>
                  <a:pt x="184" y="304"/>
                  <a:pt x="184" y="304"/>
                  <a:pt x="184" y="304"/>
                </a:cubicBezTo>
                <a:cubicBezTo>
                  <a:pt x="185" y="302"/>
                  <a:pt x="185" y="301"/>
                  <a:pt x="186" y="301"/>
                </a:cubicBezTo>
                <a:cubicBezTo>
                  <a:pt x="187" y="301"/>
                  <a:pt x="187" y="301"/>
                  <a:pt x="187" y="301"/>
                </a:cubicBezTo>
                <a:cubicBezTo>
                  <a:pt x="187" y="301"/>
                  <a:pt x="187" y="301"/>
                  <a:pt x="187" y="301"/>
                </a:cubicBezTo>
                <a:cubicBezTo>
                  <a:pt x="187" y="301"/>
                  <a:pt x="187" y="301"/>
                  <a:pt x="187" y="301"/>
                </a:cubicBezTo>
                <a:cubicBezTo>
                  <a:pt x="187" y="302"/>
                  <a:pt x="186" y="303"/>
                  <a:pt x="186" y="303"/>
                </a:cubicBezTo>
                <a:cubicBezTo>
                  <a:pt x="186" y="303"/>
                  <a:pt x="187" y="304"/>
                  <a:pt x="187" y="304"/>
                </a:cubicBezTo>
                <a:close/>
                <a:moveTo>
                  <a:pt x="187" y="319"/>
                </a:moveTo>
                <a:cubicBezTo>
                  <a:pt x="186" y="321"/>
                  <a:pt x="185" y="322"/>
                  <a:pt x="184" y="322"/>
                </a:cubicBezTo>
                <a:cubicBezTo>
                  <a:pt x="184" y="322"/>
                  <a:pt x="184" y="322"/>
                  <a:pt x="184" y="321"/>
                </a:cubicBezTo>
                <a:cubicBezTo>
                  <a:pt x="184" y="321"/>
                  <a:pt x="184" y="320"/>
                  <a:pt x="185" y="319"/>
                </a:cubicBezTo>
                <a:cubicBezTo>
                  <a:pt x="186" y="319"/>
                  <a:pt x="187" y="319"/>
                  <a:pt x="187" y="319"/>
                </a:cubicBezTo>
                <a:close/>
                <a:moveTo>
                  <a:pt x="157" y="374"/>
                </a:moveTo>
                <a:cubicBezTo>
                  <a:pt x="156" y="374"/>
                  <a:pt x="155" y="374"/>
                  <a:pt x="155" y="372"/>
                </a:cubicBezTo>
                <a:cubicBezTo>
                  <a:pt x="155" y="372"/>
                  <a:pt x="156" y="371"/>
                  <a:pt x="156" y="369"/>
                </a:cubicBezTo>
                <a:cubicBezTo>
                  <a:pt x="157" y="369"/>
                  <a:pt x="157" y="369"/>
                  <a:pt x="157" y="369"/>
                </a:cubicBezTo>
                <a:cubicBezTo>
                  <a:pt x="157" y="369"/>
                  <a:pt x="158" y="370"/>
                  <a:pt x="159" y="370"/>
                </a:cubicBezTo>
                <a:cubicBezTo>
                  <a:pt x="160" y="370"/>
                  <a:pt x="161" y="370"/>
                  <a:pt x="162" y="370"/>
                </a:cubicBezTo>
                <a:cubicBezTo>
                  <a:pt x="162" y="371"/>
                  <a:pt x="162" y="371"/>
                  <a:pt x="162" y="371"/>
                </a:cubicBezTo>
                <a:cubicBezTo>
                  <a:pt x="162" y="372"/>
                  <a:pt x="161" y="372"/>
                  <a:pt x="161" y="372"/>
                </a:cubicBezTo>
                <a:cubicBezTo>
                  <a:pt x="159" y="374"/>
                  <a:pt x="158" y="374"/>
                  <a:pt x="157" y="374"/>
                </a:cubicBezTo>
                <a:close/>
                <a:moveTo>
                  <a:pt x="156" y="368"/>
                </a:moveTo>
                <a:cubicBezTo>
                  <a:pt x="156" y="367"/>
                  <a:pt x="156" y="367"/>
                  <a:pt x="156" y="367"/>
                </a:cubicBezTo>
                <a:cubicBezTo>
                  <a:pt x="156" y="367"/>
                  <a:pt x="156" y="367"/>
                  <a:pt x="156" y="367"/>
                </a:cubicBezTo>
                <a:cubicBezTo>
                  <a:pt x="156" y="367"/>
                  <a:pt x="156" y="367"/>
                  <a:pt x="157" y="367"/>
                </a:cubicBezTo>
                <a:cubicBezTo>
                  <a:pt x="157" y="367"/>
                  <a:pt x="158" y="367"/>
                  <a:pt x="159" y="367"/>
                </a:cubicBezTo>
                <a:cubicBezTo>
                  <a:pt x="159" y="368"/>
                  <a:pt x="159" y="368"/>
                  <a:pt x="159" y="368"/>
                </a:cubicBezTo>
                <a:lnTo>
                  <a:pt x="156" y="368"/>
                </a:lnTo>
                <a:close/>
                <a:moveTo>
                  <a:pt x="155" y="369"/>
                </a:moveTo>
                <a:cubicBezTo>
                  <a:pt x="155" y="370"/>
                  <a:pt x="155" y="370"/>
                  <a:pt x="154" y="372"/>
                </a:cubicBezTo>
                <a:cubicBezTo>
                  <a:pt x="153" y="373"/>
                  <a:pt x="152" y="373"/>
                  <a:pt x="151" y="373"/>
                </a:cubicBezTo>
                <a:cubicBezTo>
                  <a:pt x="151" y="373"/>
                  <a:pt x="150" y="373"/>
                  <a:pt x="150" y="373"/>
                </a:cubicBezTo>
                <a:cubicBezTo>
                  <a:pt x="150" y="373"/>
                  <a:pt x="151" y="372"/>
                  <a:pt x="152" y="370"/>
                </a:cubicBezTo>
                <a:cubicBezTo>
                  <a:pt x="153" y="369"/>
                  <a:pt x="153" y="368"/>
                  <a:pt x="154" y="367"/>
                </a:cubicBezTo>
                <a:cubicBezTo>
                  <a:pt x="154" y="368"/>
                  <a:pt x="154" y="368"/>
                  <a:pt x="154" y="368"/>
                </a:cubicBezTo>
                <a:cubicBezTo>
                  <a:pt x="155" y="369"/>
                  <a:pt x="155" y="369"/>
                  <a:pt x="155" y="369"/>
                </a:cubicBezTo>
                <a:close/>
                <a:moveTo>
                  <a:pt x="155" y="367"/>
                </a:moveTo>
                <a:cubicBezTo>
                  <a:pt x="155" y="367"/>
                  <a:pt x="155" y="367"/>
                  <a:pt x="155" y="367"/>
                </a:cubicBezTo>
                <a:cubicBezTo>
                  <a:pt x="155" y="367"/>
                  <a:pt x="154" y="367"/>
                  <a:pt x="154" y="367"/>
                </a:cubicBezTo>
                <a:cubicBezTo>
                  <a:pt x="154" y="367"/>
                  <a:pt x="154" y="367"/>
                  <a:pt x="155" y="367"/>
                </a:cubicBezTo>
                <a:close/>
                <a:moveTo>
                  <a:pt x="160" y="385"/>
                </a:moveTo>
                <a:cubicBezTo>
                  <a:pt x="160" y="385"/>
                  <a:pt x="160" y="385"/>
                  <a:pt x="160" y="385"/>
                </a:cubicBezTo>
                <a:cubicBezTo>
                  <a:pt x="159" y="384"/>
                  <a:pt x="159" y="384"/>
                  <a:pt x="159" y="383"/>
                </a:cubicBezTo>
                <a:cubicBezTo>
                  <a:pt x="159" y="383"/>
                  <a:pt x="159" y="383"/>
                  <a:pt x="159" y="383"/>
                </a:cubicBezTo>
                <a:cubicBezTo>
                  <a:pt x="160" y="383"/>
                  <a:pt x="161" y="383"/>
                  <a:pt x="162" y="383"/>
                </a:cubicBezTo>
                <a:cubicBezTo>
                  <a:pt x="162" y="385"/>
                  <a:pt x="162" y="385"/>
                  <a:pt x="162" y="385"/>
                </a:cubicBezTo>
                <a:cubicBezTo>
                  <a:pt x="162" y="386"/>
                  <a:pt x="161" y="386"/>
                  <a:pt x="161" y="386"/>
                </a:cubicBezTo>
                <a:cubicBezTo>
                  <a:pt x="161" y="386"/>
                  <a:pt x="161" y="386"/>
                  <a:pt x="161" y="386"/>
                </a:cubicBezTo>
                <a:cubicBezTo>
                  <a:pt x="161" y="386"/>
                  <a:pt x="160" y="386"/>
                  <a:pt x="160" y="385"/>
                </a:cubicBezTo>
                <a:close/>
                <a:moveTo>
                  <a:pt x="157" y="385"/>
                </a:moveTo>
                <a:cubicBezTo>
                  <a:pt x="158" y="385"/>
                  <a:pt x="159" y="385"/>
                  <a:pt x="159" y="385"/>
                </a:cubicBezTo>
                <a:cubicBezTo>
                  <a:pt x="159" y="386"/>
                  <a:pt x="159" y="386"/>
                  <a:pt x="159" y="386"/>
                </a:cubicBezTo>
                <a:cubicBezTo>
                  <a:pt x="159" y="386"/>
                  <a:pt x="158" y="386"/>
                  <a:pt x="158" y="386"/>
                </a:cubicBezTo>
                <a:cubicBezTo>
                  <a:pt x="158" y="386"/>
                  <a:pt x="158" y="386"/>
                  <a:pt x="158" y="386"/>
                </a:cubicBezTo>
                <a:cubicBezTo>
                  <a:pt x="158" y="387"/>
                  <a:pt x="157" y="387"/>
                  <a:pt x="157" y="387"/>
                </a:cubicBezTo>
                <a:cubicBezTo>
                  <a:pt x="156" y="387"/>
                  <a:pt x="156" y="387"/>
                  <a:pt x="156" y="387"/>
                </a:cubicBezTo>
                <a:cubicBezTo>
                  <a:pt x="156" y="385"/>
                  <a:pt x="156" y="385"/>
                  <a:pt x="156" y="385"/>
                </a:cubicBezTo>
                <a:lnTo>
                  <a:pt x="157" y="385"/>
                </a:lnTo>
                <a:close/>
                <a:moveTo>
                  <a:pt x="161" y="389"/>
                </a:moveTo>
                <a:cubicBezTo>
                  <a:pt x="162" y="389"/>
                  <a:pt x="163" y="390"/>
                  <a:pt x="164" y="390"/>
                </a:cubicBezTo>
                <a:cubicBezTo>
                  <a:pt x="164" y="391"/>
                  <a:pt x="164" y="391"/>
                  <a:pt x="164" y="391"/>
                </a:cubicBezTo>
                <a:cubicBezTo>
                  <a:pt x="164" y="392"/>
                  <a:pt x="164" y="393"/>
                  <a:pt x="164" y="393"/>
                </a:cubicBezTo>
                <a:cubicBezTo>
                  <a:pt x="163" y="393"/>
                  <a:pt x="162" y="393"/>
                  <a:pt x="161" y="392"/>
                </a:cubicBezTo>
                <a:cubicBezTo>
                  <a:pt x="160" y="391"/>
                  <a:pt x="159" y="391"/>
                  <a:pt x="159" y="390"/>
                </a:cubicBezTo>
                <a:cubicBezTo>
                  <a:pt x="158" y="390"/>
                  <a:pt x="158" y="390"/>
                  <a:pt x="158" y="390"/>
                </a:cubicBezTo>
                <a:cubicBezTo>
                  <a:pt x="159" y="389"/>
                  <a:pt x="159" y="388"/>
                  <a:pt x="159" y="387"/>
                </a:cubicBezTo>
                <a:cubicBezTo>
                  <a:pt x="159" y="387"/>
                  <a:pt x="159" y="387"/>
                  <a:pt x="159" y="387"/>
                </a:cubicBezTo>
                <a:cubicBezTo>
                  <a:pt x="159" y="388"/>
                  <a:pt x="160" y="388"/>
                  <a:pt x="161" y="389"/>
                </a:cubicBezTo>
                <a:close/>
                <a:moveTo>
                  <a:pt x="98" y="436"/>
                </a:moveTo>
                <a:cubicBezTo>
                  <a:pt x="97" y="435"/>
                  <a:pt x="97" y="435"/>
                  <a:pt x="96" y="435"/>
                </a:cubicBezTo>
                <a:cubicBezTo>
                  <a:pt x="96" y="435"/>
                  <a:pt x="96" y="435"/>
                  <a:pt x="96" y="435"/>
                </a:cubicBezTo>
                <a:cubicBezTo>
                  <a:pt x="97" y="435"/>
                  <a:pt x="97" y="434"/>
                  <a:pt x="98" y="434"/>
                </a:cubicBezTo>
                <a:cubicBezTo>
                  <a:pt x="99" y="433"/>
                  <a:pt x="100" y="433"/>
                  <a:pt x="101" y="433"/>
                </a:cubicBezTo>
                <a:cubicBezTo>
                  <a:pt x="101" y="432"/>
                  <a:pt x="102" y="431"/>
                  <a:pt x="104" y="429"/>
                </a:cubicBezTo>
                <a:cubicBezTo>
                  <a:pt x="106" y="430"/>
                  <a:pt x="107" y="431"/>
                  <a:pt x="107" y="432"/>
                </a:cubicBezTo>
                <a:cubicBezTo>
                  <a:pt x="107" y="434"/>
                  <a:pt x="106" y="435"/>
                  <a:pt x="104" y="435"/>
                </a:cubicBezTo>
                <a:cubicBezTo>
                  <a:pt x="103" y="436"/>
                  <a:pt x="101" y="436"/>
                  <a:pt x="98" y="436"/>
                </a:cubicBezTo>
                <a:close/>
                <a:moveTo>
                  <a:pt x="113" y="443"/>
                </a:moveTo>
                <a:cubicBezTo>
                  <a:pt x="111" y="444"/>
                  <a:pt x="110" y="444"/>
                  <a:pt x="110" y="445"/>
                </a:cubicBezTo>
                <a:cubicBezTo>
                  <a:pt x="109" y="446"/>
                  <a:pt x="109" y="446"/>
                  <a:pt x="108" y="446"/>
                </a:cubicBezTo>
                <a:cubicBezTo>
                  <a:pt x="107" y="447"/>
                  <a:pt x="107" y="447"/>
                  <a:pt x="107" y="447"/>
                </a:cubicBezTo>
                <a:cubicBezTo>
                  <a:pt x="106" y="447"/>
                  <a:pt x="106" y="447"/>
                  <a:pt x="105" y="448"/>
                </a:cubicBezTo>
                <a:cubicBezTo>
                  <a:pt x="104" y="448"/>
                  <a:pt x="104" y="448"/>
                  <a:pt x="104" y="448"/>
                </a:cubicBezTo>
                <a:cubicBezTo>
                  <a:pt x="104" y="447"/>
                  <a:pt x="104" y="447"/>
                  <a:pt x="104" y="447"/>
                </a:cubicBezTo>
                <a:cubicBezTo>
                  <a:pt x="101" y="447"/>
                  <a:pt x="99" y="448"/>
                  <a:pt x="98" y="448"/>
                </a:cubicBezTo>
                <a:cubicBezTo>
                  <a:pt x="98" y="448"/>
                  <a:pt x="98" y="448"/>
                  <a:pt x="98" y="448"/>
                </a:cubicBezTo>
                <a:cubicBezTo>
                  <a:pt x="95" y="448"/>
                  <a:pt x="93" y="447"/>
                  <a:pt x="93" y="446"/>
                </a:cubicBezTo>
                <a:cubicBezTo>
                  <a:pt x="93" y="445"/>
                  <a:pt x="94" y="444"/>
                  <a:pt x="96" y="443"/>
                </a:cubicBezTo>
                <a:cubicBezTo>
                  <a:pt x="97" y="443"/>
                  <a:pt x="99" y="442"/>
                  <a:pt x="100" y="441"/>
                </a:cubicBezTo>
                <a:cubicBezTo>
                  <a:pt x="99" y="441"/>
                  <a:pt x="99" y="441"/>
                  <a:pt x="99" y="441"/>
                </a:cubicBezTo>
                <a:cubicBezTo>
                  <a:pt x="99" y="439"/>
                  <a:pt x="101" y="438"/>
                  <a:pt x="104" y="438"/>
                </a:cubicBezTo>
                <a:cubicBezTo>
                  <a:pt x="104" y="437"/>
                  <a:pt x="104" y="437"/>
                  <a:pt x="105" y="437"/>
                </a:cubicBezTo>
                <a:cubicBezTo>
                  <a:pt x="106" y="437"/>
                  <a:pt x="107" y="437"/>
                  <a:pt x="108" y="437"/>
                </a:cubicBezTo>
                <a:cubicBezTo>
                  <a:pt x="108" y="437"/>
                  <a:pt x="108" y="437"/>
                  <a:pt x="108" y="437"/>
                </a:cubicBezTo>
                <a:cubicBezTo>
                  <a:pt x="109" y="437"/>
                  <a:pt x="109" y="437"/>
                  <a:pt x="109" y="437"/>
                </a:cubicBezTo>
                <a:cubicBezTo>
                  <a:pt x="109" y="437"/>
                  <a:pt x="109" y="437"/>
                  <a:pt x="109" y="437"/>
                </a:cubicBezTo>
                <a:cubicBezTo>
                  <a:pt x="109" y="438"/>
                  <a:pt x="109" y="438"/>
                  <a:pt x="108" y="439"/>
                </a:cubicBezTo>
                <a:cubicBezTo>
                  <a:pt x="109" y="439"/>
                  <a:pt x="109" y="439"/>
                  <a:pt x="109" y="439"/>
                </a:cubicBezTo>
                <a:cubicBezTo>
                  <a:pt x="109" y="439"/>
                  <a:pt x="110" y="438"/>
                  <a:pt x="112" y="437"/>
                </a:cubicBezTo>
                <a:cubicBezTo>
                  <a:pt x="112" y="438"/>
                  <a:pt x="112" y="438"/>
                  <a:pt x="112" y="438"/>
                </a:cubicBezTo>
                <a:cubicBezTo>
                  <a:pt x="112" y="439"/>
                  <a:pt x="112" y="439"/>
                  <a:pt x="112" y="440"/>
                </a:cubicBezTo>
                <a:cubicBezTo>
                  <a:pt x="114" y="440"/>
                  <a:pt x="115" y="440"/>
                  <a:pt x="115" y="441"/>
                </a:cubicBezTo>
                <a:cubicBezTo>
                  <a:pt x="115" y="441"/>
                  <a:pt x="114" y="442"/>
                  <a:pt x="114" y="442"/>
                </a:cubicBezTo>
                <a:cubicBezTo>
                  <a:pt x="114" y="442"/>
                  <a:pt x="113" y="443"/>
                  <a:pt x="113" y="443"/>
                </a:cubicBezTo>
                <a:close/>
                <a:moveTo>
                  <a:pt x="108" y="437"/>
                </a:moveTo>
                <a:cubicBezTo>
                  <a:pt x="108" y="437"/>
                  <a:pt x="108" y="437"/>
                  <a:pt x="108" y="437"/>
                </a:cubicBezTo>
                <a:cubicBezTo>
                  <a:pt x="108" y="437"/>
                  <a:pt x="108" y="437"/>
                  <a:pt x="108" y="437"/>
                </a:cubicBezTo>
                <a:close/>
                <a:moveTo>
                  <a:pt x="100" y="453"/>
                </a:moveTo>
                <a:cubicBezTo>
                  <a:pt x="99" y="453"/>
                  <a:pt x="98" y="453"/>
                  <a:pt x="97" y="453"/>
                </a:cubicBezTo>
                <a:cubicBezTo>
                  <a:pt x="97" y="453"/>
                  <a:pt x="97" y="453"/>
                  <a:pt x="97" y="453"/>
                </a:cubicBezTo>
                <a:cubicBezTo>
                  <a:pt x="97" y="452"/>
                  <a:pt x="97" y="451"/>
                  <a:pt x="98" y="451"/>
                </a:cubicBezTo>
                <a:cubicBezTo>
                  <a:pt x="98" y="451"/>
                  <a:pt x="99" y="451"/>
                  <a:pt x="101" y="450"/>
                </a:cubicBezTo>
                <a:cubicBezTo>
                  <a:pt x="101" y="453"/>
                  <a:pt x="101" y="453"/>
                  <a:pt x="101" y="453"/>
                </a:cubicBezTo>
                <a:cubicBezTo>
                  <a:pt x="100" y="453"/>
                  <a:pt x="100" y="453"/>
                  <a:pt x="100" y="453"/>
                </a:cubicBezTo>
                <a:close/>
                <a:moveTo>
                  <a:pt x="87" y="459"/>
                </a:moveTo>
                <a:cubicBezTo>
                  <a:pt x="87" y="459"/>
                  <a:pt x="87" y="459"/>
                  <a:pt x="87" y="459"/>
                </a:cubicBezTo>
                <a:cubicBezTo>
                  <a:pt x="87" y="459"/>
                  <a:pt x="87" y="459"/>
                  <a:pt x="87" y="459"/>
                </a:cubicBezTo>
                <a:cubicBezTo>
                  <a:pt x="88" y="459"/>
                  <a:pt x="88" y="459"/>
                  <a:pt x="88" y="459"/>
                </a:cubicBezTo>
                <a:cubicBezTo>
                  <a:pt x="89" y="459"/>
                  <a:pt x="89" y="459"/>
                  <a:pt x="90" y="460"/>
                </a:cubicBezTo>
                <a:cubicBezTo>
                  <a:pt x="90" y="460"/>
                  <a:pt x="90" y="461"/>
                  <a:pt x="90" y="462"/>
                </a:cubicBezTo>
                <a:cubicBezTo>
                  <a:pt x="90" y="462"/>
                  <a:pt x="89" y="462"/>
                  <a:pt x="89" y="463"/>
                </a:cubicBezTo>
                <a:cubicBezTo>
                  <a:pt x="88" y="463"/>
                  <a:pt x="88" y="463"/>
                  <a:pt x="87" y="463"/>
                </a:cubicBezTo>
                <a:cubicBezTo>
                  <a:pt x="87" y="463"/>
                  <a:pt x="87" y="463"/>
                  <a:pt x="87" y="463"/>
                </a:cubicBezTo>
                <a:cubicBezTo>
                  <a:pt x="86" y="463"/>
                  <a:pt x="86" y="463"/>
                  <a:pt x="85" y="463"/>
                </a:cubicBezTo>
                <a:cubicBezTo>
                  <a:pt x="85" y="461"/>
                  <a:pt x="85" y="461"/>
                  <a:pt x="85" y="461"/>
                </a:cubicBezTo>
                <a:cubicBezTo>
                  <a:pt x="86" y="460"/>
                  <a:pt x="86" y="460"/>
                  <a:pt x="87" y="459"/>
                </a:cubicBezTo>
                <a:cubicBezTo>
                  <a:pt x="87" y="459"/>
                  <a:pt x="87" y="459"/>
                  <a:pt x="87" y="459"/>
                </a:cubicBezTo>
                <a:close/>
                <a:moveTo>
                  <a:pt x="87" y="459"/>
                </a:moveTo>
                <a:cubicBezTo>
                  <a:pt x="87" y="459"/>
                  <a:pt x="87" y="459"/>
                  <a:pt x="87" y="459"/>
                </a:cubicBezTo>
                <a:cubicBezTo>
                  <a:pt x="87" y="459"/>
                  <a:pt x="87" y="459"/>
                  <a:pt x="87" y="459"/>
                </a:cubicBezTo>
                <a:cubicBezTo>
                  <a:pt x="87" y="459"/>
                  <a:pt x="87" y="459"/>
                  <a:pt x="87" y="459"/>
                </a:cubicBezTo>
                <a:close/>
                <a:moveTo>
                  <a:pt x="88" y="448"/>
                </a:moveTo>
                <a:cubicBezTo>
                  <a:pt x="90" y="449"/>
                  <a:pt x="91" y="450"/>
                  <a:pt x="91" y="451"/>
                </a:cubicBezTo>
                <a:cubicBezTo>
                  <a:pt x="91" y="453"/>
                  <a:pt x="90" y="454"/>
                  <a:pt x="89" y="454"/>
                </a:cubicBezTo>
                <a:cubicBezTo>
                  <a:pt x="88" y="454"/>
                  <a:pt x="87" y="453"/>
                  <a:pt x="85" y="452"/>
                </a:cubicBezTo>
                <a:cubicBezTo>
                  <a:pt x="84" y="452"/>
                  <a:pt x="83" y="451"/>
                  <a:pt x="83" y="450"/>
                </a:cubicBezTo>
                <a:cubicBezTo>
                  <a:pt x="83" y="449"/>
                  <a:pt x="83" y="448"/>
                  <a:pt x="84" y="448"/>
                </a:cubicBezTo>
                <a:cubicBezTo>
                  <a:pt x="84" y="448"/>
                  <a:pt x="85" y="447"/>
                  <a:pt x="86" y="447"/>
                </a:cubicBezTo>
                <a:cubicBezTo>
                  <a:pt x="87" y="447"/>
                  <a:pt x="87" y="448"/>
                  <a:pt x="88" y="448"/>
                </a:cubicBezTo>
                <a:close/>
                <a:moveTo>
                  <a:pt x="93" y="457"/>
                </a:moveTo>
                <a:cubicBezTo>
                  <a:pt x="93" y="457"/>
                  <a:pt x="94" y="457"/>
                  <a:pt x="95" y="456"/>
                </a:cubicBezTo>
                <a:cubicBezTo>
                  <a:pt x="94" y="457"/>
                  <a:pt x="95" y="458"/>
                  <a:pt x="95" y="458"/>
                </a:cubicBezTo>
                <a:cubicBezTo>
                  <a:pt x="95" y="458"/>
                  <a:pt x="95" y="458"/>
                  <a:pt x="96" y="459"/>
                </a:cubicBezTo>
                <a:cubicBezTo>
                  <a:pt x="96" y="459"/>
                  <a:pt x="96" y="459"/>
                  <a:pt x="96" y="459"/>
                </a:cubicBezTo>
                <a:cubicBezTo>
                  <a:pt x="96" y="459"/>
                  <a:pt x="96" y="459"/>
                  <a:pt x="96" y="458"/>
                </a:cubicBezTo>
                <a:cubicBezTo>
                  <a:pt x="96" y="458"/>
                  <a:pt x="97" y="458"/>
                  <a:pt x="97" y="458"/>
                </a:cubicBezTo>
                <a:cubicBezTo>
                  <a:pt x="97" y="458"/>
                  <a:pt x="97" y="459"/>
                  <a:pt x="98" y="461"/>
                </a:cubicBezTo>
                <a:cubicBezTo>
                  <a:pt x="98" y="461"/>
                  <a:pt x="98" y="461"/>
                  <a:pt x="98" y="462"/>
                </a:cubicBezTo>
                <a:cubicBezTo>
                  <a:pt x="97" y="462"/>
                  <a:pt x="97" y="462"/>
                  <a:pt x="96" y="462"/>
                </a:cubicBezTo>
                <a:cubicBezTo>
                  <a:pt x="96" y="462"/>
                  <a:pt x="96" y="462"/>
                  <a:pt x="95" y="462"/>
                </a:cubicBezTo>
                <a:cubicBezTo>
                  <a:pt x="95" y="461"/>
                  <a:pt x="95" y="461"/>
                  <a:pt x="94" y="461"/>
                </a:cubicBezTo>
                <a:cubicBezTo>
                  <a:pt x="94" y="461"/>
                  <a:pt x="93" y="460"/>
                  <a:pt x="93" y="459"/>
                </a:cubicBezTo>
                <a:cubicBezTo>
                  <a:pt x="93" y="459"/>
                  <a:pt x="93" y="459"/>
                  <a:pt x="93" y="458"/>
                </a:cubicBezTo>
                <a:cubicBezTo>
                  <a:pt x="93" y="458"/>
                  <a:pt x="93" y="457"/>
                  <a:pt x="93" y="457"/>
                </a:cubicBezTo>
                <a:close/>
                <a:moveTo>
                  <a:pt x="82" y="468"/>
                </a:moveTo>
                <a:cubicBezTo>
                  <a:pt x="82" y="468"/>
                  <a:pt x="81" y="469"/>
                  <a:pt x="81" y="469"/>
                </a:cubicBezTo>
                <a:cubicBezTo>
                  <a:pt x="81" y="469"/>
                  <a:pt x="80" y="468"/>
                  <a:pt x="79" y="467"/>
                </a:cubicBezTo>
                <a:cubicBezTo>
                  <a:pt x="79" y="467"/>
                  <a:pt x="78" y="467"/>
                  <a:pt x="78" y="466"/>
                </a:cubicBezTo>
                <a:cubicBezTo>
                  <a:pt x="78" y="466"/>
                  <a:pt x="78" y="466"/>
                  <a:pt x="77" y="466"/>
                </a:cubicBezTo>
                <a:cubicBezTo>
                  <a:pt x="78" y="466"/>
                  <a:pt x="78" y="466"/>
                  <a:pt x="78" y="466"/>
                </a:cubicBezTo>
                <a:cubicBezTo>
                  <a:pt x="78" y="466"/>
                  <a:pt x="78" y="466"/>
                  <a:pt x="79" y="466"/>
                </a:cubicBezTo>
                <a:cubicBezTo>
                  <a:pt x="80" y="466"/>
                  <a:pt x="80" y="465"/>
                  <a:pt x="80" y="465"/>
                </a:cubicBezTo>
                <a:cubicBezTo>
                  <a:pt x="80" y="465"/>
                  <a:pt x="80" y="465"/>
                  <a:pt x="80" y="465"/>
                </a:cubicBezTo>
                <a:cubicBezTo>
                  <a:pt x="80" y="465"/>
                  <a:pt x="81" y="465"/>
                  <a:pt x="81" y="465"/>
                </a:cubicBezTo>
                <a:cubicBezTo>
                  <a:pt x="82" y="465"/>
                  <a:pt x="83" y="466"/>
                  <a:pt x="83" y="466"/>
                </a:cubicBezTo>
                <a:cubicBezTo>
                  <a:pt x="83" y="467"/>
                  <a:pt x="83" y="467"/>
                  <a:pt x="83" y="467"/>
                </a:cubicBezTo>
                <a:cubicBezTo>
                  <a:pt x="83" y="467"/>
                  <a:pt x="83" y="468"/>
                  <a:pt x="82" y="468"/>
                </a:cubicBezTo>
                <a:close/>
                <a:moveTo>
                  <a:pt x="75" y="466"/>
                </a:moveTo>
                <a:cubicBezTo>
                  <a:pt x="76" y="466"/>
                  <a:pt x="76" y="466"/>
                  <a:pt x="77" y="467"/>
                </a:cubicBezTo>
                <a:cubicBezTo>
                  <a:pt x="78" y="468"/>
                  <a:pt x="78" y="469"/>
                  <a:pt x="78" y="469"/>
                </a:cubicBezTo>
                <a:cubicBezTo>
                  <a:pt x="78" y="470"/>
                  <a:pt x="77" y="471"/>
                  <a:pt x="76" y="472"/>
                </a:cubicBezTo>
                <a:cubicBezTo>
                  <a:pt x="76" y="472"/>
                  <a:pt x="75" y="472"/>
                  <a:pt x="75" y="473"/>
                </a:cubicBezTo>
                <a:cubicBezTo>
                  <a:pt x="74" y="473"/>
                  <a:pt x="73" y="472"/>
                  <a:pt x="72" y="471"/>
                </a:cubicBezTo>
                <a:cubicBezTo>
                  <a:pt x="72" y="471"/>
                  <a:pt x="72" y="471"/>
                  <a:pt x="71" y="470"/>
                </a:cubicBezTo>
                <a:cubicBezTo>
                  <a:pt x="71" y="470"/>
                  <a:pt x="71" y="469"/>
                  <a:pt x="71" y="469"/>
                </a:cubicBezTo>
                <a:cubicBezTo>
                  <a:pt x="71" y="469"/>
                  <a:pt x="71" y="468"/>
                  <a:pt x="71" y="468"/>
                </a:cubicBezTo>
                <a:cubicBezTo>
                  <a:pt x="72" y="467"/>
                  <a:pt x="72" y="467"/>
                  <a:pt x="72" y="467"/>
                </a:cubicBezTo>
                <a:cubicBezTo>
                  <a:pt x="73" y="467"/>
                  <a:pt x="74" y="467"/>
                  <a:pt x="74" y="468"/>
                </a:cubicBezTo>
                <a:cubicBezTo>
                  <a:pt x="74" y="468"/>
                  <a:pt x="75" y="468"/>
                  <a:pt x="75" y="469"/>
                </a:cubicBezTo>
                <a:cubicBezTo>
                  <a:pt x="75" y="469"/>
                  <a:pt x="75" y="469"/>
                  <a:pt x="75" y="469"/>
                </a:cubicBezTo>
                <a:cubicBezTo>
                  <a:pt x="75" y="468"/>
                  <a:pt x="75" y="467"/>
                  <a:pt x="75" y="466"/>
                </a:cubicBezTo>
                <a:cubicBezTo>
                  <a:pt x="75" y="466"/>
                  <a:pt x="75" y="466"/>
                  <a:pt x="75" y="466"/>
                </a:cubicBezTo>
                <a:close/>
                <a:moveTo>
                  <a:pt x="43" y="485"/>
                </a:moveTo>
                <a:cubicBezTo>
                  <a:pt x="44" y="485"/>
                  <a:pt x="44" y="485"/>
                  <a:pt x="44" y="485"/>
                </a:cubicBezTo>
                <a:cubicBezTo>
                  <a:pt x="44" y="485"/>
                  <a:pt x="44" y="485"/>
                  <a:pt x="44" y="485"/>
                </a:cubicBezTo>
                <a:cubicBezTo>
                  <a:pt x="45" y="486"/>
                  <a:pt x="45" y="486"/>
                  <a:pt x="45" y="486"/>
                </a:cubicBezTo>
                <a:cubicBezTo>
                  <a:pt x="45" y="487"/>
                  <a:pt x="44" y="488"/>
                  <a:pt x="44" y="488"/>
                </a:cubicBezTo>
                <a:cubicBezTo>
                  <a:pt x="44" y="488"/>
                  <a:pt x="43" y="487"/>
                  <a:pt x="43" y="485"/>
                </a:cubicBezTo>
                <a:cubicBezTo>
                  <a:pt x="43" y="485"/>
                  <a:pt x="43" y="485"/>
                  <a:pt x="43" y="485"/>
                </a:cubicBezTo>
                <a:cubicBezTo>
                  <a:pt x="43" y="485"/>
                  <a:pt x="43" y="485"/>
                  <a:pt x="43" y="485"/>
                </a:cubicBezTo>
                <a:close/>
                <a:moveTo>
                  <a:pt x="39" y="491"/>
                </a:moveTo>
                <a:cubicBezTo>
                  <a:pt x="39" y="491"/>
                  <a:pt x="39" y="491"/>
                  <a:pt x="39" y="491"/>
                </a:cubicBezTo>
                <a:cubicBezTo>
                  <a:pt x="39" y="491"/>
                  <a:pt x="39" y="490"/>
                  <a:pt x="39" y="490"/>
                </a:cubicBezTo>
                <a:cubicBezTo>
                  <a:pt x="40" y="491"/>
                  <a:pt x="40" y="491"/>
                  <a:pt x="41" y="491"/>
                </a:cubicBezTo>
                <a:cubicBezTo>
                  <a:pt x="41" y="491"/>
                  <a:pt x="41" y="491"/>
                  <a:pt x="41" y="492"/>
                </a:cubicBezTo>
                <a:cubicBezTo>
                  <a:pt x="41" y="492"/>
                  <a:pt x="41" y="492"/>
                  <a:pt x="41" y="492"/>
                </a:cubicBezTo>
                <a:cubicBezTo>
                  <a:pt x="41" y="492"/>
                  <a:pt x="41" y="492"/>
                  <a:pt x="41" y="493"/>
                </a:cubicBezTo>
                <a:cubicBezTo>
                  <a:pt x="41" y="493"/>
                  <a:pt x="41" y="493"/>
                  <a:pt x="41" y="493"/>
                </a:cubicBezTo>
                <a:cubicBezTo>
                  <a:pt x="41" y="493"/>
                  <a:pt x="41" y="493"/>
                  <a:pt x="41" y="493"/>
                </a:cubicBezTo>
                <a:cubicBezTo>
                  <a:pt x="39" y="493"/>
                  <a:pt x="39" y="492"/>
                  <a:pt x="39" y="491"/>
                </a:cubicBezTo>
                <a:close/>
                <a:moveTo>
                  <a:pt x="51" y="481"/>
                </a:moveTo>
                <a:cubicBezTo>
                  <a:pt x="50" y="482"/>
                  <a:pt x="49" y="483"/>
                  <a:pt x="48" y="483"/>
                </a:cubicBezTo>
                <a:cubicBezTo>
                  <a:pt x="48" y="482"/>
                  <a:pt x="49" y="482"/>
                  <a:pt x="49" y="481"/>
                </a:cubicBezTo>
                <a:lnTo>
                  <a:pt x="51" y="481"/>
                </a:lnTo>
                <a:close/>
                <a:moveTo>
                  <a:pt x="45" y="498"/>
                </a:moveTo>
                <a:cubicBezTo>
                  <a:pt x="45" y="499"/>
                  <a:pt x="45" y="499"/>
                  <a:pt x="45" y="499"/>
                </a:cubicBezTo>
                <a:cubicBezTo>
                  <a:pt x="45" y="499"/>
                  <a:pt x="45" y="499"/>
                  <a:pt x="45" y="500"/>
                </a:cubicBezTo>
                <a:cubicBezTo>
                  <a:pt x="45" y="500"/>
                  <a:pt x="44" y="500"/>
                  <a:pt x="44" y="500"/>
                </a:cubicBezTo>
                <a:cubicBezTo>
                  <a:pt x="43" y="500"/>
                  <a:pt x="43" y="500"/>
                  <a:pt x="43" y="500"/>
                </a:cubicBezTo>
                <a:cubicBezTo>
                  <a:pt x="42" y="500"/>
                  <a:pt x="41" y="500"/>
                  <a:pt x="41" y="500"/>
                </a:cubicBezTo>
                <a:cubicBezTo>
                  <a:pt x="41" y="500"/>
                  <a:pt x="40" y="500"/>
                  <a:pt x="40" y="499"/>
                </a:cubicBezTo>
                <a:cubicBezTo>
                  <a:pt x="39" y="498"/>
                  <a:pt x="39" y="498"/>
                  <a:pt x="39" y="497"/>
                </a:cubicBezTo>
                <a:cubicBezTo>
                  <a:pt x="39" y="497"/>
                  <a:pt x="39" y="497"/>
                  <a:pt x="40" y="497"/>
                </a:cubicBezTo>
                <a:cubicBezTo>
                  <a:pt x="41" y="497"/>
                  <a:pt x="41" y="497"/>
                  <a:pt x="41" y="496"/>
                </a:cubicBezTo>
                <a:cubicBezTo>
                  <a:pt x="41" y="496"/>
                  <a:pt x="41" y="496"/>
                  <a:pt x="41" y="496"/>
                </a:cubicBezTo>
                <a:cubicBezTo>
                  <a:pt x="41" y="496"/>
                  <a:pt x="42" y="496"/>
                  <a:pt x="42" y="495"/>
                </a:cubicBezTo>
                <a:cubicBezTo>
                  <a:pt x="42" y="495"/>
                  <a:pt x="42" y="495"/>
                  <a:pt x="42" y="495"/>
                </a:cubicBezTo>
                <a:cubicBezTo>
                  <a:pt x="42" y="495"/>
                  <a:pt x="42" y="495"/>
                  <a:pt x="43" y="495"/>
                </a:cubicBezTo>
                <a:cubicBezTo>
                  <a:pt x="43" y="495"/>
                  <a:pt x="43" y="495"/>
                  <a:pt x="44" y="495"/>
                </a:cubicBezTo>
                <a:cubicBezTo>
                  <a:pt x="44" y="495"/>
                  <a:pt x="45" y="495"/>
                  <a:pt x="46" y="495"/>
                </a:cubicBezTo>
                <a:cubicBezTo>
                  <a:pt x="46" y="495"/>
                  <a:pt x="46" y="496"/>
                  <a:pt x="45" y="497"/>
                </a:cubicBezTo>
                <a:cubicBezTo>
                  <a:pt x="45" y="497"/>
                  <a:pt x="45" y="498"/>
                  <a:pt x="45" y="498"/>
                </a:cubicBezTo>
                <a:close/>
                <a:moveTo>
                  <a:pt x="39" y="503"/>
                </a:moveTo>
                <a:cubicBezTo>
                  <a:pt x="38" y="504"/>
                  <a:pt x="38" y="505"/>
                  <a:pt x="37" y="505"/>
                </a:cubicBezTo>
                <a:cubicBezTo>
                  <a:pt x="36" y="506"/>
                  <a:pt x="36" y="507"/>
                  <a:pt x="35" y="507"/>
                </a:cubicBezTo>
                <a:cubicBezTo>
                  <a:pt x="34" y="507"/>
                  <a:pt x="34" y="506"/>
                  <a:pt x="34" y="506"/>
                </a:cubicBezTo>
                <a:cubicBezTo>
                  <a:pt x="34" y="505"/>
                  <a:pt x="34" y="505"/>
                  <a:pt x="34" y="504"/>
                </a:cubicBezTo>
                <a:cubicBezTo>
                  <a:pt x="34" y="504"/>
                  <a:pt x="34" y="503"/>
                  <a:pt x="34" y="503"/>
                </a:cubicBezTo>
                <a:cubicBezTo>
                  <a:pt x="33" y="502"/>
                  <a:pt x="33" y="501"/>
                  <a:pt x="33" y="501"/>
                </a:cubicBezTo>
                <a:cubicBezTo>
                  <a:pt x="33" y="500"/>
                  <a:pt x="34" y="500"/>
                  <a:pt x="35" y="499"/>
                </a:cubicBezTo>
                <a:cubicBezTo>
                  <a:pt x="36" y="499"/>
                  <a:pt x="37" y="500"/>
                  <a:pt x="38" y="500"/>
                </a:cubicBezTo>
                <a:cubicBezTo>
                  <a:pt x="38" y="501"/>
                  <a:pt x="39" y="502"/>
                  <a:pt x="39" y="503"/>
                </a:cubicBezTo>
                <a:close/>
                <a:moveTo>
                  <a:pt x="27" y="505"/>
                </a:moveTo>
                <a:cubicBezTo>
                  <a:pt x="28" y="504"/>
                  <a:pt x="29" y="504"/>
                  <a:pt x="30" y="504"/>
                </a:cubicBezTo>
                <a:cubicBezTo>
                  <a:pt x="31" y="504"/>
                  <a:pt x="32" y="504"/>
                  <a:pt x="32" y="504"/>
                </a:cubicBezTo>
                <a:cubicBezTo>
                  <a:pt x="33" y="505"/>
                  <a:pt x="33" y="505"/>
                  <a:pt x="33" y="505"/>
                </a:cubicBezTo>
                <a:cubicBezTo>
                  <a:pt x="33" y="506"/>
                  <a:pt x="32" y="507"/>
                  <a:pt x="32" y="508"/>
                </a:cubicBezTo>
                <a:cubicBezTo>
                  <a:pt x="31" y="509"/>
                  <a:pt x="31" y="510"/>
                  <a:pt x="30" y="510"/>
                </a:cubicBezTo>
                <a:cubicBezTo>
                  <a:pt x="29" y="509"/>
                  <a:pt x="28" y="509"/>
                  <a:pt x="28" y="509"/>
                </a:cubicBezTo>
                <a:cubicBezTo>
                  <a:pt x="27" y="509"/>
                  <a:pt x="27" y="509"/>
                  <a:pt x="27" y="509"/>
                </a:cubicBezTo>
                <a:cubicBezTo>
                  <a:pt x="26" y="509"/>
                  <a:pt x="26" y="508"/>
                  <a:pt x="26" y="507"/>
                </a:cubicBezTo>
                <a:cubicBezTo>
                  <a:pt x="26" y="506"/>
                  <a:pt x="26" y="506"/>
                  <a:pt x="27" y="505"/>
                </a:cubicBezTo>
                <a:close/>
                <a:moveTo>
                  <a:pt x="24" y="516"/>
                </a:moveTo>
                <a:cubicBezTo>
                  <a:pt x="24" y="516"/>
                  <a:pt x="24" y="516"/>
                  <a:pt x="24" y="516"/>
                </a:cubicBezTo>
                <a:cubicBezTo>
                  <a:pt x="23" y="517"/>
                  <a:pt x="22" y="517"/>
                  <a:pt x="21" y="517"/>
                </a:cubicBezTo>
                <a:cubicBezTo>
                  <a:pt x="21" y="517"/>
                  <a:pt x="20" y="516"/>
                  <a:pt x="20" y="516"/>
                </a:cubicBezTo>
                <a:cubicBezTo>
                  <a:pt x="19" y="515"/>
                  <a:pt x="19" y="514"/>
                  <a:pt x="18" y="514"/>
                </a:cubicBezTo>
                <a:cubicBezTo>
                  <a:pt x="17" y="514"/>
                  <a:pt x="17" y="514"/>
                  <a:pt x="17" y="514"/>
                </a:cubicBezTo>
                <a:cubicBezTo>
                  <a:pt x="16" y="514"/>
                  <a:pt x="15" y="513"/>
                  <a:pt x="15" y="509"/>
                </a:cubicBezTo>
                <a:cubicBezTo>
                  <a:pt x="15" y="509"/>
                  <a:pt x="16" y="508"/>
                  <a:pt x="16" y="508"/>
                </a:cubicBezTo>
                <a:cubicBezTo>
                  <a:pt x="17" y="508"/>
                  <a:pt x="18" y="508"/>
                  <a:pt x="18" y="508"/>
                </a:cubicBezTo>
                <a:cubicBezTo>
                  <a:pt x="19" y="508"/>
                  <a:pt x="20" y="509"/>
                  <a:pt x="21" y="512"/>
                </a:cubicBezTo>
                <a:cubicBezTo>
                  <a:pt x="21" y="512"/>
                  <a:pt x="22" y="513"/>
                  <a:pt x="22" y="513"/>
                </a:cubicBezTo>
                <a:cubicBezTo>
                  <a:pt x="23" y="515"/>
                  <a:pt x="23" y="516"/>
                  <a:pt x="24" y="516"/>
                </a:cubicBezTo>
                <a:close/>
                <a:moveTo>
                  <a:pt x="13" y="517"/>
                </a:moveTo>
                <a:cubicBezTo>
                  <a:pt x="13" y="517"/>
                  <a:pt x="14" y="518"/>
                  <a:pt x="14" y="518"/>
                </a:cubicBezTo>
                <a:cubicBezTo>
                  <a:pt x="15" y="519"/>
                  <a:pt x="15" y="519"/>
                  <a:pt x="15" y="519"/>
                </a:cubicBezTo>
                <a:cubicBezTo>
                  <a:pt x="16" y="519"/>
                  <a:pt x="16" y="519"/>
                  <a:pt x="16" y="519"/>
                </a:cubicBezTo>
                <a:cubicBezTo>
                  <a:pt x="16" y="519"/>
                  <a:pt x="16" y="520"/>
                  <a:pt x="15" y="521"/>
                </a:cubicBezTo>
                <a:cubicBezTo>
                  <a:pt x="15" y="521"/>
                  <a:pt x="15" y="521"/>
                  <a:pt x="15" y="521"/>
                </a:cubicBezTo>
                <a:cubicBezTo>
                  <a:pt x="15" y="522"/>
                  <a:pt x="15" y="522"/>
                  <a:pt x="14" y="523"/>
                </a:cubicBezTo>
                <a:cubicBezTo>
                  <a:pt x="13" y="523"/>
                  <a:pt x="13" y="523"/>
                  <a:pt x="12" y="522"/>
                </a:cubicBezTo>
                <a:cubicBezTo>
                  <a:pt x="12" y="521"/>
                  <a:pt x="12" y="520"/>
                  <a:pt x="12" y="520"/>
                </a:cubicBezTo>
                <a:cubicBezTo>
                  <a:pt x="12" y="518"/>
                  <a:pt x="12" y="517"/>
                  <a:pt x="13" y="517"/>
                </a:cubicBezTo>
                <a:close/>
                <a:moveTo>
                  <a:pt x="15" y="525"/>
                </a:moveTo>
                <a:cubicBezTo>
                  <a:pt x="15" y="526"/>
                  <a:pt x="16" y="526"/>
                  <a:pt x="17" y="527"/>
                </a:cubicBezTo>
                <a:cubicBezTo>
                  <a:pt x="16" y="527"/>
                  <a:pt x="16" y="528"/>
                  <a:pt x="15" y="529"/>
                </a:cubicBezTo>
                <a:cubicBezTo>
                  <a:pt x="14" y="529"/>
                  <a:pt x="13" y="530"/>
                  <a:pt x="12" y="530"/>
                </a:cubicBezTo>
                <a:cubicBezTo>
                  <a:pt x="10" y="530"/>
                  <a:pt x="9" y="530"/>
                  <a:pt x="9" y="529"/>
                </a:cubicBezTo>
                <a:cubicBezTo>
                  <a:pt x="9" y="529"/>
                  <a:pt x="9" y="527"/>
                  <a:pt x="9" y="525"/>
                </a:cubicBezTo>
                <a:cubicBezTo>
                  <a:pt x="9" y="525"/>
                  <a:pt x="9" y="525"/>
                  <a:pt x="10" y="524"/>
                </a:cubicBezTo>
                <a:cubicBezTo>
                  <a:pt x="11" y="524"/>
                  <a:pt x="11" y="524"/>
                  <a:pt x="12" y="524"/>
                </a:cubicBezTo>
                <a:cubicBezTo>
                  <a:pt x="12" y="524"/>
                  <a:pt x="13" y="524"/>
                  <a:pt x="13" y="524"/>
                </a:cubicBezTo>
                <a:cubicBezTo>
                  <a:pt x="14" y="525"/>
                  <a:pt x="14" y="525"/>
                  <a:pt x="15" y="525"/>
                </a:cubicBezTo>
                <a:close/>
                <a:moveTo>
                  <a:pt x="9" y="534"/>
                </a:moveTo>
                <a:cubicBezTo>
                  <a:pt x="9" y="535"/>
                  <a:pt x="9" y="536"/>
                  <a:pt x="9" y="536"/>
                </a:cubicBezTo>
                <a:cubicBezTo>
                  <a:pt x="8" y="536"/>
                  <a:pt x="8" y="536"/>
                  <a:pt x="8" y="536"/>
                </a:cubicBezTo>
                <a:cubicBezTo>
                  <a:pt x="8" y="536"/>
                  <a:pt x="8" y="535"/>
                  <a:pt x="8" y="534"/>
                </a:cubicBezTo>
                <a:cubicBezTo>
                  <a:pt x="8" y="534"/>
                  <a:pt x="8" y="534"/>
                  <a:pt x="8" y="534"/>
                </a:cubicBezTo>
                <a:lnTo>
                  <a:pt x="9" y="534"/>
                </a:lnTo>
                <a:close/>
                <a:moveTo>
                  <a:pt x="16" y="540"/>
                </a:moveTo>
                <a:cubicBezTo>
                  <a:pt x="16" y="540"/>
                  <a:pt x="17" y="541"/>
                  <a:pt x="17" y="542"/>
                </a:cubicBezTo>
                <a:cubicBezTo>
                  <a:pt x="16" y="542"/>
                  <a:pt x="15" y="543"/>
                  <a:pt x="15" y="543"/>
                </a:cubicBezTo>
                <a:cubicBezTo>
                  <a:pt x="15" y="543"/>
                  <a:pt x="15" y="543"/>
                  <a:pt x="15" y="543"/>
                </a:cubicBezTo>
                <a:cubicBezTo>
                  <a:pt x="14" y="543"/>
                  <a:pt x="14" y="542"/>
                  <a:pt x="13" y="542"/>
                </a:cubicBezTo>
                <a:cubicBezTo>
                  <a:pt x="12" y="541"/>
                  <a:pt x="11" y="540"/>
                  <a:pt x="11" y="540"/>
                </a:cubicBezTo>
                <a:cubicBezTo>
                  <a:pt x="11" y="540"/>
                  <a:pt x="11" y="540"/>
                  <a:pt x="11" y="540"/>
                </a:cubicBezTo>
                <a:lnTo>
                  <a:pt x="16" y="540"/>
                </a:lnTo>
                <a:close/>
                <a:moveTo>
                  <a:pt x="13" y="547"/>
                </a:moveTo>
                <a:cubicBezTo>
                  <a:pt x="13" y="546"/>
                  <a:pt x="12" y="546"/>
                  <a:pt x="12" y="546"/>
                </a:cubicBezTo>
                <a:cubicBezTo>
                  <a:pt x="12" y="545"/>
                  <a:pt x="12" y="545"/>
                  <a:pt x="12" y="545"/>
                </a:cubicBezTo>
                <a:cubicBezTo>
                  <a:pt x="12" y="545"/>
                  <a:pt x="13" y="545"/>
                  <a:pt x="13" y="545"/>
                </a:cubicBezTo>
                <a:cubicBezTo>
                  <a:pt x="13" y="545"/>
                  <a:pt x="13" y="545"/>
                  <a:pt x="14" y="545"/>
                </a:cubicBezTo>
                <a:cubicBezTo>
                  <a:pt x="14" y="545"/>
                  <a:pt x="14" y="546"/>
                  <a:pt x="14" y="546"/>
                </a:cubicBezTo>
                <a:cubicBezTo>
                  <a:pt x="14" y="546"/>
                  <a:pt x="14" y="546"/>
                  <a:pt x="14" y="546"/>
                </a:cubicBezTo>
                <a:cubicBezTo>
                  <a:pt x="14" y="546"/>
                  <a:pt x="14" y="547"/>
                  <a:pt x="13" y="547"/>
                </a:cubicBezTo>
                <a:close/>
                <a:moveTo>
                  <a:pt x="9" y="553"/>
                </a:moveTo>
                <a:cubicBezTo>
                  <a:pt x="10" y="553"/>
                  <a:pt x="10" y="553"/>
                  <a:pt x="10" y="554"/>
                </a:cubicBezTo>
                <a:cubicBezTo>
                  <a:pt x="10" y="554"/>
                  <a:pt x="10" y="554"/>
                  <a:pt x="10" y="554"/>
                </a:cubicBezTo>
                <a:cubicBezTo>
                  <a:pt x="8" y="554"/>
                  <a:pt x="8" y="553"/>
                  <a:pt x="8" y="551"/>
                </a:cubicBezTo>
                <a:cubicBezTo>
                  <a:pt x="8" y="551"/>
                  <a:pt x="8" y="551"/>
                  <a:pt x="8" y="551"/>
                </a:cubicBezTo>
                <a:cubicBezTo>
                  <a:pt x="9" y="551"/>
                  <a:pt x="9" y="552"/>
                  <a:pt x="9" y="553"/>
                </a:cubicBezTo>
                <a:close/>
                <a:moveTo>
                  <a:pt x="9" y="565"/>
                </a:moveTo>
                <a:cubicBezTo>
                  <a:pt x="9" y="565"/>
                  <a:pt x="9" y="566"/>
                  <a:pt x="8" y="566"/>
                </a:cubicBezTo>
                <a:cubicBezTo>
                  <a:pt x="7" y="566"/>
                  <a:pt x="7" y="567"/>
                  <a:pt x="6" y="567"/>
                </a:cubicBezTo>
                <a:cubicBezTo>
                  <a:pt x="5" y="566"/>
                  <a:pt x="4" y="566"/>
                  <a:pt x="4" y="566"/>
                </a:cubicBezTo>
                <a:cubicBezTo>
                  <a:pt x="4" y="565"/>
                  <a:pt x="4" y="565"/>
                  <a:pt x="4" y="565"/>
                </a:cubicBezTo>
                <a:cubicBezTo>
                  <a:pt x="4" y="564"/>
                  <a:pt x="4" y="564"/>
                  <a:pt x="5" y="563"/>
                </a:cubicBezTo>
                <a:cubicBezTo>
                  <a:pt x="7" y="562"/>
                  <a:pt x="7" y="562"/>
                  <a:pt x="7" y="562"/>
                </a:cubicBezTo>
                <a:cubicBezTo>
                  <a:pt x="7" y="561"/>
                  <a:pt x="7" y="561"/>
                  <a:pt x="7" y="561"/>
                </a:cubicBezTo>
                <a:cubicBezTo>
                  <a:pt x="7" y="561"/>
                  <a:pt x="7" y="561"/>
                  <a:pt x="7" y="561"/>
                </a:cubicBezTo>
                <a:cubicBezTo>
                  <a:pt x="8" y="561"/>
                  <a:pt x="9" y="561"/>
                  <a:pt x="9" y="562"/>
                </a:cubicBezTo>
                <a:cubicBezTo>
                  <a:pt x="9" y="562"/>
                  <a:pt x="10" y="563"/>
                  <a:pt x="10" y="564"/>
                </a:cubicBezTo>
                <a:cubicBezTo>
                  <a:pt x="10" y="564"/>
                  <a:pt x="10" y="564"/>
                  <a:pt x="10" y="564"/>
                </a:cubicBezTo>
                <a:cubicBezTo>
                  <a:pt x="10" y="565"/>
                  <a:pt x="9" y="565"/>
                  <a:pt x="9" y="565"/>
                </a:cubicBezTo>
                <a:close/>
                <a:moveTo>
                  <a:pt x="8" y="573"/>
                </a:moveTo>
                <a:cubicBezTo>
                  <a:pt x="8" y="573"/>
                  <a:pt x="8" y="573"/>
                  <a:pt x="8" y="573"/>
                </a:cubicBezTo>
                <a:cubicBezTo>
                  <a:pt x="8" y="573"/>
                  <a:pt x="8" y="573"/>
                  <a:pt x="8" y="573"/>
                </a:cubicBezTo>
                <a:close/>
                <a:moveTo>
                  <a:pt x="9" y="573"/>
                </a:moveTo>
                <a:cubicBezTo>
                  <a:pt x="10" y="573"/>
                  <a:pt x="11" y="574"/>
                  <a:pt x="11" y="575"/>
                </a:cubicBezTo>
                <a:cubicBezTo>
                  <a:pt x="11" y="575"/>
                  <a:pt x="11" y="576"/>
                  <a:pt x="11" y="576"/>
                </a:cubicBezTo>
                <a:cubicBezTo>
                  <a:pt x="11" y="576"/>
                  <a:pt x="11" y="576"/>
                  <a:pt x="10" y="576"/>
                </a:cubicBezTo>
                <a:cubicBezTo>
                  <a:pt x="9" y="576"/>
                  <a:pt x="9" y="576"/>
                  <a:pt x="9" y="575"/>
                </a:cubicBezTo>
                <a:cubicBezTo>
                  <a:pt x="8" y="574"/>
                  <a:pt x="8" y="574"/>
                  <a:pt x="8" y="573"/>
                </a:cubicBezTo>
                <a:cubicBezTo>
                  <a:pt x="8" y="573"/>
                  <a:pt x="8" y="573"/>
                  <a:pt x="8" y="573"/>
                </a:cubicBezTo>
                <a:cubicBezTo>
                  <a:pt x="8" y="573"/>
                  <a:pt x="9" y="573"/>
                  <a:pt x="9" y="573"/>
                </a:cubicBezTo>
                <a:close/>
                <a:moveTo>
                  <a:pt x="0" y="569"/>
                </a:moveTo>
                <a:cubicBezTo>
                  <a:pt x="0" y="569"/>
                  <a:pt x="0" y="568"/>
                  <a:pt x="0" y="568"/>
                </a:cubicBezTo>
                <a:cubicBezTo>
                  <a:pt x="1" y="568"/>
                  <a:pt x="1" y="568"/>
                  <a:pt x="1" y="568"/>
                </a:cubicBezTo>
                <a:cubicBezTo>
                  <a:pt x="1" y="568"/>
                  <a:pt x="1" y="568"/>
                  <a:pt x="1" y="568"/>
                </a:cubicBezTo>
                <a:cubicBezTo>
                  <a:pt x="1" y="568"/>
                  <a:pt x="1" y="568"/>
                  <a:pt x="1" y="568"/>
                </a:cubicBezTo>
                <a:cubicBezTo>
                  <a:pt x="2" y="568"/>
                  <a:pt x="2" y="568"/>
                  <a:pt x="2" y="568"/>
                </a:cubicBezTo>
                <a:cubicBezTo>
                  <a:pt x="2" y="569"/>
                  <a:pt x="2" y="569"/>
                  <a:pt x="2" y="569"/>
                </a:cubicBezTo>
                <a:cubicBezTo>
                  <a:pt x="2" y="569"/>
                  <a:pt x="2" y="569"/>
                  <a:pt x="1" y="570"/>
                </a:cubicBezTo>
                <a:cubicBezTo>
                  <a:pt x="1" y="570"/>
                  <a:pt x="1" y="570"/>
                  <a:pt x="0" y="570"/>
                </a:cubicBezTo>
                <a:cubicBezTo>
                  <a:pt x="0" y="570"/>
                  <a:pt x="0" y="570"/>
                  <a:pt x="0" y="570"/>
                </a:cubicBezTo>
                <a:cubicBezTo>
                  <a:pt x="0" y="570"/>
                  <a:pt x="0" y="569"/>
                  <a:pt x="0" y="569"/>
                </a:cubicBezTo>
                <a:close/>
                <a:moveTo>
                  <a:pt x="1" y="568"/>
                </a:moveTo>
                <a:cubicBezTo>
                  <a:pt x="1" y="568"/>
                  <a:pt x="1" y="568"/>
                  <a:pt x="1" y="568"/>
                </a:cubicBezTo>
                <a:cubicBezTo>
                  <a:pt x="1" y="568"/>
                  <a:pt x="1" y="568"/>
                  <a:pt x="1" y="568"/>
                </a:cubicBezTo>
                <a:close/>
                <a:moveTo>
                  <a:pt x="6" y="575"/>
                </a:moveTo>
                <a:cubicBezTo>
                  <a:pt x="6" y="575"/>
                  <a:pt x="6" y="576"/>
                  <a:pt x="7" y="576"/>
                </a:cubicBezTo>
                <a:cubicBezTo>
                  <a:pt x="7" y="576"/>
                  <a:pt x="7" y="577"/>
                  <a:pt x="7" y="578"/>
                </a:cubicBezTo>
                <a:cubicBezTo>
                  <a:pt x="7" y="578"/>
                  <a:pt x="6" y="578"/>
                  <a:pt x="6" y="577"/>
                </a:cubicBezTo>
                <a:cubicBezTo>
                  <a:pt x="5" y="577"/>
                  <a:pt x="4" y="577"/>
                  <a:pt x="4" y="576"/>
                </a:cubicBezTo>
                <a:cubicBezTo>
                  <a:pt x="4" y="575"/>
                  <a:pt x="4" y="575"/>
                  <a:pt x="5" y="575"/>
                </a:cubicBezTo>
                <a:cubicBezTo>
                  <a:pt x="5" y="575"/>
                  <a:pt x="5" y="575"/>
                  <a:pt x="5" y="575"/>
                </a:cubicBezTo>
                <a:cubicBezTo>
                  <a:pt x="5" y="575"/>
                  <a:pt x="6" y="575"/>
                  <a:pt x="6" y="575"/>
                </a:cubicBezTo>
                <a:close/>
                <a:moveTo>
                  <a:pt x="6" y="581"/>
                </a:moveTo>
                <a:cubicBezTo>
                  <a:pt x="7" y="581"/>
                  <a:pt x="7" y="582"/>
                  <a:pt x="7" y="582"/>
                </a:cubicBezTo>
                <a:cubicBezTo>
                  <a:pt x="7" y="582"/>
                  <a:pt x="7" y="582"/>
                  <a:pt x="7" y="582"/>
                </a:cubicBezTo>
                <a:cubicBezTo>
                  <a:pt x="7" y="583"/>
                  <a:pt x="7" y="583"/>
                  <a:pt x="7" y="583"/>
                </a:cubicBezTo>
                <a:cubicBezTo>
                  <a:pt x="6" y="583"/>
                  <a:pt x="6" y="583"/>
                  <a:pt x="6" y="583"/>
                </a:cubicBezTo>
                <a:cubicBezTo>
                  <a:pt x="5" y="583"/>
                  <a:pt x="5" y="582"/>
                  <a:pt x="5" y="582"/>
                </a:cubicBezTo>
                <a:cubicBezTo>
                  <a:pt x="5" y="582"/>
                  <a:pt x="5" y="582"/>
                  <a:pt x="5" y="581"/>
                </a:cubicBezTo>
                <a:cubicBezTo>
                  <a:pt x="5" y="581"/>
                  <a:pt x="5" y="581"/>
                  <a:pt x="5" y="581"/>
                </a:cubicBezTo>
                <a:cubicBezTo>
                  <a:pt x="6" y="581"/>
                  <a:pt x="6" y="581"/>
                  <a:pt x="6" y="581"/>
                </a:cubicBezTo>
                <a:close/>
                <a:moveTo>
                  <a:pt x="8" y="586"/>
                </a:moveTo>
                <a:cubicBezTo>
                  <a:pt x="8" y="586"/>
                  <a:pt x="9" y="587"/>
                  <a:pt x="9" y="587"/>
                </a:cubicBezTo>
                <a:cubicBezTo>
                  <a:pt x="10" y="588"/>
                  <a:pt x="11" y="588"/>
                  <a:pt x="12" y="589"/>
                </a:cubicBezTo>
                <a:cubicBezTo>
                  <a:pt x="13" y="590"/>
                  <a:pt x="13" y="591"/>
                  <a:pt x="13" y="592"/>
                </a:cubicBezTo>
                <a:cubicBezTo>
                  <a:pt x="13" y="593"/>
                  <a:pt x="13" y="593"/>
                  <a:pt x="13" y="593"/>
                </a:cubicBezTo>
                <a:cubicBezTo>
                  <a:pt x="13" y="593"/>
                  <a:pt x="13" y="593"/>
                  <a:pt x="12" y="593"/>
                </a:cubicBezTo>
                <a:cubicBezTo>
                  <a:pt x="12" y="592"/>
                  <a:pt x="12" y="592"/>
                  <a:pt x="11" y="592"/>
                </a:cubicBezTo>
                <a:cubicBezTo>
                  <a:pt x="10" y="591"/>
                  <a:pt x="9" y="590"/>
                  <a:pt x="9" y="590"/>
                </a:cubicBezTo>
                <a:cubicBezTo>
                  <a:pt x="7" y="588"/>
                  <a:pt x="6" y="587"/>
                  <a:pt x="6" y="585"/>
                </a:cubicBezTo>
                <a:cubicBezTo>
                  <a:pt x="6" y="585"/>
                  <a:pt x="6" y="585"/>
                  <a:pt x="6" y="585"/>
                </a:cubicBezTo>
                <a:cubicBezTo>
                  <a:pt x="6" y="585"/>
                  <a:pt x="6" y="585"/>
                  <a:pt x="6" y="585"/>
                </a:cubicBezTo>
                <a:cubicBezTo>
                  <a:pt x="7" y="585"/>
                  <a:pt x="7" y="586"/>
                  <a:pt x="8" y="586"/>
                </a:cubicBezTo>
                <a:close/>
                <a:moveTo>
                  <a:pt x="17" y="595"/>
                </a:moveTo>
                <a:cubicBezTo>
                  <a:pt x="17" y="594"/>
                  <a:pt x="17" y="594"/>
                  <a:pt x="19" y="593"/>
                </a:cubicBezTo>
                <a:cubicBezTo>
                  <a:pt x="20" y="592"/>
                  <a:pt x="21" y="591"/>
                  <a:pt x="21" y="591"/>
                </a:cubicBezTo>
                <a:cubicBezTo>
                  <a:pt x="21" y="591"/>
                  <a:pt x="22" y="589"/>
                  <a:pt x="24" y="588"/>
                </a:cubicBezTo>
                <a:cubicBezTo>
                  <a:pt x="24" y="588"/>
                  <a:pt x="25" y="588"/>
                  <a:pt x="25" y="588"/>
                </a:cubicBezTo>
                <a:cubicBezTo>
                  <a:pt x="25" y="589"/>
                  <a:pt x="25" y="589"/>
                  <a:pt x="25" y="589"/>
                </a:cubicBezTo>
                <a:cubicBezTo>
                  <a:pt x="24" y="590"/>
                  <a:pt x="24" y="591"/>
                  <a:pt x="24" y="593"/>
                </a:cubicBezTo>
                <a:cubicBezTo>
                  <a:pt x="24" y="593"/>
                  <a:pt x="24" y="595"/>
                  <a:pt x="23" y="597"/>
                </a:cubicBezTo>
                <a:cubicBezTo>
                  <a:pt x="23" y="599"/>
                  <a:pt x="22" y="599"/>
                  <a:pt x="21" y="599"/>
                </a:cubicBezTo>
                <a:cubicBezTo>
                  <a:pt x="20" y="599"/>
                  <a:pt x="19" y="599"/>
                  <a:pt x="18" y="598"/>
                </a:cubicBezTo>
                <a:cubicBezTo>
                  <a:pt x="18" y="598"/>
                  <a:pt x="18" y="598"/>
                  <a:pt x="18" y="598"/>
                </a:cubicBezTo>
                <a:cubicBezTo>
                  <a:pt x="17" y="597"/>
                  <a:pt x="17" y="596"/>
                  <a:pt x="17" y="595"/>
                </a:cubicBezTo>
                <a:close/>
                <a:moveTo>
                  <a:pt x="8" y="593"/>
                </a:moveTo>
                <a:cubicBezTo>
                  <a:pt x="8" y="592"/>
                  <a:pt x="8" y="592"/>
                  <a:pt x="8" y="592"/>
                </a:cubicBezTo>
                <a:cubicBezTo>
                  <a:pt x="9" y="592"/>
                  <a:pt x="10" y="592"/>
                  <a:pt x="11" y="592"/>
                </a:cubicBezTo>
                <a:cubicBezTo>
                  <a:pt x="12" y="593"/>
                  <a:pt x="12" y="594"/>
                  <a:pt x="12" y="594"/>
                </a:cubicBezTo>
                <a:cubicBezTo>
                  <a:pt x="11" y="594"/>
                  <a:pt x="11" y="594"/>
                  <a:pt x="11" y="594"/>
                </a:cubicBezTo>
                <a:cubicBezTo>
                  <a:pt x="9" y="594"/>
                  <a:pt x="8" y="593"/>
                  <a:pt x="8" y="593"/>
                </a:cubicBezTo>
                <a:close/>
                <a:moveTo>
                  <a:pt x="11" y="596"/>
                </a:moveTo>
                <a:cubicBezTo>
                  <a:pt x="12" y="596"/>
                  <a:pt x="12" y="596"/>
                  <a:pt x="12" y="596"/>
                </a:cubicBezTo>
                <a:cubicBezTo>
                  <a:pt x="12" y="596"/>
                  <a:pt x="12" y="596"/>
                  <a:pt x="13" y="596"/>
                </a:cubicBezTo>
                <a:cubicBezTo>
                  <a:pt x="13" y="596"/>
                  <a:pt x="13" y="596"/>
                  <a:pt x="13" y="596"/>
                </a:cubicBezTo>
                <a:cubicBezTo>
                  <a:pt x="13" y="597"/>
                  <a:pt x="13" y="597"/>
                  <a:pt x="12" y="598"/>
                </a:cubicBezTo>
                <a:cubicBezTo>
                  <a:pt x="12" y="599"/>
                  <a:pt x="12" y="599"/>
                  <a:pt x="12" y="600"/>
                </a:cubicBezTo>
                <a:cubicBezTo>
                  <a:pt x="11" y="600"/>
                  <a:pt x="11" y="600"/>
                  <a:pt x="11" y="600"/>
                </a:cubicBezTo>
                <a:cubicBezTo>
                  <a:pt x="10" y="599"/>
                  <a:pt x="10" y="599"/>
                  <a:pt x="9" y="599"/>
                </a:cubicBezTo>
                <a:cubicBezTo>
                  <a:pt x="8" y="597"/>
                  <a:pt x="8" y="597"/>
                  <a:pt x="8" y="596"/>
                </a:cubicBezTo>
                <a:cubicBezTo>
                  <a:pt x="8" y="596"/>
                  <a:pt x="8" y="595"/>
                  <a:pt x="8" y="595"/>
                </a:cubicBezTo>
                <a:cubicBezTo>
                  <a:pt x="8" y="595"/>
                  <a:pt x="9" y="595"/>
                  <a:pt x="10" y="595"/>
                </a:cubicBezTo>
                <a:cubicBezTo>
                  <a:pt x="10" y="595"/>
                  <a:pt x="11" y="596"/>
                  <a:pt x="11" y="596"/>
                </a:cubicBezTo>
                <a:close/>
                <a:moveTo>
                  <a:pt x="9" y="602"/>
                </a:moveTo>
                <a:cubicBezTo>
                  <a:pt x="9" y="603"/>
                  <a:pt x="9" y="604"/>
                  <a:pt x="10" y="607"/>
                </a:cubicBezTo>
                <a:cubicBezTo>
                  <a:pt x="10" y="607"/>
                  <a:pt x="10" y="607"/>
                  <a:pt x="10" y="608"/>
                </a:cubicBezTo>
                <a:cubicBezTo>
                  <a:pt x="10" y="610"/>
                  <a:pt x="10" y="612"/>
                  <a:pt x="9" y="612"/>
                </a:cubicBezTo>
                <a:cubicBezTo>
                  <a:pt x="8" y="612"/>
                  <a:pt x="7" y="610"/>
                  <a:pt x="7" y="606"/>
                </a:cubicBezTo>
                <a:cubicBezTo>
                  <a:pt x="6" y="603"/>
                  <a:pt x="5" y="602"/>
                  <a:pt x="5" y="601"/>
                </a:cubicBezTo>
                <a:cubicBezTo>
                  <a:pt x="5" y="600"/>
                  <a:pt x="6" y="600"/>
                  <a:pt x="6" y="600"/>
                </a:cubicBezTo>
                <a:cubicBezTo>
                  <a:pt x="7" y="600"/>
                  <a:pt x="7" y="600"/>
                  <a:pt x="8" y="600"/>
                </a:cubicBezTo>
                <a:cubicBezTo>
                  <a:pt x="8" y="601"/>
                  <a:pt x="8" y="601"/>
                  <a:pt x="8" y="601"/>
                </a:cubicBezTo>
                <a:cubicBezTo>
                  <a:pt x="8" y="601"/>
                  <a:pt x="9" y="601"/>
                  <a:pt x="9" y="602"/>
                </a:cubicBezTo>
                <a:close/>
                <a:moveTo>
                  <a:pt x="15" y="621"/>
                </a:moveTo>
                <a:cubicBezTo>
                  <a:pt x="15" y="621"/>
                  <a:pt x="14" y="622"/>
                  <a:pt x="14" y="622"/>
                </a:cubicBezTo>
                <a:cubicBezTo>
                  <a:pt x="13" y="623"/>
                  <a:pt x="13" y="623"/>
                  <a:pt x="12" y="623"/>
                </a:cubicBezTo>
                <a:cubicBezTo>
                  <a:pt x="12" y="623"/>
                  <a:pt x="12" y="622"/>
                  <a:pt x="12" y="622"/>
                </a:cubicBezTo>
                <a:cubicBezTo>
                  <a:pt x="12" y="621"/>
                  <a:pt x="12" y="620"/>
                  <a:pt x="12" y="619"/>
                </a:cubicBezTo>
                <a:cubicBezTo>
                  <a:pt x="12" y="619"/>
                  <a:pt x="12" y="618"/>
                  <a:pt x="12" y="618"/>
                </a:cubicBezTo>
                <a:cubicBezTo>
                  <a:pt x="12" y="618"/>
                  <a:pt x="13" y="618"/>
                  <a:pt x="13" y="618"/>
                </a:cubicBezTo>
                <a:cubicBezTo>
                  <a:pt x="14" y="619"/>
                  <a:pt x="15" y="620"/>
                  <a:pt x="15" y="621"/>
                </a:cubicBezTo>
                <a:close/>
                <a:moveTo>
                  <a:pt x="9" y="622"/>
                </a:moveTo>
                <a:cubicBezTo>
                  <a:pt x="9" y="622"/>
                  <a:pt x="9" y="622"/>
                  <a:pt x="9" y="622"/>
                </a:cubicBezTo>
                <a:cubicBezTo>
                  <a:pt x="9" y="621"/>
                  <a:pt x="9" y="621"/>
                  <a:pt x="9" y="621"/>
                </a:cubicBezTo>
                <a:cubicBezTo>
                  <a:pt x="9" y="622"/>
                  <a:pt x="9" y="622"/>
                  <a:pt x="9" y="622"/>
                </a:cubicBezTo>
                <a:close/>
                <a:moveTo>
                  <a:pt x="11" y="622"/>
                </a:moveTo>
                <a:cubicBezTo>
                  <a:pt x="11" y="622"/>
                  <a:pt x="11" y="623"/>
                  <a:pt x="11" y="623"/>
                </a:cubicBezTo>
                <a:cubicBezTo>
                  <a:pt x="11" y="623"/>
                  <a:pt x="11" y="623"/>
                  <a:pt x="11" y="624"/>
                </a:cubicBezTo>
                <a:cubicBezTo>
                  <a:pt x="10" y="624"/>
                  <a:pt x="10" y="624"/>
                  <a:pt x="10" y="624"/>
                </a:cubicBezTo>
                <a:cubicBezTo>
                  <a:pt x="10" y="624"/>
                  <a:pt x="9" y="624"/>
                  <a:pt x="9" y="623"/>
                </a:cubicBezTo>
                <a:cubicBezTo>
                  <a:pt x="9" y="623"/>
                  <a:pt x="9" y="623"/>
                  <a:pt x="9" y="622"/>
                </a:cubicBezTo>
                <a:cubicBezTo>
                  <a:pt x="9" y="622"/>
                  <a:pt x="9" y="622"/>
                  <a:pt x="9" y="622"/>
                </a:cubicBezTo>
                <a:cubicBezTo>
                  <a:pt x="9" y="622"/>
                  <a:pt x="9" y="622"/>
                  <a:pt x="9" y="622"/>
                </a:cubicBezTo>
                <a:cubicBezTo>
                  <a:pt x="10" y="622"/>
                  <a:pt x="10" y="622"/>
                  <a:pt x="11" y="622"/>
                </a:cubicBezTo>
                <a:close/>
                <a:moveTo>
                  <a:pt x="15" y="624"/>
                </a:moveTo>
                <a:cubicBezTo>
                  <a:pt x="15" y="624"/>
                  <a:pt x="15" y="624"/>
                  <a:pt x="15" y="624"/>
                </a:cubicBezTo>
                <a:cubicBezTo>
                  <a:pt x="15" y="624"/>
                  <a:pt x="15" y="624"/>
                  <a:pt x="15" y="624"/>
                </a:cubicBezTo>
                <a:cubicBezTo>
                  <a:pt x="15" y="624"/>
                  <a:pt x="15" y="624"/>
                  <a:pt x="15" y="624"/>
                </a:cubicBezTo>
                <a:close/>
                <a:moveTo>
                  <a:pt x="17" y="625"/>
                </a:moveTo>
                <a:cubicBezTo>
                  <a:pt x="17" y="625"/>
                  <a:pt x="17" y="625"/>
                  <a:pt x="18" y="626"/>
                </a:cubicBezTo>
                <a:cubicBezTo>
                  <a:pt x="19" y="627"/>
                  <a:pt x="19" y="628"/>
                  <a:pt x="19" y="629"/>
                </a:cubicBezTo>
                <a:cubicBezTo>
                  <a:pt x="19" y="629"/>
                  <a:pt x="20" y="630"/>
                  <a:pt x="20" y="631"/>
                </a:cubicBezTo>
                <a:cubicBezTo>
                  <a:pt x="20" y="631"/>
                  <a:pt x="20" y="632"/>
                  <a:pt x="19" y="633"/>
                </a:cubicBezTo>
                <a:cubicBezTo>
                  <a:pt x="18" y="633"/>
                  <a:pt x="18" y="634"/>
                  <a:pt x="18" y="634"/>
                </a:cubicBezTo>
                <a:cubicBezTo>
                  <a:pt x="18" y="635"/>
                  <a:pt x="17" y="635"/>
                  <a:pt x="17" y="635"/>
                </a:cubicBezTo>
                <a:cubicBezTo>
                  <a:pt x="17" y="635"/>
                  <a:pt x="16" y="635"/>
                  <a:pt x="15" y="634"/>
                </a:cubicBezTo>
                <a:cubicBezTo>
                  <a:pt x="15" y="633"/>
                  <a:pt x="14" y="633"/>
                  <a:pt x="14" y="633"/>
                </a:cubicBezTo>
                <a:cubicBezTo>
                  <a:pt x="14" y="633"/>
                  <a:pt x="14" y="632"/>
                  <a:pt x="13" y="632"/>
                </a:cubicBezTo>
                <a:cubicBezTo>
                  <a:pt x="13" y="632"/>
                  <a:pt x="13" y="631"/>
                  <a:pt x="13" y="630"/>
                </a:cubicBezTo>
                <a:cubicBezTo>
                  <a:pt x="13" y="629"/>
                  <a:pt x="12" y="628"/>
                  <a:pt x="12" y="628"/>
                </a:cubicBezTo>
                <a:cubicBezTo>
                  <a:pt x="12" y="627"/>
                  <a:pt x="13" y="626"/>
                  <a:pt x="13" y="625"/>
                </a:cubicBezTo>
                <a:cubicBezTo>
                  <a:pt x="14" y="625"/>
                  <a:pt x="14" y="625"/>
                  <a:pt x="14" y="624"/>
                </a:cubicBezTo>
                <a:cubicBezTo>
                  <a:pt x="15" y="624"/>
                  <a:pt x="15" y="624"/>
                  <a:pt x="15" y="624"/>
                </a:cubicBezTo>
                <a:cubicBezTo>
                  <a:pt x="15" y="624"/>
                  <a:pt x="15" y="624"/>
                  <a:pt x="15" y="624"/>
                </a:cubicBezTo>
                <a:cubicBezTo>
                  <a:pt x="16" y="624"/>
                  <a:pt x="16" y="624"/>
                  <a:pt x="17" y="625"/>
                </a:cubicBezTo>
                <a:close/>
                <a:moveTo>
                  <a:pt x="14" y="624"/>
                </a:moveTo>
                <a:cubicBezTo>
                  <a:pt x="14" y="624"/>
                  <a:pt x="15" y="624"/>
                  <a:pt x="15" y="624"/>
                </a:cubicBezTo>
                <a:cubicBezTo>
                  <a:pt x="15" y="624"/>
                  <a:pt x="15" y="624"/>
                  <a:pt x="15" y="624"/>
                </a:cubicBezTo>
                <a:cubicBezTo>
                  <a:pt x="15" y="624"/>
                  <a:pt x="15" y="624"/>
                  <a:pt x="15" y="624"/>
                </a:cubicBezTo>
                <a:cubicBezTo>
                  <a:pt x="15" y="624"/>
                  <a:pt x="15" y="624"/>
                  <a:pt x="14" y="624"/>
                </a:cubicBezTo>
                <a:close/>
                <a:moveTo>
                  <a:pt x="18" y="620"/>
                </a:moveTo>
                <a:cubicBezTo>
                  <a:pt x="18" y="620"/>
                  <a:pt x="19" y="620"/>
                  <a:pt x="19" y="620"/>
                </a:cubicBezTo>
                <a:cubicBezTo>
                  <a:pt x="20" y="619"/>
                  <a:pt x="21" y="619"/>
                  <a:pt x="22" y="619"/>
                </a:cubicBezTo>
                <a:cubicBezTo>
                  <a:pt x="22" y="619"/>
                  <a:pt x="22" y="619"/>
                  <a:pt x="22" y="619"/>
                </a:cubicBezTo>
                <a:cubicBezTo>
                  <a:pt x="23" y="619"/>
                  <a:pt x="23" y="620"/>
                  <a:pt x="23" y="620"/>
                </a:cubicBezTo>
                <a:cubicBezTo>
                  <a:pt x="23" y="621"/>
                  <a:pt x="23" y="621"/>
                  <a:pt x="23" y="622"/>
                </a:cubicBezTo>
                <a:cubicBezTo>
                  <a:pt x="23" y="622"/>
                  <a:pt x="23" y="622"/>
                  <a:pt x="23" y="623"/>
                </a:cubicBezTo>
                <a:cubicBezTo>
                  <a:pt x="23" y="623"/>
                  <a:pt x="23" y="623"/>
                  <a:pt x="23" y="624"/>
                </a:cubicBezTo>
                <a:cubicBezTo>
                  <a:pt x="22" y="624"/>
                  <a:pt x="22" y="625"/>
                  <a:pt x="22" y="625"/>
                </a:cubicBezTo>
                <a:cubicBezTo>
                  <a:pt x="22" y="627"/>
                  <a:pt x="21" y="627"/>
                  <a:pt x="21" y="627"/>
                </a:cubicBezTo>
                <a:cubicBezTo>
                  <a:pt x="20" y="627"/>
                  <a:pt x="20" y="627"/>
                  <a:pt x="19" y="626"/>
                </a:cubicBezTo>
                <a:cubicBezTo>
                  <a:pt x="19" y="626"/>
                  <a:pt x="18" y="625"/>
                  <a:pt x="18" y="625"/>
                </a:cubicBezTo>
                <a:cubicBezTo>
                  <a:pt x="17" y="623"/>
                  <a:pt x="16" y="622"/>
                  <a:pt x="16" y="622"/>
                </a:cubicBezTo>
                <a:cubicBezTo>
                  <a:pt x="16" y="621"/>
                  <a:pt x="16" y="621"/>
                  <a:pt x="16" y="621"/>
                </a:cubicBezTo>
                <a:cubicBezTo>
                  <a:pt x="17" y="620"/>
                  <a:pt x="17" y="620"/>
                  <a:pt x="18" y="620"/>
                </a:cubicBezTo>
                <a:close/>
                <a:moveTo>
                  <a:pt x="162" y="672"/>
                </a:moveTo>
                <a:cubicBezTo>
                  <a:pt x="162" y="672"/>
                  <a:pt x="162" y="672"/>
                  <a:pt x="163" y="672"/>
                </a:cubicBezTo>
                <a:cubicBezTo>
                  <a:pt x="162" y="674"/>
                  <a:pt x="162" y="674"/>
                  <a:pt x="161" y="674"/>
                </a:cubicBezTo>
                <a:cubicBezTo>
                  <a:pt x="160" y="674"/>
                  <a:pt x="160" y="674"/>
                  <a:pt x="160" y="674"/>
                </a:cubicBezTo>
                <a:cubicBezTo>
                  <a:pt x="160" y="673"/>
                  <a:pt x="160" y="672"/>
                  <a:pt x="161" y="671"/>
                </a:cubicBezTo>
                <a:cubicBezTo>
                  <a:pt x="161" y="671"/>
                  <a:pt x="161" y="671"/>
                  <a:pt x="161" y="671"/>
                </a:cubicBezTo>
                <a:cubicBezTo>
                  <a:pt x="162" y="671"/>
                  <a:pt x="162" y="672"/>
                  <a:pt x="162" y="672"/>
                </a:cubicBezTo>
                <a:close/>
                <a:moveTo>
                  <a:pt x="34" y="652"/>
                </a:moveTo>
                <a:cubicBezTo>
                  <a:pt x="33" y="652"/>
                  <a:pt x="33" y="653"/>
                  <a:pt x="32" y="653"/>
                </a:cubicBezTo>
                <a:cubicBezTo>
                  <a:pt x="30" y="654"/>
                  <a:pt x="29" y="654"/>
                  <a:pt x="29" y="654"/>
                </a:cubicBezTo>
                <a:cubicBezTo>
                  <a:pt x="28" y="654"/>
                  <a:pt x="28" y="654"/>
                  <a:pt x="28" y="653"/>
                </a:cubicBezTo>
                <a:cubicBezTo>
                  <a:pt x="28" y="653"/>
                  <a:pt x="28" y="652"/>
                  <a:pt x="29" y="651"/>
                </a:cubicBezTo>
                <a:cubicBezTo>
                  <a:pt x="30" y="651"/>
                  <a:pt x="31" y="651"/>
                  <a:pt x="32" y="651"/>
                </a:cubicBezTo>
                <a:cubicBezTo>
                  <a:pt x="32" y="651"/>
                  <a:pt x="32" y="651"/>
                  <a:pt x="32" y="651"/>
                </a:cubicBezTo>
                <a:cubicBezTo>
                  <a:pt x="33" y="651"/>
                  <a:pt x="34" y="651"/>
                  <a:pt x="34" y="652"/>
                </a:cubicBezTo>
                <a:close/>
                <a:moveTo>
                  <a:pt x="30" y="660"/>
                </a:moveTo>
                <a:cubicBezTo>
                  <a:pt x="31" y="660"/>
                  <a:pt x="31" y="660"/>
                  <a:pt x="31" y="661"/>
                </a:cubicBezTo>
                <a:cubicBezTo>
                  <a:pt x="31" y="661"/>
                  <a:pt x="31" y="661"/>
                  <a:pt x="30" y="662"/>
                </a:cubicBezTo>
                <a:cubicBezTo>
                  <a:pt x="30" y="662"/>
                  <a:pt x="30" y="662"/>
                  <a:pt x="30" y="662"/>
                </a:cubicBezTo>
                <a:cubicBezTo>
                  <a:pt x="30" y="662"/>
                  <a:pt x="29" y="662"/>
                  <a:pt x="29" y="663"/>
                </a:cubicBezTo>
                <a:cubicBezTo>
                  <a:pt x="29" y="663"/>
                  <a:pt x="29" y="663"/>
                  <a:pt x="28" y="663"/>
                </a:cubicBezTo>
                <a:cubicBezTo>
                  <a:pt x="28" y="663"/>
                  <a:pt x="27" y="663"/>
                  <a:pt x="27" y="662"/>
                </a:cubicBezTo>
                <a:cubicBezTo>
                  <a:pt x="27" y="661"/>
                  <a:pt x="27" y="661"/>
                  <a:pt x="27" y="661"/>
                </a:cubicBezTo>
                <a:cubicBezTo>
                  <a:pt x="27" y="660"/>
                  <a:pt x="28" y="660"/>
                  <a:pt x="29" y="659"/>
                </a:cubicBezTo>
                <a:cubicBezTo>
                  <a:pt x="30" y="659"/>
                  <a:pt x="30" y="659"/>
                  <a:pt x="30" y="659"/>
                </a:cubicBezTo>
                <a:cubicBezTo>
                  <a:pt x="30" y="659"/>
                  <a:pt x="30" y="659"/>
                  <a:pt x="30" y="660"/>
                </a:cubicBezTo>
                <a:close/>
                <a:moveTo>
                  <a:pt x="31" y="664"/>
                </a:moveTo>
                <a:cubicBezTo>
                  <a:pt x="30" y="664"/>
                  <a:pt x="30" y="665"/>
                  <a:pt x="30" y="665"/>
                </a:cubicBezTo>
                <a:cubicBezTo>
                  <a:pt x="30" y="665"/>
                  <a:pt x="29" y="666"/>
                  <a:pt x="29" y="666"/>
                </a:cubicBezTo>
                <a:cubicBezTo>
                  <a:pt x="29" y="666"/>
                  <a:pt x="29" y="665"/>
                  <a:pt x="29" y="665"/>
                </a:cubicBezTo>
                <a:cubicBezTo>
                  <a:pt x="29" y="665"/>
                  <a:pt x="29" y="665"/>
                  <a:pt x="29" y="664"/>
                </a:cubicBezTo>
                <a:cubicBezTo>
                  <a:pt x="29" y="664"/>
                  <a:pt x="30" y="664"/>
                  <a:pt x="30" y="664"/>
                </a:cubicBezTo>
                <a:cubicBezTo>
                  <a:pt x="31" y="664"/>
                  <a:pt x="31" y="664"/>
                  <a:pt x="31" y="664"/>
                </a:cubicBezTo>
                <a:close/>
                <a:moveTo>
                  <a:pt x="23" y="666"/>
                </a:moveTo>
                <a:cubicBezTo>
                  <a:pt x="23" y="666"/>
                  <a:pt x="23" y="665"/>
                  <a:pt x="23" y="665"/>
                </a:cubicBezTo>
                <a:cubicBezTo>
                  <a:pt x="23" y="665"/>
                  <a:pt x="23" y="665"/>
                  <a:pt x="23" y="665"/>
                </a:cubicBezTo>
                <a:cubicBezTo>
                  <a:pt x="23" y="665"/>
                  <a:pt x="24" y="665"/>
                  <a:pt x="24" y="665"/>
                </a:cubicBezTo>
                <a:cubicBezTo>
                  <a:pt x="24" y="664"/>
                  <a:pt x="24" y="664"/>
                  <a:pt x="24" y="664"/>
                </a:cubicBezTo>
                <a:cubicBezTo>
                  <a:pt x="24" y="664"/>
                  <a:pt x="24" y="665"/>
                  <a:pt x="24" y="665"/>
                </a:cubicBezTo>
                <a:cubicBezTo>
                  <a:pt x="24" y="665"/>
                  <a:pt x="24" y="665"/>
                  <a:pt x="24" y="665"/>
                </a:cubicBezTo>
                <a:cubicBezTo>
                  <a:pt x="24" y="665"/>
                  <a:pt x="25" y="665"/>
                  <a:pt x="25" y="665"/>
                </a:cubicBezTo>
                <a:cubicBezTo>
                  <a:pt x="25" y="665"/>
                  <a:pt x="25" y="665"/>
                  <a:pt x="26" y="665"/>
                </a:cubicBezTo>
                <a:cubicBezTo>
                  <a:pt x="26" y="665"/>
                  <a:pt x="26" y="665"/>
                  <a:pt x="26" y="665"/>
                </a:cubicBezTo>
                <a:cubicBezTo>
                  <a:pt x="26" y="666"/>
                  <a:pt x="26" y="666"/>
                  <a:pt x="25" y="666"/>
                </a:cubicBezTo>
                <a:cubicBezTo>
                  <a:pt x="24" y="666"/>
                  <a:pt x="24" y="666"/>
                  <a:pt x="23" y="666"/>
                </a:cubicBezTo>
                <a:close/>
                <a:moveTo>
                  <a:pt x="19" y="668"/>
                </a:moveTo>
                <a:cubicBezTo>
                  <a:pt x="19" y="667"/>
                  <a:pt x="19" y="667"/>
                  <a:pt x="19" y="667"/>
                </a:cubicBezTo>
                <a:cubicBezTo>
                  <a:pt x="19" y="667"/>
                  <a:pt x="19" y="667"/>
                  <a:pt x="19" y="667"/>
                </a:cubicBezTo>
                <a:cubicBezTo>
                  <a:pt x="19" y="667"/>
                  <a:pt x="20" y="667"/>
                  <a:pt x="20" y="667"/>
                </a:cubicBezTo>
                <a:cubicBezTo>
                  <a:pt x="20" y="667"/>
                  <a:pt x="20" y="667"/>
                  <a:pt x="20" y="668"/>
                </a:cubicBezTo>
                <a:cubicBezTo>
                  <a:pt x="20" y="668"/>
                  <a:pt x="20" y="668"/>
                  <a:pt x="21" y="668"/>
                </a:cubicBezTo>
                <a:cubicBezTo>
                  <a:pt x="21" y="668"/>
                  <a:pt x="21" y="668"/>
                  <a:pt x="22" y="669"/>
                </a:cubicBezTo>
                <a:cubicBezTo>
                  <a:pt x="23" y="669"/>
                  <a:pt x="23" y="670"/>
                  <a:pt x="23" y="670"/>
                </a:cubicBezTo>
                <a:cubicBezTo>
                  <a:pt x="22" y="670"/>
                  <a:pt x="22" y="670"/>
                  <a:pt x="22" y="670"/>
                </a:cubicBezTo>
                <a:cubicBezTo>
                  <a:pt x="21" y="670"/>
                  <a:pt x="20" y="670"/>
                  <a:pt x="19" y="668"/>
                </a:cubicBezTo>
                <a:close/>
                <a:moveTo>
                  <a:pt x="14" y="635"/>
                </a:moveTo>
                <a:cubicBezTo>
                  <a:pt x="14" y="636"/>
                  <a:pt x="14" y="636"/>
                  <a:pt x="13" y="637"/>
                </a:cubicBezTo>
                <a:cubicBezTo>
                  <a:pt x="13" y="637"/>
                  <a:pt x="13" y="637"/>
                  <a:pt x="12" y="637"/>
                </a:cubicBezTo>
                <a:cubicBezTo>
                  <a:pt x="12" y="637"/>
                  <a:pt x="12" y="637"/>
                  <a:pt x="12" y="637"/>
                </a:cubicBezTo>
                <a:cubicBezTo>
                  <a:pt x="11" y="637"/>
                  <a:pt x="11" y="637"/>
                  <a:pt x="11" y="636"/>
                </a:cubicBezTo>
                <a:cubicBezTo>
                  <a:pt x="11" y="636"/>
                  <a:pt x="11" y="635"/>
                  <a:pt x="11" y="635"/>
                </a:cubicBezTo>
                <a:cubicBezTo>
                  <a:pt x="9" y="634"/>
                  <a:pt x="8" y="633"/>
                  <a:pt x="8" y="633"/>
                </a:cubicBezTo>
                <a:cubicBezTo>
                  <a:pt x="8" y="633"/>
                  <a:pt x="9" y="632"/>
                  <a:pt x="9" y="632"/>
                </a:cubicBezTo>
                <a:cubicBezTo>
                  <a:pt x="10" y="632"/>
                  <a:pt x="10" y="632"/>
                  <a:pt x="10" y="632"/>
                </a:cubicBezTo>
                <a:cubicBezTo>
                  <a:pt x="11" y="632"/>
                  <a:pt x="12" y="633"/>
                  <a:pt x="13" y="633"/>
                </a:cubicBezTo>
                <a:cubicBezTo>
                  <a:pt x="13" y="633"/>
                  <a:pt x="13" y="633"/>
                  <a:pt x="13" y="633"/>
                </a:cubicBezTo>
                <a:cubicBezTo>
                  <a:pt x="14" y="634"/>
                  <a:pt x="14" y="634"/>
                  <a:pt x="14" y="635"/>
                </a:cubicBezTo>
                <a:close/>
                <a:moveTo>
                  <a:pt x="11" y="637"/>
                </a:moveTo>
                <a:cubicBezTo>
                  <a:pt x="11" y="637"/>
                  <a:pt x="11" y="637"/>
                  <a:pt x="11" y="638"/>
                </a:cubicBezTo>
                <a:cubicBezTo>
                  <a:pt x="11" y="638"/>
                  <a:pt x="12" y="638"/>
                  <a:pt x="12" y="639"/>
                </a:cubicBezTo>
                <a:cubicBezTo>
                  <a:pt x="12" y="639"/>
                  <a:pt x="11" y="640"/>
                  <a:pt x="11" y="641"/>
                </a:cubicBezTo>
                <a:cubicBezTo>
                  <a:pt x="10" y="641"/>
                  <a:pt x="10" y="641"/>
                  <a:pt x="10" y="641"/>
                </a:cubicBezTo>
                <a:cubicBezTo>
                  <a:pt x="10" y="642"/>
                  <a:pt x="9" y="642"/>
                  <a:pt x="9" y="642"/>
                </a:cubicBezTo>
                <a:cubicBezTo>
                  <a:pt x="9" y="642"/>
                  <a:pt x="9" y="641"/>
                  <a:pt x="9" y="641"/>
                </a:cubicBezTo>
                <a:cubicBezTo>
                  <a:pt x="9" y="640"/>
                  <a:pt x="9" y="640"/>
                  <a:pt x="9" y="640"/>
                </a:cubicBezTo>
                <a:cubicBezTo>
                  <a:pt x="9" y="639"/>
                  <a:pt x="9" y="639"/>
                  <a:pt x="9" y="639"/>
                </a:cubicBezTo>
                <a:cubicBezTo>
                  <a:pt x="9" y="638"/>
                  <a:pt x="9" y="637"/>
                  <a:pt x="9" y="637"/>
                </a:cubicBezTo>
                <a:cubicBezTo>
                  <a:pt x="10" y="637"/>
                  <a:pt x="10" y="637"/>
                  <a:pt x="11" y="637"/>
                </a:cubicBezTo>
                <a:close/>
                <a:moveTo>
                  <a:pt x="11" y="657"/>
                </a:moveTo>
                <a:cubicBezTo>
                  <a:pt x="12" y="659"/>
                  <a:pt x="12" y="660"/>
                  <a:pt x="12" y="661"/>
                </a:cubicBezTo>
                <a:cubicBezTo>
                  <a:pt x="12" y="662"/>
                  <a:pt x="12" y="662"/>
                  <a:pt x="12" y="662"/>
                </a:cubicBezTo>
                <a:cubicBezTo>
                  <a:pt x="12" y="665"/>
                  <a:pt x="11" y="666"/>
                  <a:pt x="10" y="666"/>
                </a:cubicBezTo>
                <a:cubicBezTo>
                  <a:pt x="8" y="666"/>
                  <a:pt x="7" y="665"/>
                  <a:pt x="7" y="663"/>
                </a:cubicBezTo>
                <a:cubicBezTo>
                  <a:pt x="7" y="661"/>
                  <a:pt x="8" y="660"/>
                  <a:pt x="8" y="658"/>
                </a:cubicBezTo>
                <a:cubicBezTo>
                  <a:pt x="9" y="656"/>
                  <a:pt x="9" y="655"/>
                  <a:pt x="10" y="654"/>
                </a:cubicBezTo>
                <a:cubicBezTo>
                  <a:pt x="10" y="654"/>
                  <a:pt x="10" y="654"/>
                  <a:pt x="11" y="654"/>
                </a:cubicBezTo>
                <a:cubicBezTo>
                  <a:pt x="11" y="654"/>
                  <a:pt x="11" y="655"/>
                  <a:pt x="11" y="655"/>
                </a:cubicBezTo>
                <a:cubicBezTo>
                  <a:pt x="11" y="656"/>
                  <a:pt x="11" y="656"/>
                  <a:pt x="11" y="657"/>
                </a:cubicBezTo>
                <a:close/>
                <a:moveTo>
                  <a:pt x="15" y="663"/>
                </a:moveTo>
                <a:cubicBezTo>
                  <a:pt x="14" y="664"/>
                  <a:pt x="14" y="664"/>
                  <a:pt x="13" y="664"/>
                </a:cubicBezTo>
                <a:cubicBezTo>
                  <a:pt x="13" y="663"/>
                  <a:pt x="13" y="662"/>
                  <a:pt x="13" y="661"/>
                </a:cubicBezTo>
                <a:cubicBezTo>
                  <a:pt x="13" y="661"/>
                  <a:pt x="13" y="660"/>
                  <a:pt x="13" y="660"/>
                </a:cubicBezTo>
                <a:cubicBezTo>
                  <a:pt x="13" y="659"/>
                  <a:pt x="13" y="658"/>
                  <a:pt x="13" y="658"/>
                </a:cubicBezTo>
                <a:cubicBezTo>
                  <a:pt x="14" y="658"/>
                  <a:pt x="14" y="658"/>
                  <a:pt x="15" y="659"/>
                </a:cubicBezTo>
                <a:cubicBezTo>
                  <a:pt x="15" y="659"/>
                  <a:pt x="15" y="659"/>
                  <a:pt x="15" y="659"/>
                </a:cubicBezTo>
                <a:cubicBezTo>
                  <a:pt x="15" y="659"/>
                  <a:pt x="15" y="660"/>
                  <a:pt x="15" y="660"/>
                </a:cubicBezTo>
                <a:cubicBezTo>
                  <a:pt x="15" y="661"/>
                  <a:pt x="15" y="662"/>
                  <a:pt x="15" y="663"/>
                </a:cubicBezTo>
                <a:close/>
                <a:moveTo>
                  <a:pt x="182" y="353"/>
                </a:moveTo>
                <a:cubicBezTo>
                  <a:pt x="183" y="353"/>
                  <a:pt x="183" y="353"/>
                  <a:pt x="184" y="353"/>
                </a:cubicBezTo>
                <a:cubicBezTo>
                  <a:pt x="184" y="353"/>
                  <a:pt x="184" y="353"/>
                  <a:pt x="185" y="353"/>
                </a:cubicBezTo>
                <a:cubicBezTo>
                  <a:pt x="185" y="353"/>
                  <a:pt x="186" y="354"/>
                  <a:pt x="186" y="354"/>
                </a:cubicBezTo>
                <a:cubicBezTo>
                  <a:pt x="186" y="355"/>
                  <a:pt x="185" y="355"/>
                  <a:pt x="185" y="356"/>
                </a:cubicBezTo>
                <a:cubicBezTo>
                  <a:pt x="185" y="356"/>
                  <a:pt x="184" y="356"/>
                  <a:pt x="184" y="356"/>
                </a:cubicBezTo>
                <a:cubicBezTo>
                  <a:pt x="184" y="356"/>
                  <a:pt x="183" y="356"/>
                  <a:pt x="183" y="356"/>
                </a:cubicBezTo>
                <a:cubicBezTo>
                  <a:pt x="183" y="356"/>
                  <a:pt x="182" y="356"/>
                  <a:pt x="182" y="355"/>
                </a:cubicBezTo>
                <a:cubicBezTo>
                  <a:pt x="181" y="354"/>
                  <a:pt x="181" y="354"/>
                  <a:pt x="180" y="354"/>
                </a:cubicBezTo>
                <a:cubicBezTo>
                  <a:pt x="180" y="354"/>
                  <a:pt x="180" y="354"/>
                  <a:pt x="180" y="353"/>
                </a:cubicBezTo>
                <a:cubicBezTo>
                  <a:pt x="181" y="353"/>
                  <a:pt x="181" y="353"/>
                  <a:pt x="182" y="353"/>
                </a:cubicBezTo>
                <a:cubicBezTo>
                  <a:pt x="182" y="353"/>
                  <a:pt x="182" y="353"/>
                  <a:pt x="182" y="353"/>
                </a:cubicBezTo>
                <a:close/>
                <a:moveTo>
                  <a:pt x="61" y="484"/>
                </a:moveTo>
                <a:cubicBezTo>
                  <a:pt x="61" y="484"/>
                  <a:pt x="61" y="484"/>
                  <a:pt x="61" y="485"/>
                </a:cubicBezTo>
                <a:cubicBezTo>
                  <a:pt x="60" y="485"/>
                  <a:pt x="60" y="485"/>
                  <a:pt x="60" y="486"/>
                </a:cubicBezTo>
                <a:cubicBezTo>
                  <a:pt x="60" y="486"/>
                  <a:pt x="60" y="486"/>
                  <a:pt x="59" y="486"/>
                </a:cubicBezTo>
                <a:cubicBezTo>
                  <a:pt x="58" y="486"/>
                  <a:pt x="58" y="486"/>
                  <a:pt x="58" y="486"/>
                </a:cubicBezTo>
                <a:cubicBezTo>
                  <a:pt x="56" y="486"/>
                  <a:pt x="54" y="487"/>
                  <a:pt x="54" y="487"/>
                </a:cubicBezTo>
                <a:cubicBezTo>
                  <a:pt x="53" y="487"/>
                  <a:pt x="53" y="487"/>
                  <a:pt x="53" y="487"/>
                </a:cubicBezTo>
                <a:cubicBezTo>
                  <a:pt x="53" y="487"/>
                  <a:pt x="52" y="487"/>
                  <a:pt x="52" y="486"/>
                </a:cubicBezTo>
                <a:cubicBezTo>
                  <a:pt x="52" y="486"/>
                  <a:pt x="53" y="486"/>
                  <a:pt x="54" y="485"/>
                </a:cubicBezTo>
                <a:cubicBezTo>
                  <a:pt x="55" y="484"/>
                  <a:pt x="55" y="484"/>
                  <a:pt x="55" y="483"/>
                </a:cubicBezTo>
                <a:cubicBezTo>
                  <a:pt x="56" y="483"/>
                  <a:pt x="57" y="483"/>
                  <a:pt x="58" y="483"/>
                </a:cubicBezTo>
                <a:cubicBezTo>
                  <a:pt x="58" y="483"/>
                  <a:pt x="59" y="483"/>
                  <a:pt x="60" y="483"/>
                </a:cubicBezTo>
                <a:cubicBezTo>
                  <a:pt x="61" y="483"/>
                  <a:pt x="61" y="483"/>
                  <a:pt x="61" y="484"/>
                </a:cubicBezTo>
                <a:close/>
                <a:moveTo>
                  <a:pt x="177" y="361"/>
                </a:moveTo>
                <a:cubicBezTo>
                  <a:pt x="177" y="361"/>
                  <a:pt x="178" y="362"/>
                  <a:pt x="180" y="362"/>
                </a:cubicBezTo>
                <a:cubicBezTo>
                  <a:pt x="180" y="362"/>
                  <a:pt x="180" y="362"/>
                  <a:pt x="181" y="362"/>
                </a:cubicBezTo>
                <a:cubicBezTo>
                  <a:pt x="183" y="362"/>
                  <a:pt x="185" y="361"/>
                  <a:pt x="187" y="359"/>
                </a:cubicBezTo>
                <a:cubicBezTo>
                  <a:pt x="188" y="358"/>
                  <a:pt x="189" y="357"/>
                  <a:pt x="191" y="356"/>
                </a:cubicBezTo>
                <a:cubicBezTo>
                  <a:pt x="194" y="352"/>
                  <a:pt x="196" y="349"/>
                  <a:pt x="196" y="348"/>
                </a:cubicBezTo>
                <a:cubicBezTo>
                  <a:pt x="196" y="348"/>
                  <a:pt x="196" y="348"/>
                  <a:pt x="196" y="348"/>
                </a:cubicBezTo>
                <a:cubicBezTo>
                  <a:pt x="194" y="350"/>
                  <a:pt x="191" y="353"/>
                  <a:pt x="186" y="359"/>
                </a:cubicBezTo>
                <a:cubicBezTo>
                  <a:pt x="186" y="358"/>
                  <a:pt x="186" y="357"/>
                  <a:pt x="186" y="357"/>
                </a:cubicBezTo>
                <a:cubicBezTo>
                  <a:pt x="186" y="357"/>
                  <a:pt x="186" y="356"/>
                  <a:pt x="187" y="355"/>
                </a:cubicBezTo>
                <a:cubicBezTo>
                  <a:pt x="186" y="352"/>
                  <a:pt x="185" y="351"/>
                  <a:pt x="184" y="351"/>
                </a:cubicBezTo>
                <a:cubicBezTo>
                  <a:pt x="184" y="351"/>
                  <a:pt x="184" y="351"/>
                  <a:pt x="184" y="351"/>
                </a:cubicBezTo>
                <a:cubicBezTo>
                  <a:pt x="184" y="350"/>
                  <a:pt x="184" y="350"/>
                  <a:pt x="185" y="349"/>
                </a:cubicBezTo>
                <a:cubicBezTo>
                  <a:pt x="186" y="349"/>
                  <a:pt x="186" y="348"/>
                  <a:pt x="186" y="348"/>
                </a:cubicBezTo>
                <a:cubicBezTo>
                  <a:pt x="186" y="348"/>
                  <a:pt x="186" y="348"/>
                  <a:pt x="185" y="348"/>
                </a:cubicBezTo>
                <a:cubicBezTo>
                  <a:pt x="185" y="348"/>
                  <a:pt x="184" y="348"/>
                  <a:pt x="183" y="348"/>
                </a:cubicBezTo>
                <a:cubicBezTo>
                  <a:pt x="183" y="348"/>
                  <a:pt x="183" y="349"/>
                  <a:pt x="183" y="349"/>
                </a:cubicBezTo>
                <a:cubicBezTo>
                  <a:pt x="183" y="349"/>
                  <a:pt x="183" y="349"/>
                  <a:pt x="183" y="349"/>
                </a:cubicBezTo>
                <a:cubicBezTo>
                  <a:pt x="183" y="349"/>
                  <a:pt x="183" y="350"/>
                  <a:pt x="182" y="352"/>
                </a:cubicBezTo>
                <a:cubicBezTo>
                  <a:pt x="180" y="352"/>
                  <a:pt x="180" y="352"/>
                  <a:pt x="180" y="352"/>
                </a:cubicBezTo>
                <a:cubicBezTo>
                  <a:pt x="179" y="351"/>
                  <a:pt x="178" y="349"/>
                  <a:pt x="178" y="347"/>
                </a:cubicBezTo>
                <a:cubicBezTo>
                  <a:pt x="178" y="346"/>
                  <a:pt x="179" y="344"/>
                  <a:pt x="182" y="342"/>
                </a:cubicBezTo>
                <a:cubicBezTo>
                  <a:pt x="182" y="342"/>
                  <a:pt x="182" y="342"/>
                  <a:pt x="182" y="342"/>
                </a:cubicBezTo>
                <a:cubicBezTo>
                  <a:pt x="182" y="342"/>
                  <a:pt x="181" y="341"/>
                  <a:pt x="181" y="340"/>
                </a:cubicBezTo>
                <a:cubicBezTo>
                  <a:pt x="181" y="338"/>
                  <a:pt x="180" y="337"/>
                  <a:pt x="180" y="337"/>
                </a:cubicBezTo>
                <a:cubicBezTo>
                  <a:pt x="180" y="336"/>
                  <a:pt x="181" y="336"/>
                  <a:pt x="181" y="335"/>
                </a:cubicBezTo>
                <a:cubicBezTo>
                  <a:pt x="182" y="336"/>
                  <a:pt x="182" y="336"/>
                  <a:pt x="183" y="337"/>
                </a:cubicBezTo>
                <a:cubicBezTo>
                  <a:pt x="183" y="338"/>
                  <a:pt x="184" y="338"/>
                  <a:pt x="184" y="339"/>
                </a:cubicBezTo>
                <a:cubicBezTo>
                  <a:pt x="185" y="341"/>
                  <a:pt x="185" y="343"/>
                  <a:pt x="185" y="344"/>
                </a:cubicBezTo>
                <a:cubicBezTo>
                  <a:pt x="186" y="343"/>
                  <a:pt x="187" y="342"/>
                  <a:pt x="187" y="342"/>
                </a:cubicBezTo>
                <a:cubicBezTo>
                  <a:pt x="189" y="342"/>
                  <a:pt x="189" y="343"/>
                  <a:pt x="190" y="343"/>
                </a:cubicBezTo>
                <a:cubicBezTo>
                  <a:pt x="190" y="343"/>
                  <a:pt x="190" y="342"/>
                  <a:pt x="190" y="342"/>
                </a:cubicBezTo>
                <a:cubicBezTo>
                  <a:pt x="189" y="341"/>
                  <a:pt x="188" y="341"/>
                  <a:pt x="187" y="339"/>
                </a:cubicBezTo>
                <a:cubicBezTo>
                  <a:pt x="187" y="339"/>
                  <a:pt x="187" y="337"/>
                  <a:pt x="186" y="336"/>
                </a:cubicBezTo>
                <a:cubicBezTo>
                  <a:pt x="185" y="336"/>
                  <a:pt x="185" y="336"/>
                  <a:pt x="185" y="336"/>
                </a:cubicBezTo>
                <a:cubicBezTo>
                  <a:pt x="185" y="336"/>
                  <a:pt x="184" y="336"/>
                  <a:pt x="184" y="336"/>
                </a:cubicBezTo>
                <a:cubicBezTo>
                  <a:pt x="183" y="334"/>
                  <a:pt x="183" y="332"/>
                  <a:pt x="183" y="330"/>
                </a:cubicBezTo>
                <a:cubicBezTo>
                  <a:pt x="183" y="328"/>
                  <a:pt x="184" y="327"/>
                  <a:pt x="187" y="327"/>
                </a:cubicBezTo>
                <a:cubicBezTo>
                  <a:pt x="188" y="327"/>
                  <a:pt x="188" y="327"/>
                  <a:pt x="189" y="327"/>
                </a:cubicBezTo>
                <a:cubicBezTo>
                  <a:pt x="188" y="326"/>
                  <a:pt x="187" y="325"/>
                  <a:pt x="187" y="325"/>
                </a:cubicBezTo>
                <a:cubicBezTo>
                  <a:pt x="187" y="324"/>
                  <a:pt x="188" y="324"/>
                  <a:pt x="189" y="323"/>
                </a:cubicBezTo>
                <a:cubicBezTo>
                  <a:pt x="190" y="323"/>
                  <a:pt x="191" y="323"/>
                  <a:pt x="190" y="322"/>
                </a:cubicBezTo>
                <a:cubicBezTo>
                  <a:pt x="190" y="322"/>
                  <a:pt x="189" y="322"/>
                  <a:pt x="189" y="322"/>
                </a:cubicBezTo>
                <a:cubicBezTo>
                  <a:pt x="189" y="321"/>
                  <a:pt x="189" y="321"/>
                  <a:pt x="189" y="320"/>
                </a:cubicBezTo>
                <a:cubicBezTo>
                  <a:pt x="189" y="320"/>
                  <a:pt x="189" y="319"/>
                  <a:pt x="189" y="319"/>
                </a:cubicBezTo>
                <a:cubicBezTo>
                  <a:pt x="189" y="319"/>
                  <a:pt x="189" y="318"/>
                  <a:pt x="189" y="317"/>
                </a:cubicBezTo>
                <a:cubicBezTo>
                  <a:pt x="189" y="317"/>
                  <a:pt x="189" y="316"/>
                  <a:pt x="191" y="315"/>
                </a:cubicBezTo>
                <a:cubicBezTo>
                  <a:pt x="191" y="315"/>
                  <a:pt x="191" y="315"/>
                  <a:pt x="191" y="315"/>
                </a:cubicBezTo>
                <a:cubicBezTo>
                  <a:pt x="192" y="315"/>
                  <a:pt x="192" y="315"/>
                  <a:pt x="192" y="315"/>
                </a:cubicBezTo>
                <a:cubicBezTo>
                  <a:pt x="192" y="315"/>
                  <a:pt x="193" y="314"/>
                  <a:pt x="194" y="314"/>
                </a:cubicBezTo>
                <a:cubicBezTo>
                  <a:pt x="196" y="314"/>
                  <a:pt x="198" y="316"/>
                  <a:pt x="201" y="320"/>
                </a:cubicBezTo>
                <a:cubicBezTo>
                  <a:pt x="201" y="319"/>
                  <a:pt x="201" y="319"/>
                  <a:pt x="201" y="319"/>
                </a:cubicBezTo>
                <a:cubicBezTo>
                  <a:pt x="200" y="319"/>
                  <a:pt x="200" y="318"/>
                  <a:pt x="200" y="317"/>
                </a:cubicBezTo>
                <a:cubicBezTo>
                  <a:pt x="200" y="315"/>
                  <a:pt x="200" y="315"/>
                  <a:pt x="200" y="314"/>
                </a:cubicBezTo>
                <a:cubicBezTo>
                  <a:pt x="198" y="314"/>
                  <a:pt x="198" y="314"/>
                  <a:pt x="198" y="314"/>
                </a:cubicBezTo>
                <a:cubicBezTo>
                  <a:pt x="197" y="314"/>
                  <a:pt x="196" y="314"/>
                  <a:pt x="196" y="313"/>
                </a:cubicBezTo>
                <a:cubicBezTo>
                  <a:pt x="196" y="313"/>
                  <a:pt x="196" y="313"/>
                  <a:pt x="196" y="313"/>
                </a:cubicBezTo>
                <a:cubicBezTo>
                  <a:pt x="195" y="313"/>
                  <a:pt x="195" y="312"/>
                  <a:pt x="195" y="311"/>
                </a:cubicBezTo>
                <a:cubicBezTo>
                  <a:pt x="195" y="311"/>
                  <a:pt x="195" y="310"/>
                  <a:pt x="195" y="310"/>
                </a:cubicBezTo>
                <a:cubicBezTo>
                  <a:pt x="195" y="310"/>
                  <a:pt x="196" y="309"/>
                  <a:pt x="196" y="309"/>
                </a:cubicBezTo>
                <a:cubicBezTo>
                  <a:pt x="196" y="308"/>
                  <a:pt x="196" y="308"/>
                  <a:pt x="196" y="308"/>
                </a:cubicBezTo>
                <a:cubicBezTo>
                  <a:pt x="195" y="308"/>
                  <a:pt x="195" y="308"/>
                  <a:pt x="195" y="308"/>
                </a:cubicBezTo>
                <a:cubicBezTo>
                  <a:pt x="194" y="309"/>
                  <a:pt x="194" y="309"/>
                  <a:pt x="193" y="309"/>
                </a:cubicBezTo>
                <a:cubicBezTo>
                  <a:pt x="193" y="309"/>
                  <a:pt x="193" y="309"/>
                  <a:pt x="192" y="309"/>
                </a:cubicBezTo>
                <a:cubicBezTo>
                  <a:pt x="192" y="309"/>
                  <a:pt x="191" y="308"/>
                  <a:pt x="191" y="308"/>
                </a:cubicBezTo>
                <a:cubicBezTo>
                  <a:pt x="191" y="307"/>
                  <a:pt x="191" y="307"/>
                  <a:pt x="191" y="307"/>
                </a:cubicBezTo>
                <a:cubicBezTo>
                  <a:pt x="192" y="306"/>
                  <a:pt x="193" y="305"/>
                  <a:pt x="195" y="305"/>
                </a:cubicBezTo>
                <a:cubicBezTo>
                  <a:pt x="195" y="305"/>
                  <a:pt x="196" y="305"/>
                  <a:pt x="196" y="305"/>
                </a:cubicBezTo>
                <a:cubicBezTo>
                  <a:pt x="197" y="305"/>
                  <a:pt x="197" y="304"/>
                  <a:pt x="198" y="304"/>
                </a:cubicBezTo>
                <a:cubicBezTo>
                  <a:pt x="198" y="304"/>
                  <a:pt x="199" y="303"/>
                  <a:pt x="200" y="302"/>
                </a:cubicBezTo>
                <a:cubicBezTo>
                  <a:pt x="200" y="302"/>
                  <a:pt x="200" y="302"/>
                  <a:pt x="201" y="301"/>
                </a:cubicBezTo>
                <a:cubicBezTo>
                  <a:pt x="202" y="301"/>
                  <a:pt x="204" y="300"/>
                  <a:pt x="205" y="300"/>
                </a:cubicBezTo>
                <a:cubicBezTo>
                  <a:pt x="206" y="300"/>
                  <a:pt x="207" y="300"/>
                  <a:pt x="207" y="300"/>
                </a:cubicBezTo>
                <a:cubicBezTo>
                  <a:pt x="208" y="301"/>
                  <a:pt x="208" y="301"/>
                  <a:pt x="208" y="302"/>
                </a:cubicBezTo>
                <a:cubicBezTo>
                  <a:pt x="208" y="302"/>
                  <a:pt x="208" y="303"/>
                  <a:pt x="208" y="303"/>
                </a:cubicBezTo>
                <a:cubicBezTo>
                  <a:pt x="208" y="304"/>
                  <a:pt x="208" y="304"/>
                  <a:pt x="208" y="304"/>
                </a:cubicBezTo>
                <a:cubicBezTo>
                  <a:pt x="209" y="303"/>
                  <a:pt x="210" y="303"/>
                  <a:pt x="211" y="303"/>
                </a:cubicBezTo>
                <a:cubicBezTo>
                  <a:pt x="211" y="303"/>
                  <a:pt x="212" y="303"/>
                  <a:pt x="214" y="304"/>
                </a:cubicBezTo>
                <a:cubicBezTo>
                  <a:pt x="214" y="304"/>
                  <a:pt x="214" y="304"/>
                  <a:pt x="214" y="304"/>
                </a:cubicBezTo>
                <a:cubicBezTo>
                  <a:pt x="214" y="304"/>
                  <a:pt x="213" y="303"/>
                  <a:pt x="213" y="303"/>
                </a:cubicBezTo>
                <a:cubicBezTo>
                  <a:pt x="213" y="303"/>
                  <a:pt x="213" y="302"/>
                  <a:pt x="213" y="302"/>
                </a:cubicBezTo>
                <a:cubicBezTo>
                  <a:pt x="213" y="302"/>
                  <a:pt x="213" y="302"/>
                  <a:pt x="213" y="301"/>
                </a:cubicBezTo>
                <a:cubicBezTo>
                  <a:pt x="212" y="301"/>
                  <a:pt x="212" y="301"/>
                  <a:pt x="212" y="301"/>
                </a:cubicBezTo>
                <a:cubicBezTo>
                  <a:pt x="212" y="301"/>
                  <a:pt x="211" y="302"/>
                  <a:pt x="211" y="302"/>
                </a:cubicBezTo>
                <a:cubicBezTo>
                  <a:pt x="211" y="302"/>
                  <a:pt x="210" y="302"/>
                  <a:pt x="210" y="302"/>
                </a:cubicBezTo>
                <a:cubicBezTo>
                  <a:pt x="210" y="301"/>
                  <a:pt x="210" y="301"/>
                  <a:pt x="210" y="301"/>
                </a:cubicBezTo>
                <a:cubicBezTo>
                  <a:pt x="210" y="301"/>
                  <a:pt x="210" y="300"/>
                  <a:pt x="210" y="299"/>
                </a:cubicBezTo>
                <a:cubicBezTo>
                  <a:pt x="211" y="299"/>
                  <a:pt x="211" y="298"/>
                  <a:pt x="212" y="298"/>
                </a:cubicBezTo>
                <a:cubicBezTo>
                  <a:pt x="212" y="299"/>
                  <a:pt x="212" y="299"/>
                  <a:pt x="212" y="299"/>
                </a:cubicBezTo>
                <a:cubicBezTo>
                  <a:pt x="212" y="299"/>
                  <a:pt x="213" y="300"/>
                  <a:pt x="213" y="300"/>
                </a:cubicBezTo>
                <a:cubicBezTo>
                  <a:pt x="214" y="299"/>
                  <a:pt x="215" y="298"/>
                  <a:pt x="216" y="297"/>
                </a:cubicBezTo>
                <a:cubicBezTo>
                  <a:pt x="218" y="295"/>
                  <a:pt x="218" y="294"/>
                  <a:pt x="219" y="293"/>
                </a:cubicBezTo>
                <a:cubicBezTo>
                  <a:pt x="219" y="293"/>
                  <a:pt x="219" y="293"/>
                  <a:pt x="219" y="293"/>
                </a:cubicBezTo>
                <a:cubicBezTo>
                  <a:pt x="219" y="293"/>
                  <a:pt x="217" y="294"/>
                  <a:pt x="215" y="296"/>
                </a:cubicBezTo>
                <a:cubicBezTo>
                  <a:pt x="214" y="298"/>
                  <a:pt x="213" y="298"/>
                  <a:pt x="212" y="298"/>
                </a:cubicBezTo>
                <a:cubicBezTo>
                  <a:pt x="212" y="298"/>
                  <a:pt x="212" y="298"/>
                  <a:pt x="212" y="298"/>
                </a:cubicBezTo>
                <a:cubicBezTo>
                  <a:pt x="210" y="298"/>
                  <a:pt x="209" y="298"/>
                  <a:pt x="209" y="298"/>
                </a:cubicBezTo>
                <a:cubicBezTo>
                  <a:pt x="207" y="298"/>
                  <a:pt x="205" y="298"/>
                  <a:pt x="202" y="300"/>
                </a:cubicBezTo>
                <a:cubicBezTo>
                  <a:pt x="201" y="300"/>
                  <a:pt x="201" y="300"/>
                  <a:pt x="200" y="301"/>
                </a:cubicBezTo>
                <a:cubicBezTo>
                  <a:pt x="199" y="301"/>
                  <a:pt x="198" y="302"/>
                  <a:pt x="198" y="302"/>
                </a:cubicBezTo>
                <a:cubicBezTo>
                  <a:pt x="198" y="302"/>
                  <a:pt x="197" y="302"/>
                  <a:pt x="197" y="301"/>
                </a:cubicBezTo>
                <a:cubicBezTo>
                  <a:pt x="197" y="301"/>
                  <a:pt x="197" y="301"/>
                  <a:pt x="197" y="301"/>
                </a:cubicBezTo>
                <a:cubicBezTo>
                  <a:pt x="197" y="300"/>
                  <a:pt x="198" y="299"/>
                  <a:pt x="200" y="298"/>
                </a:cubicBezTo>
                <a:cubicBezTo>
                  <a:pt x="201" y="297"/>
                  <a:pt x="203" y="296"/>
                  <a:pt x="205" y="295"/>
                </a:cubicBezTo>
                <a:cubicBezTo>
                  <a:pt x="205" y="295"/>
                  <a:pt x="204" y="295"/>
                  <a:pt x="204" y="295"/>
                </a:cubicBezTo>
                <a:cubicBezTo>
                  <a:pt x="201" y="296"/>
                  <a:pt x="200" y="296"/>
                  <a:pt x="198" y="296"/>
                </a:cubicBezTo>
                <a:cubicBezTo>
                  <a:pt x="198" y="296"/>
                  <a:pt x="198" y="296"/>
                  <a:pt x="198" y="296"/>
                </a:cubicBezTo>
                <a:cubicBezTo>
                  <a:pt x="198" y="296"/>
                  <a:pt x="197" y="296"/>
                  <a:pt x="197" y="296"/>
                </a:cubicBezTo>
                <a:cubicBezTo>
                  <a:pt x="196" y="295"/>
                  <a:pt x="196" y="295"/>
                  <a:pt x="195" y="293"/>
                </a:cubicBezTo>
                <a:cubicBezTo>
                  <a:pt x="195" y="292"/>
                  <a:pt x="195" y="292"/>
                  <a:pt x="195" y="292"/>
                </a:cubicBezTo>
                <a:cubicBezTo>
                  <a:pt x="195" y="292"/>
                  <a:pt x="195" y="292"/>
                  <a:pt x="195" y="292"/>
                </a:cubicBezTo>
                <a:cubicBezTo>
                  <a:pt x="195" y="291"/>
                  <a:pt x="196" y="291"/>
                  <a:pt x="196" y="290"/>
                </a:cubicBezTo>
                <a:cubicBezTo>
                  <a:pt x="196" y="290"/>
                  <a:pt x="197" y="290"/>
                  <a:pt x="197" y="291"/>
                </a:cubicBezTo>
                <a:cubicBezTo>
                  <a:pt x="197" y="291"/>
                  <a:pt x="197" y="292"/>
                  <a:pt x="197" y="292"/>
                </a:cubicBezTo>
                <a:cubicBezTo>
                  <a:pt x="197" y="292"/>
                  <a:pt x="198" y="291"/>
                  <a:pt x="198" y="290"/>
                </a:cubicBezTo>
                <a:cubicBezTo>
                  <a:pt x="198" y="289"/>
                  <a:pt x="197" y="287"/>
                  <a:pt x="195" y="284"/>
                </a:cubicBezTo>
                <a:cubicBezTo>
                  <a:pt x="195" y="284"/>
                  <a:pt x="196" y="284"/>
                  <a:pt x="196" y="284"/>
                </a:cubicBezTo>
                <a:cubicBezTo>
                  <a:pt x="196" y="283"/>
                  <a:pt x="197" y="283"/>
                  <a:pt x="197" y="283"/>
                </a:cubicBezTo>
                <a:cubicBezTo>
                  <a:pt x="197" y="283"/>
                  <a:pt x="198" y="284"/>
                  <a:pt x="199" y="285"/>
                </a:cubicBezTo>
                <a:cubicBezTo>
                  <a:pt x="200" y="286"/>
                  <a:pt x="201" y="287"/>
                  <a:pt x="201" y="287"/>
                </a:cubicBezTo>
                <a:cubicBezTo>
                  <a:pt x="202" y="287"/>
                  <a:pt x="202" y="287"/>
                  <a:pt x="202" y="287"/>
                </a:cubicBezTo>
                <a:cubicBezTo>
                  <a:pt x="202" y="287"/>
                  <a:pt x="202" y="287"/>
                  <a:pt x="201" y="286"/>
                </a:cubicBezTo>
                <a:cubicBezTo>
                  <a:pt x="201" y="285"/>
                  <a:pt x="200" y="285"/>
                  <a:pt x="200" y="285"/>
                </a:cubicBezTo>
                <a:cubicBezTo>
                  <a:pt x="200" y="284"/>
                  <a:pt x="201" y="284"/>
                  <a:pt x="202" y="284"/>
                </a:cubicBezTo>
                <a:cubicBezTo>
                  <a:pt x="202" y="284"/>
                  <a:pt x="202" y="284"/>
                  <a:pt x="202" y="283"/>
                </a:cubicBezTo>
                <a:cubicBezTo>
                  <a:pt x="203" y="283"/>
                  <a:pt x="204" y="283"/>
                  <a:pt x="205" y="283"/>
                </a:cubicBezTo>
                <a:cubicBezTo>
                  <a:pt x="205" y="283"/>
                  <a:pt x="205" y="283"/>
                  <a:pt x="206" y="284"/>
                </a:cubicBezTo>
                <a:cubicBezTo>
                  <a:pt x="207" y="284"/>
                  <a:pt x="207" y="284"/>
                  <a:pt x="208" y="284"/>
                </a:cubicBezTo>
                <a:cubicBezTo>
                  <a:pt x="209" y="284"/>
                  <a:pt x="209" y="284"/>
                  <a:pt x="209" y="284"/>
                </a:cubicBezTo>
                <a:cubicBezTo>
                  <a:pt x="209" y="284"/>
                  <a:pt x="208" y="284"/>
                  <a:pt x="207" y="283"/>
                </a:cubicBezTo>
                <a:cubicBezTo>
                  <a:pt x="207" y="283"/>
                  <a:pt x="206" y="282"/>
                  <a:pt x="206" y="282"/>
                </a:cubicBezTo>
                <a:cubicBezTo>
                  <a:pt x="207" y="281"/>
                  <a:pt x="208" y="280"/>
                  <a:pt x="208" y="280"/>
                </a:cubicBezTo>
                <a:cubicBezTo>
                  <a:pt x="207" y="280"/>
                  <a:pt x="207" y="280"/>
                  <a:pt x="207" y="280"/>
                </a:cubicBezTo>
                <a:cubicBezTo>
                  <a:pt x="206" y="280"/>
                  <a:pt x="206" y="280"/>
                  <a:pt x="204" y="281"/>
                </a:cubicBezTo>
                <a:cubicBezTo>
                  <a:pt x="203" y="282"/>
                  <a:pt x="202" y="282"/>
                  <a:pt x="201" y="282"/>
                </a:cubicBezTo>
                <a:cubicBezTo>
                  <a:pt x="201" y="282"/>
                  <a:pt x="201" y="282"/>
                  <a:pt x="200" y="281"/>
                </a:cubicBezTo>
                <a:cubicBezTo>
                  <a:pt x="200" y="281"/>
                  <a:pt x="199" y="281"/>
                  <a:pt x="199" y="280"/>
                </a:cubicBezTo>
                <a:cubicBezTo>
                  <a:pt x="199" y="279"/>
                  <a:pt x="200" y="279"/>
                  <a:pt x="201" y="278"/>
                </a:cubicBezTo>
                <a:cubicBezTo>
                  <a:pt x="202" y="277"/>
                  <a:pt x="203" y="277"/>
                  <a:pt x="204" y="277"/>
                </a:cubicBezTo>
                <a:cubicBezTo>
                  <a:pt x="203" y="276"/>
                  <a:pt x="202" y="276"/>
                  <a:pt x="202" y="276"/>
                </a:cubicBezTo>
                <a:cubicBezTo>
                  <a:pt x="201" y="275"/>
                  <a:pt x="200" y="275"/>
                  <a:pt x="200" y="274"/>
                </a:cubicBezTo>
                <a:cubicBezTo>
                  <a:pt x="201" y="274"/>
                  <a:pt x="201" y="274"/>
                  <a:pt x="202" y="273"/>
                </a:cubicBezTo>
                <a:cubicBezTo>
                  <a:pt x="202" y="273"/>
                  <a:pt x="202" y="273"/>
                  <a:pt x="202" y="273"/>
                </a:cubicBezTo>
                <a:cubicBezTo>
                  <a:pt x="203" y="273"/>
                  <a:pt x="204" y="273"/>
                  <a:pt x="204" y="273"/>
                </a:cubicBezTo>
                <a:cubicBezTo>
                  <a:pt x="205" y="273"/>
                  <a:pt x="206" y="273"/>
                  <a:pt x="206" y="274"/>
                </a:cubicBezTo>
                <a:cubicBezTo>
                  <a:pt x="207" y="274"/>
                  <a:pt x="208" y="274"/>
                  <a:pt x="208" y="274"/>
                </a:cubicBezTo>
                <a:cubicBezTo>
                  <a:pt x="208" y="274"/>
                  <a:pt x="209" y="274"/>
                  <a:pt x="209" y="274"/>
                </a:cubicBezTo>
                <a:cubicBezTo>
                  <a:pt x="210" y="273"/>
                  <a:pt x="210" y="273"/>
                  <a:pt x="211" y="273"/>
                </a:cubicBezTo>
                <a:cubicBezTo>
                  <a:pt x="209" y="273"/>
                  <a:pt x="208" y="273"/>
                  <a:pt x="207" y="273"/>
                </a:cubicBezTo>
                <a:cubicBezTo>
                  <a:pt x="206" y="272"/>
                  <a:pt x="206" y="271"/>
                  <a:pt x="205" y="271"/>
                </a:cubicBezTo>
                <a:cubicBezTo>
                  <a:pt x="205" y="270"/>
                  <a:pt x="205" y="270"/>
                  <a:pt x="206" y="270"/>
                </a:cubicBezTo>
                <a:cubicBezTo>
                  <a:pt x="206" y="269"/>
                  <a:pt x="207" y="269"/>
                  <a:pt x="208" y="269"/>
                </a:cubicBezTo>
                <a:cubicBezTo>
                  <a:pt x="211" y="269"/>
                  <a:pt x="213" y="269"/>
                  <a:pt x="214" y="269"/>
                </a:cubicBezTo>
                <a:cubicBezTo>
                  <a:pt x="214" y="269"/>
                  <a:pt x="214" y="269"/>
                  <a:pt x="214" y="269"/>
                </a:cubicBezTo>
                <a:cubicBezTo>
                  <a:pt x="210" y="268"/>
                  <a:pt x="207" y="267"/>
                  <a:pt x="206" y="265"/>
                </a:cubicBezTo>
                <a:cubicBezTo>
                  <a:pt x="205" y="265"/>
                  <a:pt x="205" y="264"/>
                  <a:pt x="205" y="264"/>
                </a:cubicBezTo>
                <a:cubicBezTo>
                  <a:pt x="205" y="262"/>
                  <a:pt x="206" y="262"/>
                  <a:pt x="207" y="262"/>
                </a:cubicBezTo>
                <a:cubicBezTo>
                  <a:pt x="208" y="262"/>
                  <a:pt x="208" y="262"/>
                  <a:pt x="209" y="262"/>
                </a:cubicBezTo>
                <a:cubicBezTo>
                  <a:pt x="209" y="262"/>
                  <a:pt x="209" y="262"/>
                  <a:pt x="209" y="261"/>
                </a:cubicBezTo>
                <a:cubicBezTo>
                  <a:pt x="209" y="261"/>
                  <a:pt x="209" y="260"/>
                  <a:pt x="210" y="260"/>
                </a:cubicBezTo>
                <a:cubicBezTo>
                  <a:pt x="210" y="259"/>
                  <a:pt x="210" y="259"/>
                  <a:pt x="211" y="259"/>
                </a:cubicBezTo>
                <a:cubicBezTo>
                  <a:pt x="211" y="259"/>
                  <a:pt x="212" y="259"/>
                  <a:pt x="214" y="260"/>
                </a:cubicBezTo>
                <a:cubicBezTo>
                  <a:pt x="214" y="260"/>
                  <a:pt x="214" y="260"/>
                  <a:pt x="215" y="259"/>
                </a:cubicBezTo>
                <a:cubicBezTo>
                  <a:pt x="214" y="259"/>
                  <a:pt x="214" y="258"/>
                  <a:pt x="214" y="258"/>
                </a:cubicBezTo>
                <a:cubicBezTo>
                  <a:pt x="214" y="258"/>
                  <a:pt x="214" y="257"/>
                  <a:pt x="214" y="257"/>
                </a:cubicBezTo>
                <a:cubicBezTo>
                  <a:pt x="214" y="257"/>
                  <a:pt x="215" y="257"/>
                  <a:pt x="216" y="258"/>
                </a:cubicBezTo>
                <a:cubicBezTo>
                  <a:pt x="217" y="258"/>
                  <a:pt x="218" y="259"/>
                  <a:pt x="218" y="259"/>
                </a:cubicBezTo>
                <a:cubicBezTo>
                  <a:pt x="219" y="259"/>
                  <a:pt x="219" y="258"/>
                  <a:pt x="219" y="258"/>
                </a:cubicBezTo>
                <a:cubicBezTo>
                  <a:pt x="219" y="257"/>
                  <a:pt x="219" y="257"/>
                  <a:pt x="219" y="256"/>
                </a:cubicBezTo>
                <a:cubicBezTo>
                  <a:pt x="219" y="255"/>
                  <a:pt x="219" y="255"/>
                  <a:pt x="221" y="254"/>
                </a:cubicBezTo>
                <a:cubicBezTo>
                  <a:pt x="222" y="254"/>
                  <a:pt x="222" y="254"/>
                  <a:pt x="223" y="254"/>
                </a:cubicBezTo>
                <a:cubicBezTo>
                  <a:pt x="225" y="254"/>
                  <a:pt x="225" y="254"/>
                  <a:pt x="225" y="254"/>
                </a:cubicBezTo>
                <a:cubicBezTo>
                  <a:pt x="225" y="254"/>
                  <a:pt x="225" y="254"/>
                  <a:pt x="225" y="254"/>
                </a:cubicBezTo>
                <a:cubicBezTo>
                  <a:pt x="223" y="254"/>
                  <a:pt x="222" y="253"/>
                  <a:pt x="221" y="253"/>
                </a:cubicBezTo>
                <a:cubicBezTo>
                  <a:pt x="221" y="253"/>
                  <a:pt x="220" y="252"/>
                  <a:pt x="220" y="252"/>
                </a:cubicBezTo>
                <a:cubicBezTo>
                  <a:pt x="220" y="253"/>
                  <a:pt x="219" y="254"/>
                  <a:pt x="217" y="255"/>
                </a:cubicBezTo>
                <a:cubicBezTo>
                  <a:pt x="217" y="255"/>
                  <a:pt x="217" y="255"/>
                  <a:pt x="216" y="254"/>
                </a:cubicBezTo>
                <a:cubicBezTo>
                  <a:pt x="215" y="253"/>
                  <a:pt x="214" y="253"/>
                  <a:pt x="214" y="253"/>
                </a:cubicBezTo>
                <a:cubicBezTo>
                  <a:pt x="214" y="251"/>
                  <a:pt x="215" y="249"/>
                  <a:pt x="217" y="249"/>
                </a:cubicBezTo>
                <a:cubicBezTo>
                  <a:pt x="217" y="249"/>
                  <a:pt x="217" y="249"/>
                  <a:pt x="217" y="249"/>
                </a:cubicBezTo>
                <a:cubicBezTo>
                  <a:pt x="218" y="250"/>
                  <a:pt x="219" y="250"/>
                  <a:pt x="220" y="252"/>
                </a:cubicBezTo>
                <a:cubicBezTo>
                  <a:pt x="220" y="251"/>
                  <a:pt x="220" y="251"/>
                  <a:pt x="220" y="251"/>
                </a:cubicBezTo>
                <a:cubicBezTo>
                  <a:pt x="220" y="250"/>
                  <a:pt x="220" y="249"/>
                  <a:pt x="221" y="248"/>
                </a:cubicBezTo>
                <a:cubicBezTo>
                  <a:pt x="221" y="248"/>
                  <a:pt x="221" y="248"/>
                  <a:pt x="221" y="248"/>
                </a:cubicBezTo>
                <a:cubicBezTo>
                  <a:pt x="222" y="248"/>
                  <a:pt x="222" y="248"/>
                  <a:pt x="223" y="248"/>
                </a:cubicBezTo>
                <a:cubicBezTo>
                  <a:pt x="224" y="248"/>
                  <a:pt x="225" y="248"/>
                  <a:pt x="226" y="247"/>
                </a:cubicBezTo>
                <a:cubicBezTo>
                  <a:pt x="227" y="246"/>
                  <a:pt x="227" y="246"/>
                  <a:pt x="228" y="246"/>
                </a:cubicBezTo>
                <a:cubicBezTo>
                  <a:pt x="233" y="246"/>
                  <a:pt x="233" y="246"/>
                  <a:pt x="233" y="246"/>
                </a:cubicBezTo>
                <a:cubicBezTo>
                  <a:pt x="233" y="247"/>
                  <a:pt x="233" y="249"/>
                  <a:pt x="234" y="250"/>
                </a:cubicBezTo>
                <a:cubicBezTo>
                  <a:pt x="234" y="249"/>
                  <a:pt x="234" y="249"/>
                  <a:pt x="233" y="248"/>
                </a:cubicBezTo>
                <a:cubicBezTo>
                  <a:pt x="233" y="247"/>
                  <a:pt x="234" y="247"/>
                  <a:pt x="234" y="246"/>
                </a:cubicBezTo>
                <a:cubicBezTo>
                  <a:pt x="234" y="246"/>
                  <a:pt x="235" y="246"/>
                  <a:pt x="236" y="246"/>
                </a:cubicBezTo>
                <a:cubicBezTo>
                  <a:pt x="240" y="246"/>
                  <a:pt x="243" y="247"/>
                  <a:pt x="243" y="249"/>
                </a:cubicBezTo>
                <a:cubicBezTo>
                  <a:pt x="243" y="248"/>
                  <a:pt x="243" y="247"/>
                  <a:pt x="243" y="246"/>
                </a:cubicBezTo>
                <a:cubicBezTo>
                  <a:pt x="243" y="246"/>
                  <a:pt x="243" y="246"/>
                  <a:pt x="243" y="246"/>
                </a:cubicBezTo>
                <a:cubicBezTo>
                  <a:pt x="244" y="245"/>
                  <a:pt x="244" y="245"/>
                  <a:pt x="245" y="245"/>
                </a:cubicBezTo>
                <a:cubicBezTo>
                  <a:pt x="248" y="244"/>
                  <a:pt x="249" y="244"/>
                  <a:pt x="249" y="244"/>
                </a:cubicBezTo>
                <a:cubicBezTo>
                  <a:pt x="249" y="244"/>
                  <a:pt x="249" y="244"/>
                  <a:pt x="249" y="244"/>
                </a:cubicBezTo>
                <a:cubicBezTo>
                  <a:pt x="248" y="244"/>
                  <a:pt x="247" y="243"/>
                  <a:pt x="245" y="243"/>
                </a:cubicBezTo>
                <a:cubicBezTo>
                  <a:pt x="242" y="244"/>
                  <a:pt x="241" y="244"/>
                  <a:pt x="240" y="244"/>
                </a:cubicBezTo>
                <a:cubicBezTo>
                  <a:pt x="236" y="244"/>
                  <a:pt x="234" y="243"/>
                  <a:pt x="234" y="240"/>
                </a:cubicBezTo>
                <a:cubicBezTo>
                  <a:pt x="234" y="240"/>
                  <a:pt x="234" y="240"/>
                  <a:pt x="234" y="240"/>
                </a:cubicBezTo>
                <a:cubicBezTo>
                  <a:pt x="233" y="240"/>
                  <a:pt x="233" y="241"/>
                  <a:pt x="231" y="242"/>
                </a:cubicBezTo>
                <a:cubicBezTo>
                  <a:pt x="230" y="243"/>
                  <a:pt x="229" y="244"/>
                  <a:pt x="228" y="244"/>
                </a:cubicBezTo>
                <a:cubicBezTo>
                  <a:pt x="228" y="243"/>
                  <a:pt x="228" y="242"/>
                  <a:pt x="228" y="242"/>
                </a:cubicBezTo>
                <a:cubicBezTo>
                  <a:pt x="228" y="242"/>
                  <a:pt x="227" y="242"/>
                  <a:pt x="227" y="242"/>
                </a:cubicBezTo>
                <a:cubicBezTo>
                  <a:pt x="226" y="242"/>
                  <a:pt x="225" y="242"/>
                  <a:pt x="223" y="243"/>
                </a:cubicBezTo>
                <a:cubicBezTo>
                  <a:pt x="222" y="243"/>
                  <a:pt x="221" y="243"/>
                  <a:pt x="220" y="243"/>
                </a:cubicBezTo>
                <a:cubicBezTo>
                  <a:pt x="220" y="243"/>
                  <a:pt x="220" y="243"/>
                  <a:pt x="220" y="243"/>
                </a:cubicBezTo>
                <a:cubicBezTo>
                  <a:pt x="220" y="242"/>
                  <a:pt x="221" y="242"/>
                  <a:pt x="222" y="241"/>
                </a:cubicBezTo>
                <a:cubicBezTo>
                  <a:pt x="224" y="239"/>
                  <a:pt x="225" y="239"/>
                  <a:pt x="225" y="238"/>
                </a:cubicBezTo>
                <a:cubicBezTo>
                  <a:pt x="225" y="238"/>
                  <a:pt x="225" y="237"/>
                  <a:pt x="225" y="236"/>
                </a:cubicBezTo>
                <a:cubicBezTo>
                  <a:pt x="225" y="235"/>
                  <a:pt x="225" y="235"/>
                  <a:pt x="226" y="235"/>
                </a:cubicBezTo>
                <a:cubicBezTo>
                  <a:pt x="227" y="234"/>
                  <a:pt x="228" y="234"/>
                  <a:pt x="230" y="234"/>
                </a:cubicBezTo>
                <a:cubicBezTo>
                  <a:pt x="230" y="235"/>
                  <a:pt x="230" y="236"/>
                  <a:pt x="230" y="237"/>
                </a:cubicBezTo>
                <a:cubicBezTo>
                  <a:pt x="231" y="236"/>
                  <a:pt x="231" y="235"/>
                  <a:pt x="232" y="234"/>
                </a:cubicBezTo>
                <a:cubicBezTo>
                  <a:pt x="231" y="233"/>
                  <a:pt x="230" y="233"/>
                  <a:pt x="229" y="233"/>
                </a:cubicBezTo>
                <a:cubicBezTo>
                  <a:pt x="228" y="233"/>
                  <a:pt x="228" y="232"/>
                  <a:pt x="228" y="231"/>
                </a:cubicBezTo>
                <a:cubicBezTo>
                  <a:pt x="228" y="231"/>
                  <a:pt x="228" y="230"/>
                  <a:pt x="230" y="228"/>
                </a:cubicBezTo>
                <a:cubicBezTo>
                  <a:pt x="231" y="227"/>
                  <a:pt x="232" y="226"/>
                  <a:pt x="233" y="226"/>
                </a:cubicBezTo>
                <a:cubicBezTo>
                  <a:pt x="234" y="226"/>
                  <a:pt x="234" y="226"/>
                  <a:pt x="235" y="227"/>
                </a:cubicBezTo>
                <a:cubicBezTo>
                  <a:pt x="234" y="227"/>
                  <a:pt x="234" y="228"/>
                  <a:pt x="233" y="229"/>
                </a:cubicBezTo>
                <a:cubicBezTo>
                  <a:pt x="232" y="230"/>
                  <a:pt x="232" y="231"/>
                  <a:pt x="231" y="231"/>
                </a:cubicBezTo>
                <a:cubicBezTo>
                  <a:pt x="232" y="231"/>
                  <a:pt x="232" y="231"/>
                  <a:pt x="233" y="230"/>
                </a:cubicBezTo>
                <a:cubicBezTo>
                  <a:pt x="234" y="230"/>
                  <a:pt x="235" y="229"/>
                  <a:pt x="236" y="229"/>
                </a:cubicBezTo>
                <a:cubicBezTo>
                  <a:pt x="236" y="230"/>
                  <a:pt x="236" y="230"/>
                  <a:pt x="236" y="230"/>
                </a:cubicBezTo>
                <a:cubicBezTo>
                  <a:pt x="236" y="231"/>
                  <a:pt x="236" y="231"/>
                  <a:pt x="236" y="231"/>
                </a:cubicBezTo>
                <a:cubicBezTo>
                  <a:pt x="236" y="233"/>
                  <a:pt x="236" y="234"/>
                  <a:pt x="236" y="234"/>
                </a:cubicBezTo>
                <a:cubicBezTo>
                  <a:pt x="236" y="234"/>
                  <a:pt x="236" y="233"/>
                  <a:pt x="237" y="232"/>
                </a:cubicBezTo>
                <a:cubicBezTo>
                  <a:pt x="237" y="231"/>
                  <a:pt x="238" y="230"/>
                  <a:pt x="238" y="230"/>
                </a:cubicBezTo>
                <a:cubicBezTo>
                  <a:pt x="241" y="230"/>
                  <a:pt x="241" y="230"/>
                  <a:pt x="241" y="230"/>
                </a:cubicBezTo>
                <a:cubicBezTo>
                  <a:pt x="241" y="230"/>
                  <a:pt x="242" y="231"/>
                  <a:pt x="243" y="233"/>
                </a:cubicBezTo>
                <a:cubicBezTo>
                  <a:pt x="244" y="234"/>
                  <a:pt x="245" y="235"/>
                  <a:pt x="246" y="235"/>
                </a:cubicBezTo>
                <a:cubicBezTo>
                  <a:pt x="246" y="235"/>
                  <a:pt x="246" y="235"/>
                  <a:pt x="246" y="235"/>
                </a:cubicBezTo>
                <a:cubicBezTo>
                  <a:pt x="247" y="234"/>
                  <a:pt x="247" y="234"/>
                  <a:pt x="247" y="234"/>
                </a:cubicBezTo>
                <a:cubicBezTo>
                  <a:pt x="248" y="234"/>
                  <a:pt x="248" y="234"/>
                  <a:pt x="248" y="234"/>
                </a:cubicBezTo>
                <a:cubicBezTo>
                  <a:pt x="247" y="233"/>
                  <a:pt x="246" y="233"/>
                  <a:pt x="246" y="233"/>
                </a:cubicBezTo>
                <a:cubicBezTo>
                  <a:pt x="245" y="232"/>
                  <a:pt x="244" y="232"/>
                  <a:pt x="244" y="231"/>
                </a:cubicBezTo>
                <a:cubicBezTo>
                  <a:pt x="244" y="230"/>
                  <a:pt x="245" y="228"/>
                  <a:pt x="245" y="228"/>
                </a:cubicBezTo>
                <a:cubicBezTo>
                  <a:pt x="247" y="227"/>
                  <a:pt x="248" y="226"/>
                  <a:pt x="248" y="225"/>
                </a:cubicBezTo>
                <a:cubicBezTo>
                  <a:pt x="248" y="225"/>
                  <a:pt x="248" y="225"/>
                  <a:pt x="248" y="225"/>
                </a:cubicBezTo>
                <a:cubicBezTo>
                  <a:pt x="248" y="225"/>
                  <a:pt x="247" y="226"/>
                  <a:pt x="245" y="227"/>
                </a:cubicBezTo>
                <a:cubicBezTo>
                  <a:pt x="243" y="228"/>
                  <a:pt x="242" y="229"/>
                  <a:pt x="241" y="229"/>
                </a:cubicBezTo>
                <a:cubicBezTo>
                  <a:pt x="240" y="229"/>
                  <a:pt x="238" y="228"/>
                  <a:pt x="236" y="227"/>
                </a:cubicBezTo>
                <a:cubicBezTo>
                  <a:pt x="236" y="227"/>
                  <a:pt x="236" y="227"/>
                  <a:pt x="236" y="227"/>
                </a:cubicBezTo>
                <a:cubicBezTo>
                  <a:pt x="236" y="226"/>
                  <a:pt x="236" y="226"/>
                  <a:pt x="237" y="225"/>
                </a:cubicBezTo>
                <a:cubicBezTo>
                  <a:pt x="238" y="225"/>
                  <a:pt x="239" y="225"/>
                  <a:pt x="240" y="225"/>
                </a:cubicBezTo>
                <a:cubicBezTo>
                  <a:pt x="240" y="225"/>
                  <a:pt x="240" y="225"/>
                  <a:pt x="240" y="225"/>
                </a:cubicBezTo>
                <a:cubicBezTo>
                  <a:pt x="239" y="225"/>
                  <a:pt x="238" y="224"/>
                  <a:pt x="238" y="224"/>
                </a:cubicBezTo>
                <a:cubicBezTo>
                  <a:pt x="237" y="223"/>
                  <a:pt x="237" y="223"/>
                  <a:pt x="237" y="222"/>
                </a:cubicBezTo>
                <a:cubicBezTo>
                  <a:pt x="239" y="220"/>
                  <a:pt x="240" y="220"/>
                  <a:pt x="240" y="220"/>
                </a:cubicBezTo>
                <a:cubicBezTo>
                  <a:pt x="240" y="220"/>
                  <a:pt x="241" y="220"/>
                  <a:pt x="242" y="220"/>
                </a:cubicBezTo>
                <a:cubicBezTo>
                  <a:pt x="244" y="220"/>
                  <a:pt x="244" y="220"/>
                  <a:pt x="244" y="220"/>
                </a:cubicBezTo>
                <a:cubicBezTo>
                  <a:pt x="244" y="220"/>
                  <a:pt x="244" y="220"/>
                  <a:pt x="244" y="220"/>
                </a:cubicBezTo>
                <a:cubicBezTo>
                  <a:pt x="244" y="220"/>
                  <a:pt x="244" y="219"/>
                  <a:pt x="243" y="219"/>
                </a:cubicBezTo>
                <a:cubicBezTo>
                  <a:pt x="242" y="218"/>
                  <a:pt x="242" y="218"/>
                  <a:pt x="242" y="218"/>
                </a:cubicBezTo>
                <a:cubicBezTo>
                  <a:pt x="242" y="217"/>
                  <a:pt x="243" y="217"/>
                  <a:pt x="244" y="217"/>
                </a:cubicBezTo>
                <a:cubicBezTo>
                  <a:pt x="245" y="217"/>
                  <a:pt x="247" y="217"/>
                  <a:pt x="249" y="219"/>
                </a:cubicBezTo>
                <a:cubicBezTo>
                  <a:pt x="249" y="219"/>
                  <a:pt x="249" y="219"/>
                  <a:pt x="249" y="218"/>
                </a:cubicBezTo>
                <a:cubicBezTo>
                  <a:pt x="249" y="217"/>
                  <a:pt x="249" y="217"/>
                  <a:pt x="247" y="216"/>
                </a:cubicBezTo>
                <a:cubicBezTo>
                  <a:pt x="246" y="215"/>
                  <a:pt x="245" y="215"/>
                  <a:pt x="244" y="215"/>
                </a:cubicBezTo>
                <a:cubicBezTo>
                  <a:pt x="243" y="215"/>
                  <a:pt x="242" y="216"/>
                  <a:pt x="242" y="216"/>
                </a:cubicBezTo>
                <a:cubicBezTo>
                  <a:pt x="242" y="216"/>
                  <a:pt x="241" y="215"/>
                  <a:pt x="241" y="215"/>
                </a:cubicBezTo>
                <a:cubicBezTo>
                  <a:pt x="241" y="214"/>
                  <a:pt x="240" y="214"/>
                  <a:pt x="240" y="213"/>
                </a:cubicBezTo>
                <a:cubicBezTo>
                  <a:pt x="237" y="217"/>
                  <a:pt x="234" y="220"/>
                  <a:pt x="230" y="222"/>
                </a:cubicBezTo>
                <a:cubicBezTo>
                  <a:pt x="230" y="222"/>
                  <a:pt x="230" y="221"/>
                  <a:pt x="230" y="220"/>
                </a:cubicBezTo>
                <a:cubicBezTo>
                  <a:pt x="230" y="220"/>
                  <a:pt x="230" y="219"/>
                  <a:pt x="231" y="218"/>
                </a:cubicBezTo>
                <a:cubicBezTo>
                  <a:pt x="233" y="218"/>
                  <a:pt x="233" y="217"/>
                  <a:pt x="233" y="217"/>
                </a:cubicBezTo>
                <a:cubicBezTo>
                  <a:pt x="233" y="216"/>
                  <a:pt x="233" y="216"/>
                  <a:pt x="233" y="216"/>
                </a:cubicBezTo>
                <a:cubicBezTo>
                  <a:pt x="232" y="216"/>
                  <a:pt x="230" y="216"/>
                  <a:pt x="230" y="216"/>
                </a:cubicBezTo>
                <a:cubicBezTo>
                  <a:pt x="229" y="215"/>
                  <a:pt x="228" y="215"/>
                  <a:pt x="228" y="214"/>
                </a:cubicBezTo>
                <a:cubicBezTo>
                  <a:pt x="228" y="213"/>
                  <a:pt x="229" y="212"/>
                  <a:pt x="230" y="212"/>
                </a:cubicBezTo>
                <a:cubicBezTo>
                  <a:pt x="231" y="212"/>
                  <a:pt x="232" y="212"/>
                  <a:pt x="232" y="212"/>
                </a:cubicBezTo>
                <a:cubicBezTo>
                  <a:pt x="232" y="211"/>
                  <a:pt x="232" y="211"/>
                  <a:pt x="231" y="211"/>
                </a:cubicBezTo>
                <a:cubicBezTo>
                  <a:pt x="231" y="210"/>
                  <a:pt x="230" y="210"/>
                  <a:pt x="230" y="210"/>
                </a:cubicBezTo>
                <a:cubicBezTo>
                  <a:pt x="230" y="210"/>
                  <a:pt x="231" y="209"/>
                  <a:pt x="232" y="209"/>
                </a:cubicBezTo>
                <a:cubicBezTo>
                  <a:pt x="232" y="209"/>
                  <a:pt x="233" y="209"/>
                  <a:pt x="233" y="209"/>
                </a:cubicBezTo>
                <a:cubicBezTo>
                  <a:pt x="233" y="209"/>
                  <a:pt x="233" y="209"/>
                  <a:pt x="234" y="209"/>
                </a:cubicBezTo>
                <a:cubicBezTo>
                  <a:pt x="234" y="209"/>
                  <a:pt x="235" y="209"/>
                  <a:pt x="235" y="211"/>
                </a:cubicBezTo>
                <a:cubicBezTo>
                  <a:pt x="236" y="210"/>
                  <a:pt x="237" y="209"/>
                  <a:pt x="239" y="208"/>
                </a:cubicBezTo>
                <a:cubicBezTo>
                  <a:pt x="241" y="208"/>
                  <a:pt x="242" y="207"/>
                  <a:pt x="243" y="207"/>
                </a:cubicBezTo>
                <a:cubicBezTo>
                  <a:pt x="243" y="207"/>
                  <a:pt x="244" y="206"/>
                  <a:pt x="244" y="205"/>
                </a:cubicBezTo>
                <a:cubicBezTo>
                  <a:pt x="244" y="205"/>
                  <a:pt x="245" y="204"/>
                  <a:pt x="246" y="204"/>
                </a:cubicBezTo>
                <a:cubicBezTo>
                  <a:pt x="246" y="204"/>
                  <a:pt x="247" y="204"/>
                  <a:pt x="248" y="204"/>
                </a:cubicBezTo>
                <a:cubicBezTo>
                  <a:pt x="249" y="204"/>
                  <a:pt x="250" y="203"/>
                  <a:pt x="250" y="203"/>
                </a:cubicBezTo>
                <a:cubicBezTo>
                  <a:pt x="250" y="202"/>
                  <a:pt x="250" y="202"/>
                  <a:pt x="249" y="202"/>
                </a:cubicBezTo>
                <a:cubicBezTo>
                  <a:pt x="249" y="201"/>
                  <a:pt x="248" y="201"/>
                  <a:pt x="248" y="201"/>
                </a:cubicBezTo>
                <a:cubicBezTo>
                  <a:pt x="247" y="201"/>
                  <a:pt x="247" y="201"/>
                  <a:pt x="246" y="201"/>
                </a:cubicBezTo>
                <a:cubicBezTo>
                  <a:pt x="246" y="202"/>
                  <a:pt x="245" y="202"/>
                  <a:pt x="245" y="202"/>
                </a:cubicBezTo>
                <a:cubicBezTo>
                  <a:pt x="242" y="200"/>
                  <a:pt x="240" y="199"/>
                  <a:pt x="240" y="199"/>
                </a:cubicBezTo>
                <a:cubicBezTo>
                  <a:pt x="239" y="200"/>
                  <a:pt x="239" y="201"/>
                  <a:pt x="239" y="201"/>
                </a:cubicBezTo>
                <a:cubicBezTo>
                  <a:pt x="239" y="202"/>
                  <a:pt x="238" y="202"/>
                  <a:pt x="238" y="203"/>
                </a:cubicBezTo>
                <a:cubicBezTo>
                  <a:pt x="238" y="202"/>
                  <a:pt x="237" y="202"/>
                  <a:pt x="237" y="202"/>
                </a:cubicBezTo>
                <a:cubicBezTo>
                  <a:pt x="236" y="201"/>
                  <a:pt x="236" y="201"/>
                  <a:pt x="236" y="200"/>
                </a:cubicBezTo>
                <a:cubicBezTo>
                  <a:pt x="236" y="200"/>
                  <a:pt x="237" y="199"/>
                  <a:pt x="238" y="197"/>
                </a:cubicBezTo>
                <a:cubicBezTo>
                  <a:pt x="239" y="197"/>
                  <a:pt x="240" y="196"/>
                  <a:pt x="240" y="195"/>
                </a:cubicBezTo>
                <a:cubicBezTo>
                  <a:pt x="241" y="195"/>
                  <a:pt x="242" y="196"/>
                  <a:pt x="243" y="197"/>
                </a:cubicBezTo>
                <a:cubicBezTo>
                  <a:pt x="243" y="197"/>
                  <a:pt x="243" y="197"/>
                  <a:pt x="242" y="198"/>
                </a:cubicBezTo>
                <a:cubicBezTo>
                  <a:pt x="242" y="199"/>
                  <a:pt x="242" y="199"/>
                  <a:pt x="242" y="199"/>
                </a:cubicBezTo>
                <a:cubicBezTo>
                  <a:pt x="243" y="199"/>
                  <a:pt x="243" y="198"/>
                  <a:pt x="245" y="197"/>
                </a:cubicBezTo>
                <a:cubicBezTo>
                  <a:pt x="246" y="196"/>
                  <a:pt x="247" y="196"/>
                  <a:pt x="247" y="196"/>
                </a:cubicBezTo>
                <a:cubicBezTo>
                  <a:pt x="248" y="195"/>
                  <a:pt x="247" y="195"/>
                  <a:pt x="247" y="195"/>
                </a:cubicBezTo>
                <a:cubicBezTo>
                  <a:pt x="247" y="194"/>
                  <a:pt x="247" y="194"/>
                  <a:pt x="247" y="194"/>
                </a:cubicBezTo>
                <a:cubicBezTo>
                  <a:pt x="247" y="193"/>
                  <a:pt x="247" y="192"/>
                  <a:pt x="248" y="191"/>
                </a:cubicBezTo>
                <a:cubicBezTo>
                  <a:pt x="249" y="190"/>
                  <a:pt x="250" y="189"/>
                  <a:pt x="250" y="188"/>
                </a:cubicBezTo>
                <a:cubicBezTo>
                  <a:pt x="250" y="189"/>
                  <a:pt x="251" y="189"/>
                  <a:pt x="251" y="190"/>
                </a:cubicBezTo>
                <a:cubicBezTo>
                  <a:pt x="251" y="190"/>
                  <a:pt x="251" y="190"/>
                  <a:pt x="251" y="190"/>
                </a:cubicBezTo>
                <a:cubicBezTo>
                  <a:pt x="251" y="191"/>
                  <a:pt x="251" y="192"/>
                  <a:pt x="252" y="193"/>
                </a:cubicBezTo>
                <a:cubicBezTo>
                  <a:pt x="252" y="194"/>
                  <a:pt x="253" y="194"/>
                  <a:pt x="253" y="195"/>
                </a:cubicBezTo>
                <a:cubicBezTo>
                  <a:pt x="253" y="195"/>
                  <a:pt x="253" y="196"/>
                  <a:pt x="253" y="196"/>
                </a:cubicBezTo>
                <a:cubicBezTo>
                  <a:pt x="253" y="197"/>
                  <a:pt x="253" y="198"/>
                  <a:pt x="253" y="199"/>
                </a:cubicBezTo>
                <a:cubicBezTo>
                  <a:pt x="252" y="199"/>
                  <a:pt x="252" y="199"/>
                  <a:pt x="252" y="200"/>
                </a:cubicBezTo>
                <a:cubicBezTo>
                  <a:pt x="252" y="200"/>
                  <a:pt x="253" y="201"/>
                  <a:pt x="253" y="203"/>
                </a:cubicBezTo>
                <a:cubicBezTo>
                  <a:pt x="253" y="203"/>
                  <a:pt x="254" y="203"/>
                  <a:pt x="254" y="204"/>
                </a:cubicBezTo>
                <a:cubicBezTo>
                  <a:pt x="254" y="204"/>
                  <a:pt x="254" y="205"/>
                  <a:pt x="255" y="206"/>
                </a:cubicBezTo>
                <a:cubicBezTo>
                  <a:pt x="256" y="207"/>
                  <a:pt x="257" y="208"/>
                  <a:pt x="260" y="210"/>
                </a:cubicBezTo>
                <a:cubicBezTo>
                  <a:pt x="260" y="210"/>
                  <a:pt x="260" y="210"/>
                  <a:pt x="260" y="210"/>
                </a:cubicBezTo>
                <a:cubicBezTo>
                  <a:pt x="259" y="210"/>
                  <a:pt x="258" y="209"/>
                  <a:pt x="257" y="207"/>
                </a:cubicBezTo>
                <a:cubicBezTo>
                  <a:pt x="256" y="205"/>
                  <a:pt x="255" y="204"/>
                  <a:pt x="255" y="203"/>
                </a:cubicBezTo>
                <a:cubicBezTo>
                  <a:pt x="255" y="202"/>
                  <a:pt x="255" y="202"/>
                  <a:pt x="255" y="201"/>
                </a:cubicBezTo>
                <a:cubicBezTo>
                  <a:pt x="256" y="202"/>
                  <a:pt x="257" y="202"/>
                  <a:pt x="259" y="204"/>
                </a:cubicBezTo>
                <a:cubicBezTo>
                  <a:pt x="260" y="203"/>
                  <a:pt x="259" y="203"/>
                  <a:pt x="258" y="202"/>
                </a:cubicBezTo>
                <a:cubicBezTo>
                  <a:pt x="258" y="202"/>
                  <a:pt x="257" y="201"/>
                  <a:pt x="257" y="201"/>
                </a:cubicBezTo>
                <a:cubicBezTo>
                  <a:pt x="257" y="200"/>
                  <a:pt x="258" y="200"/>
                  <a:pt x="259" y="200"/>
                </a:cubicBezTo>
                <a:cubicBezTo>
                  <a:pt x="259" y="200"/>
                  <a:pt x="259" y="200"/>
                  <a:pt x="259" y="200"/>
                </a:cubicBezTo>
                <a:cubicBezTo>
                  <a:pt x="259" y="200"/>
                  <a:pt x="258" y="199"/>
                  <a:pt x="257" y="197"/>
                </a:cubicBezTo>
                <a:cubicBezTo>
                  <a:pt x="256" y="196"/>
                  <a:pt x="255" y="195"/>
                  <a:pt x="255" y="195"/>
                </a:cubicBezTo>
                <a:cubicBezTo>
                  <a:pt x="255" y="195"/>
                  <a:pt x="256" y="195"/>
                  <a:pt x="257" y="195"/>
                </a:cubicBezTo>
                <a:cubicBezTo>
                  <a:pt x="257" y="195"/>
                  <a:pt x="258" y="195"/>
                  <a:pt x="259" y="196"/>
                </a:cubicBezTo>
                <a:cubicBezTo>
                  <a:pt x="260" y="197"/>
                  <a:pt x="261" y="197"/>
                  <a:pt x="262" y="197"/>
                </a:cubicBezTo>
                <a:cubicBezTo>
                  <a:pt x="262" y="197"/>
                  <a:pt x="262" y="197"/>
                  <a:pt x="263" y="197"/>
                </a:cubicBezTo>
                <a:cubicBezTo>
                  <a:pt x="263" y="197"/>
                  <a:pt x="263" y="196"/>
                  <a:pt x="263" y="196"/>
                </a:cubicBezTo>
                <a:cubicBezTo>
                  <a:pt x="259" y="195"/>
                  <a:pt x="258" y="194"/>
                  <a:pt x="258" y="192"/>
                </a:cubicBezTo>
                <a:cubicBezTo>
                  <a:pt x="258" y="192"/>
                  <a:pt x="258" y="191"/>
                  <a:pt x="259" y="191"/>
                </a:cubicBezTo>
                <a:cubicBezTo>
                  <a:pt x="259" y="191"/>
                  <a:pt x="260" y="191"/>
                  <a:pt x="260" y="191"/>
                </a:cubicBezTo>
                <a:cubicBezTo>
                  <a:pt x="261" y="191"/>
                  <a:pt x="261" y="191"/>
                  <a:pt x="263" y="191"/>
                </a:cubicBezTo>
                <a:cubicBezTo>
                  <a:pt x="263" y="191"/>
                  <a:pt x="264" y="191"/>
                  <a:pt x="264" y="191"/>
                </a:cubicBezTo>
                <a:cubicBezTo>
                  <a:pt x="264" y="191"/>
                  <a:pt x="264" y="191"/>
                  <a:pt x="264" y="191"/>
                </a:cubicBezTo>
                <a:cubicBezTo>
                  <a:pt x="263" y="189"/>
                  <a:pt x="262" y="187"/>
                  <a:pt x="259" y="186"/>
                </a:cubicBezTo>
                <a:cubicBezTo>
                  <a:pt x="255" y="183"/>
                  <a:pt x="254" y="182"/>
                  <a:pt x="253" y="181"/>
                </a:cubicBezTo>
                <a:cubicBezTo>
                  <a:pt x="254" y="181"/>
                  <a:pt x="255" y="181"/>
                  <a:pt x="258" y="180"/>
                </a:cubicBezTo>
                <a:cubicBezTo>
                  <a:pt x="259" y="179"/>
                  <a:pt x="261" y="178"/>
                  <a:pt x="262" y="178"/>
                </a:cubicBezTo>
                <a:cubicBezTo>
                  <a:pt x="262" y="178"/>
                  <a:pt x="263" y="178"/>
                  <a:pt x="263" y="178"/>
                </a:cubicBezTo>
                <a:cubicBezTo>
                  <a:pt x="264" y="178"/>
                  <a:pt x="265" y="178"/>
                  <a:pt x="265" y="179"/>
                </a:cubicBezTo>
                <a:cubicBezTo>
                  <a:pt x="266" y="179"/>
                  <a:pt x="266" y="180"/>
                  <a:pt x="266" y="182"/>
                </a:cubicBezTo>
                <a:cubicBezTo>
                  <a:pt x="266" y="181"/>
                  <a:pt x="267" y="181"/>
                  <a:pt x="268" y="180"/>
                </a:cubicBezTo>
                <a:cubicBezTo>
                  <a:pt x="269" y="179"/>
                  <a:pt x="270" y="179"/>
                  <a:pt x="271" y="179"/>
                </a:cubicBezTo>
                <a:cubicBezTo>
                  <a:pt x="271" y="179"/>
                  <a:pt x="271" y="179"/>
                  <a:pt x="271" y="180"/>
                </a:cubicBezTo>
                <a:cubicBezTo>
                  <a:pt x="272" y="180"/>
                  <a:pt x="272" y="182"/>
                  <a:pt x="273" y="184"/>
                </a:cubicBezTo>
                <a:cubicBezTo>
                  <a:pt x="274" y="187"/>
                  <a:pt x="275" y="188"/>
                  <a:pt x="275" y="188"/>
                </a:cubicBezTo>
                <a:cubicBezTo>
                  <a:pt x="276" y="188"/>
                  <a:pt x="276" y="188"/>
                  <a:pt x="277" y="187"/>
                </a:cubicBezTo>
                <a:cubicBezTo>
                  <a:pt x="277" y="186"/>
                  <a:pt x="277" y="185"/>
                  <a:pt x="277" y="185"/>
                </a:cubicBezTo>
                <a:cubicBezTo>
                  <a:pt x="277" y="184"/>
                  <a:pt x="276" y="183"/>
                  <a:pt x="276" y="182"/>
                </a:cubicBezTo>
                <a:cubicBezTo>
                  <a:pt x="275" y="181"/>
                  <a:pt x="274" y="179"/>
                  <a:pt x="274" y="178"/>
                </a:cubicBezTo>
                <a:cubicBezTo>
                  <a:pt x="274" y="178"/>
                  <a:pt x="275" y="178"/>
                  <a:pt x="276" y="178"/>
                </a:cubicBezTo>
                <a:cubicBezTo>
                  <a:pt x="276" y="178"/>
                  <a:pt x="277" y="178"/>
                  <a:pt x="278" y="178"/>
                </a:cubicBezTo>
                <a:cubicBezTo>
                  <a:pt x="277" y="177"/>
                  <a:pt x="277" y="177"/>
                  <a:pt x="277" y="176"/>
                </a:cubicBezTo>
                <a:cubicBezTo>
                  <a:pt x="277" y="176"/>
                  <a:pt x="277" y="176"/>
                  <a:pt x="277" y="175"/>
                </a:cubicBezTo>
                <a:cubicBezTo>
                  <a:pt x="278" y="175"/>
                  <a:pt x="278" y="175"/>
                  <a:pt x="279" y="175"/>
                </a:cubicBezTo>
                <a:cubicBezTo>
                  <a:pt x="280" y="175"/>
                  <a:pt x="280" y="175"/>
                  <a:pt x="281" y="175"/>
                </a:cubicBezTo>
                <a:cubicBezTo>
                  <a:pt x="281" y="176"/>
                  <a:pt x="282" y="176"/>
                  <a:pt x="283" y="176"/>
                </a:cubicBezTo>
                <a:cubicBezTo>
                  <a:pt x="283" y="176"/>
                  <a:pt x="281" y="175"/>
                  <a:pt x="279" y="174"/>
                </a:cubicBezTo>
                <a:cubicBezTo>
                  <a:pt x="279" y="174"/>
                  <a:pt x="278" y="174"/>
                  <a:pt x="277" y="173"/>
                </a:cubicBezTo>
                <a:cubicBezTo>
                  <a:pt x="276" y="172"/>
                  <a:pt x="276" y="172"/>
                  <a:pt x="276" y="172"/>
                </a:cubicBezTo>
                <a:cubicBezTo>
                  <a:pt x="275" y="172"/>
                  <a:pt x="274" y="173"/>
                  <a:pt x="273" y="174"/>
                </a:cubicBezTo>
                <a:cubicBezTo>
                  <a:pt x="271" y="176"/>
                  <a:pt x="270" y="176"/>
                  <a:pt x="269" y="176"/>
                </a:cubicBezTo>
                <a:cubicBezTo>
                  <a:pt x="269" y="176"/>
                  <a:pt x="268" y="176"/>
                  <a:pt x="268" y="175"/>
                </a:cubicBezTo>
                <a:cubicBezTo>
                  <a:pt x="268" y="174"/>
                  <a:pt x="268" y="174"/>
                  <a:pt x="267" y="174"/>
                </a:cubicBezTo>
                <a:cubicBezTo>
                  <a:pt x="267" y="174"/>
                  <a:pt x="266" y="174"/>
                  <a:pt x="265" y="175"/>
                </a:cubicBezTo>
                <a:cubicBezTo>
                  <a:pt x="263" y="176"/>
                  <a:pt x="262" y="177"/>
                  <a:pt x="262" y="177"/>
                </a:cubicBezTo>
                <a:cubicBezTo>
                  <a:pt x="262" y="177"/>
                  <a:pt x="262" y="177"/>
                  <a:pt x="262" y="177"/>
                </a:cubicBezTo>
                <a:cubicBezTo>
                  <a:pt x="261" y="177"/>
                  <a:pt x="260" y="176"/>
                  <a:pt x="259" y="175"/>
                </a:cubicBezTo>
                <a:cubicBezTo>
                  <a:pt x="259" y="175"/>
                  <a:pt x="258" y="175"/>
                  <a:pt x="258" y="174"/>
                </a:cubicBezTo>
                <a:cubicBezTo>
                  <a:pt x="258" y="174"/>
                  <a:pt x="257" y="173"/>
                  <a:pt x="257" y="173"/>
                </a:cubicBezTo>
                <a:cubicBezTo>
                  <a:pt x="258" y="172"/>
                  <a:pt x="258" y="172"/>
                  <a:pt x="259" y="172"/>
                </a:cubicBezTo>
                <a:cubicBezTo>
                  <a:pt x="259" y="171"/>
                  <a:pt x="259" y="171"/>
                  <a:pt x="259" y="171"/>
                </a:cubicBezTo>
                <a:cubicBezTo>
                  <a:pt x="259" y="171"/>
                  <a:pt x="259" y="171"/>
                  <a:pt x="259" y="170"/>
                </a:cubicBezTo>
                <a:cubicBezTo>
                  <a:pt x="259" y="169"/>
                  <a:pt x="259" y="169"/>
                  <a:pt x="259" y="169"/>
                </a:cubicBezTo>
                <a:cubicBezTo>
                  <a:pt x="259" y="167"/>
                  <a:pt x="260" y="166"/>
                  <a:pt x="261" y="165"/>
                </a:cubicBezTo>
                <a:cubicBezTo>
                  <a:pt x="263" y="164"/>
                  <a:pt x="264" y="163"/>
                  <a:pt x="266" y="163"/>
                </a:cubicBezTo>
                <a:cubicBezTo>
                  <a:pt x="266" y="163"/>
                  <a:pt x="267" y="163"/>
                  <a:pt x="267" y="164"/>
                </a:cubicBezTo>
                <a:cubicBezTo>
                  <a:pt x="267" y="164"/>
                  <a:pt x="268" y="164"/>
                  <a:pt x="268" y="164"/>
                </a:cubicBezTo>
                <a:cubicBezTo>
                  <a:pt x="269" y="163"/>
                  <a:pt x="269" y="162"/>
                  <a:pt x="269" y="162"/>
                </a:cubicBezTo>
                <a:cubicBezTo>
                  <a:pt x="269" y="162"/>
                  <a:pt x="270" y="162"/>
                  <a:pt x="270" y="162"/>
                </a:cubicBezTo>
                <a:cubicBezTo>
                  <a:pt x="270" y="162"/>
                  <a:pt x="271" y="162"/>
                  <a:pt x="271" y="162"/>
                </a:cubicBezTo>
                <a:cubicBezTo>
                  <a:pt x="272" y="162"/>
                  <a:pt x="273" y="162"/>
                  <a:pt x="275" y="162"/>
                </a:cubicBezTo>
                <a:cubicBezTo>
                  <a:pt x="276" y="162"/>
                  <a:pt x="276" y="162"/>
                  <a:pt x="277" y="163"/>
                </a:cubicBezTo>
                <a:cubicBezTo>
                  <a:pt x="276" y="162"/>
                  <a:pt x="276" y="161"/>
                  <a:pt x="274" y="160"/>
                </a:cubicBezTo>
                <a:cubicBezTo>
                  <a:pt x="273" y="159"/>
                  <a:pt x="273" y="158"/>
                  <a:pt x="273" y="157"/>
                </a:cubicBezTo>
                <a:cubicBezTo>
                  <a:pt x="273" y="157"/>
                  <a:pt x="273" y="156"/>
                  <a:pt x="273" y="156"/>
                </a:cubicBezTo>
                <a:cubicBezTo>
                  <a:pt x="274" y="156"/>
                  <a:pt x="274" y="156"/>
                  <a:pt x="275" y="156"/>
                </a:cubicBezTo>
                <a:cubicBezTo>
                  <a:pt x="275" y="156"/>
                  <a:pt x="276" y="156"/>
                  <a:pt x="276" y="156"/>
                </a:cubicBezTo>
                <a:cubicBezTo>
                  <a:pt x="277" y="156"/>
                  <a:pt x="277" y="156"/>
                  <a:pt x="278" y="156"/>
                </a:cubicBezTo>
                <a:cubicBezTo>
                  <a:pt x="279" y="156"/>
                  <a:pt x="279" y="156"/>
                  <a:pt x="279" y="156"/>
                </a:cubicBezTo>
                <a:cubicBezTo>
                  <a:pt x="277" y="155"/>
                  <a:pt x="276" y="154"/>
                  <a:pt x="276" y="154"/>
                </a:cubicBezTo>
                <a:cubicBezTo>
                  <a:pt x="276" y="154"/>
                  <a:pt x="276" y="153"/>
                  <a:pt x="277" y="153"/>
                </a:cubicBezTo>
                <a:cubicBezTo>
                  <a:pt x="278" y="152"/>
                  <a:pt x="279" y="152"/>
                  <a:pt x="279" y="152"/>
                </a:cubicBezTo>
                <a:cubicBezTo>
                  <a:pt x="279" y="152"/>
                  <a:pt x="280" y="152"/>
                  <a:pt x="280" y="152"/>
                </a:cubicBezTo>
                <a:cubicBezTo>
                  <a:pt x="281" y="152"/>
                  <a:pt x="281" y="152"/>
                  <a:pt x="281" y="152"/>
                </a:cubicBezTo>
                <a:cubicBezTo>
                  <a:pt x="280" y="151"/>
                  <a:pt x="280" y="150"/>
                  <a:pt x="279" y="150"/>
                </a:cubicBezTo>
                <a:cubicBezTo>
                  <a:pt x="278" y="151"/>
                  <a:pt x="277" y="151"/>
                  <a:pt x="276" y="151"/>
                </a:cubicBezTo>
                <a:cubicBezTo>
                  <a:pt x="275" y="151"/>
                  <a:pt x="274" y="150"/>
                  <a:pt x="274" y="147"/>
                </a:cubicBezTo>
                <a:cubicBezTo>
                  <a:pt x="274" y="146"/>
                  <a:pt x="274" y="146"/>
                  <a:pt x="274" y="145"/>
                </a:cubicBezTo>
                <a:cubicBezTo>
                  <a:pt x="274" y="145"/>
                  <a:pt x="274" y="145"/>
                  <a:pt x="275" y="145"/>
                </a:cubicBezTo>
                <a:cubicBezTo>
                  <a:pt x="275" y="144"/>
                  <a:pt x="275" y="144"/>
                  <a:pt x="276" y="144"/>
                </a:cubicBezTo>
                <a:cubicBezTo>
                  <a:pt x="277" y="143"/>
                  <a:pt x="277" y="143"/>
                  <a:pt x="277" y="142"/>
                </a:cubicBezTo>
                <a:cubicBezTo>
                  <a:pt x="277" y="141"/>
                  <a:pt x="277" y="141"/>
                  <a:pt x="277" y="140"/>
                </a:cubicBezTo>
                <a:cubicBezTo>
                  <a:pt x="277" y="140"/>
                  <a:pt x="278" y="139"/>
                  <a:pt x="281" y="138"/>
                </a:cubicBezTo>
                <a:cubicBezTo>
                  <a:pt x="283" y="138"/>
                  <a:pt x="284" y="137"/>
                  <a:pt x="285" y="138"/>
                </a:cubicBezTo>
                <a:cubicBezTo>
                  <a:pt x="285" y="137"/>
                  <a:pt x="284" y="136"/>
                  <a:pt x="284" y="134"/>
                </a:cubicBezTo>
                <a:cubicBezTo>
                  <a:pt x="284" y="133"/>
                  <a:pt x="283" y="133"/>
                  <a:pt x="282" y="132"/>
                </a:cubicBezTo>
                <a:cubicBezTo>
                  <a:pt x="282" y="132"/>
                  <a:pt x="282" y="132"/>
                  <a:pt x="282" y="132"/>
                </a:cubicBezTo>
                <a:cubicBezTo>
                  <a:pt x="282" y="131"/>
                  <a:pt x="282" y="131"/>
                  <a:pt x="282" y="130"/>
                </a:cubicBezTo>
                <a:cubicBezTo>
                  <a:pt x="282" y="129"/>
                  <a:pt x="282" y="127"/>
                  <a:pt x="284" y="126"/>
                </a:cubicBezTo>
                <a:cubicBezTo>
                  <a:pt x="284" y="125"/>
                  <a:pt x="284" y="124"/>
                  <a:pt x="284" y="122"/>
                </a:cubicBezTo>
                <a:cubicBezTo>
                  <a:pt x="284" y="121"/>
                  <a:pt x="284" y="120"/>
                  <a:pt x="285" y="119"/>
                </a:cubicBezTo>
                <a:cubicBezTo>
                  <a:pt x="287" y="119"/>
                  <a:pt x="287" y="119"/>
                  <a:pt x="287" y="119"/>
                </a:cubicBezTo>
                <a:cubicBezTo>
                  <a:pt x="287" y="120"/>
                  <a:pt x="287" y="121"/>
                  <a:pt x="288" y="122"/>
                </a:cubicBezTo>
                <a:cubicBezTo>
                  <a:pt x="290" y="123"/>
                  <a:pt x="291" y="124"/>
                  <a:pt x="291" y="125"/>
                </a:cubicBezTo>
                <a:cubicBezTo>
                  <a:pt x="291" y="126"/>
                  <a:pt x="292" y="127"/>
                  <a:pt x="292" y="129"/>
                </a:cubicBezTo>
                <a:cubicBezTo>
                  <a:pt x="292" y="130"/>
                  <a:pt x="292" y="132"/>
                  <a:pt x="292" y="133"/>
                </a:cubicBezTo>
                <a:cubicBezTo>
                  <a:pt x="292" y="133"/>
                  <a:pt x="292" y="133"/>
                  <a:pt x="292" y="133"/>
                </a:cubicBezTo>
                <a:cubicBezTo>
                  <a:pt x="293" y="132"/>
                  <a:pt x="293" y="130"/>
                  <a:pt x="293" y="128"/>
                </a:cubicBezTo>
                <a:cubicBezTo>
                  <a:pt x="293" y="127"/>
                  <a:pt x="293" y="127"/>
                  <a:pt x="293" y="127"/>
                </a:cubicBezTo>
                <a:cubicBezTo>
                  <a:pt x="294" y="127"/>
                  <a:pt x="294" y="127"/>
                  <a:pt x="294" y="127"/>
                </a:cubicBezTo>
                <a:cubicBezTo>
                  <a:pt x="295" y="128"/>
                  <a:pt x="295" y="128"/>
                  <a:pt x="295" y="128"/>
                </a:cubicBezTo>
                <a:cubicBezTo>
                  <a:pt x="295" y="128"/>
                  <a:pt x="295" y="128"/>
                  <a:pt x="295" y="129"/>
                </a:cubicBezTo>
                <a:cubicBezTo>
                  <a:pt x="296" y="128"/>
                  <a:pt x="296" y="128"/>
                  <a:pt x="296" y="127"/>
                </a:cubicBezTo>
                <a:cubicBezTo>
                  <a:pt x="296" y="127"/>
                  <a:pt x="296" y="127"/>
                  <a:pt x="297" y="127"/>
                </a:cubicBezTo>
                <a:cubicBezTo>
                  <a:pt x="297" y="127"/>
                  <a:pt x="298" y="127"/>
                  <a:pt x="298" y="127"/>
                </a:cubicBezTo>
                <a:cubicBezTo>
                  <a:pt x="299" y="128"/>
                  <a:pt x="299" y="128"/>
                  <a:pt x="300" y="128"/>
                </a:cubicBezTo>
                <a:cubicBezTo>
                  <a:pt x="300" y="128"/>
                  <a:pt x="301" y="128"/>
                  <a:pt x="301" y="127"/>
                </a:cubicBezTo>
                <a:cubicBezTo>
                  <a:pt x="299" y="126"/>
                  <a:pt x="297" y="125"/>
                  <a:pt x="295" y="124"/>
                </a:cubicBezTo>
                <a:cubicBezTo>
                  <a:pt x="291" y="122"/>
                  <a:pt x="289" y="120"/>
                  <a:pt x="289" y="118"/>
                </a:cubicBezTo>
                <a:cubicBezTo>
                  <a:pt x="289" y="118"/>
                  <a:pt x="289" y="118"/>
                  <a:pt x="289" y="118"/>
                </a:cubicBezTo>
                <a:cubicBezTo>
                  <a:pt x="293" y="115"/>
                  <a:pt x="295" y="114"/>
                  <a:pt x="296" y="114"/>
                </a:cubicBezTo>
                <a:cubicBezTo>
                  <a:pt x="296" y="113"/>
                  <a:pt x="296" y="113"/>
                  <a:pt x="296" y="113"/>
                </a:cubicBezTo>
                <a:cubicBezTo>
                  <a:pt x="296" y="113"/>
                  <a:pt x="297" y="115"/>
                  <a:pt x="298" y="117"/>
                </a:cubicBezTo>
                <a:cubicBezTo>
                  <a:pt x="299" y="118"/>
                  <a:pt x="299" y="118"/>
                  <a:pt x="299" y="118"/>
                </a:cubicBezTo>
                <a:cubicBezTo>
                  <a:pt x="300" y="121"/>
                  <a:pt x="301" y="122"/>
                  <a:pt x="302" y="123"/>
                </a:cubicBezTo>
                <a:cubicBezTo>
                  <a:pt x="302" y="123"/>
                  <a:pt x="303" y="123"/>
                  <a:pt x="305" y="123"/>
                </a:cubicBezTo>
                <a:cubicBezTo>
                  <a:pt x="306" y="123"/>
                  <a:pt x="307" y="124"/>
                  <a:pt x="307" y="124"/>
                </a:cubicBezTo>
                <a:cubicBezTo>
                  <a:pt x="308" y="126"/>
                  <a:pt x="308" y="126"/>
                  <a:pt x="308" y="127"/>
                </a:cubicBezTo>
                <a:cubicBezTo>
                  <a:pt x="309" y="128"/>
                  <a:pt x="309" y="129"/>
                  <a:pt x="310" y="129"/>
                </a:cubicBezTo>
                <a:cubicBezTo>
                  <a:pt x="311" y="129"/>
                  <a:pt x="311" y="129"/>
                  <a:pt x="311" y="129"/>
                </a:cubicBezTo>
                <a:cubicBezTo>
                  <a:pt x="310" y="128"/>
                  <a:pt x="310" y="127"/>
                  <a:pt x="309" y="126"/>
                </a:cubicBezTo>
                <a:cubicBezTo>
                  <a:pt x="309" y="125"/>
                  <a:pt x="309" y="124"/>
                  <a:pt x="309" y="123"/>
                </a:cubicBezTo>
                <a:cubicBezTo>
                  <a:pt x="308" y="122"/>
                  <a:pt x="307" y="122"/>
                  <a:pt x="305" y="122"/>
                </a:cubicBezTo>
                <a:cubicBezTo>
                  <a:pt x="303" y="122"/>
                  <a:pt x="302" y="121"/>
                  <a:pt x="301" y="120"/>
                </a:cubicBezTo>
                <a:cubicBezTo>
                  <a:pt x="300" y="119"/>
                  <a:pt x="300" y="118"/>
                  <a:pt x="300" y="118"/>
                </a:cubicBezTo>
                <a:cubicBezTo>
                  <a:pt x="299" y="117"/>
                  <a:pt x="299" y="117"/>
                  <a:pt x="299" y="116"/>
                </a:cubicBezTo>
                <a:cubicBezTo>
                  <a:pt x="299" y="116"/>
                  <a:pt x="299" y="115"/>
                  <a:pt x="300" y="115"/>
                </a:cubicBezTo>
                <a:cubicBezTo>
                  <a:pt x="301" y="114"/>
                  <a:pt x="301" y="113"/>
                  <a:pt x="301" y="113"/>
                </a:cubicBezTo>
                <a:cubicBezTo>
                  <a:pt x="300" y="113"/>
                  <a:pt x="299" y="113"/>
                  <a:pt x="298" y="112"/>
                </a:cubicBezTo>
                <a:cubicBezTo>
                  <a:pt x="298" y="112"/>
                  <a:pt x="298" y="111"/>
                  <a:pt x="298" y="111"/>
                </a:cubicBezTo>
                <a:cubicBezTo>
                  <a:pt x="298" y="110"/>
                  <a:pt x="298" y="110"/>
                  <a:pt x="298" y="110"/>
                </a:cubicBezTo>
                <a:cubicBezTo>
                  <a:pt x="298" y="108"/>
                  <a:pt x="298" y="107"/>
                  <a:pt x="300" y="104"/>
                </a:cubicBezTo>
                <a:cubicBezTo>
                  <a:pt x="300" y="104"/>
                  <a:pt x="301" y="103"/>
                  <a:pt x="302" y="102"/>
                </a:cubicBezTo>
                <a:cubicBezTo>
                  <a:pt x="302" y="101"/>
                  <a:pt x="302" y="101"/>
                  <a:pt x="303" y="100"/>
                </a:cubicBezTo>
                <a:cubicBezTo>
                  <a:pt x="304" y="100"/>
                  <a:pt x="304" y="100"/>
                  <a:pt x="305" y="99"/>
                </a:cubicBezTo>
                <a:cubicBezTo>
                  <a:pt x="308" y="99"/>
                  <a:pt x="309" y="98"/>
                  <a:pt x="310" y="97"/>
                </a:cubicBezTo>
                <a:cubicBezTo>
                  <a:pt x="311" y="97"/>
                  <a:pt x="311" y="97"/>
                  <a:pt x="311" y="97"/>
                </a:cubicBezTo>
                <a:cubicBezTo>
                  <a:pt x="311" y="97"/>
                  <a:pt x="311" y="97"/>
                  <a:pt x="311" y="97"/>
                </a:cubicBezTo>
                <a:cubicBezTo>
                  <a:pt x="311" y="98"/>
                  <a:pt x="311" y="99"/>
                  <a:pt x="310" y="100"/>
                </a:cubicBezTo>
                <a:cubicBezTo>
                  <a:pt x="310" y="101"/>
                  <a:pt x="310" y="101"/>
                  <a:pt x="310" y="102"/>
                </a:cubicBezTo>
                <a:cubicBezTo>
                  <a:pt x="310" y="103"/>
                  <a:pt x="310" y="104"/>
                  <a:pt x="311" y="106"/>
                </a:cubicBezTo>
                <a:cubicBezTo>
                  <a:pt x="312" y="107"/>
                  <a:pt x="313" y="108"/>
                  <a:pt x="313" y="109"/>
                </a:cubicBezTo>
                <a:cubicBezTo>
                  <a:pt x="313" y="109"/>
                  <a:pt x="313" y="110"/>
                  <a:pt x="312" y="111"/>
                </a:cubicBezTo>
                <a:cubicBezTo>
                  <a:pt x="312" y="111"/>
                  <a:pt x="311" y="112"/>
                  <a:pt x="311" y="112"/>
                </a:cubicBezTo>
                <a:cubicBezTo>
                  <a:pt x="312" y="114"/>
                  <a:pt x="312" y="116"/>
                  <a:pt x="312" y="118"/>
                </a:cubicBezTo>
                <a:cubicBezTo>
                  <a:pt x="313" y="116"/>
                  <a:pt x="314" y="114"/>
                  <a:pt x="314" y="114"/>
                </a:cubicBezTo>
                <a:cubicBezTo>
                  <a:pt x="314" y="113"/>
                  <a:pt x="313" y="113"/>
                  <a:pt x="313" y="112"/>
                </a:cubicBezTo>
                <a:cubicBezTo>
                  <a:pt x="313" y="112"/>
                  <a:pt x="313" y="111"/>
                  <a:pt x="314" y="109"/>
                </a:cubicBezTo>
                <a:cubicBezTo>
                  <a:pt x="314" y="109"/>
                  <a:pt x="314" y="109"/>
                  <a:pt x="314" y="109"/>
                </a:cubicBezTo>
                <a:cubicBezTo>
                  <a:pt x="317" y="109"/>
                  <a:pt x="317" y="109"/>
                  <a:pt x="317" y="109"/>
                </a:cubicBezTo>
                <a:cubicBezTo>
                  <a:pt x="317" y="109"/>
                  <a:pt x="318" y="109"/>
                  <a:pt x="318" y="109"/>
                </a:cubicBezTo>
                <a:cubicBezTo>
                  <a:pt x="317" y="108"/>
                  <a:pt x="315" y="107"/>
                  <a:pt x="315" y="107"/>
                </a:cubicBezTo>
                <a:cubicBezTo>
                  <a:pt x="313" y="105"/>
                  <a:pt x="312" y="104"/>
                  <a:pt x="312" y="103"/>
                </a:cubicBezTo>
                <a:cubicBezTo>
                  <a:pt x="312" y="100"/>
                  <a:pt x="313" y="98"/>
                  <a:pt x="314" y="97"/>
                </a:cubicBezTo>
                <a:cubicBezTo>
                  <a:pt x="315" y="96"/>
                  <a:pt x="316" y="93"/>
                  <a:pt x="317" y="91"/>
                </a:cubicBezTo>
                <a:cubicBezTo>
                  <a:pt x="318" y="91"/>
                  <a:pt x="318" y="91"/>
                  <a:pt x="318" y="91"/>
                </a:cubicBezTo>
                <a:cubicBezTo>
                  <a:pt x="318" y="91"/>
                  <a:pt x="319" y="92"/>
                  <a:pt x="320" y="92"/>
                </a:cubicBezTo>
                <a:cubicBezTo>
                  <a:pt x="320" y="92"/>
                  <a:pt x="320" y="91"/>
                  <a:pt x="319" y="90"/>
                </a:cubicBezTo>
                <a:cubicBezTo>
                  <a:pt x="319" y="89"/>
                  <a:pt x="320" y="89"/>
                  <a:pt x="321" y="89"/>
                </a:cubicBezTo>
                <a:cubicBezTo>
                  <a:pt x="322" y="89"/>
                  <a:pt x="322" y="89"/>
                  <a:pt x="323" y="91"/>
                </a:cubicBezTo>
                <a:cubicBezTo>
                  <a:pt x="323" y="92"/>
                  <a:pt x="324" y="93"/>
                  <a:pt x="324" y="94"/>
                </a:cubicBezTo>
                <a:cubicBezTo>
                  <a:pt x="324" y="95"/>
                  <a:pt x="323" y="96"/>
                  <a:pt x="323" y="98"/>
                </a:cubicBezTo>
                <a:cubicBezTo>
                  <a:pt x="322" y="100"/>
                  <a:pt x="322" y="102"/>
                  <a:pt x="322" y="102"/>
                </a:cubicBezTo>
                <a:cubicBezTo>
                  <a:pt x="322" y="103"/>
                  <a:pt x="322" y="104"/>
                  <a:pt x="323" y="105"/>
                </a:cubicBezTo>
                <a:cubicBezTo>
                  <a:pt x="324" y="107"/>
                  <a:pt x="324" y="108"/>
                  <a:pt x="324" y="108"/>
                </a:cubicBezTo>
                <a:cubicBezTo>
                  <a:pt x="324" y="108"/>
                  <a:pt x="324" y="108"/>
                  <a:pt x="324" y="108"/>
                </a:cubicBezTo>
                <a:cubicBezTo>
                  <a:pt x="323" y="111"/>
                  <a:pt x="322" y="113"/>
                  <a:pt x="322" y="114"/>
                </a:cubicBezTo>
                <a:cubicBezTo>
                  <a:pt x="322" y="116"/>
                  <a:pt x="322" y="117"/>
                  <a:pt x="322" y="119"/>
                </a:cubicBezTo>
                <a:cubicBezTo>
                  <a:pt x="321" y="121"/>
                  <a:pt x="320" y="122"/>
                  <a:pt x="319" y="124"/>
                </a:cubicBezTo>
                <a:cubicBezTo>
                  <a:pt x="319" y="124"/>
                  <a:pt x="319" y="124"/>
                  <a:pt x="319" y="124"/>
                </a:cubicBezTo>
                <a:cubicBezTo>
                  <a:pt x="320" y="123"/>
                  <a:pt x="321" y="122"/>
                  <a:pt x="323" y="120"/>
                </a:cubicBezTo>
                <a:cubicBezTo>
                  <a:pt x="324" y="119"/>
                  <a:pt x="324" y="117"/>
                  <a:pt x="324" y="116"/>
                </a:cubicBezTo>
                <a:cubicBezTo>
                  <a:pt x="324" y="115"/>
                  <a:pt x="325" y="114"/>
                  <a:pt x="325" y="111"/>
                </a:cubicBezTo>
                <a:cubicBezTo>
                  <a:pt x="325" y="110"/>
                  <a:pt x="325" y="109"/>
                  <a:pt x="325" y="109"/>
                </a:cubicBezTo>
                <a:cubicBezTo>
                  <a:pt x="325" y="108"/>
                  <a:pt x="326" y="108"/>
                  <a:pt x="326" y="108"/>
                </a:cubicBezTo>
                <a:cubicBezTo>
                  <a:pt x="326" y="108"/>
                  <a:pt x="328" y="108"/>
                  <a:pt x="330" y="110"/>
                </a:cubicBezTo>
                <a:cubicBezTo>
                  <a:pt x="328" y="108"/>
                  <a:pt x="327" y="107"/>
                  <a:pt x="327" y="106"/>
                </a:cubicBezTo>
                <a:cubicBezTo>
                  <a:pt x="326" y="105"/>
                  <a:pt x="325" y="103"/>
                  <a:pt x="325" y="101"/>
                </a:cubicBezTo>
                <a:cubicBezTo>
                  <a:pt x="325" y="100"/>
                  <a:pt x="326" y="99"/>
                  <a:pt x="327" y="98"/>
                </a:cubicBezTo>
                <a:cubicBezTo>
                  <a:pt x="327" y="97"/>
                  <a:pt x="328" y="97"/>
                  <a:pt x="329" y="96"/>
                </a:cubicBezTo>
                <a:cubicBezTo>
                  <a:pt x="329" y="96"/>
                  <a:pt x="330" y="94"/>
                  <a:pt x="330" y="92"/>
                </a:cubicBezTo>
                <a:cubicBezTo>
                  <a:pt x="330" y="92"/>
                  <a:pt x="330" y="92"/>
                  <a:pt x="330" y="92"/>
                </a:cubicBezTo>
                <a:cubicBezTo>
                  <a:pt x="330" y="90"/>
                  <a:pt x="331" y="89"/>
                  <a:pt x="331" y="89"/>
                </a:cubicBezTo>
                <a:cubicBezTo>
                  <a:pt x="332" y="89"/>
                  <a:pt x="333" y="91"/>
                  <a:pt x="333" y="94"/>
                </a:cubicBezTo>
                <a:cubicBezTo>
                  <a:pt x="333" y="94"/>
                  <a:pt x="333" y="95"/>
                  <a:pt x="335" y="95"/>
                </a:cubicBezTo>
                <a:cubicBezTo>
                  <a:pt x="335" y="95"/>
                  <a:pt x="335" y="95"/>
                  <a:pt x="335" y="95"/>
                </a:cubicBezTo>
                <a:cubicBezTo>
                  <a:pt x="335" y="94"/>
                  <a:pt x="334" y="94"/>
                  <a:pt x="334" y="93"/>
                </a:cubicBezTo>
                <a:cubicBezTo>
                  <a:pt x="334" y="92"/>
                  <a:pt x="334" y="92"/>
                  <a:pt x="335" y="91"/>
                </a:cubicBezTo>
                <a:cubicBezTo>
                  <a:pt x="335" y="90"/>
                  <a:pt x="335" y="89"/>
                  <a:pt x="336" y="89"/>
                </a:cubicBezTo>
                <a:cubicBezTo>
                  <a:pt x="336" y="89"/>
                  <a:pt x="337" y="90"/>
                  <a:pt x="337" y="90"/>
                </a:cubicBezTo>
                <a:cubicBezTo>
                  <a:pt x="337" y="90"/>
                  <a:pt x="337" y="91"/>
                  <a:pt x="338" y="91"/>
                </a:cubicBezTo>
                <a:cubicBezTo>
                  <a:pt x="338" y="89"/>
                  <a:pt x="338" y="89"/>
                  <a:pt x="338" y="89"/>
                </a:cubicBezTo>
                <a:cubicBezTo>
                  <a:pt x="337" y="88"/>
                  <a:pt x="337" y="87"/>
                  <a:pt x="337" y="85"/>
                </a:cubicBezTo>
                <a:cubicBezTo>
                  <a:pt x="337" y="85"/>
                  <a:pt x="337" y="85"/>
                  <a:pt x="337" y="84"/>
                </a:cubicBezTo>
                <a:cubicBezTo>
                  <a:pt x="337" y="84"/>
                  <a:pt x="337" y="84"/>
                  <a:pt x="338" y="83"/>
                </a:cubicBezTo>
                <a:cubicBezTo>
                  <a:pt x="338" y="83"/>
                  <a:pt x="338" y="83"/>
                  <a:pt x="338" y="83"/>
                </a:cubicBezTo>
                <a:cubicBezTo>
                  <a:pt x="338" y="82"/>
                  <a:pt x="339" y="82"/>
                  <a:pt x="340" y="82"/>
                </a:cubicBezTo>
                <a:cubicBezTo>
                  <a:pt x="341" y="82"/>
                  <a:pt x="343" y="83"/>
                  <a:pt x="344" y="85"/>
                </a:cubicBezTo>
                <a:cubicBezTo>
                  <a:pt x="345" y="86"/>
                  <a:pt x="346" y="87"/>
                  <a:pt x="347" y="87"/>
                </a:cubicBezTo>
                <a:cubicBezTo>
                  <a:pt x="349" y="87"/>
                  <a:pt x="350" y="88"/>
                  <a:pt x="351" y="89"/>
                </a:cubicBezTo>
                <a:cubicBezTo>
                  <a:pt x="353" y="91"/>
                  <a:pt x="355" y="92"/>
                  <a:pt x="355" y="92"/>
                </a:cubicBezTo>
                <a:cubicBezTo>
                  <a:pt x="355" y="92"/>
                  <a:pt x="355" y="92"/>
                  <a:pt x="355" y="92"/>
                </a:cubicBezTo>
                <a:cubicBezTo>
                  <a:pt x="355" y="92"/>
                  <a:pt x="354" y="90"/>
                  <a:pt x="351" y="88"/>
                </a:cubicBezTo>
                <a:cubicBezTo>
                  <a:pt x="350" y="87"/>
                  <a:pt x="350" y="87"/>
                  <a:pt x="349" y="86"/>
                </a:cubicBezTo>
                <a:cubicBezTo>
                  <a:pt x="349" y="85"/>
                  <a:pt x="348" y="84"/>
                  <a:pt x="348" y="83"/>
                </a:cubicBezTo>
                <a:cubicBezTo>
                  <a:pt x="348" y="82"/>
                  <a:pt x="348" y="82"/>
                  <a:pt x="348" y="82"/>
                </a:cubicBezTo>
                <a:cubicBezTo>
                  <a:pt x="348" y="82"/>
                  <a:pt x="349" y="82"/>
                  <a:pt x="349" y="82"/>
                </a:cubicBezTo>
                <a:cubicBezTo>
                  <a:pt x="350" y="82"/>
                  <a:pt x="351" y="83"/>
                  <a:pt x="352" y="84"/>
                </a:cubicBezTo>
                <a:cubicBezTo>
                  <a:pt x="352" y="84"/>
                  <a:pt x="352" y="84"/>
                  <a:pt x="352" y="84"/>
                </a:cubicBezTo>
                <a:cubicBezTo>
                  <a:pt x="351" y="82"/>
                  <a:pt x="351" y="81"/>
                  <a:pt x="351" y="79"/>
                </a:cubicBezTo>
                <a:cubicBezTo>
                  <a:pt x="351" y="79"/>
                  <a:pt x="351" y="79"/>
                  <a:pt x="351" y="79"/>
                </a:cubicBezTo>
                <a:cubicBezTo>
                  <a:pt x="350" y="79"/>
                  <a:pt x="350" y="79"/>
                  <a:pt x="350" y="80"/>
                </a:cubicBezTo>
                <a:cubicBezTo>
                  <a:pt x="349" y="80"/>
                  <a:pt x="349" y="80"/>
                  <a:pt x="348" y="80"/>
                </a:cubicBezTo>
                <a:cubicBezTo>
                  <a:pt x="348" y="80"/>
                  <a:pt x="347" y="79"/>
                  <a:pt x="347" y="79"/>
                </a:cubicBezTo>
                <a:cubicBezTo>
                  <a:pt x="347" y="79"/>
                  <a:pt x="348" y="78"/>
                  <a:pt x="349" y="77"/>
                </a:cubicBezTo>
                <a:cubicBezTo>
                  <a:pt x="350" y="76"/>
                  <a:pt x="350" y="75"/>
                  <a:pt x="351" y="75"/>
                </a:cubicBezTo>
                <a:cubicBezTo>
                  <a:pt x="350" y="74"/>
                  <a:pt x="350" y="74"/>
                  <a:pt x="350" y="74"/>
                </a:cubicBezTo>
                <a:cubicBezTo>
                  <a:pt x="349" y="75"/>
                  <a:pt x="348" y="76"/>
                  <a:pt x="347" y="77"/>
                </a:cubicBezTo>
                <a:cubicBezTo>
                  <a:pt x="345" y="78"/>
                  <a:pt x="344" y="79"/>
                  <a:pt x="344" y="79"/>
                </a:cubicBezTo>
                <a:cubicBezTo>
                  <a:pt x="343" y="79"/>
                  <a:pt x="343" y="78"/>
                  <a:pt x="343" y="78"/>
                </a:cubicBezTo>
                <a:cubicBezTo>
                  <a:pt x="342" y="77"/>
                  <a:pt x="342" y="76"/>
                  <a:pt x="342" y="76"/>
                </a:cubicBezTo>
                <a:cubicBezTo>
                  <a:pt x="340" y="76"/>
                  <a:pt x="339" y="76"/>
                  <a:pt x="339" y="76"/>
                </a:cubicBezTo>
                <a:cubicBezTo>
                  <a:pt x="338" y="74"/>
                  <a:pt x="337" y="74"/>
                  <a:pt x="336" y="73"/>
                </a:cubicBezTo>
                <a:cubicBezTo>
                  <a:pt x="335" y="73"/>
                  <a:pt x="335" y="73"/>
                  <a:pt x="334" y="73"/>
                </a:cubicBezTo>
                <a:cubicBezTo>
                  <a:pt x="334" y="73"/>
                  <a:pt x="333" y="72"/>
                  <a:pt x="333" y="72"/>
                </a:cubicBezTo>
                <a:cubicBezTo>
                  <a:pt x="333" y="71"/>
                  <a:pt x="334" y="70"/>
                  <a:pt x="335" y="70"/>
                </a:cubicBezTo>
                <a:cubicBezTo>
                  <a:pt x="336" y="70"/>
                  <a:pt x="336" y="70"/>
                  <a:pt x="338" y="71"/>
                </a:cubicBezTo>
                <a:cubicBezTo>
                  <a:pt x="338" y="71"/>
                  <a:pt x="338" y="71"/>
                  <a:pt x="338" y="71"/>
                </a:cubicBezTo>
                <a:cubicBezTo>
                  <a:pt x="338" y="70"/>
                  <a:pt x="338" y="69"/>
                  <a:pt x="338" y="67"/>
                </a:cubicBezTo>
                <a:cubicBezTo>
                  <a:pt x="339" y="67"/>
                  <a:pt x="339" y="67"/>
                  <a:pt x="339" y="67"/>
                </a:cubicBezTo>
                <a:cubicBezTo>
                  <a:pt x="339" y="67"/>
                  <a:pt x="340" y="68"/>
                  <a:pt x="341" y="70"/>
                </a:cubicBezTo>
                <a:cubicBezTo>
                  <a:pt x="343" y="71"/>
                  <a:pt x="344" y="72"/>
                  <a:pt x="345" y="72"/>
                </a:cubicBezTo>
                <a:cubicBezTo>
                  <a:pt x="345" y="72"/>
                  <a:pt x="345" y="70"/>
                  <a:pt x="345" y="67"/>
                </a:cubicBezTo>
                <a:cubicBezTo>
                  <a:pt x="345" y="67"/>
                  <a:pt x="345" y="66"/>
                  <a:pt x="345" y="65"/>
                </a:cubicBezTo>
                <a:cubicBezTo>
                  <a:pt x="347" y="65"/>
                  <a:pt x="347" y="65"/>
                  <a:pt x="347" y="65"/>
                </a:cubicBezTo>
                <a:cubicBezTo>
                  <a:pt x="348" y="65"/>
                  <a:pt x="349" y="66"/>
                  <a:pt x="349" y="68"/>
                </a:cubicBezTo>
                <a:cubicBezTo>
                  <a:pt x="350" y="68"/>
                  <a:pt x="350" y="68"/>
                  <a:pt x="350" y="68"/>
                </a:cubicBezTo>
                <a:cubicBezTo>
                  <a:pt x="350" y="67"/>
                  <a:pt x="350" y="67"/>
                  <a:pt x="350" y="67"/>
                </a:cubicBezTo>
                <a:cubicBezTo>
                  <a:pt x="350" y="66"/>
                  <a:pt x="351" y="65"/>
                  <a:pt x="351" y="65"/>
                </a:cubicBezTo>
                <a:cubicBezTo>
                  <a:pt x="352" y="65"/>
                  <a:pt x="353" y="66"/>
                  <a:pt x="353" y="68"/>
                </a:cubicBezTo>
                <a:cubicBezTo>
                  <a:pt x="353" y="68"/>
                  <a:pt x="353" y="68"/>
                  <a:pt x="353" y="68"/>
                </a:cubicBezTo>
                <a:cubicBezTo>
                  <a:pt x="353" y="71"/>
                  <a:pt x="353" y="73"/>
                  <a:pt x="354" y="73"/>
                </a:cubicBezTo>
                <a:cubicBezTo>
                  <a:pt x="356" y="72"/>
                  <a:pt x="357" y="72"/>
                  <a:pt x="358" y="72"/>
                </a:cubicBezTo>
                <a:cubicBezTo>
                  <a:pt x="356" y="71"/>
                  <a:pt x="355" y="70"/>
                  <a:pt x="355" y="68"/>
                </a:cubicBezTo>
                <a:cubicBezTo>
                  <a:pt x="355" y="66"/>
                  <a:pt x="355" y="66"/>
                  <a:pt x="356" y="66"/>
                </a:cubicBezTo>
                <a:cubicBezTo>
                  <a:pt x="357" y="66"/>
                  <a:pt x="357" y="66"/>
                  <a:pt x="358" y="66"/>
                </a:cubicBezTo>
                <a:cubicBezTo>
                  <a:pt x="359" y="66"/>
                  <a:pt x="360" y="67"/>
                  <a:pt x="362" y="67"/>
                </a:cubicBezTo>
                <a:cubicBezTo>
                  <a:pt x="363" y="68"/>
                  <a:pt x="364" y="68"/>
                  <a:pt x="364" y="68"/>
                </a:cubicBezTo>
                <a:cubicBezTo>
                  <a:pt x="365" y="68"/>
                  <a:pt x="365" y="69"/>
                  <a:pt x="365" y="70"/>
                </a:cubicBezTo>
                <a:cubicBezTo>
                  <a:pt x="365" y="70"/>
                  <a:pt x="365" y="70"/>
                  <a:pt x="365" y="70"/>
                </a:cubicBezTo>
                <a:cubicBezTo>
                  <a:pt x="365" y="71"/>
                  <a:pt x="363" y="72"/>
                  <a:pt x="361" y="74"/>
                </a:cubicBezTo>
                <a:cubicBezTo>
                  <a:pt x="359" y="76"/>
                  <a:pt x="358" y="77"/>
                  <a:pt x="357" y="77"/>
                </a:cubicBezTo>
                <a:cubicBezTo>
                  <a:pt x="360" y="76"/>
                  <a:pt x="363" y="74"/>
                  <a:pt x="367" y="72"/>
                </a:cubicBezTo>
                <a:cubicBezTo>
                  <a:pt x="367" y="72"/>
                  <a:pt x="368" y="73"/>
                  <a:pt x="368" y="75"/>
                </a:cubicBezTo>
                <a:cubicBezTo>
                  <a:pt x="368" y="75"/>
                  <a:pt x="369" y="75"/>
                  <a:pt x="370" y="75"/>
                </a:cubicBezTo>
                <a:cubicBezTo>
                  <a:pt x="370" y="75"/>
                  <a:pt x="371" y="75"/>
                  <a:pt x="372" y="75"/>
                </a:cubicBezTo>
                <a:cubicBezTo>
                  <a:pt x="372" y="76"/>
                  <a:pt x="372" y="78"/>
                  <a:pt x="372" y="80"/>
                </a:cubicBezTo>
                <a:cubicBezTo>
                  <a:pt x="373" y="79"/>
                  <a:pt x="374" y="79"/>
                  <a:pt x="375" y="77"/>
                </a:cubicBezTo>
                <a:cubicBezTo>
                  <a:pt x="377" y="76"/>
                  <a:pt x="378" y="76"/>
                  <a:pt x="379" y="76"/>
                </a:cubicBezTo>
                <a:cubicBezTo>
                  <a:pt x="379" y="75"/>
                  <a:pt x="379" y="75"/>
                  <a:pt x="379" y="75"/>
                </a:cubicBezTo>
                <a:cubicBezTo>
                  <a:pt x="379" y="75"/>
                  <a:pt x="378" y="74"/>
                  <a:pt x="378" y="74"/>
                </a:cubicBezTo>
                <a:cubicBezTo>
                  <a:pt x="377" y="75"/>
                  <a:pt x="377" y="75"/>
                  <a:pt x="377" y="75"/>
                </a:cubicBezTo>
                <a:cubicBezTo>
                  <a:pt x="375" y="75"/>
                  <a:pt x="374" y="74"/>
                  <a:pt x="373" y="74"/>
                </a:cubicBezTo>
                <a:cubicBezTo>
                  <a:pt x="372" y="73"/>
                  <a:pt x="372" y="73"/>
                  <a:pt x="372" y="72"/>
                </a:cubicBezTo>
                <a:cubicBezTo>
                  <a:pt x="372" y="71"/>
                  <a:pt x="373" y="69"/>
                  <a:pt x="374" y="67"/>
                </a:cubicBezTo>
                <a:cubicBezTo>
                  <a:pt x="374" y="66"/>
                  <a:pt x="374" y="66"/>
                  <a:pt x="374" y="66"/>
                </a:cubicBezTo>
                <a:cubicBezTo>
                  <a:pt x="374" y="65"/>
                  <a:pt x="373" y="65"/>
                  <a:pt x="373" y="65"/>
                </a:cubicBezTo>
                <a:cubicBezTo>
                  <a:pt x="372" y="65"/>
                  <a:pt x="372" y="64"/>
                  <a:pt x="372" y="64"/>
                </a:cubicBezTo>
                <a:cubicBezTo>
                  <a:pt x="372" y="63"/>
                  <a:pt x="374" y="61"/>
                  <a:pt x="376" y="60"/>
                </a:cubicBezTo>
                <a:cubicBezTo>
                  <a:pt x="376" y="60"/>
                  <a:pt x="376" y="59"/>
                  <a:pt x="375" y="59"/>
                </a:cubicBezTo>
                <a:cubicBezTo>
                  <a:pt x="375" y="59"/>
                  <a:pt x="374" y="58"/>
                  <a:pt x="374" y="58"/>
                </a:cubicBezTo>
                <a:cubicBezTo>
                  <a:pt x="374" y="57"/>
                  <a:pt x="375" y="56"/>
                  <a:pt x="376" y="54"/>
                </a:cubicBezTo>
                <a:cubicBezTo>
                  <a:pt x="377" y="51"/>
                  <a:pt x="378" y="50"/>
                  <a:pt x="379" y="49"/>
                </a:cubicBezTo>
                <a:cubicBezTo>
                  <a:pt x="379" y="49"/>
                  <a:pt x="380" y="49"/>
                  <a:pt x="381" y="48"/>
                </a:cubicBezTo>
                <a:cubicBezTo>
                  <a:pt x="381" y="48"/>
                  <a:pt x="382" y="48"/>
                  <a:pt x="383" y="48"/>
                </a:cubicBezTo>
                <a:cubicBezTo>
                  <a:pt x="384" y="48"/>
                  <a:pt x="386" y="47"/>
                  <a:pt x="388" y="47"/>
                </a:cubicBezTo>
                <a:cubicBezTo>
                  <a:pt x="387" y="47"/>
                  <a:pt x="386" y="46"/>
                  <a:pt x="385" y="46"/>
                </a:cubicBezTo>
                <a:cubicBezTo>
                  <a:pt x="384" y="45"/>
                  <a:pt x="384" y="44"/>
                  <a:pt x="384" y="44"/>
                </a:cubicBezTo>
                <a:cubicBezTo>
                  <a:pt x="384" y="44"/>
                  <a:pt x="384" y="43"/>
                  <a:pt x="384" y="41"/>
                </a:cubicBezTo>
                <a:cubicBezTo>
                  <a:pt x="385" y="40"/>
                  <a:pt x="386" y="38"/>
                  <a:pt x="386" y="35"/>
                </a:cubicBezTo>
                <a:cubicBezTo>
                  <a:pt x="388" y="36"/>
                  <a:pt x="390" y="36"/>
                  <a:pt x="392" y="37"/>
                </a:cubicBezTo>
                <a:cubicBezTo>
                  <a:pt x="392" y="37"/>
                  <a:pt x="392" y="37"/>
                  <a:pt x="392" y="37"/>
                </a:cubicBezTo>
                <a:cubicBezTo>
                  <a:pt x="392" y="37"/>
                  <a:pt x="391" y="36"/>
                  <a:pt x="390" y="34"/>
                </a:cubicBezTo>
                <a:cubicBezTo>
                  <a:pt x="389" y="33"/>
                  <a:pt x="388" y="33"/>
                  <a:pt x="387" y="32"/>
                </a:cubicBezTo>
                <a:cubicBezTo>
                  <a:pt x="386" y="32"/>
                  <a:pt x="385" y="32"/>
                  <a:pt x="384" y="31"/>
                </a:cubicBezTo>
                <a:cubicBezTo>
                  <a:pt x="382" y="30"/>
                  <a:pt x="382" y="29"/>
                  <a:pt x="382" y="28"/>
                </a:cubicBezTo>
                <a:cubicBezTo>
                  <a:pt x="382" y="28"/>
                  <a:pt x="382" y="27"/>
                  <a:pt x="382" y="27"/>
                </a:cubicBezTo>
                <a:cubicBezTo>
                  <a:pt x="384" y="27"/>
                  <a:pt x="384" y="27"/>
                  <a:pt x="384" y="27"/>
                </a:cubicBezTo>
                <a:cubicBezTo>
                  <a:pt x="385" y="28"/>
                  <a:pt x="386" y="28"/>
                  <a:pt x="388" y="30"/>
                </a:cubicBezTo>
                <a:cubicBezTo>
                  <a:pt x="388" y="29"/>
                  <a:pt x="388" y="28"/>
                  <a:pt x="388" y="27"/>
                </a:cubicBezTo>
                <a:cubicBezTo>
                  <a:pt x="388" y="27"/>
                  <a:pt x="388" y="26"/>
                  <a:pt x="390" y="25"/>
                </a:cubicBezTo>
                <a:cubicBezTo>
                  <a:pt x="390" y="25"/>
                  <a:pt x="389" y="24"/>
                  <a:pt x="388" y="24"/>
                </a:cubicBezTo>
                <a:cubicBezTo>
                  <a:pt x="388" y="23"/>
                  <a:pt x="387" y="23"/>
                  <a:pt x="387" y="22"/>
                </a:cubicBezTo>
                <a:cubicBezTo>
                  <a:pt x="387" y="22"/>
                  <a:pt x="388" y="21"/>
                  <a:pt x="388" y="20"/>
                </a:cubicBezTo>
                <a:cubicBezTo>
                  <a:pt x="388" y="19"/>
                  <a:pt x="388" y="19"/>
                  <a:pt x="389" y="19"/>
                </a:cubicBezTo>
                <a:cubicBezTo>
                  <a:pt x="389" y="19"/>
                  <a:pt x="389" y="19"/>
                  <a:pt x="389" y="19"/>
                </a:cubicBezTo>
                <a:cubicBezTo>
                  <a:pt x="390" y="19"/>
                  <a:pt x="390" y="19"/>
                  <a:pt x="390" y="20"/>
                </a:cubicBezTo>
                <a:cubicBezTo>
                  <a:pt x="391" y="20"/>
                  <a:pt x="392" y="21"/>
                  <a:pt x="392" y="21"/>
                </a:cubicBezTo>
                <a:cubicBezTo>
                  <a:pt x="392" y="21"/>
                  <a:pt x="392" y="20"/>
                  <a:pt x="393" y="20"/>
                </a:cubicBezTo>
                <a:cubicBezTo>
                  <a:pt x="393" y="20"/>
                  <a:pt x="394" y="20"/>
                  <a:pt x="394" y="20"/>
                </a:cubicBezTo>
                <a:cubicBezTo>
                  <a:pt x="395" y="21"/>
                  <a:pt x="395" y="22"/>
                  <a:pt x="395" y="22"/>
                </a:cubicBezTo>
                <a:cubicBezTo>
                  <a:pt x="395" y="22"/>
                  <a:pt x="395" y="22"/>
                  <a:pt x="394" y="23"/>
                </a:cubicBezTo>
                <a:cubicBezTo>
                  <a:pt x="394" y="24"/>
                  <a:pt x="394" y="24"/>
                  <a:pt x="394" y="24"/>
                </a:cubicBezTo>
                <a:cubicBezTo>
                  <a:pt x="394" y="24"/>
                  <a:pt x="395" y="24"/>
                  <a:pt x="395" y="24"/>
                </a:cubicBezTo>
                <a:cubicBezTo>
                  <a:pt x="396" y="24"/>
                  <a:pt x="397" y="24"/>
                  <a:pt x="397" y="23"/>
                </a:cubicBezTo>
                <a:cubicBezTo>
                  <a:pt x="397" y="23"/>
                  <a:pt x="397" y="22"/>
                  <a:pt x="398" y="22"/>
                </a:cubicBezTo>
                <a:cubicBezTo>
                  <a:pt x="398" y="22"/>
                  <a:pt x="399" y="23"/>
                  <a:pt x="400" y="24"/>
                </a:cubicBezTo>
                <a:cubicBezTo>
                  <a:pt x="400" y="25"/>
                  <a:pt x="400" y="26"/>
                  <a:pt x="401" y="27"/>
                </a:cubicBezTo>
                <a:cubicBezTo>
                  <a:pt x="403" y="24"/>
                  <a:pt x="404" y="23"/>
                  <a:pt x="404" y="22"/>
                </a:cubicBezTo>
                <a:cubicBezTo>
                  <a:pt x="404" y="22"/>
                  <a:pt x="404" y="22"/>
                  <a:pt x="404" y="22"/>
                </a:cubicBezTo>
                <a:cubicBezTo>
                  <a:pt x="405" y="22"/>
                  <a:pt x="405" y="21"/>
                  <a:pt x="406" y="21"/>
                </a:cubicBezTo>
                <a:cubicBezTo>
                  <a:pt x="407" y="20"/>
                  <a:pt x="408" y="20"/>
                  <a:pt x="409" y="20"/>
                </a:cubicBezTo>
                <a:cubicBezTo>
                  <a:pt x="410" y="20"/>
                  <a:pt x="410" y="21"/>
                  <a:pt x="410" y="22"/>
                </a:cubicBezTo>
                <a:cubicBezTo>
                  <a:pt x="410" y="22"/>
                  <a:pt x="410" y="24"/>
                  <a:pt x="408" y="27"/>
                </a:cubicBezTo>
                <a:cubicBezTo>
                  <a:pt x="408" y="27"/>
                  <a:pt x="408" y="27"/>
                  <a:pt x="409" y="28"/>
                </a:cubicBezTo>
                <a:cubicBezTo>
                  <a:pt x="409" y="28"/>
                  <a:pt x="409" y="28"/>
                  <a:pt x="409" y="28"/>
                </a:cubicBezTo>
                <a:cubicBezTo>
                  <a:pt x="406" y="30"/>
                  <a:pt x="405" y="32"/>
                  <a:pt x="405" y="35"/>
                </a:cubicBezTo>
                <a:cubicBezTo>
                  <a:pt x="405" y="36"/>
                  <a:pt x="404" y="37"/>
                  <a:pt x="403" y="39"/>
                </a:cubicBezTo>
                <a:cubicBezTo>
                  <a:pt x="402" y="42"/>
                  <a:pt x="402" y="42"/>
                  <a:pt x="402" y="42"/>
                </a:cubicBezTo>
                <a:cubicBezTo>
                  <a:pt x="402" y="42"/>
                  <a:pt x="402" y="43"/>
                  <a:pt x="402" y="43"/>
                </a:cubicBezTo>
                <a:cubicBezTo>
                  <a:pt x="402" y="43"/>
                  <a:pt x="402" y="43"/>
                  <a:pt x="402" y="43"/>
                </a:cubicBezTo>
                <a:cubicBezTo>
                  <a:pt x="402" y="43"/>
                  <a:pt x="402" y="44"/>
                  <a:pt x="401" y="44"/>
                </a:cubicBezTo>
                <a:cubicBezTo>
                  <a:pt x="401" y="44"/>
                  <a:pt x="401" y="45"/>
                  <a:pt x="401" y="45"/>
                </a:cubicBezTo>
                <a:cubicBezTo>
                  <a:pt x="401" y="45"/>
                  <a:pt x="401" y="45"/>
                  <a:pt x="402" y="45"/>
                </a:cubicBezTo>
                <a:cubicBezTo>
                  <a:pt x="402" y="45"/>
                  <a:pt x="402" y="45"/>
                  <a:pt x="403" y="44"/>
                </a:cubicBezTo>
                <a:cubicBezTo>
                  <a:pt x="404" y="44"/>
                  <a:pt x="404" y="44"/>
                  <a:pt x="404" y="44"/>
                </a:cubicBezTo>
                <a:cubicBezTo>
                  <a:pt x="404" y="45"/>
                  <a:pt x="404" y="45"/>
                  <a:pt x="404" y="45"/>
                </a:cubicBezTo>
                <a:cubicBezTo>
                  <a:pt x="404" y="47"/>
                  <a:pt x="405" y="48"/>
                  <a:pt x="405" y="48"/>
                </a:cubicBezTo>
                <a:cubicBezTo>
                  <a:pt x="405" y="48"/>
                  <a:pt x="404" y="48"/>
                  <a:pt x="404" y="49"/>
                </a:cubicBezTo>
                <a:cubicBezTo>
                  <a:pt x="404" y="49"/>
                  <a:pt x="404" y="49"/>
                  <a:pt x="404" y="49"/>
                </a:cubicBezTo>
                <a:cubicBezTo>
                  <a:pt x="404" y="52"/>
                  <a:pt x="404" y="53"/>
                  <a:pt x="404" y="54"/>
                </a:cubicBezTo>
                <a:cubicBezTo>
                  <a:pt x="403" y="57"/>
                  <a:pt x="403" y="59"/>
                  <a:pt x="403" y="60"/>
                </a:cubicBezTo>
                <a:cubicBezTo>
                  <a:pt x="403" y="61"/>
                  <a:pt x="403" y="63"/>
                  <a:pt x="404" y="65"/>
                </a:cubicBezTo>
                <a:cubicBezTo>
                  <a:pt x="404" y="65"/>
                  <a:pt x="404" y="65"/>
                  <a:pt x="404" y="65"/>
                </a:cubicBezTo>
                <a:cubicBezTo>
                  <a:pt x="404" y="64"/>
                  <a:pt x="404" y="63"/>
                  <a:pt x="405" y="62"/>
                </a:cubicBezTo>
                <a:cubicBezTo>
                  <a:pt x="405" y="62"/>
                  <a:pt x="406" y="63"/>
                  <a:pt x="406" y="64"/>
                </a:cubicBezTo>
                <a:cubicBezTo>
                  <a:pt x="407" y="65"/>
                  <a:pt x="407" y="65"/>
                  <a:pt x="407" y="65"/>
                </a:cubicBezTo>
                <a:cubicBezTo>
                  <a:pt x="408" y="64"/>
                  <a:pt x="408" y="62"/>
                  <a:pt x="409" y="58"/>
                </a:cubicBezTo>
                <a:cubicBezTo>
                  <a:pt x="409" y="55"/>
                  <a:pt x="410" y="53"/>
                  <a:pt x="411" y="52"/>
                </a:cubicBezTo>
                <a:cubicBezTo>
                  <a:pt x="411" y="52"/>
                  <a:pt x="410" y="52"/>
                  <a:pt x="410" y="51"/>
                </a:cubicBezTo>
                <a:cubicBezTo>
                  <a:pt x="410" y="51"/>
                  <a:pt x="410" y="50"/>
                  <a:pt x="410" y="50"/>
                </a:cubicBezTo>
                <a:cubicBezTo>
                  <a:pt x="410" y="49"/>
                  <a:pt x="410" y="46"/>
                  <a:pt x="411" y="43"/>
                </a:cubicBezTo>
                <a:cubicBezTo>
                  <a:pt x="412" y="40"/>
                  <a:pt x="413" y="38"/>
                  <a:pt x="413" y="37"/>
                </a:cubicBezTo>
                <a:cubicBezTo>
                  <a:pt x="413" y="37"/>
                  <a:pt x="414" y="36"/>
                  <a:pt x="415" y="35"/>
                </a:cubicBezTo>
                <a:cubicBezTo>
                  <a:pt x="416" y="34"/>
                  <a:pt x="417" y="33"/>
                  <a:pt x="416" y="32"/>
                </a:cubicBezTo>
                <a:cubicBezTo>
                  <a:pt x="416" y="30"/>
                  <a:pt x="416" y="28"/>
                  <a:pt x="416" y="25"/>
                </a:cubicBezTo>
                <a:cubicBezTo>
                  <a:pt x="416" y="24"/>
                  <a:pt x="417" y="24"/>
                  <a:pt x="417" y="22"/>
                </a:cubicBezTo>
                <a:cubicBezTo>
                  <a:pt x="418" y="21"/>
                  <a:pt x="419" y="20"/>
                  <a:pt x="420" y="19"/>
                </a:cubicBezTo>
                <a:cubicBezTo>
                  <a:pt x="421" y="17"/>
                  <a:pt x="422" y="15"/>
                  <a:pt x="423" y="13"/>
                </a:cubicBezTo>
                <a:cubicBezTo>
                  <a:pt x="424" y="13"/>
                  <a:pt x="424" y="14"/>
                  <a:pt x="424" y="15"/>
                </a:cubicBezTo>
                <a:cubicBezTo>
                  <a:pt x="424" y="16"/>
                  <a:pt x="425" y="17"/>
                  <a:pt x="425" y="18"/>
                </a:cubicBezTo>
                <a:cubicBezTo>
                  <a:pt x="425" y="19"/>
                  <a:pt x="426" y="20"/>
                  <a:pt x="426" y="20"/>
                </a:cubicBezTo>
                <a:cubicBezTo>
                  <a:pt x="426" y="21"/>
                  <a:pt x="426" y="22"/>
                  <a:pt x="426" y="23"/>
                </a:cubicBezTo>
                <a:cubicBezTo>
                  <a:pt x="426" y="25"/>
                  <a:pt x="426" y="26"/>
                  <a:pt x="425" y="26"/>
                </a:cubicBezTo>
                <a:cubicBezTo>
                  <a:pt x="424" y="27"/>
                  <a:pt x="423" y="29"/>
                  <a:pt x="423" y="30"/>
                </a:cubicBezTo>
                <a:cubicBezTo>
                  <a:pt x="423" y="30"/>
                  <a:pt x="424" y="30"/>
                  <a:pt x="425" y="29"/>
                </a:cubicBezTo>
                <a:cubicBezTo>
                  <a:pt x="426" y="29"/>
                  <a:pt x="427" y="32"/>
                  <a:pt x="428" y="39"/>
                </a:cubicBezTo>
                <a:cubicBezTo>
                  <a:pt x="428" y="40"/>
                  <a:pt x="428" y="41"/>
                  <a:pt x="428" y="41"/>
                </a:cubicBezTo>
                <a:cubicBezTo>
                  <a:pt x="428" y="43"/>
                  <a:pt x="428" y="44"/>
                  <a:pt x="429" y="44"/>
                </a:cubicBezTo>
                <a:cubicBezTo>
                  <a:pt x="429" y="44"/>
                  <a:pt x="430" y="44"/>
                  <a:pt x="430" y="43"/>
                </a:cubicBezTo>
                <a:cubicBezTo>
                  <a:pt x="430" y="43"/>
                  <a:pt x="430" y="42"/>
                  <a:pt x="430" y="42"/>
                </a:cubicBezTo>
                <a:cubicBezTo>
                  <a:pt x="430" y="41"/>
                  <a:pt x="430" y="40"/>
                  <a:pt x="430" y="40"/>
                </a:cubicBezTo>
                <a:cubicBezTo>
                  <a:pt x="431" y="38"/>
                  <a:pt x="433" y="37"/>
                  <a:pt x="436" y="37"/>
                </a:cubicBezTo>
                <a:cubicBezTo>
                  <a:pt x="436" y="36"/>
                  <a:pt x="436" y="36"/>
                  <a:pt x="436" y="36"/>
                </a:cubicBezTo>
                <a:cubicBezTo>
                  <a:pt x="436" y="36"/>
                  <a:pt x="436" y="35"/>
                  <a:pt x="435" y="34"/>
                </a:cubicBezTo>
                <a:cubicBezTo>
                  <a:pt x="434" y="33"/>
                  <a:pt x="434" y="32"/>
                  <a:pt x="434" y="31"/>
                </a:cubicBezTo>
                <a:cubicBezTo>
                  <a:pt x="434" y="30"/>
                  <a:pt x="434" y="30"/>
                  <a:pt x="434" y="30"/>
                </a:cubicBezTo>
                <a:cubicBezTo>
                  <a:pt x="435" y="30"/>
                  <a:pt x="436" y="30"/>
                  <a:pt x="437" y="30"/>
                </a:cubicBezTo>
                <a:cubicBezTo>
                  <a:pt x="436" y="29"/>
                  <a:pt x="436" y="29"/>
                  <a:pt x="436" y="28"/>
                </a:cubicBezTo>
                <a:cubicBezTo>
                  <a:pt x="435" y="28"/>
                  <a:pt x="435" y="27"/>
                  <a:pt x="435" y="27"/>
                </a:cubicBezTo>
                <a:cubicBezTo>
                  <a:pt x="435" y="26"/>
                  <a:pt x="435" y="26"/>
                  <a:pt x="436" y="25"/>
                </a:cubicBezTo>
                <a:cubicBezTo>
                  <a:pt x="436" y="25"/>
                  <a:pt x="435" y="24"/>
                  <a:pt x="435" y="23"/>
                </a:cubicBezTo>
                <a:cubicBezTo>
                  <a:pt x="434" y="22"/>
                  <a:pt x="434" y="22"/>
                  <a:pt x="434" y="22"/>
                </a:cubicBezTo>
                <a:cubicBezTo>
                  <a:pt x="434" y="21"/>
                  <a:pt x="435" y="21"/>
                  <a:pt x="435" y="20"/>
                </a:cubicBezTo>
                <a:cubicBezTo>
                  <a:pt x="436" y="20"/>
                  <a:pt x="437" y="19"/>
                  <a:pt x="437" y="19"/>
                </a:cubicBezTo>
                <a:cubicBezTo>
                  <a:pt x="437" y="18"/>
                  <a:pt x="437" y="17"/>
                  <a:pt x="438" y="17"/>
                </a:cubicBezTo>
                <a:cubicBezTo>
                  <a:pt x="438" y="17"/>
                  <a:pt x="439" y="17"/>
                  <a:pt x="441" y="17"/>
                </a:cubicBezTo>
                <a:cubicBezTo>
                  <a:pt x="441" y="17"/>
                  <a:pt x="441" y="17"/>
                  <a:pt x="441" y="17"/>
                </a:cubicBezTo>
                <a:cubicBezTo>
                  <a:pt x="440" y="16"/>
                  <a:pt x="440" y="16"/>
                  <a:pt x="440" y="16"/>
                </a:cubicBezTo>
                <a:cubicBezTo>
                  <a:pt x="439" y="15"/>
                  <a:pt x="439" y="15"/>
                  <a:pt x="440" y="14"/>
                </a:cubicBezTo>
                <a:cubicBezTo>
                  <a:pt x="437" y="14"/>
                  <a:pt x="437" y="14"/>
                  <a:pt x="437" y="14"/>
                </a:cubicBezTo>
                <a:cubicBezTo>
                  <a:pt x="436" y="14"/>
                  <a:pt x="435" y="14"/>
                  <a:pt x="434" y="13"/>
                </a:cubicBezTo>
                <a:cubicBezTo>
                  <a:pt x="433" y="12"/>
                  <a:pt x="432" y="11"/>
                  <a:pt x="432" y="11"/>
                </a:cubicBezTo>
                <a:cubicBezTo>
                  <a:pt x="434" y="11"/>
                  <a:pt x="434" y="11"/>
                  <a:pt x="434" y="11"/>
                </a:cubicBezTo>
                <a:cubicBezTo>
                  <a:pt x="434" y="10"/>
                  <a:pt x="434" y="10"/>
                  <a:pt x="434" y="10"/>
                </a:cubicBezTo>
                <a:cubicBezTo>
                  <a:pt x="434" y="9"/>
                  <a:pt x="433" y="8"/>
                  <a:pt x="433" y="8"/>
                </a:cubicBezTo>
                <a:cubicBezTo>
                  <a:pt x="433" y="6"/>
                  <a:pt x="433" y="6"/>
                  <a:pt x="433" y="6"/>
                </a:cubicBezTo>
                <a:cubicBezTo>
                  <a:pt x="434" y="6"/>
                  <a:pt x="434" y="6"/>
                  <a:pt x="434" y="6"/>
                </a:cubicBezTo>
                <a:cubicBezTo>
                  <a:pt x="434" y="6"/>
                  <a:pt x="434" y="6"/>
                  <a:pt x="435" y="7"/>
                </a:cubicBezTo>
                <a:cubicBezTo>
                  <a:pt x="436" y="7"/>
                  <a:pt x="437" y="8"/>
                  <a:pt x="437" y="8"/>
                </a:cubicBezTo>
                <a:cubicBezTo>
                  <a:pt x="438" y="8"/>
                  <a:pt x="438" y="7"/>
                  <a:pt x="438" y="7"/>
                </a:cubicBezTo>
                <a:cubicBezTo>
                  <a:pt x="438" y="6"/>
                  <a:pt x="438" y="5"/>
                  <a:pt x="437" y="5"/>
                </a:cubicBezTo>
                <a:cubicBezTo>
                  <a:pt x="437" y="4"/>
                  <a:pt x="437" y="4"/>
                  <a:pt x="437" y="3"/>
                </a:cubicBezTo>
                <a:cubicBezTo>
                  <a:pt x="437" y="3"/>
                  <a:pt x="437" y="2"/>
                  <a:pt x="437" y="2"/>
                </a:cubicBezTo>
                <a:cubicBezTo>
                  <a:pt x="438" y="1"/>
                  <a:pt x="438" y="1"/>
                  <a:pt x="439" y="1"/>
                </a:cubicBezTo>
                <a:cubicBezTo>
                  <a:pt x="439" y="1"/>
                  <a:pt x="439" y="1"/>
                  <a:pt x="439" y="2"/>
                </a:cubicBezTo>
                <a:cubicBezTo>
                  <a:pt x="439" y="3"/>
                  <a:pt x="439" y="3"/>
                  <a:pt x="440" y="3"/>
                </a:cubicBezTo>
                <a:cubicBezTo>
                  <a:pt x="441" y="3"/>
                  <a:pt x="443" y="2"/>
                  <a:pt x="447" y="0"/>
                </a:cubicBezTo>
                <a:cubicBezTo>
                  <a:pt x="449" y="0"/>
                  <a:pt x="449" y="0"/>
                  <a:pt x="449" y="0"/>
                </a:cubicBezTo>
                <a:cubicBezTo>
                  <a:pt x="449" y="0"/>
                  <a:pt x="449" y="0"/>
                  <a:pt x="449" y="0"/>
                </a:cubicBezTo>
                <a:cubicBezTo>
                  <a:pt x="449" y="1"/>
                  <a:pt x="449" y="1"/>
                  <a:pt x="449" y="2"/>
                </a:cubicBezTo>
                <a:cubicBezTo>
                  <a:pt x="449" y="3"/>
                  <a:pt x="449" y="3"/>
                  <a:pt x="449" y="3"/>
                </a:cubicBezTo>
                <a:cubicBezTo>
                  <a:pt x="449" y="4"/>
                  <a:pt x="449" y="4"/>
                  <a:pt x="449" y="5"/>
                </a:cubicBezTo>
                <a:cubicBezTo>
                  <a:pt x="449" y="5"/>
                  <a:pt x="451" y="4"/>
                  <a:pt x="454" y="3"/>
                </a:cubicBezTo>
                <a:cubicBezTo>
                  <a:pt x="454" y="3"/>
                  <a:pt x="455" y="4"/>
                  <a:pt x="455" y="5"/>
                </a:cubicBezTo>
                <a:cubicBezTo>
                  <a:pt x="456" y="6"/>
                  <a:pt x="456" y="7"/>
                  <a:pt x="456" y="7"/>
                </a:cubicBezTo>
                <a:cubicBezTo>
                  <a:pt x="456" y="7"/>
                  <a:pt x="456" y="8"/>
                  <a:pt x="455" y="9"/>
                </a:cubicBezTo>
                <a:cubicBezTo>
                  <a:pt x="455" y="10"/>
                  <a:pt x="454" y="11"/>
                  <a:pt x="454" y="11"/>
                </a:cubicBezTo>
                <a:cubicBezTo>
                  <a:pt x="454" y="13"/>
                  <a:pt x="453" y="14"/>
                  <a:pt x="452" y="14"/>
                </a:cubicBezTo>
                <a:cubicBezTo>
                  <a:pt x="449" y="14"/>
                  <a:pt x="446" y="15"/>
                  <a:pt x="444" y="17"/>
                </a:cubicBezTo>
                <a:cubicBezTo>
                  <a:pt x="445" y="17"/>
                  <a:pt x="446" y="17"/>
                  <a:pt x="447" y="17"/>
                </a:cubicBezTo>
                <a:cubicBezTo>
                  <a:pt x="448" y="17"/>
                  <a:pt x="449" y="18"/>
                  <a:pt x="451" y="19"/>
                </a:cubicBezTo>
                <a:cubicBezTo>
                  <a:pt x="451" y="20"/>
                  <a:pt x="450" y="21"/>
                  <a:pt x="449" y="23"/>
                </a:cubicBezTo>
                <a:cubicBezTo>
                  <a:pt x="447" y="24"/>
                  <a:pt x="446" y="25"/>
                  <a:pt x="445" y="26"/>
                </a:cubicBezTo>
                <a:cubicBezTo>
                  <a:pt x="446" y="26"/>
                  <a:pt x="446" y="26"/>
                  <a:pt x="446" y="26"/>
                </a:cubicBezTo>
                <a:cubicBezTo>
                  <a:pt x="446" y="26"/>
                  <a:pt x="448" y="25"/>
                  <a:pt x="450" y="23"/>
                </a:cubicBezTo>
                <a:cubicBezTo>
                  <a:pt x="451" y="23"/>
                  <a:pt x="452" y="22"/>
                  <a:pt x="453" y="21"/>
                </a:cubicBezTo>
                <a:cubicBezTo>
                  <a:pt x="453" y="21"/>
                  <a:pt x="453" y="21"/>
                  <a:pt x="454" y="21"/>
                </a:cubicBezTo>
                <a:cubicBezTo>
                  <a:pt x="454" y="21"/>
                  <a:pt x="455" y="21"/>
                  <a:pt x="455" y="24"/>
                </a:cubicBezTo>
                <a:cubicBezTo>
                  <a:pt x="455" y="24"/>
                  <a:pt x="455" y="25"/>
                  <a:pt x="453" y="28"/>
                </a:cubicBezTo>
                <a:cubicBezTo>
                  <a:pt x="452" y="29"/>
                  <a:pt x="451" y="31"/>
                  <a:pt x="450" y="31"/>
                </a:cubicBezTo>
                <a:cubicBezTo>
                  <a:pt x="450" y="34"/>
                  <a:pt x="450" y="34"/>
                  <a:pt x="450" y="34"/>
                </a:cubicBezTo>
                <a:cubicBezTo>
                  <a:pt x="451" y="34"/>
                  <a:pt x="451" y="34"/>
                  <a:pt x="451" y="34"/>
                </a:cubicBezTo>
                <a:cubicBezTo>
                  <a:pt x="451" y="34"/>
                  <a:pt x="452" y="33"/>
                  <a:pt x="453" y="32"/>
                </a:cubicBezTo>
                <a:cubicBezTo>
                  <a:pt x="453" y="32"/>
                  <a:pt x="454" y="31"/>
                  <a:pt x="455" y="31"/>
                </a:cubicBezTo>
                <a:cubicBezTo>
                  <a:pt x="455" y="33"/>
                  <a:pt x="455" y="33"/>
                  <a:pt x="455" y="33"/>
                </a:cubicBezTo>
                <a:cubicBezTo>
                  <a:pt x="455" y="32"/>
                  <a:pt x="456" y="32"/>
                  <a:pt x="457" y="31"/>
                </a:cubicBezTo>
                <a:cubicBezTo>
                  <a:pt x="457" y="30"/>
                  <a:pt x="458" y="30"/>
                  <a:pt x="459" y="30"/>
                </a:cubicBezTo>
                <a:cubicBezTo>
                  <a:pt x="458" y="31"/>
                  <a:pt x="458" y="31"/>
                  <a:pt x="458" y="32"/>
                </a:cubicBezTo>
                <a:cubicBezTo>
                  <a:pt x="459" y="32"/>
                  <a:pt x="459" y="33"/>
                  <a:pt x="459" y="33"/>
                </a:cubicBezTo>
                <a:cubicBezTo>
                  <a:pt x="458" y="35"/>
                  <a:pt x="458" y="36"/>
                  <a:pt x="458" y="36"/>
                </a:cubicBezTo>
                <a:cubicBezTo>
                  <a:pt x="459" y="39"/>
                  <a:pt x="459" y="39"/>
                  <a:pt x="459" y="39"/>
                </a:cubicBezTo>
                <a:cubicBezTo>
                  <a:pt x="459" y="37"/>
                  <a:pt x="459" y="34"/>
                  <a:pt x="460" y="30"/>
                </a:cubicBezTo>
                <a:cubicBezTo>
                  <a:pt x="463" y="30"/>
                  <a:pt x="463" y="30"/>
                  <a:pt x="463" y="30"/>
                </a:cubicBezTo>
                <a:cubicBezTo>
                  <a:pt x="463" y="30"/>
                  <a:pt x="462" y="29"/>
                  <a:pt x="461" y="27"/>
                </a:cubicBezTo>
                <a:cubicBezTo>
                  <a:pt x="460" y="25"/>
                  <a:pt x="459" y="24"/>
                  <a:pt x="459" y="24"/>
                </a:cubicBezTo>
                <a:cubicBezTo>
                  <a:pt x="459" y="23"/>
                  <a:pt x="459" y="22"/>
                  <a:pt x="460" y="21"/>
                </a:cubicBezTo>
                <a:cubicBezTo>
                  <a:pt x="460" y="21"/>
                  <a:pt x="459" y="19"/>
                  <a:pt x="459" y="16"/>
                </a:cubicBezTo>
                <a:cubicBezTo>
                  <a:pt x="459" y="15"/>
                  <a:pt x="460" y="13"/>
                  <a:pt x="461" y="11"/>
                </a:cubicBezTo>
                <a:cubicBezTo>
                  <a:pt x="462" y="8"/>
                  <a:pt x="463" y="7"/>
                  <a:pt x="464" y="7"/>
                </a:cubicBezTo>
                <a:cubicBezTo>
                  <a:pt x="465" y="7"/>
                  <a:pt x="467" y="7"/>
                  <a:pt x="469" y="8"/>
                </a:cubicBezTo>
                <a:cubicBezTo>
                  <a:pt x="472" y="9"/>
                  <a:pt x="473" y="10"/>
                  <a:pt x="473" y="10"/>
                </a:cubicBezTo>
                <a:cubicBezTo>
                  <a:pt x="473" y="10"/>
                  <a:pt x="473" y="11"/>
                  <a:pt x="472" y="12"/>
                </a:cubicBezTo>
                <a:cubicBezTo>
                  <a:pt x="472" y="13"/>
                  <a:pt x="472" y="13"/>
                  <a:pt x="472" y="13"/>
                </a:cubicBezTo>
                <a:cubicBezTo>
                  <a:pt x="472" y="13"/>
                  <a:pt x="472" y="13"/>
                  <a:pt x="473" y="13"/>
                </a:cubicBezTo>
                <a:cubicBezTo>
                  <a:pt x="474" y="13"/>
                  <a:pt x="474" y="13"/>
                  <a:pt x="474" y="14"/>
                </a:cubicBezTo>
                <a:cubicBezTo>
                  <a:pt x="474" y="15"/>
                  <a:pt x="474" y="15"/>
                  <a:pt x="474" y="16"/>
                </a:cubicBezTo>
                <a:cubicBezTo>
                  <a:pt x="476" y="13"/>
                  <a:pt x="478" y="11"/>
                  <a:pt x="481" y="10"/>
                </a:cubicBezTo>
                <a:cubicBezTo>
                  <a:pt x="482" y="13"/>
                  <a:pt x="482" y="16"/>
                  <a:pt x="482" y="17"/>
                </a:cubicBezTo>
                <a:cubicBezTo>
                  <a:pt x="483" y="16"/>
                  <a:pt x="483" y="14"/>
                  <a:pt x="484" y="13"/>
                </a:cubicBezTo>
                <a:cubicBezTo>
                  <a:pt x="484" y="11"/>
                  <a:pt x="485" y="11"/>
                  <a:pt x="486" y="11"/>
                </a:cubicBezTo>
                <a:cubicBezTo>
                  <a:pt x="488" y="11"/>
                  <a:pt x="488" y="11"/>
                  <a:pt x="488" y="13"/>
                </a:cubicBezTo>
                <a:cubicBezTo>
                  <a:pt x="488" y="14"/>
                  <a:pt x="488" y="14"/>
                  <a:pt x="488" y="14"/>
                </a:cubicBezTo>
                <a:cubicBezTo>
                  <a:pt x="489" y="14"/>
                  <a:pt x="490" y="14"/>
                  <a:pt x="491" y="15"/>
                </a:cubicBezTo>
                <a:cubicBezTo>
                  <a:pt x="492" y="15"/>
                  <a:pt x="493" y="16"/>
                  <a:pt x="493" y="16"/>
                </a:cubicBezTo>
                <a:cubicBezTo>
                  <a:pt x="493" y="17"/>
                  <a:pt x="492" y="17"/>
                  <a:pt x="491" y="18"/>
                </a:cubicBezTo>
                <a:cubicBezTo>
                  <a:pt x="490" y="19"/>
                  <a:pt x="490" y="19"/>
                  <a:pt x="490" y="20"/>
                </a:cubicBezTo>
                <a:cubicBezTo>
                  <a:pt x="490" y="20"/>
                  <a:pt x="490" y="20"/>
                  <a:pt x="490" y="20"/>
                </a:cubicBezTo>
                <a:cubicBezTo>
                  <a:pt x="490" y="20"/>
                  <a:pt x="490" y="20"/>
                  <a:pt x="490" y="20"/>
                </a:cubicBezTo>
                <a:cubicBezTo>
                  <a:pt x="491" y="20"/>
                  <a:pt x="492" y="20"/>
                  <a:pt x="493" y="19"/>
                </a:cubicBezTo>
                <a:cubicBezTo>
                  <a:pt x="494" y="18"/>
                  <a:pt x="495" y="17"/>
                  <a:pt x="495" y="17"/>
                </a:cubicBezTo>
                <a:cubicBezTo>
                  <a:pt x="496" y="17"/>
                  <a:pt x="499" y="19"/>
                  <a:pt x="503" y="21"/>
                </a:cubicBezTo>
                <a:cubicBezTo>
                  <a:pt x="503" y="21"/>
                  <a:pt x="503" y="21"/>
                  <a:pt x="504" y="20"/>
                </a:cubicBezTo>
                <a:cubicBezTo>
                  <a:pt x="505" y="20"/>
                  <a:pt x="506" y="21"/>
                  <a:pt x="508" y="22"/>
                </a:cubicBezTo>
                <a:cubicBezTo>
                  <a:pt x="509" y="24"/>
                  <a:pt x="510" y="25"/>
                  <a:pt x="510" y="26"/>
                </a:cubicBezTo>
                <a:cubicBezTo>
                  <a:pt x="510" y="27"/>
                  <a:pt x="509" y="28"/>
                  <a:pt x="505" y="30"/>
                </a:cubicBezTo>
                <a:cubicBezTo>
                  <a:pt x="502" y="33"/>
                  <a:pt x="500" y="35"/>
                  <a:pt x="500" y="36"/>
                </a:cubicBezTo>
                <a:cubicBezTo>
                  <a:pt x="500" y="38"/>
                  <a:pt x="499" y="39"/>
                  <a:pt x="499" y="40"/>
                </a:cubicBezTo>
                <a:cubicBezTo>
                  <a:pt x="499" y="41"/>
                  <a:pt x="498" y="42"/>
                  <a:pt x="497" y="43"/>
                </a:cubicBezTo>
                <a:cubicBezTo>
                  <a:pt x="495" y="44"/>
                  <a:pt x="494" y="45"/>
                  <a:pt x="493" y="45"/>
                </a:cubicBezTo>
                <a:cubicBezTo>
                  <a:pt x="492" y="46"/>
                  <a:pt x="491" y="46"/>
                  <a:pt x="490" y="46"/>
                </a:cubicBezTo>
                <a:cubicBezTo>
                  <a:pt x="483" y="46"/>
                  <a:pt x="479" y="45"/>
                  <a:pt x="478" y="45"/>
                </a:cubicBezTo>
                <a:cubicBezTo>
                  <a:pt x="472" y="46"/>
                  <a:pt x="472" y="46"/>
                  <a:pt x="472" y="46"/>
                </a:cubicBezTo>
                <a:cubicBezTo>
                  <a:pt x="471" y="45"/>
                  <a:pt x="471" y="45"/>
                  <a:pt x="470" y="45"/>
                </a:cubicBezTo>
                <a:cubicBezTo>
                  <a:pt x="469" y="45"/>
                  <a:pt x="469" y="46"/>
                  <a:pt x="469" y="47"/>
                </a:cubicBezTo>
                <a:cubicBezTo>
                  <a:pt x="470" y="47"/>
                  <a:pt x="470" y="47"/>
                  <a:pt x="470" y="47"/>
                </a:cubicBezTo>
                <a:cubicBezTo>
                  <a:pt x="470" y="47"/>
                  <a:pt x="470" y="47"/>
                  <a:pt x="470" y="47"/>
                </a:cubicBezTo>
                <a:cubicBezTo>
                  <a:pt x="470" y="48"/>
                  <a:pt x="470" y="48"/>
                  <a:pt x="469" y="49"/>
                </a:cubicBezTo>
                <a:cubicBezTo>
                  <a:pt x="469" y="50"/>
                  <a:pt x="469" y="50"/>
                  <a:pt x="469" y="50"/>
                </a:cubicBezTo>
                <a:cubicBezTo>
                  <a:pt x="470" y="50"/>
                  <a:pt x="470" y="50"/>
                  <a:pt x="470" y="50"/>
                </a:cubicBezTo>
                <a:cubicBezTo>
                  <a:pt x="470" y="49"/>
                  <a:pt x="472" y="49"/>
                  <a:pt x="474" y="49"/>
                </a:cubicBezTo>
                <a:cubicBezTo>
                  <a:pt x="478" y="49"/>
                  <a:pt x="480" y="50"/>
                  <a:pt x="481" y="51"/>
                </a:cubicBezTo>
                <a:cubicBezTo>
                  <a:pt x="482" y="51"/>
                  <a:pt x="483" y="51"/>
                  <a:pt x="485" y="51"/>
                </a:cubicBezTo>
                <a:cubicBezTo>
                  <a:pt x="487" y="51"/>
                  <a:pt x="488" y="51"/>
                  <a:pt x="489" y="51"/>
                </a:cubicBezTo>
                <a:cubicBezTo>
                  <a:pt x="488" y="51"/>
                  <a:pt x="488" y="52"/>
                  <a:pt x="488" y="53"/>
                </a:cubicBezTo>
                <a:cubicBezTo>
                  <a:pt x="488" y="54"/>
                  <a:pt x="488" y="55"/>
                  <a:pt x="488" y="55"/>
                </a:cubicBezTo>
                <a:cubicBezTo>
                  <a:pt x="488" y="57"/>
                  <a:pt x="487" y="58"/>
                  <a:pt x="487" y="58"/>
                </a:cubicBezTo>
                <a:cubicBezTo>
                  <a:pt x="487" y="58"/>
                  <a:pt x="487" y="58"/>
                  <a:pt x="487" y="58"/>
                </a:cubicBezTo>
                <a:cubicBezTo>
                  <a:pt x="487" y="58"/>
                  <a:pt x="488" y="57"/>
                  <a:pt x="489" y="56"/>
                </a:cubicBezTo>
                <a:cubicBezTo>
                  <a:pt x="490" y="55"/>
                  <a:pt x="490" y="54"/>
                  <a:pt x="491" y="54"/>
                </a:cubicBezTo>
                <a:cubicBezTo>
                  <a:pt x="492" y="54"/>
                  <a:pt x="493" y="55"/>
                  <a:pt x="493" y="56"/>
                </a:cubicBezTo>
                <a:cubicBezTo>
                  <a:pt x="493" y="58"/>
                  <a:pt x="493" y="59"/>
                  <a:pt x="493" y="60"/>
                </a:cubicBezTo>
                <a:cubicBezTo>
                  <a:pt x="493" y="61"/>
                  <a:pt x="493" y="63"/>
                  <a:pt x="492" y="64"/>
                </a:cubicBezTo>
                <a:cubicBezTo>
                  <a:pt x="492" y="65"/>
                  <a:pt x="492" y="65"/>
                  <a:pt x="492" y="65"/>
                </a:cubicBezTo>
                <a:cubicBezTo>
                  <a:pt x="494" y="63"/>
                  <a:pt x="495" y="62"/>
                  <a:pt x="495" y="62"/>
                </a:cubicBezTo>
                <a:cubicBezTo>
                  <a:pt x="496" y="61"/>
                  <a:pt x="497" y="61"/>
                  <a:pt x="498" y="61"/>
                </a:cubicBezTo>
                <a:cubicBezTo>
                  <a:pt x="498" y="61"/>
                  <a:pt x="498" y="61"/>
                  <a:pt x="498" y="61"/>
                </a:cubicBezTo>
                <a:cubicBezTo>
                  <a:pt x="498" y="61"/>
                  <a:pt x="499" y="61"/>
                  <a:pt x="499" y="62"/>
                </a:cubicBezTo>
                <a:cubicBezTo>
                  <a:pt x="499" y="62"/>
                  <a:pt x="499" y="63"/>
                  <a:pt x="499" y="63"/>
                </a:cubicBezTo>
                <a:cubicBezTo>
                  <a:pt x="500" y="63"/>
                  <a:pt x="500" y="63"/>
                  <a:pt x="500" y="62"/>
                </a:cubicBezTo>
                <a:cubicBezTo>
                  <a:pt x="500" y="61"/>
                  <a:pt x="500" y="61"/>
                  <a:pt x="501" y="61"/>
                </a:cubicBezTo>
                <a:cubicBezTo>
                  <a:pt x="501" y="61"/>
                  <a:pt x="502" y="61"/>
                  <a:pt x="503" y="63"/>
                </a:cubicBezTo>
                <a:cubicBezTo>
                  <a:pt x="503" y="62"/>
                  <a:pt x="504" y="62"/>
                  <a:pt x="504" y="62"/>
                </a:cubicBezTo>
                <a:cubicBezTo>
                  <a:pt x="504" y="61"/>
                  <a:pt x="503" y="59"/>
                  <a:pt x="501" y="55"/>
                </a:cubicBezTo>
                <a:cubicBezTo>
                  <a:pt x="501" y="54"/>
                  <a:pt x="501" y="53"/>
                  <a:pt x="500" y="53"/>
                </a:cubicBezTo>
                <a:cubicBezTo>
                  <a:pt x="501" y="52"/>
                  <a:pt x="501" y="52"/>
                  <a:pt x="501" y="52"/>
                </a:cubicBezTo>
                <a:cubicBezTo>
                  <a:pt x="503" y="52"/>
                  <a:pt x="505" y="53"/>
                  <a:pt x="506" y="55"/>
                </a:cubicBezTo>
                <a:cubicBezTo>
                  <a:pt x="507" y="57"/>
                  <a:pt x="508" y="58"/>
                  <a:pt x="509" y="61"/>
                </a:cubicBezTo>
                <a:cubicBezTo>
                  <a:pt x="508" y="58"/>
                  <a:pt x="508" y="57"/>
                  <a:pt x="508" y="56"/>
                </a:cubicBezTo>
                <a:cubicBezTo>
                  <a:pt x="508" y="55"/>
                  <a:pt x="508" y="55"/>
                  <a:pt x="508" y="55"/>
                </a:cubicBezTo>
                <a:cubicBezTo>
                  <a:pt x="508" y="55"/>
                  <a:pt x="509" y="55"/>
                  <a:pt x="510" y="55"/>
                </a:cubicBezTo>
                <a:cubicBezTo>
                  <a:pt x="511" y="55"/>
                  <a:pt x="512" y="54"/>
                  <a:pt x="514" y="54"/>
                </a:cubicBezTo>
                <a:cubicBezTo>
                  <a:pt x="514" y="54"/>
                  <a:pt x="514" y="54"/>
                  <a:pt x="514" y="55"/>
                </a:cubicBezTo>
                <a:cubicBezTo>
                  <a:pt x="516" y="59"/>
                  <a:pt x="517" y="62"/>
                  <a:pt x="517" y="65"/>
                </a:cubicBezTo>
                <a:cubicBezTo>
                  <a:pt x="517" y="66"/>
                  <a:pt x="516" y="67"/>
                  <a:pt x="516" y="68"/>
                </a:cubicBezTo>
                <a:cubicBezTo>
                  <a:pt x="515" y="68"/>
                  <a:pt x="514" y="68"/>
                  <a:pt x="512" y="68"/>
                </a:cubicBezTo>
                <a:cubicBezTo>
                  <a:pt x="511" y="68"/>
                  <a:pt x="510" y="68"/>
                  <a:pt x="508" y="67"/>
                </a:cubicBezTo>
                <a:cubicBezTo>
                  <a:pt x="506" y="66"/>
                  <a:pt x="505" y="65"/>
                  <a:pt x="504" y="65"/>
                </a:cubicBezTo>
                <a:cubicBezTo>
                  <a:pt x="504" y="65"/>
                  <a:pt x="504" y="65"/>
                  <a:pt x="504" y="66"/>
                </a:cubicBezTo>
                <a:cubicBezTo>
                  <a:pt x="505" y="69"/>
                  <a:pt x="505" y="71"/>
                  <a:pt x="505" y="71"/>
                </a:cubicBezTo>
                <a:cubicBezTo>
                  <a:pt x="505" y="76"/>
                  <a:pt x="503" y="80"/>
                  <a:pt x="499" y="83"/>
                </a:cubicBezTo>
                <a:cubicBezTo>
                  <a:pt x="497" y="84"/>
                  <a:pt x="496" y="85"/>
                  <a:pt x="495" y="86"/>
                </a:cubicBezTo>
                <a:cubicBezTo>
                  <a:pt x="494" y="87"/>
                  <a:pt x="494" y="88"/>
                  <a:pt x="494" y="89"/>
                </a:cubicBezTo>
                <a:cubicBezTo>
                  <a:pt x="494" y="92"/>
                  <a:pt x="495" y="94"/>
                  <a:pt x="495" y="95"/>
                </a:cubicBezTo>
                <a:cubicBezTo>
                  <a:pt x="495" y="98"/>
                  <a:pt x="495" y="100"/>
                  <a:pt x="494" y="101"/>
                </a:cubicBezTo>
                <a:cubicBezTo>
                  <a:pt x="494" y="102"/>
                  <a:pt x="494" y="103"/>
                  <a:pt x="493" y="103"/>
                </a:cubicBezTo>
                <a:cubicBezTo>
                  <a:pt x="492" y="104"/>
                  <a:pt x="491" y="104"/>
                  <a:pt x="491" y="104"/>
                </a:cubicBezTo>
                <a:cubicBezTo>
                  <a:pt x="490" y="104"/>
                  <a:pt x="490" y="104"/>
                  <a:pt x="490" y="104"/>
                </a:cubicBezTo>
                <a:cubicBezTo>
                  <a:pt x="489" y="103"/>
                  <a:pt x="488" y="102"/>
                  <a:pt x="487" y="102"/>
                </a:cubicBezTo>
                <a:cubicBezTo>
                  <a:pt x="487" y="101"/>
                  <a:pt x="486" y="100"/>
                  <a:pt x="486" y="100"/>
                </a:cubicBezTo>
                <a:cubicBezTo>
                  <a:pt x="486" y="99"/>
                  <a:pt x="486" y="97"/>
                  <a:pt x="486" y="95"/>
                </a:cubicBezTo>
                <a:cubicBezTo>
                  <a:pt x="486" y="94"/>
                  <a:pt x="486" y="92"/>
                  <a:pt x="487" y="91"/>
                </a:cubicBezTo>
                <a:cubicBezTo>
                  <a:pt x="487" y="91"/>
                  <a:pt x="488" y="90"/>
                  <a:pt x="489" y="88"/>
                </a:cubicBezTo>
                <a:cubicBezTo>
                  <a:pt x="490" y="87"/>
                  <a:pt x="490" y="85"/>
                  <a:pt x="490" y="83"/>
                </a:cubicBezTo>
                <a:cubicBezTo>
                  <a:pt x="490" y="82"/>
                  <a:pt x="490" y="81"/>
                  <a:pt x="490" y="80"/>
                </a:cubicBezTo>
                <a:cubicBezTo>
                  <a:pt x="491" y="79"/>
                  <a:pt x="491" y="79"/>
                  <a:pt x="491" y="78"/>
                </a:cubicBezTo>
                <a:cubicBezTo>
                  <a:pt x="491" y="77"/>
                  <a:pt x="490" y="76"/>
                  <a:pt x="487" y="74"/>
                </a:cubicBezTo>
                <a:cubicBezTo>
                  <a:pt x="487" y="73"/>
                  <a:pt x="487" y="72"/>
                  <a:pt x="486" y="70"/>
                </a:cubicBezTo>
                <a:cubicBezTo>
                  <a:pt x="486" y="69"/>
                  <a:pt x="485" y="68"/>
                  <a:pt x="484" y="68"/>
                </a:cubicBezTo>
                <a:cubicBezTo>
                  <a:pt x="480" y="67"/>
                  <a:pt x="475" y="66"/>
                  <a:pt x="471" y="66"/>
                </a:cubicBezTo>
                <a:cubicBezTo>
                  <a:pt x="471" y="66"/>
                  <a:pt x="470" y="65"/>
                  <a:pt x="469" y="64"/>
                </a:cubicBezTo>
                <a:cubicBezTo>
                  <a:pt x="468" y="63"/>
                  <a:pt x="467" y="63"/>
                  <a:pt x="466" y="63"/>
                </a:cubicBezTo>
                <a:cubicBezTo>
                  <a:pt x="464" y="63"/>
                  <a:pt x="462" y="62"/>
                  <a:pt x="461" y="60"/>
                </a:cubicBezTo>
                <a:cubicBezTo>
                  <a:pt x="460" y="59"/>
                  <a:pt x="459" y="58"/>
                  <a:pt x="457" y="56"/>
                </a:cubicBezTo>
                <a:cubicBezTo>
                  <a:pt x="456" y="55"/>
                  <a:pt x="456" y="54"/>
                  <a:pt x="455" y="54"/>
                </a:cubicBezTo>
                <a:cubicBezTo>
                  <a:pt x="455" y="54"/>
                  <a:pt x="455" y="54"/>
                  <a:pt x="455" y="54"/>
                </a:cubicBezTo>
                <a:cubicBezTo>
                  <a:pt x="454" y="54"/>
                  <a:pt x="453" y="54"/>
                  <a:pt x="452" y="54"/>
                </a:cubicBezTo>
                <a:cubicBezTo>
                  <a:pt x="451" y="55"/>
                  <a:pt x="451" y="55"/>
                  <a:pt x="451" y="56"/>
                </a:cubicBezTo>
                <a:cubicBezTo>
                  <a:pt x="451" y="57"/>
                  <a:pt x="451" y="57"/>
                  <a:pt x="451" y="57"/>
                </a:cubicBezTo>
                <a:cubicBezTo>
                  <a:pt x="451" y="58"/>
                  <a:pt x="450" y="58"/>
                  <a:pt x="449" y="59"/>
                </a:cubicBezTo>
                <a:cubicBezTo>
                  <a:pt x="447" y="60"/>
                  <a:pt x="447" y="61"/>
                  <a:pt x="447" y="62"/>
                </a:cubicBezTo>
                <a:cubicBezTo>
                  <a:pt x="448" y="64"/>
                  <a:pt x="447" y="65"/>
                  <a:pt x="446" y="65"/>
                </a:cubicBezTo>
                <a:cubicBezTo>
                  <a:pt x="444" y="65"/>
                  <a:pt x="442" y="65"/>
                  <a:pt x="442" y="65"/>
                </a:cubicBezTo>
                <a:cubicBezTo>
                  <a:pt x="440" y="65"/>
                  <a:pt x="439" y="65"/>
                  <a:pt x="438" y="65"/>
                </a:cubicBezTo>
                <a:cubicBezTo>
                  <a:pt x="438" y="65"/>
                  <a:pt x="438" y="66"/>
                  <a:pt x="438" y="67"/>
                </a:cubicBezTo>
                <a:cubicBezTo>
                  <a:pt x="437" y="67"/>
                  <a:pt x="437" y="67"/>
                  <a:pt x="437" y="67"/>
                </a:cubicBezTo>
                <a:cubicBezTo>
                  <a:pt x="435" y="68"/>
                  <a:pt x="434" y="68"/>
                  <a:pt x="433" y="68"/>
                </a:cubicBezTo>
                <a:cubicBezTo>
                  <a:pt x="433" y="68"/>
                  <a:pt x="433" y="69"/>
                  <a:pt x="433" y="71"/>
                </a:cubicBezTo>
                <a:cubicBezTo>
                  <a:pt x="433" y="71"/>
                  <a:pt x="433" y="71"/>
                  <a:pt x="433" y="72"/>
                </a:cubicBezTo>
                <a:cubicBezTo>
                  <a:pt x="433" y="72"/>
                  <a:pt x="433" y="72"/>
                  <a:pt x="433" y="72"/>
                </a:cubicBezTo>
                <a:cubicBezTo>
                  <a:pt x="433" y="73"/>
                  <a:pt x="433" y="74"/>
                  <a:pt x="433" y="74"/>
                </a:cubicBezTo>
                <a:cubicBezTo>
                  <a:pt x="432" y="74"/>
                  <a:pt x="432" y="75"/>
                  <a:pt x="431" y="75"/>
                </a:cubicBezTo>
                <a:cubicBezTo>
                  <a:pt x="431" y="76"/>
                  <a:pt x="431" y="76"/>
                  <a:pt x="431" y="78"/>
                </a:cubicBezTo>
                <a:cubicBezTo>
                  <a:pt x="431" y="79"/>
                  <a:pt x="431" y="79"/>
                  <a:pt x="431" y="79"/>
                </a:cubicBezTo>
                <a:cubicBezTo>
                  <a:pt x="428" y="82"/>
                  <a:pt x="427" y="84"/>
                  <a:pt x="427" y="85"/>
                </a:cubicBezTo>
                <a:cubicBezTo>
                  <a:pt x="427" y="85"/>
                  <a:pt x="427" y="86"/>
                  <a:pt x="428" y="87"/>
                </a:cubicBezTo>
                <a:cubicBezTo>
                  <a:pt x="428" y="88"/>
                  <a:pt x="429" y="88"/>
                  <a:pt x="429" y="90"/>
                </a:cubicBezTo>
                <a:cubicBezTo>
                  <a:pt x="429" y="91"/>
                  <a:pt x="428" y="92"/>
                  <a:pt x="428" y="94"/>
                </a:cubicBezTo>
                <a:cubicBezTo>
                  <a:pt x="428" y="96"/>
                  <a:pt x="427" y="97"/>
                  <a:pt x="427" y="98"/>
                </a:cubicBezTo>
                <a:cubicBezTo>
                  <a:pt x="428" y="100"/>
                  <a:pt x="428" y="101"/>
                  <a:pt x="428" y="101"/>
                </a:cubicBezTo>
                <a:cubicBezTo>
                  <a:pt x="428" y="103"/>
                  <a:pt x="427" y="105"/>
                  <a:pt x="427" y="105"/>
                </a:cubicBezTo>
                <a:cubicBezTo>
                  <a:pt x="427" y="107"/>
                  <a:pt x="428" y="108"/>
                  <a:pt x="428" y="109"/>
                </a:cubicBezTo>
                <a:cubicBezTo>
                  <a:pt x="429" y="111"/>
                  <a:pt x="430" y="112"/>
                  <a:pt x="430" y="113"/>
                </a:cubicBezTo>
                <a:cubicBezTo>
                  <a:pt x="430" y="115"/>
                  <a:pt x="430" y="116"/>
                  <a:pt x="431" y="117"/>
                </a:cubicBezTo>
                <a:cubicBezTo>
                  <a:pt x="432" y="118"/>
                  <a:pt x="432" y="119"/>
                  <a:pt x="432" y="120"/>
                </a:cubicBezTo>
                <a:cubicBezTo>
                  <a:pt x="432" y="121"/>
                  <a:pt x="432" y="123"/>
                  <a:pt x="431" y="125"/>
                </a:cubicBezTo>
                <a:cubicBezTo>
                  <a:pt x="430" y="126"/>
                  <a:pt x="429" y="126"/>
                  <a:pt x="429" y="126"/>
                </a:cubicBezTo>
                <a:cubicBezTo>
                  <a:pt x="428" y="126"/>
                  <a:pt x="427" y="126"/>
                  <a:pt x="427" y="126"/>
                </a:cubicBezTo>
                <a:cubicBezTo>
                  <a:pt x="426" y="126"/>
                  <a:pt x="425" y="127"/>
                  <a:pt x="424" y="129"/>
                </a:cubicBezTo>
                <a:cubicBezTo>
                  <a:pt x="423" y="131"/>
                  <a:pt x="422" y="132"/>
                  <a:pt x="422" y="133"/>
                </a:cubicBezTo>
                <a:cubicBezTo>
                  <a:pt x="422" y="135"/>
                  <a:pt x="422" y="136"/>
                  <a:pt x="423" y="138"/>
                </a:cubicBezTo>
                <a:cubicBezTo>
                  <a:pt x="424" y="140"/>
                  <a:pt x="424" y="141"/>
                  <a:pt x="424" y="141"/>
                </a:cubicBezTo>
                <a:cubicBezTo>
                  <a:pt x="424" y="141"/>
                  <a:pt x="423" y="141"/>
                  <a:pt x="423" y="142"/>
                </a:cubicBezTo>
                <a:cubicBezTo>
                  <a:pt x="421" y="142"/>
                  <a:pt x="421" y="142"/>
                  <a:pt x="421" y="142"/>
                </a:cubicBezTo>
                <a:cubicBezTo>
                  <a:pt x="420" y="143"/>
                  <a:pt x="420" y="143"/>
                  <a:pt x="420" y="144"/>
                </a:cubicBezTo>
                <a:cubicBezTo>
                  <a:pt x="420" y="146"/>
                  <a:pt x="419" y="146"/>
                  <a:pt x="419" y="146"/>
                </a:cubicBezTo>
                <a:cubicBezTo>
                  <a:pt x="419" y="146"/>
                  <a:pt x="418" y="145"/>
                  <a:pt x="417" y="144"/>
                </a:cubicBezTo>
                <a:cubicBezTo>
                  <a:pt x="417" y="143"/>
                  <a:pt x="416" y="143"/>
                  <a:pt x="416" y="142"/>
                </a:cubicBezTo>
                <a:cubicBezTo>
                  <a:pt x="415" y="142"/>
                  <a:pt x="414" y="142"/>
                  <a:pt x="413" y="142"/>
                </a:cubicBezTo>
                <a:cubicBezTo>
                  <a:pt x="411" y="142"/>
                  <a:pt x="410" y="142"/>
                  <a:pt x="410" y="142"/>
                </a:cubicBezTo>
                <a:cubicBezTo>
                  <a:pt x="408" y="142"/>
                  <a:pt x="407" y="141"/>
                  <a:pt x="405" y="139"/>
                </a:cubicBezTo>
                <a:cubicBezTo>
                  <a:pt x="404" y="139"/>
                  <a:pt x="403" y="139"/>
                  <a:pt x="402" y="138"/>
                </a:cubicBezTo>
                <a:cubicBezTo>
                  <a:pt x="401" y="137"/>
                  <a:pt x="400" y="137"/>
                  <a:pt x="398" y="137"/>
                </a:cubicBezTo>
                <a:cubicBezTo>
                  <a:pt x="397" y="137"/>
                  <a:pt x="397" y="137"/>
                  <a:pt x="397" y="137"/>
                </a:cubicBezTo>
                <a:cubicBezTo>
                  <a:pt x="397" y="137"/>
                  <a:pt x="397" y="137"/>
                  <a:pt x="397" y="137"/>
                </a:cubicBezTo>
                <a:cubicBezTo>
                  <a:pt x="397" y="137"/>
                  <a:pt x="397" y="137"/>
                  <a:pt x="397" y="137"/>
                </a:cubicBezTo>
                <a:cubicBezTo>
                  <a:pt x="396" y="138"/>
                  <a:pt x="396" y="138"/>
                  <a:pt x="396" y="139"/>
                </a:cubicBezTo>
                <a:cubicBezTo>
                  <a:pt x="396" y="140"/>
                  <a:pt x="396" y="141"/>
                  <a:pt x="395" y="141"/>
                </a:cubicBezTo>
                <a:cubicBezTo>
                  <a:pt x="395" y="143"/>
                  <a:pt x="395" y="143"/>
                  <a:pt x="394" y="143"/>
                </a:cubicBezTo>
                <a:cubicBezTo>
                  <a:pt x="392" y="144"/>
                  <a:pt x="390" y="145"/>
                  <a:pt x="390" y="146"/>
                </a:cubicBezTo>
                <a:cubicBezTo>
                  <a:pt x="388" y="148"/>
                  <a:pt x="386" y="149"/>
                  <a:pt x="385" y="149"/>
                </a:cubicBezTo>
                <a:cubicBezTo>
                  <a:pt x="385" y="149"/>
                  <a:pt x="384" y="149"/>
                  <a:pt x="383" y="148"/>
                </a:cubicBezTo>
                <a:cubicBezTo>
                  <a:pt x="383" y="148"/>
                  <a:pt x="382" y="147"/>
                  <a:pt x="382" y="147"/>
                </a:cubicBezTo>
                <a:cubicBezTo>
                  <a:pt x="380" y="148"/>
                  <a:pt x="379" y="148"/>
                  <a:pt x="379" y="148"/>
                </a:cubicBezTo>
                <a:cubicBezTo>
                  <a:pt x="378" y="148"/>
                  <a:pt x="377" y="147"/>
                  <a:pt x="376" y="147"/>
                </a:cubicBezTo>
                <a:cubicBezTo>
                  <a:pt x="375" y="146"/>
                  <a:pt x="374" y="146"/>
                  <a:pt x="374" y="146"/>
                </a:cubicBezTo>
                <a:cubicBezTo>
                  <a:pt x="373" y="146"/>
                  <a:pt x="372" y="146"/>
                  <a:pt x="371" y="147"/>
                </a:cubicBezTo>
                <a:cubicBezTo>
                  <a:pt x="371" y="147"/>
                  <a:pt x="370" y="147"/>
                  <a:pt x="370" y="147"/>
                </a:cubicBezTo>
                <a:cubicBezTo>
                  <a:pt x="367" y="141"/>
                  <a:pt x="363" y="136"/>
                  <a:pt x="360" y="134"/>
                </a:cubicBezTo>
                <a:cubicBezTo>
                  <a:pt x="360" y="133"/>
                  <a:pt x="359" y="131"/>
                  <a:pt x="356" y="126"/>
                </a:cubicBezTo>
                <a:cubicBezTo>
                  <a:pt x="354" y="122"/>
                  <a:pt x="352" y="120"/>
                  <a:pt x="350" y="120"/>
                </a:cubicBezTo>
                <a:cubicBezTo>
                  <a:pt x="349" y="121"/>
                  <a:pt x="348" y="121"/>
                  <a:pt x="347" y="121"/>
                </a:cubicBezTo>
                <a:cubicBezTo>
                  <a:pt x="345" y="121"/>
                  <a:pt x="344" y="120"/>
                  <a:pt x="344" y="120"/>
                </a:cubicBezTo>
                <a:cubicBezTo>
                  <a:pt x="343" y="120"/>
                  <a:pt x="342" y="121"/>
                  <a:pt x="341" y="122"/>
                </a:cubicBezTo>
                <a:cubicBezTo>
                  <a:pt x="340" y="123"/>
                  <a:pt x="340" y="124"/>
                  <a:pt x="340" y="125"/>
                </a:cubicBezTo>
                <a:cubicBezTo>
                  <a:pt x="340" y="126"/>
                  <a:pt x="340" y="127"/>
                  <a:pt x="341" y="129"/>
                </a:cubicBezTo>
                <a:cubicBezTo>
                  <a:pt x="342" y="130"/>
                  <a:pt x="343" y="131"/>
                  <a:pt x="343" y="131"/>
                </a:cubicBezTo>
                <a:cubicBezTo>
                  <a:pt x="343" y="132"/>
                  <a:pt x="342" y="132"/>
                  <a:pt x="341" y="133"/>
                </a:cubicBezTo>
                <a:cubicBezTo>
                  <a:pt x="340" y="133"/>
                  <a:pt x="340" y="134"/>
                  <a:pt x="339" y="134"/>
                </a:cubicBezTo>
                <a:cubicBezTo>
                  <a:pt x="339" y="134"/>
                  <a:pt x="338" y="133"/>
                  <a:pt x="337" y="133"/>
                </a:cubicBezTo>
                <a:cubicBezTo>
                  <a:pt x="336" y="132"/>
                  <a:pt x="336" y="132"/>
                  <a:pt x="335" y="132"/>
                </a:cubicBezTo>
                <a:cubicBezTo>
                  <a:pt x="335" y="133"/>
                  <a:pt x="334" y="133"/>
                  <a:pt x="334" y="134"/>
                </a:cubicBezTo>
                <a:cubicBezTo>
                  <a:pt x="334" y="134"/>
                  <a:pt x="333" y="135"/>
                  <a:pt x="333" y="135"/>
                </a:cubicBezTo>
                <a:cubicBezTo>
                  <a:pt x="333" y="136"/>
                  <a:pt x="332" y="136"/>
                  <a:pt x="332" y="136"/>
                </a:cubicBezTo>
                <a:cubicBezTo>
                  <a:pt x="328" y="137"/>
                  <a:pt x="326" y="137"/>
                  <a:pt x="325" y="138"/>
                </a:cubicBezTo>
                <a:cubicBezTo>
                  <a:pt x="325" y="138"/>
                  <a:pt x="325" y="138"/>
                  <a:pt x="325" y="138"/>
                </a:cubicBezTo>
                <a:cubicBezTo>
                  <a:pt x="325" y="138"/>
                  <a:pt x="325" y="139"/>
                  <a:pt x="326" y="140"/>
                </a:cubicBezTo>
                <a:cubicBezTo>
                  <a:pt x="328" y="141"/>
                  <a:pt x="329" y="143"/>
                  <a:pt x="329" y="144"/>
                </a:cubicBezTo>
                <a:cubicBezTo>
                  <a:pt x="329" y="146"/>
                  <a:pt x="329" y="148"/>
                  <a:pt x="330" y="148"/>
                </a:cubicBezTo>
                <a:cubicBezTo>
                  <a:pt x="330" y="148"/>
                  <a:pt x="330" y="149"/>
                  <a:pt x="330" y="151"/>
                </a:cubicBezTo>
                <a:cubicBezTo>
                  <a:pt x="330" y="155"/>
                  <a:pt x="329" y="158"/>
                  <a:pt x="329" y="159"/>
                </a:cubicBezTo>
                <a:cubicBezTo>
                  <a:pt x="327" y="161"/>
                  <a:pt x="326" y="163"/>
                  <a:pt x="326" y="164"/>
                </a:cubicBezTo>
                <a:cubicBezTo>
                  <a:pt x="326" y="164"/>
                  <a:pt x="327" y="165"/>
                  <a:pt x="328" y="165"/>
                </a:cubicBezTo>
                <a:cubicBezTo>
                  <a:pt x="329" y="166"/>
                  <a:pt x="330" y="167"/>
                  <a:pt x="330" y="167"/>
                </a:cubicBezTo>
                <a:cubicBezTo>
                  <a:pt x="330" y="168"/>
                  <a:pt x="329" y="169"/>
                  <a:pt x="328" y="170"/>
                </a:cubicBezTo>
                <a:cubicBezTo>
                  <a:pt x="327" y="172"/>
                  <a:pt x="326" y="173"/>
                  <a:pt x="326" y="174"/>
                </a:cubicBezTo>
                <a:cubicBezTo>
                  <a:pt x="325" y="174"/>
                  <a:pt x="321" y="173"/>
                  <a:pt x="314" y="171"/>
                </a:cubicBezTo>
                <a:cubicBezTo>
                  <a:pt x="309" y="169"/>
                  <a:pt x="305" y="169"/>
                  <a:pt x="305" y="169"/>
                </a:cubicBezTo>
                <a:cubicBezTo>
                  <a:pt x="305" y="169"/>
                  <a:pt x="304" y="169"/>
                  <a:pt x="303" y="169"/>
                </a:cubicBezTo>
                <a:cubicBezTo>
                  <a:pt x="302" y="170"/>
                  <a:pt x="302" y="170"/>
                  <a:pt x="301" y="170"/>
                </a:cubicBezTo>
                <a:cubicBezTo>
                  <a:pt x="300" y="170"/>
                  <a:pt x="298" y="169"/>
                  <a:pt x="297" y="168"/>
                </a:cubicBezTo>
                <a:cubicBezTo>
                  <a:pt x="296" y="167"/>
                  <a:pt x="295" y="166"/>
                  <a:pt x="295" y="166"/>
                </a:cubicBezTo>
                <a:cubicBezTo>
                  <a:pt x="291" y="168"/>
                  <a:pt x="291" y="168"/>
                  <a:pt x="291" y="168"/>
                </a:cubicBezTo>
                <a:cubicBezTo>
                  <a:pt x="290" y="169"/>
                  <a:pt x="289" y="170"/>
                  <a:pt x="289" y="173"/>
                </a:cubicBezTo>
                <a:cubicBezTo>
                  <a:pt x="289" y="176"/>
                  <a:pt x="290" y="179"/>
                  <a:pt x="291" y="182"/>
                </a:cubicBezTo>
                <a:cubicBezTo>
                  <a:pt x="292" y="184"/>
                  <a:pt x="293" y="186"/>
                  <a:pt x="293" y="187"/>
                </a:cubicBezTo>
                <a:cubicBezTo>
                  <a:pt x="290" y="192"/>
                  <a:pt x="289" y="196"/>
                  <a:pt x="289" y="199"/>
                </a:cubicBezTo>
                <a:cubicBezTo>
                  <a:pt x="289" y="199"/>
                  <a:pt x="289" y="199"/>
                  <a:pt x="288" y="199"/>
                </a:cubicBezTo>
                <a:cubicBezTo>
                  <a:pt x="287" y="199"/>
                  <a:pt x="286" y="198"/>
                  <a:pt x="285" y="197"/>
                </a:cubicBezTo>
                <a:cubicBezTo>
                  <a:pt x="283" y="196"/>
                  <a:pt x="281" y="195"/>
                  <a:pt x="279" y="195"/>
                </a:cubicBezTo>
                <a:cubicBezTo>
                  <a:pt x="277" y="196"/>
                  <a:pt x="275" y="196"/>
                  <a:pt x="275" y="196"/>
                </a:cubicBezTo>
                <a:cubicBezTo>
                  <a:pt x="275" y="196"/>
                  <a:pt x="275" y="196"/>
                  <a:pt x="275" y="196"/>
                </a:cubicBezTo>
                <a:cubicBezTo>
                  <a:pt x="274" y="196"/>
                  <a:pt x="273" y="197"/>
                  <a:pt x="272" y="198"/>
                </a:cubicBezTo>
                <a:cubicBezTo>
                  <a:pt x="271" y="199"/>
                  <a:pt x="269" y="200"/>
                  <a:pt x="269" y="201"/>
                </a:cubicBezTo>
                <a:cubicBezTo>
                  <a:pt x="267" y="203"/>
                  <a:pt x="265" y="207"/>
                  <a:pt x="265" y="212"/>
                </a:cubicBezTo>
                <a:cubicBezTo>
                  <a:pt x="264" y="217"/>
                  <a:pt x="263" y="221"/>
                  <a:pt x="262" y="224"/>
                </a:cubicBezTo>
                <a:cubicBezTo>
                  <a:pt x="262" y="225"/>
                  <a:pt x="260" y="226"/>
                  <a:pt x="258" y="227"/>
                </a:cubicBezTo>
                <a:cubicBezTo>
                  <a:pt x="256" y="228"/>
                  <a:pt x="255" y="229"/>
                  <a:pt x="255" y="231"/>
                </a:cubicBezTo>
                <a:cubicBezTo>
                  <a:pt x="255" y="232"/>
                  <a:pt x="256" y="233"/>
                  <a:pt x="257" y="234"/>
                </a:cubicBezTo>
                <a:cubicBezTo>
                  <a:pt x="257" y="234"/>
                  <a:pt x="258" y="235"/>
                  <a:pt x="259" y="237"/>
                </a:cubicBezTo>
                <a:cubicBezTo>
                  <a:pt x="262" y="240"/>
                  <a:pt x="263" y="243"/>
                  <a:pt x="263" y="246"/>
                </a:cubicBezTo>
                <a:cubicBezTo>
                  <a:pt x="263" y="249"/>
                  <a:pt x="263" y="251"/>
                  <a:pt x="262" y="252"/>
                </a:cubicBezTo>
                <a:cubicBezTo>
                  <a:pt x="262" y="253"/>
                  <a:pt x="261" y="254"/>
                  <a:pt x="260" y="255"/>
                </a:cubicBezTo>
                <a:cubicBezTo>
                  <a:pt x="259" y="257"/>
                  <a:pt x="258" y="258"/>
                  <a:pt x="257" y="258"/>
                </a:cubicBezTo>
                <a:cubicBezTo>
                  <a:pt x="256" y="260"/>
                  <a:pt x="255" y="262"/>
                  <a:pt x="254" y="265"/>
                </a:cubicBezTo>
                <a:cubicBezTo>
                  <a:pt x="254" y="266"/>
                  <a:pt x="252" y="270"/>
                  <a:pt x="249" y="276"/>
                </a:cubicBezTo>
                <a:cubicBezTo>
                  <a:pt x="246" y="281"/>
                  <a:pt x="245" y="284"/>
                  <a:pt x="245" y="286"/>
                </a:cubicBezTo>
                <a:cubicBezTo>
                  <a:pt x="245" y="287"/>
                  <a:pt x="245" y="288"/>
                  <a:pt x="246" y="290"/>
                </a:cubicBezTo>
                <a:cubicBezTo>
                  <a:pt x="246" y="292"/>
                  <a:pt x="247" y="294"/>
                  <a:pt x="247" y="294"/>
                </a:cubicBezTo>
                <a:cubicBezTo>
                  <a:pt x="247" y="295"/>
                  <a:pt x="245" y="296"/>
                  <a:pt x="243" y="298"/>
                </a:cubicBezTo>
                <a:cubicBezTo>
                  <a:pt x="241" y="300"/>
                  <a:pt x="239" y="301"/>
                  <a:pt x="238" y="302"/>
                </a:cubicBezTo>
                <a:cubicBezTo>
                  <a:pt x="237" y="302"/>
                  <a:pt x="236" y="302"/>
                  <a:pt x="235" y="302"/>
                </a:cubicBezTo>
                <a:cubicBezTo>
                  <a:pt x="233" y="302"/>
                  <a:pt x="232" y="303"/>
                  <a:pt x="232" y="303"/>
                </a:cubicBezTo>
                <a:cubicBezTo>
                  <a:pt x="229" y="303"/>
                  <a:pt x="228" y="304"/>
                  <a:pt x="228" y="306"/>
                </a:cubicBezTo>
                <a:cubicBezTo>
                  <a:pt x="228" y="308"/>
                  <a:pt x="228" y="310"/>
                  <a:pt x="229" y="314"/>
                </a:cubicBezTo>
                <a:cubicBezTo>
                  <a:pt x="230" y="317"/>
                  <a:pt x="231" y="319"/>
                  <a:pt x="231" y="320"/>
                </a:cubicBezTo>
                <a:cubicBezTo>
                  <a:pt x="230" y="326"/>
                  <a:pt x="229" y="330"/>
                  <a:pt x="229" y="331"/>
                </a:cubicBezTo>
                <a:cubicBezTo>
                  <a:pt x="229" y="333"/>
                  <a:pt x="229" y="335"/>
                  <a:pt x="230" y="339"/>
                </a:cubicBezTo>
                <a:cubicBezTo>
                  <a:pt x="230" y="342"/>
                  <a:pt x="230" y="344"/>
                  <a:pt x="230" y="346"/>
                </a:cubicBezTo>
                <a:cubicBezTo>
                  <a:pt x="230" y="348"/>
                  <a:pt x="230" y="349"/>
                  <a:pt x="229" y="350"/>
                </a:cubicBezTo>
                <a:cubicBezTo>
                  <a:pt x="228" y="351"/>
                  <a:pt x="227" y="353"/>
                  <a:pt x="227" y="356"/>
                </a:cubicBezTo>
                <a:cubicBezTo>
                  <a:pt x="226" y="359"/>
                  <a:pt x="224" y="362"/>
                  <a:pt x="222" y="366"/>
                </a:cubicBezTo>
                <a:cubicBezTo>
                  <a:pt x="221" y="368"/>
                  <a:pt x="220" y="371"/>
                  <a:pt x="218" y="375"/>
                </a:cubicBezTo>
                <a:cubicBezTo>
                  <a:pt x="216" y="379"/>
                  <a:pt x="214" y="381"/>
                  <a:pt x="213" y="383"/>
                </a:cubicBezTo>
                <a:cubicBezTo>
                  <a:pt x="213" y="383"/>
                  <a:pt x="213" y="383"/>
                  <a:pt x="213" y="383"/>
                </a:cubicBezTo>
                <a:cubicBezTo>
                  <a:pt x="213" y="386"/>
                  <a:pt x="214" y="387"/>
                  <a:pt x="217" y="389"/>
                </a:cubicBezTo>
                <a:cubicBezTo>
                  <a:pt x="217" y="389"/>
                  <a:pt x="218" y="389"/>
                  <a:pt x="220" y="390"/>
                </a:cubicBezTo>
                <a:cubicBezTo>
                  <a:pt x="222" y="390"/>
                  <a:pt x="222" y="391"/>
                  <a:pt x="223" y="391"/>
                </a:cubicBezTo>
                <a:cubicBezTo>
                  <a:pt x="225" y="393"/>
                  <a:pt x="226" y="395"/>
                  <a:pt x="226" y="398"/>
                </a:cubicBezTo>
                <a:cubicBezTo>
                  <a:pt x="226" y="399"/>
                  <a:pt x="226" y="401"/>
                  <a:pt x="227" y="405"/>
                </a:cubicBezTo>
                <a:cubicBezTo>
                  <a:pt x="227" y="406"/>
                  <a:pt x="226" y="408"/>
                  <a:pt x="224" y="410"/>
                </a:cubicBezTo>
                <a:cubicBezTo>
                  <a:pt x="223" y="412"/>
                  <a:pt x="223" y="412"/>
                  <a:pt x="223" y="413"/>
                </a:cubicBezTo>
                <a:cubicBezTo>
                  <a:pt x="222" y="414"/>
                  <a:pt x="221" y="414"/>
                  <a:pt x="220" y="414"/>
                </a:cubicBezTo>
                <a:cubicBezTo>
                  <a:pt x="217" y="414"/>
                  <a:pt x="214" y="414"/>
                  <a:pt x="211" y="413"/>
                </a:cubicBezTo>
                <a:cubicBezTo>
                  <a:pt x="208" y="412"/>
                  <a:pt x="206" y="411"/>
                  <a:pt x="205" y="411"/>
                </a:cubicBezTo>
                <a:cubicBezTo>
                  <a:pt x="200" y="411"/>
                  <a:pt x="196" y="415"/>
                  <a:pt x="192" y="423"/>
                </a:cubicBezTo>
                <a:cubicBezTo>
                  <a:pt x="191" y="426"/>
                  <a:pt x="188" y="430"/>
                  <a:pt x="182" y="437"/>
                </a:cubicBezTo>
                <a:cubicBezTo>
                  <a:pt x="182" y="438"/>
                  <a:pt x="183" y="439"/>
                  <a:pt x="183" y="440"/>
                </a:cubicBezTo>
                <a:cubicBezTo>
                  <a:pt x="183" y="441"/>
                  <a:pt x="184" y="441"/>
                  <a:pt x="184" y="442"/>
                </a:cubicBezTo>
                <a:cubicBezTo>
                  <a:pt x="184" y="444"/>
                  <a:pt x="183" y="446"/>
                  <a:pt x="181" y="449"/>
                </a:cubicBezTo>
                <a:cubicBezTo>
                  <a:pt x="179" y="452"/>
                  <a:pt x="179" y="454"/>
                  <a:pt x="179" y="455"/>
                </a:cubicBezTo>
                <a:cubicBezTo>
                  <a:pt x="179" y="457"/>
                  <a:pt x="180" y="459"/>
                  <a:pt x="182" y="463"/>
                </a:cubicBezTo>
                <a:cubicBezTo>
                  <a:pt x="183" y="465"/>
                  <a:pt x="184" y="466"/>
                  <a:pt x="185" y="467"/>
                </a:cubicBezTo>
                <a:cubicBezTo>
                  <a:pt x="184" y="468"/>
                  <a:pt x="183" y="471"/>
                  <a:pt x="182" y="474"/>
                </a:cubicBezTo>
                <a:cubicBezTo>
                  <a:pt x="182" y="476"/>
                  <a:pt x="182" y="478"/>
                  <a:pt x="183" y="479"/>
                </a:cubicBezTo>
                <a:cubicBezTo>
                  <a:pt x="183" y="481"/>
                  <a:pt x="184" y="482"/>
                  <a:pt x="184" y="484"/>
                </a:cubicBezTo>
                <a:cubicBezTo>
                  <a:pt x="184" y="485"/>
                  <a:pt x="183" y="487"/>
                  <a:pt x="183" y="491"/>
                </a:cubicBezTo>
                <a:cubicBezTo>
                  <a:pt x="183" y="491"/>
                  <a:pt x="184" y="494"/>
                  <a:pt x="186" y="498"/>
                </a:cubicBezTo>
                <a:cubicBezTo>
                  <a:pt x="188" y="502"/>
                  <a:pt x="188" y="505"/>
                  <a:pt x="188" y="508"/>
                </a:cubicBezTo>
                <a:cubicBezTo>
                  <a:pt x="188" y="509"/>
                  <a:pt x="189" y="510"/>
                  <a:pt x="189" y="512"/>
                </a:cubicBezTo>
                <a:cubicBezTo>
                  <a:pt x="189" y="514"/>
                  <a:pt x="189" y="518"/>
                  <a:pt x="188" y="524"/>
                </a:cubicBezTo>
                <a:cubicBezTo>
                  <a:pt x="188" y="524"/>
                  <a:pt x="187" y="528"/>
                  <a:pt x="187" y="536"/>
                </a:cubicBezTo>
                <a:cubicBezTo>
                  <a:pt x="187" y="536"/>
                  <a:pt x="187" y="537"/>
                  <a:pt x="188" y="539"/>
                </a:cubicBezTo>
                <a:cubicBezTo>
                  <a:pt x="189" y="540"/>
                  <a:pt x="190" y="540"/>
                  <a:pt x="190" y="541"/>
                </a:cubicBezTo>
                <a:cubicBezTo>
                  <a:pt x="191" y="542"/>
                  <a:pt x="192" y="543"/>
                  <a:pt x="193" y="543"/>
                </a:cubicBezTo>
                <a:cubicBezTo>
                  <a:pt x="194" y="543"/>
                  <a:pt x="195" y="543"/>
                  <a:pt x="197" y="543"/>
                </a:cubicBezTo>
                <a:cubicBezTo>
                  <a:pt x="197" y="543"/>
                  <a:pt x="198" y="544"/>
                  <a:pt x="199" y="545"/>
                </a:cubicBezTo>
                <a:cubicBezTo>
                  <a:pt x="200" y="546"/>
                  <a:pt x="200" y="547"/>
                  <a:pt x="201" y="548"/>
                </a:cubicBezTo>
                <a:cubicBezTo>
                  <a:pt x="202" y="549"/>
                  <a:pt x="203" y="551"/>
                  <a:pt x="204" y="553"/>
                </a:cubicBezTo>
                <a:cubicBezTo>
                  <a:pt x="204" y="554"/>
                  <a:pt x="204" y="555"/>
                  <a:pt x="204" y="556"/>
                </a:cubicBezTo>
                <a:cubicBezTo>
                  <a:pt x="204" y="558"/>
                  <a:pt x="203" y="560"/>
                  <a:pt x="203" y="561"/>
                </a:cubicBezTo>
                <a:cubicBezTo>
                  <a:pt x="202" y="564"/>
                  <a:pt x="201" y="567"/>
                  <a:pt x="201" y="570"/>
                </a:cubicBezTo>
                <a:cubicBezTo>
                  <a:pt x="199" y="570"/>
                  <a:pt x="197" y="570"/>
                  <a:pt x="195" y="571"/>
                </a:cubicBezTo>
                <a:cubicBezTo>
                  <a:pt x="191" y="571"/>
                  <a:pt x="190" y="572"/>
                  <a:pt x="190" y="573"/>
                </a:cubicBezTo>
                <a:cubicBezTo>
                  <a:pt x="190" y="574"/>
                  <a:pt x="190" y="575"/>
                  <a:pt x="190" y="577"/>
                </a:cubicBezTo>
                <a:cubicBezTo>
                  <a:pt x="190" y="579"/>
                  <a:pt x="190" y="580"/>
                  <a:pt x="191" y="581"/>
                </a:cubicBezTo>
                <a:cubicBezTo>
                  <a:pt x="191" y="583"/>
                  <a:pt x="193" y="585"/>
                  <a:pt x="194" y="587"/>
                </a:cubicBezTo>
                <a:cubicBezTo>
                  <a:pt x="195" y="587"/>
                  <a:pt x="196" y="590"/>
                  <a:pt x="197" y="593"/>
                </a:cubicBezTo>
                <a:cubicBezTo>
                  <a:pt x="199" y="597"/>
                  <a:pt x="199" y="599"/>
                  <a:pt x="199" y="600"/>
                </a:cubicBezTo>
                <a:cubicBezTo>
                  <a:pt x="199" y="603"/>
                  <a:pt x="199" y="604"/>
                  <a:pt x="198" y="605"/>
                </a:cubicBezTo>
                <a:cubicBezTo>
                  <a:pt x="197" y="607"/>
                  <a:pt x="196" y="608"/>
                  <a:pt x="196" y="609"/>
                </a:cubicBezTo>
                <a:cubicBezTo>
                  <a:pt x="196" y="611"/>
                  <a:pt x="197" y="613"/>
                  <a:pt x="197" y="616"/>
                </a:cubicBezTo>
                <a:cubicBezTo>
                  <a:pt x="197" y="618"/>
                  <a:pt x="197" y="620"/>
                  <a:pt x="196" y="621"/>
                </a:cubicBezTo>
                <a:cubicBezTo>
                  <a:pt x="194" y="623"/>
                  <a:pt x="193" y="624"/>
                  <a:pt x="191" y="626"/>
                </a:cubicBezTo>
                <a:cubicBezTo>
                  <a:pt x="189" y="628"/>
                  <a:pt x="188" y="630"/>
                  <a:pt x="186" y="630"/>
                </a:cubicBezTo>
                <a:cubicBezTo>
                  <a:pt x="183" y="630"/>
                  <a:pt x="181" y="631"/>
                  <a:pt x="181" y="632"/>
                </a:cubicBezTo>
                <a:cubicBezTo>
                  <a:pt x="181" y="633"/>
                  <a:pt x="181" y="634"/>
                  <a:pt x="182" y="635"/>
                </a:cubicBezTo>
                <a:cubicBezTo>
                  <a:pt x="182" y="636"/>
                  <a:pt x="183" y="637"/>
                  <a:pt x="183" y="638"/>
                </a:cubicBezTo>
                <a:cubicBezTo>
                  <a:pt x="183" y="640"/>
                  <a:pt x="182" y="641"/>
                  <a:pt x="180" y="643"/>
                </a:cubicBezTo>
                <a:cubicBezTo>
                  <a:pt x="178" y="644"/>
                  <a:pt x="177" y="645"/>
                  <a:pt x="177" y="646"/>
                </a:cubicBezTo>
                <a:cubicBezTo>
                  <a:pt x="177" y="649"/>
                  <a:pt x="178" y="651"/>
                  <a:pt x="179" y="654"/>
                </a:cubicBezTo>
                <a:cubicBezTo>
                  <a:pt x="180" y="655"/>
                  <a:pt x="180" y="655"/>
                  <a:pt x="180" y="655"/>
                </a:cubicBezTo>
                <a:cubicBezTo>
                  <a:pt x="180" y="656"/>
                  <a:pt x="180" y="657"/>
                  <a:pt x="180" y="659"/>
                </a:cubicBezTo>
                <a:cubicBezTo>
                  <a:pt x="181" y="661"/>
                  <a:pt x="181" y="662"/>
                  <a:pt x="181" y="663"/>
                </a:cubicBezTo>
                <a:cubicBezTo>
                  <a:pt x="181" y="664"/>
                  <a:pt x="181" y="665"/>
                  <a:pt x="180" y="665"/>
                </a:cubicBezTo>
                <a:cubicBezTo>
                  <a:pt x="179" y="666"/>
                  <a:pt x="179" y="667"/>
                  <a:pt x="179" y="668"/>
                </a:cubicBezTo>
                <a:cubicBezTo>
                  <a:pt x="179" y="668"/>
                  <a:pt x="179" y="669"/>
                  <a:pt x="180" y="671"/>
                </a:cubicBezTo>
                <a:cubicBezTo>
                  <a:pt x="180" y="673"/>
                  <a:pt x="179" y="674"/>
                  <a:pt x="179" y="674"/>
                </a:cubicBezTo>
                <a:cubicBezTo>
                  <a:pt x="179" y="675"/>
                  <a:pt x="179" y="676"/>
                  <a:pt x="179" y="678"/>
                </a:cubicBezTo>
                <a:cubicBezTo>
                  <a:pt x="179" y="679"/>
                  <a:pt x="178" y="680"/>
                  <a:pt x="177" y="681"/>
                </a:cubicBezTo>
                <a:cubicBezTo>
                  <a:pt x="175" y="681"/>
                  <a:pt x="174" y="682"/>
                  <a:pt x="174" y="682"/>
                </a:cubicBezTo>
                <a:cubicBezTo>
                  <a:pt x="173" y="681"/>
                  <a:pt x="173" y="680"/>
                  <a:pt x="172" y="679"/>
                </a:cubicBezTo>
                <a:cubicBezTo>
                  <a:pt x="172" y="677"/>
                  <a:pt x="171" y="675"/>
                  <a:pt x="171" y="674"/>
                </a:cubicBezTo>
                <a:cubicBezTo>
                  <a:pt x="170" y="672"/>
                  <a:pt x="168" y="671"/>
                  <a:pt x="166" y="671"/>
                </a:cubicBezTo>
                <a:cubicBezTo>
                  <a:pt x="167" y="671"/>
                  <a:pt x="167" y="670"/>
                  <a:pt x="167" y="670"/>
                </a:cubicBezTo>
                <a:cubicBezTo>
                  <a:pt x="167" y="670"/>
                  <a:pt x="166" y="669"/>
                  <a:pt x="166" y="668"/>
                </a:cubicBezTo>
                <a:cubicBezTo>
                  <a:pt x="165" y="667"/>
                  <a:pt x="165" y="667"/>
                  <a:pt x="164" y="667"/>
                </a:cubicBezTo>
                <a:cubicBezTo>
                  <a:pt x="164" y="667"/>
                  <a:pt x="163" y="667"/>
                  <a:pt x="163" y="668"/>
                </a:cubicBezTo>
                <a:cubicBezTo>
                  <a:pt x="163" y="668"/>
                  <a:pt x="163" y="668"/>
                  <a:pt x="163" y="670"/>
                </a:cubicBezTo>
                <a:cubicBezTo>
                  <a:pt x="163" y="670"/>
                  <a:pt x="163" y="670"/>
                  <a:pt x="163" y="670"/>
                </a:cubicBezTo>
                <a:cubicBezTo>
                  <a:pt x="163" y="670"/>
                  <a:pt x="162" y="669"/>
                  <a:pt x="161" y="668"/>
                </a:cubicBezTo>
                <a:cubicBezTo>
                  <a:pt x="160" y="667"/>
                  <a:pt x="159" y="666"/>
                  <a:pt x="159" y="666"/>
                </a:cubicBezTo>
                <a:cubicBezTo>
                  <a:pt x="158" y="666"/>
                  <a:pt x="158" y="666"/>
                  <a:pt x="158" y="667"/>
                </a:cubicBezTo>
                <a:cubicBezTo>
                  <a:pt x="157" y="667"/>
                  <a:pt x="156" y="666"/>
                  <a:pt x="155" y="666"/>
                </a:cubicBezTo>
                <a:cubicBezTo>
                  <a:pt x="155" y="665"/>
                  <a:pt x="154" y="665"/>
                  <a:pt x="154" y="663"/>
                </a:cubicBezTo>
                <a:cubicBezTo>
                  <a:pt x="154" y="661"/>
                  <a:pt x="154" y="660"/>
                  <a:pt x="153" y="660"/>
                </a:cubicBezTo>
                <a:cubicBezTo>
                  <a:pt x="153" y="660"/>
                  <a:pt x="152" y="660"/>
                  <a:pt x="152" y="660"/>
                </a:cubicBezTo>
                <a:cubicBezTo>
                  <a:pt x="152" y="659"/>
                  <a:pt x="152" y="659"/>
                  <a:pt x="152" y="658"/>
                </a:cubicBezTo>
                <a:cubicBezTo>
                  <a:pt x="151" y="654"/>
                  <a:pt x="151" y="653"/>
                  <a:pt x="151" y="652"/>
                </a:cubicBezTo>
                <a:cubicBezTo>
                  <a:pt x="151" y="651"/>
                  <a:pt x="151" y="649"/>
                  <a:pt x="151" y="649"/>
                </a:cubicBezTo>
                <a:cubicBezTo>
                  <a:pt x="151" y="649"/>
                  <a:pt x="151" y="648"/>
                  <a:pt x="151" y="648"/>
                </a:cubicBezTo>
                <a:cubicBezTo>
                  <a:pt x="151" y="647"/>
                  <a:pt x="151" y="646"/>
                  <a:pt x="151" y="646"/>
                </a:cubicBezTo>
                <a:cubicBezTo>
                  <a:pt x="151" y="646"/>
                  <a:pt x="151" y="645"/>
                  <a:pt x="151" y="644"/>
                </a:cubicBezTo>
                <a:cubicBezTo>
                  <a:pt x="151" y="644"/>
                  <a:pt x="150" y="643"/>
                  <a:pt x="150" y="643"/>
                </a:cubicBezTo>
                <a:cubicBezTo>
                  <a:pt x="150" y="642"/>
                  <a:pt x="150" y="641"/>
                  <a:pt x="150" y="641"/>
                </a:cubicBezTo>
                <a:cubicBezTo>
                  <a:pt x="149" y="640"/>
                  <a:pt x="149" y="639"/>
                  <a:pt x="149" y="637"/>
                </a:cubicBezTo>
                <a:cubicBezTo>
                  <a:pt x="149" y="635"/>
                  <a:pt x="150" y="634"/>
                  <a:pt x="151" y="634"/>
                </a:cubicBezTo>
                <a:cubicBezTo>
                  <a:pt x="151" y="634"/>
                  <a:pt x="151" y="635"/>
                  <a:pt x="152" y="635"/>
                </a:cubicBezTo>
                <a:cubicBezTo>
                  <a:pt x="152" y="636"/>
                  <a:pt x="153" y="636"/>
                  <a:pt x="153" y="636"/>
                </a:cubicBezTo>
                <a:cubicBezTo>
                  <a:pt x="153" y="636"/>
                  <a:pt x="154" y="636"/>
                  <a:pt x="154" y="635"/>
                </a:cubicBezTo>
                <a:cubicBezTo>
                  <a:pt x="154" y="633"/>
                  <a:pt x="153" y="632"/>
                  <a:pt x="153" y="631"/>
                </a:cubicBezTo>
                <a:cubicBezTo>
                  <a:pt x="152" y="630"/>
                  <a:pt x="152" y="629"/>
                  <a:pt x="151" y="629"/>
                </a:cubicBezTo>
                <a:cubicBezTo>
                  <a:pt x="150" y="629"/>
                  <a:pt x="149" y="630"/>
                  <a:pt x="148" y="631"/>
                </a:cubicBezTo>
                <a:cubicBezTo>
                  <a:pt x="147" y="633"/>
                  <a:pt x="146" y="634"/>
                  <a:pt x="146" y="635"/>
                </a:cubicBezTo>
                <a:cubicBezTo>
                  <a:pt x="146" y="636"/>
                  <a:pt x="147" y="638"/>
                  <a:pt x="148" y="641"/>
                </a:cubicBezTo>
                <a:cubicBezTo>
                  <a:pt x="150" y="644"/>
                  <a:pt x="151" y="647"/>
                  <a:pt x="151" y="648"/>
                </a:cubicBezTo>
                <a:cubicBezTo>
                  <a:pt x="151" y="648"/>
                  <a:pt x="150" y="649"/>
                  <a:pt x="150" y="649"/>
                </a:cubicBezTo>
                <a:cubicBezTo>
                  <a:pt x="149" y="650"/>
                  <a:pt x="149" y="650"/>
                  <a:pt x="148" y="650"/>
                </a:cubicBezTo>
                <a:cubicBezTo>
                  <a:pt x="147" y="650"/>
                  <a:pt x="147" y="649"/>
                  <a:pt x="147" y="649"/>
                </a:cubicBezTo>
                <a:cubicBezTo>
                  <a:pt x="147" y="649"/>
                  <a:pt x="147" y="649"/>
                  <a:pt x="147" y="649"/>
                </a:cubicBezTo>
                <a:cubicBezTo>
                  <a:pt x="147" y="649"/>
                  <a:pt x="147" y="649"/>
                  <a:pt x="147" y="648"/>
                </a:cubicBezTo>
                <a:cubicBezTo>
                  <a:pt x="146" y="647"/>
                  <a:pt x="146" y="646"/>
                  <a:pt x="145" y="644"/>
                </a:cubicBezTo>
                <a:cubicBezTo>
                  <a:pt x="145" y="642"/>
                  <a:pt x="144" y="641"/>
                  <a:pt x="142" y="640"/>
                </a:cubicBezTo>
                <a:cubicBezTo>
                  <a:pt x="142" y="641"/>
                  <a:pt x="142" y="641"/>
                  <a:pt x="142" y="641"/>
                </a:cubicBezTo>
                <a:cubicBezTo>
                  <a:pt x="142" y="642"/>
                  <a:pt x="143" y="643"/>
                  <a:pt x="144" y="644"/>
                </a:cubicBezTo>
                <a:cubicBezTo>
                  <a:pt x="145" y="644"/>
                  <a:pt x="145" y="645"/>
                  <a:pt x="145" y="646"/>
                </a:cubicBezTo>
                <a:cubicBezTo>
                  <a:pt x="145" y="646"/>
                  <a:pt x="145" y="647"/>
                  <a:pt x="146" y="647"/>
                </a:cubicBezTo>
                <a:cubicBezTo>
                  <a:pt x="146" y="648"/>
                  <a:pt x="146" y="648"/>
                  <a:pt x="146" y="648"/>
                </a:cubicBezTo>
                <a:cubicBezTo>
                  <a:pt x="141" y="649"/>
                  <a:pt x="141" y="649"/>
                  <a:pt x="141" y="649"/>
                </a:cubicBezTo>
                <a:cubicBezTo>
                  <a:pt x="142" y="651"/>
                  <a:pt x="143" y="652"/>
                  <a:pt x="143" y="652"/>
                </a:cubicBezTo>
                <a:cubicBezTo>
                  <a:pt x="143" y="653"/>
                  <a:pt x="143" y="653"/>
                  <a:pt x="144" y="653"/>
                </a:cubicBezTo>
                <a:cubicBezTo>
                  <a:pt x="144" y="654"/>
                  <a:pt x="145" y="654"/>
                  <a:pt x="146" y="654"/>
                </a:cubicBezTo>
                <a:cubicBezTo>
                  <a:pt x="146" y="655"/>
                  <a:pt x="146" y="656"/>
                  <a:pt x="146" y="658"/>
                </a:cubicBezTo>
                <a:cubicBezTo>
                  <a:pt x="146" y="659"/>
                  <a:pt x="146" y="659"/>
                  <a:pt x="147" y="660"/>
                </a:cubicBezTo>
                <a:cubicBezTo>
                  <a:pt x="147" y="661"/>
                  <a:pt x="147" y="661"/>
                  <a:pt x="147" y="662"/>
                </a:cubicBezTo>
                <a:cubicBezTo>
                  <a:pt x="147" y="662"/>
                  <a:pt x="147" y="662"/>
                  <a:pt x="147" y="662"/>
                </a:cubicBezTo>
                <a:cubicBezTo>
                  <a:pt x="147" y="662"/>
                  <a:pt x="147" y="662"/>
                  <a:pt x="147" y="663"/>
                </a:cubicBezTo>
                <a:cubicBezTo>
                  <a:pt x="147" y="664"/>
                  <a:pt x="146" y="665"/>
                  <a:pt x="146" y="665"/>
                </a:cubicBezTo>
                <a:cubicBezTo>
                  <a:pt x="146" y="666"/>
                  <a:pt x="146" y="667"/>
                  <a:pt x="146" y="668"/>
                </a:cubicBezTo>
                <a:cubicBezTo>
                  <a:pt x="146" y="668"/>
                  <a:pt x="145" y="667"/>
                  <a:pt x="145" y="667"/>
                </a:cubicBezTo>
                <a:cubicBezTo>
                  <a:pt x="144" y="667"/>
                  <a:pt x="144" y="667"/>
                  <a:pt x="144" y="667"/>
                </a:cubicBezTo>
                <a:cubicBezTo>
                  <a:pt x="143" y="669"/>
                  <a:pt x="143" y="670"/>
                  <a:pt x="143" y="670"/>
                </a:cubicBezTo>
                <a:cubicBezTo>
                  <a:pt x="142" y="671"/>
                  <a:pt x="142" y="672"/>
                  <a:pt x="142" y="672"/>
                </a:cubicBezTo>
                <a:cubicBezTo>
                  <a:pt x="141" y="673"/>
                  <a:pt x="141" y="673"/>
                  <a:pt x="141" y="674"/>
                </a:cubicBezTo>
                <a:cubicBezTo>
                  <a:pt x="140" y="675"/>
                  <a:pt x="140" y="676"/>
                  <a:pt x="139" y="676"/>
                </a:cubicBezTo>
                <a:cubicBezTo>
                  <a:pt x="139" y="676"/>
                  <a:pt x="138" y="676"/>
                  <a:pt x="136" y="676"/>
                </a:cubicBezTo>
                <a:cubicBezTo>
                  <a:pt x="135" y="675"/>
                  <a:pt x="135" y="675"/>
                  <a:pt x="135" y="675"/>
                </a:cubicBezTo>
                <a:cubicBezTo>
                  <a:pt x="135" y="676"/>
                  <a:pt x="135" y="676"/>
                  <a:pt x="135" y="677"/>
                </a:cubicBezTo>
                <a:cubicBezTo>
                  <a:pt x="135" y="677"/>
                  <a:pt x="134" y="678"/>
                  <a:pt x="133" y="679"/>
                </a:cubicBezTo>
                <a:cubicBezTo>
                  <a:pt x="128" y="675"/>
                  <a:pt x="125" y="672"/>
                  <a:pt x="124" y="671"/>
                </a:cubicBezTo>
                <a:cubicBezTo>
                  <a:pt x="124" y="671"/>
                  <a:pt x="124" y="671"/>
                  <a:pt x="124" y="671"/>
                </a:cubicBezTo>
                <a:cubicBezTo>
                  <a:pt x="123" y="672"/>
                  <a:pt x="124" y="673"/>
                  <a:pt x="125" y="674"/>
                </a:cubicBezTo>
                <a:cubicBezTo>
                  <a:pt x="126" y="675"/>
                  <a:pt x="126" y="675"/>
                  <a:pt x="127" y="676"/>
                </a:cubicBezTo>
                <a:cubicBezTo>
                  <a:pt x="125" y="679"/>
                  <a:pt x="123" y="681"/>
                  <a:pt x="122" y="681"/>
                </a:cubicBezTo>
                <a:cubicBezTo>
                  <a:pt x="120" y="683"/>
                  <a:pt x="118" y="683"/>
                  <a:pt x="116" y="684"/>
                </a:cubicBezTo>
                <a:cubicBezTo>
                  <a:pt x="117" y="685"/>
                  <a:pt x="118" y="686"/>
                  <a:pt x="119" y="687"/>
                </a:cubicBezTo>
                <a:cubicBezTo>
                  <a:pt x="119" y="688"/>
                  <a:pt x="118" y="689"/>
                  <a:pt x="117" y="689"/>
                </a:cubicBezTo>
                <a:cubicBezTo>
                  <a:pt x="115" y="690"/>
                  <a:pt x="113" y="690"/>
                  <a:pt x="112" y="690"/>
                </a:cubicBezTo>
                <a:cubicBezTo>
                  <a:pt x="113" y="690"/>
                  <a:pt x="113" y="691"/>
                  <a:pt x="113" y="692"/>
                </a:cubicBezTo>
                <a:cubicBezTo>
                  <a:pt x="113" y="693"/>
                  <a:pt x="112" y="693"/>
                  <a:pt x="112" y="694"/>
                </a:cubicBezTo>
                <a:cubicBezTo>
                  <a:pt x="111" y="695"/>
                  <a:pt x="111" y="696"/>
                  <a:pt x="110" y="696"/>
                </a:cubicBezTo>
                <a:cubicBezTo>
                  <a:pt x="110" y="696"/>
                  <a:pt x="109" y="697"/>
                  <a:pt x="108" y="697"/>
                </a:cubicBezTo>
                <a:cubicBezTo>
                  <a:pt x="107" y="698"/>
                  <a:pt x="106" y="698"/>
                  <a:pt x="106" y="698"/>
                </a:cubicBezTo>
                <a:cubicBezTo>
                  <a:pt x="106" y="699"/>
                  <a:pt x="106" y="699"/>
                  <a:pt x="107" y="700"/>
                </a:cubicBezTo>
                <a:cubicBezTo>
                  <a:pt x="107" y="700"/>
                  <a:pt x="106" y="700"/>
                  <a:pt x="106" y="700"/>
                </a:cubicBezTo>
                <a:cubicBezTo>
                  <a:pt x="106" y="701"/>
                  <a:pt x="106" y="701"/>
                  <a:pt x="106" y="701"/>
                </a:cubicBezTo>
                <a:cubicBezTo>
                  <a:pt x="105" y="701"/>
                  <a:pt x="105" y="701"/>
                  <a:pt x="105" y="701"/>
                </a:cubicBezTo>
                <a:cubicBezTo>
                  <a:pt x="105" y="702"/>
                  <a:pt x="104" y="703"/>
                  <a:pt x="104" y="703"/>
                </a:cubicBezTo>
                <a:cubicBezTo>
                  <a:pt x="103" y="705"/>
                  <a:pt x="102" y="705"/>
                  <a:pt x="100" y="706"/>
                </a:cubicBezTo>
                <a:cubicBezTo>
                  <a:pt x="100" y="706"/>
                  <a:pt x="100" y="706"/>
                  <a:pt x="100" y="706"/>
                </a:cubicBezTo>
                <a:cubicBezTo>
                  <a:pt x="100" y="708"/>
                  <a:pt x="100" y="709"/>
                  <a:pt x="100" y="709"/>
                </a:cubicBezTo>
                <a:cubicBezTo>
                  <a:pt x="100" y="709"/>
                  <a:pt x="99" y="710"/>
                  <a:pt x="98" y="710"/>
                </a:cubicBezTo>
                <a:cubicBezTo>
                  <a:pt x="98" y="710"/>
                  <a:pt x="97" y="710"/>
                  <a:pt x="97" y="710"/>
                </a:cubicBezTo>
                <a:cubicBezTo>
                  <a:pt x="96" y="710"/>
                  <a:pt x="96" y="711"/>
                  <a:pt x="95" y="712"/>
                </a:cubicBezTo>
                <a:cubicBezTo>
                  <a:pt x="95" y="712"/>
                  <a:pt x="95" y="713"/>
                  <a:pt x="94" y="714"/>
                </a:cubicBezTo>
                <a:cubicBezTo>
                  <a:pt x="94" y="714"/>
                  <a:pt x="93" y="714"/>
                  <a:pt x="92" y="714"/>
                </a:cubicBezTo>
                <a:cubicBezTo>
                  <a:pt x="92" y="714"/>
                  <a:pt x="91" y="714"/>
                  <a:pt x="90" y="716"/>
                </a:cubicBezTo>
                <a:cubicBezTo>
                  <a:pt x="90" y="716"/>
                  <a:pt x="89" y="717"/>
                  <a:pt x="89" y="718"/>
                </a:cubicBezTo>
                <a:cubicBezTo>
                  <a:pt x="88" y="719"/>
                  <a:pt x="87" y="719"/>
                  <a:pt x="87" y="719"/>
                </a:cubicBezTo>
                <a:cubicBezTo>
                  <a:pt x="86" y="720"/>
                  <a:pt x="86" y="720"/>
                  <a:pt x="85" y="721"/>
                </a:cubicBezTo>
                <a:cubicBezTo>
                  <a:pt x="85" y="721"/>
                  <a:pt x="85" y="721"/>
                  <a:pt x="84" y="721"/>
                </a:cubicBezTo>
                <a:cubicBezTo>
                  <a:pt x="83" y="721"/>
                  <a:pt x="83" y="721"/>
                  <a:pt x="83" y="720"/>
                </a:cubicBezTo>
                <a:cubicBezTo>
                  <a:pt x="83" y="719"/>
                  <a:pt x="82" y="718"/>
                  <a:pt x="82" y="718"/>
                </a:cubicBezTo>
                <a:cubicBezTo>
                  <a:pt x="82" y="718"/>
                  <a:pt x="82" y="719"/>
                  <a:pt x="81" y="721"/>
                </a:cubicBezTo>
                <a:cubicBezTo>
                  <a:pt x="80" y="721"/>
                  <a:pt x="80" y="721"/>
                  <a:pt x="80" y="722"/>
                </a:cubicBezTo>
                <a:cubicBezTo>
                  <a:pt x="80" y="723"/>
                  <a:pt x="80" y="723"/>
                  <a:pt x="79" y="723"/>
                </a:cubicBezTo>
                <a:cubicBezTo>
                  <a:pt x="79" y="723"/>
                  <a:pt x="78" y="723"/>
                  <a:pt x="76" y="723"/>
                </a:cubicBezTo>
                <a:cubicBezTo>
                  <a:pt x="74" y="723"/>
                  <a:pt x="73" y="724"/>
                  <a:pt x="72" y="725"/>
                </a:cubicBezTo>
                <a:cubicBezTo>
                  <a:pt x="71" y="726"/>
                  <a:pt x="70" y="726"/>
                  <a:pt x="69" y="726"/>
                </a:cubicBezTo>
                <a:cubicBezTo>
                  <a:pt x="66" y="726"/>
                  <a:pt x="63" y="726"/>
                  <a:pt x="62" y="725"/>
                </a:cubicBezTo>
                <a:cubicBezTo>
                  <a:pt x="61" y="725"/>
                  <a:pt x="60" y="725"/>
                  <a:pt x="59" y="725"/>
                </a:cubicBezTo>
                <a:cubicBezTo>
                  <a:pt x="58" y="725"/>
                  <a:pt x="57" y="724"/>
                  <a:pt x="57" y="723"/>
                </a:cubicBezTo>
                <a:cubicBezTo>
                  <a:pt x="57" y="724"/>
                  <a:pt x="57" y="724"/>
                  <a:pt x="56" y="724"/>
                </a:cubicBezTo>
                <a:cubicBezTo>
                  <a:pt x="55" y="724"/>
                  <a:pt x="55" y="724"/>
                  <a:pt x="54" y="722"/>
                </a:cubicBezTo>
                <a:cubicBezTo>
                  <a:pt x="54" y="723"/>
                  <a:pt x="54" y="723"/>
                  <a:pt x="53" y="723"/>
                </a:cubicBezTo>
                <a:cubicBezTo>
                  <a:pt x="53" y="724"/>
                  <a:pt x="53" y="724"/>
                  <a:pt x="52" y="724"/>
                </a:cubicBezTo>
                <a:cubicBezTo>
                  <a:pt x="52" y="724"/>
                  <a:pt x="51" y="723"/>
                  <a:pt x="49" y="723"/>
                </a:cubicBezTo>
                <a:cubicBezTo>
                  <a:pt x="49" y="723"/>
                  <a:pt x="48" y="724"/>
                  <a:pt x="48" y="724"/>
                </a:cubicBezTo>
                <a:cubicBezTo>
                  <a:pt x="46" y="724"/>
                  <a:pt x="45" y="723"/>
                  <a:pt x="45" y="722"/>
                </a:cubicBezTo>
                <a:cubicBezTo>
                  <a:pt x="44" y="722"/>
                  <a:pt x="43" y="721"/>
                  <a:pt x="43" y="719"/>
                </a:cubicBezTo>
                <a:cubicBezTo>
                  <a:pt x="43" y="718"/>
                  <a:pt x="44" y="717"/>
                  <a:pt x="47" y="715"/>
                </a:cubicBezTo>
                <a:cubicBezTo>
                  <a:pt x="49" y="714"/>
                  <a:pt x="50" y="713"/>
                  <a:pt x="51" y="713"/>
                </a:cubicBezTo>
                <a:cubicBezTo>
                  <a:pt x="48" y="714"/>
                  <a:pt x="46" y="714"/>
                  <a:pt x="45" y="714"/>
                </a:cubicBezTo>
                <a:cubicBezTo>
                  <a:pt x="45" y="714"/>
                  <a:pt x="45" y="714"/>
                  <a:pt x="45" y="714"/>
                </a:cubicBezTo>
                <a:cubicBezTo>
                  <a:pt x="45" y="714"/>
                  <a:pt x="44" y="714"/>
                  <a:pt x="44" y="713"/>
                </a:cubicBezTo>
                <a:cubicBezTo>
                  <a:pt x="43" y="714"/>
                  <a:pt x="43" y="714"/>
                  <a:pt x="42" y="714"/>
                </a:cubicBezTo>
                <a:cubicBezTo>
                  <a:pt x="42" y="714"/>
                  <a:pt x="41" y="714"/>
                  <a:pt x="41" y="714"/>
                </a:cubicBezTo>
                <a:cubicBezTo>
                  <a:pt x="40" y="713"/>
                  <a:pt x="39" y="713"/>
                  <a:pt x="39" y="713"/>
                </a:cubicBezTo>
                <a:cubicBezTo>
                  <a:pt x="38" y="712"/>
                  <a:pt x="38" y="712"/>
                  <a:pt x="37" y="712"/>
                </a:cubicBezTo>
                <a:cubicBezTo>
                  <a:pt x="37" y="712"/>
                  <a:pt x="37" y="712"/>
                  <a:pt x="36" y="712"/>
                </a:cubicBezTo>
                <a:cubicBezTo>
                  <a:pt x="36" y="712"/>
                  <a:pt x="36" y="711"/>
                  <a:pt x="35" y="711"/>
                </a:cubicBezTo>
                <a:cubicBezTo>
                  <a:pt x="35" y="711"/>
                  <a:pt x="34" y="710"/>
                  <a:pt x="33" y="710"/>
                </a:cubicBezTo>
                <a:cubicBezTo>
                  <a:pt x="31" y="709"/>
                  <a:pt x="30" y="708"/>
                  <a:pt x="30" y="707"/>
                </a:cubicBezTo>
                <a:cubicBezTo>
                  <a:pt x="29" y="707"/>
                  <a:pt x="29" y="707"/>
                  <a:pt x="28" y="706"/>
                </a:cubicBezTo>
                <a:cubicBezTo>
                  <a:pt x="27" y="706"/>
                  <a:pt x="27" y="705"/>
                  <a:pt x="26" y="705"/>
                </a:cubicBezTo>
                <a:cubicBezTo>
                  <a:pt x="25" y="703"/>
                  <a:pt x="24" y="702"/>
                  <a:pt x="24" y="702"/>
                </a:cubicBezTo>
                <a:cubicBezTo>
                  <a:pt x="22" y="701"/>
                  <a:pt x="20" y="699"/>
                  <a:pt x="18" y="696"/>
                </a:cubicBezTo>
                <a:cubicBezTo>
                  <a:pt x="16" y="692"/>
                  <a:pt x="14" y="689"/>
                  <a:pt x="14" y="687"/>
                </a:cubicBezTo>
                <a:cubicBezTo>
                  <a:pt x="15" y="687"/>
                  <a:pt x="15" y="686"/>
                  <a:pt x="15" y="686"/>
                </a:cubicBezTo>
                <a:cubicBezTo>
                  <a:pt x="15" y="685"/>
                  <a:pt x="15" y="684"/>
                  <a:pt x="16" y="683"/>
                </a:cubicBezTo>
                <a:cubicBezTo>
                  <a:pt x="16" y="682"/>
                  <a:pt x="17" y="681"/>
                  <a:pt x="17" y="680"/>
                </a:cubicBezTo>
                <a:cubicBezTo>
                  <a:pt x="17" y="680"/>
                  <a:pt x="17" y="679"/>
                  <a:pt x="18" y="678"/>
                </a:cubicBezTo>
                <a:cubicBezTo>
                  <a:pt x="19" y="677"/>
                  <a:pt x="19" y="677"/>
                  <a:pt x="20" y="677"/>
                </a:cubicBezTo>
                <a:cubicBezTo>
                  <a:pt x="21" y="677"/>
                  <a:pt x="21" y="677"/>
                  <a:pt x="22" y="678"/>
                </a:cubicBezTo>
                <a:cubicBezTo>
                  <a:pt x="22" y="680"/>
                  <a:pt x="22" y="680"/>
                  <a:pt x="22" y="680"/>
                </a:cubicBezTo>
                <a:cubicBezTo>
                  <a:pt x="23" y="680"/>
                  <a:pt x="23" y="680"/>
                  <a:pt x="23" y="680"/>
                </a:cubicBezTo>
                <a:cubicBezTo>
                  <a:pt x="22" y="679"/>
                  <a:pt x="23" y="679"/>
                  <a:pt x="24" y="678"/>
                </a:cubicBezTo>
                <a:cubicBezTo>
                  <a:pt x="25" y="677"/>
                  <a:pt x="25" y="677"/>
                  <a:pt x="26" y="677"/>
                </a:cubicBezTo>
                <a:cubicBezTo>
                  <a:pt x="27" y="677"/>
                  <a:pt x="28" y="678"/>
                  <a:pt x="29" y="679"/>
                </a:cubicBezTo>
                <a:cubicBezTo>
                  <a:pt x="29" y="679"/>
                  <a:pt x="30" y="679"/>
                  <a:pt x="30" y="680"/>
                </a:cubicBezTo>
                <a:cubicBezTo>
                  <a:pt x="31" y="682"/>
                  <a:pt x="33" y="683"/>
                  <a:pt x="34" y="682"/>
                </a:cubicBezTo>
                <a:cubicBezTo>
                  <a:pt x="34" y="682"/>
                  <a:pt x="34" y="682"/>
                  <a:pt x="34" y="682"/>
                </a:cubicBezTo>
                <a:cubicBezTo>
                  <a:pt x="32" y="681"/>
                  <a:pt x="32" y="680"/>
                  <a:pt x="32" y="680"/>
                </a:cubicBezTo>
                <a:cubicBezTo>
                  <a:pt x="32" y="679"/>
                  <a:pt x="32" y="678"/>
                  <a:pt x="34" y="677"/>
                </a:cubicBezTo>
                <a:cubicBezTo>
                  <a:pt x="35" y="676"/>
                  <a:pt x="37" y="676"/>
                  <a:pt x="37" y="675"/>
                </a:cubicBezTo>
                <a:cubicBezTo>
                  <a:pt x="37" y="675"/>
                  <a:pt x="39" y="675"/>
                  <a:pt x="41" y="674"/>
                </a:cubicBezTo>
                <a:cubicBezTo>
                  <a:pt x="43" y="674"/>
                  <a:pt x="44" y="674"/>
                  <a:pt x="45" y="673"/>
                </a:cubicBezTo>
                <a:cubicBezTo>
                  <a:pt x="40" y="673"/>
                  <a:pt x="37" y="674"/>
                  <a:pt x="36" y="674"/>
                </a:cubicBezTo>
                <a:cubicBezTo>
                  <a:pt x="35" y="674"/>
                  <a:pt x="34" y="675"/>
                  <a:pt x="33" y="676"/>
                </a:cubicBezTo>
                <a:cubicBezTo>
                  <a:pt x="32" y="678"/>
                  <a:pt x="31" y="679"/>
                  <a:pt x="31" y="679"/>
                </a:cubicBezTo>
                <a:cubicBezTo>
                  <a:pt x="30" y="679"/>
                  <a:pt x="30" y="678"/>
                  <a:pt x="29" y="678"/>
                </a:cubicBezTo>
                <a:cubicBezTo>
                  <a:pt x="29" y="678"/>
                  <a:pt x="29" y="677"/>
                  <a:pt x="29" y="677"/>
                </a:cubicBezTo>
                <a:cubicBezTo>
                  <a:pt x="30" y="675"/>
                  <a:pt x="30" y="674"/>
                  <a:pt x="30" y="674"/>
                </a:cubicBezTo>
                <a:cubicBezTo>
                  <a:pt x="30" y="674"/>
                  <a:pt x="29" y="674"/>
                  <a:pt x="29" y="674"/>
                </a:cubicBezTo>
                <a:cubicBezTo>
                  <a:pt x="28" y="674"/>
                  <a:pt x="27" y="674"/>
                  <a:pt x="27" y="673"/>
                </a:cubicBezTo>
                <a:cubicBezTo>
                  <a:pt x="27" y="672"/>
                  <a:pt x="26" y="671"/>
                  <a:pt x="26" y="670"/>
                </a:cubicBezTo>
                <a:cubicBezTo>
                  <a:pt x="26" y="670"/>
                  <a:pt x="27" y="669"/>
                  <a:pt x="29" y="668"/>
                </a:cubicBezTo>
                <a:cubicBezTo>
                  <a:pt x="31" y="668"/>
                  <a:pt x="32" y="667"/>
                  <a:pt x="32" y="667"/>
                </a:cubicBezTo>
                <a:cubicBezTo>
                  <a:pt x="33" y="667"/>
                  <a:pt x="33" y="667"/>
                  <a:pt x="33" y="667"/>
                </a:cubicBezTo>
                <a:cubicBezTo>
                  <a:pt x="31" y="667"/>
                  <a:pt x="31" y="667"/>
                  <a:pt x="31" y="667"/>
                </a:cubicBezTo>
                <a:cubicBezTo>
                  <a:pt x="31" y="666"/>
                  <a:pt x="31" y="666"/>
                  <a:pt x="31" y="666"/>
                </a:cubicBezTo>
                <a:cubicBezTo>
                  <a:pt x="32" y="665"/>
                  <a:pt x="32" y="665"/>
                  <a:pt x="33" y="664"/>
                </a:cubicBezTo>
                <a:cubicBezTo>
                  <a:pt x="34" y="662"/>
                  <a:pt x="35" y="661"/>
                  <a:pt x="36" y="661"/>
                </a:cubicBezTo>
                <a:cubicBezTo>
                  <a:pt x="36" y="661"/>
                  <a:pt x="39" y="660"/>
                  <a:pt x="43" y="659"/>
                </a:cubicBezTo>
                <a:cubicBezTo>
                  <a:pt x="43" y="659"/>
                  <a:pt x="43" y="659"/>
                  <a:pt x="43" y="659"/>
                </a:cubicBezTo>
                <a:cubicBezTo>
                  <a:pt x="40" y="659"/>
                  <a:pt x="40" y="659"/>
                  <a:pt x="40" y="659"/>
                </a:cubicBezTo>
                <a:cubicBezTo>
                  <a:pt x="39" y="659"/>
                  <a:pt x="38" y="660"/>
                  <a:pt x="36" y="660"/>
                </a:cubicBezTo>
                <a:cubicBezTo>
                  <a:pt x="36" y="661"/>
                  <a:pt x="36" y="661"/>
                  <a:pt x="35" y="661"/>
                </a:cubicBezTo>
                <a:cubicBezTo>
                  <a:pt x="35" y="661"/>
                  <a:pt x="34" y="661"/>
                  <a:pt x="34" y="662"/>
                </a:cubicBezTo>
                <a:cubicBezTo>
                  <a:pt x="33" y="661"/>
                  <a:pt x="33" y="661"/>
                  <a:pt x="33" y="661"/>
                </a:cubicBezTo>
                <a:cubicBezTo>
                  <a:pt x="33" y="660"/>
                  <a:pt x="34" y="660"/>
                  <a:pt x="34" y="659"/>
                </a:cubicBezTo>
                <a:cubicBezTo>
                  <a:pt x="35" y="659"/>
                  <a:pt x="35" y="659"/>
                  <a:pt x="35" y="659"/>
                </a:cubicBezTo>
                <a:cubicBezTo>
                  <a:pt x="33" y="659"/>
                  <a:pt x="33" y="659"/>
                  <a:pt x="33" y="659"/>
                </a:cubicBezTo>
                <a:cubicBezTo>
                  <a:pt x="32" y="658"/>
                  <a:pt x="31" y="658"/>
                  <a:pt x="31" y="658"/>
                </a:cubicBezTo>
                <a:cubicBezTo>
                  <a:pt x="31" y="658"/>
                  <a:pt x="30" y="658"/>
                  <a:pt x="30" y="657"/>
                </a:cubicBezTo>
                <a:cubicBezTo>
                  <a:pt x="30" y="656"/>
                  <a:pt x="30" y="656"/>
                  <a:pt x="30" y="656"/>
                </a:cubicBezTo>
                <a:cubicBezTo>
                  <a:pt x="30" y="656"/>
                  <a:pt x="31" y="655"/>
                  <a:pt x="31" y="655"/>
                </a:cubicBezTo>
                <a:cubicBezTo>
                  <a:pt x="32" y="654"/>
                  <a:pt x="32" y="654"/>
                  <a:pt x="33" y="654"/>
                </a:cubicBezTo>
                <a:cubicBezTo>
                  <a:pt x="33" y="654"/>
                  <a:pt x="34" y="653"/>
                  <a:pt x="35" y="653"/>
                </a:cubicBezTo>
                <a:cubicBezTo>
                  <a:pt x="35" y="653"/>
                  <a:pt x="35" y="653"/>
                  <a:pt x="35" y="653"/>
                </a:cubicBezTo>
                <a:cubicBezTo>
                  <a:pt x="35" y="653"/>
                  <a:pt x="35" y="653"/>
                  <a:pt x="35" y="653"/>
                </a:cubicBezTo>
                <a:cubicBezTo>
                  <a:pt x="36" y="652"/>
                  <a:pt x="36" y="651"/>
                  <a:pt x="37" y="650"/>
                </a:cubicBezTo>
                <a:cubicBezTo>
                  <a:pt x="37" y="650"/>
                  <a:pt x="38" y="649"/>
                  <a:pt x="39" y="649"/>
                </a:cubicBezTo>
                <a:cubicBezTo>
                  <a:pt x="40" y="648"/>
                  <a:pt x="41" y="648"/>
                  <a:pt x="44" y="647"/>
                </a:cubicBezTo>
                <a:cubicBezTo>
                  <a:pt x="44" y="647"/>
                  <a:pt x="44" y="647"/>
                  <a:pt x="44" y="647"/>
                </a:cubicBezTo>
                <a:cubicBezTo>
                  <a:pt x="44" y="647"/>
                  <a:pt x="44" y="647"/>
                  <a:pt x="44" y="647"/>
                </a:cubicBezTo>
                <a:cubicBezTo>
                  <a:pt x="43" y="647"/>
                  <a:pt x="43" y="647"/>
                  <a:pt x="43" y="647"/>
                </a:cubicBezTo>
                <a:cubicBezTo>
                  <a:pt x="41" y="647"/>
                  <a:pt x="40" y="647"/>
                  <a:pt x="40" y="647"/>
                </a:cubicBezTo>
                <a:cubicBezTo>
                  <a:pt x="39" y="647"/>
                  <a:pt x="39" y="647"/>
                  <a:pt x="39" y="647"/>
                </a:cubicBezTo>
                <a:cubicBezTo>
                  <a:pt x="38" y="644"/>
                  <a:pt x="38" y="643"/>
                  <a:pt x="38" y="643"/>
                </a:cubicBezTo>
                <a:cubicBezTo>
                  <a:pt x="38" y="643"/>
                  <a:pt x="38" y="643"/>
                  <a:pt x="38" y="643"/>
                </a:cubicBezTo>
                <a:cubicBezTo>
                  <a:pt x="38" y="646"/>
                  <a:pt x="37" y="648"/>
                  <a:pt x="36" y="649"/>
                </a:cubicBezTo>
                <a:cubicBezTo>
                  <a:pt x="35" y="650"/>
                  <a:pt x="34" y="650"/>
                  <a:pt x="32" y="650"/>
                </a:cubicBezTo>
                <a:cubicBezTo>
                  <a:pt x="31" y="650"/>
                  <a:pt x="30" y="650"/>
                  <a:pt x="29" y="650"/>
                </a:cubicBezTo>
                <a:cubicBezTo>
                  <a:pt x="29" y="650"/>
                  <a:pt x="27" y="650"/>
                  <a:pt x="25" y="649"/>
                </a:cubicBezTo>
                <a:cubicBezTo>
                  <a:pt x="25" y="650"/>
                  <a:pt x="25" y="650"/>
                  <a:pt x="25" y="650"/>
                </a:cubicBezTo>
                <a:cubicBezTo>
                  <a:pt x="25" y="651"/>
                  <a:pt x="25" y="651"/>
                  <a:pt x="25" y="651"/>
                </a:cubicBezTo>
                <a:cubicBezTo>
                  <a:pt x="24" y="652"/>
                  <a:pt x="24" y="652"/>
                  <a:pt x="24" y="652"/>
                </a:cubicBezTo>
                <a:cubicBezTo>
                  <a:pt x="24" y="652"/>
                  <a:pt x="24" y="653"/>
                  <a:pt x="25" y="653"/>
                </a:cubicBezTo>
                <a:cubicBezTo>
                  <a:pt x="25" y="653"/>
                  <a:pt x="25" y="653"/>
                  <a:pt x="25" y="653"/>
                </a:cubicBezTo>
                <a:cubicBezTo>
                  <a:pt x="26" y="653"/>
                  <a:pt x="26" y="654"/>
                  <a:pt x="26" y="655"/>
                </a:cubicBezTo>
                <a:cubicBezTo>
                  <a:pt x="26" y="655"/>
                  <a:pt x="26" y="656"/>
                  <a:pt x="25" y="656"/>
                </a:cubicBezTo>
                <a:cubicBezTo>
                  <a:pt x="25" y="656"/>
                  <a:pt x="25" y="657"/>
                  <a:pt x="24" y="657"/>
                </a:cubicBezTo>
                <a:cubicBezTo>
                  <a:pt x="24" y="657"/>
                  <a:pt x="23" y="658"/>
                  <a:pt x="22" y="658"/>
                </a:cubicBezTo>
                <a:cubicBezTo>
                  <a:pt x="22" y="658"/>
                  <a:pt x="22" y="658"/>
                  <a:pt x="21" y="659"/>
                </a:cubicBezTo>
                <a:cubicBezTo>
                  <a:pt x="21" y="658"/>
                  <a:pt x="21" y="656"/>
                  <a:pt x="20" y="654"/>
                </a:cubicBezTo>
                <a:cubicBezTo>
                  <a:pt x="20" y="651"/>
                  <a:pt x="19" y="650"/>
                  <a:pt x="18" y="650"/>
                </a:cubicBezTo>
                <a:cubicBezTo>
                  <a:pt x="18" y="650"/>
                  <a:pt x="18" y="651"/>
                  <a:pt x="17" y="651"/>
                </a:cubicBezTo>
                <a:cubicBezTo>
                  <a:pt x="18" y="651"/>
                  <a:pt x="18" y="651"/>
                  <a:pt x="18" y="651"/>
                </a:cubicBezTo>
                <a:cubicBezTo>
                  <a:pt x="18" y="651"/>
                  <a:pt x="19" y="652"/>
                  <a:pt x="19" y="654"/>
                </a:cubicBezTo>
                <a:cubicBezTo>
                  <a:pt x="20" y="655"/>
                  <a:pt x="20" y="656"/>
                  <a:pt x="20" y="657"/>
                </a:cubicBezTo>
                <a:cubicBezTo>
                  <a:pt x="20" y="658"/>
                  <a:pt x="20" y="658"/>
                  <a:pt x="20" y="658"/>
                </a:cubicBezTo>
                <a:cubicBezTo>
                  <a:pt x="19" y="659"/>
                  <a:pt x="19" y="659"/>
                  <a:pt x="19" y="659"/>
                </a:cubicBezTo>
                <a:cubicBezTo>
                  <a:pt x="18" y="659"/>
                  <a:pt x="18" y="660"/>
                  <a:pt x="17" y="660"/>
                </a:cubicBezTo>
                <a:cubicBezTo>
                  <a:pt x="16" y="660"/>
                  <a:pt x="16" y="659"/>
                  <a:pt x="16" y="659"/>
                </a:cubicBezTo>
                <a:cubicBezTo>
                  <a:pt x="16" y="657"/>
                  <a:pt x="16" y="656"/>
                  <a:pt x="16" y="654"/>
                </a:cubicBezTo>
                <a:cubicBezTo>
                  <a:pt x="16" y="654"/>
                  <a:pt x="16" y="654"/>
                  <a:pt x="16" y="654"/>
                </a:cubicBezTo>
                <a:cubicBezTo>
                  <a:pt x="14" y="654"/>
                  <a:pt x="14" y="654"/>
                  <a:pt x="13" y="654"/>
                </a:cubicBezTo>
                <a:cubicBezTo>
                  <a:pt x="12" y="654"/>
                  <a:pt x="12" y="654"/>
                  <a:pt x="11" y="653"/>
                </a:cubicBezTo>
                <a:cubicBezTo>
                  <a:pt x="11" y="653"/>
                  <a:pt x="11" y="653"/>
                  <a:pt x="11" y="653"/>
                </a:cubicBezTo>
                <a:cubicBezTo>
                  <a:pt x="10" y="652"/>
                  <a:pt x="10" y="651"/>
                  <a:pt x="10" y="650"/>
                </a:cubicBezTo>
                <a:cubicBezTo>
                  <a:pt x="10" y="649"/>
                  <a:pt x="10" y="649"/>
                  <a:pt x="11" y="648"/>
                </a:cubicBezTo>
                <a:cubicBezTo>
                  <a:pt x="11" y="648"/>
                  <a:pt x="11" y="648"/>
                  <a:pt x="10" y="648"/>
                </a:cubicBezTo>
                <a:cubicBezTo>
                  <a:pt x="10" y="647"/>
                  <a:pt x="10" y="647"/>
                  <a:pt x="10" y="647"/>
                </a:cubicBezTo>
                <a:cubicBezTo>
                  <a:pt x="10" y="646"/>
                  <a:pt x="10" y="645"/>
                  <a:pt x="11" y="644"/>
                </a:cubicBezTo>
                <a:cubicBezTo>
                  <a:pt x="11" y="643"/>
                  <a:pt x="12" y="643"/>
                  <a:pt x="12" y="643"/>
                </a:cubicBezTo>
                <a:cubicBezTo>
                  <a:pt x="12" y="642"/>
                  <a:pt x="13" y="642"/>
                  <a:pt x="13" y="642"/>
                </a:cubicBezTo>
                <a:cubicBezTo>
                  <a:pt x="13" y="642"/>
                  <a:pt x="14" y="642"/>
                  <a:pt x="16" y="643"/>
                </a:cubicBezTo>
                <a:cubicBezTo>
                  <a:pt x="16" y="642"/>
                  <a:pt x="15" y="642"/>
                  <a:pt x="15" y="641"/>
                </a:cubicBezTo>
                <a:cubicBezTo>
                  <a:pt x="15" y="640"/>
                  <a:pt x="15" y="640"/>
                  <a:pt x="16" y="639"/>
                </a:cubicBezTo>
                <a:cubicBezTo>
                  <a:pt x="16" y="639"/>
                  <a:pt x="17" y="638"/>
                  <a:pt x="17" y="638"/>
                </a:cubicBezTo>
                <a:cubicBezTo>
                  <a:pt x="17" y="638"/>
                  <a:pt x="18" y="638"/>
                  <a:pt x="18" y="639"/>
                </a:cubicBezTo>
                <a:cubicBezTo>
                  <a:pt x="18" y="639"/>
                  <a:pt x="18" y="639"/>
                  <a:pt x="18" y="640"/>
                </a:cubicBezTo>
                <a:cubicBezTo>
                  <a:pt x="18" y="640"/>
                  <a:pt x="18" y="640"/>
                  <a:pt x="18" y="641"/>
                </a:cubicBezTo>
                <a:cubicBezTo>
                  <a:pt x="18" y="641"/>
                  <a:pt x="18" y="642"/>
                  <a:pt x="18" y="643"/>
                </a:cubicBezTo>
                <a:cubicBezTo>
                  <a:pt x="18" y="645"/>
                  <a:pt x="18" y="646"/>
                  <a:pt x="17" y="647"/>
                </a:cubicBezTo>
                <a:cubicBezTo>
                  <a:pt x="16" y="647"/>
                  <a:pt x="15" y="648"/>
                  <a:pt x="13" y="648"/>
                </a:cubicBezTo>
                <a:cubicBezTo>
                  <a:pt x="13" y="648"/>
                  <a:pt x="13" y="648"/>
                  <a:pt x="13" y="648"/>
                </a:cubicBezTo>
                <a:cubicBezTo>
                  <a:pt x="17" y="648"/>
                  <a:pt x="17" y="648"/>
                  <a:pt x="17" y="648"/>
                </a:cubicBezTo>
                <a:cubicBezTo>
                  <a:pt x="19" y="646"/>
                  <a:pt x="19" y="645"/>
                  <a:pt x="19" y="644"/>
                </a:cubicBezTo>
                <a:cubicBezTo>
                  <a:pt x="19" y="642"/>
                  <a:pt x="19" y="642"/>
                  <a:pt x="19" y="642"/>
                </a:cubicBezTo>
                <a:cubicBezTo>
                  <a:pt x="19" y="642"/>
                  <a:pt x="19" y="641"/>
                  <a:pt x="19" y="641"/>
                </a:cubicBezTo>
                <a:cubicBezTo>
                  <a:pt x="19" y="640"/>
                  <a:pt x="20" y="640"/>
                  <a:pt x="20" y="640"/>
                </a:cubicBezTo>
                <a:cubicBezTo>
                  <a:pt x="20" y="640"/>
                  <a:pt x="22" y="641"/>
                  <a:pt x="26" y="643"/>
                </a:cubicBezTo>
                <a:cubicBezTo>
                  <a:pt x="26" y="643"/>
                  <a:pt x="26" y="643"/>
                  <a:pt x="27" y="641"/>
                </a:cubicBezTo>
                <a:cubicBezTo>
                  <a:pt x="27" y="641"/>
                  <a:pt x="27" y="641"/>
                  <a:pt x="26" y="641"/>
                </a:cubicBezTo>
                <a:cubicBezTo>
                  <a:pt x="26" y="641"/>
                  <a:pt x="26" y="641"/>
                  <a:pt x="26" y="641"/>
                </a:cubicBezTo>
                <a:cubicBezTo>
                  <a:pt x="25" y="641"/>
                  <a:pt x="25" y="641"/>
                  <a:pt x="25" y="640"/>
                </a:cubicBezTo>
                <a:cubicBezTo>
                  <a:pt x="25" y="640"/>
                  <a:pt x="26" y="639"/>
                  <a:pt x="27" y="638"/>
                </a:cubicBezTo>
                <a:cubicBezTo>
                  <a:pt x="29" y="637"/>
                  <a:pt x="30" y="637"/>
                  <a:pt x="30" y="637"/>
                </a:cubicBezTo>
                <a:cubicBezTo>
                  <a:pt x="30" y="637"/>
                  <a:pt x="30" y="637"/>
                  <a:pt x="30" y="637"/>
                </a:cubicBezTo>
                <a:cubicBezTo>
                  <a:pt x="30" y="637"/>
                  <a:pt x="31" y="637"/>
                  <a:pt x="31" y="637"/>
                </a:cubicBezTo>
                <a:cubicBezTo>
                  <a:pt x="31" y="637"/>
                  <a:pt x="34" y="635"/>
                  <a:pt x="39" y="631"/>
                </a:cubicBezTo>
                <a:cubicBezTo>
                  <a:pt x="39" y="631"/>
                  <a:pt x="39" y="631"/>
                  <a:pt x="39" y="631"/>
                </a:cubicBezTo>
                <a:cubicBezTo>
                  <a:pt x="38" y="631"/>
                  <a:pt x="38" y="631"/>
                  <a:pt x="38" y="631"/>
                </a:cubicBezTo>
                <a:cubicBezTo>
                  <a:pt x="33" y="634"/>
                  <a:pt x="30" y="635"/>
                  <a:pt x="30" y="635"/>
                </a:cubicBezTo>
                <a:cubicBezTo>
                  <a:pt x="30" y="635"/>
                  <a:pt x="29" y="635"/>
                  <a:pt x="29" y="634"/>
                </a:cubicBezTo>
                <a:cubicBezTo>
                  <a:pt x="29" y="633"/>
                  <a:pt x="29" y="633"/>
                  <a:pt x="29" y="633"/>
                </a:cubicBezTo>
                <a:cubicBezTo>
                  <a:pt x="29" y="633"/>
                  <a:pt x="28" y="633"/>
                  <a:pt x="28" y="634"/>
                </a:cubicBezTo>
                <a:cubicBezTo>
                  <a:pt x="27" y="635"/>
                  <a:pt x="27" y="635"/>
                  <a:pt x="27" y="635"/>
                </a:cubicBezTo>
                <a:cubicBezTo>
                  <a:pt x="27" y="635"/>
                  <a:pt x="26" y="635"/>
                  <a:pt x="26" y="635"/>
                </a:cubicBezTo>
                <a:cubicBezTo>
                  <a:pt x="25" y="634"/>
                  <a:pt x="25" y="634"/>
                  <a:pt x="25" y="634"/>
                </a:cubicBezTo>
                <a:cubicBezTo>
                  <a:pt x="23" y="633"/>
                  <a:pt x="23" y="632"/>
                  <a:pt x="23" y="632"/>
                </a:cubicBezTo>
                <a:cubicBezTo>
                  <a:pt x="23" y="632"/>
                  <a:pt x="23" y="631"/>
                  <a:pt x="23" y="631"/>
                </a:cubicBezTo>
                <a:cubicBezTo>
                  <a:pt x="23" y="631"/>
                  <a:pt x="23" y="631"/>
                  <a:pt x="23" y="631"/>
                </a:cubicBezTo>
                <a:cubicBezTo>
                  <a:pt x="23" y="631"/>
                  <a:pt x="24" y="630"/>
                  <a:pt x="24" y="630"/>
                </a:cubicBezTo>
                <a:cubicBezTo>
                  <a:pt x="25" y="630"/>
                  <a:pt x="25" y="629"/>
                  <a:pt x="25" y="629"/>
                </a:cubicBezTo>
                <a:cubicBezTo>
                  <a:pt x="25" y="628"/>
                  <a:pt x="25" y="628"/>
                  <a:pt x="26" y="628"/>
                </a:cubicBezTo>
                <a:cubicBezTo>
                  <a:pt x="26" y="627"/>
                  <a:pt x="27" y="627"/>
                  <a:pt x="28" y="626"/>
                </a:cubicBezTo>
                <a:cubicBezTo>
                  <a:pt x="28" y="626"/>
                  <a:pt x="29" y="625"/>
                  <a:pt x="30" y="624"/>
                </a:cubicBezTo>
                <a:cubicBezTo>
                  <a:pt x="30" y="624"/>
                  <a:pt x="30" y="623"/>
                  <a:pt x="30" y="623"/>
                </a:cubicBezTo>
                <a:cubicBezTo>
                  <a:pt x="30" y="623"/>
                  <a:pt x="31" y="622"/>
                  <a:pt x="31" y="621"/>
                </a:cubicBezTo>
                <a:cubicBezTo>
                  <a:pt x="32" y="620"/>
                  <a:pt x="33" y="619"/>
                  <a:pt x="33" y="619"/>
                </a:cubicBezTo>
                <a:cubicBezTo>
                  <a:pt x="34" y="619"/>
                  <a:pt x="35" y="619"/>
                  <a:pt x="36" y="618"/>
                </a:cubicBezTo>
                <a:cubicBezTo>
                  <a:pt x="38" y="618"/>
                  <a:pt x="38" y="617"/>
                  <a:pt x="38" y="617"/>
                </a:cubicBezTo>
                <a:cubicBezTo>
                  <a:pt x="37" y="617"/>
                  <a:pt x="36" y="617"/>
                  <a:pt x="35" y="617"/>
                </a:cubicBezTo>
                <a:cubicBezTo>
                  <a:pt x="34" y="617"/>
                  <a:pt x="34" y="616"/>
                  <a:pt x="34" y="614"/>
                </a:cubicBezTo>
                <a:cubicBezTo>
                  <a:pt x="34" y="613"/>
                  <a:pt x="34" y="613"/>
                  <a:pt x="35" y="613"/>
                </a:cubicBezTo>
                <a:cubicBezTo>
                  <a:pt x="36" y="612"/>
                  <a:pt x="37" y="612"/>
                  <a:pt x="37" y="611"/>
                </a:cubicBezTo>
                <a:cubicBezTo>
                  <a:pt x="38" y="609"/>
                  <a:pt x="38" y="609"/>
                  <a:pt x="38" y="609"/>
                </a:cubicBezTo>
                <a:cubicBezTo>
                  <a:pt x="39" y="608"/>
                  <a:pt x="39" y="608"/>
                  <a:pt x="39" y="608"/>
                </a:cubicBezTo>
                <a:cubicBezTo>
                  <a:pt x="40" y="608"/>
                  <a:pt x="40" y="608"/>
                  <a:pt x="40" y="608"/>
                </a:cubicBezTo>
                <a:cubicBezTo>
                  <a:pt x="40" y="607"/>
                  <a:pt x="40" y="607"/>
                  <a:pt x="41" y="606"/>
                </a:cubicBezTo>
                <a:cubicBezTo>
                  <a:pt x="41" y="606"/>
                  <a:pt x="41" y="606"/>
                  <a:pt x="41" y="605"/>
                </a:cubicBezTo>
                <a:cubicBezTo>
                  <a:pt x="41" y="605"/>
                  <a:pt x="42" y="605"/>
                  <a:pt x="43" y="605"/>
                </a:cubicBezTo>
                <a:cubicBezTo>
                  <a:pt x="44" y="605"/>
                  <a:pt x="44" y="604"/>
                  <a:pt x="45" y="603"/>
                </a:cubicBezTo>
                <a:cubicBezTo>
                  <a:pt x="45" y="603"/>
                  <a:pt x="45" y="603"/>
                  <a:pt x="46" y="602"/>
                </a:cubicBezTo>
                <a:cubicBezTo>
                  <a:pt x="46" y="602"/>
                  <a:pt x="46" y="602"/>
                  <a:pt x="47" y="602"/>
                </a:cubicBezTo>
                <a:cubicBezTo>
                  <a:pt x="48" y="602"/>
                  <a:pt x="48" y="603"/>
                  <a:pt x="48" y="604"/>
                </a:cubicBezTo>
                <a:cubicBezTo>
                  <a:pt x="48" y="605"/>
                  <a:pt x="48" y="606"/>
                  <a:pt x="48" y="607"/>
                </a:cubicBezTo>
                <a:cubicBezTo>
                  <a:pt x="48" y="609"/>
                  <a:pt x="47" y="610"/>
                  <a:pt x="46" y="612"/>
                </a:cubicBezTo>
                <a:cubicBezTo>
                  <a:pt x="46" y="613"/>
                  <a:pt x="46" y="614"/>
                  <a:pt x="46" y="616"/>
                </a:cubicBezTo>
                <a:cubicBezTo>
                  <a:pt x="45" y="618"/>
                  <a:pt x="45" y="619"/>
                  <a:pt x="45" y="620"/>
                </a:cubicBezTo>
                <a:cubicBezTo>
                  <a:pt x="46" y="618"/>
                  <a:pt x="47" y="616"/>
                  <a:pt x="48" y="613"/>
                </a:cubicBezTo>
                <a:cubicBezTo>
                  <a:pt x="48" y="610"/>
                  <a:pt x="49" y="609"/>
                  <a:pt x="49" y="608"/>
                </a:cubicBezTo>
                <a:cubicBezTo>
                  <a:pt x="49" y="607"/>
                  <a:pt x="49" y="606"/>
                  <a:pt x="49" y="606"/>
                </a:cubicBezTo>
                <a:cubicBezTo>
                  <a:pt x="50" y="603"/>
                  <a:pt x="51" y="602"/>
                  <a:pt x="53" y="601"/>
                </a:cubicBezTo>
                <a:cubicBezTo>
                  <a:pt x="53" y="601"/>
                  <a:pt x="54" y="600"/>
                  <a:pt x="54" y="600"/>
                </a:cubicBezTo>
                <a:cubicBezTo>
                  <a:pt x="55" y="600"/>
                  <a:pt x="56" y="600"/>
                  <a:pt x="58" y="600"/>
                </a:cubicBezTo>
                <a:cubicBezTo>
                  <a:pt x="60" y="599"/>
                  <a:pt x="61" y="599"/>
                  <a:pt x="61" y="599"/>
                </a:cubicBezTo>
                <a:cubicBezTo>
                  <a:pt x="61" y="599"/>
                  <a:pt x="61" y="599"/>
                  <a:pt x="61" y="599"/>
                </a:cubicBezTo>
                <a:cubicBezTo>
                  <a:pt x="59" y="599"/>
                  <a:pt x="58" y="599"/>
                  <a:pt x="57" y="599"/>
                </a:cubicBezTo>
                <a:cubicBezTo>
                  <a:pt x="57" y="599"/>
                  <a:pt x="56" y="599"/>
                  <a:pt x="56" y="598"/>
                </a:cubicBezTo>
                <a:cubicBezTo>
                  <a:pt x="56" y="598"/>
                  <a:pt x="57" y="597"/>
                  <a:pt x="57" y="596"/>
                </a:cubicBezTo>
                <a:cubicBezTo>
                  <a:pt x="58" y="595"/>
                  <a:pt x="58" y="594"/>
                  <a:pt x="58" y="594"/>
                </a:cubicBezTo>
                <a:cubicBezTo>
                  <a:pt x="58" y="594"/>
                  <a:pt x="57" y="595"/>
                  <a:pt x="56" y="596"/>
                </a:cubicBezTo>
                <a:cubicBezTo>
                  <a:pt x="56" y="597"/>
                  <a:pt x="55" y="598"/>
                  <a:pt x="55" y="599"/>
                </a:cubicBezTo>
                <a:cubicBezTo>
                  <a:pt x="55" y="599"/>
                  <a:pt x="54" y="600"/>
                  <a:pt x="52" y="600"/>
                </a:cubicBezTo>
                <a:cubicBezTo>
                  <a:pt x="52" y="601"/>
                  <a:pt x="51" y="601"/>
                  <a:pt x="50" y="601"/>
                </a:cubicBezTo>
                <a:cubicBezTo>
                  <a:pt x="50" y="601"/>
                  <a:pt x="50" y="601"/>
                  <a:pt x="49" y="600"/>
                </a:cubicBezTo>
                <a:cubicBezTo>
                  <a:pt x="49" y="600"/>
                  <a:pt x="49" y="599"/>
                  <a:pt x="49" y="599"/>
                </a:cubicBezTo>
                <a:cubicBezTo>
                  <a:pt x="48" y="600"/>
                  <a:pt x="47" y="601"/>
                  <a:pt x="45" y="602"/>
                </a:cubicBezTo>
                <a:cubicBezTo>
                  <a:pt x="45" y="602"/>
                  <a:pt x="44" y="602"/>
                  <a:pt x="43" y="602"/>
                </a:cubicBezTo>
                <a:cubicBezTo>
                  <a:pt x="40" y="603"/>
                  <a:pt x="38" y="604"/>
                  <a:pt x="37" y="604"/>
                </a:cubicBezTo>
                <a:cubicBezTo>
                  <a:pt x="37" y="605"/>
                  <a:pt x="37" y="605"/>
                  <a:pt x="37" y="606"/>
                </a:cubicBezTo>
                <a:cubicBezTo>
                  <a:pt x="37" y="607"/>
                  <a:pt x="37" y="608"/>
                  <a:pt x="35" y="609"/>
                </a:cubicBezTo>
                <a:cubicBezTo>
                  <a:pt x="33" y="610"/>
                  <a:pt x="32" y="611"/>
                  <a:pt x="32" y="612"/>
                </a:cubicBezTo>
                <a:cubicBezTo>
                  <a:pt x="32" y="612"/>
                  <a:pt x="31" y="613"/>
                  <a:pt x="31" y="613"/>
                </a:cubicBezTo>
                <a:cubicBezTo>
                  <a:pt x="30" y="614"/>
                  <a:pt x="30" y="615"/>
                  <a:pt x="30" y="615"/>
                </a:cubicBezTo>
                <a:cubicBezTo>
                  <a:pt x="30" y="619"/>
                  <a:pt x="30" y="619"/>
                  <a:pt x="30" y="619"/>
                </a:cubicBezTo>
                <a:cubicBezTo>
                  <a:pt x="30" y="621"/>
                  <a:pt x="30" y="622"/>
                  <a:pt x="30" y="623"/>
                </a:cubicBezTo>
                <a:cubicBezTo>
                  <a:pt x="29" y="624"/>
                  <a:pt x="29" y="624"/>
                  <a:pt x="28" y="624"/>
                </a:cubicBezTo>
                <a:cubicBezTo>
                  <a:pt x="27" y="624"/>
                  <a:pt x="27" y="624"/>
                  <a:pt x="26" y="623"/>
                </a:cubicBezTo>
                <a:cubicBezTo>
                  <a:pt x="24" y="622"/>
                  <a:pt x="24" y="622"/>
                  <a:pt x="24" y="622"/>
                </a:cubicBezTo>
                <a:cubicBezTo>
                  <a:pt x="24" y="618"/>
                  <a:pt x="24" y="615"/>
                  <a:pt x="26" y="613"/>
                </a:cubicBezTo>
                <a:cubicBezTo>
                  <a:pt x="24" y="614"/>
                  <a:pt x="23" y="614"/>
                  <a:pt x="23" y="614"/>
                </a:cubicBezTo>
                <a:cubicBezTo>
                  <a:pt x="22" y="614"/>
                  <a:pt x="22" y="614"/>
                  <a:pt x="22" y="614"/>
                </a:cubicBezTo>
                <a:cubicBezTo>
                  <a:pt x="21" y="614"/>
                  <a:pt x="21" y="613"/>
                  <a:pt x="21" y="613"/>
                </a:cubicBezTo>
                <a:cubicBezTo>
                  <a:pt x="21" y="613"/>
                  <a:pt x="21" y="612"/>
                  <a:pt x="22" y="612"/>
                </a:cubicBezTo>
                <a:cubicBezTo>
                  <a:pt x="22" y="612"/>
                  <a:pt x="22" y="611"/>
                  <a:pt x="23" y="611"/>
                </a:cubicBezTo>
                <a:cubicBezTo>
                  <a:pt x="23" y="610"/>
                  <a:pt x="24" y="610"/>
                  <a:pt x="25" y="610"/>
                </a:cubicBezTo>
                <a:cubicBezTo>
                  <a:pt x="24" y="610"/>
                  <a:pt x="24" y="610"/>
                  <a:pt x="24" y="610"/>
                </a:cubicBezTo>
                <a:cubicBezTo>
                  <a:pt x="23" y="609"/>
                  <a:pt x="23" y="609"/>
                  <a:pt x="23" y="609"/>
                </a:cubicBezTo>
                <a:cubicBezTo>
                  <a:pt x="23" y="607"/>
                  <a:pt x="24" y="606"/>
                  <a:pt x="24" y="605"/>
                </a:cubicBezTo>
                <a:cubicBezTo>
                  <a:pt x="25" y="604"/>
                  <a:pt x="25" y="603"/>
                  <a:pt x="26" y="603"/>
                </a:cubicBezTo>
                <a:cubicBezTo>
                  <a:pt x="26" y="603"/>
                  <a:pt x="26" y="603"/>
                  <a:pt x="26" y="603"/>
                </a:cubicBezTo>
                <a:cubicBezTo>
                  <a:pt x="24" y="603"/>
                  <a:pt x="24" y="604"/>
                  <a:pt x="23" y="605"/>
                </a:cubicBezTo>
                <a:cubicBezTo>
                  <a:pt x="23" y="606"/>
                  <a:pt x="22" y="608"/>
                  <a:pt x="22" y="609"/>
                </a:cubicBezTo>
                <a:cubicBezTo>
                  <a:pt x="22" y="610"/>
                  <a:pt x="21" y="611"/>
                  <a:pt x="21" y="611"/>
                </a:cubicBezTo>
                <a:cubicBezTo>
                  <a:pt x="20" y="612"/>
                  <a:pt x="20" y="612"/>
                  <a:pt x="20" y="613"/>
                </a:cubicBezTo>
                <a:cubicBezTo>
                  <a:pt x="18" y="614"/>
                  <a:pt x="17" y="615"/>
                  <a:pt x="17" y="615"/>
                </a:cubicBezTo>
                <a:cubicBezTo>
                  <a:pt x="17" y="614"/>
                  <a:pt x="16" y="613"/>
                  <a:pt x="15" y="612"/>
                </a:cubicBezTo>
                <a:cubicBezTo>
                  <a:pt x="14" y="612"/>
                  <a:pt x="13" y="611"/>
                  <a:pt x="13" y="611"/>
                </a:cubicBezTo>
                <a:cubicBezTo>
                  <a:pt x="13" y="610"/>
                  <a:pt x="14" y="609"/>
                  <a:pt x="14" y="609"/>
                </a:cubicBezTo>
                <a:cubicBezTo>
                  <a:pt x="14" y="608"/>
                  <a:pt x="14" y="608"/>
                  <a:pt x="13" y="608"/>
                </a:cubicBezTo>
                <a:cubicBezTo>
                  <a:pt x="12" y="608"/>
                  <a:pt x="12" y="608"/>
                  <a:pt x="12" y="608"/>
                </a:cubicBezTo>
                <a:cubicBezTo>
                  <a:pt x="12" y="608"/>
                  <a:pt x="12" y="608"/>
                  <a:pt x="12" y="608"/>
                </a:cubicBezTo>
                <a:cubicBezTo>
                  <a:pt x="12" y="607"/>
                  <a:pt x="13" y="607"/>
                  <a:pt x="14" y="605"/>
                </a:cubicBezTo>
                <a:cubicBezTo>
                  <a:pt x="12" y="605"/>
                  <a:pt x="12" y="604"/>
                  <a:pt x="12" y="604"/>
                </a:cubicBezTo>
                <a:cubicBezTo>
                  <a:pt x="12" y="603"/>
                  <a:pt x="12" y="602"/>
                  <a:pt x="12" y="602"/>
                </a:cubicBezTo>
                <a:cubicBezTo>
                  <a:pt x="13" y="601"/>
                  <a:pt x="13" y="601"/>
                  <a:pt x="15" y="601"/>
                </a:cubicBezTo>
                <a:cubicBezTo>
                  <a:pt x="15" y="601"/>
                  <a:pt x="15" y="601"/>
                  <a:pt x="15" y="600"/>
                </a:cubicBezTo>
                <a:cubicBezTo>
                  <a:pt x="15" y="599"/>
                  <a:pt x="15" y="598"/>
                  <a:pt x="15" y="597"/>
                </a:cubicBezTo>
                <a:cubicBezTo>
                  <a:pt x="15" y="597"/>
                  <a:pt x="15" y="597"/>
                  <a:pt x="15" y="597"/>
                </a:cubicBezTo>
                <a:cubicBezTo>
                  <a:pt x="15" y="597"/>
                  <a:pt x="16" y="597"/>
                  <a:pt x="16" y="597"/>
                </a:cubicBezTo>
                <a:cubicBezTo>
                  <a:pt x="17" y="597"/>
                  <a:pt x="17" y="597"/>
                  <a:pt x="18" y="598"/>
                </a:cubicBezTo>
                <a:cubicBezTo>
                  <a:pt x="18" y="598"/>
                  <a:pt x="18" y="598"/>
                  <a:pt x="18" y="598"/>
                </a:cubicBezTo>
                <a:cubicBezTo>
                  <a:pt x="18" y="599"/>
                  <a:pt x="18" y="600"/>
                  <a:pt x="19" y="602"/>
                </a:cubicBezTo>
                <a:cubicBezTo>
                  <a:pt x="19" y="601"/>
                  <a:pt x="20" y="601"/>
                  <a:pt x="21" y="601"/>
                </a:cubicBezTo>
                <a:cubicBezTo>
                  <a:pt x="22" y="601"/>
                  <a:pt x="23" y="600"/>
                  <a:pt x="24" y="600"/>
                </a:cubicBezTo>
                <a:cubicBezTo>
                  <a:pt x="24" y="599"/>
                  <a:pt x="25" y="598"/>
                  <a:pt x="25" y="595"/>
                </a:cubicBezTo>
                <a:cubicBezTo>
                  <a:pt x="25" y="592"/>
                  <a:pt x="25" y="590"/>
                  <a:pt x="26" y="590"/>
                </a:cubicBezTo>
                <a:cubicBezTo>
                  <a:pt x="26" y="589"/>
                  <a:pt x="26" y="589"/>
                  <a:pt x="26" y="589"/>
                </a:cubicBezTo>
                <a:cubicBezTo>
                  <a:pt x="26" y="587"/>
                  <a:pt x="27" y="586"/>
                  <a:pt x="28" y="586"/>
                </a:cubicBezTo>
                <a:cubicBezTo>
                  <a:pt x="27" y="586"/>
                  <a:pt x="26" y="586"/>
                  <a:pt x="26" y="586"/>
                </a:cubicBezTo>
                <a:cubicBezTo>
                  <a:pt x="26" y="586"/>
                  <a:pt x="25" y="586"/>
                  <a:pt x="25" y="585"/>
                </a:cubicBezTo>
                <a:cubicBezTo>
                  <a:pt x="25" y="585"/>
                  <a:pt x="25" y="584"/>
                  <a:pt x="25" y="584"/>
                </a:cubicBezTo>
                <a:cubicBezTo>
                  <a:pt x="24" y="585"/>
                  <a:pt x="23" y="586"/>
                  <a:pt x="22" y="587"/>
                </a:cubicBezTo>
                <a:cubicBezTo>
                  <a:pt x="21" y="589"/>
                  <a:pt x="20" y="590"/>
                  <a:pt x="20" y="590"/>
                </a:cubicBezTo>
                <a:cubicBezTo>
                  <a:pt x="19" y="591"/>
                  <a:pt x="18" y="592"/>
                  <a:pt x="16" y="592"/>
                </a:cubicBezTo>
                <a:cubicBezTo>
                  <a:pt x="16" y="592"/>
                  <a:pt x="16" y="592"/>
                  <a:pt x="16" y="593"/>
                </a:cubicBezTo>
                <a:cubicBezTo>
                  <a:pt x="15" y="593"/>
                  <a:pt x="14" y="593"/>
                  <a:pt x="14" y="594"/>
                </a:cubicBezTo>
                <a:cubicBezTo>
                  <a:pt x="14" y="594"/>
                  <a:pt x="14" y="593"/>
                  <a:pt x="14" y="593"/>
                </a:cubicBezTo>
                <a:cubicBezTo>
                  <a:pt x="13" y="593"/>
                  <a:pt x="13" y="592"/>
                  <a:pt x="13" y="592"/>
                </a:cubicBezTo>
                <a:cubicBezTo>
                  <a:pt x="14" y="592"/>
                  <a:pt x="14" y="591"/>
                  <a:pt x="14" y="591"/>
                </a:cubicBezTo>
                <a:cubicBezTo>
                  <a:pt x="14" y="588"/>
                  <a:pt x="13" y="586"/>
                  <a:pt x="11" y="585"/>
                </a:cubicBezTo>
                <a:cubicBezTo>
                  <a:pt x="10" y="584"/>
                  <a:pt x="9" y="583"/>
                  <a:pt x="9" y="583"/>
                </a:cubicBezTo>
                <a:cubicBezTo>
                  <a:pt x="9" y="583"/>
                  <a:pt x="8" y="582"/>
                  <a:pt x="8" y="582"/>
                </a:cubicBezTo>
                <a:cubicBezTo>
                  <a:pt x="8" y="581"/>
                  <a:pt x="7" y="581"/>
                  <a:pt x="7" y="580"/>
                </a:cubicBezTo>
                <a:cubicBezTo>
                  <a:pt x="7" y="580"/>
                  <a:pt x="7" y="580"/>
                  <a:pt x="8" y="580"/>
                </a:cubicBezTo>
                <a:cubicBezTo>
                  <a:pt x="8" y="580"/>
                  <a:pt x="9" y="580"/>
                  <a:pt x="10" y="581"/>
                </a:cubicBezTo>
                <a:cubicBezTo>
                  <a:pt x="12" y="582"/>
                  <a:pt x="14" y="584"/>
                  <a:pt x="17" y="589"/>
                </a:cubicBezTo>
                <a:cubicBezTo>
                  <a:pt x="17" y="589"/>
                  <a:pt x="17" y="589"/>
                  <a:pt x="18" y="589"/>
                </a:cubicBezTo>
                <a:cubicBezTo>
                  <a:pt x="18" y="586"/>
                  <a:pt x="18" y="586"/>
                  <a:pt x="18" y="586"/>
                </a:cubicBezTo>
                <a:cubicBezTo>
                  <a:pt x="17" y="586"/>
                  <a:pt x="17" y="585"/>
                  <a:pt x="17" y="584"/>
                </a:cubicBezTo>
                <a:cubicBezTo>
                  <a:pt x="16" y="584"/>
                  <a:pt x="16" y="584"/>
                  <a:pt x="16" y="584"/>
                </a:cubicBezTo>
                <a:cubicBezTo>
                  <a:pt x="16" y="584"/>
                  <a:pt x="16" y="584"/>
                  <a:pt x="16" y="583"/>
                </a:cubicBezTo>
                <a:cubicBezTo>
                  <a:pt x="16" y="582"/>
                  <a:pt x="16" y="582"/>
                  <a:pt x="16" y="581"/>
                </a:cubicBezTo>
                <a:cubicBezTo>
                  <a:pt x="16" y="581"/>
                  <a:pt x="17" y="580"/>
                  <a:pt x="17" y="580"/>
                </a:cubicBezTo>
                <a:cubicBezTo>
                  <a:pt x="19" y="579"/>
                  <a:pt x="20" y="578"/>
                  <a:pt x="22" y="579"/>
                </a:cubicBezTo>
                <a:cubicBezTo>
                  <a:pt x="22" y="578"/>
                  <a:pt x="22" y="578"/>
                  <a:pt x="22" y="578"/>
                </a:cubicBezTo>
                <a:cubicBezTo>
                  <a:pt x="21" y="578"/>
                  <a:pt x="20" y="577"/>
                  <a:pt x="18" y="577"/>
                </a:cubicBezTo>
                <a:cubicBezTo>
                  <a:pt x="18" y="577"/>
                  <a:pt x="17" y="578"/>
                  <a:pt x="16" y="579"/>
                </a:cubicBezTo>
                <a:cubicBezTo>
                  <a:pt x="16" y="580"/>
                  <a:pt x="15" y="580"/>
                  <a:pt x="13" y="580"/>
                </a:cubicBezTo>
                <a:cubicBezTo>
                  <a:pt x="13" y="580"/>
                  <a:pt x="12" y="580"/>
                  <a:pt x="10" y="579"/>
                </a:cubicBezTo>
                <a:cubicBezTo>
                  <a:pt x="10" y="579"/>
                  <a:pt x="10" y="579"/>
                  <a:pt x="10" y="579"/>
                </a:cubicBezTo>
                <a:cubicBezTo>
                  <a:pt x="10" y="578"/>
                  <a:pt x="11" y="578"/>
                  <a:pt x="11" y="577"/>
                </a:cubicBezTo>
                <a:cubicBezTo>
                  <a:pt x="11" y="576"/>
                  <a:pt x="11" y="576"/>
                  <a:pt x="11" y="576"/>
                </a:cubicBezTo>
                <a:cubicBezTo>
                  <a:pt x="11" y="575"/>
                  <a:pt x="11" y="575"/>
                  <a:pt x="11" y="574"/>
                </a:cubicBezTo>
                <a:cubicBezTo>
                  <a:pt x="12" y="573"/>
                  <a:pt x="13" y="572"/>
                  <a:pt x="15" y="572"/>
                </a:cubicBezTo>
                <a:cubicBezTo>
                  <a:pt x="15" y="572"/>
                  <a:pt x="15" y="572"/>
                  <a:pt x="15" y="572"/>
                </a:cubicBezTo>
                <a:cubicBezTo>
                  <a:pt x="12" y="572"/>
                  <a:pt x="10" y="571"/>
                  <a:pt x="10" y="569"/>
                </a:cubicBezTo>
                <a:cubicBezTo>
                  <a:pt x="10" y="568"/>
                  <a:pt x="10" y="567"/>
                  <a:pt x="10" y="567"/>
                </a:cubicBezTo>
                <a:cubicBezTo>
                  <a:pt x="11" y="567"/>
                  <a:pt x="11" y="567"/>
                  <a:pt x="12" y="567"/>
                </a:cubicBezTo>
                <a:cubicBezTo>
                  <a:pt x="13" y="567"/>
                  <a:pt x="13" y="567"/>
                  <a:pt x="14" y="567"/>
                </a:cubicBezTo>
                <a:cubicBezTo>
                  <a:pt x="15" y="567"/>
                  <a:pt x="17" y="569"/>
                  <a:pt x="20" y="571"/>
                </a:cubicBezTo>
                <a:cubicBezTo>
                  <a:pt x="20" y="571"/>
                  <a:pt x="20" y="571"/>
                  <a:pt x="20" y="571"/>
                </a:cubicBezTo>
                <a:cubicBezTo>
                  <a:pt x="20" y="569"/>
                  <a:pt x="22" y="568"/>
                  <a:pt x="24" y="568"/>
                </a:cubicBezTo>
                <a:cubicBezTo>
                  <a:pt x="27" y="567"/>
                  <a:pt x="28" y="566"/>
                  <a:pt x="29" y="566"/>
                </a:cubicBezTo>
                <a:cubicBezTo>
                  <a:pt x="29" y="566"/>
                  <a:pt x="29" y="567"/>
                  <a:pt x="29" y="568"/>
                </a:cubicBezTo>
                <a:cubicBezTo>
                  <a:pt x="30" y="568"/>
                  <a:pt x="30" y="567"/>
                  <a:pt x="31" y="567"/>
                </a:cubicBezTo>
                <a:cubicBezTo>
                  <a:pt x="31" y="566"/>
                  <a:pt x="31" y="566"/>
                  <a:pt x="32" y="566"/>
                </a:cubicBezTo>
                <a:cubicBezTo>
                  <a:pt x="33" y="566"/>
                  <a:pt x="36" y="566"/>
                  <a:pt x="41" y="567"/>
                </a:cubicBezTo>
                <a:cubicBezTo>
                  <a:pt x="41" y="568"/>
                  <a:pt x="41" y="568"/>
                  <a:pt x="41" y="568"/>
                </a:cubicBezTo>
                <a:cubicBezTo>
                  <a:pt x="41" y="569"/>
                  <a:pt x="41" y="569"/>
                  <a:pt x="41" y="570"/>
                </a:cubicBezTo>
                <a:cubicBezTo>
                  <a:pt x="41" y="570"/>
                  <a:pt x="42" y="569"/>
                  <a:pt x="42" y="569"/>
                </a:cubicBezTo>
                <a:cubicBezTo>
                  <a:pt x="42" y="569"/>
                  <a:pt x="43" y="570"/>
                  <a:pt x="43" y="570"/>
                </a:cubicBezTo>
                <a:cubicBezTo>
                  <a:pt x="44" y="571"/>
                  <a:pt x="44" y="571"/>
                  <a:pt x="44" y="571"/>
                </a:cubicBezTo>
                <a:cubicBezTo>
                  <a:pt x="44" y="570"/>
                  <a:pt x="45" y="569"/>
                  <a:pt x="46" y="568"/>
                </a:cubicBezTo>
                <a:cubicBezTo>
                  <a:pt x="48" y="567"/>
                  <a:pt x="49" y="566"/>
                  <a:pt x="49" y="565"/>
                </a:cubicBezTo>
                <a:cubicBezTo>
                  <a:pt x="50" y="565"/>
                  <a:pt x="51" y="565"/>
                  <a:pt x="53" y="565"/>
                </a:cubicBezTo>
                <a:cubicBezTo>
                  <a:pt x="54" y="566"/>
                  <a:pt x="55" y="566"/>
                  <a:pt x="55" y="567"/>
                </a:cubicBezTo>
                <a:cubicBezTo>
                  <a:pt x="56" y="567"/>
                  <a:pt x="56" y="568"/>
                  <a:pt x="57" y="568"/>
                </a:cubicBezTo>
                <a:cubicBezTo>
                  <a:pt x="57" y="568"/>
                  <a:pt x="58" y="569"/>
                  <a:pt x="58" y="569"/>
                </a:cubicBezTo>
                <a:cubicBezTo>
                  <a:pt x="58" y="570"/>
                  <a:pt x="58" y="571"/>
                  <a:pt x="58" y="572"/>
                </a:cubicBezTo>
                <a:cubicBezTo>
                  <a:pt x="59" y="572"/>
                  <a:pt x="59" y="572"/>
                  <a:pt x="59" y="573"/>
                </a:cubicBezTo>
                <a:cubicBezTo>
                  <a:pt x="59" y="573"/>
                  <a:pt x="57" y="575"/>
                  <a:pt x="55" y="577"/>
                </a:cubicBezTo>
                <a:cubicBezTo>
                  <a:pt x="55" y="578"/>
                  <a:pt x="55" y="578"/>
                  <a:pt x="55" y="578"/>
                </a:cubicBezTo>
                <a:cubicBezTo>
                  <a:pt x="57" y="576"/>
                  <a:pt x="58" y="575"/>
                  <a:pt x="59" y="575"/>
                </a:cubicBezTo>
                <a:cubicBezTo>
                  <a:pt x="60" y="575"/>
                  <a:pt x="60" y="575"/>
                  <a:pt x="61" y="576"/>
                </a:cubicBezTo>
                <a:cubicBezTo>
                  <a:pt x="61" y="576"/>
                  <a:pt x="62" y="577"/>
                  <a:pt x="61" y="578"/>
                </a:cubicBezTo>
                <a:cubicBezTo>
                  <a:pt x="62" y="578"/>
                  <a:pt x="63" y="577"/>
                  <a:pt x="63" y="576"/>
                </a:cubicBezTo>
                <a:cubicBezTo>
                  <a:pt x="63" y="576"/>
                  <a:pt x="63" y="576"/>
                  <a:pt x="63" y="576"/>
                </a:cubicBezTo>
                <a:cubicBezTo>
                  <a:pt x="62" y="575"/>
                  <a:pt x="61" y="574"/>
                  <a:pt x="60" y="572"/>
                </a:cubicBezTo>
                <a:cubicBezTo>
                  <a:pt x="60" y="571"/>
                  <a:pt x="60" y="570"/>
                  <a:pt x="60" y="570"/>
                </a:cubicBezTo>
                <a:cubicBezTo>
                  <a:pt x="60" y="569"/>
                  <a:pt x="60" y="568"/>
                  <a:pt x="61" y="568"/>
                </a:cubicBezTo>
                <a:cubicBezTo>
                  <a:pt x="61" y="568"/>
                  <a:pt x="61" y="567"/>
                  <a:pt x="62" y="567"/>
                </a:cubicBezTo>
                <a:cubicBezTo>
                  <a:pt x="63" y="567"/>
                  <a:pt x="63" y="567"/>
                  <a:pt x="64" y="566"/>
                </a:cubicBezTo>
                <a:cubicBezTo>
                  <a:pt x="64" y="566"/>
                  <a:pt x="64" y="566"/>
                  <a:pt x="65" y="566"/>
                </a:cubicBezTo>
                <a:cubicBezTo>
                  <a:pt x="65" y="566"/>
                  <a:pt x="65" y="566"/>
                  <a:pt x="65" y="566"/>
                </a:cubicBezTo>
                <a:cubicBezTo>
                  <a:pt x="66" y="566"/>
                  <a:pt x="67" y="566"/>
                  <a:pt x="68" y="567"/>
                </a:cubicBezTo>
                <a:cubicBezTo>
                  <a:pt x="68" y="567"/>
                  <a:pt x="69" y="568"/>
                  <a:pt x="70" y="568"/>
                </a:cubicBezTo>
                <a:cubicBezTo>
                  <a:pt x="69" y="567"/>
                  <a:pt x="69" y="566"/>
                  <a:pt x="69" y="565"/>
                </a:cubicBezTo>
                <a:cubicBezTo>
                  <a:pt x="69" y="564"/>
                  <a:pt x="70" y="564"/>
                  <a:pt x="71" y="563"/>
                </a:cubicBezTo>
                <a:cubicBezTo>
                  <a:pt x="72" y="563"/>
                  <a:pt x="73" y="563"/>
                  <a:pt x="75" y="562"/>
                </a:cubicBezTo>
                <a:cubicBezTo>
                  <a:pt x="74" y="562"/>
                  <a:pt x="74" y="562"/>
                  <a:pt x="74" y="562"/>
                </a:cubicBezTo>
                <a:cubicBezTo>
                  <a:pt x="71" y="562"/>
                  <a:pt x="70" y="563"/>
                  <a:pt x="70" y="563"/>
                </a:cubicBezTo>
                <a:cubicBezTo>
                  <a:pt x="68" y="563"/>
                  <a:pt x="68" y="563"/>
                  <a:pt x="68" y="563"/>
                </a:cubicBezTo>
                <a:cubicBezTo>
                  <a:pt x="68" y="561"/>
                  <a:pt x="68" y="561"/>
                  <a:pt x="68" y="561"/>
                </a:cubicBezTo>
                <a:cubicBezTo>
                  <a:pt x="68" y="561"/>
                  <a:pt x="68" y="560"/>
                  <a:pt x="68" y="559"/>
                </a:cubicBezTo>
                <a:cubicBezTo>
                  <a:pt x="68" y="558"/>
                  <a:pt x="68" y="557"/>
                  <a:pt x="68" y="557"/>
                </a:cubicBezTo>
                <a:cubicBezTo>
                  <a:pt x="68" y="557"/>
                  <a:pt x="68" y="556"/>
                  <a:pt x="70" y="554"/>
                </a:cubicBezTo>
                <a:cubicBezTo>
                  <a:pt x="71" y="553"/>
                  <a:pt x="71" y="552"/>
                  <a:pt x="72" y="551"/>
                </a:cubicBezTo>
                <a:cubicBezTo>
                  <a:pt x="70" y="552"/>
                  <a:pt x="69" y="553"/>
                  <a:pt x="68" y="554"/>
                </a:cubicBezTo>
                <a:cubicBezTo>
                  <a:pt x="67" y="555"/>
                  <a:pt x="66" y="556"/>
                  <a:pt x="66" y="557"/>
                </a:cubicBezTo>
                <a:cubicBezTo>
                  <a:pt x="66" y="558"/>
                  <a:pt x="66" y="560"/>
                  <a:pt x="67" y="562"/>
                </a:cubicBezTo>
                <a:cubicBezTo>
                  <a:pt x="67" y="563"/>
                  <a:pt x="67" y="563"/>
                  <a:pt x="66" y="564"/>
                </a:cubicBezTo>
                <a:cubicBezTo>
                  <a:pt x="66" y="564"/>
                  <a:pt x="65" y="565"/>
                  <a:pt x="64" y="565"/>
                </a:cubicBezTo>
                <a:cubicBezTo>
                  <a:pt x="64" y="565"/>
                  <a:pt x="64" y="565"/>
                  <a:pt x="64" y="565"/>
                </a:cubicBezTo>
                <a:cubicBezTo>
                  <a:pt x="63" y="566"/>
                  <a:pt x="61" y="567"/>
                  <a:pt x="60" y="567"/>
                </a:cubicBezTo>
                <a:cubicBezTo>
                  <a:pt x="59" y="567"/>
                  <a:pt x="59" y="567"/>
                  <a:pt x="58" y="566"/>
                </a:cubicBezTo>
                <a:cubicBezTo>
                  <a:pt x="58" y="566"/>
                  <a:pt x="57" y="566"/>
                  <a:pt x="57" y="566"/>
                </a:cubicBezTo>
                <a:cubicBezTo>
                  <a:pt x="57" y="566"/>
                  <a:pt x="57" y="566"/>
                  <a:pt x="57" y="566"/>
                </a:cubicBezTo>
                <a:cubicBezTo>
                  <a:pt x="57" y="565"/>
                  <a:pt x="59" y="564"/>
                  <a:pt x="60" y="562"/>
                </a:cubicBezTo>
                <a:cubicBezTo>
                  <a:pt x="60" y="562"/>
                  <a:pt x="60" y="562"/>
                  <a:pt x="60" y="562"/>
                </a:cubicBezTo>
                <a:cubicBezTo>
                  <a:pt x="58" y="564"/>
                  <a:pt x="57" y="564"/>
                  <a:pt x="56" y="564"/>
                </a:cubicBezTo>
                <a:cubicBezTo>
                  <a:pt x="56" y="564"/>
                  <a:pt x="55" y="564"/>
                  <a:pt x="54" y="564"/>
                </a:cubicBezTo>
                <a:cubicBezTo>
                  <a:pt x="53" y="564"/>
                  <a:pt x="53" y="564"/>
                  <a:pt x="52" y="563"/>
                </a:cubicBezTo>
                <a:cubicBezTo>
                  <a:pt x="50" y="562"/>
                  <a:pt x="49" y="562"/>
                  <a:pt x="49" y="561"/>
                </a:cubicBezTo>
                <a:cubicBezTo>
                  <a:pt x="49" y="561"/>
                  <a:pt x="50" y="559"/>
                  <a:pt x="53" y="555"/>
                </a:cubicBezTo>
                <a:cubicBezTo>
                  <a:pt x="53" y="555"/>
                  <a:pt x="53" y="555"/>
                  <a:pt x="53" y="555"/>
                </a:cubicBezTo>
                <a:cubicBezTo>
                  <a:pt x="52" y="556"/>
                  <a:pt x="51" y="557"/>
                  <a:pt x="51" y="557"/>
                </a:cubicBezTo>
                <a:cubicBezTo>
                  <a:pt x="50" y="558"/>
                  <a:pt x="49" y="559"/>
                  <a:pt x="47" y="559"/>
                </a:cubicBezTo>
                <a:cubicBezTo>
                  <a:pt x="48" y="560"/>
                  <a:pt x="48" y="560"/>
                  <a:pt x="48" y="560"/>
                </a:cubicBezTo>
                <a:cubicBezTo>
                  <a:pt x="48" y="561"/>
                  <a:pt x="48" y="561"/>
                  <a:pt x="48" y="561"/>
                </a:cubicBezTo>
                <a:cubicBezTo>
                  <a:pt x="48" y="562"/>
                  <a:pt x="47" y="563"/>
                  <a:pt x="47" y="564"/>
                </a:cubicBezTo>
                <a:cubicBezTo>
                  <a:pt x="46" y="566"/>
                  <a:pt x="45" y="567"/>
                  <a:pt x="44" y="567"/>
                </a:cubicBezTo>
                <a:cubicBezTo>
                  <a:pt x="43" y="567"/>
                  <a:pt x="42" y="566"/>
                  <a:pt x="42" y="566"/>
                </a:cubicBezTo>
                <a:cubicBezTo>
                  <a:pt x="41" y="565"/>
                  <a:pt x="40" y="564"/>
                  <a:pt x="39" y="563"/>
                </a:cubicBezTo>
                <a:cubicBezTo>
                  <a:pt x="39" y="563"/>
                  <a:pt x="38" y="564"/>
                  <a:pt x="38" y="564"/>
                </a:cubicBezTo>
                <a:cubicBezTo>
                  <a:pt x="38" y="564"/>
                  <a:pt x="38" y="564"/>
                  <a:pt x="37" y="564"/>
                </a:cubicBezTo>
                <a:cubicBezTo>
                  <a:pt x="36" y="564"/>
                  <a:pt x="35" y="564"/>
                  <a:pt x="34" y="564"/>
                </a:cubicBezTo>
                <a:cubicBezTo>
                  <a:pt x="34" y="563"/>
                  <a:pt x="33" y="563"/>
                  <a:pt x="33" y="563"/>
                </a:cubicBezTo>
                <a:cubicBezTo>
                  <a:pt x="32" y="564"/>
                  <a:pt x="32" y="564"/>
                  <a:pt x="31" y="564"/>
                </a:cubicBezTo>
                <a:cubicBezTo>
                  <a:pt x="30" y="564"/>
                  <a:pt x="30" y="563"/>
                  <a:pt x="29" y="563"/>
                </a:cubicBezTo>
                <a:cubicBezTo>
                  <a:pt x="29" y="563"/>
                  <a:pt x="27" y="564"/>
                  <a:pt x="24" y="565"/>
                </a:cubicBezTo>
                <a:cubicBezTo>
                  <a:pt x="23" y="565"/>
                  <a:pt x="23" y="565"/>
                  <a:pt x="22" y="566"/>
                </a:cubicBezTo>
                <a:cubicBezTo>
                  <a:pt x="20" y="567"/>
                  <a:pt x="20" y="568"/>
                  <a:pt x="19" y="568"/>
                </a:cubicBezTo>
                <a:cubicBezTo>
                  <a:pt x="19" y="568"/>
                  <a:pt x="18" y="567"/>
                  <a:pt x="17" y="566"/>
                </a:cubicBezTo>
                <a:cubicBezTo>
                  <a:pt x="17" y="565"/>
                  <a:pt x="16" y="565"/>
                  <a:pt x="15" y="565"/>
                </a:cubicBezTo>
                <a:cubicBezTo>
                  <a:pt x="15" y="565"/>
                  <a:pt x="14" y="565"/>
                  <a:pt x="14" y="565"/>
                </a:cubicBezTo>
                <a:cubicBezTo>
                  <a:pt x="14" y="565"/>
                  <a:pt x="14" y="565"/>
                  <a:pt x="14" y="565"/>
                </a:cubicBezTo>
                <a:cubicBezTo>
                  <a:pt x="14" y="564"/>
                  <a:pt x="14" y="564"/>
                  <a:pt x="14" y="563"/>
                </a:cubicBezTo>
                <a:cubicBezTo>
                  <a:pt x="14" y="563"/>
                  <a:pt x="13" y="563"/>
                  <a:pt x="13" y="563"/>
                </a:cubicBezTo>
                <a:cubicBezTo>
                  <a:pt x="13" y="563"/>
                  <a:pt x="13" y="563"/>
                  <a:pt x="12" y="562"/>
                </a:cubicBezTo>
                <a:cubicBezTo>
                  <a:pt x="12" y="562"/>
                  <a:pt x="12" y="562"/>
                  <a:pt x="12" y="562"/>
                </a:cubicBezTo>
                <a:cubicBezTo>
                  <a:pt x="12" y="561"/>
                  <a:pt x="13" y="561"/>
                  <a:pt x="14" y="561"/>
                </a:cubicBezTo>
                <a:cubicBezTo>
                  <a:pt x="14" y="561"/>
                  <a:pt x="14" y="561"/>
                  <a:pt x="14" y="561"/>
                </a:cubicBezTo>
                <a:cubicBezTo>
                  <a:pt x="13" y="560"/>
                  <a:pt x="13" y="560"/>
                  <a:pt x="12" y="559"/>
                </a:cubicBezTo>
                <a:cubicBezTo>
                  <a:pt x="11" y="558"/>
                  <a:pt x="10" y="558"/>
                  <a:pt x="10" y="557"/>
                </a:cubicBezTo>
                <a:cubicBezTo>
                  <a:pt x="10" y="557"/>
                  <a:pt x="10" y="556"/>
                  <a:pt x="11" y="556"/>
                </a:cubicBezTo>
                <a:cubicBezTo>
                  <a:pt x="11" y="556"/>
                  <a:pt x="11" y="556"/>
                  <a:pt x="11" y="555"/>
                </a:cubicBezTo>
                <a:cubicBezTo>
                  <a:pt x="12" y="555"/>
                  <a:pt x="12" y="555"/>
                  <a:pt x="13" y="555"/>
                </a:cubicBezTo>
                <a:cubicBezTo>
                  <a:pt x="13" y="555"/>
                  <a:pt x="13" y="555"/>
                  <a:pt x="13" y="555"/>
                </a:cubicBezTo>
                <a:cubicBezTo>
                  <a:pt x="14" y="555"/>
                  <a:pt x="15" y="554"/>
                  <a:pt x="16" y="554"/>
                </a:cubicBezTo>
                <a:cubicBezTo>
                  <a:pt x="17" y="553"/>
                  <a:pt x="19" y="553"/>
                  <a:pt x="20" y="552"/>
                </a:cubicBezTo>
                <a:cubicBezTo>
                  <a:pt x="21" y="552"/>
                  <a:pt x="23" y="552"/>
                  <a:pt x="25" y="552"/>
                </a:cubicBezTo>
                <a:cubicBezTo>
                  <a:pt x="22" y="552"/>
                  <a:pt x="20" y="552"/>
                  <a:pt x="20" y="552"/>
                </a:cubicBezTo>
                <a:cubicBezTo>
                  <a:pt x="19" y="552"/>
                  <a:pt x="18" y="552"/>
                  <a:pt x="16" y="553"/>
                </a:cubicBezTo>
                <a:cubicBezTo>
                  <a:pt x="15" y="554"/>
                  <a:pt x="14" y="554"/>
                  <a:pt x="13" y="554"/>
                </a:cubicBezTo>
                <a:cubicBezTo>
                  <a:pt x="12" y="554"/>
                  <a:pt x="11" y="554"/>
                  <a:pt x="10" y="554"/>
                </a:cubicBezTo>
                <a:cubicBezTo>
                  <a:pt x="10" y="553"/>
                  <a:pt x="10" y="553"/>
                  <a:pt x="10" y="553"/>
                </a:cubicBezTo>
                <a:cubicBezTo>
                  <a:pt x="10" y="553"/>
                  <a:pt x="10" y="552"/>
                  <a:pt x="10" y="552"/>
                </a:cubicBezTo>
                <a:cubicBezTo>
                  <a:pt x="10" y="551"/>
                  <a:pt x="11" y="550"/>
                  <a:pt x="12" y="549"/>
                </a:cubicBezTo>
                <a:cubicBezTo>
                  <a:pt x="12" y="548"/>
                  <a:pt x="13" y="548"/>
                  <a:pt x="14" y="548"/>
                </a:cubicBezTo>
                <a:cubicBezTo>
                  <a:pt x="14" y="548"/>
                  <a:pt x="14" y="548"/>
                  <a:pt x="14" y="548"/>
                </a:cubicBezTo>
                <a:cubicBezTo>
                  <a:pt x="15" y="548"/>
                  <a:pt x="16" y="548"/>
                  <a:pt x="17" y="548"/>
                </a:cubicBezTo>
                <a:cubicBezTo>
                  <a:pt x="19" y="548"/>
                  <a:pt x="20" y="547"/>
                  <a:pt x="21" y="547"/>
                </a:cubicBezTo>
                <a:cubicBezTo>
                  <a:pt x="21" y="547"/>
                  <a:pt x="21" y="547"/>
                  <a:pt x="21" y="548"/>
                </a:cubicBezTo>
                <a:cubicBezTo>
                  <a:pt x="22" y="548"/>
                  <a:pt x="22" y="548"/>
                  <a:pt x="22" y="548"/>
                </a:cubicBezTo>
                <a:cubicBezTo>
                  <a:pt x="23" y="549"/>
                  <a:pt x="23" y="549"/>
                  <a:pt x="24" y="549"/>
                </a:cubicBezTo>
                <a:cubicBezTo>
                  <a:pt x="24" y="549"/>
                  <a:pt x="25" y="549"/>
                  <a:pt x="26" y="548"/>
                </a:cubicBezTo>
                <a:cubicBezTo>
                  <a:pt x="27" y="547"/>
                  <a:pt x="28" y="546"/>
                  <a:pt x="29" y="546"/>
                </a:cubicBezTo>
                <a:cubicBezTo>
                  <a:pt x="29" y="546"/>
                  <a:pt x="29" y="546"/>
                  <a:pt x="30" y="547"/>
                </a:cubicBezTo>
                <a:cubicBezTo>
                  <a:pt x="30" y="547"/>
                  <a:pt x="31" y="547"/>
                  <a:pt x="31" y="548"/>
                </a:cubicBezTo>
                <a:cubicBezTo>
                  <a:pt x="31" y="547"/>
                  <a:pt x="31" y="547"/>
                  <a:pt x="31" y="547"/>
                </a:cubicBezTo>
                <a:cubicBezTo>
                  <a:pt x="30" y="546"/>
                  <a:pt x="29" y="545"/>
                  <a:pt x="28" y="545"/>
                </a:cubicBezTo>
                <a:cubicBezTo>
                  <a:pt x="28" y="545"/>
                  <a:pt x="27" y="546"/>
                  <a:pt x="26" y="547"/>
                </a:cubicBezTo>
                <a:cubicBezTo>
                  <a:pt x="24" y="547"/>
                  <a:pt x="24" y="548"/>
                  <a:pt x="23" y="548"/>
                </a:cubicBezTo>
                <a:cubicBezTo>
                  <a:pt x="23" y="548"/>
                  <a:pt x="22" y="547"/>
                  <a:pt x="21" y="547"/>
                </a:cubicBezTo>
                <a:cubicBezTo>
                  <a:pt x="21" y="547"/>
                  <a:pt x="21" y="547"/>
                  <a:pt x="21" y="547"/>
                </a:cubicBezTo>
                <a:cubicBezTo>
                  <a:pt x="20" y="547"/>
                  <a:pt x="20" y="546"/>
                  <a:pt x="19" y="546"/>
                </a:cubicBezTo>
                <a:cubicBezTo>
                  <a:pt x="18" y="546"/>
                  <a:pt x="18" y="546"/>
                  <a:pt x="17" y="546"/>
                </a:cubicBezTo>
                <a:cubicBezTo>
                  <a:pt x="17" y="546"/>
                  <a:pt x="17" y="546"/>
                  <a:pt x="17" y="545"/>
                </a:cubicBezTo>
                <a:cubicBezTo>
                  <a:pt x="17" y="545"/>
                  <a:pt x="17" y="545"/>
                  <a:pt x="17" y="545"/>
                </a:cubicBezTo>
                <a:cubicBezTo>
                  <a:pt x="17" y="545"/>
                  <a:pt x="17" y="545"/>
                  <a:pt x="17" y="545"/>
                </a:cubicBezTo>
                <a:cubicBezTo>
                  <a:pt x="16" y="544"/>
                  <a:pt x="16" y="544"/>
                  <a:pt x="16" y="544"/>
                </a:cubicBezTo>
                <a:cubicBezTo>
                  <a:pt x="16" y="544"/>
                  <a:pt x="16" y="544"/>
                  <a:pt x="16" y="544"/>
                </a:cubicBezTo>
                <a:cubicBezTo>
                  <a:pt x="16" y="543"/>
                  <a:pt x="17" y="543"/>
                  <a:pt x="20" y="543"/>
                </a:cubicBezTo>
                <a:cubicBezTo>
                  <a:pt x="20" y="543"/>
                  <a:pt x="20" y="543"/>
                  <a:pt x="21" y="542"/>
                </a:cubicBezTo>
                <a:cubicBezTo>
                  <a:pt x="21" y="542"/>
                  <a:pt x="21" y="542"/>
                  <a:pt x="21" y="542"/>
                </a:cubicBezTo>
                <a:cubicBezTo>
                  <a:pt x="19" y="542"/>
                  <a:pt x="18" y="542"/>
                  <a:pt x="17" y="542"/>
                </a:cubicBezTo>
                <a:cubicBezTo>
                  <a:pt x="17" y="542"/>
                  <a:pt x="17" y="542"/>
                  <a:pt x="17" y="542"/>
                </a:cubicBezTo>
                <a:cubicBezTo>
                  <a:pt x="17" y="541"/>
                  <a:pt x="17" y="540"/>
                  <a:pt x="17" y="540"/>
                </a:cubicBezTo>
                <a:cubicBezTo>
                  <a:pt x="18" y="539"/>
                  <a:pt x="19" y="538"/>
                  <a:pt x="19" y="539"/>
                </a:cubicBezTo>
                <a:cubicBezTo>
                  <a:pt x="19" y="538"/>
                  <a:pt x="19" y="538"/>
                  <a:pt x="19" y="538"/>
                </a:cubicBezTo>
                <a:cubicBezTo>
                  <a:pt x="18" y="539"/>
                  <a:pt x="17" y="539"/>
                  <a:pt x="16" y="539"/>
                </a:cubicBezTo>
                <a:cubicBezTo>
                  <a:pt x="14" y="539"/>
                  <a:pt x="13" y="538"/>
                  <a:pt x="12" y="538"/>
                </a:cubicBezTo>
                <a:cubicBezTo>
                  <a:pt x="11" y="538"/>
                  <a:pt x="11" y="536"/>
                  <a:pt x="10" y="535"/>
                </a:cubicBezTo>
                <a:cubicBezTo>
                  <a:pt x="10" y="532"/>
                  <a:pt x="10" y="532"/>
                  <a:pt x="10" y="532"/>
                </a:cubicBezTo>
                <a:cubicBezTo>
                  <a:pt x="12" y="532"/>
                  <a:pt x="12" y="532"/>
                  <a:pt x="12" y="532"/>
                </a:cubicBezTo>
                <a:cubicBezTo>
                  <a:pt x="16" y="532"/>
                  <a:pt x="16" y="532"/>
                  <a:pt x="16" y="532"/>
                </a:cubicBezTo>
                <a:cubicBezTo>
                  <a:pt x="16" y="532"/>
                  <a:pt x="16" y="532"/>
                  <a:pt x="15" y="530"/>
                </a:cubicBezTo>
                <a:cubicBezTo>
                  <a:pt x="15" y="530"/>
                  <a:pt x="15" y="530"/>
                  <a:pt x="15" y="530"/>
                </a:cubicBezTo>
                <a:cubicBezTo>
                  <a:pt x="15" y="530"/>
                  <a:pt x="16" y="529"/>
                  <a:pt x="16" y="529"/>
                </a:cubicBezTo>
                <a:cubicBezTo>
                  <a:pt x="17" y="529"/>
                  <a:pt x="17" y="529"/>
                  <a:pt x="18" y="529"/>
                </a:cubicBezTo>
                <a:cubicBezTo>
                  <a:pt x="19" y="528"/>
                  <a:pt x="20" y="527"/>
                  <a:pt x="19" y="525"/>
                </a:cubicBezTo>
                <a:cubicBezTo>
                  <a:pt x="19" y="525"/>
                  <a:pt x="20" y="525"/>
                  <a:pt x="20" y="525"/>
                </a:cubicBezTo>
                <a:cubicBezTo>
                  <a:pt x="21" y="524"/>
                  <a:pt x="21" y="524"/>
                  <a:pt x="22" y="524"/>
                </a:cubicBezTo>
                <a:cubicBezTo>
                  <a:pt x="23" y="524"/>
                  <a:pt x="25" y="525"/>
                  <a:pt x="26" y="525"/>
                </a:cubicBezTo>
                <a:cubicBezTo>
                  <a:pt x="28" y="525"/>
                  <a:pt x="29" y="526"/>
                  <a:pt x="29" y="527"/>
                </a:cubicBezTo>
                <a:cubicBezTo>
                  <a:pt x="29" y="527"/>
                  <a:pt x="29" y="528"/>
                  <a:pt x="29" y="529"/>
                </a:cubicBezTo>
                <a:cubicBezTo>
                  <a:pt x="30" y="528"/>
                  <a:pt x="31" y="527"/>
                  <a:pt x="32" y="527"/>
                </a:cubicBezTo>
                <a:cubicBezTo>
                  <a:pt x="33" y="527"/>
                  <a:pt x="34" y="527"/>
                  <a:pt x="34" y="528"/>
                </a:cubicBezTo>
                <a:cubicBezTo>
                  <a:pt x="35" y="529"/>
                  <a:pt x="35" y="530"/>
                  <a:pt x="35" y="531"/>
                </a:cubicBezTo>
                <a:cubicBezTo>
                  <a:pt x="35" y="531"/>
                  <a:pt x="35" y="532"/>
                  <a:pt x="35" y="532"/>
                </a:cubicBezTo>
                <a:cubicBezTo>
                  <a:pt x="34" y="533"/>
                  <a:pt x="34" y="533"/>
                  <a:pt x="34" y="534"/>
                </a:cubicBezTo>
                <a:cubicBezTo>
                  <a:pt x="35" y="533"/>
                  <a:pt x="35" y="533"/>
                  <a:pt x="36" y="532"/>
                </a:cubicBezTo>
                <a:cubicBezTo>
                  <a:pt x="36" y="531"/>
                  <a:pt x="37" y="531"/>
                  <a:pt x="37" y="531"/>
                </a:cubicBezTo>
                <a:cubicBezTo>
                  <a:pt x="37" y="531"/>
                  <a:pt x="38" y="531"/>
                  <a:pt x="39" y="532"/>
                </a:cubicBezTo>
                <a:cubicBezTo>
                  <a:pt x="39" y="532"/>
                  <a:pt x="39" y="532"/>
                  <a:pt x="39" y="532"/>
                </a:cubicBezTo>
                <a:cubicBezTo>
                  <a:pt x="39" y="531"/>
                  <a:pt x="39" y="531"/>
                  <a:pt x="39" y="530"/>
                </a:cubicBezTo>
                <a:cubicBezTo>
                  <a:pt x="39" y="530"/>
                  <a:pt x="40" y="529"/>
                  <a:pt x="41" y="529"/>
                </a:cubicBezTo>
                <a:cubicBezTo>
                  <a:pt x="42" y="529"/>
                  <a:pt x="42" y="529"/>
                  <a:pt x="43" y="529"/>
                </a:cubicBezTo>
                <a:cubicBezTo>
                  <a:pt x="43" y="529"/>
                  <a:pt x="44" y="530"/>
                  <a:pt x="45" y="530"/>
                </a:cubicBezTo>
                <a:cubicBezTo>
                  <a:pt x="46" y="531"/>
                  <a:pt x="47" y="531"/>
                  <a:pt x="48" y="531"/>
                </a:cubicBezTo>
                <a:cubicBezTo>
                  <a:pt x="48" y="531"/>
                  <a:pt x="49" y="530"/>
                  <a:pt x="49" y="529"/>
                </a:cubicBezTo>
                <a:cubicBezTo>
                  <a:pt x="50" y="528"/>
                  <a:pt x="51" y="528"/>
                  <a:pt x="52" y="528"/>
                </a:cubicBezTo>
                <a:cubicBezTo>
                  <a:pt x="53" y="528"/>
                  <a:pt x="54" y="528"/>
                  <a:pt x="54" y="528"/>
                </a:cubicBezTo>
                <a:cubicBezTo>
                  <a:pt x="54" y="528"/>
                  <a:pt x="54" y="528"/>
                  <a:pt x="54" y="528"/>
                </a:cubicBezTo>
                <a:cubicBezTo>
                  <a:pt x="54" y="527"/>
                  <a:pt x="53" y="527"/>
                  <a:pt x="52" y="527"/>
                </a:cubicBezTo>
                <a:cubicBezTo>
                  <a:pt x="51" y="527"/>
                  <a:pt x="50" y="527"/>
                  <a:pt x="49" y="528"/>
                </a:cubicBezTo>
                <a:cubicBezTo>
                  <a:pt x="48" y="529"/>
                  <a:pt x="47" y="530"/>
                  <a:pt x="47" y="530"/>
                </a:cubicBezTo>
                <a:cubicBezTo>
                  <a:pt x="46" y="530"/>
                  <a:pt x="45" y="530"/>
                  <a:pt x="43" y="529"/>
                </a:cubicBezTo>
                <a:cubicBezTo>
                  <a:pt x="41" y="528"/>
                  <a:pt x="39" y="528"/>
                  <a:pt x="36" y="527"/>
                </a:cubicBezTo>
                <a:cubicBezTo>
                  <a:pt x="30" y="524"/>
                  <a:pt x="26" y="523"/>
                  <a:pt x="24" y="523"/>
                </a:cubicBezTo>
                <a:cubicBezTo>
                  <a:pt x="23" y="523"/>
                  <a:pt x="22" y="523"/>
                  <a:pt x="21" y="524"/>
                </a:cubicBezTo>
                <a:cubicBezTo>
                  <a:pt x="21" y="524"/>
                  <a:pt x="20" y="524"/>
                  <a:pt x="20" y="524"/>
                </a:cubicBezTo>
                <a:cubicBezTo>
                  <a:pt x="19" y="524"/>
                  <a:pt x="19" y="524"/>
                  <a:pt x="18" y="524"/>
                </a:cubicBezTo>
                <a:cubicBezTo>
                  <a:pt x="18" y="524"/>
                  <a:pt x="17" y="524"/>
                  <a:pt x="17" y="524"/>
                </a:cubicBezTo>
                <a:cubicBezTo>
                  <a:pt x="17" y="524"/>
                  <a:pt x="16" y="524"/>
                  <a:pt x="16" y="524"/>
                </a:cubicBezTo>
                <a:cubicBezTo>
                  <a:pt x="16" y="524"/>
                  <a:pt x="16" y="523"/>
                  <a:pt x="16" y="521"/>
                </a:cubicBezTo>
                <a:cubicBezTo>
                  <a:pt x="16" y="521"/>
                  <a:pt x="16" y="521"/>
                  <a:pt x="17" y="521"/>
                </a:cubicBezTo>
                <a:cubicBezTo>
                  <a:pt x="20" y="521"/>
                  <a:pt x="20" y="521"/>
                  <a:pt x="20" y="521"/>
                </a:cubicBezTo>
                <a:cubicBezTo>
                  <a:pt x="19" y="519"/>
                  <a:pt x="21" y="518"/>
                  <a:pt x="24" y="519"/>
                </a:cubicBezTo>
                <a:cubicBezTo>
                  <a:pt x="24" y="519"/>
                  <a:pt x="25" y="518"/>
                  <a:pt x="25" y="517"/>
                </a:cubicBezTo>
                <a:cubicBezTo>
                  <a:pt x="26" y="516"/>
                  <a:pt x="27" y="516"/>
                  <a:pt x="27" y="516"/>
                </a:cubicBezTo>
                <a:cubicBezTo>
                  <a:pt x="28" y="516"/>
                  <a:pt x="28" y="516"/>
                  <a:pt x="28" y="516"/>
                </a:cubicBezTo>
                <a:cubicBezTo>
                  <a:pt x="28" y="515"/>
                  <a:pt x="27" y="515"/>
                  <a:pt x="25" y="514"/>
                </a:cubicBezTo>
                <a:cubicBezTo>
                  <a:pt x="24" y="514"/>
                  <a:pt x="23" y="513"/>
                  <a:pt x="23" y="513"/>
                </a:cubicBezTo>
                <a:cubicBezTo>
                  <a:pt x="22" y="513"/>
                  <a:pt x="22" y="513"/>
                  <a:pt x="22" y="512"/>
                </a:cubicBezTo>
                <a:cubicBezTo>
                  <a:pt x="22" y="512"/>
                  <a:pt x="23" y="511"/>
                  <a:pt x="24" y="511"/>
                </a:cubicBezTo>
                <a:cubicBezTo>
                  <a:pt x="24" y="510"/>
                  <a:pt x="25" y="510"/>
                  <a:pt x="25" y="510"/>
                </a:cubicBezTo>
                <a:cubicBezTo>
                  <a:pt x="26" y="510"/>
                  <a:pt x="26" y="510"/>
                  <a:pt x="26" y="510"/>
                </a:cubicBezTo>
                <a:cubicBezTo>
                  <a:pt x="27" y="510"/>
                  <a:pt x="27" y="510"/>
                  <a:pt x="28" y="511"/>
                </a:cubicBezTo>
                <a:cubicBezTo>
                  <a:pt x="29" y="512"/>
                  <a:pt x="30" y="512"/>
                  <a:pt x="30" y="513"/>
                </a:cubicBezTo>
                <a:cubicBezTo>
                  <a:pt x="30" y="513"/>
                  <a:pt x="30" y="512"/>
                  <a:pt x="30" y="512"/>
                </a:cubicBezTo>
                <a:cubicBezTo>
                  <a:pt x="30" y="511"/>
                  <a:pt x="31" y="511"/>
                  <a:pt x="32" y="511"/>
                </a:cubicBezTo>
                <a:cubicBezTo>
                  <a:pt x="34" y="510"/>
                  <a:pt x="34" y="510"/>
                  <a:pt x="35" y="510"/>
                </a:cubicBezTo>
                <a:cubicBezTo>
                  <a:pt x="35" y="510"/>
                  <a:pt x="36" y="510"/>
                  <a:pt x="36" y="511"/>
                </a:cubicBezTo>
                <a:cubicBezTo>
                  <a:pt x="37" y="512"/>
                  <a:pt x="37" y="512"/>
                  <a:pt x="37" y="513"/>
                </a:cubicBezTo>
                <a:cubicBezTo>
                  <a:pt x="37" y="513"/>
                  <a:pt x="36" y="516"/>
                  <a:pt x="34" y="519"/>
                </a:cubicBezTo>
                <a:cubicBezTo>
                  <a:pt x="34" y="519"/>
                  <a:pt x="34" y="518"/>
                  <a:pt x="35" y="517"/>
                </a:cubicBezTo>
                <a:cubicBezTo>
                  <a:pt x="36" y="516"/>
                  <a:pt x="37" y="516"/>
                  <a:pt x="37" y="516"/>
                </a:cubicBezTo>
                <a:cubicBezTo>
                  <a:pt x="40" y="516"/>
                  <a:pt x="41" y="516"/>
                  <a:pt x="42" y="516"/>
                </a:cubicBezTo>
                <a:cubicBezTo>
                  <a:pt x="43" y="516"/>
                  <a:pt x="43" y="516"/>
                  <a:pt x="43" y="516"/>
                </a:cubicBezTo>
                <a:cubicBezTo>
                  <a:pt x="44" y="516"/>
                  <a:pt x="44" y="516"/>
                  <a:pt x="44" y="516"/>
                </a:cubicBezTo>
                <a:cubicBezTo>
                  <a:pt x="42" y="516"/>
                  <a:pt x="41" y="515"/>
                  <a:pt x="39" y="514"/>
                </a:cubicBezTo>
                <a:cubicBezTo>
                  <a:pt x="38" y="513"/>
                  <a:pt x="37" y="512"/>
                  <a:pt x="37" y="511"/>
                </a:cubicBezTo>
                <a:cubicBezTo>
                  <a:pt x="37" y="511"/>
                  <a:pt x="37" y="511"/>
                  <a:pt x="36" y="510"/>
                </a:cubicBezTo>
                <a:cubicBezTo>
                  <a:pt x="37" y="510"/>
                  <a:pt x="38" y="510"/>
                  <a:pt x="39" y="511"/>
                </a:cubicBezTo>
                <a:cubicBezTo>
                  <a:pt x="39" y="510"/>
                  <a:pt x="39" y="510"/>
                  <a:pt x="38" y="509"/>
                </a:cubicBezTo>
                <a:cubicBezTo>
                  <a:pt x="37" y="508"/>
                  <a:pt x="37" y="507"/>
                  <a:pt x="37" y="507"/>
                </a:cubicBezTo>
                <a:cubicBezTo>
                  <a:pt x="37" y="507"/>
                  <a:pt x="37" y="506"/>
                  <a:pt x="38" y="506"/>
                </a:cubicBezTo>
                <a:cubicBezTo>
                  <a:pt x="38" y="505"/>
                  <a:pt x="39" y="505"/>
                  <a:pt x="40" y="504"/>
                </a:cubicBezTo>
                <a:cubicBezTo>
                  <a:pt x="42" y="502"/>
                  <a:pt x="43" y="502"/>
                  <a:pt x="44" y="502"/>
                </a:cubicBezTo>
                <a:cubicBezTo>
                  <a:pt x="44" y="502"/>
                  <a:pt x="45" y="503"/>
                  <a:pt x="47" y="507"/>
                </a:cubicBezTo>
                <a:cubicBezTo>
                  <a:pt x="49" y="510"/>
                  <a:pt x="50" y="512"/>
                  <a:pt x="51" y="513"/>
                </a:cubicBezTo>
                <a:cubicBezTo>
                  <a:pt x="51" y="513"/>
                  <a:pt x="51" y="513"/>
                  <a:pt x="51" y="513"/>
                </a:cubicBezTo>
                <a:cubicBezTo>
                  <a:pt x="51" y="512"/>
                  <a:pt x="51" y="512"/>
                  <a:pt x="51" y="512"/>
                </a:cubicBezTo>
                <a:cubicBezTo>
                  <a:pt x="50" y="510"/>
                  <a:pt x="49" y="508"/>
                  <a:pt x="48" y="506"/>
                </a:cubicBezTo>
                <a:cubicBezTo>
                  <a:pt x="47" y="504"/>
                  <a:pt x="46" y="503"/>
                  <a:pt x="46" y="502"/>
                </a:cubicBezTo>
                <a:cubicBezTo>
                  <a:pt x="46" y="502"/>
                  <a:pt x="47" y="501"/>
                  <a:pt x="47" y="501"/>
                </a:cubicBezTo>
                <a:cubicBezTo>
                  <a:pt x="47" y="501"/>
                  <a:pt x="47" y="501"/>
                  <a:pt x="48" y="501"/>
                </a:cubicBezTo>
                <a:cubicBezTo>
                  <a:pt x="49" y="501"/>
                  <a:pt x="50" y="501"/>
                  <a:pt x="51" y="503"/>
                </a:cubicBezTo>
                <a:cubicBezTo>
                  <a:pt x="51" y="502"/>
                  <a:pt x="51" y="501"/>
                  <a:pt x="51" y="501"/>
                </a:cubicBezTo>
                <a:cubicBezTo>
                  <a:pt x="51" y="500"/>
                  <a:pt x="52" y="500"/>
                  <a:pt x="52" y="500"/>
                </a:cubicBezTo>
                <a:cubicBezTo>
                  <a:pt x="53" y="499"/>
                  <a:pt x="54" y="499"/>
                  <a:pt x="54" y="499"/>
                </a:cubicBezTo>
                <a:cubicBezTo>
                  <a:pt x="55" y="499"/>
                  <a:pt x="56" y="499"/>
                  <a:pt x="57" y="500"/>
                </a:cubicBezTo>
                <a:cubicBezTo>
                  <a:pt x="59" y="501"/>
                  <a:pt x="59" y="502"/>
                  <a:pt x="59" y="503"/>
                </a:cubicBezTo>
                <a:cubicBezTo>
                  <a:pt x="59" y="503"/>
                  <a:pt x="60" y="504"/>
                  <a:pt x="60" y="506"/>
                </a:cubicBezTo>
                <a:cubicBezTo>
                  <a:pt x="60" y="506"/>
                  <a:pt x="60" y="506"/>
                  <a:pt x="60" y="506"/>
                </a:cubicBezTo>
                <a:cubicBezTo>
                  <a:pt x="61" y="507"/>
                  <a:pt x="61" y="508"/>
                  <a:pt x="61" y="508"/>
                </a:cubicBezTo>
                <a:cubicBezTo>
                  <a:pt x="61" y="508"/>
                  <a:pt x="61" y="508"/>
                  <a:pt x="61" y="509"/>
                </a:cubicBezTo>
                <a:cubicBezTo>
                  <a:pt x="61" y="510"/>
                  <a:pt x="61" y="512"/>
                  <a:pt x="60" y="514"/>
                </a:cubicBezTo>
                <a:cubicBezTo>
                  <a:pt x="60" y="515"/>
                  <a:pt x="60" y="515"/>
                  <a:pt x="60" y="516"/>
                </a:cubicBezTo>
                <a:cubicBezTo>
                  <a:pt x="61" y="517"/>
                  <a:pt x="62" y="517"/>
                  <a:pt x="62" y="517"/>
                </a:cubicBezTo>
                <a:cubicBezTo>
                  <a:pt x="63" y="517"/>
                  <a:pt x="64" y="516"/>
                  <a:pt x="66" y="515"/>
                </a:cubicBezTo>
                <a:cubicBezTo>
                  <a:pt x="66" y="515"/>
                  <a:pt x="66" y="515"/>
                  <a:pt x="66" y="515"/>
                </a:cubicBezTo>
                <a:cubicBezTo>
                  <a:pt x="64" y="515"/>
                  <a:pt x="62" y="515"/>
                  <a:pt x="61" y="515"/>
                </a:cubicBezTo>
                <a:cubicBezTo>
                  <a:pt x="61" y="514"/>
                  <a:pt x="61" y="514"/>
                  <a:pt x="61" y="514"/>
                </a:cubicBezTo>
                <a:cubicBezTo>
                  <a:pt x="62" y="512"/>
                  <a:pt x="62" y="511"/>
                  <a:pt x="62" y="510"/>
                </a:cubicBezTo>
                <a:cubicBezTo>
                  <a:pt x="62" y="510"/>
                  <a:pt x="62" y="509"/>
                  <a:pt x="62" y="509"/>
                </a:cubicBezTo>
                <a:cubicBezTo>
                  <a:pt x="63" y="509"/>
                  <a:pt x="63" y="508"/>
                  <a:pt x="63" y="508"/>
                </a:cubicBezTo>
                <a:cubicBezTo>
                  <a:pt x="63" y="508"/>
                  <a:pt x="63" y="508"/>
                  <a:pt x="64" y="508"/>
                </a:cubicBezTo>
                <a:cubicBezTo>
                  <a:pt x="64" y="507"/>
                  <a:pt x="65" y="507"/>
                  <a:pt x="67" y="507"/>
                </a:cubicBezTo>
                <a:cubicBezTo>
                  <a:pt x="68" y="507"/>
                  <a:pt x="69" y="508"/>
                  <a:pt x="70" y="508"/>
                </a:cubicBezTo>
                <a:cubicBezTo>
                  <a:pt x="69" y="507"/>
                  <a:pt x="68" y="506"/>
                  <a:pt x="65" y="506"/>
                </a:cubicBezTo>
                <a:cubicBezTo>
                  <a:pt x="63" y="506"/>
                  <a:pt x="62" y="506"/>
                  <a:pt x="61" y="505"/>
                </a:cubicBezTo>
                <a:cubicBezTo>
                  <a:pt x="61" y="505"/>
                  <a:pt x="61" y="505"/>
                  <a:pt x="60" y="504"/>
                </a:cubicBezTo>
                <a:cubicBezTo>
                  <a:pt x="60" y="502"/>
                  <a:pt x="60" y="500"/>
                  <a:pt x="59" y="500"/>
                </a:cubicBezTo>
                <a:cubicBezTo>
                  <a:pt x="59" y="498"/>
                  <a:pt x="57" y="497"/>
                  <a:pt x="55" y="497"/>
                </a:cubicBezTo>
                <a:cubicBezTo>
                  <a:pt x="54" y="497"/>
                  <a:pt x="53" y="498"/>
                  <a:pt x="52" y="498"/>
                </a:cubicBezTo>
                <a:cubicBezTo>
                  <a:pt x="50" y="499"/>
                  <a:pt x="49" y="499"/>
                  <a:pt x="48" y="499"/>
                </a:cubicBezTo>
                <a:cubicBezTo>
                  <a:pt x="46" y="499"/>
                  <a:pt x="46" y="498"/>
                  <a:pt x="46" y="497"/>
                </a:cubicBezTo>
                <a:cubicBezTo>
                  <a:pt x="46" y="497"/>
                  <a:pt x="47" y="496"/>
                  <a:pt x="48" y="496"/>
                </a:cubicBezTo>
                <a:cubicBezTo>
                  <a:pt x="50" y="496"/>
                  <a:pt x="51" y="495"/>
                  <a:pt x="51" y="494"/>
                </a:cubicBezTo>
                <a:cubicBezTo>
                  <a:pt x="52" y="494"/>
                  <a:pt x="52" y="494"/>
                  <a:pt x="52" y="494"/>
                </a:cubicBezTo>
                <a:cubicBezTo>
                  <a:pt x="52" y="494"/>
                  <a:pt x="52" y="494"/>
                  <a:pt x="52" y="494"/>
                </a:cubicBezTo>
                <a:cubicBezTo>
                  <a:pt x="50" y="493"/>
                  <a:pt x="48" y="493"/>
                  <a:pt x="46" y="493"/>
                </a:cubicBezTo>
                <a:cubicBezTo>
                  <a:pt x="45" y="493"/>
                  <a:pt x="44" y="493"/>
                  <a:pt x="44" y="493"/>
                </a:cubicBezTo>
                <a:cubicBezTo>
                  <a:pt x="44" y="492"/>
                  <a:pt x="44" y="492"/>
                  <a:pt x="44" y="492"/>
                </a:cubicBezTo>
                <a:cubicBezTo>
                  <a:pt x="44" y="491"/>
                  <a:pt x="44" y="490"/>
                  <a:pt x="45" y="490"/>
                </a:cubicBezTo>
                <a:cubicBezTo>
                  <a:pt x="45" y="490"/>
                  <a:pt x="45" y="490"/>
                  <a:pt x="45" y="490"/>
                </a:cubicBezTo>
                <a:cubicBezTo>
                  <a:pt x="46" y="490"/>
                  <a:pt x="47" y="490"/>
                  <a:pt x="48" y="490"/>
                </a:cubicBezTo>
                <a:cubicBezTo>
                  <a:pt x="50" y="490"/>
                  <a:pt x="51" y="490"/>
                  <a:pt x="53" y="491"/>
                </a:cubicBezTo>
                <a:cubicBezTo>
                  <a:pt x="53" y="490"/>
                  <a:pt x="53" y="489"/>
                  <a:pt x="53" y="489"/>
                </a:cubicBezTo>
                <a:cubicBezTo>
                  <a:pt x="54" y="489"/>
                  <a:pt x="54" y="489"/>
                  <a:pt x="54" y="489"/>
                </a:cubicBezTo>
                <a:cubicBezTo>
                  <a:pt x="54" y="489"/>
                  <a:pt x="55" y="489"/>
                  <a:pt x="56" y="489"/>
                </a:cubicBezTo>
                <a:cubicBezTo>
                  <a:pt x="57" y="489"/>
                  <a:pt x="59" y="489"/>
                  <a:pt x="61" y="490"/>
                </a:cubicBezTo>
                <a:cubicBezTo>
                  <a:pt x="61" y="490"/>
                  <a:pt x="61" y="489"/>
                  <a:pt x="61" y="488"/>
                </a:cubicBezTo>
                <a:cubicBezTo>
                  <a:pt x="61" y="489"/>
                  <a:pt x="63" y="490"/>
                  <a:pt x="65" y="492"/>
                </a:cubicBezTo>
                <a:cubicBezTo>
                  <a:pt x="65" y="492"/>
                  <a:pt x="65" y="492"/>
                  <a:pt x="65" y="492"/>
                </a:cubicBezTo>
                <a:cubicBezTo>
                  <a:pt x="65" y="490"/>
                  <a:pt x="65" y="490"/>
                  <a:pt x="65" y="490"/>
                </a:cubicBezTo>
                <a:cubicBezTo>
                  <a:pt x="68" y="490"/>
                  <a:pt x="68" y="490"/>
                  <a:pt x="68" y="490"/>
                </a:cubicBezTo>
                <a:cubicBezTo>
                  <a:pt x="68" y="490"/>
                  <a:pt x="68" y="491"/>
                  <a:pt x="70" y="493"/>
                </a:cubicBezTo>
                <a:cubicBezTo>
                  <a:pt x="71" y="494"/>
                  <a:pt x="72" y="495"/>
                  <a:pt x="73" y="495"/>
                </a:cubicBezTo>
                <a:cubicBezTo>
                  <a:pt x="74" y="495"/>
                  <a:pt x="76" y="494"/>
                  <a:pt x="78" y="492"/>
                </a:cubicBezTo>
                <a:cubicBezTo>
                  <a:pt x="78" y="492"/>
                  <a:pt x="78" y="492"/>
                  <a:pt x="78" y="492"/>
                </a:cubicBezTo>
                <a:cubicBezTo>
                  <a:pt x="77" y="492"/>
                  <a:pt x="76" y="492"/>
                  <a:pt x="75" y="493"/>
                </a:cubicBezTo>
                <a:cubicBezTo>
                  <a:pt x="74" y="493"/>
                  <a:pt x="73" y="493"/>
                  <a:pt x="73" y="493"/>
                </a:cubicBezTo>
                <a:cubicBezTo>
                  <a:pt x="72" y="493"/>
                  <a:pt x="72" y="493"/>
                  <a:pt x="71" y="493"/>
                </a:cubicBezTo>
                <a:cubicBezTo>
                  <a:pt x="71" y="492"/>
                  <a:pt x="71" y="492"/>
                  <a:pt x="71" y="492"/>
                </a:cubicBezTo>
                <a:cubicBezTo>
                  <a:pt x="71" y="491"/>
                  <a:pt x="70" y="491"/>
                  <a:pt x="70" y="491"/>
                </a:cubicBezTo>
                <a:cubicBezTo>
                  <a:pt x="71" y="490"/>
                  <a:pt x="71" y="489"/>
                  <a:pt x="72" y="489"/>
                </a:cubicBezTo>
                <a:cubicBezTo>
                  <a:pt x="72" y="489"/>
                  <a:pt x="73" y="489"/>
                  <a:pt x="74" y="490"/>
                </a:cubicBezTo>
                <a:cubicBezTo>
                  <a:pt x="75" y="490"/>
                  <a:pt x="75" y="490"/>
                  <a:pt x="75" y="490"/>
                </a:cubicBezTo>
                <a:cubicBezTo>
                  <a:pt x="74" y="489"/>
                  <a:pt x="74" y="489"/>
                  <a:pt x="74" y="489"/>
                </a:cubicBezTo>
                <a:cubicBezTo>
                  <a:pt x="74" y="488"/>
                  <a:pt x="75" y="487"/>
                  <a:pt x="78" y="486"/>
                </a:cubicBezTo>
                <a:cubicBezTo>
                  <a:pt x="80" y="485"/>
                  <a:pt x="82" y="484"/>
                  <a:pt x="83" y="484"/>
                </a:cubicBezTo>
                <a:cubicBezTo>
                  <a:pt x="85" y="484"/>
                  <a:pt x="87" y="485"/>
                  <a:pt x="89" y="486"/>
                </a:cubicBezTo>
                <a:cubicBezTo>
                  <a:pt x="88" y="484"/>
                  <a:pt x="86" y="482"/>
                  <a:pt x="84" y="482"/>
                </a:cubicBezTo>
                <a:cubicBezTo>
                  <a:pt x="83" y="482"/>
                  <a:pt x="82" y="483"/>
                  <a:pt x="81" y="483"/>
                </a:cubicBezTo>
                <a:cubicBezTo>
                  <a:pt x="80" y="484"/>
                  <a:pt x="79" y="485"/>
                  <a:pt x="78" y="485"/>
                </a:cubicBezTo>
                <a:cubicBezTo>
                  <a:pt x="78" y="485"/>
                  <a:pt x="78" y="485"/>
                  <a:pt x="78" y="485"/>
                </a:cubicBezTo>
                <a:cubicBezTo>
                  <a:pt x="76" y="486"/>
                  <a:pt x="74" y="487"/>
                  <a:pt x="74" y="487"/>
                </a:cubicBezTo>
                <a:cubicBezTo>
                  <a:pt x="72" y="486"/>
                  <a:pt x="71" y="486"/>
                  <a:pt x="70" y="486"/>
                </a:cubicBezTo>
                <a:cubicBezTo>
                  <a:pt x="70" y="486"/>
                  <a:pt x="70" y="486"/>
                  <a:pt x="70" y="486"/>
                </a:cubicBezTo>
                <a:cubicBezTo>
                  <a:pt x="71" y="483"/>
                  <a:pt x="74" y="482"/>
                  <a:pt x="77" y="482"/>
                </a:cubicBezTo>
                <a:cubicBezTo>
                  <a:pt x="77" y="481"/>
                  <a:pt x="77" y="481"/>
                  <a:pt x="77" y="481"/>
                </a:cubicBezTo>
                <a:cubicBezTo>
                  <a:pt x="75" y="481"/>
                  <a:pt x="75" y="481"/>
                  <a:pt x="75" y="481"/>
                </a:cubicBezTo>
                <a:cubicBezTo>
                  <a:pt x="73" y="482"/>
                  <a:pt x="71" y="483"/>
                  <a:pt x="70" y="483"/>
                </a:cubicBezTo>
                <a:cubicBezTo>
                  <a:pt x="70" y="483"/>
                  <a:pt x="70" y="483"/>
                  <a:pt x="69" y="483"/>
                </a:cubicBezTo>
                <a:cubicBezTo>
                  <a:pt x="68" y="484"/>
                  <a:pt x="66" y="484"/>
                  <a:pt x="65" y="484"/>
                </a:cubicBezTo>
                <a:cubicBezTo>
                  <a:pt x="64" y="484"/>
                  <a:pt x="63" y="484"/>
                  <a:pt x="63" y="484"/>
                </a:cubicBezTo>
                <a:cubicBezTo>
                  <a:pt x="62" y="484"/>
                  <a:pt x="62" y="483"/>
                  <a:pt x="62" y="483"/>
                </a:cubicBezTo>
                <a:cubicBezTo>
                  <a:pt x="62" y="483"/>
                  <a:pt x="61" y="483"/>
                  <a:pt x="61" y="482"/>
                </a:cubicBezTo>
                <a:cubicBezTo>
                  <a:pt x="61" y="480"/>
                  <a:pt x="63" y="479"/>
                  <a:pt x="66" y="479"/>
                </a:cubicBezTo>
                <a:cubicBezTo>
                  <a:pt x="66" y="478"/>
                  <a:pt x="65" y="478"/>
                  <a:pt x="63" y="476"/>
                </a:cubicBezTo>
                <a:cubicBezTo>
                  <a:pt x="61" y="476"/>
                  <a:pt x="60" y="474"/>
                  <a:pt x="60" y="473"/>
                </a:cubicBezTo>
                <a:cubicBezTo>
                  <a:pt x="62" y="473"/>
                  <a:pt x="63" y="472"/>
                  <a:pt x="64" y="471"/>
                </a:cubicBezTo>
                <a:cubicBezTo>
                  <a:pt x="65" y="470"/>
                  <a:pt x="66" y="469"/>
                  <a:pt x="68" y="469"/>
                </a:cubicBezTo>
                <a:cubicBezTo>
                  <a:pt x="69" y="469"/>
                  <a:pt x="70" y="470"/>
                  <a:pt x="71" y="471"/>
                </a:cubicBezTo>
                <a:cubicBezTo>
                  <a:pt x="71" y="471"/>
                  <a:pt x="71" y="471"/>
                  <a:pt x="72" y="472"/>
                </a:cubicBezTo>
                <a:cubicBezTo>
                  <a:pt x="73" y="474"/>
                  <a:pt x="73" y="475"/>
                  <a:pt x="74" y="475"/>
                </a:cubicBezTo>
                <a:cubicBezTo>
                  <a:pt x="75" y="475"/>
                  <a:pt x="75" y="474"/>
                  <a:pt x="76" y="474"/>
                </a:cubicBezTo>
                <a:cubicBezTo>
                  <a:pt x="77" y="473"/>
                  <a:pt x="77" y="473"/>
                  <a:pt x="78" y="473"/>
                </a:cubicBezTo>
                <a:cubicBezTo>
                  <a:pt x="78" y="473"/>
                  <a:pt x="79" y="473"/>
                  <a:pt x="79" y="474"/>
                </a:cubicBezTo>
                <a:cubicBezTo>
                  <a:pt x="80" y="474"/>
                  <a:pt x="80" y="474"/>
                  <a:pt x="82" y="473"/>
                </a:cubicBezTo>
                <a:cubicBezTo>
                  <a:pt x="83" y="472"/>
                  <a:pt x="84" y="472"/>
                  <a:pt x="85" y="472"/>
                </a:cubicBezTo>
                <a:cubicBezTo>
                  <a:pt x="85" y="472"/>
                  <a:pt x="86" y="472"/>
                  <a:pt x="86" y="472"/>
                </a:cubicBezTo>
                <a:cubicBezTo>
                  <a:pt x="87" y="472"/>
                  <a:pt x="88" y="473"/>
                  <a:pt x="88" y="475"/>
                </a:cubicBezTo>
                <a:cubicBezTo>
                  <a:pt x="88" y="475"/>
                  <a:pt x="89" y="476"/>
                  <a:pt x="89" y="477"/>
                </a:cubicBezTo>
                <a:cubicBezTo>
                  <a:pt x="89" y="478"/>
                  <a:pt x="89" y="479"/>
                  <a:pt x="90" y="480"/>
                </a:cubicBezTo>
                <a:cubicBezTo>
                  <a:pt x="91" y="480"/>
                  <a:pt x="92" y="481"/>
                  <a:pt x="94" y="482"/>
                </a:cubicBezTo>
                <a:cubicBezTo>
                  <a:pt x="95" y="484"/>
                  <a:pt x="97" y="485"/>
                  <a:pt x="98" y="486"/>
                </a:cubicBezTo>
                <a:cubicBezTo>
                  <a:pt x="98" y="484"/>
                  <a:pt x="97" y="482"/>
                  <a:pt x="94" y="481"/>
                </a:cubicBezTo>
                <a:cubicBezTo>
                  <a:pt x="93" y="480"/>
                  <a:pt x="92" y="480"/>
                  <a:pt x="92" y="480"/>
                </a:cubicBezTo>
                <a:cubicBezTo>
                  <a:pt x="91" y="479"/>
                  <a:pt x="90" y="479"/>
                  <a:pt x="90" y="478"/>
                </a:cubicBezTo>
                <a:cubicBezTo>
                  <a:pt x="90" y="478"/>
                  <a:pt x="90" y="477"/>
                  <a:pt x="90" y="475"/>
                </a:cubicBezTo>
                <a:cubicBezTo>
                  <a:pt x="89" y="473"/>
                  <a:pt x="89" y="473"/>
                  <a:pt x="88" y="472"/>
                </a:cubicBezTo>
                <a:cubicBezTo>
                  <a:pt x="88" y="472"/>
                  <a:pt x="87" y="472"/>
                  <a:pt x="86" y="472"/>
                </a:cubicBezTo>
                <a:cubicBezTo>
                  <a:pt x="86" y="471"/>
                  <a:pt x="86" y="471"/>
                  <a:pt x="85" y="471"/>
                </a:cubicBezTo>
                <a:cubicBezTo>
                  <a:pt x="84" y="471"/>
                  <a:pt x="84" y="470"/>
                  <a:pt x="84" y="469"/>
                </a:cubicBezTo>
                <a:cubicBezTo>
                  <a:pt x="84" y="469"/>
                  <a:pt x="84" y="468"/>
                  <a:pt x="84" y="468"/>
                </a:cubicBezTo>
                <a:cubicBezTo>
                  <a:pt x="84" y="467"/>
                  <a:pt x="84" y="467"/>
                  <a:pt x="85" y="466"/>
                </a:cubicBezTo>
                <a:cubicBezTo>
                  <a:pt x="85" y="465"/>
                  <a:pt x="86" y="465"/>
                  <a:pt x="87" y="465"/>
                </a:cubicBezTo>
                <a:cubicBezTo>
                  <a:pt x="87" y="465"/>
                  <a:pt x="88" y="465"/>
                  <a:pt x="89" y="466"/>
                </a:cubicBezTo>
                <a:cubicBezTo>
                  <a:pt x="89" y="466"/>
                  <a:pt x="90" y="467"/>
                  <a:pt x="90" y="467"/>
                </a:cubicBezTo>
                <a:cubicBezTo>
                  <a:pt x="90" y="467"/>
                  <a:pt x="90" y="468"/>
                  <a:pt x="90" y="468"/>
                </a:cubicBezTo>
                <a:cubicBezTo>
                  <a:pt x="90" y="469"/>
                  <a:pt x="91" y="470"/>
                  <a:pt x="93" y="473"/>
                </a:cubicBezTo>
                <a:cubicBezTo>
                  <a:pt x="93" y="473"/>
                  <a:pt x="94" y="474"/>
                  <a:pt x="94" y="475"/>
                </a:cubicBezTo>
                <a:cubicBezTo>
                  <a:pt x="94" y="476"/>
                  <a:pt x="95" y="476"/>
                  <a:pt x="96" y="476"/>
                </a:cubicBezTo>
                <a:cubicBezTo>
                  <a:pt x="97" y="476"/>
                  <a:pt x="98" y="476"/>
                  <a:pt x="99" y="477"/>
                </a:cubicBezTo>
                <a:cubicBezTo>
                  <a:pt x="100" y="477"/>
                  <a:pt x="101" y="478"/>
                  <a:pt x="102" y="478"/>
                </a:cubicBezTo>
                <a:cubicBezTo>
                  <a:pt x="102" y="478"/>
                  <a:pt x="102" y="478"/>
                  <a:pt x="102" y="478"/>
                </a:cubicBezTo>
                <a:cubicBezTo>
                  <a:pt x="102" y="478"/>
                  <a:pt x="101" y="477"/>
                  <a:pt x="99" y="476"/>
                </a:cubicBezTo>
                <a:cubicBezTo>
                  <a:pt x="97" y="475"/>
                  <a:pt x="96" y="475"/>
                  <a:pt x="96" y="474"/>
                </a:cubicBezTo>
                <a:cubicBezTo>
                  <a:pt x="96" y="473"/>
                  <a:pt x="97" y="473"/>
                  <a:pt x="98" y="472"/>
                </a:cubicBezTo>
                <a:cubicBezTo>
                  <a:pt x="100" y="472"/>
                  <a:pt x="101" y="471"/>
                  <a:pt x="101" y="470"/>
                </a:cubicBezTo>
                <a:cubicBezTo>
                  <a:pt x="101" y="470"/>
                  <a:pt x="100" y="470"/>
                  <a:pt x="100" y="470"/>
                </a:cubicBezTo>
                <a:cubicBezTo>
                  <a:pt x="99" y="469"/>
                  <a:pt x="98" y="469"/>
                  <a:pt x="97" y="469"/>
                </a:cubicBezTo>
                <a:cubicBezTo>
                  <a:pt x="96" y="469"/>
                  <a:pt x="95" y="469"/>
                  <a:pt x="95" y="469"/>
                </a:cubicBezTo>
                <a:cubicBezTo>
                  <a:pt x="94" y="469"/>
                  <a:pt x="93" y="468"/>
                  <a:pt x="91" y="466"/>
                </a:cubicBezTo>
                <a:cubicBezTo>
                  <a:pt x="90" y="466"/>
                  <a:pt x="90" y="466"/>
                  <a:pt x="90" y="466"/>
                </a:cubicBezTo>
                <a:cubicBezTo>
                  <a:pt x="90" y="464"/>
                  <a:pt x="90" y="464"/>
                  <a:pt x="90" y="464"/>
                </a:cubicBezTo>
                <a:cubicBezTo>
                  <a:pt x="91" y="464"/>
                  <a:pt x="91" y="464"/>
                  <a:pt x="91" y="464"/>
                </a:cubicBezTo>
                <a:cubicBezTo>
                  <a:pt x="92" y="465"/>
                  <a:pt x="92" y="465"/>
                  <a:pt x="93" y="465"/>
                </a:cubicBezTo>
                <a:cubicBezTo>
                  <a:pt x="94" y="464"/>
                  <a:pt x="94" y="463"/>
                  <a:pt x="94" y="463"/>
                </a:cubicBezTo>
                <a:cubicBezTo>
                  <a:pt x="94" y="463"/>
                  <a:pt x="94" y="463"/>
                  <a:pt x="95" y="463"/>
                </a:cubicBezTo>
                <a:cubicBezTo>
                  <a:pt x="95" y="463"/>
                  <a:pt x="95" y="463"/>
                  <a:pt x="96" y="463"/>
                </a:cubicBezTo>
                <a:cubicBezTo>
                  <a:pt x="97" y="463"/>
                  <a:pt x="99" y="464"/>
                  <a:pt x="101" y="465"/>
                </a:cubicBezTo>
                <a:cubicBezTo>
                  <a:pt x="100" y="464"/>
                  <a:pt x="99" y="463"/>
                  <a:pt x="99" y="462"/>
                </a:cubicBezTo>
                <a:cubicBezTo>
                  <a:pt x="100" y="462"/>
                  <a:pt x="102" y="461"/>
                  <a:pt x="106" y="460"/>
                </a:cubicBezTo>
                <a:cubicBezTo>
                  <a:pt x="106" y="460"/>
                  <a:pt x="106" y="460"/>
                  <a:pt x="106" y="460"/>
                </a:cubicBezTo>
                <a:cubicBezTo>
                  <a:pt x="103" y="460"/>
                  <a:pt x="100" y="460"/>
                  <a:pt x="100" y="460"/>
                </a:cubicBezTo>
                <a:cubicBezTo>
                  <a:pt x="99" y="459"/>
                  <a:pt x="99" y="459"/>
                  <a:pt x="98" y="458"/>
                </a:cubicBezTo>
                <a:cubicBezTo>
                  <a:pt x="98" y="458"/>
                  <a:pt x="98" y="457"/>
                  <a:pt x="98" y="457"/>
                </a:cubicBezTo>
                <a:cubicBezTo>
                  <a:pt x="97" y="456"/>
                  <a:pt x="97" y="456"/>
                  <a:pt x="97" y="455"/>
                </a:cubicBezTo>
                <a:cubicBezTo>
                  <a:pt x="97" y="455"/>
                  <a:pt x="98" y="455"/>
                  <a:pt x="100" y="455"/>
                </a:cubicBezTo>
                <a:cubicBezTo>
                  <a:pt x="102" y="454"/>
                  <a:pt x="103" y="454"/>
                  <a:pt x="103" y="453"/>
                </a:cubicBezTo>
                <a:cubicBezTo>
                  <a:pt x="102" y="453"/>
                  <a:pt x="102" y="452"/>
                  <a:pt x="102" y="452"/>
                </a:cubicBezTo>
                <a:cubicBezTo>
                  <a:pt x="102" y="451"/>
                  <a:pt x="103" y="450"/>
                  <a:pt x="105" y="449"/>
                </a:cubicBezTo>
                <a:cubicBezTo>
                  <a:pt x="105" y="449"/>
                  <a:pt x="105" y="449"/>
                  <a:pt x="106" y="449"/>
                </a:cubicBezTo>
                <a:cubicBezTo>
                  <a:pt x="107" y="448"/>
                  <a:pt x="108" y="448"/>
                  <a:pt x="109" y="448"/>
                </a:cubicBezTo>
                <a:cubicBezTo>
                  <a:pt x="110" y="448"/>
                  <a:pt x="111" y="448"/>
                  <a:pt x="112" y="449"/>
                </a:cubicBezTo>
                <a:cubicBezTo>
                  <a:pt x="113" y="450"/>
                  <a:pt x="113" y="450"/>
                  <a:pt x="113" y="451"/>
                </a:cubicBezTo>
                <a:cubicBezTo>
                  <a:pt x="113" y="451"/>
                  <a:pt x="113" y="452"/>
                  <a:pt x="112" y="454"/>
                </a:cubicBezTo>
                <a:cubicBezTo>
                  <a:pt x="112" y="456"/>
                  <a:pt x="112" y="457"/>
                  <a:pt x="111" y="457"/>
                </a:cubicBezTo>
                <a:cubicBezTo>
                  <a:pt x="111" y="457"/>
                  <a:pt x="111" y="457"/>
                  <a:pt x="111" y="457"/>
                </a:cubicBezTo>
                <a:cubicBezTo>
                  <a:pt x="113" y="456"/>
                  <a:pt x="114" y="455"/>
                  <a:pt x="115" y="454"/>
                </a:cubicBezTo>
                <a:cubicBezTo>
                  <a:pt x="115" y="454"/>
                  <a:pt x="116" y="453"/>
                  <a:pt x="117" y="452"/>
                </a:cubicBezTo>
                <a:cubicBezTo>
                  <a:pt x="117" y="452"/>
                  <a:pt x="116" y="452"/>
                  <a:pt x="116" y="452"/>
                </a:cubicBezTo>
                <a:cubicBezTo>
                  <a:pt x="115" y="451"/>
                  <a:pt x="114" y="451"/>
                  <a:pt x="114" y="450"/>
                </a:cubicBezTo>
                <a:cubicBezTo>
                  <a:pt x="115" y="449"/>
                  <a:pt x="115" y="448"/>
                  <a:pt x="115" y="448"/>
                </a:cubicBezTo>
                <a:cubicBezTo>
                  <a:pt x="115" y="447"/>
                  <a:pt x="116" y="447"/>
                  <a:pt x="117" y="447"/>
                </a:cubicBezTo>
                <a:cubicBezTo>
                  <a:pt x="117" y="447"/>
                  <a:pt x="117" y="447"/>
                  <a:pt x="118" y="447"/>
                </a:cubicBezTo>
                <a:cubicBezTo>
                  <a:pt x="118" y="447"/>
                  <a:pt x="118" y="447"/>
                  <a:pt x="119" y="447"/>
                </a:cubicBezTo>
                <a:cubicBezTo>
                  <a:pt x="117" y="447"/>
                  <a:pt x="116" y="446"/>
                  <a:pt x="116" y="445"/>
                </a:cubicBezTo>
                <a:cubicBezTo>
                  <a:pt x="116" y="444"/>
                  <a:pt x="116" y="444"/>
                  <a:pt x="116" y="444"/>
                </a:cubicBezTo>
                <a:cubicBezTo>
                  <a:pt x="116" y="443"/>
                  <a:pt x="117" y="443"/>
                  <a:pt x="117" y="442"/>
                </a:cubicBezTo>
                <a:cubicBezTo>
                  <a:pt x="118" y="442"/>
                  <a:pt x="119" y="441"/>
                  <a:pt x="119" y="441"/>
                </a:cubicBezTo>
                <a:cubicBezTo>
                  <a:pt x="120" y="441"/>
                  <a:pt x="120" y="441"/>
                  <a:pt x="121" y="442"/>
                </a:cubicBezTo>
                <a:cubicBezTo>
                  <a:pt x="122" y="443"/>
                  <a:pt x="122" y="443"/>
                  <a:pt x="122" y="443"/>
                </a:cubicBezTo>
                <a:cubicBezTo>
                  <a:pt x="123" y="443"/>
                  <a:pt x="123" y="443"/>
                  <a:pt x="123" y="443"/>
                </a:cubicBezTo>
                <a:cubicBezTo>
                  <a:pt x="122" y="442"/>
                  <a:pt x="122" y="441"/>
                  <a:pt x="122" y="441"/>
                </a:cubicBezTo>
                <a:cubicBezTo>
                  <a:pt x="122" y="440"/>
                  <a:pt x="123" y="440"/>
                  <a:pt x="124" y="439"/>
                </a:cubicBezTo>
                <a:cubicBezTo>
                  <a:pt x="125" y="438"/>
                  <a:pt x="125" y="438"/>
                  <a:pt x="126" y="438"/>
                </a:cubicBezTo>
                <a:cubicBezTo>
                  <a:pt x="126" y="438"/>
                  <a:pt x="126" y="437"/>
                  <a:pt x="126" y="437"/>
                </a:cubicBezTo>
                <a:cubicBezTo>
                  <a:pt x="126" y="437"/>
                  <a:pt x="127" y="439"/>
                  <a:pt x="128" y="441"/>
                </a:cubicBezTo>
                <a:cubicBezTo>
                  <a:pt x="128" y="441"/>
                  <a:pt x="129" y="442"/>
                  <a:pt x="129" y="443"/>
                </a:cubicBezTo>
                <a:cubicBezTo>
                  <a:pt x="131" y="447"/>
                  <a:pt x="132" y="448"/>
                  <a:pt x="132" y="449"/>
                </a:cubicBezTo>
                <a:cubicBezTo>
                  <a:pt x="132" y="450"/>
                  <a:pt x="131" y="451"/>
                  <a:pt x="129" y="454"/>
                </a:cubicBezTo>
                <a:cubicBezTo>
                  <a:pt x="129" y="454"/>
                  <a:pt x="129" y="454"/>
                  <a:pt x="129" y="454"/>
                </a:cubicBezTo>
                <a:cubicBezTo>
                  <a:pt x="132" y="452"/>
                  <a:pt x="133" y="452"/>
                  <a:pt x="133" y="452"/>
                </a:cubicBezTo>
                <a:cubicBezTo>
                  <a:pt x="133" y="452"/>
                  <a:pt x="135" y="452"/>
                  <a:pt x="137" y="453"/>
                </a:cubicBezTo>
                <a:cubicBezTo>
                  <a:pt x="135" y="452"/>
                  <a:pt x="135" y="451"/>
                  <a:pt x="135" y="451"/>
                </a:cubicBezTo>
                <a:cubicBezTo>
                  <a:pt x="135" y="450"/>
                  <a:pt x="135" y="450"/>
                  <a:pt x="135" y="450"/>
                </a:cubicBezTo>
                <a:cubicBezTo>
                  <a:pt x="135" y="450"/>
                  <a:pt x="136" y="449"/>
                  <a:pt x="137" y="448"/>
                </a:cubicBezTo>
                <a:cubicBezTo>
                  <a:pt x="138" y="448"/>
                  <a:pt x="139" y="447"/>
                  <a:pt x="139" y="447"/>
                </a:cubicBezTo>
                <a:cubicBezTo>
                  <a:pt x="140" y="447"/>
                  <a:pt x="140" y="447"/>
                  <a:pt x="141" y="448"/>
                </a:cubicBezTo>
                <a:cubicBezTo>
                  <a:pt x="142" y="448"/>
                  <a:pt x="142" y="448"/>
                  <a:pt x="142" y="448"/>
                </a:cubicBezTo>
                <a:cubicBezTo>
                  <a:pt x="143" y="448"/>
                  <a:pt x="143" y="448"/>
                  <a:pt x="144" y="447"/>
                </a:cubicBezTo>
                <a:cubicBezTo>
                  <a:pt x="144" y="447"/>
                  <a:pt x="146" y="446"/>
                  <a:pt x="148" y="446"/>
                </a:cubicBezTo>
                <a:cubicBezTo>
                  <a:pt x="149" y="446"/>
                  <a:pt x="151" y="446"/>
                  <a:pt x="154" y="447"/>
                </a:cubicBezTo>
                <a:cubicBezTo>
                  <a:pt x="154" y="446"/>
                  <a:pt x="153" y="446"/>
                  <a:pt x="152" y="446"/>
                </a:cubicBezTo>
                <a:cubicBezTo>
                  <a:pt x="151" y="446"/>
                  <a:pt x="151" y="445"/>
                  <a:pt x="151" y="445"/>
                </a:cubicBezTo>
                <a:cubicBezTo>
                  <a:pt x="151" y="444"/>
                  <a:pt x="151" y="443"/>
                  <a:pt x="152" y="442"/>
                </a:cubicBezTo>
                <a:cubicBezTo>
                  <a:pt x="153" y="441"/>
                  <a:pt x="154" y="441"/>
                  <a:pt x="154" y="441"/>
                </a:cubicBezTo>
                <a:cubicBezTo>
                  <a:pt x="154" y="440"/>
                  <a:pt x="154" y="440"/>
                  <a:pt x="154" y="440"/>
                </a:cubicBezTo>
                <a:cubicBezTo>
                  <a:pt x="153" y="440"/>
                  <a:pt x="152" y="440"/>
                  <a:pt x="151" y="441"/>
                </a:cubicBezTo>
                <a:cubicBezTo>
                  <a:pt x="149" y="441"/>
                  <a:pt x="149" y="441"/>
                  <a:pt x="149" y="441"/>
                </a:cubicBezTo>
                <a:cubicBezTo>
                  <a:pt x="149" y="440"/>
                  <a:pt x="150" y="439"/>
                  <a:pt x="153" y="437"/>
                </a:cubicBezTo>
                <a:cubicBezTo>
                  <a:pt x="153" y="437"/>
                  <a:pt x="154" y="436"/>
                  <a:pt x="154" y="435"/>
                </a:cubicBezTo>
                <a:cubicBezTo>
                  <a:pt x="155" y="434"/>
                  <a:pt x="155" y="434"/>
                  <a:pt x="155" y="434"/>
                </a:cubicBezTo>
                <a:cubicBezTo>
                  <a:pt x="156" y="434"/>
                  <a:pt x="156" y="433"/>
                  <a:pt x="158" y="433"/>
                </a:cubicBezTo>
                <a:cubicBezTo>
                  <a:pt x="159" y="433"/>
                  <a:pt x="159" y="432"/>
                  <a:pt x="160" y="431"/>
                </a:cubicBezTo>
                <a:cubicBezTo>
                  <a:pt x="160" y="431"/>
                  <a:pt x="162" y="430"/>
                  <a:pt x="165" y="429"/>
                </a:cubicBezTo>
                <a:cubicBezTo>
                  <a:pt x="165" y="429"/>
                  <a:pt x="165" y="429"/>
                  <a:pt x="165" y="429"/>
                </a:cubicBezTo>
                <a:cubicBezTo>
                  <a:pt x="165" y="428"/>
                  <a:pt x="165" y="427"/>
                  <a:pt x="165" y="427"/>
                </a:cubicBezTo>
                <a:cubicBezTo>
                  <a:pt x="163" y="427"/>
                  <a:pt x="162" y="427"/>
                  <a:pt x="161" y="427"/>
                </a:cubicBezTo>
                <a:cubicBezTo>
                  <a:pt x="160" y="426"/>
                  <a:pt x="160" y="426"/>
                  <a:pt x="159" y="426"/>
                </a:cubicBezTo>
                <a:cubicBezTo>
                  <a:pt x="159" y="425"/>
                  <a:pt x="159" y="425"/>
                  <a:pt x="159" y="424"/>
                </a:cubicBezTo>
                <a:cubicBezTo>
                  <a:pt x="159" y="423"/>
                  <a:pt x="160" y="422"/>
                  <a:pt x="163" y="420"/>
                </a:cubicBezTo>
                <a:cubicBezTo>
                  <a:pt x="165" y="418"/>
                  <a:pt x="167" y="417"/>
                  <a:pt x="167" y="417"/>
                </a:cubicBezTo>
                <a:cubicBezTo>
                  <a:pt x="166" y="416"/>
                  <a:pt x="166" y="416"/>
                  <a:pt x="166" y="416"/>
                </a:cubicBezTo>
                <a:cubicBezTo>
                  <a:pt x="165" y="417"/>
                  <a:pt x="164" y="417"/>
                  <a:pt x="164" y="417"/>
                </a:cubicBezTo>
                <a:cubicBezTo>
                  <a:pt x="163" y="417"/>
                  <a:pt x="163" y="416"/>
                  <a:pt x="162" y="416"/>
                </a:cubicBezTo>
                <a:cubicBezTo>
                  <a:pt x="162" y="416"/>
                  <a:pt x="162" y="415"/>
                  <a:pt x="162" y="414"/>
                </a:cubicBezTo>
                <a:cubicBezTo>
                  <a:pt x="160" y="416"/>
                  <a:pt x="158" y="419"/>
                  <a:pt x="155" y="422"/>
                </a:cubicBezTo>
                <a:cubicBezTo>
                  <a:pt x="151" y="425"/>
                  <a:pt x="149" y="427"/>
                  <a:pt x="147" y="428"/>
                </a:cubicBezTo>
                <a:cubicBezTo>
                  <a:pt x="148" y="428"/>
                  <a:pt x="149" y="427"/>
                  <a:pt x="151" y="426"/>
                </a:cubicBezTo>
                <a:cubicBezTo>
                  <a:pt x="154" y="425"/>
                  <a:pt x="155" y="424"/>
                  <a:pt x="156" y="424"/>
                </a:cubicBezTo>
                <a:cubicBezTo>
                  <a:pt x="156" y="424"/>
                  <a:pt x="156" y="424"/>
                  <a:pt x="156" y="424"/>
                </a:cubicBezTo>
                <a:cubicBezTo>
                  <a:pt x="156" y="424"/>
                  <a:pt x="156" y="424"/>
                  <a:pt x="157" y="425"/>
                </a:cubicBezTo>
                <a:cubicBezTo>
                  <a:pt x="157" y="426"/>
                  <a:pt x="158" y="426"/>
                  <a:pt x="158" y="426"/>
                </a:cubicBezTo>
                <a:cubicBezTo>
                  <a:pt x="157" y="429"/>
                  <a:pt x="155" y="430"/>
                  <a:pt x="154" y="432"/>
                </a:cubicBezTo>
                <a:cubicBezTo>
                  <a:pt x="152" y="434"/>
                  <a:pt x="149" y="436"/>
                  <a:pt x="146" y="437"/>
                </a:cubicBezTo>
                <a:cubicBezTo>
                  <a:pt x="145" y="438"/>
                  <a:pt x="143" y="440"/>
                  <a:pt x="139" y="442"/>
                </a:cubicBezTo>
                <a:cubicBezTo>
                  <a:pt x="136" y="445"/>
                  <a:pt x="134" y="446"/>
                  <a:pt x="133" y="446"/>
                </a:cubicBezTo>
                <a:cubicBezTo>
                  <a:pt x="133" y="446"/>
                  <a:pt x="131" y="444"/>
                  <a:pt x="129" y="440"/>
                </a:cubicBezTo>
                <a:cubicBezTo>
                  <a:pt x="129" y="439"/>
                  <a:pt x="128" y="438"/>
                  <a:pt x="128" y="437"/>
                </a:cubicBezTo>
                <a:cubicBezTo>
                  <a:pt x="128" y="436"/>
                  <a:pt x="128" y="436"/>
                  <a:pt x="130" y="435"/>
                </a:cubicBezTo>
                <a:cubicBezTo>
                  <a:pt x="130" y="435"/>
                  <a:pt x="130" y="434"/>
                  <a:pt x="131" y="434"/>
                </a:cubicBezTo>
                <a:cubicBezTo>
                  <a:pt x="133" y="433"/>
                  <a:pt x="134" y="432"/>
                  <a:pt x="134" y="432"/>
                </a:cubicBezTo>
                <a:cubicBezTo>
                  <a:pt x="134" y="431"/>
                  <a:pt x="133" y="431"/>
                  <a:pt x="133" y="431"/>
                </a:cubicBezTo>
                <a:cubicBezTo>
                  <a:pt x="134" y="430"/>
                  <a:pt x="134" y="430"/>
                  <a:pt x="134" y="430"/>
                </a:cubicBezTo>
                <a:cubicBezTo>
                  <a:pt x="134" y="430"/>
                  <a:pt x="134" y="430"/>
                  <a:pt x="134" y="430"/>
                </a:cubicBezTo>
                <a:cubicBezTo>
                  <a:pt x="133" y="431"/>
                  <a:pt x="131" y="432"/>
                  <a:pt x="129" y="434"/>
                </a:cubicBezTo>
                <a:cubicBezTo>
                  <a:pt x="127" y="435"/>
                  <a:pt x="126" y="436"/>
                  <a:pt x="125" y="436"/>
                </a:cubicBezTo>
                <a:cubicBezTo>
                  <a:pt x="125" y="436"/>
                  <a:pt x="124" y="436"/>
                  <a:pt x="124" y="436"/>
                </a:cubicBezTo>
                <a:cubicBezTo>
                  <a:pt x="124" y="436"/>
                  <a:pt x="124" y="436"/>
                  <a:pt x="123" y="435"/>
                </a:cubicBezTo>
                <a:cubicBezTo>
                  <a:pt x="123" y="434"/>
                  <a:pt x="123" y="434"/>
                  <a:pt x="123" y="434"/>
                </a:cubicBezTo>
                <a:cubicBezTo>
                  <a:pt x="123" y="434"/>
                  <a:pt x="124" y="433"/>
                  <a:pt x="127" y="431"/>
                </a:cubicBezTo>
                <a:cubicBezTo>
                  <a:pt x="127" y="431"/>
                  <a:pt x="127" y="431"/>
                  <a:pt x="127" y="431"/>
                </a:cubicBezTo>
                <a:cubicBezTo>
                  <a:pt x="127" y="431"/>
                  <a:pt x="126" y="431"/>
                  <a:pt x="125" y="430"/>
                </a:cubicBezTo>
                <a:cubicBezTo>
                  <a:pt x="125" y="428"/>
                  <a:pt x="125" y="428"/>
                  <a:pt x="125" y="428"/>
                </a:cubicBezTo>
                <a:cubicBezTo>
                  <a:pt x="126" y="427"/>
                  <a:pt x="129" y="426"/>
                  <a:pt x="131" y="425"/>
                </a:cubicBezTo>
                <a:cubicBezTo>
                  <a:pt x="134" y="424"/>
                  <a:pt x="136" y="423"/>
                  <a:pt x="138" y="422"/>
                </a:cubicBezTo>
                <a:cubicBezTo>
                  <a:pt x="136" y="422"/>
                  <a:pt x="135" y="422"/>
                  <a:pt x="134" y="422"/>
                </a:cubicBezTo>
                <a:cubicBezTo>
                  <a:pt x="133" y="422"/>
                  <a:pt x="133" y="422"/>
                  <a:pt x="133" y="422"/>
                </a:cubicBezTo>
                <a:cubicBezTo>
                  <a:pt x="133" y="422"/>
                  <a:pt x="133" y="422"/>
                  <a:pt x="133" y="422"/>
                </a:cubicBezTo>
                <a:cubicBezTo>
                  <a:pt x="134" y="422"/>
                  <a:pt x="134" y="422"/>
                  <a:pt x="135" y="421"/>
                </a:cubicBezTo>
                <a:cubicBezTo>
                  <a:pt x="135" y="421"/>
                  <a:pt x="135" y="420"/>
                  <a:pt x="135" y="420"/>
                </a:cubicBezTo>
                <a:cubicBezTo>
                  <a:pt x="135" y="420"/>
                  <a:pt x="135" y="420"/>
                  <a:pt x="134" y="420"/>
                </a:cubicBezTo>
                <a:cubicBezTo>
                  <a:pt x="134" y="420"/>
                  <a:pt x="134" y="420"/>
                  <a:pt x="133" y="420"/>
                </a:cubicBezTo>
                <a:cubicBezTo>
                  <a:pt x="133" y="420"/>
                  <a:pt x="132" y="421"/>
                  <a:pt x="132" y="421"/>
                </a:cubicBezTo>
                <a:cubicBezTo>
                  <a:pt x="131" y="420"/>
                  <a:pt x="131" y="420"/>
                  <a:pt x="131" y="420"/>
                </a:cubicBezTo>
                <a:cubicBezTo>
                  <a:pt x="131" y="420"/>
                  <a:pt x="131" y="420"/>
                  <a:pt x="130" y="420"/>
                </a:cubicBezTo>
                <a:cubicBezTo>
                  <a:pt x="131" y="420"/>
                  <a:pt x="132" y="419"/>
                  <a:pt x="133" y="418"/>
                </a:cubicBezTo>
                <a:cubicBezTo>
                  <a:pt x="133" y="418"/>
                  <a:pt x="134" y="417"/>
                  <a:pt x="134" y="417"/>
                </a:cubicBezTo>
                <a:cubicBezTo>
                  <a:pt x="133" y="416"/>
                  <a:pt x="133" y="415"/>
                  <a:pt x="133" y="415"/>
                </a:cubicBezTo>
                <a:cubicBezTo>
                  <a:pt x="133" y="414"/>
                  <a:pt x="133" y="413"/>
                  <a:pt x="135" y="413"/>
                </a:cubicBezTo>
                <a:cubicBezTo>
                  <a:pt x="135" y="413"/>
                  <a:pt x="136" y="413"/>
                  <a:pt x="138" y="413"/>
                </a:cubicBezTo>
                <a:cubicBezTo>
                  <a:pt x="137" y="412"/>
                  <a:pt x="136" y="412"/>
                  <a:pt x="136" y="412"/>
                </a:cubicBezTo>
                <a:cubicBezTo>
                  <a:pt x="136" y="411"/>
                  <a:pt x="137" y="411"/>
                  <a:pt x="137" y="411"/>
                </a:cubicBezTo>
                <a:cubicBezTo>
                  <a:pt x="138" y="410"/>
                  <a:pt x="138" y="410"/>
                  <a:pt x="139" y="409"/>
                </a:cubicBezTo>
                <a:cubicBezTo>
                  <a:pt x="139" y="408"/>
                  <a:pt x="140" y="408"/>
                  <a:pt x="141" y="408"/>
                </a:cubicBezTo>
                <a:cubicBezTo>
                  <a:pt x="141" y="408"/>
                  <a:pt x="140" y="407"/>
                  <a:pt x="140" y="407"/>
                </a:cubicBezTo>
                <a:cubicBezTo>
                  <a:pt x="139" y="406"/>
                  <a:pt x="139" y="406"/>
                  <a:pt x="138" y="406"/>
                </a:cubicBezTo>
                <a:cubicBezTo>
                  <a:pt x="139" y="405"/>
                  <a:pt x="141" y="404"/>
                  <a:pt x="143" y="402"/>
                </a:cubicBezTo>
                <a:cubicBezTo>
                  <a:pt x="143" y="402"/>
                  <a:pt x="143" y="402"/>
                  <a:pt x="143" y="402"/>
                </a:cubicBezTo>
                <a:cubicBezTo>
                  <a:pt x="144" y="401"/>
                  <a:pt x="144" y="400"/>
                  <a:pt x="144" y="400"/>
                </a:cubicBezTo>
                <a:cubicBezTo>
                  <a:pt x="145" y="400"/>
                  <a:pt x="145" y="400"/>
                  <a:pt x="146" y="400"/>
                </a:cubicBezTo>
                <a:cubicBezTo>
                  <a:pt x="146" y="399"/>
                  <a:pt x="146" y="399"/>
                  <a:pt x="145" y="398"/>
                </a:cubicBezTo>
                <a:cubicBezTo>
                  <a:pt x="146" y="398"/>
                  <a:pt x="146" y="398"/>
                  <a:pt x="146" y="398"/>
                </a:cubicBezTo>
                <a:cubicBezTo>
                  <a:pt x="146" y="397"/>
                  <a:pt x="146" y="397"/>
                  <a:pt x="145" y="396"/>
                </a:cubicBezTo>
                <a:cubicBezTo>
                  <a:pt x="145" y="395"/>
                  <a:pt x="146" y="395"/>
                  <a:pt x="147" y="395"/>
                </a:cubicBezTo>
                <a:cubicBezTo>
                  <a:pt x="148" y="395"/>
                  <a:pt x="149" y="396"/>
                  <a:pt x="150" y="397"/>
                </a:cubicBezTo>
                <a:cubicBezTo>
                  <a:pt x="150" y="397"/>
                  <a:pt x="150" y="397"/>
                  <a:pt x="150" y="397"/>
                </a:cubicBezTo>
                <a:cubicBezTo>
                  <a:pt x="149" y="396"/>
                  <a:pt x="149" y="395"/>
                  <a:pt x="149" y="395"/>
                </a:cubicBezTo>
                <a:cubicBezTo>
                  <a:pt x="149" y="394"/>
                  <a:pt x="149" y="394"/>
                  <a:pt x="150" y="394"/>
                </a:cubicBezTo>
                <a:cubicBezTo>
                  <a:pt x="150" y="393"/>
                  <a:pt x="150" y="393"/>
                  <a:pt x="150" y="392"/>
                </a:cubicBezTo>
                <a:cubicBezTo>
                  <a:pt x="151" y="392"/>
                  <a:pt x="151" y="392"/>
                  <a:pt x="151" y="392"/>
                </a:cubicBezTo>
                <a:cubicBezTo>
                  <a:pt x="151" y="392"/>
                  <a:pt x="152" y="392"/>
                  <a:pt x="152" y="392"/>
                </a:cubicBezTo>
                <a:cubicBezTo>
                  <a:pt x="153" y="392"/>
                  <a:pt x="153" y="392"/>
                  <a:pt x="153" y="393"/>
                </a:cubicBezTo>
                <a:cubicBezTo>
                  <a:pt x="155" y="393"/>
                  <a:pt x="155" y="393"/>
                  <a:pt x="155" y="393"/>
                </a:cubicBezTo>
                <a:cubicBezTo>
                  <a:pt x="155" y="390"/>
                  <a:pt x="155" y="390"/>
                  <a:pt x="155" y="390"/>
                </a:cubicBezTo>
                <a:cubicBezTo>
                  <a:pt x="154" y="389"/>
                  <a:pt x="153" y="388"/>
                  <a:pt x="153" y="388"/>
                </a:cubicBezTo>
                <a:cubicBezTo>
                  <a:pt x="154" y="388"/>
                  <a:pt x="154" y="388"/>
                  <a:pt x="154" y="388"/>
                </a:cubicBezTo>
                <a:cubicBezTo>
                  <a:pt x="155" y="388"/>
                  <a:pt x="155" y="388"/>
                  <a:pt x="155" y="388"/>
                </a:cubicBezTo>
                <a:cubicBezTo>
                  <a:pt x="156" y="388"/>
                  <a:pt x="157" y="389"/>
                  <a:pt x="157" y="391"/>
                </a:cubicBezTo>
                <a:cubicBezTo>
                  <a:pt x="157" y="391"/>
                  <a:pt x="158" y="391"/>
                  <a:pt x="158" y="391"/>
                </a:cubicBezTo>
                <a:cubicBezTo>
                  <a:pt x="158" y="393"/>
                  <a:pt x="159" y="394"/>
                  <a:pt x="159" y="395"/>
                </a:cubicBezTo>
                <a:cubicBezTo>
                  <a:pt x="159" y="395"/>
                  <a:pt x="159" y="395"/>
                  <a:pt x="159" y="395"/>
                </a:cubicBezTo>
                <a:cubicBezTo>
                  <a:pt x="161" y="395"/>
                  <a:pt x="161" y="395"/>
                  <a:pt x="161" y="395"/>
                </a:cubicBezTo>
                <a:cubicBezTo>
                  <a:pt x="161" y="395"/>
                  <a:pt x="161" y="396"/>
                  <a:pt x="162" y="397"/>
                </a:cubicBezTo>
                <a:cubicBezTo>
                  <a:pt x="162" y="398"/>
                  <a:pt x="161" y="398"/>
                  <a:pt x="161" y="399"/>
                </a:cubicBezTo>
                <a:cubicBezTo>
                  <a:pt x="161" y="399"/>
                  <a:pt x="162" y="398"/>
                  <a:pt x="163" y="397"/>
                </a:cubicBezTo>
                <a:cubicBezTo>
                  <a:pt x="163" y="397"/>
                  <a:pt x="163" y="397"/>
                  <a:pt x="163" y="396"/>
                </a:cubicBezTo>
                <a:cubicBezTo>
                  <a:pt x="163" y="395"/>
                  <a:pt x="163" y="395"/>
                  <a:pt x="164" y="395"/>
                </a:cubicBezTo>
                <a:cubicBezTo>
                  <a:pt x="164" y="395"/>
                  <a:pt x="166" y="394"/>
                  <a:pt x="169" y="394"/>
                </a:cubicBezTo>
                <a:cubicBezTo>
                  <a:pt x="169" y="394"/>
                  <a:pt x="169" y="394"/>
                  <a:pt x="169" y="394"/>
                </a:cubicBezTo>
                <a:cubicBezTo>
                  <a:pt x="168" y="394"/>
                  <a:pt x="166" y="394"/>
                  <a:pt x="165" y="393"/>
                </a:cubicBezTo>
                <a:cubicBezTo>
                  <a:pt x="165" y="391"/>
                  <a:pt x="165" y="391"/>
                  <a:pt x="165" y="391"/>
                </a:cubicBezTo>
                <a:cubicBezTo>
                  <a:pt x="165" y="391"/>
                  <a:pt x="166" y="390"/>
                  <a:pt x="166" y="389"/>
                </a:cubicBezTo>
                <a:cubicBezTo>
                  <a:pt x="166" y="389"/>
                  <a:pt x="166" y="388"/>
                  <a:pt x="166" y="388"/>
                </a:cubicBezTo>
                <a:cubicBezTo>
                  <a:pt x="168" y="387"/>
                  <a:pt x="169" y="387"/>
                  <a:pt x="170" y="387"/>
                </a:cubicBezTo>
                <a:cubicBezTo>
                  <a:pt x="170" y="387"/>
                  <a:pt x="170" y="387"/>
                  <a:pt x="170" y="387"/>
                </a:cubicBezTo>
                <a:cubicBezTo>
                  <a:pt x="168" y="387"/>
                  <a:pt x="168" y="387"/>
                  <a:pt x="168" y="387"/>
                </a:cubicBezTo>
                <a:cubicBezTo>
                  <a:pt x="166" y="387"/>
                  <a:pt x="165" y="387"/>
                  <a:pt x="164" y="387"/>
                </a:cubicBezTo>
                <a:cubicBezTo>
                  <a:pt x="163" y="387"/>
                  <a:pt x="163" y="387"/>
                  <a:pt x="163" y="387"/>
                </a:cubicBezTo>
                <a:cubicBezTo>
                  <a:pt x="163" y="386"/>
                  <a:pt x="163" y="385"/>
                  <a:pt x="163" y="384"/>
                </a:cubicBezTo>
                <a:cubicBezTo>
                  <a:pt x="163" y="382"/>
                  <a:pt x="163" y="381"/>
                  <a:pt x="164" y="381"/>
                </a:cubicBezTo>
                <a:cubicBezTo>
                  <a:pt x="164" y="381"/>
                  <a:pt x="165" y="380"/>
                  <a:pt x="166" y="380"/>
                </a:cubicBezTo>
                <a:cubicBezTo>
                  <a:pt x="167" y="379"/>
                  <a:pt x="168" y="379"/>
                  <a:pt x="168" y="378"/>
                </a:cubicBezTo>
                <a:cubicBezTo>
                  <a:pt x="169" y="377"/>
                  <a:pt x="170" y="377"/>
                  <a:pt x="171" y="377"/>
                </a:cubicBezTo>
                <a:cubicBezTo>
                  <a:pt x="171" y="377"/>
                  <a:pt x="171" y="376"/>
                  <a:pt x="170" y="376"/>
                </a:cubicBezTo>
                <a:cubicBezTo>
                  <a:pt x="170" y="376"/>
                  <a:pt x="169" y="375"/>
                  <a:pt x="169" y="375"/>
                </a:cubicBezTo>
                <a:cubicBezTo>
                  <a:pt x="169" y="375"/>
                  <a:pt x="169" y="374"/>
                  <a:pt x="170" y="374"/>
                </a:cubicBezTo>
                <a:cubicBezTo>
                  <a:pt x="170" y="374"/>
                  <a:pt x="170" y="374"/>
                  <a:pt x="170" y="374"/>
                </a:cubicBezTo>
                <a:cubicBezTo>
                  <a:pt x="170" y="374"/>
                  <a:pt x="171" y="373"/>
                  <a:pt x="171" y="373"/>
                </a:cubicBezTo>
                <a:cubicBezTo>
                  <a:pt x="173" y="372"/>
                  <a:pt x="174" y="371"/>
                  <a:pt x="174" y="371"/>
                </a:cubicBezTo>
                <a:cubicBezTo>
                  <a:pt x="176" y="369"/>
                  <a:pt x="178" y="369"/>
                  <a:pt x="180" y="369"/>
                </a:cubicBezTo>
                <a:cubicBezTo>
                  <a:pt x="182" y="369"/>
                  <a:pt x="184" y="369"/>
                  <a:pt x="186" y="369"/>
                </a:cubicBezTo>
                <a:cubicBezTo>
                  <a:pt x="186" y="369"/>
                  <a:pt x="186" y="369"/>
                  <a:pt x="186" y="369"/>
                </a:cubicBezTo>
                <a:cubicBezTo>
                  <a:pt x="186" y="368"/>
                  <a:pt x="184" y="367"/>
                  <a:pt x="179" y="367"/>
                </a:cubicBezTo>
                <a:cubicBezTo>
                  <a:pt x="177" y="367"/>
                  <a:pt x="174" y="369"/>
                  <a:pt x="170" y="373"/>
                </a:cubicBezTo>
                <a:cubicBezTo>
                  <a:pt x="170" y="374"/>
                  <a:pt x="169" y="374"/>
                  <a:pt x="169" y="374"/>
                </a:cubicBezTo>
                <a:cubicBezTo>
                  <a:pt x="167" y="376"/>
                  <a:pt x="166" y="378"/>
                  <a:pt x="165" y="378"/>
                </a:cubicBezTo>
                <a:cubicBezTo>
                  <a:pt x="164" y="380"/>
                  <a:pt x="162" y="380"/>
                  <a:pt x="161" y="380"/>
                </a:cubicBezTo>
                <a:cubicBezTo>
                  <a:pt x="161" y="380"/>
                  <a:pt x="160" y="380"/>
                  <a:pt x="160" y="380"/>
                </a:cubicBezTo>
                <a:cubicBezTo>
                  <a:pt x="160" y="379"/>
                  <a:pt x="161" y="379"/>
                  <a:pt x="162" y="378"/>
                </a:cubicBezTo>
                <a:cubicBezTo>
                  <a:pt x="162" y="377"/>
                  <a:pt x="163" y="377"/>
                  <a:pt x="163" y="376"/>
                </a:cubicBezTo>
                <a:cubicBezTo>
                  <a:pt x="163" y="376"/>
                  <a:pt x="162" y="375"/>
                  <a:pt x="162" y="375"/>
                </a:cubicBezTo>
                <a:cubicBezTo>
                  <a:pt x="161" y="374"/>
                  <a:pt x="160" y="374"/>
                  <a:pt x="160" y="373"/>
                </a:cubicBezTo>
                <a:cubicBezTo>
                  <a:pt x="160" y="373"/>
                  <a:pt x="160" y="373"/>
                  <a:pt x="161" y="372"/>
                </a:cubicBezTo>
                <a:cubicBezTo>
                  <a:pt x="161" y="372"/>
                  <a:pt x="163" y="371"/>
                  <a:pt x="165" y="372"/>
                </a:cubicBezTo>
                <a:cubicBezTo>
                  <a:pt x="166" y="372"/>
                  <a:pt x="166" y="372"/>
                  <a:pt x="166" y="372"/>
                </a:cubicBezTo>
                <a:cubicBezTo>
                  <a:pt x="166" y="372"/>
                  <a:pt x="166" y="371"/>
                  <a:pt x="166" y="371"/>
                </a:cubicBezTo>
                <a:cubicBezTo>
                  <a:pt x="167" y="371"/>
                  <a:pt x="167" y="370"/>
                  <a:pt x="167" y="371"/>
                </a:cubicBezTo>
                <a:cubicBezTo>
                  <a:pt x="167" y="370"/>
                  <a:pt x="167" y="370"/>
                  <a:pt x="167" y="370"/>
                </a:cubicBezTo>
                <a:cubicBezTo>
                  <a:pt x="166" y="370"/>
                  <a:pt x="165" y="370"/>
                  <a:pt x="165" y="370"/>
                </a:cubicBezTo>
                <a:cubicBezTo>
                  <a:pt x="165" y="369"/>
                  <a:pt x="166" y="369"/>
                  <a:pt x="167" y="369"/>
                </a:cubicBezTo>
                <a:cubicBezTo>
                  <a:pt x="168" y="368"/>
                  <a:pt x="169" y="368"/>
                  <a:pt x="169" y="368"/>
                </a:cubicBezTo>
                <a:cubicBezTo>
                  <a:pt x="168" y="366"/>
                  <a:pt x="168" y="366"/>
                  <a:pt x="168" y="366"/>
                </a:cubicBezTo>
                <a:cubicBezTo>
                  <a:pt x="168" y="366"/>
                  <a:pt x="169" y="366"/>
                  <a:pt x="170" y="366"/>
                </a:cubicBezTo>
                <a:cubicBezTo>
                  <a:pt x="170" y="365"/>
                  <a:pt x="171" y="365"/>
                  <a:pt x="172" y="365"/>
                </a:cubicBezTo>
                <a:cubicBezTo>
                  <a:pt x="172" y="365"/>
                  <a:pt x="173" y="365"/>
                  <a:pt x="173" y="365"/>
                </a:cubicBezTo>
                <a:cubicBezTo>
                  <a:pt x="174" y="365"/>
                  <a:pt x="174" y="365"/>
                  <a:pt x="175" y="364"/>
                </a:cubicBezTo>
                <a:cubicBezTo>
                  <a:pt x="175" y="363"/>
                  <a:pt x="174" y="363"/>
                  <a:pt x="174" y="363"/>
                </a:cubicBezTo>
                <a:cubicBezTo>
                  <a:pt x="175" y="362"/>
                  <a:pt x="176" y="361"/>
                  <a:pt x="177" y="361"/>
                </a:cubicBezTo>
                <a:close/>
              </a:path>
            </a:pathLst>
          </a:custGeom>
          <a:solidFill>
            <a:schemeClr val="accent2"/>
          </a:solidFill>
          <a:ln w="6350">
            <a:solidFill>
              <a:sysClr val="window" lastClr="FFFFFF"/>
            </a:solidFill>
            <a:prstDash val="solid"/>
            <a:round/>
            <a:headEnd/>
            <a:tailEnd/>
          </a:ln>
        </p:spPr>
        <p:txBody>
          <a:bodyPr/>
          <a:lstStyle/>
          <a:p>
            <a:pPr defTabSz="914180" eaLnBrk="1" fontAlgn="auto" hangingPunct="1">
              <a:spcBef>
                <a:spcPts val="0"/>
              </a:spcBef>
              <a:spcAft>
                <a:spcPts val="0"/>
              </a:spcAft>
            </a:pPr>
            <a:endParaRPr lang="en-GB" sz="1800" b="0" kern="0">
              <a:solidFill>
                <a:prstClr val="black"/>
              </a:solidFill>
              <a:latin typeface="Calibri"/>
              <a:ea typeface="+mn-ea"/>
              <a:cs typeface="+mn-cs"/>
            </a:endParaRPr>
          </a:p>
        </p:txBody>
      </p:sp>
      <p:sp>
        <p:nvSpPr>
          <p:cNvPr id="78" name="Freeform 51"/>
          <p:cNvSpPr>
            <a:spLocks noEditPoints="1"/>
          </p:cNvSpPr>
          <p:nvPr/>
        </p:nvSpPr>
        <p:spPr bwMode="auto">
          <a:xfrm>
            <a:off x="4797520" y="1956657"/>
            <a:ext cx="469668" cy="389650"/>
          </a:xfrm>
          <a:custGeom>
            <a:avLst/>
            <a:gdLst>
              <a:gd name="T0" fmla="*/ 212 w 225"/>
              <a:gd name="T1" fmla="*/ 110 h 186"/>
              <a:gd name="T2" fmla="*/ 205 w 225"/>
              <a:gd name="T3" fmla="*/ 99 h 186"/>
              <a:gd name="T4" fmla="*/ 209 w 225"/>
              <a:gd name="T5" fmla="*/ 85 h 186"/>
              <a:gd name="T6" fmla="*/ 219 w 225"/>
              <a:gd name="T7" fmla="*/ 69 h 186"/>
              <a:gd name="T8" fmla="*/ 198 w 225"/>
              <a:gd name="T9" fmla="*/ 72 h 186"/>
              <a:gd name="T10" fmla="*/ 188 w 225"/>
              <a:gd name="T11" fmla="*/ 52 h 186"/>
              <a:gd name="T12" fmla="*/ 178 w 225"/>
              <a:gd name="T13" fmla="*/ 68 h 186"/>
              <a:gd name="T14" fmla="*/ 165 w 225"/>
              <a:gd name="T15" fmla="*/ 61 h 186"/>
              <a:gd name="T16" fmla="*/ 147 w 225"/>
              <a:gd name="T17" fmla="*/ 57 h 186"/>
              <a:gd name="T18" fmla="*/ 137 w 225"/>
              <a:gd name="T19" fmla="*/ 78 h 186"/>
              <a:gd name="T20" fmla="*/ 135 w 225"/>
              <a:gd name="T21" fmla="*/ 58 h 186"/>
              <a:gd name="T22" fmla="*/ 115 w 225"/>
              <a:gd name="T23" fmla="*/ 53 h 186"/>
              <a:gd name="T24" fmla="*/ 106 w 225"/>
              <a:gd name="T25" fmla="*/ 48 h 186"/>
              <a:gd name="T26" fmla="*/ 94 w 225"/>
              <a:gd name="T27" fmla="*/ 54 h 186"/>
              <a:gd name="T28" fmla="*/ 83 w 225"/>
              <a:gd name="T29" fmla="*/ 65 h 186"/>
              <a:gd name="T30" fmla="*/ 71 w 225"/>
              <a:gd name="T31" fmla="*/ 64 h 186"/>
              <a:gd name="T32" fmla="*/ 68 w 225"/>
              <a:gd name="T33" fmla="*/ 68 h 186"/>
              <a:gd name="T34" fmla="*/ 69 w 225"/>
              <a:gd name="T35" fmla="*/ 55 h 186"/>
              <a:gd name="T36" fmla="*/ 76 w 225"/>
              <a:gd name="T37" fmla="*/ 45 h 186"/>
              <a:gd name="T38" fmla="*/ 75 w 225"/>
              <a:gd name="T39" fmla="*/ 25 h 186"/>
              <a:gd name="T40" fmla="*/ 64 w 225"/>
              <a:gd name="T41" fmla="*/ 3 h 186"/>
              <a:gd name="T42" fmla="*/ 52 w 225"/>
              <a:gd name="T43" fmla="*/ 3 h 186"/>
              <a:gd name="T44" fmla="*/ 60 w 225"/>
              <a:gd name="T45" fmla="*/ 10 h 186"/>
              <a:gd name="T46" fmla="*/ 54 w 225"/>
              <a:gd name="T47" fmla="*/ 15 h 186"/>
              <a:gd name="T48" fmla="*/ 54 w 225"/>
              <a:gd name="T49" fmla="*/ 29 h 186"/>
              <a:gd name="T50" fmla="*/ 49 w 225"/>
              <a:gd name="T51" fmla="*/ 22 h 186"/>
              <a:gd name="T52" fmla="*/ 40 w 225"/>
              <a:gd name="T53" fmla="*/ 8 h 186"/>
              <a:gd name="T54" fmla="*/ 33 w 225"/>
              <a:gd name="T55" fmla="*/ 12 h 186"/>
              <a:gd name="T56" fmla="*/ 27 w 225"/>
              <a:gd name="T57" fmla="*/ 20 h 186"/>
              <a:gd name="T58" fmla="*/ 32 w 225"/>
              <a:gd name="T59" fmla="*/ 34 h 186"/>
              <a:gd name="T60" fmla="*/ 19 w 225"/>
              <a:gd name="T61" fmla="*/ 27 h 186"/>
              <a:gd name="T62" fmla="*/ 13 w 225"/>
              <a:gd name="T63" fmla="*/ 27 h 186"/>
              <a:gd name="T64" fmla="*/ 31 w 225"/>
              <a:gd name="T65" fmla="*/ 42 h 186"/>
              <a:gd name="T66" fmla="*/ 45 w 225"/>
              <a:gd name="T67" fmla="*/ 42 h 186"/>
              <a:gd name="T68" fmla="*/ 51 w 225"/>
              <a:gd name="T69" fmla="*/ 50 h 186"/>
              <a:gd name="T70" fmla="*/ 56 w 225"/>
              <a:gd name="T71" fmla="*/ 58 h 186"/>
              <a:gd name="T72" fmla="*/ 51 w 225"/>
              <a:gd name="T73" fmla="*/ 71 h 186"/>
              <a:gd name="T74" fmla="*/ 31 w 225"/>
              <a:gd name="T75" fmla="*/ 71 h 186"/>
              <a:gd name="T76" fmla="*/ 21 w 225"/>
              <a:gd name="T77" fmla="*/ 66 h 186"/>
              <a:gd name="T78" fmla="*/ 5 w 225"/>
              <a:gd name="T79" fmla="*/ 74 h 186"/>
              <a:gd name="T80" fmla="*/ 26 w 225"/>
              <a:gd name="T81" fmla="*/ 82 h 186"/>
              <a:gd name="T82" fmla="*/ 28 w 225"/>
              <a:gd name="T83" fmla="*/ 96 h 186"/>
              <a:gd name="T84" fmla="*/ 44 w 225"/>
              <a:gd name="T85" fmla="*/ 98 h 186"/>
              <a:gd name="T86" fmla="*/ 30 w 225"/>
              <a:gd name="T87" fmla="*/ 106 h 186"/>
              <a:gd name="T88" fmla="*/ 39 w 225"/>
              <a:gd name="T89" fmla="*/ 112 h 186"/>
              <a:gd name="T90" fmla="*/ 11 w 225"/>
              <a:gd name="T91" fmla="*/ 118 h 186"/>
              <a:gd name="T92" fmla="*/ 24 w 225"/>
              <a:gd name="T93" fmla="*/ 134 h 186"/>
              <a:gd name="T94" fmla="*/ 37 w 225"/>
              <a:gd name="T95" fmla="*/ 135 h 186"/>
              <a:gd name="T96" fmla="*/ 45 w 225"/>
              <a:gd name="T97" fmla="*/ 146 h 186"/>
              <a:gd name="T98" fmla="*/ 51 w 225"/>
              <a:gd name="T99" fmla="*/ 151 h 186"/>
              <a:gd name="T100" fmla="*/ 48 w 225"/>
              <a:gd name="T101" fmla="*/ 159 h 186"/>
              <a:gd name="T102" fmla="*/ 95 w 225"/>
              <a:gd name="T103" fmla="*/ 186 h 186"/>
              <a:gd name="T104" fmla="*/ 110 w 225"/>
              <a:gd name="T105" fmla="*/ 174 h 186"/>
              <a:gd name="T106" fmla="*/ 129 w 225"/>
              <a:gd name="T107" fmla="*/ 179 h 186"/>
              <a:gd name="T108" fmla="*/ 170 w 225"/>
              <a:gd name="T109" fmla="*/ 167 h 186"/>
              <a:gd name="T110" fmla="*/ 192 w 225"/>
              <a:gd name="T111" fmla="*/ 159 h 186"/>
              <a:gd name="T112" fmla="*/ 201 w 225"/>
              <a:gd name="T113" fmla="*/ 157 h 186"/>
              <a:gd name="T114" fmla="*/ 209 w 225"/>
              <a:gd name="T115" fmla="*/ 147 h 186"/>
              <a:gd name="T116" fmla="*/ 210 w 225"/>
              <a:gd name="T117" fmla="*/ 141 h 186"/>
              <a:gd name="T118" fmla="*/ 216 w 225"/>
              <a:gd name="T119" fmla="*/ 138 h 186"/>
              <a:gd name="T120" fmla="*/ 219 w 225"/>
              <a:gd name="T121" fmla="*/ 13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5" h="186">
                <a:moveTo>
                  <a:pt x="185" y="168"/>
                </a:moveTo>
                <a:cubicBezTo>
                  <a:pt x="185" y="168"/>
                  <a:pt x="185" y="168"/>
                  <a:pt x="185" y="168"/>
                </a:cubicBezTo>
                <a:cubicBezTo>
                  <a:pt x="185" y="168"/>
                  <a:pt x="185" y="168"/>
                  <a:pt x="184" y="168"/>
                </a:cubicBezTo>
                <a:cubicBezTo>
                  <a:pt x="184" y="168"/>
                  <a:pt x="185" y="168"/>
                  <a:pt x="185" y="168"/>
                </a:cubicBezTo>
                <a:close/>
                <a:moveTo>
                  <a:pt x="224" y="118"/>
                </a:moveTo>
                <a:cubicBezTo>
                  <a:pt x="224" y="117"/>
                  <a:pt x="223" y="117"/>
                  <a:pt x="221" y="117"/>
                </a:cubicBezTo>
                <a:cubicBezTo>
                  <a:pt x="221" y="116"/>
                  <a:pt x="221" y="116"/>
                  <a:pt x="221" y="115"/>
                </a:cubicBezTo>
                <a:cubicBezTo>
                  <a:pt x="221" y="115"/>
                  <a:pt x="220" y="114"/>
                  <a:pt x="217" y="112"/>
                </a:cubicBezTo>
                <a:cubicBezTo>
                  <a:pt x="215" y="110"/>
                  <a:pt x="213" y="110"/>
                  <a:pt x="213" y="110"/>
                </a:cubicBezTo>
                <a:cubicBezTo>
                  <a:pt x="212" y="110"/>
                  <a:pt x="212" y="110"/>
                  <a:pt x="212" y="110"/>
                </a:cubicBezTo>
                <a:cubicBezTo>
                  <a:pt x="211" y="110"/>
                  <a:pt x="210" y="111"/>
                  <a:pt x="209" y="112"/>
                </a:cubicBezTo>
                <a:cubicBezTo>
                  <a:pt x="207" y="113"/>
                  <a:pt x="206" y="114"/>
                  <a:pt x="205" y="114"/>
                </a:cubicBezTo>
                <a:cubicBezTo>
                  <a:pt x="205" y="114"/>
                  <a:pt x="205" y="114"/>
                  <a:pt x="205" y="114"/>
                </a:cubicBezTo>
                <a:cubicBezTo>
                  <a:pt x="207" y="112"/>
                  <a:pt x="209" y="111"/>
                  <a:pt x="210" y="110"/>
                </a:cubicBezTo>
                <a:cubicBezTo>
                  <a:pt x="211" y="109"/>
                  <a:pt x="211" y="109"/>
                  <a:pt x="212" y="109"/>
                </a:cubicBezTo>
                <a:cubicBezTo>
                  <a:pt x="213" y="107"/>
                  <a:pt x="214" y="106"/>
                  <a:pt x="214" y="104"/>
                </a:cubicBezTo>
                <a:cubicBezTo>
                  <a:pt x="214" y="102"/>
                  <a:pt x="213" y="101"/>
                  <a:pt x="212" y="101"/>
                </a:cubicBezTo>
                <a:cubicBezTo>
                  <a:pt x="208" y="101"/>
                  <a:pt x="208" y="101"/>
                  <a:pt x="208" y="101"/>
                </a:cubicBezTo>
                <a:cubicBezTo>
                  <a:pt x="206" y="101"/>
                  <a:pt x="204" y="101"/>
                  <a:pt x="203" y="100"/>
                </a:cubicBezTo>
                <a:cubicBezTo>
                  <a:pt x="205" y="100"/>
                  <a:pt x="205" y="99"/>
                  <a:pt x="205" y="99"/>
                </a:cubicBezTo>
                <a:cubicBezTo>
                  <a:pt x="205" y="98"/>
                  <a:pt x="205" y="98"/>
                  <a:pt x="205" y="98"/>
                </a:cubicBezTo>
                <a:cubicBezTo>
                  <a:pt x="205" y="97"/>
                  <a:pt x="205" y="97"/>
                  <a:pt x="206" y="96"/>
                </a:cubicBezTo>
                <a:cubicBezTo>
                  <a:pt x="208" y="95"/>
                  <a:pt x="208" y="95"/>
                  <a:pt x="209" y="94"/>
                </a:cubicBezTo>
                <a:cubicBezTo>
                  <a:pt x="210" y="93"/>
                  <a:pt x="212" y="92"/>
                  <a:pt x="212" y="91"/>
                </a:cubicBezTo>
                <a:cubicBezTo>
                  <a:pt x="212" y="91"/>
                  <a:pt x="212" y="91"/>
                  <a:pt x="212" y="91"/>
                </a:cubicBezTo>
                <a:cubicBezTo>
                  <a:pt x="213" y="91"/>
                  <a:pt x="213" y="90"/>
                  <a:pt x="213" y="90"/>
                </a:cubicBezTo>
                <a:cubicBezTo>
                  <a:pt x="213" y="90"/>
                  <a:pt x="213" y="90"/>
                  <a:pt x="213" y="88"/>
                </a:cubicBezTo>
                <a:cubicBezTo>
                  <a:pt x="213" y="87"/>
                  <a:pt x="213" y="87"/>
                  <a:pt x="212" y="86"/>
                </a:cubicBezTo>
                <a:cubicBezTo>
                  <a:pt x="212" y="85"/>
                  <a:pt x="211" y="84"/>
                  <a:pt x="211" y="84"/>
                </a:cubicBezTo>
                <a:cubicBezTo>
                  <a:pt x="210" y="84"/>
                  <a:pt x="210" y="85"/>
                  <a:pt x="209" y="85"/>
                </a:cubicBezTo>
                <a:cubicBezTo>
                  <a:pt x="209" y="85"/>
                  <a:pt x="208" y="85"/>
                  <a:pt x="208" y="85"/>
                </a:cubicBezTo>
                <a:cubicBezTo>
                  <a:pt x="208" y="85"/>
                  <a:pt x="206" y="85"/>
                  <a:pt x="204" y="83"/>
                </a:cubicBezTo>
                <a:cubicBezTo>
                  <a:pt x="204" y="82"/>
                  <a:pt x="204" y="82"/>
                  <a:pt x="204" y="81"/>
                </a:cubicBezTo>
                <a:cubicBezTo>
                  <a:pt x="204" y="81"/>
                  <a:pt x="205" y="80"/>
                  <a:pt x="205" y="80"/>
                </a:cubicBezTo>
                <a:cubicBezTo>
                  <a:pt x="205" y="79"/>
                  <a:pt x="205" y="78"/>
                  <a:pt x="205" y="78"/>
                </a:cubicBezTo>
                <a:cubicBezTo>
                  <a:pt x="206" y="78"/>
                  <a:pt x="206" y="78"/>
                  <a:pt x="208" y="77"/>
                </a:cubicBezTo>
                <a:cubicBezTo>
                  <a:pt x="209" y="77"/>
                  <a:pt x="210" y="76"/>
                  <a:pt x="210" y="75"/>
                </a:cubicBezTo>
                <a:cubicBezTo>
                  <a:pt x="211" y="73"/>
                  <a:pt x="212" y="72"/>
                  <a:pt x="214" y="71"/>
                </a:cubicBezTo>
                <a:cubicBezTo>
                  <a:pt x="214" y="71"/>
                  <a:pt x="215" y="71"/>
                  <a:pt x="216" y="70"/>
                </a:cubicBezTo>
                <a:cubicBezTo>
                  <a:pt x="217" y="70"/>
                  <a:pt x="218" y="70"/>
                  <a:pt x="219" y="69"/>
                </a:cubicBezTo>
                <a:cubicBezTo>
                  <a:pt x="219" y="69"/>
                  <a:pt x="219" y="69"/>
                  <a:pt x="219" y="69"/>
                </a:cubicBezTo>
                <a:cubicBezTo>
                  <a:pt x="217" y="69"/>
                  <a:pt x="216" y="68"/>
                  <a:pt x="215" y="68"/>
                </a:cubicBezTo>
                <a:cubicBezTo>
                  <a:pt x="214" y="67"/>
                  <a:pt x="213" y="67"/>
                  <a:pt x="213" y="67"/>
                </a:cubicBezTo>
                <a:cubicBezTo>
                  <a:pt x="213" y="67"/>
                  <a:pt x="212" y="68"/>
                  <a:pt x="210" y="69"/>
                </a:cubicBezTo>
                <a:cubicBezTo>
                  <a:pt x="208" y="71"/>
                  <a:pt x="206" y="71"/>
                  <a:pt x="206" y="71"/>
                </a:cubicBezTo>
                <a:cubicBezTo>
                  <a:pt x="204" y="71"/>
                  <a:pt x="203" y="71"/>
                  <a:pt x="203" y="71"/>
                </a:cubicBezTo>
                <a:cubicBezTo>
                  <a:pt x="203" y="71"/>
                  <a:pt x="202" y="72"/>
                  <a:pt x="201" y="73"/>
                </a:cubicBezTo>
                <a:cubicBezTo>
                  <a:pt x="200" y="75"/>
                  <a:pt x="200" y="76"/>
                  <a:pt x="200" y="76"/>
                </a:cubicBezTo>
                <a:cubicBezTo>
                  <a:pt x="200" y="77"/>
                  <a:pt x="200" y="77"/>
                  <a:pt x="200" y="77"/>
                </a:cubicBezTo>
                <a:cubicBezTo>
                  <a:pt x="199" y="75"/>
                  <a:pt x="198" y="73"/>
                  <a:pt x="198" y="72"/>
                </a:cubicBezTo>
                <a:cubicBezTo>
                  <a:pt x="196" y="70"/>
                  <a:pt x="195" y="69"/>
                  <a:pt x="195" y="69"/>
                </a:cubicBezTo>
                <a:cubicBezTo>
                  <a:pt x="195" y="68"/>
                  <a:pt x="195" y="67"/>
                  <a:pt x="196" y="65"/>
                </a:cubicBezTo>
                <a:cubicBezTo>
                  <a:pt x="197" y="64"/>
                  <a:pt x="198" y="63"/>
                  <a:pt x="198" y="62"/>
                </a:cubicBezTo>
                <a:cubicBezTo>
                  <a:pt x="198" y="61"/>
                  <a:pt x="197" y="61"/>
                  <a:pt x="196" y="60"/>
                </a:cubicBezTo>
                <a:cubicBezTo>
                  <a:pt x="195" y="59"/>
                  <a:pt x="194" y="58"/>
                  <a:pt x="194" y="57"/>
                </a:cubicBezTo>
                <a:cubicBezTo>
                  <a:pt x="194" y="56"/>
                  <a:pt x="194" y="55"/>
                  <a:pt x="194" y="55"/>
                </a:cubicBezTo>
                <a:cubicBezTo>
                  <a:pt x="194" y="53"/>
                  <a:pt x="194" y="52"/>
                  <a:pt x="194" y="52"/>
                </a:cubicBezTo>
                <a:cubicBezTo>
                  <a:pt x="194" y="51"/>
                  <a:pt x="193" y="51"/>
                  <a:pt x="192" y="51"/>
                </a:cubicBezTo>
                <a:cubicBezTo>
                  <a:pt x="191" y="51"/>
                  <a:pt x="190" y="51"/>
                  <a:pt x="190" y="51"/>
                </a:cubicBezTo>
                <a:cubicBezTo>
                  <a:pt x="189" y="52"/>
                  <a:pt x="189" y="52"/>
                  <a:pt x="188" y="52"/>
                </a:cubicBezTo>
                <a:cubicBezTo>
                  <a:pt x="188" y="52"/>
                  <a:pt x="188" y="52"/>
                  <a:pt x="187" y="51"/>
                </a:cubicBezTo>
                <a:cubicBezTo>
                  <a:pt x="185" y="50"/>
                  <a:pt x="184" y="50"/>
                  <a:pt x="183" y="50"/>
                </a:cubicBezTo>
                <a:cubicBezTo>
                  <a:pt x="182" y="50"/>
                  <a:pt x="182" y="51"/>
                  <a:pt x="182" y="51"/>
                </a:cubicBezTo>
                <a:cubicBezTo>
                  <a:pt x="182" y="51"/>
                  <a:pt x="182" y="52"/>
                  <a:pt x="182" y="53"/>
                </a:cubicBezTo>
                <a:cubicBezTo>
                  <a:pt x="182" y="54"/>
                  <a:pt x="181" y="56"/>
                  <a:pt x="181" y="58"/>
                </a:cubicBezTo>
                <a:cubicBezTo>
                  <a:pt x="181" y="60"/>
                  <a:pt x="181" y="61"/>
                  <a:pt x="181" y="63"/>
                </a:cubicBezTo>
                <a:cubicBezTo>
                  <a:pt x="181" y="63"/>
                  <a:pt x="181" y="64"/>
                  <a:pt x="180" y="64"/>
                </a:cubicBezTo>
                <a:cubicBezTo>
                  <a:pt x="180" y="65"/>
                  <a:pt x="179" y="65"/>
                  <a:pt x="179" y="65"/>
                </a:cubicBezTo>
                <a:cubicBezTo>
                  <a:pt x="179" y="65"/>
                  <a:pt x="179" y="66"/>
                  <a:pt x="179" y="67"/>
                </a:cubicBezTo>
                <a:cubicBezTo>
                  <a:pt x="179" y="67"/>
                  <a:pt x="179" y="68"/>
                  <a:pt x="178" y="68"/>
                </a:cubicBezTo>
                <a:cubicBezTo>
                  <a:pt x="178" y="68"/>
                  <a:pt x="178" y="68"/>
                  <a:pt x="178" y="67"/>
                </a:cubicBezTo>
                <a:cubicBezTo>
                  <a:pt x="177" y="67"/>
                  <a:pt x="177" y="67"/>
                  <a:pt x="177" y="67"/>
                </a:cubicBezTo>
                <a:cubicBezTo>
                  <a:pt x="176" y="67"/>
                  <a:pt x="176" y="67"/>
                  <a:pt x="175" y="68"/>
                </a:cubicBezTo>
                <a:cubicBezTo>
                  <a:pt x="174" y="69"/>
                  <a:pt x="174" y="70"/>
                  <a:pt x="174" y="70"/>
                </a:cubicBezTo>
                <a:cubicBezTo>
                  <a:pt x="173" y="69"/>
                  <a:pt x="172" y="68"/>
                  <a:pt x="172" y="67"/>
                </a:cubicBezTo>
                <a:cubicBezTo>
                  <a:pt x="171" y="67"/>
                  <a:pt x="169" y="66"/>
                  <a:pt x="168" y="67"/>
                </a:cubicBezTo>
                <a:cubicBezTo>
                  <a:pt x="168" y="67"/>
                  <a:pt x="168" y="66"/>
                  <a:pt x="168" y="66"/>
                </a:cubicBezTo>
                <a:cubicBezTo>
                  <a:pt x="168" y="65"/>
                  <a:pt x="169" y="64"/>
                  <a:pt x="169" y="64"/>
                </a:cubicBezTo>
                <a:cubicBezTo>
                  <a:pt x="169" y="63"/>
                  <a:pt x="168" y="62"/>
                  <a:pt x="168" y="62"/>
                </a:cubicBezTo>
                <a:cubicBezTo>
                  <a:pt x="167" y="61"/>
                  <a:pt x="167" y="61"/>
                  <a:pt x="165" y="61"/>
                </a:cubicBezTo>
                <a:cubicBezTo>
                  <a:pt x="164" y="61"/>
                  <a:pt x="162" y="62"/>
                  <a:pt x="160" y="64"/>
                </a:cubicBezTo>
                <a:cubicBezTo>
                  <a:pt x="159" y="65"/>
                  <a:pt x="158" y="66"/>
                  <a:pt x="157" y="68"/>
                </a:cubicBezTo>
                <a:cubicBezTo>
                  <a:pt x="157" y="68"/>
                  <a:pt x="157" y="68"/>
                  <a:pt x="158" y="68"/>
                </a:cubicBezTo>
                <a:cubicBezTo>
                  <a:pt x="158" y="69"/>
                  <a:pt x="158" y="69"/>
                  <a:pt x="158" y="69"/>
                </a:cubicBezTo>
                <a:cubicBezTo>
                  <a:pt x="157" y="68"/>
                  <a:pt x="157" y="68"/>
                  <a:pt x="156" y="68"/>
                </a:cubicBezTo>
                <a:cubicBezTo>
                  <a:pt x="155" y="68"/>
                  <a:pt x="154" y="69"/>
                  <a:pt x="153" y="71"/>
                </a:cubicBezTo>
                <a:cubicBezTo>
                  <a:pt x="153" y="71"/>
                  <a:pt x="153" y="69"/>
                  <a:pt x="152" y="66"/>
                </a:cubicBezTo>
                <a:cubicBezTo>
                  <a:pt x="151" y="65"/>
                  <a:pt x="151" y="64"/>
                  <a:pt x="151" y="63"/>
                </a:cubicBezTo>
                <a:cubicBezTo>
                  <a:pt x="151" y="62"/>
                  <a:pt x="151" y="61"/>
                  <a:pt x="150" y="61"/>
                </a:cubicBezTo>
                <a:cubicBezTo>
                  <a:pt x="148" y="58"/>
                  <a:pt x="147" y="57"/>
                  <a:pt x="147" y="57"/>
                </a:cubicBezTo>
                <a:cubicBezTo>
                  <a:pt x="145" y="55"/>
                  <a:pt x="143" y="54"/>
                  <a:pt x="142" y="54"/>
                </a:cubicBezTo>
                <a:cubicBezTo>
                  <a:pt x="141" y="54"/>
                  <a:pt x="141" y="55"/>
                  <a:pt x="140" y="57"/>
                </a:cubicBezTo>
                <a:cubicBezTo>
                  <a:pt x="140" y="58"/>
                  <a:pt x="139" y="59"/>
                  <a:pt x="139" y="61"/>
                </a:cubicBezTo>
                <a:cubicBezTo>
                  <a:pt x="139" y="61"/>
                  <a:pt x="140" y="62"/>
                  <a:pt x="140" y="64"/>
                </a:cubicBezTo>
                <a:cubicBezTo>
                  <a:pt x="140" y="65"/>
                  <a:pt x="140" y="65"/>
                  <a:pt x="140" y="66"/>
                </a:cubicBezTo>
                <a:cubicBezTo>
                  <a:pt x="140" y="67"/>
                  <a:pt x="140" y="67"/>
                  <a:pt x="140" y="68"/>
                </a:cubicBezTo>
                <a:cubicBezTo>
                  <a:pt x="140" y="68"/>
                  <a:pt x="140" y="69"/>
                  <a:pt x="140" y="70"/>
                </a:cubicBezTo>
                <a:cubicBezTo>
                  <a:pt x="140" y="71"/>
                  <a:pt x="139" y="73"/>
                  <a:pt x="137" y="78"/>
                </a:cubicBezTo>
                <a:cubicBezTo>
                  <a:pt x="137" y="80"/>
                  <a:pt x="137" y="80"/>
                  <a:pt x="137" y="80"/>
                </a:cubicBezTo>
                <a:cubicBezTo>
                  <a:pt x="137" y="79"/>
                  <a:pt x="137" y="78"/>
                  <a:pt x="137" y="78"/>
                </a:cubicBezTo>
                <a:cubicBezTo>
                  <a:pt x="137" y="77"/>
                  <a:pt x="137" y="75"/>
                  <a:pt x="137" y="74"/>
                </a:cubicBezTo>
                <a:cubicBezTo>
                  <a:pt x="138" y="72"/>
                  <a:pt x="138" y="70"/>
                  <a:pt x="138" y="70"/>
                </a:cubicBezTo>
                <a:cubicBezTo>
                  <a:pt x="138" y="70"/>
                  <a:pt x="138" y="70"/>
                  <a:pt x="138" y="69"/>
                </a:cubicBezTo>
                <a:cubicBezTo>
                  <a:pt x="137" y="69"/>
                  <a:pt x="137" y="69"/>
                  <a:pt x="137" y="68"/>
                </a:cubicBezTo>
                <a:cubicBezTo>
                  <a:pt x="137" y="68"/>
                  <a:pt x="137" y="68"/>
                  <a:pt x="138" y="67"/>
                </a:cubicBezTo>
                <a:cubicBezTo>
                  <a:pt x="138" y="67"/>
                  <a:pt x="138" y="66"/>
                  <a:pt x="138" y="66"/>
                </a:cubicBezTo>
                <a:cubicBezTo>
                  <a:pt x="138" y="66"/>
                  <a:pt x="138" y="66"/>
                  <a:pt x="138" y="66"/>
                </a:cubicBezTo>
                <a:cubicBezTo>
                  <a:pt x="138" y="65"/>
                  <a:pt x="137" y="64"/>
                  <a:pt x="136" y="63"/>
                </a:cubicBezTo>
                <a:cubicBezTo>
                  <a:pt x="135" y="62"/>
                  <a:pt x="134" y="61"/>
                  <a:pt x="134" y="61"/>
                </a:cubicBezTo>
                <a:cubicBezTo>
                  <a:pt x="134" y="60"/>
                  <a:pt x="135" y="59"/>
                  <a:pt x="135" y="58"/>
                </a:cubicBezTo>
                <a:cubicBezTo>
                  <a:pt x="135" y="57"/>
                  <a:pt x="136" y="56"/>
                  <a:pt x="136" y="56"/>
                </a:cubicBezTo>
                <a:cubicBezTo>
                  <a:pt x="136" y="55"/>
                  <a:pt x="135" y="54"/>
                  <a:pt x="135" y="53"/>
                </a:cubicBezTo>
                <a:cubicBezTo>
                  <a:pt x="135" y="52"/>
                  <a:pt x="134" y="51"/>
                  <a:pt x="134" y="51"/>
                </a:cubicBezTo>
                <a:cubicBezTo>
                  <a:pt x="134" y="50"/>
                  <a:pt x="133" y="50"/>
                  <a:pt x="131" y="50"/>
                </a:cubicBezTo>
                <a:cubicBezTo>
                  <a:pt x="130" y="49"/>
                  <a:pt x="130" y="49"/>
                  <a:pt x="130" y="47"/>
                </a:cubicBezTo>
                <a:cubicBezTo>
                  <a:pt x="130" y="47"/>
                  <a:pt x="128" y="48"/>
                  <a:pt x="126" y="49"/>
                </a:cubicBezTo>
                <a:cubicBezTo>
                  <a:pt x="124" y="50"/>
                  <a:pt x="123" y="50"/>
                  <a:pt x="122" y="50"/>
                </a:cubicBezTo>
                <a:cubicBezTo>
                  <a:pt x="120" y="50"/>
                  <a:pt x="119" y="49"/>
                  <a:pt x="119" y="49"/>
                </a:cubicBezTo>
                <a:cubicBezTo>
                  <a:pt x="118" y="49"/>
                  <a:pt x="117" y="50"/>
                  <a:pt x="116" y="52"/>
                </a:cubicBezTo>
                <a:cubicBezTo>
                  <a:pt x="116" y="52"/>
                  <a:pt x="116" y="53"/>
                  <a:pt x="115" y="53"/>
                </a:cubicBezTo>
                <a:cubicBezTo>
                  <a:pt x="114" y="53"/>
                  <a:pt x="114" y="53"/>
                  <a:pt x="114" y="54"/>
                </a:cubicBezTo>
                <a:cubicBezTo>
                  <a:pt x="114" y="58"/>
                  <a:pt x="114" y="60"/>
                  <a:pt x="114" y="61"/>
                </a:cubicBezTo>
                <a:cubicBezTo>
                  <a:pt x="113" y="64"/>
                  <a:pt x="112" y="65"/>
                  <a:pt x="110" y="65"/>
                </a:cubicBezTo>
                <a:cubicBezTo>
                  <a:pt x="110" y="65"/>
                  <a:pt x="109" y="65"/>
                  <a:pt x="109" y="64"/>
                </a:cubicBezTo>
                <a:cubicBezTo>
                  <a:pt x="109" y="64"/>
                  <a:pt x="108" y="63"/>
                  <a:pt x="108" y="62"/>
                </a:cubicBezTo>
                <a:cubicBezTo>
                  <a:pt x="108" y="60"/>
                  <a:pt x="108" y="58"/>
                  <a:pt x="108" y="56"/>
                </a:cubicBezTo>
                <a:cubicBezTo>
                  <a:pt x="109" y="55"/>
                  <a:pt x="108" y="55"/>
                  <a:pt x="108" y="54"/>
                </a:cubicBezTo>
                <a:cubicBezTo>
                  <a:pt x="107" y="53"/>
                  <a:pt x="106" y="53"/>
                  <a:pt x="106" y="52"/>
                </a:cubicBezTo>
                <a:cubicBezTo>
                  <a:pt x="107" y="51"/>
                  <a:pt x="107" y="51"/>
                  <a:pt x="107" y="51"/>
                </a:cubicBezTo>
                <a:cubicBezTo>
                  <a:pt x="106" y="49"/>
                  <a:pt x="106" y="48"/>
                  <a:pt x="106" y="48"/>
                </a:cubicBezTo>
                <a:cubicBezTo>
                  <a:pt x="107" y="47"/>
                  <a:pt x="107" y="46"/>
                  <a:pt x="107" y="45"/>
                </a:cubicBezTo>
                <a:cubicBezTo>
                  <a:pt x="107" y="43"/>
                  <a:pt x="107" y="41"/>
                  <a:pt x="106" y="41"/>
                </a:cubicBezTo>
                <a:cubicBezTo>
                  <a:pt x="105" y="40"/>
                  <a:pt x="104" y="40"/>
                  <a:pt x="102" y="40"/>
                </a:cubicBezTo>
                <a:cubicBezTo>
                  <a:pt x="100" y="40"/>
                  <a:pt x="99" y="40"/>
                  <a:pt x="98" y="40"/>
                </a:cubicBezTo>
                <a:cubicBezTo>
                  <a:pt x="97" y="41"/>
                  <a:pt x="96" y="42"/>
                  <a:pt x="96" y="43"/>
                </a:cubicBezTo>
                <a:cubicBezTo>
                  <a:pt x="96" y="44"/>
                  <a:pt x="96" y="44"/>
                  <a:pt x="97" y="45"/>
                </a:cubicBezTo>
                <a:cubicBezTo>
                  <a:pt x="97" y="45"/>
                  <a:pt x="97" y="46"/>
                  <a:pt x="97" y="47"/>
                </a:cubicBezTo>
                <a:cubicBezTo>
                  <a:pt x="97" y="49"/>
                  <a:pt x="97" y="51"/>
                  <a:pt x="96" y="51"/>
                </a:cubicBezTo>
                <a:cubicBezTo>
                  <a:pt x="96" y="51"/>
                  <a:pt x="96" y="52"/>
                  <a:pt x="95" y="53"/>
                </a:cubicBezTo>
                <a:cubicBezTo>
                  <a:pt x="94" y="53"/>
                  <a:pt x="94" y="54"/>
                  <a:pt x="94" y="54"/>
                </a:cubicBezTo>
                <a:cubicBezTo>
                  <a:pt x="94" y="55"/>
                  <a:pt x="94" y="56"/>
                  <a:pt x="95" y="57"/>
                </a:cubicBezTo>
                <a:cubicBezTo>
                  <a:pt x="95" y="57"/>
                  <a:pt x="94" y="58"/>
                  <a:pt x="94" y="59"/>
                </a:cubicBezTo>
                <a:cubicBezTo>
                  <a:pt x="94" y="60"/>
                  <a:pt x="94" y="61"/>
                  <a:pt x="94" y="61"/>
                </a:cubicBezTo>
                <a:cubicBezTo>
                  <a:pt x="94" y="61"/>
                  <a:pt x="93" y="62"/>
                  <a:pt x="92" y="62"/>
                </a:cubicBezTo>
                <a:cubicBezTo>
                  <a:pt x="91" y="62"/>
                  <a:pt x="90" y="62"/>
                  <a:pt x="90" y="63"/>
                </a:cubicBezTo>
                <a:cubicBezTo>
                  <a:pt x="90" y="63"/>
                  <a:pt x="89" y="64"/>
                  <a:pt x="87" y="65"/>
                </a:cubicBezTo>
                <a:cubicBezTo>
                  <a:pt x="86" y="66"/>
                  <a:pt x="86" y="67"/>
                  <a:pt x="86" y="69"/>
                </a:cubicBezTo>
                <a:cubicBezTo>
                  <a:pt x="86" y="69"/>
                  <a:pt x="86" y="69"/>
                  <a:pt x="86" y="69"/>
                </a:cubicBezTo>
                <a:cubicBezTo>
                  <a:pt x="86" y="68"/>
                  <a:pt x="85" y="68"/>
                  <a:pt x="84" y="67"/>
                </a:cubicBezTo>
                <a:cubicBezTo>
                  <a:pt x="84" y="67"/>
                  <a:pt x="83" y="66"/>
                  <a:pt x="83" y="65"/>
                </a:cubicBezTo>
                <a:cubicBezTo>
                  <a:pt x="83" y="64"/>
                  <a:pt x="84" y="63"/>
                  <a:pt x="84" y="61"/>
                </a:cubicBezTo>
                <a:cubicBezTo>
                  <a:pt x="85" y="60"/>
                  <a:pt x="85" y="58"/>
                  <a:pt x="85" y="58"/>
                </a:cubicBezTo>
                <a:cubicBezTo>
                  <a:pt x="85" y="57"/>
                  <a:pt x="85" y="57"/>
                  <a:pt x="83" y="57"/>
                </a:cubicBezTo>
                <a:cubicBezTo>
                  <a:pt x="83" y="57"/>
                  <a:pt x="81" y="57"/>
                  <a:pt x="77" y="59"/>
                </a:cubicBezTo>
                <a:cubicBezTo>
                  <a:pt x="75" y="59"/>
                  <a:pt x="74" y="60"/>
                  <a:pt x="74" y="61"/>
                </a:cubicBezTo>
                <a:cubicBezTo>
                  <a:pt x="74" y="62"/>
                  <a:pt x="73" y="63"/>
                  <a:pt x="73" y="64"/>
                </a:cubicBezTo>
                <a:cubicBezTo>
                  <a:pt x="73" y="65"/>
                  <a:pt x="73" y="66"/>
                  <a:pt x="74" y="67"/>
                </a:cubicBezTo>
                <a:cubicBezTo>
                  <a:pt x="74" y="68"/>
                  <a:pt x="74" y="68"/>
                  <a:pt x="73" y="68"/>
                </a:cubicBezTo>
                <a:cubicBezTo>
                  <a:pt x="73" y="68"/>
                  <a:pt x="73" y="67"/>
                  <a:pt x="72" y="66"/>
                </a:cubicBezTo>
                <a:cubicBezTo>
                  <a:pt x="72" y="65"/>
                  <a:pt x="71" y="64"/>
                  <a:pt x="71" y="64"/>
                </a:cubicBezTo>
                <a:cubicBezTo>
                  <a:pt x="71" y="65"/>
                  <a:pt x="71" y="65"/>
                  <a:pt x="71" y="66"/>
                </a:cubicBezTo>
                <a:cubicBezTo>
                  <a:pt x="70" y="66"/>
                  <a:pt x="70" y="67"/>
                  <a:pt x="70" y="68"/>
                </a:cubicBezTo>
                <a:cubicBezTo>
                  <a:pt x="70" y="69"/>
                  <a:pt x="69" y="69"/>
                  <a:pt x="68" y="71"/>
                </a:cubicBezTo>
                <a:cubicBezTo>
                  <a:pt x="68" y="71"/>
                  <a:pt x="68" y="73"/>
                  <a:pt x="68" y="75"/>
                </a:cubicBezTo>
                <a:cubicBezTo>
                  <a:pt x="68" y="77"/>
                  <a:pt x="67" y="78"/>
                  <a:pt x="67" y="78"/>
                </a:cubicBezTo>
                <a:cubicBezTo>
                  <a:pt x="66" y="78"/>
                  <a:pt x="66" y="78"/>
                  <a:pt x="66" y="78"/>
                </a:cubicBezTo>
                <a:cubicBezTo>
                  <a:pt x="66" y="78"/>
                  <a:pt x="67" y="77"/>
                  <a:pt x="67" y="77"/>
                </a:cubicBezTo>
                <a:cubicBezTo>
                  <a:pt x="67" y="76"/>
                  <a:pt x="68" y="75"/>
                  <a:pt x="68" y="74"/>
                </a:cubicBezTo>
                <a:cubicBezTo>
                  <a:pt x="67" y="72"/>
                  <a:pt x="66" y="71"/>
                  <a:pt x="66" y="70"/>
                </a:cubicBezTo>
                <a:cubicBezTo>
                  <a:pt x="66" y="70"/>
                  <a:pt x="67" y="69"/>
                  <a:pt x="68" y="68"/>
                </a:cubicBezTo>
                <a:cubicBezTo>
                  <a:pt x="68" y="67"/>
                  <a:pt x="69" y="66"/>
                  <a:pt x="69" y="65"/>
                </a:cubicBezTo>
                <a:cubicBezTo>
                  <a:pt x="69" y="65"/>
                  <a:pt x="68" y="64"/>
                  <a:pt x="67" y="63"/>
                </a:cubicBezTo>
                <a:cubicBezTo>
                  <a:pt x="66" y="63"/>
                  <a:pt x="66" y="62"/>
                  <a:pt x="65" y="62"/>
                </a:cubicBezTo>
                <a:cubicBezTo>
                  <a:pt x="65" y="62"/>
                  <a:pt x="65" y="62"/>
                  <a:pt x="65" y="62"/>
                </a:cubicBezTo>
                <a:cubicBezTo>
                  <a:pt x="66" y="61"/>
                  <a:pt x="66" y="61"/>
                  <a:pt x="67" y="61"/>
                </a:cubicBezTo>
                <a:cubicBezTo>
                  <a:pt x="68" y="61"/>
                  <a:pt x="69" y="61"/>
                  <a:pt x="69" y="61"/>
                </a:cubicBezTo>
                <a:cubicBezTo>
                  <a:pt x="70" y="60"/>
                  <a:pt x="71" y="59"/>
                  <a:pt x="70" y="57"/>
                </a:cubicBezTo>
                <a:cubicBezTo>
                  <a:pt x="69" y="57"/>
                  <a:pt x="68" y="57"/>
                  <a:pt x="67" y="57"/>
                </a:cubicBezTo>
                <a:cubicBezTo>
                  <a:pt x="68" y="57"/>
                  <a:pt x="68" y="56"/>
                  <a:pt x="69" y="56"/>
                </a:cubicBezTo>
                <a:cubicBezTo>
                  <a:pt x="69" y="56"/>
                  <a:pt x="69" y="55"/>
                  <a:pt x="69" y="55"/>
                </a:cubicBezTo>
                <a:cubicBezTo>
                  <a:pt x="69" y="54"/>
                  <a:pt x="69" y="54"/>
                  <a:pt x="67" y="53"/>
                </a:cubicBezTo>
                <a:cubicBezTo>
                  <a:pt x="66" y="52"/>
                  <a:pt x="65" y="51"/>
                  <a:pt x="65" y="50"/>
                </a:cubicBezTo>
                <a:cubicBezTo>
                  <a:pt x="65" y="50"/>
                  <a:pt x="65" y="49"/>
                  <a:pt x="66" y="48"/>
                </a:cubicBezTo>
                <a:cubicBezTo>
                  <a:pt x="66" y="47"/>
                  <a:pt x="66" y="46"/>
                  <a:pt x="66" y="45"/>
                </a:cubicBezTo>
                <a:cubicBezTo>
                  <a:pt x="67" y="45"/>
                  <a:pt x="67" y="45"/>
                  <a:pt x="67" y="45"/>
                </a:cubicBezTo>
                <a:cubicBezTo>
                  <a:pt x="67" y="48"/>
                  <a:pt x="69" y="49"/>
                  <a:pt x="71" y="49"/>
                </a:cubicBezTo>
                <a:cubicBezTo>
                  <a:pt x="72" y="49"/>
                  <a:pt x="73" y="49"/>
                  <a:pt x="73" y="49"/>
                </a:cubicBezTo>
                <a:cubicBezTo>
                  <a:pt x="73" y="49"/>
                  <a:pt x="73" y="48"/>
                  <a:pt x="73" y="48"/>
                </a:cubicBezTo>
                <a:cubicBezTo>
                  <a:pt x="72" y="47"/>
                  <a:pt x="72" y="47"/>
                  <a:pt x="72" y="47"/>
                </a:cubicBezTo>
                <a:cubicBezTo>
                  <a:pt x="74" y="46"/>
                  <a:pt x="76" y="46"/>
                  <a:pt x="76" y="45"/>
                </a:cubicBezTo>
                <a:cubicBezTo>
                  <a:pt x="78" y="44"/>
                  <a:pt x="78" y="43"/>
                  <a:pt x="78" y="41"/>
                </a:cubicBezTo>
                <a:cubicBezTo>
                  <a:pt x="78" y="40"/>
                  <a:pt x="78" y="40"/>
                  <a:pt x="77" y="39"/>
                </a:cubicBezTo>
                <a:cubicBezTo>
                  <a:pt x="75" y="39"/>
                  <a:pt x="75" y="38"/>
                  <a:pt x="75" y="38"/>
                </a:cubicBezTo>
                <a:cubicBezTo>
                  <a:pt x="79" y="38"/>
                  <a:pt x="79" y="38"/>
                  <a:pt x="79" y="38"/>
                </a:cubicBezTo>
                <a:cubicBezTo>
                  <a:pt x="80" y="38"/>
                  <a:pt x="80" y="38"/>
                  <a:pt x="80" y="38"/>
                </a:cubicBezTo>
                <a:cubicBezTo>
                  <a:pt x="79" y="35"/>
                  <a:pt x="78" y="34"/>
                  <a:pt x="77" y="33"/>
                </a:cubicBezTo>
                <a:cubicBezTo>
                  <a:pt x="76" y="32"/>
                  <a:pt x="75" y="31"/>
                  <a:pt x="73" y="32"/>
                </a:cubicBezTo>
                <a:cubicBezTo>
                  <a:pt x="73" y="29"/>
                  <a:pt x="73" y="29"/>
                  <a:pt x="73" y="29"/>
                </a:cubicBezTo>
                <a:cubicBezTo>
                  <a:pt x="73" y="28"/>
                  <a:pt x="74" y="28"/>
                  <a:pt x="74" y="27"/>
                </a:cubicBezTo>
                <a:cubicBezTo>
                  <a:pt x="74" y="26"/>
                  <a:pt x="75" y="26"/>
                  <a:pt x="75" y="25"/>
                </a:cubicBezTo>
                <a:cubicBezTo>
                  <a:pt x="75" y="25"/>
                  <a:pt x="74" y="24"/>
                  <a:pt x="72" y="23"/>
                </a:cubicBezTo>
                <a:cubicBezTo>
                  <a:pt x="71" y="22"/>
                  <a:pt x="70" y="21"/>
                  <a:pt x="70" y="20"/>
                </a:cubicBezTo>
                <a:cubicBezTo>
                  <a:pt x="70" y="20"/>
                  <a:pt x="71" y="19"/>
                  <a:pt x="71" y="19"/>
                </a:cubicBezTo>
                <a:cubicBezTo>
                  <a:pt x="72" y="18"/>
                  <a:pt x="72" y="18"/>
                  <a:pt x="72" y="18"/>
                </a:cubicBezTo>
                <a:cubicBezTo>
                  <a:pt x="72" y="18"/>
                  <a:pt x="71" y="17"/>
                  <a:pt x="70" y="17"/>
                </a:cubicBezTo>
                <a:cubicBezTo>
                  <a:pt x="69" y="16"/>
                  <a:pt x="68" y="15"/>
                  <a:pt x="68" y="15"/>
                </a:cubicBezTo>
                <a:cubicBezTo>
                  <a:pt x="68" y="14"/>
                  <a:pt x="68" y="13"/>
                  <a:pt x="68" y="12"/>
                </a:cubicBezTo>
                <a:cubicBezTo>
                  <a:pt x="69" y="11"/>
                  <a:pt x="69" y="10"/>
                  <a:pt x="69" y="10"/>
                </a:cubicBezTo>
                <a:cubicBezTo>
                  <a:pt x="69" y="10"/>
                  <a:pt x="68" y="9"/>
                  <a:pt x="66" y="7"/>
                </a:cubicBezTo>
                <a:cubicBezTo>
                  <a:pt x="65" y="4"/>
                  <a:pt x="64" y="3"/>
                  <a:pt x="64" y="3"/>
                </a:cubicBezTo>
                <a:cubicBezTo>
                  <a:pt x="63" y="3"/>
                  <a:pt x="63" y="3"/>
                  <a:pt x="63" y="3"/>
                </a:cubicBezTo>
                <a:cubicBezTo>
                  <a:pt x="63" y="3"/>
                  <a:pt x="63" y="4"/>
                  <a:pt x="63" y="4"/>
                </a:cubicBezTo>
                <a:cubicBezTo>
                  <a:pt x="61" y="2"/>
                  <a:pt x="60" y="1"/>
                  <a:pt x="59" y="1"/>
                </a:cubicBezTo>
                <a:cubicBezTo>
                  <a:pt x="59" y="1"/>
                  <a:pt x="58" y="2"/>
                  <a:pt x="58" y="2"/>
                </a:cubicBezTo>
                <a:cubicBezTo>
                  <a:pt x="57" y="1"/>
                  <a:pt x="56" y="0"/>
                  <a:pt x="55" y="0"/>
                </a:cubicBezTo>
                <a:cubicBezTo>
                  <a:pt x="55" y="0"/>
                  <a:pt x="54" y="1"/>
                  <a:pt x="54" y="2"/>
                </a:cubicBezTo>
                <a:cubicBezTo>
                  <a:pt x="54" y="2"/>
                  <a:pt x="54" y="3"/>
                  <a:pt x="54" y="3"/>
                </a:cubicBezTo>
                <a:cubicBezTo>
                  <a:pt x="53" y="3"/>
                  <a:pt x="53" y="3"/>
                  <a:pt x="53" y="3"/>
                </a:cubicBezTo>
                <a:cubicBezTo>
                  <a:pt x="52" y="3"/>
                  <a:pt x="52" y="3"/>
                  <a:pt x="52" y="3"/>
                </a:cubicBezTo>
                <a:cubicBezTo>
                  <a:pt x="52" y="3"/>
                  <a:pt x="52" y="3"/>
                  <a:pt x="52" y="3"/>
                </a:cubicBezTo>
                <a:cubicBezTo>
                  <a:pt x="52" y="3"/>
                  <a:pt x="53" y="4"/>
                  <a:pt x="53" y="5"/>
                </a:cubicBezTo>
                <a:cubicBezTo>
                  <a:pt x="55" y="7"/>
                  <a:pt x="56" y="8"/>
                  <a:pt x="56" y="8"/>
                </a:cubicBezTo>
                <a:cubicBezTo>
                  <a:pt x="57" y="8"/>
                  <a:pt x="57" y="7"/>
                  <a:pt x="58" y="7"/>
                </a:cubicBezTo>
                <a:cubicBezTo>
                  <a:pt x="58" y="7"/>
                  <a:pt x="59" y="7"/>
                  <a:pt x="59" y="6"/>
                </a:cubicBezTo>
                <a:cubicBezTo>
                  <a:pt x="59" y="6"/>
                  <a:pt x="59" y="6"/>
                  <a:pt x="59" y="6"/>
                </a:cubicBezTo>
                <a:cubicBezTo>
                  <a:pt x="59" y="7"/>
                  <a:pt x="59" y="7"/>
                  <a:pt x="59" y="7"/>
                </a:cubicBezTo>
                <a:cubicBezTo>
                  <a:pt x="59" y="8"/>
                  <a:pt x="59" y="8"/>
                  <a:pt x="59" y="8"/>
                </a:cubicBezTo>
                <a:cubicBezTo>
                  <a:pt x="60" y="8"/>
                  <a:pt x="60" y="8"/>
                  <a:pt x="61" y="8"/>
                </a:cubicBezTo>
                <a:cubicBezTo>
                  <a:pt x="61" y="9"/>
                  <a:pt x="61" y="9"/>
                  <a:pt x="60" y="9"/>
                </a:cubicBezTo>
                <a:cubicBezTo>
                  <a:pt x="60" y="9"/>
                  <a:pt x="60" y="9"/>
                  <a:pt x="60" y="10"/>
                </a:cubicBezTo>
                <a:cubicBezTo>
                  <a:pt x="60" y="10"/>
                  <a:pt x="61" y="10"/>
                  <a:pt x="62" y="10"/>
                </a:cubicBezTo>
                <a:cubicBezTo>
                  <a:pt x="63" y="11"/>
                  <a:pt x="64" y="11"/>
                  <a:pt x="64" y="11"/>
                </a:cubicBezTo>
                <a:cubicBezTo>
                  <a:pt x="63" y="11"/>
                  <a:pt x="62" y="11"/>
                  <a:pt x="62" y="12"/>
                </a:cubicBezTo>
                <a:cubicBezTo>
                  <a:pt x="63" y="13"/>
                  <a:pt x="63" y="13"/>
                  <a:pt x="64" y="14"/>
                </a:cubicBezTo>
                <a:cubicBezTo>
                  <a:pt x="64" y="14"/>
                  <a:pt x="64" y="14"/>
                  <a:pt x="64" y="14"/>
                </a:cubicBezTo>
                <a:cubicBezTo>
                  <a:pt x="59" y="12"/>
                  <a:pt x="57" y="11"/>
                  <a:pt x="56" y="11"/>
                </a:cubicBezTo>
                <a:cubicBezTo>
                  <a:pt x="56" y="11"/>
                  <a:pt x="55" y="11"/>
                  <a:pt x="55" y="11"/>
                </a:cubicBezTo>
                <a:cubicBezTo>
                  <a:pt x="55" y="11"/>
                  <a:pt x="54" y="11"/>
                  <a:pt x="54" y="11"/>
                </a:cubicBezTo>
                <a:cubicBezTo>
                  <a:pt x="53" y="12"/>
                  <a:pt x="52" y="12"/>
                  <a:pt x="52" y="13"/>
                </a:cubicBezTo>
                <a:cubicBezTo>
                  <a:pt x="52" y="13"/>
                  <a:pt x="53" y="14"/>
                  <a:pt x="54" y="15"/>
                </a:cubicBezTo>
                <a:cubicBezTo>
                  <a:pt x="55" y="17"/>
                  <a:pt x="56" y="18"/>
                  <a:pt x="56" y="18"/>
                </a:cubicBezTo>
                <a:cubicBezTo>
                  <a:pt x="57" y="20"/>
                  <a:pt x="57" y="21"/>
                  <a:pt x="58" y="21"/>
                </a:cubicBezTo>
                <a:cubicBezTo>
                  <a:pt x="58" y="22"/>
                  <a:pt x="59" y="22"/>
                  <a:pt x="60" y="22"/>
                </a:cubicBezTo>
                <a:cubicBezTo>
                  <a:pt x="60" y="23"/>
                  <a:pt x="60" y="23"/>
                  <a:pt x="60" y="23"/>
                </a:cubicBezTo>
                <a:cubicBezTo>
                  <a:pt x="59" y="23"/>
                  <a:pt x="58" y="23"/>
                  <a:pt x="58" y="24"/>
                </a:cubicBezTo>
                <a:cubicBezTo>
                  <a:pt x="57" y="24"/>
                  <a:pt x="57" y="25"/>
                  <a:pt x="57" y="26"/>
                </a:cubicBezTo>
                <a:cubicBezTo>
                  <a:pt x="57" y="27"/>
                  <a:pt x="57" y="27"/>
                  <a:pt x="57" y="27"/>
                </a:cubicBezTo>
                <a:cubicBezTo>
                  <a:pt x="57" y="29"/>
                  <a:pt x="56" y="30"/>
                  <a:pt x="56" y="31"/>
                </a:cubicBezTo>
                <a:cubicBezTo>
                  <a:pt x="56" y="32"/>
                  <a:pt x="55" y="33"/>
                  <a:pt x="54" y="33"/>
                </a:cubicBezTo>
                <a:cubicBezTo>
                  <a:pt x="54" y="31"/>
                  <a:pt x="54" y="30"/>
                  <a:pt x="54" y="29"/>
                </a:cubicBezTo>
                <a:cubicBezTo>
                  <a:pt x="52" y="30"/>
                  <a:pt x="51" y="31"/>
                  <a:pt x="49" y="33"/>
                </a:cubicBezTo>
                <a:cubicBezTo>
                  <a:pt x="53" y="29"/>
                  <a:pt x="54" y="27"/>
                  <a:pt x="54" y="26"/>
                </a:cubicBezTo>
                <a:cubicBezTo>
                  <a:pt x="54" y="26"/>
                  <a:pt x="54" y="25"/>
                  <a:pt x="53" y="24"/>
                </a:cubicBezTo>
                <a:cubicBezTo>
                  <a:pt x="53" y="23"/>
                  <a:pt x="52" y="22"/>
                  <a:pt x="51" y="22"/>
                </a:cubicBezTo>
                <a:cubicBezTo>
                  <a:pt x="50" y="24"/>
                  <a:pt x="50" y="25"/>
                  <a:pt x="50" y="26"/>
                </a:cubicBezTo>
                <a:cubicBezTo>
                  <a:pt x="49" y="26"/>
                  <a:pt x="49" y="25"/>
                  <a:pt x="49" y="25"/>
                </a:cubicBezTo>
                <a:cubicBezTo>
                  <a:pt x="49" y="25"/>
                  <a:pt x="49" y="25"/>
                  <a:pt x="49" y="25"/>
                </a:cubicBezTo>
                <a:cubicBezTo>
                  <a:pt x="48" y="25"/>
                  <a:pt x="48" y="25"/>
                  <a:pt x="47" y="25"/>
                </a:cubicBezTo>
                <a:cubicBezTo>
                  <a:pt x="47" y="25"/>
                  <a:pt x="47" y="25"/>
                  <a:pt x="47" y="25"/>
                </a:cubicBezTo>
                <a:cubicBezTo>
                  <a:pt x="48" y="24"/>
                  <a:pt x="49" y="23"/>
                  <a:pt x="49" y="22"/>
                </a:cubicBezTo>
                <a:cubicBezTo>
                  <a:pt x="49" y="21"/>
                  <a:pt x="49" y="21"/>
                  <a:pt x="48" y="21"/>
                </a:cubicBezTo>
                <a:cubicBezTo>
                  <a:pt x="47" y="21"/>
                  <a:pt x="47" y="21"/>
                  <a:pt x="46" y="21"/>
                </a:cubicBezTo>
                <a:cubicBezTo>
                  <a:pt x="46" y="21"/>
                  <a:pt x="46" y="21"/>
                  <a:pt x="46" y="21"/>
                </a:cubicBezTo>
                <a:cubicBezTo>
                  <a:pt x="46" y="21"/>
                  <a:pt x="47" y="20"/>
                  <a:pt x="48" y="19"/>
                </a:cubicBezTo>
                <a:cubicBezTo>
                  <a:pt x="48" y="19"/>
                  <a:pt x="48" y="19"/>
                  <a:pt x="48" y="18"/>
                </a:cubicBezTo>
                <a:cubicBezTo>
                  <a:pt x="48" y="18"/>
                  <a:pt x="49" y="17"/>
                  <a:pt x="49" y="17"/>
                </a:cubicBezTo>
                <a:cubicBezTo>
                  <a:pt x="48" y="17"/>
                  <a:pt x="47" y="17"/>
                  <a:pt x="46" y="17"/>
                </a:cubicBezTo>
                <a:cubicBezTo>
                  <a:pt x="46" y="16"/>
                  <a:pt x="46" y="16"/>
                  <a:pt x="46" y="16"/>
                </a:cubicBezTo>
                <a:cubicBezTo>
                  <a:pt x="46" y="16"/>
                  <a:pt x="46" y="16"/>
                  <a:pt x="46" y="16"/>
                </a:cubicBezTo>
                <a:cubicBezTo>
                  <a:pt x="46" y="12"/>
                  <a:pt x="44" y="10"/>
                  <a:pt x="40" y="8"/>
                </a:cubicBezTo>
                <a:cubicBezTo>
                  <a:pt x="40" y="8"/>
                  <a:pt x="40" y="9"/>
                  <a:pt x="40" y="11"/>
                </a:cubicBezTo>
                <a:cubicBezTo>
                  <a:pt x="40" y="11"/>
                  <a:pt x="40" y="12"/>
                  <a:pt x="40" y="12"/>
                </a:cubicBezTo>
                <a:cubicBezTo>
                  <a:pt x="40" y="12"/>
                  <a:pt x="40" y="12"/>
                  <a:pt x="40" y="12"/>
                </a:cubicBezTo>
                <a:cubicBezTo>
                  <a:pt x="39" y="11"/>
                  <a:pt x="39" y="11"/>
                  <a:pt x="38" y="11"/>
                </a:cubicBezTo>
                <a:cubicBezTo>
                  <a:pt x="38" y="11"/>
                  <a:pt x="37" y="11"/>
                  <a:pt x="37" y="11"/>
                </a:cubicBezTo>
                <a:cubicBezTo>
                  <a:pt x="37" y="11"/>
                  <a:pt x="37" y="11"/>
                  <a:pt x="37" y="11"/>
                </a:cubicBezTo>
                <a:cubicBezTo>
                  <a:pt x="37" y="12"/>
                  <a:pt x="37" y="12"/>
                  <a:pt x="38" y="13"/>
                </a:cubicBezTo>
                <a:cubicBezTo>
                  <a:pt x="39" y="15"/>
                  <a:pt x="39" y="15"/>
                  <a:pt x="39" y="16"/>
                </a:cubicBezTo>
                <a:cubicBezTo>
                  <a:pt x="39" y="16"/>
                  <a:pt x="39" y="17"/>
                  <a:pt x="39" y="17"/>
                </a:cubicBezTo>
                <a:cubicBezTo>
                  <a:pt x="36" y="13"/>
                  <a:pt x="34" y="12"/>
                  <a:pt x="33" y="12"/>
                </a:cubicBezTo>
                <a:cubicBezTo>
                  <a:pt x="33" y="12"/>
                  <a:pt x="32" y="12"/>
                  <a:pt x="32" y="13"/>
                </a:cubicBezTo>
                <a:cubicBezTo>
                  <a:pt x="31" y="13"/>
                  <a:pt x="31" y="14"/>
                  <a:pt x="31" y="14"/>
                </a:cubicBezTo>
                <a:cubicBezTo>
                  <a:pt x="31" y="16"/>
                  <a:pt x="32" y="18"/>
                  <a:pt x="34" y="20"/>
                </a:cubicBezTo>
                <a:cubicBezTo>
                  <a:pt x="34" y="20"/>
                  <a:pt x="34" y="20"/>
                  <a:pt x="34" y="20"/>
                </a:cubicBezTo>
                <a:cubicBezTo>
                  <a:pt x="36" y="23"/>
                  <a:pt x="38" y="24"/>
                  <a:pt x="38" y="24"/>
                </a:cubicBezTo>
                <a:cubicBezTo>
                  <a:pt x="38" y="24"/>
                  <a:pt x="38" y="24"/>
                  <a:pt x="38" y="25"/>
                </a:cubicBezTo>
                <a:cubicBezTo>
                  <a:pt x="37" y="24"/>
                  <a:pt x="35" y="23"/>
                  <a:pt x="33" y="21"/>
                </a:cubicBezTo>
                <a:cubicBezTo>
                  <a:pt x="30" y="20"/>
                  <a:pt x="29" y="19"/>
                  <a:pt x="29" y="19"/>
                </a:cubicBezTo>
                <a:cubicBezTo>
                  <a:pt x="28" y="19"/>
                  <a:pt x="28" y="19"/>
                  <a:pt x="28" y="19"/>
                </a:cubicBezTo>
                <a:cubicBezTo>
                  <a:pt x="27" y="19"/>
                  <a:pt x="27" y="20"/>
                  <a:pt x="27" y="20"/>
                </a:cubicBezTo>
                <a:cubicBezTo>
                  <a:pt x="27" y="22"/>
                  <a:pt x="28" y="24"/>
                  <a:pt x="29" y="26"/>
                </a:cubicBezTo>
                <a:cubicBezTo>
                  <a:pt x="29" y="26"/>
                  <a:pt x="30" y="26"/>
                  <a:pt x="30" y="26"/>
                </a:cubicBezTo>
                <a:cubicBezTo>
                  <a:pt x="30" y="27"/>
                  <a:pt x="31" y="27"/>
                  <a:pt x="33" y="28"/>
                </a:cubicBezTo>
                <a:cubicBezTo>
                  <a:pt x="34" y="29"/>
                  <a:pt x="36" y="29"/>
                  <a:pt x="37" y="30"/>
                </a:cubicBezTo>
                <a:cubicBezTo>
                  <a:pt x="37" y="30"/>
                  <a:pt x="37" y="30"/>
                  <a:pt x="37" y="30"/>
                </a:cubicBezTo>
                <a:cubicBezTo>
                  <a:pt x="36" y="30"/>
                  <a:pt x="36" y="30"/>
                  <a:pt x="36" y="30"/>
                </a:cubicBezTo>
                <a:cubicBezTo>
                  <a:pt x="34" y="30"/>
                  <a:pt x="33" y="30"/>
                  <a:pt x="33" y="30"/>
                </a:cubicBezTo>
                <a:cubicBezTo>
                  <a:pt x="31" y="30"/>
                  <a:pt x="30" y="30"/>
                  <a:pt x="30" y="30"/>
                </a:cubicBezTo>
                <a:cubicBezTo>
                  <a:pt x="30" y="31"/>
                  <a:pt x="31" y="31"/>
                  <a:pt x="31" y="32"/>
                </a:cubicBezTo>
                <a:cubicBezTo>
                  <a:pt x="32" y="33"/>
                  <a:pt x="32" y="33"/>
                  <a:pt x="32" y="34"/>
                </a:cubicBezTo>
                <a:cubicBezTo>
                  <a:pt x="32" y="34"/>
                  <a:pt x="32" y="34"/>
                  <a:pt x="31" y="34"/>
                </a:cubicBezTo>
                <a:cubicBezTo>
                  <a:pt x="31" y="34"/>
                  <a:pt x="31" y="34"/>
                  <a:pt x="30" y="34"/>
                </a:cubicBezTo>
                <a:cubicBezTo>
                  <a:pt x="30" y="34"/>
                  <a:pt x="29" y="34"/>
                  <a:pt x="28" y="33"/>
                </a:cubicBezTo>
                <a:cubicBezTo>
                  <a:pt x="28" y="33"/>
                  <a:pt x="27" y="32"/>
                  <a:pt x="27" y="32"/>
                </a:cubicBezTo>
                <a:cubicBezTo>
                  <a:pt x="28" y="30"/>
                  <a:pt x="28" y="30"/>
                  <a:pt x="28" y="30"/>
                </a:cubicBezTo>
                <a:cubicBezTo>
                  <a:pt x="28" y="29"/>
                  <a:pt x="28" y="28"/>
                  <a:pt x="27" y="28"/>
                </a:cubicBezTo>
                <a:cubicBezTo>
                  <a:pt x="25" y="27"/>
                  <a:pt x="25" y="26"/>
                  <a:pt x="25" y="26"/>
                </a:cubicBezTo>
                <a:cubicBezTo>
                  <a:pt x="24" y="25"/>
                  <a:pt x="24" y="24"/>
                  <a:pt x="24" y="23"/>
                </a:cubicBezTo>
                <a:cubicBezTo>
                  <a:pt x="23" y="22"/>
                  <a:pt x="22" y="21"/>
                  <a:pt x="22" y="21"/>
                </a:cubicBezTo>
                <a:cubicBezTo>
                  <a:pt x="20" y="21"/>
                  <a:pt x="19" y="23"/>
                  <a:pt x="19" y="27"/>
                </a:cubicBezTo>
                <a:cubicBezTo>
                  <a:pt x="19" y="27"/>
                  <a:pt x="20" y="28"/>
                  <a:pt x="23" y="30"/>
                </a:cubicBezTo>
                <a:cubicBezTo>
                  <a:pt x="22" y="30"/>
                  <a:pt x="22" y="30"/>
                  <a:pt x="22" y="30"/>
                </a:cubicBezTo>
                <a:cubicBezTo>
                  <a:pt x="20" y="30"/>
                  <a:pt x="20" y="29"/>
                  <a:pt x="20" y="29"/>
                </a:cubicBezTo>
                <a:cubicBezTo>
                  <a:pt x="18" y="29"/>
                  <a:pt x="18" y="29"/>
                  <a:pt x="18" y="29"/>
                </a:cubicBezTo>
                <a:cubicBezTo>
                  <a:pt x="18" y="29"/>
                  <a:pt x="18" y="29"/>
                  <a:pt x="18" y="30"/>
                </a:cubicBezTo>
                <a:cubicBezTo>
                  <a:pt x="18" y="30"/>
                  <a:pt x="18" y="30"/>
                  <a:pt x="19" y="31"/>
                </a:cubicBezTo>
                <a:cubicBezTo>
                  <a:pt x="19" y="32"/>
                  <a:pt x="19" y="33"/>
                  <a:pt x="19" y="34"/>
                </a:cubicBezTo>
                <a:cubicBezTo>
                  <a:pt x="19" y="34"/>
                  <a:pt x="19" y="35"/>
                  <a:pt x="19" y="35"/>
                </a:cubicBezTo>
                <a:cubicBezTo>
                  <a:pt x="19" y="35"/>
                  <a:pt x="18" y="33"/>
                  <a:pt x="16" y="30"/>
                </a:cubicBezTo>
                <a:cubicBezTo>
                  <a:pt x="14" y="28"/>
                  <a:pt x="13" y="27"/>
                  <a:pt x="13" y="27"/>
                </a:cubicBezTo>
                <a:cubicBezTo>
                  <a:pt x="9" y="29"/>
                  <a:pt x="7" y="30"/>
                  <a:pt x="7" y="30"/>
                </a:cubicBezTo>
                <a:cubicBezTo>
                  <a:pt x="7" y="31"/>
                  <a:pt x="8" y="31"/>
                  <a:pt x="10" y="33"/>
                </a:cubicBezTo>
                <a:cubicBezTo>
                  <a:pt x="13" y="34"/>
                  <a:pt x="14" y="35"/>
                  <a:pt x="14" y="35"/>
                </a:cubicBezTo>
                <a:cubicBezTo>
                  <a:pt x="15" y="36"/>
                  <a:pt x="15" y="37"/>
                  <a:pt x="15" y="39"/>
                </a:cubicBezTo>
                <a:cubicBezTo>
                  <a:pt x="16" y="40"/>
                  <a:pt x="17" y="40"/>
                  <a:pt x="17" y="40"/>
                </a:cubicBezTo>
                <a:cubicBezTo>
                  <a:pt x="18" y="40"/>
                  <a:pt x="19" y="40"/>
                  <a:pt x="19" y="40"/>
                </a:cubicBezTo>
                <a:cubicBezTo>
                  <a:pt x="20" y="40"/>
                  <a:pt x="21" y="40"/>
                  <a:pt x="23" y="40"/>
                </a:cubicBezTo>
                <a:cubicBezTo>
                  <a:pt x="23" y="40"/>
                  <a:pt x="24" y="40"/>
                  <a:pt x="26" y="40"/>
                </a:cubicBezTo>
                <a:cubicBezTo>
                  <a:pt x="27" y="40"/>
                  <a:pt x="27" y="40"/>
                  <a:pt x="27" y="40"/>
                </a:cubicBezTo>
                <a:cubicBezTo>
                  <a:pt x="29" y="41"/>
                  <a:pt x="30" y="42"/>
                  <a:pt x="31" y="42"/>
                </a:cubicBezTo>
                <a:cubicBezTo>
                  <a:pt x="31" y="42"/>
                  <a:pt x="32" y="42"/>
                  <a:pt x="32" y="42"/>
                </a:cubicBezTo>
                <a:cubicBezTo>
                  <a:pt x="33" y="41"/>
                  <a:pt x="33" y="41"/>
                  <a:pt x="33" y="41"/>
                </a:cubicBezTo>
                <a:cubicBezTo>
                  <a:pt x="34" y="41"/>
                  <a:pt x="34" y="41"/>
                  <a:pt x="36" y="42"/>
                </a:cubicBezTo>
                <a:cubicBezTo>
                  <a:pt x="36" y="42"/>
                  <a:pt x="37" y="41"/>
                  <a:pt x="38" y="41"/>
                </a:cubicBezTo>
                <a:cubicBezTo>
                  <a:pt x="39" y="41"/>
                  <a:pt x="39" y="41"/>
                  <a:pt x="40" y="42"/>
                </a:cubicBezTo>
                <a:cubicBezTo>
                  <a:pt x="40" y="42"/>
                  <a:pt x="41" y="42"/>
                  <a:pt x="41" y="42"/>
                </a:cubicBezTo>
                <a:cubicBezTo>
                  <a:pt x="41" y="43"/>
                  <a:pt x="41" y="43"/>
                  <a:pt x="41" y="44"/>
                </a:cubicBezTo>
                <a:cubicBezTo>
                  <a:pt x="41" y="44"/>
                  <a:pt x="41" y="44"/>
                  <a:pt x="41" y="44"/>
                </a:cubicBezTo>
                <a:cubicBezTo>
                  <a:pt x="42" y="44"/>
                  <a:pt x="43" y="44"/>
                  <a:pt x="43" y="44"/>
                </a:cubicBezTo>
                <a:cubicBezTo>
                  <a:pt x="44" y="43"/>
                  <a:pt x="44" y="43"/>
                  <a:pt x="45" y="42"/>
                </a:cubicBezTo>
                <a:cubicBezTo>
                  <a:pt x="45" y="42"/>
                  <a:pt x="45" y="42"/>
                  <a:pt x="45" y="42"/>
                </a:cubicBezTo>
                <a:cubicBezTo>
                  <a:pt x="44" y="43"/>
                  <a:pt x="44" y="43"/>
                  <a:pt x="43" y="44"/>
                </a:cubicBezTo>
                <a:cubicBezTo>
                  <a:pt x="43" y="44"/>
                  <a:pt x="43" y="45"/>
                  <a:pt x="43" y="46"/>
                </a:cubicBezTo>
                <a:cubicBezTo>
                  <a:pt x="43" y="46"/>
                  <a:pt x="43" y="46"/>
                  <a:pt x="44" y="47"/>
                </a:cubicBezTo>
                <a:cubicBezTo>
                  <a:pt x="45" y="47"/>
                  <a:pt x="45" y="47"/>
                  <a:pt x="46" y="46"/>
                </a:cubicBezTo>
                <a:cubicBezTo>
                  <a:pt x="46" y="46"/>
                  <a:pt x="47" y="45"/>
                  <a:pt x="47" y="45"/>
                </a:cubicBezTo>
                <a:cubicBezTo>
                  <a:pt x="47" y="45"/>
                  <a:pt x="47" y="46"/>
                  <a:pt x="46" y="46"/>
                </a:cubicBezTo>
                <a:cubicBezTo>
                  <a:pt x="46" y="47"/>
                  <a:pt x="46" y="47"/>
                  <a:pt x="46" y="47"/>
                </a:cubicBezTo>
                <a:cubicBezTo>
                  <a:pt x="47" y="48"/>
                  <a:pt x="48" y="48"/>
                  <a:pt x="49" y="49"/>
                </a:cubicBezTo>
                <a:cubicBezTo>
                  <a:pt x="49" y="50"/>
                  <a:pt x="50" y="50"/>
                  <a:pt x="51" y="50"/>
                </a:cubicBezTo>
                <a:cubicBezTo>
                  <a:pt x="52" y="50"/>
                  <a:pt x="53" y="50"/>
                  <a:pt x="54" y="49"/>
                </a:cubicBezTo>
                <a:cubicBezTo>
                  <a:pt x="54" y="49"/>
                  <a:pt x="54" y="49"/>
                  <a:pt x="54" y="49"/>
                </a:cubicBezTo>
                <a:cubicBezTo>
                  <a:pt x="54" y="50"/>
                  <a:pt x="53" y="51"/>
                  <a:pt x="50" y="51"/>
                </a:cubicBezTo>
                <a:cubicBezTo>
                  <a:pt x="49" y="51"/>
                  <a:pt x="48" y="51"/>
                  <a:pt x="48" y="52"/>
                </a:cubicBezTo>
                <a:cubicBezTo>
                  <a:pt x="48" y="54"/>
                  <a:pt x="48" y="55"/>
                  <a:pt x="49" y="55"/>
                </a:cubicBezTo>
                <a:cubicBezTo>
                  <a:pt x="49" y="55"/>
                  <a:pt x="49" y="54"/>
                  <a:pt x="51" y="54"/>
                </a:cubicBezTo>
                <a:cubicBezTo>
                  <a:pt x="52" y="53"/>
                  <a:pt x="52" y="53"/>
                  <a:pt x="53" y="53"/>
                </a:cubicBezTo>
                <a:cubicBezTo>
                  <a:pt x="54" y="53"/>
                  <a:pt x="54" y="54"/>
                  <a:pt x="56" y="55"/>
                </a:cubicBezTo>
                <a:cubicBezTo>
                  <a:pt x="56" y="55"/>
                  <a:pt x="55" y="56"/>
                  <a:pt x="55" y="57"/>
                </a:cubicBezTo>
                <a:cubicBezTo>
                  <a:pt x="55" y="58"/>
                  <a:pt x="55" y="58"/>
                  <a:pt x="56" y="58"/>
                </a:cubicBezTo>
                <a:cubicBezTo>
                  <a:pt x="57" y="59"/>
                  <a:pt x="58" y="59"/>
                  <a:pt x="58" y="59"/>
                </a:cubicBezTo>
                <a:cubicBezTo>
                  <a:pt x="56" y="59"/>
                  <a:pt x="55" y="58"/>
                  <a:pt x="55" y="58"/>
                </a:cubicBezTo>
                <a:cubicBezTo>
                  <a:pt x="51" y="60"/>
                  <a:pt x="48" y="61"/>
                  <a:pt x="47" y="61"/>
                </a:cubicBezTo>
                <a:cubicBezTo>
                  <a:pt x="44" y="61"/>
                  <a:pt x="43" y="61"/>
                  <a:pt x="42" y="61"/>
                </a:cubicBezTo>
                <a:cubicBezTo>
                  <a:pt x="40" y="62"/>
                  <a:pt x="39" y="63"/>
                  <a:pt x="39" y="64"/>
                </a:cubicBezTo>
                <a:cubicBezTo>
                  <a:pt x="39" y="65"/>
                  <a:pt x="39" y="66"/>
                  <a:pt x="40" y="67"/>
                </a:cubicBezTo>
                <a:cubicBezTo>
                  <a:pt x="41" y="68"/>
                  <a:pt x="42" y="68"/>
                  <a:pt x="42" y="69"/>
                </a:cubicBezTo>
                <a:cubicBezTo>
                  <a:pt x="43" y="69"/>
                  <a:pt x="43" y="70"/>
                  <a:pt x="44" y="71"/>
                </a:cubicBezTo>
                <a:cubicBezTo>
                  <a:pt x="45" y="71"/>
                  <a:pt x="46" y="71"/>
                  <a:pt x="48" y="71"/>
                </a:cubicBezTo>
                <a:cubicBezTo>
                  <a:pt x="49" y="71"/>
                  <a:pt x="50" y="71"/>
                  <a:pt x="51" y="71"/>
                </a:cubicBezTo>
                <a:cubicBezTo>
                  <a:pt x="53" y="71"/>
                  <a:pt x="53" y="71"/>
                  <a:pt x="53" y="71"/>
                </a:cubicBezTo>
                <a:cubicBezTo>
                  <a:pt x="53" y="71"/>
                  <a:pt x="53" y="71"/>
                  <a:pt x="53" y="71"/>
                </a:cubicBezTo>
                <a:cubicBezTo>
                  <a:pt x="53" y="72"/>
                  <a:pt x="53" y="72"/>
                  <a:pt x="53" y="72"/>
                </a:cubicBezTo>
                <a:cubicBezTo>
                  <a:pt x="52" y="72"/>
                  <a:pt x="51" y="73"/>
                  <a:pt x="49" y="74"/>
                </a:cubicBezTo>
                <a:cubicBezTo>
                  <a:pt x="49" y="75"/>
                  <a:pt x="48" y="76"/>
                  <a:pt x="47" y="77"/>
                </a:cubicBezTo>
                <a:cubicBezTo>
                  <a:pt x="45" y="77"/>
                  <a:pt x="43" y="76"/>
                  <a:pt x="41" y="74"/>
                </a:cubicBezTo>
                <a:cubicBezTo>
                  <a:pt x="39" y="72"/>
                  <a:pt x="37" y="71"/>
                  <a:pt x="36" y="71"/>
                </a:cubicBezTo>
                <a:cubicBezTo>
                  <a:pt x="33" y="72"/>
                  <a:pt x="32" y="72"/>
                  <a:pt x="31" y="72"/>
                </a:cubicBezTo>
                <a:cubicBezTo>
                  <a:pt x="32" y="72"/>
                  <a:pt x="32" y="72"/>
                  <a:pt x="32" y="72"/>
                </a:cubicBezTo>
                <a:cubicBezTo>
                  <a:pt x="31" y="71"/>
                  <a:pt x="31" y="71"/>
                  <a:pt x="31" y="71"/>
                </a:cubicBezTo>
                <a:cubicBezTo>
                  <a:pt x="31" y="70"/>
                  <a:pt x="31" y="70"/>
                  <a:pt x="31" y="69"/>
                </a:cubicBezTo>
                <a:cubicBezTo>
                  <a:pt x="31" y="68"/>
                  <a:pt x="31" y="68"/>
                  <a:pt x="31" y="68"/>
                </a:cubicBezTo>
                <a:cubicBezTo>
                  <a:pt x="29" y="69"/>
                  <a:pt x="27" y="69"/>
                  <a:pt x="27" y="69"/>
                </a:cubicBezTo>
                <a:cubicBezTo>
                  <a:pt x="25" y="69"/>
                  <a:pt x="25" y="69"/>
                  <a:pt x="24" y="69"/>
                </a:cubicBezTo>
                <a:cubicBezTo>
                  <a:pt x="23" y="69"/>
                  <a:pt x="23" y="69"/>
                  <a:pt x="22" y="69"/>
                </a:cubicBezTo>
                <a:cubicBezTo>
                  <a:pt x="22" y="70"/>
                  <a:pt x="21" y="70"/>
                  <a:pt x="20" y="71"/>
                </a:cubicBezTo>
                <a:cubicBezTo>
                  <a:pt x="20" y="71"/>
                  <a:pt x="20" y="71"/>
                  <a:pt x="20" y="70"/>
                </a:cubicBezTo>
                <a:cubicBezTo>
                  <a:pt x="20" y="70"/>
                  <a:pt x="20" y="70"/>
                  <a:pt x="21" y="69"/>
                </a:cubicBezTo>
                <a:cubicBezTo>
                  <a:pt x="21" y="69"/>
                  <a:pt x="21" y="68"/>
                  <a:pt x="21" y="68"/>
                </a:cubicBezTo>
                <a:cubicBezTo>
                  <a:pt x="21" y="67"/>
                  <a:pt x="21" y="66"/>
                  <a:pt x="21" y="66"/>
                </a:cubicBezTo>
                <a:cubicBezTo>
                  <a:pt x="20" y="66"/>
                  <a:pt x="20" y="67"/>
                  <a:pt x="19" y="68"/>
                </a:cubicBezTo>
                <a:cubicBezTo>
                  <a:pt x="18" y="69"/>
                  <a:pt x="17" y="69"/>
                  <a:pt x="17" y="69"/>
                </a:cubicBezTo>
                <a:cubicBezTo>
                  <a:pt x="16" y="69"/>
                  <a:pt x="16" y="68"/>
                  <a:pt x="17" y="68"/>
                </a:cubicBezTo>
                <a:cubicBezTo>
                  <a:pt x="17" y="66"/>
                  <a:pt x="17" y="66"/>
                  <a:pt x="17" y="66"/>
                </a:cubicBezTo>
                <a:cubicBezTo>
                  <a:pt x="16" y="66"/>
                  <a:pt x="16" y="66"/>
                  <a:pt x="15" y="66"/>
                </a:cubicBezTo>
                <a:cubicBezTo>
                  <a:pt x="12" y="67"/>
                  <a:pt x="11" y="67"/>
                  <a:pt x="10" y="67"/>
                </a:cubicBezTo>
                <a:cubicBezTo>
                  <a:pt x="9" y="67"/>
                  <a:pt x="7" y="66"/>
                  <a:pt x="6" y="65"/>
                </a:cubicBezTo>
                <a:cubicBezTo>
                  <a:pt x="4" y="64"/>
                  <a:pt x="3" y="63"/>
                  <a:pt x="2" y="63"/>
                </a:cubicBezTo>
                <a:cubicBezTo>
                  <a:pt x="1" y="63"/>
                  <a:pt x="0" y="65"/>
                  <a:pt x="0" y="69"/>
                </a:cubicBezTo>
                <a:cubicBezTo>
                  <a:pt x="0" y="72"/>
                  <a:pt x="1" y="74"/>
                  <a:pt x="5" y="74"/>
                </a:cubicBezTo>
                <a:cubicBezTo>
                  <a:pt x="6" y="74"/>
                  <a:pt x="6" y="74"/>
                  <a:pt x="7" y="73"/>
                </a:cubicBezTo>
                <a:cubicBezTo>
                  <a:pt x="7" y="72"/>
                  <a:pt x="7" y="72"/>
                  <a:pt x="8" y="72"/>
                </a:cubicBezTo>
                <a:cubicBezTo>
                  <a:pt x="8" y="72"/>
                  <a:pt x="8" y="72"/>
                  <a:pt x="9" y="73"/>
                </a:cubicBezTo>
                <a:cubicBezTo>
                  <a:pt x="10" y="73"/>
                  <a:pt x="10" y="74"/>
                  <a:pt x="11" y="74"/>
                </a:cubicBezTo>
                <a:cubicBezTo>
                  <a:pt x="11" y="74"/>
                  <a:pt x="12" y="73"/>
                  <a:pt x="13" y="73"/>
                </a:cubicBezTo>
                <a:cubicBezTo>
                  <a:pt x="14" y="73"/>
                  <a:pt x="14" y="73"/>
                  <a:pt x="15" y="74"/>
                </a:cubicBezTo>
                <a:cubicBezTo>
                  <a:pt x="15" y="74"/>
                  <a:pt x="16" y="75"/>
                  <a:pt x="16" y="76"/>
                </a:cubicBezTo>
                <a:cubicBezTo>
                  <a:pt x="17" y="76"/>
                  <a:pt x="18" y="77"/>
                  <a:pt x="20" y="78"/>
                </a:cubicBezTo>
                <a:cubicBezTo>
                  <a:pt x="22" y="79"/>
                  <a:pt x="23" y="79"/>
                  <a:pt x="24" y="80"/>
                </a:cubicBezTo>
                <a:cubicBezTo>
                  <a:pt x="25" y="80"/>
                  <a:pt x="26" y="81"/>
                  <a:pt x="26" y="82"/>
                </a:cubicBezTo>
                <a:cubicBezTo>
                  <a:pt x="26" y="83"/>
                  <a:pt x="27" y="83"/>
                  <a:pt x="28" y="83"/>
                </a:cubicBezTo>
                <a:cubicBezTo>
                  <a:pt x="28" y="83"/>
                  <a:pt x="28" y="83"/>
                  <a:pt x="29" y="83"/>
                </a:cubicBezTo>
                <a:cubicBezTo>
                  <a:pt x="29" y="83"/>
                  <a:pt x="30" y="83"/>
                  <a:pt x="30" y="84"/>
                </a:cubicBezTo>
                <a:cubicBezTo>
                  <a:pt x="31" y="85"/>
                  <a:pt x="31" y="86"/>
                  <a:pt x="31" y="86"/>
                </a:cubicBezTo>
                <a:cubicBezTo>
                  <a:pt x="31" y="86"/>
                  <a:pt x="32" y="87"/>
                  <a:pt x="33" y="88"/>
                </a:cubicBezTo>
                <a:cubicBezTo>
                  <a:pt x="33" y="89"/>
                  <a:pt x="34" y="89"/>
                  <a:pt x="34" y="89"/>
                </a:cubicBezTo>
                <a:cubicBezTo>
                  <a:pt x="34" y="89"/>
                  <a:pt x="34" y="89"/>
                  <a:pt x="34" y="89"/>
                </a:cubicBezTo>
                <a:cubicBezTo>
                  <a:pt x="32" y="89"/>
                  <a:pt x="31" y="90"/>
                  <a:pt x="29" y="91"/>
                </a:cubicBezTo>
                <a:cubicBezTo>
                  <a:pt x="28" y="92"/>
                  <a:pt x="27" y="93"/>
                  <a:pt x="27" y="94"/>
                </a:cubicBezTo>
                <a:cubicBezTo>
                  <a:pt x="27" y="95"/>
                  <a:pt x="28" y="96"/>
                  <a:pt x="28" y="96"/>
                </a:cubicBezTo>
                <a:cubicBezTo>
                  <a:pt x="29" y="97"/>
                  <a:pt x="29" y="97"/>
                  <a:pt x="29" y="98"/>
                </a:cubicBezTo>
                <a:cubicBezTo>
                  <a:pt x="29" y="98"/>
                  <a:pt x="29" y="99"/>
                  <a:pt x="29" y="99"/>
                </a:cubicBezTo>
                <a:cubicBezTo>
                  <a:pt x="29" y="100"/>
                  <a:pt x="28" y="100"/>
                  <a:pt x="28" y="101"/>
                </a:cubicBezTo>
                <a:cubicBezTo>
                  <a:pt x="28" y="101"/>
                  <a:pt x="29" y="102"/>
                  <a:pt x="29" y="102"/>
                </a:cubicBezTo>
                <a:cubicBezTo>
                  <a:pt x="30" y="102"/>
                  <a:pt x="30" y="101"/>
                  <a:pt x="31" y="100"/>
                </a:cubicBezTo>
                <a:cubicBezTo>
                  <a:pt x="32" y="99"/>
                  <a:pt x="33" y="99"/>
                  <a:pt x="33" y="99"/>
                </a:cubicBezTo>
                <a:cubicBezTo>
                  <a:pt x="33" y="99"/>
                  <a:pt x="34" y="99"/>
                  <a:pt x="34" y="100"/>
                </a:cubicBezTo>
                <a:cubicBezTo>
                  <a:pt x="35" y="100"/>
                  <a:pt x="35" y="100"/>
                  <a:pt x="35" y="100"/>
                </a:cubicBezTo>
                <a:cubicBezTo>
                  <a:pt x="36" y="100"/>
                  <a:pt x="37" y="100"/>
                  <a:pt x="40" y="99"/>
                </a:cubicBezTo>
                <a:cubicBezTo>
                  <a:pt x="42" y="99"/>
                  <a:pt x="44" y="98"/>
                  <a:pt x="44" y="98"/>
                </a:cubicBezTo>
                <a:cubicBezTo>
                  <a:pt x="45" y="98"/>
                  <a:pt x="45" y="98"/>
                  <a:pt x="46" y="98"/>
                </a:cubicBezTo>
                <a:cubicBezTo>
                  <a:pt x="46" y="98"/>
                  <a:pt x="45" y="99"/>
                  <a:pt x="44" y="99"/>
                </a:cubicBezTo>
                <a:cubicBezTo>
                  <a:pt x="44" y="100"/>
                  <a:pt x="44" y="100"/>
                  <a:pt x="44" y="100"/>
                </a:cubicBezTo>
                <a:cubicBezTo>
                  <a:pt x="44" y="100"/>
                  <a:pt x="44" y="101"/>
                  <a:pt x="44" y="101"/>
                </a:cubicBezTo>
                <a:cubicBezTo>
                  <a:pt x="43" y="101"/>
                  <a:pt x="42" y="101"/>
                  <a:pt x="42" y="101"/>
                </a:cubicBezTo>
                <a:cubicBezTo>
                  <a:pt x="41" y="101"/>
                  <a:pt x="40" y="101"/>
                  <a:pt x="40" y="101"/>
                </a:cubicBezTo>
                <a:cubicBezTo>
                  <a:pt x="39" y="102"/>
                  <a:pt x="38" y="102"/>
                  <a:pt x="37" y="102"/>
                </a:cubicBezTo>
                <a:cubicBezTo>
                  <a:pt x="37" y="102"/>
                  <a:pt x="36" y="102"/>
                  <a:pt x="36" y="102"/>
                </a:cubicBezTo>
                <a:cubicBezTo>
                  <a:pt x="34" y="102"/>
                  <a:pt x="33" y="102"/>
                  <a:pt x="33" y="103"/>
                </a:cubicBezTo>
                <a:cubicBezTo>
                  <a:pt x="32" y="103"/>
                  <a:pt x="31" y="104"/>
                  <a:pt x="30" y="106"/>
                </a:cubicBezTo>
                <a:cubicBezTo>
                  <a:pt x="29" y="108"/>
                  <a:pt x="28" y="109"/>
                  <a:pt x="28" y="110"/>
                </a:cubicBezTo>
                <a:cubicBezTo>
                  <a:pt x="28" y="110"/>
                  <a:pt x="29" y="110"/>
                  <a:pt x="30" y="110"/>
                </a:cubicBezTo>
                <a:cubicBezTo>
                  <a:pt x="31" y="110"/>
                  <a:pt x="32" y="110"/>
                  <a:pt x="34" y="110"/>
                </a:cubicBezTo>
                <a:cubicBezTo>
                  <a:pt x="34" y="110"/>
                  <a:pt x="34" y="110"/>
                  <a:pt x="34" y="110"/>
                </a:cubicBezTo>
                <a:cubicBezTo>
                  <a:pt x="34" y="109"/>
                  <a:pt x="35" y="109"/>
                  <a:pt x="35" y="109"/>
                </a:cubicBezTo>
                <a:cubicBezTo>
                  <a:pt x="35" y="109"/>
                  <a:pt x="36" y="109"/>
                  <a:pt x="36" y="109"/>
                </a:cubicBezTo>
                <a:cubicBezTo>
                  <a:pt x="37" y="109"/>
                  <a:pt x="39" y="110"/>
                  <a:pt x="40" y="111"/>
                </a:cubicBezTo>
                <a:cubicBezTo>
                  <a:pt x="42" y="112"/>
                  <a:pt x="43" y="113"/>
                  <a:pt x="44" y="113"/>
                </a:cubicBezTo>
                <a:cubicBezTo>
                  <a:pt x="42" y="113"/>
                  <a:pt x="42" y="113"/>
                  <a:pt x="42" y="113"/>
                </a:cubicBezTo>
                <a:cubicBezTo>
                  <a:pt x="40" y="113"/>
                  <a:pt x="39" y="112"/>
                  <a:pt x="39" y="112"/>
                </a:cubicBezTo>
                <a:cubicBezTo>
                  <a:pt x="38" y="112"/>
                  <a:pt x="38" y="111"/>
                  <a:pt x="37" y="111"/>
                </a:cubicBezTo>
                <a:cubicBezTo>
                  <a:pt x="36" y="111"/>
                  <a:pt x="36" y="111"/>
                  <a:pt x="36" y="112"/>
                </a:cubicBezTo>
                <a:cubicBezTo>
                  <a:pt x="35" y="112"/>
                  <a:pt x="35" y="112"/>
                  <a:pt x="35" y="112"/>
                </a:cubicBezTo>
                <a:cubicBezTo>
                  <a:pt x="34" y="112"/>
                  <a:pt x="33" y="112"/>
                  <a:pt x="32" y="113"/>
                </a:cubicBezTo>
                <a:cubicBezTo>
                  <a:pt x="30" y="114"/>
                  <a:pt x="29" y="115"/>
                  <a:pt x="29" y="116"/>
                </a:cubicBezTo>
                <a:cubicBezTo>
                  <a:pt x="29" y="117"/>
                  <a:pt x="29" y="117"/>
                  <a:pt x="30" y="118"/>
                </a:cubicBezTo>
                <a:cubicBezTo>
                  <a:pt x="30" y="118"/>
                  <a:pt x="31" y="118"/>
                  <a:pt x="31" y="119"/>
                </a:cubicBezTo>
                <a:cubicBezTo>
                  <a:pt x="26" y="121"/>
                  <a:pt x="22" y="123"/>
                  <a:pt x="21" y="123"/>
                </a:cubicBezTo>
                <a:cubicBezTo>
                  <a:pt x="16" y="122"/>
                  <a:pt x="13" y="122"/>
                  <a:pt x="13" y="121"/>
                </a:cubicBezTo>
                <a:cubicBezTo>
                  <a:pt x="12" y="121"/>
                  <a:pt x="11" y="120"/>
                  <a:pt x="11" y="118"/>
                </a:cubicBezTo>
                <a:cubicBezTo>
                  <a:pt x="11" y="116"/>
                  <a:pt x="10" y="115"/>
                  <a:pt x="9" y="115"/>
                </a:cubicBezTo>
                <a:cubicBezTo>
                  <a:pt x="8" y="115"/>
                  <a:pt x="8" y="116"/>
                  <a:pt x="7" y="118"/>
                </a:cubicBezTo>
                <a:cubicBezTo>
                  <a:pt x="6" y="119"/>
                  <a:pt x="6" y="120"/>
                  <a:pt x="6" y="121"/>
                </a:cubicBezTo>
                <a:cubicBezTo>
                  <a:pt x="6" y="122"/>
                  <a:pt x="6" y="123"/>
                  <a:pt x="5" y="124"/>
                </a:cubicBezTo>
                <a:cubicBezTo>
                  <a:pt x="4" y="125"/>
                  <a:pt x="4" y="126"/>
                  <a:pt x="4" y="126"/>
                </a:cubicBezTo>
                <a:cubicBezTo>
                  <a:pt x="4" y="128"/>
                  <a:pt x="7" y="128"/>
                  <a:pt x="12" y="129"/>
                </a:cubicBezTo>
                <a:cubicBezTo>
                  <a:pt x="13" y="129"/>
                  <a:pt x="14" y="130"/>
                  <a:pt x="15" y="130"/>
                </a:cubicBezTo>
                <a:cubicBezTo>
                  <a:pt x="16" y="131"/>
                  <a:pt x="18" y="132"/>
                  <a:pt x="19" y="132"/>
                </a:cubicBezTo>
                <a:cubicBezTo>
                  <a:pt x="20" y="132"/>
                  <a:pt x="21" y="133"/>
                  <a:pt x="23" y="133"/>
                </a:cubicBezTo>
                <a:cubicBezTo>
                  <a:pt x="23" y="133"/>
                  <a:pt x="24" y="133"/>
                  <a:pt x="24" y="134"/>
                </a:cubicBezTo>
                <a:cubicBezTo>
                  <a:pt x="25" y="135"/>
                  <a:pt x="25" y="135"/>
                  <a:pt x="26" y="135"/>
                </a:cubicBezTo>
                <a:cubicBezTo>
                  <a:pt x="27" y="136"/>
                  <a:pt x="30" y="137"/>
                  <a:pt x="33" y="139"/>
                </a:cubicBezTo>
                <a:cubicBezTo>
                  <a:pt x="34" y="139"/>
                  <a:pt x="34" y="139"/>
                  <a:pt x="34" y="139"/>
                </a:cubicBezTo>
                <a:cubicBezTo>
                  <a:pt x="34" y="138"/>
                  <a:pt x="34" y="138"/>
                  <a:pt x="34" y="138"/>
                </a:cubicBezTo>
                <a:cubicBezTo>
                  <a:pt x="34" y="138"/>
                  <a:pt x="34" y="138"/>
                  <a:pt x="34" y="137"/>
                </a:cubicBezTo>
                <a:cubicBezTo>
                  <a:pt x="34" y="137"/>
                  <a:pt x="34" y="136"/>
                  <a:pt x="35" y="136"/>
                </a:cubicBezTo>
                <a:cubicBezTo>
                  <a:pt x="35" y="136"/>
                  <a:pt x="36" y="136"/>
                  <a:pt x="36" y="137"/>
                </a:cubicBezTo>
                <a:cubicBezTo>
                  <a:pt x="37" y="137"/>
                  <a:pt x="37" y="137"/>
                  <a:pt x="37" y="136"/>
                </a:cubicBezTo>
                <a:cubicBezTo>
                  <a:pt x="37" y="136"/>
                  <a:pt x="37" y="136"/>
                  <a:pt x="37" y="136"/>
                </a:cubicBezTo>
                <a:cubicBezTo>
                  <a:pt x="37" y="136"/>
                  <a:pt x="37" y="136"/>
                  <a:pt x="37" y="135"/>
                </a:cubicBezTo>
                <a:cubicBezTo>
                  <a:pt x="36" y="135"/>
                  <a:pt x="36" y="135"/>
                  <a:pt x="36" y="134"/>
                </a:cubicBezTo>
                <a:cubicBezTo>
                  <a:pt x="39" y="135"/>
                  <a:pt x="42" y="136"/>
                  <a:pt x="43" y="137"/>
                </a:cubicBezTo>
                <a:cubicBezTo>
                  <a:pt x="42" y="137"/>
                  <a:pt x="41" y="137"/>
                  <a:pt x="40" y="137"/>
                </a:cubicBezTo>
                <a:cubicBezTo>
                  <a:pt x="39" y="137"/>
                  <a:pt x="38" y="137"/>
                  <a:pt x="37" y="137"/>
                </a:cubicBezTo>
                <a:cubicBezTo>
                  <a:pt x="37" y="137"/>
                  <a:pt x="37" y="137"/>
                  <a:pt x="37" y="138"/>
                </a:cubicBezTo>
                <a:cubicBezTo>
                  <a:pt x="37" y="139"/>
                  <a:pt x="37" y="140"/>
                  <a:pt x="38" y="141"/>
                </a:cubicBezTo>
                <a:cubicBezTo>
                  <a:pt x="38" y="141"/>
                  <a:pt x="39" y="142"/>
                  <a:pt x="40" y="143"/>
                </a:cubicBezTo>
                <a:cubicBezTo>
                  <a:pt x="40" y="143"/>
                  <a:pt x="41" y="144"/>
                  <a:pt x="42" y="145"/>
                </a:cubicBezTo>
                <a:cubicBezTo>
                  <a:pt x="43" y="146"/>
                  <a:pt x="44" y="147"/>
                  <a:pt x="44" y="147"/>
                </a:cubicBezTo>
                <a:cubicBezTo>
                  <a:pt x="44" y="147"/>
                  <a:pt x="44" y="147"/>
                  <a:pt x="45" y="146"/>
                </a:cubicBezTo>
                <a:cubicBezTo>
                  <a:pt x="46" y="145"/>
                  <a:pt x="46" y="144"/>
                  <a:pt x="46" y="144"/>
                </a:cubicBezTo>
                <a:cubicBezTo>
                  <a:pt x="46" y="144"/>
                  <a:pt x="46" y="144"/>
                  <a:pt x="46" y="144"/>
                </a:cubicBezTo>
                <a:cubicBezTo>
                  <a:pt x="46" y="144"/>
                  <a:pt x="47" y="145"/>
                  <a:pt x="47" y="145"/>
                </a:cubicBezTo>
                <a:cubicBezTo>
                  <a:pt x="47" y="146"/>
                  <a:pt x="46" y="146"/>
                  <a:pt x="46" y="147"/>
                </a:cubicBezTo>
                <a:cubicBezTo>
                  <a:pt x="45" y="147"/>
                  <a:pt x="45" y="148"/>
                  <a:pt x="45" y="149"/>
                </a:cubicBezTo>
                <a:cubicBezTo>
                  <a:pt x="45" y="150"/>
                  <a:pt x="45" y="151"/>
                  <a:pt x="47" y="151"/>
                </a:cubicBezTo>
                <a:cubicBezTo>
                  <a:pt x="47" y="151"/>
                  <a:pt x="47" y="151"/>
                  <a:pt x="47" y="151"/>
                </a:cubicBezTo>
                <a:cubicBezTo>
                  <a:pt x="48" y="151"/>
                  <a:pt x="50" y="149"/>
                  <a:pt x="51" y="147"/>
                </a:cubicBezTo>
                <a:cubicBezTo>
                  <a:pt x="52" y="147"/>
                  <a:pt x="52" y="147"/>
                  <a:pt x="52" y="147"/>
                </a:cubicBezTo>
                <a:cubicBezTo>
                  <a:pt x="52" y="148"/>
                  <a:pt x="51" y="149"/>
                  <a:pt x="51" y="151"/>
                </a:cubicBezTo>
                <a:cubicBezTo>
                  <a:pt x="51" y="151"/>
                  <a:pt x="52" y="152"/>
                  <a:pt x="53" y="154"/>
                </a:cubicBezTo>
                <a:cubicBezTo>
                  <a:pt x="53" y="154"/>
                  <a:pt x="53" y="154"/>
                  <a:pt x="53" y="154"/>
                </a:cubicBezTo>
                <a:cubicBezTo>
                  <a:pt x="52" y="153"/>
                  <a:pt x="51" y="153"/>
                  <a:pt x="51" y="152"/>
                </a:cubicBezTo>
                <a:cubicBezTo>
                  <a:pt x="50" y="152"/>
                  <a:pt x="49" y="151"/>
                  <a:pt x="48" y="151"/>
                </a:cubicBezTo>
                <a:cubicBezTo>
                  <a:pt x="48" y="151"/>
                  <a:pt x="48" y="152"/>
                  <a:pt x="48" y="152"/>
                </a:cubicBezTo>
                <a:cubicBezTo>
                  <a:pt x="47" y="152"/>
                  <a:pt x="47" y="152"/>
                  <a:pt x="47" y="152"/>
                </a:cubicBezTo>
                <a:cubicBezTo>
                  <a:pt x="47" y="152"/>
                  <a:pt x="47" y="153"/>
                  <a:pt x="47" y="153"/>
                </a:cubicBezTo>
                <a:cubicBezTo>
                  <a:pt x="47" y="155"/>
                  <a:pt x="47" y="156"/>
                  <a:pt x="48" y="158"/>
                </a:cubicBezTo>
                <a:cubicBezTo>
                  <a:pt x="48" y="158"/>
                  <a:pt x="48" y="158"/>
                  <a:pt x="48" y="158"/>
                </a:cubicBezTo>
                <a:cubicBezTo>
                  <a:pt x="48" y="158"/>
                  <a:pt x="48" y="158"/>
                  <a:pt x="48" y="159"/>
                </a:cubicBezTo>
                <a:cubicBezTo>
                  <a:pt x="49" y="162"/>
                  <a:pt x="50" y="163"/>
                  <a:pt x="50" y="164"/>
                </a:cubicBezTo>
                <a:cubicBezTo>
                  <a:pt x="51" y="165"/>
                  <a:pt x="53" y="166"/>
                  <a:pt x="56" y="166"/>
                </a:cubicBezTo>
                <a:cubicBezTo>
                  <a:pt x="59" y="168"/>
                  <a:pt x="62" y="170"/>
                  <a:pt x="66" y="173"/>
                </a:cubicBezTo>
                <a:cubicBezTo>
                  <a:pt x="68" y="175"/>
                  <a:pt x="70" y="177"/>
                  <a:pt x="72" y="179"/>
                </a:cubicBezTo>
                <a:cubicBezTo>
                  <a:pt x="74" y="181"/>
                  <a:pt x="76" y="182"/>
                  <a:pt x="76" y="182"/>
                </a:cubicBezTo>
                <a:cubicBezTo>
                  <a:pt x="79" y="184"/>
                  <a:pt x="83" y="185"/>
                  <a:pt x="88" y="185"/>
                </a:cubicBezTo>
                <a:cubicBezTo>
                  <a:pt x="89" y="185"/>
                  <a:pt x="90" y="185"/>
                  <a:pt x="90" y="185"/>
                </a:cubicBezTo>
                <a:cubicBezTo>
                  <a:pt x="91" y="185"/>
                  <a:pt x="91" y="184"/>
                  <a:pt x="91" y="182"/>
                </a:cubicBezTo>
                <a:cubicBezTo>
                  <a:pt x="93" y="183"/>
                  <a:pt x="94" y="185"/>
                  <a:pt x="94" y="186"/>
                </a:cubicBezTo>
                <a:cubicBezTo>
                  <a:pt x="95" y="186"/>
                  <a:pt x="95" y="186"/>
                  <a:pt x="95" y="186"/>
                </a:cubicBezTo>
                <a:cubicBezTo>
                  <a:pt x="100" y="184"/>
                  <a:pt x="102" y="183"/>
                  <a:pt x="102" y="182"/>
                </a:cubicBezTo>
                <a:cubicBezTo>
                  <a:pt x="102" y="182"/>
                  <a:pt x="102" y="181"/>
                  <a:pt x="102" y="181"/>
                </a:cubicBezTo>
                <a:cubicBezTo>
                  <a:pt x="101" y="180"/>
                  <a:pt x="101" y="180"/>
                  <a:pt x="101" y="180"/>
                </a:cubicBezTo>
                <a:cubicBezTo>
                  <a:pt x="103" y="179"/>
                  <a:pt x="104" y="179"/>
                  <a:pt x="104" y="179"/>
                </a:cubicBezTo>
                <a:cubicBezTo>
                  <a:pt x="104" y="178"/>
                  <a:pt x="104" y="178"/>
                  <a:pt x="104" y="178"/>
                </a:cubicBezTo>
                <a:cubicBezTo>
                  <a:pt x="104" y="178"/>
                  <a:pt x="104" y="178"/>
                  <a:pt x="103" y="178"/>
                </a:cubicBezTo>
                <a:cubicBezTo>
                  <a:pt x="103" y="177"/>
                  <a:pt x="103" y="177"/>
                  <a:pt x="103" y="177"/>
                </a:cubicBezTo>
                <a:cubicBezTo>
                  <a:pt x="103" y="176"/>
                  <a:pt x="104" y="176"/>
                  <a:pt x="105" y="175"/>
                </a:cubicBezTo>
                <a:cubicBezTo>
                  <a:pt x="107" y="174"/>
                  <a:pt x="108" y="174"/>
                  <a:pt x="108" y="174"/>
                </a:cubicBezTo>
                <a:cubicBezTo>
                  <a:pt x="109" y="174"/>
                  <a:pt x="109" y="174"/>
                  <a:pt x="110" y="174"/>
                </a:cubicBezTo>
                <a:cubicBezTo>
                  <a:pt x="109" y="175"/>
                  <a:pt x="108" y="176"/>
                  <a:pt x="108" y="176"/>
                </a:cubicBezTo>
                <a:cubicBezTo>
                  <a:pt x="108" y="177"/>
                  <a:pt x="109" y="177"/>
                  <a:pt x="111" y="177"/>
                </a:cubicBezTo>
                <a:cubicBezTo>
                  <a:pt x="111" y="177"/>
                  <a:pt x="113" y="177"/>
                  <a:pt x="116" y="177"/>
                </a:cubicBezTo>
                <a:cubicBezTo>
                  <a:pt x="118" y="177"/>
                  <a:pt x="119" y="177"/>
                  <a:pt x="120" y="178"/>
                </a:cubicBezTo>
                <a:cubicBezTo>
                  <a:pt x="121" y="178"/>
                  <a:pt x="122" y="179"/>
                  <a:pt x="123" y="179"/>
                </a:cubicBezTo>
                <a:cubicBezTo>
                  <a:pt x="124" y="179"/>
                  <a:pt x="126" y="177"/>
                  <a:pt x="127" y="174"/>
                </a:cubicBezTo>
                <a:cubicBezTo>
                  <a:pt x="128" y="174"/>
                  <a:pt x="128" y="174"/>
                  <a:pt x="128" y="174"/>
                </a:cubicBezTo>
                <a:cubicBezTo>
                  <a:pt x="127" y="174"/>
                  <a:pt x="127" y="176"/>
                  <a:pt x="126" y="178"/>
                </a:cubicBezTo>
                <a:cubicBezTo>
                  <a:pt x="126" y="179"/>
                  <a:pt x="127" y="179"/>
                  <a:pt x="128" y="179"/>
                </a:cubicBezTo>
                <a:cubicBezTo>
                  <a:pt x="128" y="179"/>
                  <a:pt x="129" y="179"/>
                  <a:pt x="129" y="179"/>
                </a:cubicBezTo>
                <a:cubicBezTo>
                  <a:pt x="129" y="179"/>
                  <a:pt x="130" y="179"/>
                  <a:pt x="130" y="179"/>
                </a:cubicBezTo>
                <a:cubicBezTo>
                  <a:pt x="130" y="180"/>
                  <a:pt x="130" y="180"/>
                  <a:pt x="130" y="180"/>
                </a:cubicBezTo>
                <a:cubicBezTo>
                  <a:pt x="132" y="179"/>
                  <a:pt x="137" y="178"/>
                  <a:pt x="146" y="174"/>
                </a:cubicBezTo>
                <a:cubicBezTo>
                  <a:pt x="146" y="174"/>
                  <a:pt x="148" y="173"/>
                  <a:pt x="149" y="172"/>
                </a:cubicBezTo>
                <a:cubicBezTo>
                  <a:pt x="150" y="171"/>
                  <a:pt x="151" y="171"/>
                  <a:pt x="152" y="171"/>
                </a:cubicBezTo>
                <a:cubicBezTo>
                  <a:pt x="155" y="170"/>
                  <a:pt x="157" y="169"/>
                  <a:pt x="158" y="169"/>
                </a:cubicBezTo>
                <a:cubicBezTo>
                  <a:pt x="158" y="169"/>
                  <a:pt x="159" y="169"/>
                  <a:pt x="161" y="169"/>
                </a:cubicBezTo>
                <a:cubicBezTo>
                  <a:pt x="164" y="169"/>
                  <a:pt x="165" y="169"/>
                  <a:pt x="167" y="168"/>
                </a:cubicBezTo>
                <a:cubicBezTo>
                  <a:pt x="168" y="167"/>
                  <a:pt x="168" y="166"/>
                  <a:pt x="169" y="164"/>
                </a:cubicBezTo>
                <a:cubicBezTo>
                  <a:pt x="170" y="165"/>
                  <a:pt x="171" y="166"/>
                  <a:pt x="170" y="167"/>
                </a:cubicBezTo>
                <a:cubicBezTo>
                  <a:pt x="170" y="168"/>
                  <a:pt x="171" y="169"/>
                  <a:pt x="173" y="169"/>
                </a:cubicBezTo>
                <a:cubicBezTo>
                  <a:pt x="175" y="171"/>
                  <a:pt x="176" y="172"/>
                  <a:pt x="176" y="172"/>
                </a:cubicBezTo>
                <a:cubicBezTo>
                  <a:pt x="179" y="169"/>
                  <a:pt x="182" y="168"/>
                  <a:pt x="184" y="168"/>
                </a:cubicBezTo>
                <a:cubicBezTo>
                  <a:pt x="184" y="168"/>
                  <a:pt x="185" y="168"/>
                  <a:pt x="185" y="168"/>
                </a:cubicBezTo>
                <a:cubicBezTo>
                  <a:pt x="185" y="168"/>
                  <a:pt x="186" y="168"/>
                  <a:pt x="186" y="168"/>
                </a:cubicBezTo>
                <a:cubicBezTo>
                  <a:pt x="187" y="168"/>
                  <a:pt x="187" y="168"/>
                  <a:pt x="188" y="166"/>
                </a:cubicBezTo>
                <a:cubicBezTo>
                  <a:pt x="189" y="165"/>
                  <a:pt x="189" y="164"/>
                  <a:pt x="189" y="164"/>
                </a:cubicBezTo>
                <a:cubicBezTo>
                  <a:pt x="192" y="162"/>
                  <a:pt x="193" y="161"/>
                  <a:pt x="193" y="160"/>
                </a:cubicBezTo>
                <a:cubicBezTo>
                  <a:pt x="193" y="160"/>
                  <a:pt x="193" y="160"/>
                  <a:pt x="193" y="160"/>
                </a:cubicBezTo>
                <a:cubicBezTo>
                  <a:pt x="193" y="160"/>
                  <a:pt x="193" y="160"/>
                  <a:pt x="192" y="159"/>
                </a:cubicBezTo>
                <a:cubicBezTo>
                  <a:pt x="192" y="159"/>
                  <a:pt x="193" y="159"/>
                  <a:pt x="194" y="159"/>
                </a:cubicBezTo>
                <a:cubicBezTo>
                  <a:pt x="194" y="158"/>
                  <a:pt x="195" y="158"/>
                  <a:pt x="195" y="158"/>
                </a:cubicBezTo>
                <a:cubicBezTo>
                  <a:pt x="195" y="157"/>
                  <a:pt x="194" y="157"/>
                  <a:pt x="194" y="157"/>
                </a:cubicBezTo>
                <a:cubicBezTo>
                  <a:pt x="194" y="157"/>
                  <a:pt x="194" y="156"/>
                  <a:pt x="194" y="156"/>
                </a:cubicBezTo>
                <a:cubicBezTo>
                  <a:pt x="193" y="156"/>
                  <a:pt x="193" y="156"/>
                  <a:pt x="193" y="156"/>
                </a:cubicBezTo>
                <a:cubicBezTo>
                  <a:pt x="196" y="156"/>
                  <a:pt x="197" y="156"/>
                  <a:pt x="197" y="155"/>
                </a:cubicBezTo>
                <a:cubicBezTo>
                  <a:pt x="197" y="154"/>
                  <a:pt x="196" y="153"/>
                  <a:pt x="196" y="152"/>
                </a:cubicBezTo>
                <a:cubicBezTo>
                  <a:pt x="196" y="151"/>
                  <a:pt x="196" y="151"/>
                  <a:pt x="196" y="151"/>
                </a:cubicBezTo>
                <a:cubicBezTo>
                  <a:pt x="196" y="151"/>
                  <a:pt x="197" y="153"/>
                  <a:pt x="198" y="155"/>
                </a:cubicBezTo>
                <a:cubicBezTo>
                  <a:pt x="198" y="156"/>
                  <a:pt x="200" y="157"/>
                  <a:pt x="201" y="157"/>
                </a:cubicBezTo>
                <a:cubicBezTo>
                  <a:pt x="201" y="157"/>
                  <a:pt x="202" y="157"/>
                  <a:pt x="202" y="156"/>
                </a:cubicBezTo>
                <a:cubicBezTo>
                  <a:pt x="203" y="156"/>
                  <a:pt x="204" y="156"/>
                  <a:pt x="204" y="156"/>
                </a:cubicBezTo>
                <a:cubicBezTo>
                  <a:pt x="205" y="155"/>
                  <a:pt x="205" y="155"/>
                  <a:pt x="205" y="154"/>
                </a:cubicBezTo>
                <a:cubicBezTo>
                  <a:pt x="205" y="153"/>
                  <a:pt x="205" y="153"/>
                  <a:pt x="205" y="153"/>
                </a:cubicBezTo>
                <a:cubicBezTo>
                  <a:pt x="207" y="153"/>
                  <a:pt x="208" y="154"/>
                  <a:pt x="208" y="154"/>
                </a:cubicBezTo>
                <a:cubicBezTo>
                  <a:pt x="209" y="154"/>
                  <a:pt x="210" y="152"/>
                  <a:pt x="211" y="150"/>
                </a:cubicBezTo>
                <a:cubicBezTo>
                  <a:pt x="211" y="149"/>
                  <a:pt x="210" y="149"/>
                  <a:pt x="209" y="149"/>
                </a:cubicBezTo>
                <a:cubicBezTo>
                  <a:pt x="208" y="148"/>
                  <a:pt x="208" y="148"/>
                  <a:pt x="208" y="147"/>
                </a:cubicBezTo>
                <a:cubicBezTo>
                  <a:pt x="208" y="147"/>
                  <a:pt x="208" y="147"/>
                  <a:pt x="208" y="147"/>
                </a:cubicBezTo>
                <a:cubicBezTo>
                  <a:pt x="209" y="147"/>
                  <a:pt x="209" y="147"/>
                  <a:pt x="209" y="147"/>
                </a:cubicBezTo>
                <a:cubicBezTo>
                  <a:pt x="209" y="147"/>
                  <a:pt x="210" y="147"/>
                  <a:pt x="211" y="147"/>
                </a:cubicBezTo>
                <a:cubicBezTo>
                  <a:pt x="211" y="147"/>
                  <a:pt x="211" y="147"/>
                  <a:pt x="212" y="147"/>
                </a:cubicBezTo>
                <a:cubicBezTo>
                  <a:pt x="212" y="147"/>
                  <a:pt x="212" y="147"/>
                  <a:pt x="212" y="147"/>
                </a:cubicBezTo>
                <a:cubicBezTo>
                  <a:pt x="212" y="146"/>
                  <a:pt x="211" y="146"/>
                  <a:pt x="211" y="145"/>
                </a:cubicBezTo>
                <a:cubicBezTo>
                  <a:pt x="210" y="144"/>
                  <a:pt x="210" y="143"/>
                  <a:pt x="210" y="143"/>
                </a:cubicBezTo>
                <a:cubicBezTo>
                  <a:pt x="209" y="141"/>
                  <a:pt x="207" y="140"/>
                  <a:pt x="205" y="140"/>
                </a:cubicBezTo>
                <a:cubicBezTo>
                  <a:pt x="205" y="140"/>
                  <a:pt x="205" y="140"/>
                  <a:pt x="205" y="140"/>
                </a:cubicBezTo>
                <a:cubicBezTo>
                  <a:pt x="207" y="140"/>
                  <a:pt x="207" y="140"/>
                  <a:pt x="207" y="140"/>
                </a:cubicBezTo>
                <a:cubicBezTo>
                  <a:pt x="207" y="140"/>
                  <a:pt x="208" y="140"/>
                  <a:pt x="210" y="140"/>
                </a:cubicBezTo>
                <a:cubicBezTo>
                  <a:pt x="210" y="141"/>
                  <a:pt x="210" y="141"/>
                  <a:pt x="210" y="141"/>
                </a:cubicBezTo>
                <a:cubicBezTo>
                  <a:pt x="211" y="141"/>
                  <a:pt x="212" y="141"/>
                  <a:pt x="212" y="142"/>
                </a:cubicBezTo>
                <a:cubicBezTo>
                  <a:pt x="212" y="142"/>
                  <a:pt x="213" y="142"/>
                  <a:pt x="213" y="144"/>
                </a:cubicBezTo>
                <a:cubicBezTo>
                  <a:pt x="213" y="145"/>
                  <a:pt x="214" y="145"/>
                  <a:pt x="214" y="145"/>
                </a:cubicBezTo>
                <a:cubicBezTo>
                  <a:pt x="214" y="146"/>
                  <a:pt x="214" y="146"/>
                  <a:pt x="215" y="146"/>
                </a:cubicBezTo>
                <a:cubicBezTo>
                  <a:pt x="218" y="144"/>
                  <a:pt x="220" y="143"/>
                  <a:pt x="221" y="141"/>
                </a:cubicBezTo>
                <a:cubicBezTo>
                  <a:pt x="221" y="139"/>
                  <a:pt x="221" y="139"/>
                  <a:pt x="221" y="139"/>
                </a:cubicBezTo>
                <a:cubicBezTo>
                  <a:pt x="220" y="139"/>
                  <a:pt x="220" y="139"/>
                  <a:pt x="220" y="139"/>
                </a:cubicBezTo>
                <a:cubicBezTo>
                  <a:pt x="219" y="140"/>
                  <a:pt x="218" y="140"/>
                  <a:pt x="218" y="140"/>
                </a:cubicBezTo>
                <a:cubicBezTo>
                  <a:pt x="218" y="140"/>
                  <a:pt x="217" y="140"/>
                  <a:pt x="217" y="139"/>
                </a:cubicBezTo>
                <a:cubicBezTo>
                  <a:pt x="217" y="139"/>
                  <a:pt x="216" y="138"/>
                  <a:pt x="216" y="138"/>
                </a:cubicBezTo>
                <a:cubicBezTo>
                  <a:pt x="217" y="137"/>
                  <a:pt x="217" y="136"/>
                  <a:pt x="217" y="136"/>
                </a:cubicBezTo>
                <a:cubicBezTo>
                  <a:pt x="217" y="135"/>
                  <a:pt x="217" y="135"/>
                  <a:pt x="216" y="135"/>
                </a:cubicBezTo>
                <a:cubicBezTo>
                  <a:pt x="214" y="134"/>
                  <a:pt x="213" y="134"/>
                  <a:pt x="212" y="134"/>
                </a:cubicBezTo>
                <a:cubicBezTo>
                  <a:pt x="212" y="134"/>
                  <a:pt x="212" y="134"/>
                  <a:pt x="212" y="134"/>
                </a:cubicBezTo>
                <a:cubicBezTo>
                  <a:pt x="215" y="134"/>
                  <a:pt x="215" y="134"/>
                  <a:pt x="215" y="134"/>
                </a:cubicBezTo>
                <a:cubicBezTo>
                  <a:pt x="216" y="134"/>
                  <a:pt x="217" y="134"/>
                  <a:pt x="218" y="134"/>
                </a:cubicBezTo>
                <a:cubicBezTo>
                  <a:pt x="219" y="134"/>
                  <a:pt x="219" y="134"/>
                  <a:pt x="220" y="134"/>
                </a:cubicBezTo>
                <a:cubicBezTo>
                  <a:pt x="221" y="134"/>
                  <a:pt x="221" y="134"/>
                  <a:pt x="222" y="134"/>
                </a:cubicBezTo>
                <a:cubicBezTo>
                  <a:pt x="222" y="133"/>
                  <a:pt x="222" y="133"/>
                  <a:pt x="222" y="133"/>
                </a:cubicBezTo>
                <a:cubicBezTo>
                  <a:pt x="222" y="132"/>
                  <a:pt x="221" y="131"/>
                  <a:pt x="219" y="130"/>
                </a:cubicBezTo>
                <a:cubicBezTo>
                  <a:pt x="217" y="130"/>
                  <a:pt x="216" y="130"/>
                  <a:pt x="215" y="130"/>
                </a:cubicBezTo>
                <a:cubicBezTo>
                  <a:pt x="215" y="130"/>
                  <a:pt x="215" y="130"/>
                  <a:pt x="215" y="130"/>
                </a:cubicBezTo>
                <a:cubicBezTo>
                  <a:pt x="216" y="130"/>
                  <a:pt x="216" y="129"/>
                  <a:pt x="217" y="129"/>
                </a:cubicBezTo>
                <a:cubicBezTo>
                  <a:pt x="218" y="129"/>
                  <a:pt x="218" y="129"/>
                  <a:pt x="219" y="129"/>
                </a:cubicBezTo>
                <a:cubicBezTo>
                  <a:pt x="219" y="128"/>
                  <a:pt x="219" y="127"/>
                  <a:pt x="220" y="127"/>
                </a:cubicBezTo>
                <a:cubicBezTo>
                  <a:pt x="221" y="126"/>
                  <a:pt x="222" y="126"/>
                  <a:pt x="222" y="125"/>
                </a:cubicBezTo>
                <a:cubicBezTo>
                  <a:pt x="224" y="123"/>
                  <a:pt x="225" y="122"/>
                  <a:pt x="225" y="121"/>
                </a:cubicBezTo>
                <a:cubicBezTo>
                  <a:pt x="225" y="119"/>
                  <a:pt x="225" y="118"/>
                  <a:pt x="224" y="118"/>
                </a:cubicBezTo>
                <a:close/>
              </a:path>
            </a:pathLst>
          </a:custGeom>
          <a:solidFill>
            <a:schemeClr val="tx2"/>
          </a:solidFill>
          <a:ln w="6350">
            <a:solidFill>
              <a:sysClr val="window" lastClr="FFFFFF"/>
            </a:solidFill>
            <a:prstDash val="solid"/>
            <a:round/>
            <a:headEnd/>
            <a:tailEnd/>
          </a:ln>
        </p:spPr>
        <p:txBody>
          <a:bodyPr/>
          <a:lstStyle/>
          <a:p>
            <a:pPr defTabSz="914180" eaLnBrk="1" fontAlgn="auto" hangingPunct="1">
              <a:spcBef>
                <a:spcPts val="0"/>
              </a:spcBef>
              <a:spcAft>
                <a:spcPts val="0"/>
              </a:spcAft>
            </a:pPr>
            <a:endParaRPr lang="en-GB" sz="1800" b="0" kern="0">
              <a:solidFill>
                <a:prstClr val="black"/>
              </a:solidFill>
              <a:latin typeface="Calibri"/>
              <a:ea typeface="+mn-ea"/>
              <a:cs typeface="+mn-cs"/>
            </a:endParaRPr>
          </a:p>
        </p:txBody>
      </p:sp>
      <p:sp>
        <p:nvSpPr>
          <p:cNvPr id="79" name="Freeform 64"/>
          <p:cNvSpPr>
            <a:spLocks noEditPoints="1"/>
          </p:cNvSpPr>
          <p:nvPr/>
        </p:nvSpPr>
        <p:spPr bwMode="auto">
          <a:xfrm>
            <a:off x="6752731" y="1775748"/>
            <a:ext cx="629702" cy="1151559"/>
          </a:xfrm>
          <a:custGeom>
            <a:avLst/>
            <a:gdLst>
              <a:gd name="T0" fmla="*/ 94 w 301"/>
              <a:gd name="T1" fmla="*/ 347 h 550"/>
              <a:gd name="T2" fmla="*/ 64 w 301"/>
              <a:gd name="T3" fmla="*/ 385 h 550"/>
              <a:gd name="T4" fmla="*/ 67 w 301"/>
              <a:gd name="T5" fmla="*/ 391 h 550"/>
              <a:gd name="T6" fmla="*/ 102 w 301"/>
              <a:gd name="T7" fmla="*/ 520 h 550"/>
              <a:gd name="T8" fmla="*/ 90 w 301"/>
              <a:gd name="T9" fmla="*/ 521 h 550"/>
              <a:gd name="T10" fmla="*/ 93 w 301"/>
              <a:gd name="T11" fmla="*/ 540 h 550"/>
              <a:gd name="T12" fmla="*/ 104 w 301"/>
              <a:gd name="T13" fmla="*/ 536 h 550"/>
              <a:gd name="T14" fmla="*/ 63 w 301"/>
              <a:gd name="T15" fmla="*/ 550 h 550"/>
              <a:gd name="T16" fmla="*/ 113 w 301"/>
              <a:gd name="T17" fmla="*/ 529 h 550"/>
              <a:gd name="T18" fmla="*/ 125 w 301"/>
              <a:gd name="T19" fmla="*/ 528 h 550"/>
              <a:gd name="T20" fmla="*/ 118 w 301"/>
              <a:gd name="T21" fmla="*/ 536 h 550"/>
              <a:gd name="T22" fmla="*/ 137 w 301"/>
              <a:gd name="T23" fmla="*/ 539 h 550"/>
              <a:gd name="T24" fmla="*/ 146 w 301"/>
              <a:gd name="T25" fmla="*/ 543 h 550"/>
              <a:gd name="T26" fmla="*/ 131 w 301"/>
              <a:gd name="T27" fmla="*/ 537 h 550"/>
              <a:gd name="T28" fmla="*/ 133 w 301"/>
              <a:gd name="T29" fmla="*/ 537 h 550"/>
              <a:gd name="T30" fmla="*/ 133 w 301"/>
              <a:gd name="T31" fmla="*/ 540 h 550"/>
              <a:gd name="T32" fmla="*/ 98 w 301"/>
              <a:gd name="T33" fmla="*/ 538 h 550"/>
              <a:gd name="T34" fmla="*/ 116 w 301"/>
              <a:gd name="T35" fmla="*/ 528 h 550"/>
              <a:gd name="T36" fmla="*/ 98 w 301"/>
              <a:gd name="T37" fmla="*/ 520 h 550"/>
              <a:gd name="T38" fmla="*/ 74 w 301"/>
              <a:gd name="T39" fmla="*/ 536 h 550"/>
              <a:gd name="T40" fmla="*/ 61 w 301"/>
              <a:gd name="T41" fmla="*/ 539 h 550"/>
              <a:gd name="T42" fmla="*/ 55 w 301"/>
              <a:gd name="T43" fmla="*/ 543 h 550"/>
              <a:gd name="T44" fmla="*/ 51 w 301"/>
              <a:gd name="T45" fmla="*/ 540 h 550"/>
              <a:gd name="T46" fmla="*/ 82 w 301"/>
              <a:gd name="T47" fmla="*/ 497 h 550"/>
              <a:gd name="T48" fmla="*/ 70 w 301"/>
              <a:gd name="T49" fmla="*/ 379 h 550"/>
              <a:gd name="T50" fmla="*/ 96 w 301"/>
              <a:gd name="T51" fmla="*/ 344 h 550"/>
              <a:gd name="T52" fmla="*/ 125 w 301"/>
              <a:gd name="T53" fmla="*/ 273 h 550"/>
              <a:gd name="T54" fmla="*/ 69 w 301"/>
              <a:gd name="T55" fmla="*/ 428 h 550"/>
              <a:gd name="T56" fmla="*/ 119 w 301"/>
              <a:gd name="T57" fmla="*/ 0 h 550"/>
              <a:gd name="T58" fmla="*/ 154 w 301"/>
              <a:gd name="T59" fmla="*/ 48 h 550"/>
              <a:gd name="T60" fmla="*/ 181 w 301"/>
              <a:gd name="T61" fmla="*/ 101 h 550"/>
              <a:gd name="T62" fmla="*/ 218 w 301"/>
              <a:gd name="T63" fmla="*/ 195 h 550"/>
              <a:gd name="T64" fmla="*/ 229 w 301"/>
              <a:gd name="T65" fmla="*/ 244 h 550"/>
              <a:gd name="T66" fmla="*/ 256 w 301"/>
              <a:gd name="T67" fmla="*/ 284 h 550"/>
              <a:gd name="T68" fmla="*/ 283 w 301"/>
              <a:gd name="T69" fmla="*/ 328 h 550"/>
              <a:gd name="T70" fmla="*/ 273 w 301"/>
              <a:gd name="T71" fmla="*/ 430 h 550"/>
              <a:gd name="T72" fmla="*/ 233 w 301"/>
              <a:gd name="T73" fmla="*/ 490 h 550"/>
              <a:gd name="T74" fmla="*/ 215 w 301"/>
              <a:gd name="T75" fmla="*/ 498 h 550"/>
              <a:gd name="T76" fmla="*/ 202 w 301"/>
              <a:gd name="T77" fmla="*/ 510 h 550"/>
              <a:gd name="T78" fmla="*/ 179 w 301"/>
              <a:gd name="T79" fmla="*/ 522 h 550"/>
              <a:gd name="T80" fmla="*/ 159 w 301"/>
              <a:gd name="T81" fmla="*/ 534 h 550"/>
              <a:gd name="T82" fmla="*/ 139 w 301"/>
              <a:gd name="T83" fmla="*/ 542 h 550"/>
              <a:gd name="T84" fmla="*/ 130 w 301"/>
              <a:gd name="T85" fmla="*/ 523 h 550"/>
              <a:gd name="T86" fmla="*/ 106 w 301"/>
              <a:gd name="T87" fmla="*/ 523 h 550"/>
              <a:gd name="T88" fmla="*/ 86 w 301"/>
              <a:gd name="T89" fmla="*/ 512 h 550"/>
              <a:gd name="T90" fmla="*/ 84 w 301"/>
              <a:gd name="T91" fmla="*/ 485 h 550"/>
              <a:gd name="T92" fmla="*/ 82 w 301"/>
              <a:gd name="T93" fmla="*/ 460 h 550"/>
              <a:gd name="T94" fmla="*/ 68 w 301"/>
              <a:gd name="T95" fmla="*/ 428 h 550"/>
              <a:gd name="T96" fmla="*/ 68 w 301"/>
              <a:gd name="T97" fmla="*/ 399 h 550"/>
              <a:gd name="T98" fmla="*/ 71 w 301"/>
              <a:gd name="T99" fmla="*/ 382 h 550"/>
              <a:gd name="T100" fmla="*/ 82 w 301"/>
              <a:gd name="T101" fmla="*/ 367 h 550"/>
              <a:gd name="T102" fmla="*/ 96 w 301"/>
              <a:gd name="T103" fmla="*/ 348 h 550"/>
              <a:gd name="T104" fmla="*/ 107 w 301"/>
              <a:gd name="T105" fmla="*/ 326 h 550"/>
              <a:gd name="T106" fmla="*/ 121 w 301"/>
              <a:gd name="T107" fmla="*/ 292 h 550"/>
              <a:gd name="T108" fmla="*/ 130 w 301"/>
              <a:gd name="T109" fmla="*/ 261 h 550"/>
              <a:gd name="T110" fmla="*/ 111 w 301"/>
              <a:gd name="T111" fmla="*/ 238 h 550"/>
              <a:gd name="T112" fmla="*/ 75 w 301"/>
              <a:gd name="T113" fmla="*/ 168 h 550"/>
              <a:gd name="T114" fmla="*/ 45 w 301"/>
              <a:gd name="T115" fmla="*/ 109 h 550"/>
              <a:gd name="T116" fmla="*/ 10 w 301"/>
              <a:gd name="T117" fmla="*/ 77 h 550"/>
              <a:gd name="T118" fmla="*/ 61 w 301"/>
              <a:gd name="T119" fmla="*/ 89 h 550"/>
              <a:gd name="T120" fmla="*/ 90 w 301"/>
              <a:gd name="T121" fmla="*/ 84 h 550"/>
              <a:gd name="T122" fmla="*/ 98 w 301"/>
              <a:gd name="T123" fmla="*/ 2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1" h="550">
                <a:moveTo>
                  <a:pt x="83" y="373"/>
                </a:moveTo>
                <a:cubicBezTo>
                  <a:pt x="83" y="373"/>
                  <a:pt x="83" y="373"/>
                  <a:pt x="83" y="373"/>
                </a:cubicBezTo>
                <a:cubicBezTo>
                  <a:pt x="83" y="373"/>
                  <a:pt x="83" y="373"/>
                  <a:pt x="83" y="373"/>
                </a:cubicBezTo>
                <a:cubicBezTo>
                  <a:pt x="82" y="373"/>
                  <a:pt x="82" y="374"/>
                  <a:pt x="82" y="374"/>
                </a:cubicBezTo>
                <a:cubicBezTo>
                  <a:pt x="81" y="375"/>
                  <a:pt x="81" y="376"/>
                  <a:pt x="81" y="376"/>
                </a:cubicBezTo>
                <a:cubicBezTo>
                  <a:pt x="81" y="377"/>
                  <a:pt x="81" y="377"/>
                  <a:pt x="81" y="377"/>
                </a:cubicBezTo>
                <a:cubicBezTo>
                  <a:pt x="82" y="377"/>
                  <a:pt x="82" y="377"/>
                  <a:pt x="83" y="376"/>
                </a:cubicBezTo>
                <a:cubicBezTo>
                  <a:pt x="84" y="375"/>
                  <a:pt x="84" y="375"/>
                  <a:pt x="84" y="374"/>
                </a:cubicBezTo>
                <a:cubicBezTo>
                  <a:pt x="84" y="374"/>
                  <a:pt x="84" y="374"/>
                  <a:pt x="83" y="373"/>
                </a:cubicBezTo>
                <a:close/>
                <a:moveTo>
                  <a:pt x="94" y="347"/>
                </a:moveTo>
                <a:cubicBezTo>
                  <a:pt x="94" y="348"/>
                  <a:pt x="94" y="348"/>
                  <a:pt x="94" y="348"/>
                </a:cubicBezTo>
                <a:cubicBezTo>
                  <a:pt x="93" y="348"/>
                  <a:pt x="93" y="348"/>
                  <a:pt x="92" y="348"/>
                </a:cubicBezTo>
                <a:cubicBezTo>
                  <a:pt x="90" y="348"/>
                  <a:pt x="90" y="347"/>
                  <a:pt x="89" y="347"/>
                </a:cubicBezTo>
                <a:cubicBezTo>
                  <a:pt x="89" y="347"/>
                  <a:pt x="90" y="346"/>
                  <a:pt x="91" y="346"/>
                </a:cubicBezTo>
                <a:cubicBezTo>
                  <a:pt x="91" y="345"/>
                  <a:pt x="91" y="345"/>
                  <a:pt x="92" y="345"/>
                </a:cubicBezTo>
                <a:cubicBezTo>
                  <a:pt x="92" y="345"/>
                  <a:pt x="93" y="345"/>
                  <a:pt x="93" y="345"/>
                </a:cubicBezTo>
                <a:cubicBezTo>
                  <a:pt x="94" y="346"/>
                  <a:pt x="95" y="346"/>
                  <a:pt x="95" y="347"/>
                </a:cubicBezTo>
                <a:cubicBezTo>
                  <a:pt x="95" y="347"/>
                  <a:pt x="95" y="347"/>
                  <a:pt x="94" y="347"/>
                </a:cubicBezTo>
                <a:close/>
                <a:moveTo>
                  <a:pt x="69" y="380"/>
                </a:moveTo>
                <a:cubicBezTo>
                  <a:pt x="69" y="381"/>
                  <a:pt x="69" y="381"/>
                  <a:pt x="68" y="381"/>
                </a:cubicBezTo>
                <a:cubicBezTo>
                  <a:pt x="68" y="381"/>
                  <a:pt x="68" y="381"/>
                  <a:pt x="68" y="381"/>
                </a:cubicBezTo>
                <a:cubicBezTo>
                  <a:pt x="68" y="381"/>
                  <a:pt x="68" y="381"/>
                  <a:pt x="68" y="380"/>
                </a:cubicBezTo>
                <a:cubicBezTo>
                  <a:pt x="68" y="380"/>
                  <a:pt x="68" y="380"/>
                  <a:pt x="68" y="380"/>
                </a:cubicBezTo>
                <a:cubicBezTo>
                  <a:pt x="68" y="380"/>
                  <a:pt x="68" y="380"/>
                  <a:pt x="68" y="380"/>
                </a:cubicBezTo>
                <a:cubicBezTo>
                  <a:pt x="68" y="380"/>
                  <a:pt x="68" y="380"/>
                  <a:pt x="69" y="380"/>
                </a:cubicBezTo>
                <a:cubicBezTo>
                  <a:pt x="69" y="380"/>
                  <a:pt x="69" y="380"/>
                  <a:pt x="69" y="380"/>
                </a:cubicBezTo>
                <a:close/>
                <a:moveTo>
                  <a:pt x="66" y="382"/>
                </a:moveTo>
                <a:cubicBezTo>
                  <a:pt x="66" y="382"/>
                  <a:pt x="66" y="382"/>
                  <a:pt x="66" y="382"/>
                </a:cubicBezTo>
                <a:cubicBezTo>
                  <a:pt x="66" y="382"/>
                  <a:pt x="66" y="382"/>
                  <a:pt x="66" y="382"/>
                </a:cubicBezTo>
                <a:cubicBezTo>
                  <a:pt x="66" y="382"/>
                  <a:pt x="66" y="382"/>
                  <a:pt x="66" y="382"/>
                </a:cubicBezTo>
                <a:close/>
                <a:moveTo>
                  <a:pt x="66" y="382"/>
                </a:moveTo>
                <a:cubicBezTo>
                  <a:pt x="66" y="382"/>
                  <a:pt x="66" y="382"/>
                  <a:pt x="66" y="382"/>
                </a:cubicBezTo>
                <a:cubicBezTo>
                  <a:pt x="66" y="382"/>
                  <a:pt x="66" y="382"/>
                  <a:pt x="66" y="382"/>
                </a:cubicBezTo>
                <a:close/>
                <a:moveTo>
                  <a:pt x="66" y="382"/>
                </a:moveTo>
                <a:cubicBezTo>
                  <a:pt x="66" y="383"/>
                  <a:pt x="66" y="383"/>
                  <a:pt x="65" y="384"/>
                </a:cubicBezTo>
                <a:cubicBezTo>
                  <a:pt x="64" y="384"/>
                  <a:pt x="64" y="384"/>
                  <a:pt x="64" y="385"/>
                </a:cubicBezTo>
                <a:cubicBezTo>
                  <a:pt x="64" y="386"/>
                  <a:pt x="64" y="386"/>
                  <a:pt x="63" y="386"/>
                </a:cubicBezTo>
                <a:cubicBezTo>
                  <a:pt x="61" y="385"/>
                  <a:pt x="60" y="384"/>
                  <a:pt x="60" y="384"/>
                </a:cubicBezTo>
                <a:cubicBezTo>
                  <a:pt x="60" y="384"/>
                  <a:pt x="59" y="384"/>
                  <a:pt x="59" y="383"/>
                </a:cubicBezTo>
                <a:cubicBezTo>
                  <a:pt x="59" y="382"/>
                  <a:pt x="59" y="381"/>
                  <a:pt x="59" y="381"/>
                </a:cubicBezTo>
                <a:cubicBezTo>
                  <a:pt x="59" y="381"/>
                  <a:pt x="59" y="380"/>
                  <a:pt x="59" y="380"/>
                </a:cubicBezTo>
                <a:cubicBezTo>
                  <a:pt x="60" y="380"/>
                  <a:pt x="60" y="381"/>
                  <a:pt x="61" y="382"/>
                </a:cubicBezTo>
                <a:cubicBezTo>
                  <a:pt x="61" y="383"/>
                  <a:pt x="62" y="383"/>
                  <a:pt x="62" y="383"/>
                </a:cubicBezTo>
                <a:cubicBezTo>
                  <a:pt x="63" y="383"/>
                  <a:pt x="64" y="382"/>
                  <a:pt x="64" y="381"/>
                </a:cubicBezTo>
                <a:cubicBezTo>
                  <a:pt x="64" y="381"/>
                  <a:pt x="65" y="381"/>
                  <a:pt x="66" y="382"/>
                </a:cubicBezTo>
                <a:cubicBezTo>
                  <a:pt x="66" y="382"/>
                  <a:pt x="66" y="382"/>
                  <a:pt x="66" y="382"/>
                </a:cubicBezTo>
                <a:close/>
                <a:moveTo>
                  <a:pt x="67" y="391"/>
                </a:moveTo>
                <a:cubicBezTo>
                  <a:pt x="67" y="392"/>
                  <a:pt x="67" y="392"/>
                  <a:pt x="67" y="392"/>
                </a:cubicBezTo>
                <a:cubicBezTo>
                  <a:pt x="67" y="392"/>
                  <a:pt x="67" y="392"/>
                  <a:pt x="67" y="393"/>
                </a:cubicBezTo>
                <a:cubicBezTo>
                  <a:pt x="67" y="393"/>
                  <a:pt x="67" y="393"/>
                  <a:pt x="67" y="393"/>
                </a:cubicBezTo>
                <a:cubicBezTo>
                  <a:pt x="66" y="393"/>
                  <a:pt x="66" y="393"/>
                  <a:pt x="66" y="392"/>
                </a:cubicBezTo>
                <a:cubicBezTo>
                  <a:pt x="66" y="392"/>
                  <a:pt x="66" y="392"/>
                  <a:pt x="66" y="391"/>
                </a:cubicBezTo>
                <a:cubicBezTo>
                  <a:pt x="66" y="391"/>
                  <a:pt x="66" y="391"/>
                  <a:pt x="67" y="391"/>
                </a:cubicBezTo>
                <a:cubicBezTo>
                  <a:pt x="67" y="391"/>
                  <a:pt x="67" y="391"/>
                  <a:pt x="67" y="391"/>
                </a:cubicBezTo>
                <a:close/>
                <a:moveTo>
                  <a:pt x="63" y="395"/>
                </a:moveTo>
                <a:cubicBezTo>
                  <a:pt x="63" y="397"/>
                  <a:pt x="62" y="398"/>
                  <a:pt x="60" y="399"/>
                </a:cubicBezTo>
                <a:cubicBezTo>
                  <a:pt x="60" y="399"/>
                  <a:pt x="60" y="399"/>
                  <a:pt x="60" y="399"/>
                </a:cubicBezTo>
                <a:cubicBezTo>
                  <a:pt x="60" y="398"/>
                  <a:pt x="61" y="398"/>
                  <a:pt x="61" y="397"/>
                </a:cubicBezTo>
                <a:cubicBezTo>
                  <a:pt x="61" y="396"/>
                  <a:pt x="62" y="395"/>
                  <a:pt x="62" y="395"/>
                </a:cubicBezTo>
                <a:cubicBezTo>
                  <a:pt x="62" y="395"/>
                  <a:pt x="63" y="395"/>
                  <a:pt x="63" y="395"/>
                </a:cubicBezTo>
                <a:close/>
                <a:moveTo>
                  <a:pt x="81" y="486"/>
                </a:moveTo>
                <a:cubicBezTo>
                  <a:pt x="81" y="485"/>
                  <a:pt x="82" y="485"/>
                  <a:pt x="82" y="485"/>
                </a:cubicBezTo>
                <a:cubicBezTo>
                  <a:pt x="82" y="485"/>
                  <a:pt x="82" y="485"/>
                  <a:pt x="82" y="486"/>
                </a:cubicBezTo>
                <a:cubicBezTo>
                  <a:pt x="82" y="486"/>
                  <a:pt x="82" y="486"/>
                  <a:pt x="82" y="487"/>
                </a:cubicBezTo>
                <a:cubicBezTo>
                  <a:pt x="82" y="487"/>
                  <a:pt x="82" y="487"/>
                  <a:pt x="82" y="488"/>
                </a:cubicBezTo>
                <a:cubicBezTo>
                  <a:pt x="81" y="488"/>
                  <a:pt x="81" y="488"/>
                  <a:pt x="81" y="488"/>
                </a:cubicBezTo>
                <a:lnTo>
                  <a:pt x="81" y="486"/>
                </a:lnTo>
                <a:close/>
                <a:moveTo>
                  <a:pt x="102" y="520"/>
                </a:moveTo>
                <a:cubicBezTo>
                  <a:pt x="102" y="521"/>
                  <a:pt x="102" y="521"/>
                  <a:pt x="103" y="522"/>
                </a:cubicBezTo>
                <a:cubicBezTo>
                  <a:pt x="102" y="521"/>
                  <a:pt x="102" y="521"/>
                  <a:pt x="101" y="520"/>
                </a:cubicBezTo>
                <a:cubicBezTo>
                  <a:pt x="101" y="520"/>
                  <a:pt x="101" y="520"/>
                  <a:pt x="101" y="520"/>
                </a:cubicBezTo>
                <a:cubicBezTo>
                  <a:pt x="102" y="520"/>
                  <a:pt x="102" y="520"/>
                  <a:pt x="102" y="520"/>
                </a:cubicBezTo>
                <a:close/>
                <a:moveTo>
                  <a:pt x="100" y="521"/>
                </a:moveTo>
                <a:cubicBezTo>
                  <a:pt x="100" y="521"/>
                  <a:pt x="100" y="521"/>
                  <a:pt x="100" y="521"/>
                </a:cubicBezTo>
                <a:cubicBezTo>
                  <a:pt x="101" y="522"/>
                  <a:pt x="101" y="523"/>
                  <a:pt x="102" y="523"/>
                </a:cubicBezTo>
                <a:cubicBezTo>
                  <a:pt x="102" y="524"/>
                  <a:pt x="103" y="524"/>
                  <a:pt x="103" y="525"/>
                </a:cubicBezTo>
                <a:cubicBezTo>
                  <a:pt x="103" y="525"/>
                  <a:pt x="102" y="525"/>
                  <a:pt x="102" y="526"/>
                </a:cubicBezTo>
                <a:cubicBezTo>
                  <a:pt x="102" y="526"/>
                  <a:pt x="102" y="526"/>
                  <a:pt x="102" y="526"/>
                </a:cubicBezTo>
                <a:cubicBezTo>
                  <a:pt x="101" y="526"/>
                  <a:pt x="101" y="526"/>
                  <a:pt x="100" y="525"/>
                </a:cubicBezTo>
                <a:cubicBezTo>
                  <a:pt x="100" y="525"/>
                  <a:pt x="99" y="525"/>
                  <a:pt x="99" y="524"/>
                </a:cubicBezTo>
                <a:cubicBezTo>
                  <a:pt x="99" y="523"/>
                  <a:pt x="99" y="522"/>
                  <a:pt x="99" y="521"/>
                </a:cubicBezTo>
                <a:cubicBezTo>
                  <a:pt x="99" y="521"/>
                  <a:pt x="99" y="521"/>
                  <a:pt x="99" y="521"/>
                </a:cubicBezTo>
                <a:cubicBezTo>
                  <a:pt x="99" y="521"/>
                  <a:pt x="99" y="520"/>
                  <a:pt x="99" y="520"/>
                </a:cubicBezTo>
                <a:cubicBezTo>
                  <a:pt x="99" y="520"/>
                  <a:pt x="100" y="521"/>
                  <a:pt x="100" y="521"/>
                </a:cubicBezTo>
                <a:cubicBezTo>
                  <a:pt x="100" y="521"/>
                  <a:pt x="100" y="521"/>
                  <a:pt x="100" y="521"/>
                </a:cubicBezTo>
                <a:close/>
                <a:moveTo>
                  <a:pt x="89" y="518"/>
                </a:moveTo>
                <a:cubicBezTo>
                  <a:pt x="89" y="518"/>
                  <a:pt x="90" y="518"/>
                  <a:pt x="91" y="518"/>
                </a:cubicBezTo>
                <a:cubicBezTo>
                  <a:pt x="91" y="518"/>
                  <a:pt x="91" y="518"/>
                  <a:pt x="91" y="518"/>
                </a:cubicBezTo>
                <a:cubicBezTo>
                  <a:pt x="91" y="519"/>
                  <a:pt x="91" y="519"/>
                  <a:pt x="91" y="520"/>
                </a:cubicBezTo>
                <a:cubicBezTo>
                  <a:pt x="91" y="521"/>
                  <a:pt x="91" y="521"/>
                  <a:pt x="90" y="521"/>
                </a:cubicBezTo>
                <a:cubicBezTo>
                  <a:pt x="89" y="521"/>
                  <a:pt x="88" y="520"/>
                  <a:pt x="88" y="519"/>
                </a:cubicBezTo>
                <a:cubicBezTo>
                  <a:pt x="87" y="518"/>
                  <a:pt x="86" y="518"/>
                  <a:pt x="86" y="517"/>
                </a:cubicBezTo>
                <a:cubicBezTo>
                  <a:pt x="86" y="516"/>
                  <a:pt x="86" y="516"/>
                  <a:pt x="86" y="516"/>
                </a:cubicBezTo>
                <a:cubicBezTo>
                  <a:pt x="87" y="516"/>
                  <a:pt x="88" y="517"/>
                  <a:pt x="89" y="518"/>
                </a:cubicBezTo>
                <a:close/>
                <a:moveTo>
                  <a:pt x="94" y="534"/>
                </a:moveTo>
                <a:cubicBezTo>
                  <a:pt x="94" y="534"/>
                  <a:pt x="94" y="534"/>
                  <a:pt x="94" y="534"/>
                </a:cubicBezTo>
                <a:cubicBezTo>
                  <a:pt x="94" y="534"/>
                  <a:pt x="94" y="534"/>
                  <a:pt x="94" y="533"/>
                </a:cubicBezTo>
                <a:cubicBezTo>
                  <a:pt x="94" y="533"/>
                  <a:pt x="95" y="533"/>
                  <a:pt x="95" y="533"/>
                </a:cubicBezTo>
                <a:cubicBezTo>
                  <a:pt x="95" y="534"/>
                  <a:pt x="95" y="534"/>
                  <a:pt x="95" y="534"/>
                </a:cubicBezTo>
                <a:cubicBezTo>
                  <a:pt x="95" y="534"/>
                  <a:pt x="95" y="534"/>
                  <a:pt x="95" y="534"/>
                </a:cubicBezTo>
                <a:cubicBezTo>
                  <a:pt x="94" y="534"/>
                  <a:pt x="94" y="534"/>
                  <a:pt x="94" y="534"/>
                </a:cubicBezTo>
                <a:close/>
                <a:moveTo>
                  <a:pt x="95" y="537"/>
                </a:moveTo>
                <a:cubicBezTo>
                  <a:pt x="96" y="538"/>
                  <a:pt x="96" y="538"/>
                  <a:pt x="96" y="538"/>
                </a:cubicBezTo>
                <a:cubicBezTo>
                  <a:pt x="97" y="538"/>
                  <a:pt x="97" y="538"/>
                  <a:pt x="97" y="538"/>
                </a:cubicBezTo>
                <a:cubicBezTo>
                  <a:pt x="97" y="538"/>
                  <a:pt x="97" y="538"/>
                  <a:pt x="97" y="539"/>
                </a:cubicBezTo>
                <a:cubicBezTo>
                  <a:pt x="97" y="539"/>
                  <a:pt x="97" y="539"/>
                  <a:pt x="96" y="540"/>
                </a:cubicBezTo>
                <a:cubicBezTo>
                  <a:pt x="96" y="540"/>
                  <a:pt x="95" y="540"/>
                  <a:pt x="95" y="540"/>
                </a:cubicBezTo>
                <a:cubicBezTo>
                  <a:pt x="94" y="540"/>
                  <a:pt x="94" y="540"/>
                  <a:pt x="93" y="540"/>
                </a:cubicBezTo>
                <a:cubicBezTo>
                  <a:pt x="93" y="539"/>
                  <a:pt x="94" y="538"/>
                  <a:pt x="95" y="538"/>
                </a:cubicBezTo>
                <a:cubicBezTo>
                  <a:pt x="95" y="537"/>
                  <a:pt x="95" y="537"/>
                  <a:pt x="95" y="537"/>
                </a:cubicBezTo>
                <a:close/>
                <a:moveTo>
                  <a:pt x="103" y="527"/>
                </a:moveTo>
                <a:cubicBezTo>
                  <a:pt x="103" y="526"/>
                  <a:pt x="104" y="526"/>
                  <a:pt x="104" y="525"/>
                </a:cubicBezTo>
                <a:cubicBezTo>
                  <a:pt x="104" y="525"/>
                  <a:pt x="104" y="525"/>
                  <a:pt x="105" y="526"/>
                </a:cubicBezTo>
                <a:cubicBezTo>
                  <a:pt x="105" y="526"/>
                  <a:pt x="105" y="526"/>
                  <a:pt x="105" y="526"/>
                </a:cubicBezTo>
                <a:cubicBezTo>
                  <a:pt x="105" y="527"/>
                  <a:pt x="105" y="527"/>
                  <a:pt x="105" y="527"/>
                </a:cubicBezTo>
                <a:cubicBezTo>
                  <a:pt x="105" y="527"/>
                  <a:pt x="104" y="527"/>
                  <a:pt x="104" y="527"/>
                </a:cubicBezTo>
                <a:cubicBezTo>
                  <a:pt x="104" y="527"/>
                  <a:pt x="104" y="527"/>
                  <a:pt x="104" y="527"/>
                </a:cubicBezTo>
                <a:cubicBezTo>
                  <a:pt x="104" y="527"/>
                  <a:pt x="103" y="527"/>
                  <a:pt x="103" y="527"/>
                </a:cubicBezTo>
                <a:close/>
                <a:moveTo>
                  <a:pt x="104" y="535"/>
                </a:moveTo>
                <a:cubicBezTo>
                  <a:pt x="104" y="535"/>
                  <a:pt x="104" y="535"/>
                  <a:pt x="105" y="535"/>
                </a:cubicBezTo>
                <a:cubicBezTo>
                  <a:pt x="105" y="534"/>
                  <a:pt x="105" y="534"/>
                  <a:pt x="105" y="534"/>
                </a:cubicBezTo>
                <a:cubicBezTo>
                  <a:pt x="106" y="534"/>
                  <a:pt x="106" y="535"/>
                  <a:pt x="106" y="535"/>
                </a:cubicBezTo>
                <a:cubicBezTo>
                  <a:pt x="107" y="535"/>
                  <a:pt x="107" y="536"/>
                  <a:pt x="107" y="536"/>
                </a:cubicBezTo>
                <a:cubicBezTo>
                  <a:pt x="107" y="536"/>
                  <a:pt x="107" y="536"/>
                  <a:pt x="107" y="536"/>
                </a:cubicBezTo>
                <a:cubicBezTo>
                  <a:pt x="106" y="537"/>
                  <a:pt x="106" y="537"/>
                  <a:pt x="106" y="537"/>
                </a:cubicBezTo>
                <a:cubicBezTo>
                  <a:pt x="105" y="536"/>
                  <a:pt x="104" y="536"/>
                  <a:pt x="104" y="536"/>
                </a:cubicBezTo>
                <a:cubicBezTo>
                  <a:pt x="104" y="536"/>
                  <a:pt x="104" y="536"/>
                  <a:pt x="104" y="536"/>
                </a:cubicBezTo>
                <a:cubicBezTo>
                  <a:pt x="104" y="536"/>
                  <a:pt x="104" y="535"/>
                  <a:pt x="104" y="535"/>
                </a:cubicBezTo>
                <a:close/>
                <a:moveTo>
                  <a:pt x="85" y="517"/>
                </a:moveTo>
                <a:cubicBezTo>
                  <a:pt x="85" y="518"/>
                  <a:pt x="85" y="518"/>
                  <a:pt x="85" y="518"/>
                </a:cubicBezTo>
                <a:cubicBezTo>
                  <a:pt x="85" y="518"/>
                  <a:pt x="85" y="519"/>
                  <a:pt x="85" y="520"/>
                </a:cubicBezTo>
                <a:cubicBezTo>
                  <a:pt x="85" y="519"/>
                  <a:pt x="84" y="519"/>
                  <a:pt x="84" y="518"/>
                </a:cubicBezTo>
                <a:cubicBezTo>
                  <a:pt x="83" y="517"/>
                  <a:pt x="83" y="517"/>
                  <a:pt x="83" y="517"/>
                </a:cubicBezTo>
                <a:cubicBezTo>
                  <a:pt x="83" y="517"/>
                  <a:pt x="83" y="516"/>
                  <a:pt x="83" y="516"/>
                </a:cubicBezTo>
                <a:cubicBezTo>
                  <a:pt x="84" y="517"/>
                  <a:pt x="85" y="517"/>
                  <a:pt x="85" y="517"/>
                </a:cubicBezTo>
                <a:close/>
                <a:moveTo>
                  <a:pt x="65" y="539"/>
                </a:moveTo>
                <a:cubicBezTo>
                  <a:pt x="65" y="539"/>
                  <a:pt x="65" y="539"/>
                  <a:pt x="65" y="539"/>
                </a:cubicBezTo>
                <a:cubicBezTo>
                  <a:pt x="64" y="539"/>
                  <a:pt x="64" y="539"/>
                  <a:pt x="64" y="540"/>
                </a:cubicBezTo>
                <a:cubicBezTo>
                  <a:pt x="63" y="540"/>
                  <a:pt x="63" y="540"/>
                  <a:pt x="63" y="540"/>
                </a:cubicBezTo>
                <a:cubicBezTo>
                  <a:pt x="63" y="539"/>
                  <a:pt x="63" y="539"/>
                  <a:pt x="63" y="538"/>
                </a:cubicBezTo>
                <a:cubicBezTo>
                  <a:pt x="64" y="538"/>
                  <a:pt x="65" y="539"/>
                  <a:pt x="65" y="539"/>
                </a:cubicBezTo>
                <a:close/>
                <a:moveTo>
                  <a:pt x="66" y="550"/>
                </a:moveTo>
                <a:cubicBezTo>
                  <a:pt x="65" y="550"/>
                  <a:pt x="65" y="550"/>
                  <a:pt x="65" y="550"/>
                </a:cubicBezTo>
                <a:cubicBezTo>
                  <a:pt x="64" y="550"/>
                  <a:pt x="64" y="550"/>
                  <a:pt x="63" y="550"/>
                </a:cubicBezTo>
                <a:cubicBezTo>
                  <a:pt x="63" y="550"/>
                  <a:pt x="63" y="550"/>
                  <a:pt x="64" y="549"/>
                </a:cubicBezTo>
                <a:cubicBezTo>
                  <a:pt x="64" y="549"/>
                  <a:pt x="64" y="549"/>
                  <a:pt x="64" y="550"/>
                </a:cubicBezTo>
                <a:cubicBezTo>
                  <a:pt x="65" y="550"/>
                  <a:pt x="65" y="550"/>
                  <a:pt x="66" y="550"/>
                </a:cubicBezTo>
                <a:close/>
                <a:moveTo>
                  <a:pt x="71" y="548"/>
                </a:moveTo>
                <a:cubicBezTo>
                  <a:pt x="71" y="549"/>
                  <a:pt x="71" y="549"/>
                  <a:pt x="71" y="549"/>
                </a:cubicBezTo>
                <a:cubicBezTo>
                  <a:pt x="70" y="549"/>
                  <a:pt x="69" y="550"/>
                  <a:pt x="68" y="550"/>
                </a:cubicBezTo>
                <a:cubicBezTo>
                  <a:pt x="68" y="549"/>
                  <a:pt x="67" y="549"/>
                  <a:pt x="67" y="549"/>
                </a:cubicBezTo>
                <a:cubicBezTo>
                  <a:pt x="67" y="549"/>
                  <a:pt x="68" y="548"/>
                  <a:pt x="68" y="548"/>
                </a:cubicBezTo>
                <a:cubicBezTo>
                  <a:pt x="69" y="548"/>
                  <a:pt x="69" y="548"/>
                  <a:pt x="70" y="548"/>
                </a:cubicBezTo>
                <a:cubicBezTo>
                  <a:pt x="70" y="548"/>
                  <a:pt x="70" y="548"/>
                  <a:pt x="70" y="548"/>
                </a:cubicBezTo>
                <a:cubicBezTo>
                  <a:pt x="70" y="548"/>
                  <a:pt x="70" y="548"/>
                  <a:pt x="71" y="548"/>
                </a:cubicBezTo>
                <a:close/>
                <a:moveTo>
                  <a:pt x="113" y="529"/>
                </a:moveTo>
                <a:cubicBezTo>
                  <a:pt x="113" y="529"/>
                  <a:pt x="114" y="530"/>
                  <a:pt x="114" y="530"/>
                </a:cubicBezTo>
                <a:cubicBezTo>
                  <a:pt x="114" y="530"/>
                  <a:pt x="113" y="531"/>
                  <a:pt x="113" y="531"/>
                </a:cubicBezTo>
                <a:cubicBezTo>
                  <a:pt x="113" y="532"/>
                  <a:pt x="113" y="532"/>
                  <a:pt x="112" y="532"/>
                </a:cubicBezTo>
                <a:cubicBezTo>
                  <a:pt x="112" y="532"/>
                  <a:pt x="112" y="532"/>
                  <a:pt x="112" y="532"/>
                </a:cubicBezTo>
                <a:cubicBezTo>
                  <a:pt x="111" y="532"/>
                  <a:pt x="111" y="532"/>
                  <a:pt x="111" y="532"/>
                </a:cubicBezTo>
                <a:cubicBezTo>
                  <a:pt x="112" y="530"/>
                  <a:pt x="112" y="530"/>
                  <a:pt x="113" y="529"/>
                </a:cubicBezTo>
                <a:cubicBezTo>
                  <a:pt x="113" y="529"/>
                  <a:pt x="113" y="529"/>
                  <a:pt x="113" y="529"/>
                </a:cubicBezTo>
                <a:close/>
                <a:moveTo>
                  <a:pt x="116" y="529"/>
                </a:moveTo>
                <a:cubicBezTo>
                  <a:pt x="115" y="529"/>
                  <a:pt x="115" y="529"/>
                  <a:pt x="115" y="529"/>
                </a:cubicBezTo>
                <a:cubicBezTo>
                  <a:pt x="115" y="529"/>
                  <a:pt x="115" y="529"/>
                  <a:pt x="115" y="529"/>
                </a:cubicBezTo>
                <a:lnTo>
                  <a:pt x="116" y="529"/>
                </a:lnTo>
                <a:close/>
                <a:moveTo>
                  <a:pt x="116" y="529"/>
                </a:moveTo>
                <a:cubicBezTo>
                  <a:pt x="117" y="529"/>
                  <a:pt x="117" y="529"/>
                  <a:pt x="117" y="529"/>
                </a:cubicBezTo>
                <a:cubicBezTo>
                  <a:pt x="117" y="530"/>
                  <a:pt x="117" y="530"/>
                  <a:pt x="116" y="530"/>
                </a:cubicBezTo>
                <a:cubicBezTo>
                  <a:pt x="116" y="530"/>
                  <a:pt x="116" y="530"/>
                  <a:pt x="116" y="530"/>
                </a:cubicBezTo>
                <a:cubicBezTo>
                  <a:pt x="115" y="530"/>
                  <a:pt x="115" y="530"/>
                  <a:pt x="115" y="530"/>
                </a:cubicBezTo>
                <a:cubicBezTo>
                  <a:pt x="115" y="529"/>
                  <a:pt x="115" y="529"/>
                  <a:pt x="115" y="529"/>
                </a:cubicBezTo>
                <a:cubicBezTo>
                  <a:pt x="115" y="529"/>
                  <a:pt x="115" y="529"/>
                  <a:pt x="115" y="529"/>
                </a:cubicBezTo>
                <a:cubicBezTo>
                  <a:pt x="115" y="529"/>
                  <a:pt x="115" y="529"/>
                  <a:pt x="116" y="529"/>
                </a:cubicBezTo>
                <a:close/>
                <a:moveTo>
                  <a:pt x="119" y="532"/>
                </a:moveTo>
                <a:cubicBezTo>
                  <a:pt x="119" y="532"/>
                  <a:pt x="120" y="532"/>
                  <a:pt x="120" y="532"/>
                </a:cubicBezTo>
                <a:cubicBezTo>
                  <a:pt x="121" y="532"/>
                  <a:pt x="121" y="532"/>
                  <a:pt x="122" y="531"/>
                </a:cubicBezTo>
                <a:cubicBezTo>
                  <a:pt x="123" y="530"/>
                  <a:pt x="124" y="530"/>
                  <a:pt x="125" y="530"/>
                </a:cubicBezTo>
                <a:cubicBezTo>
                  <a:pt x="125" y="529"/>
                  <a:pt x="125" y="528"/>
                  <a:pt x="125" y="528"/>
                </a:cubicBezTo>
                <a:cubicBezTo>
                  <a:pt x="125" y="527"/>
                  <a:pt x="126" y="527"/>
                  <a:pt x="126" y="527"/>
                </a:cubicBezTo>
                <a:cubicBezTo>
                  <a:pt x="126" y="527"/>
                  <a:pt x="126" y="527"/>
                  <a:pt x="126" y="527"/>
                </a:cubicBezTo>
                <a:cubicBezTo>
                  <a:pt x="126" y="527"/>
                  <a:pt x="126" y="527"/>
                  <a:pt x="127" y="527"/>
                </a:cubicBezTo>
                <a:cubicBezTo>
                  <a:pt x="127" y="527"/>
                  <a:pt x="127" y="527"/>
                  <a:pt x="127" y="527"/>
                </a:cubicBezTo>
                <a:cubicBezTo>
                  <a:pt x="127" y="527"/>
                  <a:pt x="127" y="528"/>
                  <a:pt x="127" y="528"/>
                </a:cubicBezTo>
                <a:cubicBezTo>
                  <a:pt x="127" y="529"/>
                  <a:pt x="127" y="530"/>
                  <a:pt x="127" y="531"/>
                </a:cubicBezTo>
                <a:cubicBezTo>
                  <a:pt x="127" y="532"/>
                  <a:pt x="127" y="533"/>
                  <a:pt x="127" y="533"/>
                </a:cubicBezTo>
                <a:cubicBezTo>
                  <a:pt x="127" y="534"/>
                  <a:pt x="127" y="535"/>
                  <a:pt x="127" y="535"/>
                </a:cubicBezTo>
                <a:cubicBezTo>
                  <a:pt x="127" y="536"/>
                  <a:pt x="127" y="536"/>
                  <a:pt x="127" y="536"/>
                </a:cubicBezTo>
                <a:cubicBezTo>
                  <a:pt x="126" y="537"/>
                  <a:pt x="126" y="538"/>
                  <a:pt x="126" y="539"/>
                </a:cubicBezTo>
                <a:cubicBezTo>
                  <a:pt x="126" y="539"/>
                  <a:pt x="126" y="539"/>
                  <a:pt x="126" y="539"/>
                </a:cubicBezTo>
                <a:cubicBezTo>
                  <a:pt x="126" y="540"/>
                  <a:pt x="126" y="540"/>
                  <a:pt x="126" y="540"/>
                </a:cubicBezTo>
                <a:cubicBezTo>
                  <a:pt x="124" y="539"/>
                  <a:pt x="124" y="539"/>
                  <a:pt x="123" y="539"/>
                </a:cubicBezTo>
                <a:cubicBezTo>
                  <a:pt x="123" y="539"/>
                  <a:pt x="122" y="539"/>
                  <a:pt x="121" y="540"/>
                </a:cubicBezTo>
                <a:cubicBezTo>
                  <a:pt x="120" y="541"/>
                  <a:pt x="119" y="542"/>
                  <a:pt x="118" y="542"/>
                </a:cubicBezTo>
                <a:cubicBezTo>
                  <a:pt x="118" y="542"/>
                  <a:pt x="117" y="541"/>
                  <a:pt x="117" y="540"/>
                </a:cubicBezTo>
                <a:cubicBezTo>
                  <a:pt x="116" y="539"/>
                  <a:pt x="116" y="539"/>
                  <a:pt x="116" y="539"/>
                </a:cubicBezTo>
                <a:cubicBezTo>
                  <a:pt x="116" y="538"/>
                  <a:pt x="117" y="537"/>
                  <a:pt x="118" y="536"/>
                </a:cubicBezTo>
                <a:cubicBezTo>
                  <a:pt x="119" y="535"/>
                  <a:pt x="119" y="534"/>
                  <a:pt x="119" y="534"/>
                </a:cubicBezTo>
                <a:cubicBezTo>
                  <a:pt x="118" y="534"/>
                  <a:pt x="117" y="533"/>
                  <a:pt x="117" y="533"/>
                </a:cubicBezTo>
                <a:cubicBezTo>
                  <a:pt x="117" y="533"/>
                  <a:pt x="117" y="532"/>
                  <a:pt x="118" y="532"/>
                </a:cubicBezTo>
                <a:cubicBezTo>
                  <a:pt x="118" y="532"/>
                  <a:pt x="118" y="532"/>
                  <a:pt x="119" y="532"/>
                </a:cubicBezTo>
                <a:close/>
                <a:moveTo>
                  <a:pt x="127" y="527"/>
                </a:moveTo>
                <a:cubicBezTo>
                  <a:pt x="126" y="527"/>
                  <a:pt x="126" y="527"/>
                  <a:pt x="126" y="527"/>
                </a:cubicBezTo>
                <a:cubicBezTo>
                  <a:pt x="126" y="527"/>
                  <a:pt x="126" y="527"/>
                  <a:pt x="126" y="527"/>
                </a:cubicBezTo>
                <a:cubicBezTo>
                  <a:pt x="126" y="527"/>
                  <a:pt x="126" y="527"/>
                  <a:pt x="127" y="527"/>
                </a:cubicBezTo>
                <a:close/>
                <a:moveTo>
                  <a:pt x="137" y="539"/>
                </a:moveTo>
                <a:cubicBezTo>
                  <a:pt x="137" y="539"/>
                  <a:pt x="138" y="539"/>
                  <a:pt x="138" y="540"/>
                </a:cubicBezTo>
                <a:cubicBezTo>
                  <a:pt x="138" y="540"/>
                  <a:pt x="138" y="540"/>
                  <a:pt x="139" y="540"/>
                </a:cubicBezTo>
                <a:cubicBezTo>
                  <a:pt x="139" y="541"/>
                  <a:pt x="139" y="541"/>
                  <a:pt x="138" y="542"/>
                </a:cubicBezTo>
                <a:cubicBezTo>
                  <a:pt x="137" y="542"/>
                  <a:pt x="137" y="542"/>
                  <a:pt x="137" y="542"/>
                </a:cubicBezTo>
                <a:cubicBezTo>
                  <a:pt x="137" y="542"/>
                  <a:pt x="137" y="542"/>
                  <a:pt x="136" y="542"/>
                </a:cubicBezTo>
                <a:cubicBezTo>
                  <a:pt x="136" y="542"/>
                  <a:pt x="136" y="542"/>
                  <a:pt x="136" y="541"/>
                </a:cubicBezTo>
                <a:cubicBezTo>
                  <a:pt x="135" y="541"/>
                  <a:pt x="135" y="540"/>
                  <a:pt x="135" y="540"/>
                </a:cubicBezTo>
                <a:cubicBezTo>
                  <a:pt x="135" y="540"/>
                  <a:pt x="135" y="540"/>
                  <a:pt x="135" y="540"/>
                </a:cubicBezTo>
                <a:cubicBezTo>
                  <a:pt x="135" y="540"/>
                  <a:pt x="136" y="539"/>
                  <a:pt x="137" y="539"/>
                </a:cubicBezTo>
                <a:close/>
                <a:moveTo>
                  <a:pt x="122" y="548"/>
                </a:moveTo>
                <a:cubicBezTo>
                  <a:pt x="121" y="549"/>
                  <a:pt x="121" y="549"/>
                  <a:pt x="121" y="549"/>
                </a:cubicBezTo>
                <a:cubicBezTo>
                  <a:pt x="120" y="550"/>
                  <a:pt x="120" y="550"/>
                  <a:pt x="119" y="550"/>
                </a:cubicBezTo>
                <a:cubicBezTo>
                  <a:pt x="119" y="550"/>
                  <a:pt x="119" y="550"/>
                  <a:pt x="119" y="550"/>
                </a:cubicBezTo>
                <a:cubicBezTo>
                  <a:pt x="119" y="549"/>
                  <a:pt x="119" y="549"/>
                  <a:pt x="120" y="548"/>
                </a:cubicBezTo>
                <a:cubicBezTo>
                  <a:pt x="120" y="548"/>
                  <a:pt x="120" y="548"/>
                  <a:pt x="121" y="548"/>
                </a:cubicBezTo>
                <a:cubicBezTo>
                  <a:pt x="121" y="548"/>
                  <a:pt x="121" y="548"/>
                  <a:pt x="122" y="548"/>
                </a:cubicBezTo>
                <a:close/>
                <a:moveTo>
                  <a:pt x="146" y="543"/>
                </a:moveTo>
                <a:cubicBezTo>
                  <a:pt x="146" y="543"/>
                  <a:pt x="146" y="543"/>
                  <a:pt x="146" y="543"/>
                </a:cubicBezTo>
                <a:cubicBezTo>
                  <a:pt x="146" y="543"/>
                  <a:pt x="146" y="543"/>
                  <a:pt x="146" y="543"/>
                </a:cubicBezTo>
                <a:cubicBezTo>
                  <a:pt x="146" y="544"/>
                  <a:pt x="146" y="544"/>
                  <a:pt x="145" y="544"/>
                </a:cubicBezTo>
                <a:cubicBezTo>
                  <a:pt x="143" y="544"/>
                  <a:pt x="143" y="544"/>
                  <a:pt x="143" y="543"/>
                </a:cubicBezTo>
                <a:cubicBezTo>
                  <a:pt x="142" y="543"/>
                  <a:pt x="142" y="543"/>
                  <a:pt x="142" y="543"/>
                </a:cubicBezTo>
                <a:cubicBezTo>
                  <a:pt x="142" y="543"/>
                  <a:pt x="142" y="542"/>
                  <a:pt x="143" y="542"/>
                </a:cubicBezTo>
                <a:cubicBezTo>
                  <a:pt x="143" y="542"/>
                  <a:pt x="143" y="542"/>
                  <a:pt x="143" y="542"/>
                </a:cubicBezTo>
                <a:cubicBezTo>
                  <a:pt x="144" y="543"/>
                  <a:pt x="144" y="543"/>
                  <a:pt x="145" y="543"/>
                </a:cubicBezTo>
                <a:cubicBezTo>
                  <a:pt x="145" y="543"/>
                  <a:pt x="145" y="543"/>
                  <a:pt x="145" y="543"/>
                </a:cubicBezTo>
                <a:cubicBezTo>
                  <a:pt x="145" y="543"/>
                  <a:pt x="146" y="543"/>
                  <a:pt x="146" y="543"/>
                </a:cubicBezTo>
                <a:close/>
                <a:moveTo>
                  <a:pt x="197" y="514"/>
                </a:moveTo>
                <a:cubicBezTo>
                  <a:pt x="197" y="515"/>
                  <a:pt x="196" y="516"/>
                  <a:pt x="196" y="517"/>
                </a:cubicBezTo>
                <a:cubicBezTo>
                  <a:pt x="195" y="515"/>
                  <a:pt x="195" y="513"/>
                  <a:pt x="195" y="513"/>
                </a:cubicBezTo>
                <a:cubicBezTo>
                  <a:pt x="195" y="513"/>
                  <a:pt x="195" y="513"/>
                  <a:pt x="195" y="513"/>
                </a:cubicBezTo>
                <a:cubicBezTo>
                  <a:pt x="196" y="513"/>
                  <a:pt x="197" y="513"/>
                  <a:pt x="197" y="514"/>
                </a:cubicBezTo>
                <a:close/>
                <a:moveTo>
                  <a:pt x="129" y="539"/>
                </a:moveTo>
                <a:cubicBezTo>
                  <a:pt x="128" y="539"/>
                  <a:pt x="128" y="540"/>
                  <a:pt x="128" y="540"/>
                </a:cubicBezTo>
                <a:cubicBezTo>
                  <a:pt x="128" y="540"/>
                  <a:pt x="127" y="540"/>
                  <a:pt x="127" y="539"/>
                </a:cubicBezTo>
                <a:cubicBezTo>
                  <a:pt x="127" y="539"/>
                  <a:pt x="127" y="539"/>
                  <a:pt x="128" y="539"/>
                </a:cubicBezTo>
                <a:cubicBezTo>
                  <a:pt x="128" y="539"/>
                  <a:pt x="128" y="539"/>
                  <a:pt x="128" y="538"/>
                </a:cubicBezTo>
                <a:cubicBezTo>
                  <a:pt x="128" y="538"/>
                  <a:pt x="128" y="538"/>
                  <a:pt x="128" y="538"/>
                </a:cubicBezTo>
                <a:cubicBezTo>
                  <a:pt x="128" y="539"/>
                  <a:pt x="128" y="539"/>
                  <a:pt x="128" y="539"/>
                </a:cubicBezTo>
                <a:cubicBezTo>
                  <a:pt x="129" y="539"/>
                  <a:pt x="129" y="539"/>
                  <a:pt x="129" y="539"/>
                </a:cubicBezTo>
                <a:close/>
                <a:moveTo>
                  <a:pt x="130" y="535"/>
                </a:moveTo>
                <a:cubicBezTo>
                  <a:pt x="130" y="536"/>
                  <a:pt x="130" y="536"/>
                  <a:pt x="130" y="536"/>
                </a:cubicBezTo>
                <a:cubicBezTo>
                  <a:pt x="130" y="536"/>
                  <a:pt x="130" y="536"/>
                  <a:pt x="130" y="536"/>
                </a:cubicBezTo>
                <a:cubicBezTo>
                  <a:pt x="130" y="536"/>
                  <a:pt x="131" y="536"/>
                  <a:pt x="131" y="536"/>
                </a:cubicBezTo>
                <a:cubicBezTo>
                  <a:pt x="131" y="537"/>
                  <a:pt x="131" y="537"/>
                  <a:pt x="131" y="537"/>
                </a:cubicBezTo>
                <a:cubicBezTo>
                  <a:pt x="129" y="537"/>
                  <a:pt x="129" y="537"/>
                  <a:pt x="129" y="537"/>
                </a:cubicBezTo>
                <a:cubicBezTo>
                  <a:pt x="129" y="536"/>
                  <a:pt x="128" y="536"/>
                  <a:pt x="128" y="536"/>
                </a:cubicBezTo>
                <a:cubicBezTo>
                  <a:pt x="128" y="536"/>
                  <a:pt x="129" y="536"/>
                  <a:pt x="129" y="536"/>
                </a:cubicBezTo>
                <a:cubicBezTo>
                  <a:pt x="129" y="536"/>
                  <a:pt x="129" y="536"/>
                  <a:pt x="129" y="536"/>
                </a:cubicBezTo>
                <a:cubicBezTo>
                  <a:pt x="129" y="536"/>
                  <a:pt x="129" y="535"/>
                  <a:pt x="130" y="535"/>
                </a:cubicBezTo>
                <a:close/>
                <a:moveTo>
                  <a:pt x="133" y="538"/>
                </a:moveTo>
                <a:cubicBezTo>
                  <a:pt x="133" y="538"/>
                  <a:pt x="134" y="538"/>
                  <a:pt x="134" y="538"/>
                </a:cubicBezTo>
                <a:cubicBezTo>
                  <a:pt x="134" y="538"/>
                  <a:pt x="134" y="538"/>
                  <a:pt x="134" y="538"/>
                </a:cubicBezTo>
                <a:cubicBezTo>
                  <a:pt x="134" y="538"/>
                  <a:pt x="134" y="538"/>
                  <a:pt x="134" y="538"/>
                </a:cubicBezTo>
                <a:cubicBezTo>
                  <a:pt x="134" y="538"/>
                  <a:pt x="134" y="538"/>
                  <a:pt x="134" y="539"/>
                </a:cubicBezTo>
                <a:cubicBezTo>
                  <a:pt x="133" y="539"/>
                  <a:pt x="133" y="539"/>
                  <a:pt x="133" y="539"/>
                </a:cubicBezTo>
                <a:cubicBezTo>
                  <a:pt x="133" y="539"/>
                  <a:pt x="132" y="539"/>
                  <a:pt x="132" y="539"/>
                </a:cubicBezTo>
                <a:cubicBezTo>
                  <a:pt x="132" y="539"/>
                  <a:pt x="131" y="538"/>
                  <a:pt x="131" y="538"/>
                </a:cubicBezTo>
                <a:cubicBezTo>
                  <a:pt x="131" y="538"/>
                  <a:pt x="131" y="538"/>
                  <a:pt x="131" y="538"/>
                </a:cubicBezTo>
                <a:cubicBezTo>
                  <a:pt x="131" y="538"/>
                  <a:pt x="131" y="538"/>
                  <a:pt x="132" y="537"/>
                </a:cubicBezTo>
                <a:cubicBezTo>
                  <a:pt x="132" y="537"/>
                  <a:pt x="132" y="537"/>
                  <a:pt x="132" y="537"/>
                </a:cubicBezTo>
                <a:cubicBezTo>
                  <a:pt x="132" y="537"/>
                  <a:pt x="132" y="537"/>
                  <a:pt x="133" y="537"/>
                </a:cubicBezTo>
                <a:cubicBezTo>
                  <a:pt x="133" y="537"/>
                  <a:pt x="133" y="537"/>
                  <a:pt x="133" y="537"/>
                </a:cubicBezTo>
                <a:cubicBezTo>
                  <a:pt x="133" y="537"/>
                  <a:pt x="133" y="537"/>
                  <a:pt x="133" y="537"/>
                </a:cubicBezTo>
                <a:cubicBezTo>
                  <a:pt x="133" y="537"/>
                  <a:pt x="133" y="538"/>
                  <a:pt x="133" y="538"/>
                </a:cubicBezTo>
                <a:close/>
                <a:moveTo>
                  <a:pt x="133" y="540"/>
                </a:moveTo>
                <a:cubicBezTo>
                  <a:pt x="133" y="540"/>
                  <a:pt x="133" y="540"/>
                  <a:pt x="133" y="540"/>
                </a:cubicBezTo>
                <a:cubicBezTo>
                  <a:pt x="134" y="541"/>
                  <a:pt x="134" y="541"/>
                  <a:pt x="134" y="542"/>
                </a:cubicBezTo>
                <a:cubicBezTo>
                  <a:pt x="134" y="542"/>
                  <a:pt x="134" y="542"/>
                  <a:pt x="134" y="542"/>
                </a:cubicBezTo>
                <a:cubicBezTo>
                  <a:pt x="134" y="543"/>
                  <a:pt x="134" y="543"/>
                  <a:pt x="134" y="543"/>
                </a:cubicBezTo>
                <a:cubicBezTo>
                  <a:pt x="134" y="543"/>
                  <a:pt x="134" y="543"/>
                  <a:pt x="133" y="543"/>
                </a:cubicBezTo>
                <a:cubicBezTo>
                  <a:pt x="133" y="542"/>
                  <a:pt x="132" y="542"/>
                  <a:pt x="132" y="542"/>
                </a:cubicBezTo>
                <a:cubicBezTo>
                  <a:pt x="132" y="542"/>
                  <a:pt x="132" y="542"/>
                  <a:pt x="132" y="542"/>
                </a:cubicBezTo>
                <a:cubicBezTo>
                  <a:pt x="132" y="544"/>
                  <a:pt x="132" y="544"/>
                  <a:pt x="131" y="544"/>
                </a:cubicBezTo>
                <a:cubicBezTo>
                  <a:pt x="131" y="544"/>
                  <a:pt x="131" y="544"/>
                  <a:pt x="130" y="543"/>
                </a:cubicBezTo>
                <a:cubicBezTo>
                  <a:pt x="129" y="543"/>
                  <a:pt x="129" y="542"/>
                  <a:pt x="129" y="542"/>
                </a:cubicBezTo>
                <a:cubicBezTo>
                  <a:pt x="129" y="541"/>
                  <a:pt x="129" y="541"/>
                  <a:pt x="130" y="540"/>
                </a:cubicBezTo>
                <a:cubicBezTo>
                  <a:pt x="130" y="540"/>
                  <a:pt x="131" y="540"/>
                  <a:pt x="131" y="540"/>
                </a:cubicBezTo>
                <a:cubicBezTo>
                  <a:pt x="131" y="540"/>
                  <a:pt x="132" y="540"/>
                  <a:pt x="132" y="540"/>
                </a:cubicBezTo>
                <a:cubicBezTo>
                  <a:pt x="132" y="540"/>
                  <a:pt x="132" y="540"/>
                  <a:pt x="132" y="540"/>
                </a:cubicBezTo>
                <a:cubicBezTo>
                  <a:pt x="133" y="540"/>
                  <a:pt x="133" y="540"/>
                  <a:pt x="133" y="540"/>
                </a:cubicBezTo>
                <a:close/>
                <a:moveTo>
                  <a:pt x="138" y="543"/>
                </a:moveTo>
                <a:cubicBezTo>
                  <a:pt x="138" y="543"/>
                  <a:pt x="138" y="543"/>
                  <a:pt x="138" y="543"/>
                </a:cubicBezTo>
                <a:cubicBezTo>
                  <a:pt x="138" y="543"/>
                  <a:pt x="138" y="543"/>
                  <a:pt x="139" y="543"/>
                </a:cubicBezTo>
                <a:cubicBezTo>
                  <a:pt x="139" y="543"/>
                  <a:pt x="139" y="544"/>
                  <a:pt x="139" y="544"/>
                </a:cubicBezTo>
                <a:cubicBezTo>
                  <a:pt x="140" y="544"/>
                  <a:pt x="140" y="544"/>
                  <a:pt x="140" y="545"/>
                </a:cubicBezTo>
                <a:cubicBezTo>
                  <a:pt x="140" y="545"/>
                  <a:pt x="140" y="545"/>
                  <a:pt x="140" y="545"/>
                </a:cubicBezTo>
                <a:cubicBezTo>
                  <a:pt x="140" y="546"/>
                  <a:pt x="139" y="547"/>
                  <a:pt x="138" y="547"/>
                </a:cubicBezTo>
                <a:cubicBezTo>
                  <a:pt x="137" y="548"/>
                  <a:pt x="135" y="549"/>
                  <a:pt x="134" y="549"/>
                </a:cubicBezTo>
                <a:cubicBezTo>
                  <a:pt x="133" y="549"/>
                  <a:pt x="133" y="548"/>
                  <a:pt x="133" y="548"/>
                </a:cubicBezTo>
                <a:cubicBezTo>
                  <a:pt x="134" y="547"/>
                  <a:pt x="135" y="546"/>
                  <a:pt x="136" y="546"/>
                </a:cubicBezTo>
                <a:cubicBezTo>
                  <a:pt x="136" y="546"/>
                  <a:pt x="136" y="545"/>
                  <a:pt x="137" y="544"/>
                </a:cubicBezTo>
                <a:cubicBezTo>
                  <a:pt x="137" y="544"/>
                  <a:pt x="137" y="544"/>
                  <a:pt x="137" y="544"/>
                </a:cubicBezTo>
                <a:cubicBezTo>
                  <a:pt x="137" y="544"/>
                  <a:pt x="137" y="544"/>
                  <a:pt x="138" y="543"/>
                </a:cubicBezTo>
                <a:close/>
                <a:moveTo>
                  <a:pt x="101" y="535"/>
                </a:moveTo>
                <a:cubicBezTo>
                  <a:pt x="102" y="535"/>
                  <a:pt x="102" y="535"/>
                  <a:pt x="103" y="535"/>
                </a:cubicBezTo>
                <a:cubicBezTo>
                  <a:pt x="103" y="536"/>
                  <a:pt x="103" y="536"/>
                  <a:pt x="103" y="536"/>
                </a:cubicBezTo>
                <a:cubicBezTo>
                  <a:pt x="101" y="536"/>
                  <a:pt x="100" y="537"/>
                  <a:pt x="99" y="538"/>
                </a:cubicBezTo>
                <a:cubicBezTo>
                  <a:pt x="98" y="538"/>
                  <a:pt x="98" y="538"/>
                  <a:pt x="98" y="538"/>
                </a:cubicBezTo>
                <a:cubicBezTo>
                  <a:pt x="98" y="537"/>
                  <a:pt x="98" y="537"/>
                  <a:pt x="98" y="537"/>
                </a:cubicBezTo>
                <a:cubicBezTo>
                  <a:pt x="98" y="537"/>
                  <a:pt x="99" y="537"/>
                  <a:pt x="99" y="536"/>
                </a:cubicBezTo>
                <a:cubicBezTo>
                  <a:pt x="99" y="535"/>
                  <a:pt x="99" y="535"/>
                  <a:pt x="100" y="535"/>
                </a:cubicBezTo>
                <a:cubicBezTo>
                  <a:pt x="100" y="535"/>
                  <a:pt x="100" y="535"/>
                  <a:pt x="100" y="535"/>
                </a:cubicBezTo>
                <a:cubicBezTo>
                  <a:pt x="100" y="535"/>
                  <a:pt x="101" y="535"/>
                  <a:pt x="101" y="535"/>
                </a:cubicBezTo>
                <a:close/>
                <a:moveTo>
                  <a:pt x="89" y="536"/>
                </a:moveTo>
                <a:cubicBezTo>
                  <a:pt x="90" y="536"/>
                  <a:pt x="90" y="536"/>
                  <a:pt x="91" y="536"/>
                </a:cubicBezTo>
                <a:cubicBezTo>
                  <a:pt x="91" y="536"/>
                  <a:pt x="91" y="536"/>
                  <a:pt x="91" y="536"/>
                </a:cubicBezTo>
                <a:cubicBezTo>
                  <a:pt x="91" y="537"/>
                  <a:pt x="90" y="537"/>
                  <a:pt x="90" y="537"/>
                </a:cubicBezTo>
                <a:cubicBezTo>
                  <a:pt x="89" y="538"/>
                  <a:pt x="88" y="538"/>
                  <a:pt x="88" y="538"/>
                </a:cubicBezTo>
                <a:cubicBezTo>
                  <a:pt x="87" y="537"/>
                  <a:pt x="87" y="537"/>
                  <a:pt x="87" y="537"/>
                </a:cubicBezTo>
                <a:cubicBezTo>
                  <a:pt x="87" y="536"/>
                  <a:pt x="88" y="536"/>
                  <a:pt x="89" y="536"/>
                </a:cubicBezTo>
                <a:cubicBezTo>
                  <a:pt x="89" y="536"/>
                  <a:pt x="89" y="536"/>
                  <a:pt x="89" y="536"/>
                </a:cubicBezTo>
                <a:close/>
                <a:moveTo>
                  <a:pt x="113" y="526"/>
                </a:moveTo>
                <a:cubicBezTo>
                  <a:pt x="113" y="526"/>
                  <a:pt x="113" y="526"/>
                  <a:pt x="114" y="526"/>
                </a:cubicBezTo>
                <a:cubicBezTo>
                  <a:pt x="114" y="526"/>
                  <a:pt x="114" y="526"/>
                  <a:pt x="114" y="526"/>
                </a:cubicBezTo>
                <a:cubicBezTo>
                  <a:pt x="115" y="526"/>
                  <a:pt x="116" y="526"/>
                  <a:pt x="117" y="526"/>
                </a:cubicBezTo>
                <a:cubicBezTo>
                  <a:pt x="116" y="527"/>
                  <a:pt x="116" y="527"/>
                  <a:pt x="116" y="528"/>
                </a:cubicBezTo>
                <a:cubicBezTo>
                  <a:pt x="115" y="528"/>
                  <a:pt x="115" y="528"/>
                  <a:pt x="115" y="528"/>
                </a:cubicBezTo>
                <a:cubicBezTo>
                  <a:pt x="115" y="528"/>
                  <a:pt x="114" y="528"/>
                  <a:pt x="114" y="528"/>
                </a:cubicBezTo>
                <a:cubicBezTo>
                  <a:pt x="113" y="528"/>
                  <a:pt x="112" y="528"/>
                  <a:pt x="111" y="529"/>
                </a:cubicBezTo>
                <a:cubicBezTo>
                  <a:pt x="111" y="529"/>
                  <a:pt x="111" y="529"/>
                  <a:pt x="111" y="529"/>
                </a:cubicBezTo>
                <a:cubicBezTo>
                  <a:pt x="110" y="529"/>
                  <a:pt x="109" y="529"/>
                  <a:pt x="109" y="529"/>
                </a:cubicBezTo>
                <a:cubicBezTo>
                  <a:pt x="108" y="529"/>
                  <a:pt x="108" y="529"/>
                  <a:pt x="108" y="528"/>
                </a:cubicBezTo>
                <a:cubicBezTo>
                  <a:pt x="108" y="528"/>
                  <a:pt x="109" y="527"/>
                  <a:pt x="110" y="526"/>
                </a:cubicBezTo>
                <a:cubicBezTo>
                  <a:pt x="110" y="526"/>
                  <a:pt x="111" y="526"/>
                  <a:pt x="112" y="526"/>
                </a:cubicBezTo>
                <a:cubicBezTo>
                  <a:pt x="112" y="526"/>
                  <a:pt x="112" y="526"/>
                  <a:pt x="113" y="526"/>
                </a:cubicBezTo>
                <a:close/>
                <a:moveTo>
                  <a:pt x="114" y="533"/>
                </a:moveTo>
                <a:cubicBezTo>
                  <a:pt x="114" y="534"/>
                  <a:pt x="114" y="534"/>
                  <a:pt x="114" y="534"/>
                </a:cubicBezTo>
                <a:cubicBezTo>
                  <a:pt x="114" y="535"/>
                  <a:pt x="114" y="535"/>
                  <a:pt x="113" y="536"/>
                </a:cubicBezTo>
                <a:cubicBezTo>
                  <a:pt x="113" y="533"/>
                  <a:pt x="113" y="533"/>
                  <a:pt x="113" y="533"/>
                </a:cubicBezTo>
                <a:cubicBezTo>
                  <a:pt x="113" y="533"/>
                  <a:pt x="113" y="533"/>
                  <a:pt x="114" y="533"/>
                </a:cubicBezTo>
                <a:cubicBezTo>
                  <a:pt x="114" y="533"/>
                  <a:pt x="114" y="533"/>
                  <a:pt x="114" y="533"/>
                </a:cubicBezTo>
                <a:cubicBezTo>
                  <a:pt x="114" y="533"/>
                  <a:pt x="114" y="533"/>
                  <a:pt x="114" y="533"/>
                </a:cubicBezTo>
                <a:cubicBezTo>
                  <a:pt x="114" y="533"/>
                  <a:pt x="114" y="533"/>
                  <a:pt x="114" y="533"/>
                </a:cubicBezTo>
                <a:close/>
                <a:moveTo>
                  <a:pt x="98" y="520"/>
                </a:moveTo>
                <a:cubicBezTo>
                  <a:pt x="98" y="520"/>
                  <a:pt x="98" y="520"/>
                  <a:pt x="97" y="520"/>
                </a:cubicBezTo>
                <a:cubicBezTo>
                  <a:pt x="97" y="521"/>
                  <a:pt x="97" y="522"/>
                  <a:pt x="97" y="523"/>
                </a:cubicBezTo>
                <a:cubicBezTo>
                  <a:pt x="96" y="523"/>
                  <a:pt x="96" y="523"/>
                  <a:pt x="96" y="523"/>
                </a:cubicBezTo>
                <a:cubicBezTo>
                  <a:pt x="96" y="522"/>
                  <a:pt x="96" y="521"/>
                  <a:pt x="96" y="521"/>
                </a:cubicBezTo>
                <a:cubicBezTo>
                  <a:pt x="96" y="520"/>
                  <a:pt x="96" y="519"/>
                  <a:pt x="96" y="519"/>
                </a:cubicBezTo>
                <a:cubicBezTo>
                  <a:pt x="96" y="519"/>
                  <a:pt x="96" y="519"/>
                  <a:pt x="96" y="519"/>
                </a:cubicBezTo>
                <a:cubicBezTo>
                  <a:pt x="97" y="519"/>
                  <a:pt x="97" y="519"/>
                  <a:pt x="98" y="519"/>
                </a:cubicBezTo>
                <a:lnTo>
                  <a:pt x="98" y="520"/>
                </a:lnTo>
                <a:close/>
                <a:moveTo>
                  <a:pt x="115" y="525"/>
                </a:moveTo>
                <a:cubicBezTo>
                  <a:pt x="115" y="525"/>
                  <a:pt x="115" y="525"/>
                  <a:pt x="115" y="525"/>
                </a:cubicBezTo>
                <a:cubicBezTo>
                  <a:pt x="114" y="525"/>
                  <a:pt x="113" y="524"/>
                  <a:pt x="113" y="524"/>
                </a:cubicBezTo>
                <a:cubicBezTo>
                  <a:pt x="113" y="524"/>
                  <a:pt x="113" y="524"/>
                  <a:pt x="113" y="524"/>
                </a:cubicBezTo>
                <a:cubicBezTo>
                  <a:pt x="113" y="524"/>
                  <a:pt x="114" y="523"/>
                  <a:pt x="114" y="523"/>
                </a:cubicBezTo>
                <a:cubicBezTo>
                  <a:pt x="114" y="523"/>
                  <a:pt x="114" y="523"/>
                  <a:pt x="114" y="523"/>
                </a:cubicBezTo>
                <a:cubicBezTo>
                  <a:pt x="115" y="523"/>
                  <a:pt x="115" y="523"/>
                  <a:pt x="115" y="523"/>
                </a:cubicBezTo>
                <a:cubicBezTo>
                  <a:pt x="116" y="523"/>
                  <a:pt x="117" y="523"/>
                  <a:pt x="117" y="524"/>
                </a:cubicBezTo>
                <a:cubicBezTo>
                  <a:pt x="117" y="524"/>
                  <a:pt x="117" y="525"/>
                  <a:pt x="115" y="525"/>
                </a:cubicBezTo>
                <a:close/>
                <a:moveTo>
                  <a:pt x="74" y="536"/>
                </a:moveTo>
                <a:cubicBezTo>
                  <a:pt x="74" y="536"/>
                  <a:pt x="74" y="536"/>
                  <a:pt x="74" y="536"/>
                </a:cubicBezTo>
                <a:cubicBezTo>
                  <a:pt x="74" y="535"/>
                  <a:pt x="74" y="535"/>
                  <a:pt x="74" y="536"/>
                </a:cubicBezTo>
                <a:cubicBezTo>
                  <a:pt x="75" y="536"/>
                  <a:pt x="75" y="536"/>
                  <a:pt x="75" y="536"/>
                </a:cubicBezTo>
                <a:cubicBezTo>
                  <a:pt x="75" y="536"/>
                  <a:pt x="75" y="536"/>
                  <a:pt x="75" y="536"/>
                </a:cubicBezTo>
                <a:cubicBezTo>
                  <a:pt x="75" y="537"/>
                  <a:pt x="74" y="537"/>
                  <a:pt x="74" y="537"/>
                </a:cubicBezTo>
                <a:cubicBezTo>
                  <a:pt x="74" y="537"/>
                  <a:pt x="73" y="537"/>
                  <a:pt x="73" y="537"/>
                </a:cubicBezTo>
                <a:cubicBezTo>
                  <a:pt x="73" y="536"/>
                  <a:pt x="73" y="536"/>
                  <a:pt x="74" y="536"/>
                </a:cubicBezTo>
                <a:cubicBezTo>
                  <a:pt x="74" y="536"/>
                  <a:pt x="74" y="536"/>
                  <a:pt x="74" y="536"/>
                </a:cubicBezTo>
                <a:cubicBezTo>
                  <a:pt x="74" y="536"/>
                  <a:pt x="74" y="536"/>
                  <a:pt x="74" y="536"/>
                </a:cubicBezTo>
                <a:close/>
                <a:moveTo>
                  <a:pt x="61" y="547"/>
                </a:moveTo>
                <a:cubicBezTo>
                  <a:pt x="60" y="548"/>
                  <a:pt x="59" y="548"/>
                  <a:pt x="58" y="548"/>
                </a:cubicBezTo>
                <a:cubicBezTo>
                  <a:pt x="58" y="548"/>
                  <a:pt x="58" y="548"/>
                  <a:pt x="57" y="547"/>
                </a:cubicBezTo>
                <a:cubicBezTo>
                  <a:pt x="57" y="547"/>
                  <a:pt x="56" y="547"/>
                  <a:pt x="56" y="547"/>
                </a:cubicBezTo>
                <a:cubicBezTo>
                  <a:pt x="56" y="547"/>
                  <a:pt x="57" y="546"/>
                  <a:pt x="58" y="545"/>
                </a:cubicBezTo>
                <a:cubicBezTo>
                  <a:pt x="59" y="545"/>
                  <a:pt x="59" y="545"/>
                  <a:pt x="59" y="545"/>
                </a:cubicBezTo>
                <a:cubicBezTo>
                  <a:pt x="60" y="545"/>
                  <a:pt x="60" y="546"/>
                  <a:pt x="61" y="547"/>
                </a:cubicBezTo>
                <a:close/>
                <a:moveTo>
                  <a:pt x="62" y="538"/>
                </a:moveTo>
                <a:cubicBezTo>
                  <a:pt x="61" y="538"/>
                  <a:pt x="61" y="539"/>
                  <a:pt x="61" y="539"/>
                </a:cubicBezTo>
                <a:cubicBezTo>
                  <a:pt x="61" y="540"/>
                  <a:pt x="60" y="540"/>
                  <a:pt x="60" y="540"/>
                </a:cubicBezTo>
                <a:cubicBezTo>
                  <a:pt x="58" y="541"/>
                  <a:pt x="58" y="541"/>
                  <a:pt x="58" y="541"/>
                </a:cubicBezTo>
                <a:cubicBezTo>
                  <a:pt x="57" y="541"/>
                  <a:pt x="57" y="542"/>
                  <a:pt x="56" y="542"/>
                </a:cubicBezTo>
                <a:cubicBezTo>
                  <a:pt x="56" y="542"/>
                  <a:pt x="56" y="542"/>
                  <a:pt x="56" y="542"/>
                </a:cubicBezTo>
                <a:cubicBezTo>
                  <a:pt x="56" y="541"/>
                  <a:pt x="56" y="541"/>
                  <a:pt x="56" y="540"/>
                </a:cubicBezTo>
                <a:cubicBezTo>
                  <a:pt x="56" y="540"/>
                  <a:pt x="56" y="540"/>
                  <a:pt x="56" y="540"/>
                </a:cubicBezTo>
                <a:cubicBezTo>
                  <a:pt x="56" y="540"/>
                  <a:pt x="56" y="540"/>
                  <a:pt x="55" y="540"/>
                </a:cubicBezTo>
                <a:cubicBezTo>
                  <a:pt x="55" y="539"/>
                  <a:pt x="55" y="539"/>
                  <a:pt x="55" y="538"/>
                </a:cubicBezTo>
                <a:cubicBezTo>
                  <a:pt x="55" y="538"/>
                  <a:pt x="55" y="537"/>
                  <a:pt x="55" y="537"/>
                </a:cubicBezTo>
                <a:cubicBezTo>
                  <a:pt x="54" y="537"/>
                  <a:pt x="54" y="537"/>
                  <a:pt x="54" y="537"/>
                </a:cubicBezTo>
                <a:cubicBezTo>
                  <a:pt x="54" y="537"/>
                  <a:pt x="54" y="538"/>
                  <a:pt x="54" y="538"/>
                </a:cubicBezTo>
                <a:cubicBezTo>
                  <a:pt x="53" y="541"/>
                  <a:pt x="53" y="541"/>
                  <a:pt x="53" y="541"/>
                </a:cubicBezTo>
                <a:cubicBezTo>
                  <a:pt x="53" y="541"/>
                  <a:pt x="53" y="542"/>
                  <a:pt x="53" y="542"/>
                </a:cubicBezTo>
                <a:cubicBezTo>
                  <a:pt x="53" y="541"/>
                  <a:pt x="53" y="541"/>
                  <a:pt x="53" y="541"/>
                </a:cubicBezTo>
                <a:cubicBezTo>
                  <a:pt x="53" y="541"/>
                  <a:pt x="53" y="541"/>
                  <a:pt x="53" y="542"/>
                </a:cubicBezTo>
                <a:cubicBezTo>
                  <a:pt x="54" y="542"/>
                  <a:pt x="54" y="542"/>
                  <a:pt x="54" y="542"/>
                </a:cubicBezTo>
                <a:cubicBezTo>
                  <a:pt x="54" y="542"/>
                  <a:pt x="54" y="542"/>
                  <a:pt x="54" y="542"/>
                </a:cubicBezTo>
                <a:cubicBezTo>
                  <a:pt x="55" y="542"/>
                  <a:pt x="55" y="543"/>
                  <a:pt x="55" y="543"/>
                </a:cubicBezTo>
                <a:cubicBezTo>
                  <a:pt x="56" y="543"/>
                  <a:pt x="56" y="544"/>
                  <a:pt x="57" y="544"/>
                </a:cubicBezTo>
                <a:cubicBezTo>
                  <a:pt x="57" y="544"/>
                  <a:pt x="57" y="544"/>
                  <a:pt x="57" y="544"/>
                </a:cubicBezTo>
                <a:cubicBezTo>
                  <a:pt x="56" y="545"/>
                  <a:pt x="55" y="545"/>
                  <a:pt x="55" y="546"/>
                </a:cubicBezTo>
                <a:cubicBezTo>
                  <a:pt x="55" y="546"/>
                  <a:pt x="55" y="546"/>
                  <a:pt x="55" y="546"/>
                </a:cubicBezTo>
                <a:cubicBezTo>
                  <a:pt x="55" y="546"/>
                  <a:pt x="55" y="545"/>
                  <a:pt x="55" y="545"/>
                </a:cubicBezTo>
                <a:cubicBezTo>
                  <a:pt x="54" y="545"/>
                  <a:pt x="54" y="545"/>
                  <a:pt x="54" y="545"/>
                </a:cubicBezTo>
                <a:cubicBezTo>
                  <a:pt x="53" y="545"/>
                  <a:pt x="53" y="545"/>
                  <a:pt x="53" y="545"/>
                </a:cubicBezTo>
                <a:cubicBezTo>
                  <a:pt x="54" y="545"/>
                  <a:pt x="54" y="545"/>
                  <a:pt x="54" y="545"/>
                </a:cubicBezTo>
                <a:cubicBezTo>
                  <a:pt x="54" y="545"/>
                  <a:pt x="54" y="545"/>
                  <a:pt x="54" y="546"/>
                </a:cubicBezTo>
                <a:cubicBezTo>
                  <a:pt x="54" y="546"/>
                  <a:pt x="54" y="546"/>
                  <a:pt x="54" y="546"/>
                </a:cubicBezTo>
                <a:cubicBezTo>
                  <a:pt x="54" y="546"/>
                  <a:pt x="53" y="547"/>
                  <a:pt x="53" y="547"/>
                </a:cubicBezTo>
                <a:cubicBezTo>
                  <a:pt x="53" y="547"/>
                  <a:pt x="53" y="548"/>
                  <a:pt x="52" y="548"/>
                </a:cubicBezTo>
                <a:cubicBezTo>
                  <a:pt x="51" y="548"/>
                  <a:pt x="50" y="547"/>
                  <a:pt x="49" y="544"/>
                </a:cubicBezTo>
                <a:cubicBezTo>
                  <a:pt x="47" y="542"/>
                  <a:pt x="47" y="540"/>
                  <a:pt x="47" y="539"/>
                </a:cubicBezTo>
                <a:cubicBezTo>
                  <a:pt x="47" y="539"/>
                  <a:pt x="47" y="539"/>
                  <a:pt x="47" y="539"/>
                </a:cubicBezTo>
                <a:cubicBezTo>
                  <a:pt x="47" y="539"/>
                  <a:pt x="48" y="538"/>
                  <a:pt x="48" y="538"/>
                </a:cubicBezTo>
                <a:cubicBezTo>
                  <a:pt x="49" y="538"/>
                  <a:pt x="49" y="539"/>
                  <a:pt x="50" y="540"/>
                </a:cubicBezTo>
                <a:cubicBezTo>
                  <a:pt x="51" y="540"/>
                  <a:pt x="51" y="540"/>
                  <a:pt x="51" y="540"/>
                </a:cubicBezTo>
                <a:cubicBezTo>
                  <a:pt x="51" y="539"/>
                  <a:pt x="51" y="538"/>
                  <a:pt x="51" y="538"/>
                </a:cubicBezTo>
                <a:cubicBezTo>
                  <a:pt x="51" y="537"/>
                  <a:pt x="51" y="536"/>
                  <a:pt x="51" y="536"/>
                </a:cubicBezTo>
                <a:cubicBezTo>
                  <a:pt x="50" y="536"/>
                  <a:pt x="49" y="535"/>
                  <a:pt x="49" y="535"/>
                </a:cubicBezTo>
                <a:cubicBezTo>
                  <a:pt x="49" y="534"/>
                  <a:pt x="50" y="533"/>
                  <a:pt x="50" y="532"/>
                </a:cubicBezTo>
                <a:cubicBezTo>
                  <a:pt x="51" y="532"/>
                  <a:pt x="51" y="533"/>
                  <a:pt x="52" y="533"/>
                </a:cubicBezTo>
                <a:cubicBezTo>
                  <a:pt x="52" y="533"/>
                  <a:pt x="53" y="533"/>
                  <a:pt x="54" y="533"/>
                </a:cubicBezTo>
                <a:cubicBezTo>
                  <a:pt x="55" y="533"/>
                  <a:pt x="56" y="533"/>
                  <a:pt x="57" y="534"/>
                </a:cubicBezTo>
                <a:cubicBezTo>
                  <a:pt x="57" y="535"/>
                  <a:pt x="57" y="535"/>
                  <a:pt x="58" y="536"/>
                </a:cubicBezTo>
                <a:cubicBezTo>
                  <a:pt x="58" y="536"/>
                  <a:pt x="58" y="536"/>
                  <a:pt x="59" y="536"/>
                </a:cubicBezTo>
                <a:cubicBezTo>
                  <a:pt x="59" y="536"/>
                  <a:pt x="59" y="537"/>
                  <a:pt x="59" y="537"/>
                </a:cubicBezTo>
                <a:cubicBezTo>
                  <a:pt x="59" y="537"/>
                  <a:pt x="60" y="537"/>
                  <a:pt x="62" y="537"/>
                </a:cubicBezTo>
                <a:cubicBezTo>
                  <a:pt x="62" y="537"/>
                  <a:pt x="62" y="538"/>
                  <a:pt x="62" y="538"/>
                </a:cubicBezTo>
                <a:close/>
                <a:moveTo>
                  <a:pt x="82" y="499"/>
                </a:moveTo>
                <a:cubicBezTo>
                  <a:pt x="81" y="499"/>
                  <a:pt x="81" y="499"/>
                  <a:pt x="81" y="498"/>
                </a:cubicBezTo>
                <a:cubicBezTo>
                  <a:pt x="81" y="498"/>
                  <a:pt x="81" y="498"/>
                  <a:pt x="81" y="498"/>
                </a:cubicBezTo>
                <a:cubicBezTo>
                  <a:pt x="81" y="498"/>
                  <a:pt x="81" y="498"/>
                  <a:pt x="81" y="498"/>
                </a:cubicBezTo>
                <a:cubicBezTo>
                  <a:pt x="81" y="497"/>
                  <a:pt x="81" y="497"/>
                  <a:pt x="82" y="497"/>
                </a:cubicBezTo>
                <a:cubicBezTo>
                  <a:pt x="82" y="497"/>
                  <a:pt x="82" y="497"/>
                  <a:pt x="82" y="497"/>
                </a:cubicBezTo>
                <a:cubicBezTo>
                  <a:pt x="82" y="497"/>
                  <a:pt x="82" y="497"/>
                  <a:pt x="82" y="497"/>
                </a:cubicBezTo>
                <a:cubicBezTo>
                  <a:pt x="82" y="497"/>
                  <a:pt x="83" y="498"/>
                  <a:pt x="83" y="498"/>
                </a:cubicBezTo>
                <a:cubicBezTo>
                  <a:pt x="83" y="498"/>
                  <a:pt x="83" y="498"/>
                  <a:pt x="83" y="499"/>
                </a:cubicBezTo>
                <a:cubicBezTo>
                  <a:pt x="82" y="499"/>
                  <a:pt x="82" y="499"/>
                  <a:pt x="82" y="499"/>
                </a:cubicBezTo>
                <a:close/>
                <a:moveTo>
                  <a:pt x="64" y="376"/>
                </a:moveTo>
                <a:cubicBezTo>
                  <a:pt x="64" y="377"/>
                  <a:pt x="65" y="377"/>
                  <a:pt x="65" y="377"/>
                </a:cubicBezTo>
                <a:cubicBezTo>
                  <a:pt x="65" y="378"/>
                  <a:pt x="64" y="378"/>
                  <a:pt x="64" y="379"/>
                </a:cubicBezTo>
                <a:cubicBezTo>
                  <a:pt x="64" y="379"/>
                  <a:pt x="63" y="379"/>
                  <a:pt x="63" y="379"/>
                </a:cubicBezTo>
                <a:cubicBezTo>
                  <a:pt x="63" y="379"/>
                  <a:pt x="63" y="378"/>
                  <a:pt x="62" y="378"/>
                </a:cubicBezTo>
                <a:cubicBezTo>
                  <a:pt x="62" y="377"/>
                  <a:pt x="62" y="377"/>
                  <a:pt x="62" y="377"/>
                </a:cubicBezTo>
                <a:cubicBezTo>
                  <a:pt x="62" y="376"/>
                  <a:pt x="62" y="376"/>
                  <a:pt x="62" y="376"/>
                </a:cubicBezTo>
                <a:cubicBezTo>
                  <a:pt x="62" y="376"/>
                  <a:pt x="62" y="376"/>
                  <a:pt x="62" y="376"/>
                </a:cubicBezTo>
                <a:cubicBezTo>
                  <a:pt x="62" y="376"/>
                  <a:pt x="63" y="376"/>
                  <a:pt x="63" y="376"/>
                </a:cubicBezTo>
                <a:cubicBezTo>
                  <a:pt x="63" y="376"/>
                  <a:pt x="63" y="376"/>
                  <a:pt x="64" y="376"/>
                </a:cubicBezTo>
                <a:close/>
                <a:moveTo>
                  <a:pt x="71" y="379"/>
                </a:moveTo>
                <a:cubicBezTo>
                  <a:pt x="71" y="379"/>
                  <a:pt x="71" y="379"/>
                  <a:pt x="71" y="380"/>
                </a:cubicBezTo>
                <a:cubicBezTo>
                  <a:pt x="70" y="380"/>
                  <a:pt x="70" y="380"/>
                  <a:pt x="70" y="380"/>
                </a:cubicBezTo>
                <a:cubicBezTo>
                  <a:pt x="70" y="379"/>
                  <a:pt x="70" y="379"/>
                  <a:pt x="70" y="379"/>
                </a:cubicBezTo>
                <a:cubicBezTo>
                  <a:pt x="70" y="379"/>
                  <a:pt x="70" y="379"/>
                  <a:pt x="70" y="378"/>
                </a:cubicBezTo>
                <a:cubicBezTo>
                  <a:pt x="70" y="378"/>
                  <a:pt x="70" y="378"/>
                  <a:pt x="70" y="378"/>
                </a:cubicBezTo>
                <a:cubicBezTo>
                  <a:pt x="70" y="378"/>
                  <a:pt x="71" y="378"/>
                  <a:pt x="71" y="378"/>
                </a:cubicBezTo>
                <a:cubicBezTo>
                  <a:pt x="71" y="378"/>
                  <a:pt x="71" y="378"/>
                  <a:pt x="71" y="378"/>
                </a:cubicBezTo>
                <a:cubicBezTo>
                  <a:pt x="71" y="378"/>
                  <a:pt x="71" y="378"/>
                  <a:pt x="71" y="378"/>
                </a:cubicBezTo>
                <a:cubicBezTo>
                  <a:pt x="71" y="378"/>
                  <a:pt x="71" y="378"/>
                  <a:pt x="71" y="379"/>
                </a:cubicBezTo>
                <a:close/>
                <a:moveTo>
                  <a:pt x="79" y="372"/>
                </a:moveTo>
                <a:cubicBezTo>
                  <a:pt x="79" y="372"/>
                  <a:pt x="79" y="372"/>
                  <a:pt x="79" y="372"/>
                </a:cubicBezTo>
                <a:cubicBezTo>
                  <a:pt x="80" y="372"/>
                  <a:pt x="80" y="372"/>
                  <a:pt x="80" y="372"/>
                </a:cubicBezTo>
                <a:cubicBezTo>
                  <a:pt x="80" y="373"/>
                  <a:pt x="80" y="373"/>
                  <a:pt x="80" y="373"/>
                </a:cubicBezTo>
                <a:cubicBezTo>
                  <a:pt x="80" y="373"/>
                  <a:pt x="80" y="373"/>
                  <a:pt x="80" y="374"/>
                </a:cubicBezTo>
                <a:cubicBezTo>
                  <a:pt x="79" y="374"/>
                  <a:pt x="79" y="374"/>
                  <a:pt x="78" y="374"/>
                </a:cubicBezTo>
                <a:cubicBezTo>
                  <a:pt x="78" y="374"/>
                  <a:pt x="77" y="374"/>
                  <a:pt x="77" y="374"/>
                </a:cubicBezTo>
                <a:cubicBezTo>
                  <a:pt x="77" y="373"/>
                  <a:pt x="78" y="373"/>
                  <a:pt x="78" y="373"/>
                </a:cubicBezTo>
                <a:cubicBezTo>
                  <a:pt x="78" y="372"/>
                  <a:pt x="78" y="372"/>
                  <a:pt x="79" y="372"/>
                </a:cubicBezTo>
                <a:cubicBezTo>
                  <a:pt x="79" y="372"/>
                  <a:pt x="79" y="372"/>
                  <a:pt x="79" y="372"/>
                </a:cubicBezTo>
                <a:close/>
                <a:moveTo>
                  <a:pt x="95" y="343"/>
                </a:moveTo>
                <a:cubicBezTo>
                  <a:pt x="95" y="343"/>
                  <a:pt x="96" y="343"/>
                  <a:pt x="96" y="344"/>
                </a:cubicBezTo>
                <a:cubicBezTo>
                  <a:pt x="96" y="344"/>
                  <a:pt x="95" y="344"/>
                  <a:pt x="94" y="344"/>
                </a:cubicBezTo>
                <a:cubicBezTo>
                  <a:pt x="94" y="344"/>
                  <a:pt x="94" y="344"/>
                  <a:pt x="93" y="344"/>
                </a:cubicBezTo>
                <a:cubicBezTo>
                  <a:pt x="93" y="344"/>
                  <a:pt x="93" y="344"/>
                  <a:pt x="93" y="344"/>
                </a:cubicBezTo>
                <a:cubicBezTo>
                  <a:pt x="93" y="343"/>
                  <a:pt x="93" y="343"/>
                  <a:pt x="93" y="343"/>
                </a:cubicBezTo>
                <a:cubicBezTo>
                  <a:pt x="94" y="343"/>
                  <a:pt x="94" y="342"/>
                  <a:pt x="94" y="342"/>
                </a:cubicBezTo>
                <a:cubicBezTo>
                  <a:pt x="94" y="342"/>
                  <a:pt x="94" y="342"/>
                  <a:pt x="95" y="343"/>
                </a:cubicBezTo>
                <a:close/>
                <a:moveTo>
                  <a:pt x="92" y="351"/>
                </a:moveTo>
                <a:cubicBezTo>
                  <a:pt x="92" y="352"/>
                  <a:pt x="91" y="352"/>
                  <a:pt x="91" y="352"/>
                </a:cubicBezTo>
                <a:cubicBezTo>
                  <a:pt x="90" y="352"/>
                  <a:pt x="90" y="352"/>
                  <a:pt x="90" y="351"/>
                </a:cubicBezTo>
                <a:cubicBezTo>
                  <a:pt x="90" y="351"/>
                  <a:pt x="90" y="351"/>
                  <a:pt x="91" y="351"/>
                </a:cubicBezTo>
                <a:cubicBezTo>
                  <a:pt x="91" y="351"/>
                  <a:pt x="91" y="351"/>
                  <a:pt x="91" y="351"/>
                </a:cubicBezTo>
                <a:cubicBezTo>
                  <a:pt x="92" y="351"/>
                  <a:pt x="92" y="351"/>
                  <a:pt x="92" y="351"/>
                </a:cubicBezTo>
                <a:cubicBezTo>
                  <a:pt x="92" y="351"/>
                  <a:pt x="92" y="351"/>
                  <a:pt x="92" y="351"/>
                </a:cubicBezTo>
                <a:close/>
                <a:moveTo>
                  <a:pt x="127" y="274"/>
                </a:moveTo>
                <a:cubicBezTo>
                  <a:pt x="127" y="274"/>
                  <a:pt x="127" y="274"/>
                  <a:pt x="127" y="274"/>
                </a:cubicBezTo>
                <a:cubicBezTo>
                  <a:pt x="127" y="274"/>
                  <a:pt x="127" y="274"/>
                  <a:pt x="127" y="274"/>
                </a:cubicBezTo>
                <a:cubicBezTo>
                  <a:pt x="127" y="274"/>
                  <a:pt x="127" y="274"/>
                  <a:pt x="127" y="274"/>
                </a:cubicBezTo>
                <a:close/>
                <a:moveTo>
                  <a:pt x="125" y="273"/>
                </a:moveTo>
                <a:cubicBezTo>
                  <a:pt x="126" y="273"/>
                  <a:pt x="127" y="273"/>
                  <a:pt x="127" y="273"/>
                </a:cubicBezTo>
                <a:cubicBezTo>
                  <a:pt x="127" y="274"/>
                  <a:pt x="127" y="274"/>
                  <a:pt x="127" y="274"/>
                </a:cubicBezTo>
                <a:cubicBezTo>
                  <a:pt x="127" y="274"/>
                  <a:pt x="127" y="274"/>
                  <a:pt x="127" y="274"/>
                </a:cubicBezTo>
                <a:cubicBezTo>
                  <a:pt x="127" y="274"/>
                  <a:pt x="127" y="274"/>
                  <a:pt x="127" y="274"/>
                </a:cubicBezTo>
                <a:cubicBezTo>
                  <a:pt x="127" y="274"/>
                  <a:pt x="127" y="274"/>
                  <a:pt x="127" y="274"/>
                </a:cubicBezTo>
                <a:cubicBezTo>
                  <a:pt x="127" y="274"/>
                  <a:pt x="127" y="275"/>
                  <a:pt x="127" y="275"/>
                </a:cubicBezTo>
                <a:cubicBezTo>
                  <a:pt x="127" y="275"/>
                  <a:pt x="127" y="275"/>
                  <a:pt x="127" y="275"/>
                </a:cubicBezTo>
                <a:cubicBezTo>
                  <a:pt x="127" y="276"/>
                  <a:pt x="126" y="277"/>
                  <a:pt x="126" y="278"/>
                </a:cubicBezTo>
                <a:cubicBezTo>
                  <a:pt x="125" y="279"/>
                  <a:pt x="125" y="280"/>
                  <a:pt x="124" y="280"/>
                </a:cubicBezTo>
                <a:cubicBezTo>
                  <a:pt x="123" y="280"/>
                  <a:pt x="123" y="279"/>
                  <a:pt x="123" y="278"/>
                </a:cubicBezTo>
                <a:cubicBezTo>
                  <a:pt x="122" y="279"/>
                  <a:pt x="122" y="279"/>
                  <a:pt x="122" y="279"/>
                </a:cubicBezTo>
                <a:cubicBezTo>
                  <a:pt x="122" y="279"/>
                  <a:pt x="121" y="280"/>
                  <a:pt x="121" y="280"/>
                </a:cubicBezTo>
                <a:cubicBezTo>
                  <a:pt x="120" y="280"/>
                  <a:pt x="120" y="279"/>
                  <a:pt x="120" y="278"/>
                </a:cubicBezTo>
                <a:cubicBezTo>
                  <a:pt x="119" y="278"/>
                  <a:pt x="119" y="277"/>
                  <a:pt x="119" y="277"/>
                </a:cubicBezTo>
                <a:cubicBezTo>
                  <a:pt x="119" y="276"/>
                  <a:pt x="120" y="275"/>
                  <a:pt x="121" y="274"/>
                </a:cubicBezTo>
                <a:cubicBezTo>
                  <a:pt x="123" y="273"/>
                  <a:pt x="124" y="273"/>
                  <a:pt x="125" y="273"/>
                </a:cubicBezTo>
                <a:close/>
                <a:moveTo>
                  <a:pt x="68" y="428"/>
                </a:moveTo>
                <a:cubicBezTo>
                  <a:pt x="69" y="428"/>
                  <a:pt x="69" y="428"/>
                  <a:pt x="69" y="428"/>
                </a:cubicBezTo>
                <a:cubicBezTo>
                  <a:pt x="69" y="428"/>
                  <a:pt x="69" y="428"/>
                  <a:pt x="69" y="428"/>
                </a:cubicBezTo>
                <a:lnTo>
                  <a:pt x="68" y="428"/>
                </a:lnTo>
                <a:close/>
                <a:moveTo>
                  <a:pt x="86" y="467"/>
                </a:moveTo>
                <a:cubicBezTo>
                  <a:pt x="86" y="467"/>
                  <a:pt x="86" y="467"/>
                  <a:pt x="86" y="467"/>
                </a:cubicBezTo>
                <a:cubicBezTo>
                  <a:pt x="86" y="467"/>
                  <a:pt x="86" y="467"/>
                  <a:pt x="86" y="467"/>
                </a:cubicBezTo>
                <a:cubicBezTo>
                  <a:pt x="86" y="467"/>
                  <a:pt x="86" y="467"/>
                  <a:pt x="86" y="467"/>
                </a:cubicBezTo>
                <a:close/>
                <a:moveTo>
                  <a:pt x="100" y="17"/>
                </a:moveTo>
                <a:cubicBezTo>
                  <a:pt x="100" y="15"/>
                  <a:pt x="100" y="14"/>
                  <a:pt x="100" y="14"/>
                </a:cubicBezTo>
                <a:cubicBezTo>
                  <a:pt x="101" y="14"/>
                  <a:pt x="102" y="14"/>
                  <a:pt x="104" y="13"/>
                </a:cubicBezTo>
                <a:cubicBezTo>
                  <a:pt x="104" y="13"/>
                  <a:pt x="104" y="13"/>
                  <a:pt x="105" y="13"/>
                </a:cubicBezTo>
                <a:cubicBezTo>
                  <a:pt x="105" y="12"/>
                  <a:pt x="105" y="11"/>
                  <a:pt x="105" y="11"/>
                </a:cubicBezTo>
                <a:cubicBezTo>
                  <a:pt x="106" y="11"/>
                  <a:pt x="107" y="11"/>
                  <a:pt x="109" y="11"/>
                </a:cubicBezTo>
                <a:cubicBezTo>
                  <a:pt x="109" y="11"/>
                  <a:pt x="111" y="11"/>
                  <a:pt x="113" y="11"/>
                </a:cubicBezTo>
                <a:cubicBezTo>
                  <a:pt x="114" y="11"/>
                  <a:pt x="115" y="10"/>
                  <a:pt x="114" y="8"/>
                </a:cubicBezTo>
                <a:cubicBezTo>
                  <a:pt x="114" y="7"/>
                  <a:pt x="114" y="6"/>
                  <a:pt x="116" y="5"/>
                </a:cubicBezTo>
                <a:cubicBezTo>
                  <a:pt x="117" y="4"/>
                  <a:pt x="118" y="4"/>
                  <a:pt x="118" y="3"/>
                </a:cubicBezTo>
                <a:cubicBezTo>
                  <a:pt x="118" y="3"/>
                  <a:pt x="118" y="3"/>
                  <a:pt x="118" y="2"/>
                </a:cubicBezTo>
                <a:cubicBezTo>
                  <a:pt x="118" y="1"/>
                  <a:pt x="118" y="1"/>
                  <a:pt x="119" y="0"/>
                </a:cubicBezTo>
                <a:cubicBezTo>
                  <a:pt x="120" y="0"/>
                  <a:pt x="121" y="0"/>
                  <a:pt x="122" y="0"/>
                </a:cubicBezTo>
                <a:cubicBezTo>
                  <a:pt x="122" y="0"/>
                  <a:pt x="122" y="0"/>
                  <a:pt x="122" y="0"/>
                </a:cubicBezTo>
                <a:cubicBezTo>
                  <a:pt x="123" y="0"/>
                  <a:pt x="123" y="1"/>
                  <a:pt x="124" y="2"/>
                </a:cubicBezTo>
                <a:cubicBezTo>
                  <a:pt x="126" y="4"/>
                  <a:pt x="127" y="5"/>
                  <a:pt x="128" y="6"/>
                </a:cubicBezTo>
                <a:cubicBezTo>
                  <a:pt x="129" y="8"/>
                  <a:pt x="131" y="9"/>
                  <a:pt x="133" y="9"/>
                </a:cubicBezTo>
                <a:cubicBezTo>
                  <a:pt x="134" y="9"/>
                  <a:pt x="135" y="9"/>
                  <a:pt x="136" y="10"/>
                </a:cubicBezTo>
                <a:cubicBezTo>
                  <a:pt x="137" y="11"/>
                  <a:pt x="138" y="12"/>
                  <a:pt x="138" y="12"/>
                </a:cubicBezTo>
                <a:cubicBezTo>
                  <a:pt x="142" y="12"/>
                  <a:pt x="147" y="13"/>
                  <a:pt x="151" y="14"/>
                </a:cubicBezTo>
                <a:cubicBezTo>
                  <a:pt x="152" y="14"/>
                  <a:pt x="153" y="15"/>
                  <a:pt x="153" y="16"/>
                </a:cubicBezTo>
                <a:cubicBezTo>
                  <a:pt x="154" y="18"/>
                  <a:pt x="154" y="19"/>
                  <a:pt x="154" y="20"/>
                </a:cubicBezTo>
                <a:cubicBezTo>
                  <a:pt x="157" y="22"/>
                  <a:pt x="158" y="23"/>
                  <a:pt x="158" y="24"/>
                </a:cubicBezTo>
                <a:cubicBezTo>
                  <a:pt x="158" y="25"/>
                  <a:pt x="158" y="25"/>
                  <a:pt x="157" y="26"/>
                </a:cubicBezTo>
                <a:cubicBezTo>
                  <a:pt x="157" y="27"/>
                  <a:pt x="157" y="28"/>
                  <a:pt x="157" y="29"/>
                </a:cubicBezTo>
                <a:cubicBezTo>
                  <a:pt x="157" y="31"/>
                  <a:pt x="157" y="33"/>
                  <a:pt x="156" y="34"/>
                </a:cubicBezTo>
                <a:cubicBezTo>
                  <a:pt x="155" y="36"/>
                  <a:pt x="154" y="37"/>
                  <a:pt x="154" y="37"/>
                </a:cubicBezTo>
                <a:cubicBezTo>
                  <a:pt x="153" y="38"/>
                  <a:pt x="153" y="40"/>
                  <a:pt x="153" y="41"/>
                </a:cubicBezTo>
                <a:cubicBezTo>
                  <a:pt x="153" y="43"/>
                  <a:pt x="153" y="45"/>
                  <a:pt x="153" y="46"/>
                </a:cubicBezTo>
                <a:cubicBezTo>
                  <a:pt x="153" y="46"/>
                  <a:pt x="154" y="47"/>
                  <a:pt x="154" y="48"/>
                </a:cubicBezTo>
                <a:cubicBezTo>
                  <a:pt x="155" y="48"/>
                  <a:pt x="156" y="49"/>
                  <a:pt x="157" y="50"/>
                </a:cubicBezTo>
                <a:cubicBezTo>
                  <a:pt x="157" y="50"/>
                  <a:pt x="157" y="50"/>
                  <a:pt x="158" y="50"/>
                </a:cubicBezTo>
                <a:cubicBezTo>
                  <a:pt x="157" y="51"/>
                  <a:pt x="157" y="51"/>
                  <a:pt x="157" y="51"/>
                </a:cubicBezTo>
                <a:cubicBezTo>
                  <a:pt x="155" y="52"/>
                  <a:pt x="153" y="54"/>
                  <a:pt x="152" y="56"/>
                </a:cubicBezTo>
                <a:cubicBezTo>
                  <a:pt x="151" y="57"/>
                  <a:pt x="151" y="57"/>
                  <a:pt x="150" y="58"/>
                </a:cubicBezTo>
                <a:cubicBezTo>
                  <a:pt x="150" y="58"/>
                  <a:pt x="150" y="58"/>
                  <a:pt x="150" y="59"/>
                </a:cubicBezTo>
                <a:cubicBezTo>
                  <a:pt x="150" y="59"/>
                  <a:pt x="151" y="59"/>
                  <a:pt x="151" y="59"/>
                </a:cubicBezTo>
                <a:cubicBezTo>
                  <a:pt x="152" y="59"/>
                  <a:pt x="153" y="59"/>
                  <a:pt x="154" y="58"/>
                </a:cubicBezTo>
                <a:cubicBezTo>
                  <a:pt x="156" y="58"/>
                  <a:pt x="157" y="60"/>
                  <a:pt x="157" y="63"/>
                </a:cubicBezTo>
                <a:cubicBezTo>
                  <a:pt x="157" y="65"/>
                  <a:pt x="156" y="67"/>
                  <a:pt x="156" y="71"/>
                </a:cubicBezTo>
                <a:cubicBezTo>
                  <a:pt x="155" y="74"/>
                  <a:pt x="155" y="76"/>
                  <a:pt x="155" y="76"/>
                </a:cubicBezTo>
                <a:cubicBezTo>
                  <a:pt x="155" y="77"/>
                  <a:pt x="156" y="80"/>
                  <a:pt x="158" y="84"/>
                </a:cubicBezTo>
                <a:cubicBezTo>
                  <a:pt x="159" y="86"/>
                  <a:pt x="161" y="88"/>
                  <a:pt x="162" y="90"/>
                </a:cubicBezTo>
                <a:cubicBezTo>
                  <a:pt x="163" y="92"/>
                  <a:pt x="165" y="94"/>
                  <a:pt x="167" y="94"/>
                </a:cubicBezTo>
                <a:cubicBezTo>
                  <a:pt x="168" y="95"/>
                  <a:pt x="169" y="95"/>
                  <a:pt x="171" y="95"/>
                </a:cubicBezTo>
                <a:cubicBezTo>
                  <a:pt x="173" y="96"/>
                  <a:pt x="174" y="96"/>
                  <a:pt x="175" y="96"/>
                </a:cubicBezTo>
                <a:cubicBezTo>
                  <a:pt x="177" y="96"/>
                  <a:pt x="178" y="96"/>
                  <a:pt x="179" y="97"/>
                </a:cubicBezTo>
                <a:cubicBezTo>
                  <a:pt x="180" y="98"/>
                  <a:pt x="180" y="99"/>
                  <a:pt x="181" y="101"/>
                </a:cubicBezTo>
                <a:cubicBezTo>
                  <a:pt x="182" y="102"/>
                  <a:pt x="183" y="104"/>
                  <a:pt x="186" y="106"/>
                </a:cubicBezTo>
                <a:cubicBezTo>
                  <a:pt x="188" y="108"/>
                  <a:pt x="191" y="110"/>
                  <a:pt x="194" y="111"/>
                </a:cubicBezTo>
                <a:cubicBezTo>
                  <a:pt x="195" y="111"/>
                  <a:pt x="195" y="112"/>
                  <a:pt x="196" y="113"/>
                </a:cubicBezTo>
                <a:cubicBezTo>
                  <a:pt x="196" y="115"/>
                  <a:pt x="196" y="115"/>
                  <a:pt x="196" y="116"/>
                </a:cubicBezTo>
                <a:cubicBezTo>
                  <a:pt x="197" y="116"/>
                  <a:pt x="197" y="117"/>
                  <a:pt x="197" y="117"/>
                </a:cubicBezTo>
                <a:cubicBezTo>
                  <a:pt x="197" y="118"/>
                  <a:pt x="197" y="118"/>
                  <a:pt x="197" y="119"/>
                </a:cubicBezTo>
                <a:cubicBezTo>
                  <a:pt x="197" y="121"/>
                  <a:pt x="196" y="124"/>
                  <a:pt x="194" y="127"/>
                </a:cubicBezTo>
                <a:cubicBezTo>
                  <a:pt x="193" y="131"/>
                  <a:pt x="192" y="134"/>
                  <a:pt x="192" y="137"/>
                </a:cubicBezTo>
                <a:cubicBezTo>
                  <a:pt x="192" y="139"/>
                  <a:pt x="192" y="142"/>
                  <a:pt x="191" y="146"/>
                </a:cubicBezTo>
                <a:cubicBezTo>
                  <a:pt x="190" y="151"/>
                  <a:pt x="189" y="154"/>
                  <a:pt x="189" y="156"/>
                </a:cubicBezTo>
                <a:cubicBezTo>
                  <a:pt x="189" y="159"/>
                  <a:pt x="191" y="162"/>
                  <a:pt x="194" y="164"/>
                </a:cubicBezTo>
                <a:cubicBezTo>
                  <a:pt x="194" y="165"/>
                  <a:pt x="196" y="167"/>
                  <a:pt x="198" y="170"/>
                </a:cubicBezTo>
                <a:cubicBezTo>
                  <a:pt x="199" y="171"/>
                  <a:pt x="200" y="172"/>
                  <a:pt x="202" y="173"/>
                </a:cubicBezTo>
                <a:cubicBezTo>
                  <a:pt x="203" y="175"/>
                  <a:pt x="204" y="176"/>
                  <a:pt x="204" y="177"/>
                </a:cubicBezTo>
                <a:cubicBezTo>
                  <a:pt x="205" y="180"/>
                  <a:pt x="207" y="183"/>
                  <a:pt x="209" y="185"/>
                </a:cubicBezTo>
                <a:cubicBezTo>
                  <a:pt x="209" y="186"/>
                  <a:pt x="210" y="187"/>
                  <a:pt x="212" y="188"/>
                </a:cubicBezTo>
                <a:cubicBezTo>
                  <a:pt x="213" y="189"/>
                  <a:pt x="215" y="191"/>
                  <a:pt x="216" y="191"/>
                </a:cubicBezTo>
                <a:cubicBezTo>
                  <a:pt x="216" y="192"/>
                  <a:pt x="217" y="193"/>
                  <a:pt x="218" y="195"/>
                </a:cubicBezTo>
                <a:cubicBezTo>
                  <a:pt x="219" y="197"/>
                  <a:pt x="219" y="198"/>
                  <a:pt x="219" y="199"/>
                </a:cubicBezTo>
                <a:cubicBezTo>
                  <a:pt x="220" y="200"/>
                  <a:pt x="222" y="203"/>
                  <a:pt x="224" y="206"/>
                </a:cubicBezTo>
                <a:cubicBezTo>
                  <a:pt x="226" y="209"/>
                  <a:pt x="227" y="212"/>
                  <a:pt x="227" y="214"/>
                </a:cubicBezTo>
                <a:cubicBezTo>
                  <a:pt x="226" y="215"/>
                  <a:pt x="225" y="215"/>
                  <a:pt x="225" y="215"/>
                </a:cubicBezTo>
                <a:cubicBezTo>
                  <a:pt x="222" y="216"/>
                  <a:pt x="221" y="217"/>
                  <a:pt x="221" y="218"/>
                </a:cubicBezTo>
                <a:cubicBezTo>
                  <a:pt x="221" y="219"/>
                  <a:pt x="221" y="219"/>
                  <a:pt x="222" y="220"/>
                </a:cubicBezTo>
                <a:cubicBezTo>
                  <a:pt x="223" y="221"/>
                  <a:pt x="223" y="222"/>
                  <a:pt x="223" y="223"/>
                </a:cubicBezTo>
                <a:cubicBezTo>
                  <a:pt x="223" y="223"/>
                  <a:pt x="223" y="223"/>
                  <a:pt x="223" y="224"/>
                </a:cubicBezTo>
                <a:cubicBezTo>
                  <a:pt x="222" y="224"/>
                  <a:pt x="222" y="225"/>
                  <a:pt x="222" y="225"/>
                </a:cubicBezTo>
                <a:cubicBezTo>
                  <a:pt x="222" y="225"/>
                  <a:pt x="222" y="226"/>
                  <a:pt x="223" y="227"/>
                </a:cubicBezTo>
                <a:cubicBezTo>
                  <a:pt x="224" y="229"/>
                  <a:pt x="224" y="230"/>
                  <a:pt x="224" y="232"/>
                </a:cubicBezTo>
                <a:cubicBezTo>
                  <a:pt x="224" y="235"/>
                  <a:pt x="224" y="236"/>
                  <a:pt x="223" y="237"/>
                </a:cubicBezTo>
                <a:cubicBezTo>
                  <a:pt x="223" y="239"/>
                  <a:pt x="223" y="239"/>
                  <a:pt x="223" y="239"/>
                </a:cubicBezTo>
                <a:cubicBezTo>
                  <a:pt x="224" y="239"/>
                  <a:pt x="225" y="239"/>
                  <a:pt x="225" y="239"/>
                </a:cubicBezTo>
                <a:cubicBezTo>
                  <a:pt x="225" y="239"/>
                  <a:pt x="226" y="239"/>
                  <a:pt x="227" y="238"/>
                </a:cubicBezTo>
                <a:cubicBezTo>
                  <a:pt x="229" y="238"/>
                  <a:pt x="229" y="239"/>
                  <a:pt x="229" y="240"/>
                </a:cubicBezTo>
                <a:cubicBezTo>
                  <a:pt x="229" y="241"/>
                  <a:pt x="229" y="242"/>
                  <a:pt x="229" y="242"/>
                </a:cubicBezTo>
                <a:cubicBezTo>
                  <a:pt x="229" y="243"/>
                  <a:pt x="229" y="243"/>
                  <a:pt x="229" y="244"/>
                </a:cubicBezTo>
                <a:cubicBezTo>
                  <a:pt x="230" y="245"/>
                  <a:pt x="230" y="245"/>
                  <a:pt x="230" y="245"/>
                </a:cubicBezTo>
                <a:cubicBezTo>
                  <a:pt x="230" y="245"/>
                  <a:pt x="229" y="246"/>
                  <a:pt x="228" y="247"/>
                </a:cubicBezTo>
                <a:cubicBezTo>
                  <a:pt x="227" y="248"/>
                  <a:pt x="226" y="249"/>
                  <a:pt x="226" y="250"/>
                </a:cubicBezTo>
                <a:cubicBezTo>
                  <a:pt x="226" y="251"/>
                  <a:pt x="227" y="254"/>
                  <a:pt x="229" y="257"/>
                </a:cubicBezTo>
                <a:cubicBezTo>
                  <a:pt x="231" y="260"/>
                  <a:pt x="232" y="261"/>
                  <a:pt x="233" y="261"/>
                </a:cubicBezTo>
                <a:cubicBezTo>
                  <a:pt x="234" y="260"/>
                  <a:pt x="235" y="260"/>
                  <a:pt x="236" y="259"/>
                </a:cubicBezTo>
                <a:cubicBezTo>
                  <a:pt x="238" y="259"/>
                  <a:pt x="239" y="259"/>
                  <a:pt x="239" y="259"/>
                </a:cubicBezTo>
                <a:cubicBezTo>
                  <a:pt x="243" y="263"/>
                  <a:pt x="244" y="266"/>
                  <a:pt x="244" y="266"/>
                </a:cubicBezTo>
                <a:cubicBezTo>
                  <a:pt x="244" y="267"/>
                  <a:pt x="244" y="268"/>
                  <a:pt x="243" y="269"/>
                </a:cubicBezTo>
                <a:cubicBezTo>
                  <a:pt x="242" y="269"/>
                  <a:pt x="241" y="270"/>
                  <a:pt x="241" y="271"/>
                </a:cubicBezTo>
                <a:cubicBezTo>
                  <a:pt x="241" y="272"/>
                  <a:pt x="241" y="272"/>
                  <a:pt x="241" y="273"/>
                </a:cubicBezTo>
                <a:cubicBezTo>
                  <a:pt x="241" y="273"/>
                  <a:pt x="241" y="273"/>
                  <a:pt x="241" y="273"/>
                </a:cubicBezTo>
                <a:cubicBezTo>
                  <a:pt x="242" y="273"/>
                  <a:pt x="243" y="274"/>
                  <a:pt x="244" y="275"/>
                </a:cubicBezTo>
                <a:cubicBezTo>
                  <a:pt x="244" y="276"/>
                  <a:pt x="244" y="277"/>
                  <a:pt x="244" y="278"/>
                </a:cubicBezTo>
                <a:cubicBezTo>
                  <a:pt x="244" y="278"/>
                  <a:pt x="245" y="279"/>
                  <a:pt x="246" y="280"/>
                </a:cubicBezTo>
                <a:cubicBezTo>
                  <a:pt x="246" y="280"/>
                  <a:pt x="248" y="281"/>
                  <a:pt x="251" y="281"/>
                </a:cubicBezTo>
                <a:cubicBezTo>
                  <a:pt x="251" y="281"/>
                  <a:pt x="252" y="282"/>
                  <a:pt x="254" y="282"/>
                </a:cubicBezTo>
                <a:cubicBezTo>
                  <a:pt x="255" y="283"/>
                  <a:pt x="256" y="284"/>
                  <a:pt x="256" y="284"/>
                </a:cubicBezTo>
                <a:cubicBezTo>
                  <a:pt x="256" y="284"/>
                  <a:pt x="257" y="284"/>
                  <a:pt x="259" y="285"/>
                </a:cubicBezTo>
                <a:cubicBezTo>
                  <a:pt x="259" y="286"/>
                  <a:pt x="259" y="287"/>
                  <a:pt x="259" y="288"/>
                </a:cubicBezTo>
                <a:cubicBezTo>
                  <a:pt x="260" y="289"/>
                  <a:pt x="260" y="289"/>
                  <a:pt x="261" y="290"/>
                </a:cubicBezTo>
                <a:cubicBezTo>
                  <a:pt x="262" y="291"/>
                  <a:pt x="262" y="292"/>
                  <a:pt x="262" y="292"/>
                </a:cubicBezTo>
                <a:cubicBezTo>
                  <a:pt x="262" y="293"/>
                  <a:pt x="262" y="294"/>
                  <a:pt x="262" y="295"/>
                </a:cubicBezTo>
                <a:cubicBezTo>
                  <a:pt x="262" y="295"/>
                  <a:pt x="262" y="296"/>
                  <a:pt x="262" y="296"/>
                </a:cubicBezTo>
                <a:cubicBezTo>
                  <a:pt x="261" y="297"/>
                  <a:pt x="261" y="298"/>
                  <a:pt x="261" y="299"/>
                </a:cubicBezTo>
                <a:cubicBezTo>
                  <a:pt x="259" y="301"/>
                  <a:pt x="259" y="303"/>
                  <a:pt x="258" y="304"/>
                </a:cubicBezTo>
                <a:cubicBezTo>
                  <a:pt x="258" y="306"/>
                  <a:pt x="257" y="309"/>
                  <a:pt x="254" y="312"/>
                </a:cubicBezTo>
                <a:cubicBezTo>
                  <a:pt x="254" y="313"/>
                  <a:pt x="256" y="315"/>
                  <a:pt x="259" y="317"/>
                </a:cubicBezTo>
                <a:cubicBezTo>
                  <a:pt x="261" y="318"/>
                  <a:pt x="261" y="319"/>
                  <a:pt x="262" y="319"/>
                </a:cubicBezTo>
                <a:cubicBezTo>
                  <a:pt x="262" y="319"/>
                  <a:pt x="263" y="319"/>
                  <a:pt x="264" y="319"/>
                </a:cubicBezTo>
                <a:cubicBezTo>
                  <a:pt x="265" y="320"/>
                  <a:pt x="265" y="320"/>
                  <a:pt x="266" y="320"/>
                </a:cubicBezTo>
                <a:cubicBezTo>
                  <a:pt x="267" y="321"/>
                  <a:pt x="268" y="322"/>
                  <a:pt x="269" y="323"/>
                </a:cubicBezTo>
                <a:cubicBezTo>
                  <a:pt x="269" y="323"/>
                  <a:pt x="271" y="324"/>
                  <a:pt x="272" y="324"/>
                </a:cubicBezTo>
                <a:cubicBezTo>
                  <a:pt x="274" y="324"/>
                  <a:pt x="275" y="324"/>
                  <a:pt x="276" y="325"/>
                </a:cubicBezTo>
                <a:cubicBezTo>
                  <a:pt x="277" y="325"/>
                  <a:pt x="278" y="326"/>
                  <a:pt x="279" y="327"/>
                </a:cubicBezTo>
                <a:cubicBezTo>
                  <a:pt x="280" y="327"/>
                  <a:pt x="281" y="328"/>
                  <a:pt x="283" y="328"/>
                </a:cubicBezTo>
                <a:cubicBezTo>
                  <a:pt x="285" y="329"/>
                  <a:pt x="286" y="329"/>
                  <a:pt x="287" y="329"/>
                </a:cubicBezTo>
                <a:cubicBezTo>
                  <a:pt x="287" y="330"/>
                  <a:pt x="288" y="331"/>
                  <a:pt x="289" y="332"/>
                </a:cubicBezTo>
                <a:cubicBezTo>
                  <a:pt x="290" y="334"/>
                  <a:pt x="291" y="335"/>
                  <a:pt x="291" y="335"/>
                </a:cubicBezTo>
                <a:cubicBezTo>
                  <a:pt x="294" y="337"/>
                  <a:pt x="297" y="339"/>
                  <a:pt x="301" y="343"/>
                </a:cubicBezTo>
                <a:cubicBezTo>
                  <a:pt x="301" y="343"/>
                  <a:pt x="301" y="343"/>
                  <a:pt x="301" y="343"/>
                </a:cubicBezTo>
                <a:cubicBezTo>
                  <a:pt x="300" y="347"/>
                  <a:pt x="299" y="349"/>
                  <a:pt x="299" y="350"/>
                </a:cubicBezTo>
                <a:cubicBezTo>
                  <a:pt x="299" y="351"/>
                  <a:pt x="300" y="353"/>
                  <a:pt x="300" y="356"/>
                </a:cubicBezTo>
                <a:cubicBezTo>
                  <a:pt x="300" y="362"/>
                  <a:pt x="299" y="367"/>
                  <a:pt x="297" y="372"/>
                </a:cubicBezTo>
                <a:cubicBezTo>
                  <a:pt x="295" y="376"/>
                  <a:pt x="293" y="380"/>
                  <a:pt x="290" y="386"/>
                </a:cubicBezTo>
                <a:cubicBezTo>
                  <a:pt x="290" y="388"/>
                  <a:pt x="290" y="390"/>
                  <a:pt x="289" y="391"/>
                </a:cubicBezTo>
                <a:cubicBezTo>
                  <a:pt x="288" y="395"/>
                  <a:pt x="287" y="399"/>
                  <a:pt x="286" y="401"/>
                </a:cubicBezTo>
                <a:cubicBezTo>
                  <a:pt x="284" y="403"/>
                  <a:pt x="283" y="406"/>
                  <a:pt x="282" y="410"/>
                </a:cubicBezTo>
                <a:cubicBezTo>
                  <a:pt x="280" y="414"/>
                  <a:pt x="280" y="416"/>
                  <a:pt x="280" y="416"/>
                </a:cubicBezTo>
                <a:cubicBezTo>
                  <a:pt x="280" y="416"/>
                  <a:pt x="279" y="417"/>
                  <a:pt x="279" y="417"/>
                </a:cubicBezTo>
                <a:cubicBezTo>
                  <a:pt x="279" y="418"/>
                  <a:pt x="279" y="419"/>
                  <a:pt x="279" y="419"/>
                </a:cubicBezTo>
                <a:cubicBezTo>
                  <a:pt x="279" y="420"/>
                  <a:pt x="278" y="421"/>
                  <a:pt x="278" y="423"/>
                </a:cubicBezTo>
                <a:cubicBezTo>
                  <a:pt x="278" y="424"/>
                  <a:pt x="277" y="425"/>
                  <a:pt x="276" y="426"/>
                </a:cubicBezTo>
                <a:cubicBezTo>
                  <a:pt x="275" y="426"/>
                  <a:pt x="274" y="428"/>
                  <a:pt x="273" y="430"/>
                </a:cubicBezTo>
                <a:cubicBezTo>
                  <a:pt x="273" y="431"/>
                  <a:pt x="272" y="433"/>
                  <a:pt x="272" y="435"/>
                </a:cubicBezTo>
                <a:cubicBezTo>
                  <a:pt x="271" y="438"/>
                  <a:pt x="269" y="441"/>
                  <a:pt x="267" y="444"/>
                </a:cubicBezTo>
                <a:cubicBezTo>
                  <a:pt x="264" y="447"/>
                  <a:pt x="263" y="450"/>
                  <a:pt x="262" y="452"/>
                </a:cubicBezTo>
                <a:cubicBezTo>
                  <a:pt x="261" y="453"/>
                  <a:pt x="261" y="455"/>
                  <a:pt x="260" y="457"/>
                </a:cubicBezTo>
                <a:cubicBezTo>
                  <a:pt x="260" y="459"/>
                  <a:pt x="259" y="460"/>
                  <a:pt x="258" y="460"/>
                </a:cubicBezTo>
                <a:cubicBezTo>
                  <a:pt x="256" y="461"/>
                  <a:pt x="255" y="462"/>
                  <a:pt x="255" y="464"/>
                </a:cubicBezTo>
                <a:cubicBezTo>
                  <a:pt x="254" y="465"/>
                  <a:pt x="254" y="467"/>
                  <a:pt x="254" y="469"/>
                </a:cubicBezTo>
                <a:cubicBezTo>
                  <a:pt x="252" y="472"/>
                  <a:pt x="251" y="475"/>
                  <a:pt x="249" y="477"/>
                </a:cubicBezTo>
                <a:cubicBezTo>
                  <a:pt x="247" y="482"/>
                  <a:pt x="245" y="486"/>
                  <a:pt x="245" y="487"/>
                </a:cubicBezTo>
                <a:cubicBezTo>
                  <a:pt x="245" y="488"/>
                  <a:pt x="245" y="488"/>
                  <a:pt x="245" y="488"/>
                </a:cubicBezTo>
                <a:cubicBezTo>
                  <a:pt x="245" y="488"/>
                  <a:pt x="245" y="488"/>
                  <a:pt x="245" y="488"/>
                </a:cubicBezTo>
                <a:cubicBezTo>
                  <a:pt x="245" y="488"/>
                  <a:pt x="245" y="489"/>
                  <a:pt x="245" y="489"/>
                </a:cubicBezTo>
                <a:cubicBezTo>
                  <a:pt x="245" y="490"/>
                  <a:pt x="244" y="491"/>
                  <a:pt x="243" y="491"/>
                </a:cubicBezTo>
                <a:cubicBezTo>
                  <a:pt x="242" y="490"/>
                  <a:pt x="241" y="490"/>
                  <a:pt x="241" y="490"/>
                </a:cubicBezTo>
                <a:cubicBezTo>
                  <a:pt x="240" y="490"/>
                  <a:pt x="240" y="490"/>
                  <a:pt x="240" y="491"/>
                </a:cubicBezTo>
                <a:cubicBezTo>
                  <a:pt x="239" y="491"/>
                  <a:pt x="239" y="492"/>
                  <a:pt x="239" y="492"/>
                </a:cubicBezTo>
                <a:cubicBezTo>
                  <a:pt x="237" y="491"/>
                  <a:pt x="236" y="491"/>
                  <a:pt x="236" y="491"/>
                </a:cubicBezTo>
                <a:cubicBezTo>
                  <a:pt x="234" y="491"/>
                  <a:pt x="233" y="491"/>
                  <a:pt x="233" y="490"/>
                </a:cubicBezTo>
                <a:cubicBezTo>
                  <a:pt x="233" y="490"/>
                  <a:pt x="232" y="490"/>
                  <a:pt x="232" y="489"/>
                </a:cubicBezTo>
                <a:cubicBezTo>
                  <a:pt x="232" y="489"/>
                  <a:pt x="231" y="489"/>
                  <a:pt x="231" y="489"/>
                </a:cubicBezTo>
                <a:cubicBezTo>
                  <a:pt x="231" y="490"/>
                  <a:pt x="231" y="490"/>
                  <a:pt x="231" y="490"/>
                </a:cubicBezTo>
                <a:cubicBezTo>
                  <a:pt x="231" y="490"/>
                  <a:pt x="231" y="490"/>
                  <a:pt x="231" y="491"/>
                </a:cubicBezTo>
                <a:cubicBezTo>
                  <a:pt x="231" y="491"/>
                  <a:pt x="231" y="491"/>
                  <a:pt x="231" y="491"/>
                </a:cubicBezTo>
                <a:cubicBezTo>
                  <a:pt x="230" y="492"/>
                  <a:pt x="230" y="492"/>
                  <a:pt x="230" y="492"/>
                </a:cubicBezTo>
                <a:cubicBezTo>
                  <a:pt x="229" y="492"/>
                  <a:pt x="228" y="492"/>
                  <a:pt x="228" y="492"/>
                </a:cubicBezTo>
                <a:cubicBezTo>
                  <a:pt x="228" y="492"/>
                  <a:pt x="228" y="493"/>
                  <a:pt x="227" y="494"/>
                </a:cubicBezTo>
                <a:cubicBezTo>
                  <a:pt x="227" y="494"/>
                  <a:pt x="227" y="494"/>
                  <a:pt x="226" y="495"/>
                </a:cubicBezTo>
                <a:cubicBezTo>
                  <a:pt x="225" y="495"/>
                  <a:pt x="225" y="495"/>
                  <a:pt x="224" y="495"/>
                </a:cubicBezTo>
                <a:cubicBezTo>
                  <a:pt x="223" y="496"/>
                  <a:pt x="222" y="496"/>
                  <a:pt x="222" y="497"/>
                </a:cubicBezTo>
                <a:cubicBezTo>
                  <a:pt x="221" y="498"/>
                  <a:pt x="220" y="499"/>
                  <a:pt x="220" y="499"/>
                </a:cubicBezTo>
                <a:cubicBezTo>
                  <a:pt x="220" y="499"/>
                  <a:pt x="219" y="499"/>
                  <a:pt x="219" y="499"/>
                </a:cubicBezTo>
                <a:cubicBezTo>
                  <a:pt x="219" y="498"/>
                  <a:pt x="218" y="498"/>
                  <a:pt x="218" y="498"/>
                </a:cubicBezTo>
                <a:cubicBezTo>
                  <a:pt x="218" y="498"/>
                  <a:pt x="218" y="498"/>
                  <a:pt x="217" y="498"/>
                </a:cubicBezTo>
                <a:cubicBezTo>
                  <a:pt x="217" y="499"/>
                  <a:pt x="217" y="499"/>
                  <a:pt x="216" y="499"/>
                </a:cubicBezTo>
                <a:cubicBezTo>
                  <a:pt x="216" y="499"/>
                  <a:pt x="216" y="499"/>
                  <a:pt x="215" y="498"/>
                </a:cubicBezTo>
                <a:cubicBezTo>
                  <a:pt x="215" y="498"/>
                  <a:pt x="215" y="498"/>
                  <a:pt x="215" y="498"/>
                </a:cubicBezTo>
                <a:cubicBezTo>
                  <a:pt x="214" y="498"/>
                  <a:pt x="214" y="499"/>
                  <a:pt x="213" y="500"/>
                </a:cubicBezTo>
                <a:cubicBezTo>
                  <a:pt x="213" y="501"/>
                  <a:pt x="213" y="502"/>
                  <a:pt x="212" y="502"/>
                </a:cubicBezTo>
                <a:cubicBezTo>
                  <a:pt x="211" y="502"/>
                  <a:pt x="211" y="502"/>
                  <a:pt x="210" y="501"/>
                </a:cubicBezTo>
                <a:cubicBezTo>
                  <a:pt x="210" y="501"/>
                  <a:pt x="209" y="501"/>
                  <a:pt x="209" y="501"/>
                </a:cubicBezTo>
                <a:cubicBezTo>
                  <a:pt x="209" y="501"/>
                  <a:pt x="209" y="501"/>
                  <a:pt x="209" y="501"/>
                </a:cubicBezTo>
                <a:cubicBezTo>
                  <a:pt x="209" y="502"/>
                  <a:pt x="209" y="502"/>
                  <a:pt x="209" y="502"/>
                </a:cubicBezTo>
                <a:cubicBezTo>
                  <a:pt x="209" y="503"/>
                  <a:pt x="208" y="503"/>
                  <a:pt x="207" y="503"/>
                </a:cubicBezTo>
                <a:cubicBezTo>
                  <a:pt x="206" y="503"/>
                  <a:pt x="205" y="502"/>
                  <a:pt x="205" y="502"/>
                </a:cubicBezTo>
                <a:cubicBezTo>
                  <a:pt x="204" y="502"/>
                  <a:pt x="204" y="502"/>
                  <a:pt x="204" y="502"/>
                </a:cubicBezTo>
                <a:cubicBezTo>
                  <a:pt x="204" y="503"/>
                  <a:pt x="204" y="503"/>
                  <a:pt x="204" y="503"/>
                </a:cubicBezTo>
                <a:cubicBezTo>
                  <a:pt x="204" y="503"/>
                  <a:pt x="204" y="504"/>
                  <a:pt x="205" y="505"/>
                </a:cubicBezTo>
                <a:cubicBezTo>
                  <a:pt x="205" y="506"/>
                  <a:pt x="205" y="507"/>
                  <a:pt x="206" y="507"/>
                </a:cubicBezTo>
                <a:cubicBezTo>
                  <a:pt x="206" y="507"/>
                  <a:pt x="206" y="508"/>
                  <a:pt x="206" y="508"/>
                </a:cubicBezTo>
                <a:cubicBezTo>
                  <a:pt x="206" y="508"/>
                  <a:pt x="206" y="508"/>
                  <a:pt x="205" y="509"/>
                </a:cubicBezTo>
                <a:cubicBezTo>
                  <a:pt x="204" y="509"/>
                  <a:pt x="203" y="509"/>
                  <a:pt x="203" y="509"/>
                </a:cubicBezTo>
                <a:cubicBezTo>
                  <a:pt x="203" y="509"/>
                  <a:pt x="203" y="509"/>
                  <a:pt x="202" y="509"/>
                </a:cubicBezTo>
                <a:cubicBezTo>
                  <a:pt x="202" y="509"/>
                  <a:pt x="202" y="509"/>
                  <a:pt x="202" y="509"/>
                </a:cubicBezTo>
                <a:cubicBezTo>
                  <a:pt x="202" y="510"/>
                  <a:pt x="202" y="510"/>
                  <a:pt x="202" y="510"/>
                </a:cubicBezTo>
                <a:cubicBezTo>
                  <a:pt x="202" y="510"/>
                  <a:pt x="202" y="510"/>
                  <a:pt x="202" y="511"/>
                </a:cubicBezTo>
                <a:cubicBezTo>
                  <a:pt x="200" y="511"/>
                  <a:pt x="200" y="511"/>
                  <a:pt x="200" y="511"/>
                </a:cubicBezTo>
                <a:cubicBezTo>
                  <a:pt x="199" y="511"/>
                  <a:pt x="199" y="511"/>
                  <a:pt x="199" y="512"/>
                </a:cubicBezTo>
                <a:cubicBezTo>
                  <a:pt x="199" y="512"/>
                  <a:pt x="199" y="513"/>
                  <a:pt x="199" y="513"/>
                </a:cubicBezTo>
                <a:cubicBezTo>
                  <a:pt x="197" y="512"/>
                  <a:pt x="196" y="512"/>
                  <a:pt x="196" y="512"/>
                </a:cubicBezTo>
                <a:cubicBezTo>
                  <a:pt x="196" y="512"/>
                  <a:pt x="196" y="512"/>
                  <a:pt x="196" y="512"/>
                </a:cubicBezTo>
                <a:cubicBezTo>
                  <a:pt x="196" y="511"/>
                  <a:pt x="196" y="511"/>
                  <a:pt x="196" y="510"/>
                </a:cubicBezTo>
                <a:cubicBezTo>
                  <a:pt x="195" y="509"/>
                  <a:pt x="195" y="509"/>
                  <a:pt x="195" y="508"/>
                </a:cubicBezTo>
                <a:cubicBezTo>
                  <a:pt x="195" y="510"/>
                  <a:pt x="194" y="510"/>
                  <a:pt x="194" y="511"/>
                </a:cubicBezTo>
                <a:cubicBezTo>
                  <a:pt x="193" y="512"/>
                  <a:pt x="193" y="513"/>
                  <a:pt x="193" y="513"/>
                </a:cubicBezTo>
                <a:cubicBezTo>
                  <a:pt x="193" y="514"/>
                  <a:pt x="193" y="514"/>
                  <a:pt x="193" y="514"/>
                </a:cubicBezTo>
                <a:cubicBezTo>
                  <a:pt x="192" y="514"/>
                  <a:pt x="191" y="515"/>
                  <a:pt x="191" y="515"/>
                </a:cubicBezTo>
                <a:cubicBezTo>
                  <a:pt x="189" y="515"/>
                  <a:pt x="187" y="516"/>
                  <a:pt x="186" y="517"/>
                </a:cubicBezTo>
                <a:cubicBezTo>
                  <a:pt x="186" y="517"/>
                  <a:pt x="185" y="518"/>
                  <a:pt x="185" y="518"/>
                </a:cubicBezTo>
                <a:cubicBezTo>
                  <a:pt x="185" y="519"/>
                  <a:pt x="185" y="520"/>
                  <a:pt x="184" y="520"/>
                </a:cubicBezTo>
                <a:cubicBezTo>
                  <a:pt x="184" y="520"/>
                  <a:pt x="183" y="520"/>
                  <a:pt x="183" y="520"/>
                </a:cubicBezTo>
                <a:cubicBezTo>
                  <a:pt x="183" y="520"/>
                  <a:pt x="182" y="521"/>
                  <a:pt x="182" y="521"/>
                </a:cubicBezTo>
                <a:cubicBezTo>
                  <a:pt x="181" y="521"/>
                  <a:pt x="180" y="521"/>
                  <a:pt x="179" y="522"/>
                </a:cubicBezTo>
                <a:cubicBezTo>
                  <a:pt x="178" y="522"/>
                  <a:pt x="177" y="522"/>
                  <a:pt x="176" y="523"/>
                </a:cubicBezTo>
                <a:cubicBezTo>
                  <a:pt x="176" y="523"/>
                  <a:pt x="176" y="523"/>
                  <a:pt x="175" y="524"/>
                </a:cubicBezTo>
                <a:cubicBezTo>
                  <a:pt x="175" y="525"/>
                  <a:pt x="174" y="526"/>
                  <a:pt x="174" y="526"/>
                </a:cubicBezTo>
                <a:cubicBezTo>
                  <a:pt x="173" y="526"/>
                  <a:pt x="173" y="526"/>
                  <a:pt x="173" y="525"/>
                </a:cubicBezTo>
                <a:cubicBezTo>
                  <a:pt x="172" y="525"/>
                  <a:pt x="172" y="525"/>
                  <a:pt x="172" y="525"/>
                </a:cubicBezTo>
                <a:cubicBezTo>
                  <a:pt x="171" y="525"/>
                  <a:pt x="171" y="525"/>
                  <a:pt x="171" y="525"/>
                </a:cubicBezTo>
                <a:cubicBezTo>
                  <a:pt x="171" y="526"/>
                  <a:pt x="171" y="527"/>
                  <a:pt x="171" y="527"/>
                </a:cubicBezTo>
                <a:cubicBezTo>
                  <a:pt x="171" y="528"/>
                  <a:pt x="171" y="529"/>
                  <a:pt x="171" y="530"/>
                </a:cubicBezTo>
                <a:cubicBezTo>
                  <a:pt x="171" y="531"/>
                  <a:pt x="170" y="532"/>
                  <a:pt x="169" y="532"/>
                </a:cubicBezTo>
                <a:cubicBezTo>
                  <a:pt x="169" y="532"/>
                  <a:pt x="168" y="532"/>
                  <a:pt x="168" y="531"/>
                </a:cubicBezTo>
                <a:cubicBezTo>
                  <a:pt x="168" y="531"/>
                  <a:pt x="168" y="531"/>
                  <a:pt x="167" y="531"/>
                </a:cubicBezTo>
                <a:cubicBezTo>
                  <a:pt x="167" y="531"/>
                  <a:pt x="167" y="532"/>
                  <a:pt x="166" y="532"/>
                </a:cubicBezTo>
                <a:cubicBezTo>
                  <a:pt x="166" y="533"/>
                  <a:pt x="165" y="533"/>
                  <a:pt x="165" y="533"/>
                </a:cubicBezTo>
                <a:cubicBezTo>
                  <a:pt x="165" y="533"/>
                  <a:pt x="164" y="533"/>
                  <a:pt x="164" y="532"/>
                </a:cubicBezTo>
                <a:cubicBezTo>
                  <a:pt x="164" y="531"/>
                  <a:pt x="164" y="531"/>
                  <a:pt x="164" y="531"/>
                </a:cubicBezTo>
                <a:cubicBezTo>
                  <a:pt x="164" y="531"/>
                  <a:pt x="163" y="531"/>
                  <a:pt x="163" y="531"/>
                </a:cubicBezTo>
                <a:cubicBezTo>
                  <a:pt x="163" y="531"/>
                  <a:pt x="162" y="531"/>
                  <a:pt x="161" y="533"/>
                </a:cubicBezTo>
                <a:cubicBezTo>
                  <a:pt x="160" y="534"/>
                  <a:pt x="159" y="534"/>
                  <a:pt x="159" y="534"/>
                </a:cubicBezTo>
                <a:cubicBezTo>
                  <a:pt x="158" y="533"/>
                  <a:pt x="157" y="533"/>
                  <a:pt x="157" y="533"/>
                </a:cubicBezTo>
                <a:cubicBezTo>
                  <a:pt x="157" y="533"/>
                  <a:pt x="157" y="533"/>
                  <a:pt x="157" y="533"/>
                </a:cubicBezTo>
                <a:cubicBezTo>
                  <a:pt x="157" y="534"/>
                  <a:pt x="156" y="535"/>
                  <a:pt x="155" y="535"/>
                </a:cubicBezTo>
                <a:cubicBezTo>
                  <a:pt x="155" y="535"/>
                  <a:pt x="155" y="535"/>
                  <a:pt x="155" y="536"/>
                </a:cubicBezTo>
                <a:cubicBezTo>
                  <a:pt x="154" y="536"/>
                  <a:pt x="154" y="537"/>
                  <a:pt x="154" y="537"/>
                </a:cubicBezTo>
                <a:cubicBezTo>
                  <a:pt x="152" y="536"/>
                  <a:pt x="152" y="536"/>
                  <a:pt x="152" y="536"/>
                </a:cubicBezTo>
                <a:cubicBezTo>
                  <a:pt x="152" y="536"/>
                  <a:pt x="151" y="536"/>
                  <a:pt x="151" y="537"/>
                </a:cubicBezTo>
                <a:cubicBezTo>
                  <a:pt x="151" y="538"/>
                  <a:pt x="150" y="539"/>
                  <a:pt x="150" y="540"/>
                </a:cubicBezTo>
                <a:cubicBezTo>
                  <a:pt x="147" y="541"/>
                  <a:pt x="145" y="542"/>
                  <a:pt x="145" y="542"/>
                </a:cubicBezTo>
                <a:cubicBezTo>
                  <a:pt x="145" y="542"/>
                  <a:pt x="145" y="541"/>
                  <a:pt x="145" y="541"/>
                </a:cubicBezTo>
                <a:cubicBezTo>
                  <a:pt x="145" y="540"/>
                  <a:pt x="145" y="539"/>
                  <a:pt x="145" y="538"/>
                </a:cubicBezTo>
                <a:cubicBezTo>
                  <a:pt x="145" y="537"/>
                  <a:pt x="145" y="536"/>
                  <a:pt x="145" y="536"/>
                </a:cubicBezTo>
                <a:cubicBezTo>
                  <a:pt x="145" y="536"/>
                  <a:pt x="145" y="535"/>
                  <a:pt x="145" y="535"/>
                </a:cubicBezTo>
                <a:cubicBezTo>
                  <a:pt x="145" y="535"/>
                  <a:pt x="145" y="535"/>
                  <a:pt x="145" y="535"/>
                </a:cubicBezTo>
                <a:cubicBezTo>
                  <a:pt x="144" y="535"/>
                  <a:pt x="144" y="536"/>
                  <a:pt x="143" y="539"/>
                </a:cubicBezTo>
                <a:cubicBezTo>
                  <a:pt x="142" y="541"/>
                  <a:pt x="141" y="543"/>
                  <a:pt x="140" y="543"/>
                </a:cubicBezTo>
                <a:cubicBezTo>
                  <a:pt x="140" y="543"/>
                  <a:pt x="140" y="543"/>
                  <a:pt x="139" y="542"/>
                </a:cubicBezTo>
                <a:cubicBezTo>
                  <a:pt x="139" y="542"/>
                  <a:pt x="139" y="542"/>
                  <a:pt x="139" y="542"/>
                </a:cubicBezTo>
                <a:cubicBezTo>
                  <a:pt x="140" y="541"/>
                  <a:pt x="140" y="541"/>
                  <a:pt x="140" y="541"/>
                </a:cubicBezTo>
                <a:cubicBezTo>
                  <a:pt x="140" y="540"/>
                  <a:pt x="140" y="540"/>
                  <a:pt x="140" y="540"/>
                </a:cubicBezTo>
                <a:cubicBezTo>
                  <a:pt x="140" y="539"/>
                  <a:pt x="139" y="539"/>
                  <a:pt x="139" y="539"/>
                </a:cubicBezTo>
                <a:cubicBezTo>
                  <a:pt x="139" y="539"/>
                  <a:pt x="139" y="539"/>
                  <a:pt x="139" y="538"/>
                </a:cubicBezTo>
                <a:cubicBezTo>
                  <a:pt x="137" y="538"/>
                  <a:pt x="136" y="538"/>
                  <a:pt x="136" y="536"/>
                </a:cubicBezTo>
                <a:cubicBezTo>
                  <a:pt x="136" y="536"/>
                  <a:pt x="135" y="537"/>
                  <a:pt x="135" y="537"/>
                </a:cubicBezTo>
                <a:cubicBezTo>
                  <a:pt x="135" y="537"/>
                  <a:pt x="135" y="537"/>
                  <a:pt x="134" y="537"/>
                </a:cubicBezTo>
                <a:cubicBezTo>
                  <a:pt x="134" y="537"/>
                  <a:pt x="134" y="537"/>
                  <a:pt x="134" y="537"/>
                </a:cubicBezTo>
                <a:cubicBezTo>
                  <a:pt x="134" y="537"/>
                  <a:pt x="134" y="537"/>
                  <a:pt x="134" y="537"/>
                </a:cubicBezTo>
                <a:cubicBezTo>
                  <a:pt x="134" y="537"/>
                  <a:pt x="133" y="536"/>
                  <a:pt x="133" y="536"/>
                </a:cubicBezTo>
                <a:cubicBezTo>
                  <a:pt x="132" y="535"/>
                  <a:pt x="132" y="535"/>
                  <a:pt x="132" y="535"/>
                </a:cubicBezTo>
                <a:cubicBezTo>
                  <a:pt x="132" y="535"/>
                  <a:pt x="131" y="534"/>
                  <a:pt x="130" y="534"/>
                </a:cubicBezTo>
                <a:cubicBezTo>
                  <a:pt x="130" y="534"/>
                  <a:pt x="130" y="534"/>
                  <a:pt x="130" y="534"/>
                </a:cubicBezTo>
                <a:cubicBezTo>
                  <a:pt x="129" y="534"/>
                  <a:pt x="129" y="534"/>
                  <a:pt x="129" y="534"/>
                </a:cubicBezTo>
                <a:cubicBezTo>
                  <a:pt x="129" y="533"/>
                  <a:pt x="129" y="532"/>
                  <a:pt x="128" y="531"/>
                </a:cubicBezTo>
                <a:cubicBezTo>
                  <a:pt x="128" y="530"/>
                  <a:pt x="128" y="529"/>
                  <a:pt x="128" y="528"/>
                </a:cubicBezTo>
                <a:cubicBezTo>
                  <a:pt x="128" y="528"/>
                  <a:pt x="128" y="527"/>
                  <a:pt x="129" y="525"/>
                </a:cubicBezTo>
                <a:cubicBezTo>
                  <a:pt x="130" y="524"/>
                  <a:pt x="130" y="523"/>
                  <a:pt x="130" y="523"/>
                </a:cubicBezTo>
                <a:cubicBezTo>
                  <a:pt x="130" y="523"/>
                  <a:pt x="130" y="522"/>
                  <a:pt x="130" y="522"/>
                </a:cubicBezTo>
                <a:cubicBezTo>
                  <a:pt x="129" y="523"/>
                  <a:pt x="127" y="525"/>
                  <a:pt x="125" y="527"/>
                </a:cubicBezTo>
                <a:cubicBezTo>
                  <a:pt x="125" y="527"/>
                  <a:pt x="125" y="527"/>
                  <a:pt x="125" y="527"/>
                </a:cubicBezTo>
                <a:cubicBezTo>
                  <a:pt x="123" y="529"/>
                  <a:pt x="121" y="529"/>
                  <a:pt x="121" y="529"/>
                </a:cubicBezTo>
                <a:cubicBezTo>
                  <a:pt x="120" y="529"/>
                  <a:pt x="119" y="529"/>
                  <a:pt x="120" y="528"/>
                </a:cubicBezTo>
                <a:cubicBezTo>
                  <a:pt x="119" y="528"/>
                  <a:pt x="118" y="528"/>
                  <a:pt x="118" y="528"/>
                </a:cubicBezTo>
                <a:cubicBezTo>
                  <a:pt x="118" y="528"/>
                  <a:pt x="118" y="528"/>
                  <a:pt x="118" y="527"/>
                </a:cubicBezTo>
                <a:cubicBezTo>
                  <a:pt x="118" y="527"/>
                  <a:pt x="118" y="527"/>
                  <a:pt x="118" y="527"/>
                </a:cubicBezTo>
                <a:cubicBezTo>
                  <a:pt x="118" y="526"/>
                  <a:pt x="118" y="525"/>
                  <a:pt x="118" y="525"/>
                </a:cubicBezTo>
                <a:cubicBezTo>
                  <a:pt x="119" y="524"/>
                  <a:pt x="119" y="523"/>
                  <a:pt x="119" y="523"/>
                </a:cubicBezTo>
                <a:cubicBezTo>
                  <a:pt x="119" y="522"/>
                  <a:pt x="118" y="522"/>
                  <a:pt x="118" y="522"/>
                </a:cubicBezTo>
                <a:cubicBezTo>
                  <a:pt x="116" y="522"/>
                  <a:pt x="115" y="522"/>
                  <a:pt x="114" y="522"/>
                </a:cubicBezTo>
                <a:cubicBezTo>
                  <a:pt x="114" y="522"/>
                  <a:pt x="114" y="522"/>
                  <a:pt x="114" y="522"/>
                </a:cubicBezTo>
                <a:cubicBezTo>
                  <a:pt x="113" y="522"/>
                  <a:pt x="113" y="522"/>
                  <a:pt x="112" y="523"/>
                </a:cubicBezTo>
                <a:cubicBezTo>
                  <a:pt x="111" y="523"/>
                  <a:pt x="110" y="524"/>
                  <a:pt x="110" y="524"/>
                </a:cubicBezTo>
                <a:cubicBezTo>
                  <a:pt x="110" y="524"/>
                  <a:pt x="109" y="523"/>
                  <a:pt x="109" y="523"/>
                </a:cubicBezTo>
                <a:cubicBezTo>
                  <a:pt x="108" y="523"/>
                  <a:pt x="108" y="522"/>
                  <a:pt x="108" y="522"/>
                </a:cubicBezTo>
                <a:cubicBezTo>
                  <a:pt x="106" y="523"/>
                  <a:pt x="106" y="523"/>
                  <a:pt x="106" y="523"/>
                </a:cubicBezTo>
                <a:cubicBezTo>
                  <a:pt x="105" y="523"/>
                  <a:pt x="105" y="522"/>
                  <a:pt x="103" y="521"/>
                </a:cubicBezTo>
                <a:cubicBezTo>
                  <a:pt x="103" y="520"/>
                  <a:pt x="103" y="520"/>
                  <a:pt x="103" y="520"/>
                </a:cubicBezTo>
                <a:cubicBezTo>
                  <a:pt x="102" y="519"/>
                  <a:pt x="101" y="518"/>
                  <a:pt x="101" y="518"/>
                </a:cubicBezTo>
                <a:cubicBezTo>
                  <a:pt x="100" y="519"/>
                  <a:pt x="99" y="519"/>
                  <a:pt x="99" y="519"/>
                </a:cubicBezTo>
                <a:cubicBezTo>
                  <a:pt x="99" y="519"/>
                  <a:pt x="99" y="519"/>
                  <a:pt x="99" y="519"/>
                </a:cubicBezTo>
                <a:cubicBezTo>
                  <a:pt x="98" y="517"/>
                  <a:pt x="98" y="517"/>
                  <a:pt x="98" y="516"/>
                </a:cubicBezTo>
                <a:cubicBezTo>
                  <a:pt x="97" y="515"/>
                  <a:pt x="96" y="514"/>
                  <a:pt x="95" y="514"/>
                </a:cubicBezTo>
                <a:cubicBezTo>
                  <a:pt x="95" y="514"/>
                  <a:pt x="95" y="514"/>
                  <a:pt x="94" y="515"/>
                </a:cubicBezTo>
                <a:cubicBezTo>
                  <a:pt x="95" y="515"/>
                  <a:pt x="95" y="515"/>
                  <a:pt x="95" y="515"/>
                </a:cubicBezTo>
                <a:cubicBezTo>
                  <a:pt x="95" y="517"/>
                  <a:pt x="94" y="518"/>
                  <a:pt x="94" y="519"/>
                </a:cubicBezTo>
                <a:cubicBezTo>
                  <a:pt x="93" y="519"/>
                  <a:pt x="93" y="519"/>
                  <a:pt x="93" y="519"/>
                </a:cubicBezTo>
                <a:cubicBezTo>
                  <a:pt x="93" y="519"/>
                  <a:pt x="92" y="518"/>
                  <a:pt x="92" y="518"/>
                </a:cubicBezTo>
                <a:cubicBezTo>
                  <a:pt x="92" y="518"/>
                  <a:pt x="92" y="518"/>
                  <a:pt x="92" y="518"/>
                </a:cubicBezTo>
                <a:cubicBezTo>
                  <a:pt x="91" y="517"/>
                  <a:pt x="91" y="516"/>
                  <a:pt x="91" y="516"/>
                </a:cubicBezTo>
                <a:cubicBezTo>
                  <a:pt x="91" y="515"/>
                  <a:pt x="91" y="515"/>
                  <a:pt x="90" y="515"/>
                </a:cubicBezTo>
                <a:cubicBezTo>
                  <a:pt x="90" y="514"/>
                  <a:pt x="89" y="514"/>
                  <a:pt x="88" y="514"/>
                </a:cubicBezTo>
                <a:cubicBezTo>
                  <a:pt x="88" y="514"/>
                  <a:pt x="87" y="514"/>
                  <a:pt x="87" y="513"/>
                </a:cubicBezTo>
                <a:cubicBezTo>
                  <a:pt x="86" y="513"/>
                  <a:pt x="86" y="512"/>
                  <a:pt x="86" y="512"/>
                </a:cubicBezTo>
                <a:cubicBezTo>
                  <a:pt x="86" y="511"/>
                  <a:pt x="86" y="511"/>
                  <a:pt x="86" y="511"/>
                </a:cubicBezTo>
                <a:cubicBezTo>
                  <a:pt x="87" y="511"/>
                  <a:pt x="87" y="510"/>
                  <a:pt x="87" y="510"/>
                </a:cubicBezTo>
                <a:cubicBezTo>
                  <a:pt x="87" y="509"/>
                  <a:pt x="86" y="508"/>
                  <a:pt x="85" y="507"/>
                </a:cubicBezTo>
                <a:cubicBezTo>
                  <a:pt x="84" y="506"/>
                  <a:pt x="84" y="505"/>
                  <a:pt x="83" y="504"/>
                </a:cubicBezTo>
                <a:cubicBezTo>
                  <a:pt x="83" y="503"/>
                  <a:pt x="83" y="503"/>
                  <a:pt x="83" y="503"/>
                </a:cubicBezTo>
                <a:cubicBezTo>
                  <a:pt x="84" y="503"/>
                  <a:pt x="85" y="502"/>
                  <a:pt x="86" y="502"/>
                </a:cubicBezTo>
                <a:cubicBezTo>
                  <a:pt x="86" y="502"/>
                  <a:pt x="86" y="501"/>
                  <a:pt x="86" y="501"/>
                </a:cubicBezTo>
                <a:cubicBezTo>
                  <a:pt x="86" y="501"/>
                  <a:pt x="85" y="499"/>
                  <a:pt x="85" y="497"/>
                </a:cubicBezTo>
                <a:cubicBezTo>
                  <a:pt x="85" y="497"/>
                  <a:pt x="84" y="497"/>
                  <a:pt x="84" y="497"/>
                </a:cubicBezTo>
                <a:cubicBezTo>
                  <a:pt x="83" y="494"/>
                  <a:pt x="82" y="493"/>
                  <a:pt x="82" y="493"/>
                </a:cubicBezTo>
                <a:cubicBezTo>
                  <a:pt x="82" y="492"/>
                  <a:pt x="82" y="492"/>
                  <a:pt x="82" y="492"/>
                </a:cubicBezTo>
                <a:cubicBezTo>
                  <a:pt x="83" y="492"/>
                  <a:pt x="83" y="492"/>
                  <a:pt x="83" y="492"/>
                </a:cubicBezTo>
                <a:cubicBezTo>
                  <a:pt x="83" y="492"/>
                  <a:pt x="83" y="493"/>
                  <a:pt x="84" y="493"/>
                </a:cubicBezTo>
                <a:cubicBezTo>
                  <a:pt x="84" y="493"/>
                  <a:pt x="84" y="492"/>
                  <a:pt x="84" y="492"/>
                </a:cubicBezTo>
                <a:cubicBezTo>
                  <a:pt x="84" y="491"/>
                  <a:pt x="84" y="490"/>
                  <a:pt x="84" y="489"/>
                </a:cubicBezTo>
                <a:cubicBezTo>
                  <a:pt x="83" y="488"/>
                  <a:pt x="83" y="488"/>
                  <a:pt x="83" y="487"/>
                </a:cubicBezTo>
                <a:cubicBezTo>
                  <a:pt x="83" y="487"/>
                  <a:pt x="83" y="487"/>
                  <a:pt x="83" y="487"/>
                </a:cubicBezTo>
                <a:cubicBezTo>
                  <a:pt x="83" y="486"/>
                  <a:pt x="84" y="485"/>
                  <a:pt x="84" y="485"/>
                </a:cubicBezTo>
                <a:cubicBezTo>
                  <a:pt x="85" y="484"/>
                  <a:pt x="85" y="484"/>
                  <a:pt x="85" y="484"/>
                </a:cubicBezTo>
                <a:cubicBezTo>
                  <a:pt x="85" y="483"/>
                  <a:pt x="85" y="482"/>
                  <a:pt x="85" y="481"/>
                </a:cubicBezTo>
                <a:cubicBezTo>
                  <a:pt x="85" y="480"/>
                  <a:pt x="85" y="479"/>
                  <a:pt x="85" y="478"/>
                </a:cubicBezTo>
                <a:cubicBezTo>
                  <a:pt x="84" y="478"/>
                  <a:pt x="84" y="478"/>
                  <a:pt x="84" y="478"/>
                </a:cubicBezTo>
                <a:cubicBezTo>
                  <a:pt x="84" y="477"/>
                  <a:pt x="84" y="477"/>
                  <a:pt x="83" y="476"/>
                </a:cubicBezTo>
                <a:cubicBezTo>
                  <a:pt x="83" y="475"/>
                  <a:pt x="82" y="474"/>
                  <a:pt x="82" y="474"/>
                </a:cubicBezTo>
                <a:cubicBezTo>
                  <a:pt x="82" y="474"/>
                  <a:pt x="83" y="473"/>
                  <a:pt x="83" y="473"/>
                </a:cubicBezTo>
                <a:cubicBezTo>
                  <a:pt x="83" y="472"/>
                  <a:pt x="83" y="471"/>
                  <a:pt x="82" y="471"/>
                </a:cubicBezTo>
                <a:cubicBezTo>
                  <a:pt x="82" y="470"/>
                  <a:pt x="83" y="470"/>
                  <a:pt x="84" y="470"/>
                </a:cubicBezTo>
                <a:cubicBezTo>
                  <a:pt x="83" y="468"/>
                  <a:pt x="82" y="467"/>
                  <a:pt x="82" y="467"/>
                </a:cubicBezTo>
                <a:cubicBezTo>
                  <a:pt x="83" y="466"/>
                  <a:pt x="83" y="466"/>
                  <a:pt x="83" y="466"/>
                </a:cubicBezTo>
                <a:cubicBezTo>
                  <a:pt x="83" y="466"/>
                  <a:pt x="85" y="466"/>
                  <a:pt x="86" y="467"/>
                </a:cubicBezTo>
                <a:cubicBezTo>
                  <a:pt x="86" y="467"/>
                  <a:pt x="86" y="467"/>
                  <a:pt x="86" y="467"/>
                </a:cubicBezTo>
                <a:cubicBezTo>
                  <a:pt x="86" y="467"/>
                  <a:pt x="86" y="467"/>
                  <a:pt x="86" y="467"/>
                </a:cubicBezTo>
                <a:cubicBezTo>
                  <a:pt x="86" y="467"/>
                  <a:pt x="86" y="467"/>
                  <a:pt x="86" y="467"/>
                </a:cubicBezTo>
                <a:cubicBezTo>
                  <a:pt x="85" y="466"/>
                  <a:pt x="85" y="465"/>
                  <a:pt x="84" y="464"/>
                </a:cubicBezTo>
                <a:cubicBezTo>
                  <a:pt x="83" y="462"/>
                  <a:pt x="82" y="461"/>
                  <a:pt x="82" y="461"/>
                </a:cubicBezTo>
                <a:cubicBezTo>
                  <a:pt x="82" y="460"/>
                  <a:pt x="82" y="460"/>
                  <a:pt x="82" y="460"/>
                </a:cubicBezTo>
                <a:cubicBezTo>
                  <a:pt x="82" y="459"/>
                  <a:pt x="82" y="459"/>
                  <a:pt x="82" y="459"/>
                </a:cubicBezTo>
                <a:cubicBezTo>
                  <a:pt x="82" y="459"/>
                  <a:pt x="81" y="458"/>
                  <a:pt x="81" y="457"/>
                </a:cubicBezTo>
                <a:cubicBezTo>
                  <a:pt x="80" y="456"/>
                  <a:pt x="80" y="455"/>
                  <a:pt x="79" y="454"/>
                </a:cubicBezTo>
                <a:cubicBezTo>
                  <a:pt x="79" y="454"/>
                  <a:pt x="79" y="454"/>
                  <a:pt x="78" y="452"/>
                </a:cubicBezTo>
                <a:cubicBezTo>
                  <a:pt x="78" y="452"/>
                  <a:pt x="77" y="452"/>
                  <a:pt x="77" y="451"/>
                </a:cubicBezTo>
                <a:cubicBezTo>
                  <a:pt x="77" y="450"/>
                  <a:pt x="77" y="450"/>
                  <a:pt x="77" y="450"/>
                </a:cubicBezTo>
                <a:cubicBezTo>
                  <a:pt x="77" y="450"/>
                  <a:pt x="77" y="450"/>
                  <a:pt x="77" y="450"/>
                </a:cubicBezTo>
                <a:cubicBezTo>
                  <a:pt x="76" y="449"/>
                  <a:pt x="76" y="449"/>
                  <a:pt x="76" y="448"/>
                </a:cubicBezTo>
                <a:cubicBezTo>
                  <a:pt x="76" y="448"/>
                  <a:pt x="76" y="448"/>
                  <a:pt x="75" y="448"/>
                </a:cubicBezTo>
                <a:cubicBezTo>
                  <a:pt x="74" y="448"/>
                  <a:pt x="74" y="448"/>
                  <a:pt x="74" y="447"/>
                </a:cubicBezTo>
                <a:cubicBezTo>
                  <a:pt x="74" y="447"/>
                  <a:pt x="73" y="446"/>
                  <a:pt x="73" y="445"/>
                </a:cubicBezTo>
                <a:cubicBezTo>
                  <a:pt x="74" y="444"/>
                  <a:pt x="74" y="443"/>
                  <a:pt x="74" y="443"/>
                </a:cubicBezTo>
                <a:cubicBezTo>
                  <a:pt x="73" y="441"/>
                  <a:pt x="73" y="439"/>
                  <a:pt x="73" y="438"/>
                </a:cubicBezTo>
                <a:cubicBezTo>
                  <a:pt x="74" y="436"/>
                  <a:pt x="74" y="435"/>
                  <a:pt x="74" y="434"/>
                </a:cubicBezTo>
                <a:cubicBezTo>
                  <a:pt x="74" y="434"/>
                  <a:pt x="72" y="431"/>
                  <a:pt x="69" y="426"/>
                </a:cubicBezTo>
                <a:cubicBezTo>
                  <a:pt x="69" y="426"/>
                  <a:pt x="69" y="426"/>
                  <a:pt x="69" y="426"/>
                </a:cubicBezTo>
                <a:cubicBezTo>
                  <a:pt x="69" y="427"/>
                  <a:pt x="69" y="427"/>
                  <a:pt x="69" y="428"/>
                </a:cubicBezTo>
                <a:cubicBezTo>
                  <a:pt x="68" y="428"/>
                  <a:pt x="68" y="428"/>
                  <a:pt x="68" y="428"/>
                </a:cubicBezTo>
                <a:cubicBezTo>
                  <a:pt x="67" y="426"/>
                  <a:pt x="67" y="425"/>
                  <a:pt x="67" y="423"/>
                </a:cubicBezTo>
                <a:cubicBezTo>
                  <a:pt x="67" y="421"/>
                  <a:pt x="67" y="421"/>
                  <a:pt x="67" y="421"/>
                </a:cubicBezTo>
                <a:cubicBezTo>
                  <a:pt x="66" y="421"/>
                  <a:pt x="66" y="421"/>
                  <a:pt x="66" y="422"/>
                </a:cubicBezTo>
                <a:cubicBezTo>
                  <a:pt x="65" y="422"/>
                  <a:pt x="65" y="422"/>
                  <a:pt x="65" y="422"/>
                </a:cubicBezTo>
                <a:cubicBezTo>
                  <a:pt x="65" y="417"/>
                  <a:pt x="65" y="417"/>
                  <a:pt x="65" y="417"/>
                </a:cubicBezTo>
                <a:cubicBezTo>
                  <a:pt x="65" y="416"/>
                  <a:pt x="65" y="415"/>
                  <a:pt x="65" y="415"/>
                </a:cubicBezTo>
                <a:cubicBezTo>
                  <a:pt x="65" y="414"/>
                  <a:pt x="65" y="414"/>
                  <a:pt x="64" y="414"/>
                </a:cubicBezTo>
                <a:cubicBezTo>
                  <a:pt x="64" y="414"/>
                  <a:pt x="64" y="414"/>
                  <a:pt x="64" y="414"/>
                </a:cubicBezTo>
                <a:cubicBezTo>
                  <a:pt x="63" y="414"/>
                  <a:pt x="63" y="414"/>
                  <a:pt x="63" y="412"/>
                </a:cubicBezTo>
                <a:cubicBezTo>
                  <a:pt x="63" y="412"/>
                  <a:pt x="63" y="411"/>
                  <a:pt x="63" y="411"/>
                </a:cubicBezTo>
                <a:cubicBezTo>
                  <a:pt x="63" y="411"/>
                  <a:pt x="63" y="410"/>
                  <a:pt x="63" y="410"/>
                </a:cubicBezTo>
                <a:cubicBezTo>
                  <a:pt x="64" y="410"/>
                  <a:pt x="64" y="409"/>
                  <a:pt x="64" y="408"/>
                </a:cubicBezTo>
                <a:cubicBezTo>
                  <a:pt x="63" y="408"/>
                  <a:pt x="63" y="408"/>
                  <a:pt x="63" y="408"/>
                </a:cubicBezTo>
                <a:cubicBezTo>
                  <a:pt x="63" y="408"/>
                  <a:pt x="63" y="407"/>
                  <a:pt x="63" y="406"/>
                </a:cubicBezTo>
                <a:cubicBezTo>
                  <a:pt x="63" y="405"/>
                  <a:pt x="63" y="405"/>
                  <a:pt x="64" y="404"/>
                </a:cubicBezTo>
                <a:cubicBezTo>
                  <a:pt x="65" y="404"/>
                  <a:pt x="65" y="403"/>
                  <a:pt x="65" y="402"/>
                </a:cubicBezTo>
                <a:cubicBezTo>
                  <a:pt x="65" y="401"/>
                  <a:pt x="65" y="401"/>
                  <a:pt x="67" y="401"/>
                </a:cubicBezTo>
                <a:cubicBezTo>
                  <a:pt x="68" y="401"/>
                  <a:pt x="68" y="400"/>
                  <a:pt x="68" y="399"/>
                </a:cubicBezTo>
                <a:cubicBezTo>
                  <a:pt x="68" y="399"/>
                  <a:pt x="68" y="398"/>
                  <a:pt x="68" y="398"/>
                </a:cubicBezTo>
                <a:cubicBezTo>
                  <a:pt x="68" y="398"/>
                  <a:pt x="68" y="397"/>
                  <a:pt x="68" y="396"/>
                </a:cubicBezTo>
                <a:cubicBezTo>
                  <a:pt x="68" y="396"/>
                  <a:pt x="68" y="396"/>
                  <a:pt x="68" y="396"/>
                </a:cubicBezTo>
                <a:cubicBezTo>
                  <a:pt x="68" y="396"/>
                  <a:pt x="68" y="396"/>
                  <a:pt x="68" y="396"/>
                </a:cubicBezTo>
                <a:cubicBezTo>
                  <a:pt x="68" y="395"/>
                  <a:pt x="68" y="395"/>
                  <a:pt x="68" y="395"/>
                </a:cubicBezTo>
                <a:cubicBezTo>
                  <a:pt x="68" y="395"/>
                  <a:pt x="68" y="394"/>
                  <a:pt x="68" y="394"/>
                </a:cubicBezTo>
                <a:cubicBezTo>
                  <a:pt x="68" y="393"/>
                  <a:pt x="69" y="392"/>
                  <a:pt x="69" y="392"/>
                </a:cubicBezTo>
                <a:cubicBezTo>
                  <a:pt x="68" y="392"/>
                  <a:pt x="68" y="391"/>
                  <a:pt x="68" y="391"/>
                </a:cubicBezTo>
                <a:cubicBezTo>
                  <a:pt x="68" y="390"/>
                  <a:pt x="68" y="390"/>
                  <a:pt x="68" y="390"/>
                </a:cubicBezTo>
                <a:cubicBezTo>
                  <a:pt x="68" y="390"/>
                  <a:pt x="69" y="389"/>
                  <a:pt x="69" y="389"/>
                </a:cubicBezTo>
                <a:cubicBezTo>
                  <a:pt x="70" y="389"/>
                  <a:pt x="71" y="389"/>
                  <a:pt x="72" y="390"/>
                </a:cubicBezTo>
                <a:cubicBezTo>
                  <a:pt x="72" y="390"/>
                  <a:pt x="71" y="388"/>
                  <a:pt x="70" y="387"/>
                </a:cubicBezTo>
                <a:cubicBezTo>
                  <a:pt x="69" y="386"/>
                  <a:pt x="69" y="385"/>
                  <a:pt x="69" y="383"/>
                </a:cubicBezTo>
                <a:cubicBezTo>
                  <a:pt x="69" y="383"/>
                  <a:pt x="69" y="383"/>
                  <a:pt x="69" y="383"/>
                </a:cubicBezTo>
                <a:cubicBezTo>
                  <a:pt x="69" y="383"/>
                  <a:pt x="69" y="382"/>
                  <a:pt x="69" y="382"/>
                </a:cubicBezTo>
                <a:cubicBezTo>
                  <a:pt x="70" y="382"/>
                  <a:pt x="70" y="382"/>
                  <a:pt x="70" y="382"/>
                </a:cubicBezTo>
                <a:cubicBezTo>
                  <a:pt x="70" y="382"/>
                  <a:pt x="70" y="382"/>
                  <a:pt x="71" y="382"/>
                </a:cubicBezTo>
                <a:cubicBezTo>
                  <a:pt x="71" y="382"/>
                  <a:pt x="71" y="382"/>
                  <a:pt x="71" y="382"/>
                </a:cubicBezTo>
                <a:cubicBezTo>
                  <a:pt x="71" y="382"/>
                  <a:pt x="72" y="382"/>
                  <a:pt x="73" y="382"/>
                </a:cubicBezTo>
                <a:cubicBezTo>
                  <a:pt x="74" y="382"/>
                  <a:pt x="74" y="382"/>
                  <a:pt x="74" y="381"/>
                </a:cubicBezTo>
                <a:cubicBezTo>
                  <a:pt x="74" y="379"/>
                  <a:pt x="74" y="379"/>
                  <a:pt x="74" y="379"/>
                </a:cubicBezTo>
                <a:cubicBezTo>
                  <a:pt x="74" y="378"/>
                  <a:pt x="75" y="378"/>
                  <a:pt x="76" y="378"/>
                </a:cubicBezTo>
                <a:cubicBezTo>
                  <a:pt x="76" y="378"/>
                  <a:pt x="76" y="378"/>
                  <a:pt x="77" y="378"/>
                </a:cubicBezTo>
                <a:cubicBezTo>
                  <a:pt x="78" y="378"/>
                  <a:pt x="79" y="378"/>
                  <a:pt x="79" y="379"/>
                </a:cubicBezTo>
                <a:cubicBezTo>
                  <a:pt x="79" y="379"/>
                  <a:pt x="79" y="380"/>
                  <a:pt x="78" y="381"/>
                </a:cubicBezTo>
                <a:cubicBezTo>
                  <a:pt x="78" y="382"/>
                  <a:pt x="77" y="382"/>
                  <a:pt x="77" y="383"/>
                </a:cubicBezTo>
                <a:cubicBezTo>
                  <a:pt x="77" y="383"/>
                  <a:pt x="78" y="383"/>
                  <a:pt x="78" y="383"/>
                </a:cubicBezTo>
                <a:cubicBezTo>
                  <a:pt x="79" y="383"/>
                  <a:pt x="79" y="382"/>
                  <a:pt x="79" y="381"/>
                </a:cubicBezTo>
                <a:cubicBezTo>
                  <a:pt x="79" y="380"/>
                  <a:pt x="80" y="379"/>
                  <a:pt x="80" y="379"/>
                </a:cubicBezTo>
                <a:cubicBezTo>
                  <a:pt x="80" y="379"/>
                  <a:pt x="81" y="379"/>
                  <a:pt x="81" y="380"/>
                </a:cubicBezTo>
                <a:cubicBezTo>
                  <a:pt x="82" y="380"/>
                  <a:pt x="82" y="379"/>
                  <a:pt x="83" y="378"/>
                </a:cubicBezTo>
                <a:cubicBezTo>
                  <a:pt x="83" y="377"/>
                  <a:pt x="84" y="377"/>
                  <a:pt x="84" y="377"/>
                </a:cubicBezTo>
                <a:cubicBezTo>
                  <a:pt x="84" y="377"/>
                  <a:pt x="85" y="376"/>
                  <a:pt x="86" y="376"/>
                </a:cubicBezTo>
                <a:cubicBezTo>
                  <a:pt x="87" y="376"/>
                  <a:pt x="87" y="375"/>
                  <a:pt x="87" y="374"/>
                </a:cubicBezTo>
                <a:cubicBezTo>
                  <a:pt x="87" y="374"/>
                  <a:pt x="86" y="373"/>
                  <a:pt x="84" y="371"/>
                </a:cubicBezTo>
                <a:cubicBezTo>
                  <a:pt x="83" y="369"/>
                  <a:pt x="82" y="368"/>
                  <a:pt x="82" y="367"/>
                </a:cubicBezTo>
                <a:cubicBezTo>
                  <a:pt x="82" y="367"/>
                  <a:pt x="82" y="367"/>
                  <a:pt x="82" y="367"/>
                </a:cubicBezTo>
                <a:cubicBezTo>
                  <a:pt x="83" y="367"/>
                  <a:pt x="83" y="367"/>
                  <a:pt x="83" y="367"/>
                </a:cubicBezTo>
                <a:cubicBezTo>
                  <a:pt x="83" y="366"/>
                  <a:pt x="83" y="367"/>
                  <a:pt x="83" y="367"/>
                </a:cubicBezTo>
                <a:cubicBezTo>
                  <a:pt x="84" y="367"/>
                  <a:pt x="84" y="367"/>
                  <a:pt x="84" y="366"/>
                </a:cubicBezTo>
                <a:cubicBezTo>
                  <a:pt x="84" y="366"/>
                  <a:pt x="84" y="365"/>
                  <a:pt x="85" y="365"/>
                </a:cubicBezTo>
                <a:cubicBezTo>
                  <a:pt x="85" y="366"/>
                  <a:pt x="85" y="366"/>
                  <a:pt x="86" y="366"/>
                </a:cubicBezTo>
                <a:cubicBezTo>
                  <a:pt x="87" y="366"/>
                  <a:pt x="87" y="366"/>
                  <a:pt x="87" y="366"/>
                </a:cubicBezTo>
                <a:cubicBezTo>
                  <a:pt x="87" y="366"/>
                  <a:pt x="87" y="366"/>
                  <a:pt x="87" y="365"/>
                </a:cubicBezTo>
                <a:cubicBezTo>
                  <a:pt x="87" y="365"/>
                  <a:pt x="87" y="364"/>
                  <a:pt x="87" y="364"/>
                </a:cubicBezTo>
                <a:cubicBezTo>
                  <a:pt x="87" y="362"/>
                  <a:pt x="87" y="361"/>
                  <a:pt x="87" y="360"/>
                </a:cubicBezTo>
                <a:cubicBezTo>
                  <a:pt x="87" y="359"/>
                  <a:pt x="87" y="358"/>
                  <a:pt x="88" y="357"/>
                </a:cubicBezTo>
                <a:cubicBezTo>
                  <a:pt x="88" y="355"/>
                  <a:pt x="89" y="355"/>
                  <a:pt x="90" y="355"/>
                </a:cubicBezTo>
                <a:cubicBezTo>
                  <a:pt x="90" y="355"/>
                  <a:pt x="90" y="355"/>
                  <a:pt x="91" y="355"/>
                </a:cubicBezTo>
                <a:cubicBezTo>
                  <a:pt x="91" y="355"/>
                  <a:pt x="92" y="355"/>
                  <a:pt x="92" y="355"/>
                </a:cubicBezTo>
                <a:cubicBezTo>
                  <a:pt x="93" y="356"/>
                  <a:pt x="94" y="356"/>
                  <a:pt x="95" y="356"/>
                </a:cubicBezTo>
                <a:cubicBezTo>
                  <a:pt x="95" y="354"/>
                  <a:pt x="95" y="352"/>
                  <a:pt x="95" y="351"/>
                </a:cubicBezTo>
                <a:cubicBezTo>
                  <a:pt x="95" y="350"/>
                  <a:pt x="95" y="349"/>
                  <a:pt x="96" y="348"/>
                </a:cubicBezTo>
                <a:cubicBezTo>
                  <a:pt x="96" y="348"/>
                  <a:pt x="96" y="348"/>
                  <a:pt x="96" y="348"/>
                </a:cubicBezTo>
                <a:cubicBezTo>
                  <a:pt x="97" y="347"/>
                  <a:pt x="97" y="346"/>
                  <a:pt x="97" y="345"/>
                </a:cubicBezTo>
                <a:cubicBezTo>
                  <a:pt x="97" y="344"/>
                  <a:pt x="97" y="344"/>
                  <a:pt x="97" y="343"/>
                </a:cubicBezTo>
                <a:cubicBezTo>
                  <a:pt x="97" y="343"/>
                  <a:pt x="96" y="342"/>
                  <a:pt x="96" y="342"/>
                </a:cubicBezTo>
                <a:cubicBezTo>
                  <a:pt x="96" y="342"/>
                  <a:pt x="97" y="342"/>
                  <a:pt x="98" y="342"/>
                </a:cubicBezTo>
                <a:cubicBezTo>
                  <a:pt x="99" y="342"/>
                  <a:pt x="100" y="342"/>
                  <a:pt x="100" y="342"/>
                </a:cubicBezTo>
                <a:cubicBezTo>
                  <a:pt x="101" y="341"/>
                  <a:pt x="102" y="340"/>
                  <a:pt x="103" y="339"/>
                </a:cubicBezTo>
                <a:cubicBezTo>
                  <a:pt x="103" y="339"/>
                  <a:pt x="103" y="339"/>
                  <a:pt x="103" y="339"/>
                </a:cubicBezTo>
                <a:cubicBezTo>
                  <a:pt x="103" y="339"/>
                  <a:pt x="103" y="339"/>
                  <a:pt x="103" y="339"/>
                </a:cubicBezTo>
                <a:cubicBezTo>
                  <a:pt x="103" y="339"/>
                  <a:pt x="104" y="339"/>
                  <a:pt x="104" y="339"/>
                </a:cubicBezTo>
                <a:cubicBezTo>
                  <a:pt x="104" y="338"/>
                  <a:pt x="104" y="338"/>
                  <a:pt x="104" y="337"/>
                </a:cubicBezTo>
                <a:cubicBezTo>
                  <a:pt x="104" y="337"/>
                  <a:pt x="104" y="337"/>
                  <a:pt x="104" y="337"/>
                </a:cubicBezTo>
                <a:cubicBezTo>
                  <a:pt x="104" y="336"/>
                  <a:pt x="104" y="335"/>
                  <a:pt x="103" y="334"/>
                </a:cubicBezTo>
                <a:cubicBezTo>
                  <a:pt x="103" y="333"/>
                  <a:pt x="103" y="333"/>
                  <a:pt x="103" y="333"/>
                </a:cubicBezTo>
                <a:cubicBezTo>
                  <a:pt x="103" y="332"/>
                  <a:pt x="103" y="332"/>
                  <a:pt x="105" y="332"/>
                </a:cubicBezTo>
                <a:cubicBezTo>
                  <a:pt x="105" y="332"/>
                  <a:pt x="106" y="332"/>
                  <a:pt x="107" y="332"/>
                </a:cubicBezTo>
                <a:cubicBezTo>
                  <a:pt x="107" y="331"/>
                  <a:pt x="107" y="331"/>
                  <a:pt x="107" y="331"/>
                </a:cubicBezTo>
                <a:cubicBezTo>
                  <a:pt x="106" y="330"/>
                  <a:pt x="106" y="330"/>
                  <a:pt x="106" y="328"/>
                </a:cubicBezTo>
                <a:cubicBezTo>
                  <a:pt x="106" y="328"/>
                  <a:pt x="106" y="327"/>
                  <a:pt x="107" y="326"/>
                </a:cubicBezTo>
                <a:cubicBezTo>
                  <a:pt x="108" y="326"/>
                  <a:pt x="109" y="325"/>
                  <a:pt x="109" y="324"/>
                </a:cubicBezTo>
                <a:cubicBezTo>
                  <a:pt x="109" y="323"/>
                  <a:pt x="109" y="323"/>
                  <a:pt x="109" y="322"/>
                </a:cubicBezTo>
                <a:cubicBezTo>
                  <a:pt x="110" y="321"/>
                  <a:pt x="111" y="320"/>
                  <a:pt x="111" y="320"/>
                </a:cubicBezTo>
                <a:cubicBezTo>
                  <a:pt x="112" y="320"/>
                  <a:pt x="112" y="320"/>
                  <a:pt x="113" y="320"/>
                </a:cubicBezTo>
                <a:cubicBezTo>
                  <a:pt x="113" y="320"/>
                  <a:pt x="114" y="320"/>
                  <a:pt x="114" y="319"/>
                </a:cubicBezTo>
                <a:cubicBezTo>
                  <a:pt x="113" y="318"/>
                  <a:pt x="112" y="318"/>
                  <a:pt x="112" y="317"/>
                </a:cubicBezTo>
                <a:cubicBezTo>
                  <a:pt x="113" y="316"/>
                  <a:pt x="113" y="315"/>
                  <a:pt x="113" y="314"/>
                </a:cubicBezTo>
                <a:cubicBezTo>
                  <a:pt x="113" y="313"/>
                  <a:pt x="113" y="313"/>
                  <a:pt x="113" y="312"/>
                </a:cubicBezTo>
                <a:cubicBezTo>
                  <a:pt x="113" y="312"/>
                  <a:pt x="114" y="312"/>
                  <a:pt x="114" y="311"/>
                </a:cubicBezTo>
                <a:cubicBezTo>
                  <a:pt x="114" y="310"/>
                  <a:pt x="115" y="309"/>
                  <a:pt x="116" y="308"/>
                </a:cubicBezTo>
                <a:cubicBezTo>
                  <a:pt x="117" y="307"/>
                  <a:pt x="117" y="306"/>
                  <a:pt x="117" y="305"/>
                </a:cubicBezTo>
                <a:cubicBezTo>
                  <a:pt x="117" y="305"/>
                  <a:pt x="118" y="304"/>
                  <a:pt x="118" y="303"/>
                </a:cubicBezTo>
                <a:cubicBezTo>
                  <a:pt x="119" y="303"/>
                  <a:pt x="119" y="301"/>
                  <a:pt x="119" y="300"/>
                </a:cubicBezTo>
                <a:cubicBezTo>
                  <a:pt x="119" y="299"/>
                  <a:pt x="119" y="298"/>
                  <a:pt x="118" y="296"/>
                </a:cubicBezTo>
                <a:cubicBezTo>
                  <a:pt x="118" y="296"/>
                  <a:pt x="119" y="296"/>
                  <a:pt x="119" y="294"/>
                </a:cubicBezTo>
                <a:cubicBezTo>
                  <a:pt x="119" y="294"/>
                  <a:pt x="119" y="294"/>
                  <a:pt x="119" y="294"/>
                </a:cubicBezTo>
                <a:cubicBezTo>
                  <a:pt x="119" y="293"/>
                  <a:pt x="120" y="293"/>
                  <a:pt x="120" y="293"/>
                </a:cubicBezTo>
                <a:cubicBezTo>
                  <a:pt x="121" y="293"/>
                  <a:pt x="121" y="292"/>
                  <a:pt x="121" y="292"/>
                </a:cubicBezTo>
                <a:cubicBezTo>
                  <a:pt x="121" y="292"/>
                  <a:pt x="121" y="291"/>
                  <a:pt x="122" y="289"/>
                </a:cubicBezTo>
                <a:cubicBezTo>
                  <a:pt x="122" y="288"/>
                  <a:pt x="122" y="287"/>
                  <a:pt x="123" y="287"/>
                </a:cubicBezTo>
                <a:cubicBezTo>
                  <a:pt x="124" y="285"/>
                  <a:pt x="127" y="283"/>
                  <a:pt x="131" y="280"/>
                </a:cubicBezTo>
                <a:cubicBezTo>
                  <a:pt x="131" y="280"/>
                  <a:pt x="133" y="280"/>
                  <a:pt x="134" y="281"/>
                </a:cubicBezTo>
                <a:cubicBezTo>
                  <a:pt x="136" y="283"/>
                  <a:pt x="137" y="283"/>
                  <a:pt x="137" y="283"/>
                </a:cubicBezTo>
                <a:cubicBezTo>
                  <a:pt x="138" y="283"/>
                  <a:pt x="138" y="283"/>
                  <a:pt x="138" y="282"/>
                </a:cubicBezTo>
                <a:cubicBezTo>
                  <a:pt x="138" y="282"/>
                  <a:pt x="137" y="281"/>
                  <a:pt x="136" y="279"/>
                </a:cubicBezTo>
                <a:cubicBezTo>
                  <a:pt x="134" y="278"/>
                  <a:pt x="133" y="277"/>
                  <a:pt x="133" y="276"/>
                </a:cubicBezTo>
                <a:cubicBezTo>
                  <a:pt x="133" y="276"/>
                  <a:pt x="133" y="275"/>
                  <a:pt x="134" y="275"/>
                </a:cubicBezTo>
                <a:cubicBezTo>
                  <a:pt x="134" y="275"/>
                  <a:pt x="136" y="276"/>
                  <a:pt x="139" y="277"/>
                </a:cubicBezTo>
                <a:cubicBezTo>
                  <a:pt x="138" y="276"/>
                  <a:pt x="139" y="276"/>
                  <a:pt x="139" y="276"/>
                </a:cubicBezTo>
                <a:cubicBezTo>
                  <a:pt x="139" y="275"/>
                  <a:pt x="139" y="275"/>
                  <a:pt x="139" y="275"/>
                </a:cubicBezTo>
                <a:cubicBezTo>
                  <a:pt x="139" y="275"/>
                  <a:pt x="139" y="275"/>
                  <a:pt x="139" y="275"/>
                </a:cubicBezTo>
                <a:cubicBezTo>
                  <a:pt x="138" y="274"/>
                  <a:pt x="137" y="272"/>
                  <a:pt x="135" y="271"/>
                </a:cubicBezTo>
                <a:cubicBezTo>
                  <a:pt x="133" y="269"/>
                  <a:pt x="131" y="267"/>
                  <a:pt x="131" y="266"/>
                </a:cubicBezTo>
                <a:cubicBezTo>
                  <a:pt x="131" y="266"/>
                  <a:pt x="131" y="265"/>
                  <a:pt x="132" y="265"/>
                </a:cubicBezTo>
                <a:cubicBezTo>
                  <a:pt x="132" y="264"/>
                  <a:pt x="132" y="264"/>
                  <a:pt x="131" y="262"/>
                </a:cubicBezTo>
                <a:cubicBezTo>
                  <a:pt x="131" y="262"/>
                  <a:pt x="130" y="261"/>
                  <a:pt x="130" y="261"/>
                </a:cubicBezTo>
                <a:cubicBezTo>
                  <a:pt x="130" y="260"/>
                  <a:pt x="130" y="259"/>
                  <a:pt x="130" y="259"/>
                </a:cubicBezTo>
                <a:cubicBezTo>
                  <a:pt x="130" y="258"/>
                  <a:pt x="130" y="257"/>
                  <a:pt x="130" y="256"/>
                </a:cubicBezTo>
                <a:cubicBezTo>
                  <a:pt x="130" y="256"/>
                  <a:pt x="130" y="255"/>
                  <a:pt x="130" y="255"/>
                </a:cubicBezTo>
                <a:cubicBezTo>
                  <a:pt x="130" y="254"/>
                  <a:pt x="130" y="254"/>
                  <a:pt x="130" y="254"/>
                </a:cubicBezTo>
                <a:cubicBezTo>
                  <a:pt x="131" y="253"/>
                  <a:pt x="131" y="253"/>
                  <a:pt x="131" y="252"/>
                </a:cubicBezTo>
                <a:cubicBezTo>
                  <a:pt x="131" y="252"/>
                  <a:pt x="131" y="251"/>
                  <a:pt x="130" y="250"/>
                </a:cubicBezTo>
                <a:cubicBezTo>
                  <a:pt x="129" y="250"/>
                  <a:pt x="129" y="249"/>
                  <a:pt x="128" y="249"/>
                </a:cubicBezTo>
                <a:cubicBezTo>
                  <a:pt x="128" y="248"/>
                  <a:pt x="127" y="248"/>
                  <a:pt x="127" y="248"/>
                </a:cubicBezTo>
                <a:cubicBezTo>
                  <a:pt x="124" y="248"/>
                  <a:pt x="124" y="248"/>
                  <a:pt x="124" y="248"/>
                </a:cubicBezTo>
                <a:cubicBezTo>
                  <a:pt x="124" y="247"/>
                  <a:pt x="123" y="246"/>
                  <a:pt x="122" y="245"/>
                </a:cubicBezTo>
                <a:cubicBezTo>
                  <a:pt x="120" y="244"/>
                  <a:pt x="119" y="243"/>
                  <a:pt x="119" y="243"/>
                </a:cubicBezTo>
                <a:cubicBezTo>
                  <a:pt x="119" y="243"/>
                  <a:pt x="118" y="244"/>
                  <a:pt x="116" y="244"/>
                </a:cubicBezTo>
                <a:cubicBezTo>
                  <a:pt x="115" y="245"/>
                  <a:pt x="114" y="245"/>
                  <a:pt x="114" y="246"/>
                </a:cubicBezTo>
                <a:cubicBezTo>
                  <a:pt x="114" y="245"/>
                  <a:pt x="114" y="245"/>
                  <a:pt x="114" y="245"/>
                </a:cubicBezTo>
                <a:cubicBezTo>
                  <a:pt x="114" y="245"/>
                  <a:pt x="114" y="244"/>
                  <a:pt x="114" y="244"/>
                </a:cubicBezTo>
                <a:cubicBezTo>
                  <a:pt x="114" y="243"/>
                  <a:pt x="113" y="242"/>
                  <a:pt x="112" y="242"/>
                </a:cubicBezTo>
                <a:cubicBezTo>
                  <a:pt x="111" y="241"/>
                  <a:pt x="110" y="240"/>
                  <a:pt x="110" y="240"/>
                </a:cubicBezTo>
                <a:cubicBezTo>
                  <a:pt x="110" y="239"/>
                  <a:pt x="110" y="239"/>
                  <a:pt x="111" y="238"/>
                </a:cubicBezTo>
                <a:cubicBezTo>
                  <a:pt x="111" y="238"/>
                  <a:pt x="111" y="238"/>
                  <a:pt x="111" y="238"/>
                </a:cubicBezTo>
                <a:cubicBezTo>
                  <a:pt x="109" y="239"/>
                  <a:pt x="109" y="239"/>
                  <a:pt x="108" y="239"/>
                </a:cubicBezTo>
                <a:cubicBezTo>
                  <a:pt x="107" y="240"/>
                  <a:pt x="106" y="240"/>
                  <a:pt x="105" y="240"/>
                </a:cubicBezTo>
                <a:cubicBezTo>
                  <a:pt x="104" y="239"/>
                  <a:pt x="102" y="239"/>
                  <a:pt x="102" y="239"/>
                </a:cubicBezTo>
                <a:cubicBezTo>
                  <a:pt x="101" y="239"/>
                  <a:pt x="101" y="239"/>
                  <a:pt x="101" y="239"/>
                </a:cubicBezTo>
                <a:cubicBezTo>
                  <a:pt x="101" y="238"/>
                  <a:pt x="100" y="238"/>
                  <a:pt x="100" y="237"/>
                </a:cubicBezTo>
                <a:cubicBezTo>
                  <a:pt x="100" y="236"/>
                  <a:pt x="99" y="234"/>
                  <a:pt x="98" y="232"/>
                </a:cubicBezTo>
                <a:cubicBezTo>
                  <a:pt x="96" y="229"/>
                  <a:pt x="95" y="228"/>
                  <a:pt x="95" y="227"/>
                </a:cubicBezTo>
                <a:cubicBezTo>
                  <a:pt x="94" y="225"/>
                  <a:pt x="93" y="224"/>
                  <a:pt x="91" y="222"/>
                </a:cubicBezTo>
                <a:cubicBezTo>
                  <a:pt x="90" y="221"/>
                  <a:pt x="88" y="220"/>
                  <a:pt x="88" y="219"/>
                </a:cubicBezTo>
                <a:cubicBezTo>
                  <a:pt x="85" y="216"/>
                  <a:pt x="83" y="213"/>
                  <a:pt x="83" y="209"/>
                </a:cubicBezTo>
                <a:cubicBezTo>
                  <a:pt x="83" y="209"/>
                  <a:pt x="84" y="208"/>
                  <a:pt x="86" y="206"/>
                </a:cubicBezTo>
                <a:cubicBezTo>
                  <a:pt x="88" y="204"/>
                  <a:pt x="89" y="202"/>
                  <a:pt x="89" y="200"/>
                </a:cubicBezTo>
                <a:cubicBezTo>
                  <a:pt x="89" y="200"/>
                  <a:pt x="88" y="199"/>
                  <a:pt x="88" y="196"/>
                </a:cubicBezTo>
                <a:cubicBezTo>
                  <a:pt x="87" y="193"/>
                  <a:pt x="87" y="191"/>
                  <a:pt x="87" y="190"/>
                </a:cubicBezTo>
                <a:cubicBezTo>
                  <a:pt x="87" y="190"/>
                  <a:pt x="87" y="189"/>
                  <a:pt x="88" y="187"/>
                </a:cubicBezTo>
                <a:cubicBezTo>
                  <a:pt x="88" y="186"/>
                  <a:pt x="86" y="182"/>
                  <a:pt x="81" y="178"/>
                </a:cubicBezTo>
                <a:cubicBezTo>
                  <a:pt x="77" y="173"/>
                  <a:pt x="75" y="170"/>
                  <a:pt x="75" y="168"/>
                </a:cubicBezTo>
                <a:cubicBezTo>
                  <a:pt x="75" y="167"/>
                  <a:pt x="76" y="166"/>
                  <a:pt x="77" y="165"/>
                </a:cubicBezTo>
                <a:cubicBezTo>
                  <a:pt x="78" y="164"/>
                  <a:pt x="79" y="163"/>
                  <a:pt x="79" y="162"/>
                </a:cubicBezTo>
                <a:cubicBezTo>
                  <a:pt x="79" y="158"/>
                  <a:pt x="76" y="156"/>
                  <a:pt x="71" y="156"/>
                </a:cubicBezTo>
                <a:cubicBezTo>
                  <a:pt x="71" y="156"/>
                  <a:pt x="70" y="156"/>
                  <a:pt x="70" y="156"/>
                </a:cubicBezTo>
                <a:cubicBezTo>
                  <a:pt x="70" y="156"/>
                  <a:pt x="69" y="157"/>
                  <a:pt x="69" y="157"/>
                </a:cubicBezTo>
                <a:cubicBezTo>
                  <a:pt x="69" y="150"/>
                  <a:pt x="69" y="150"/>
                  <a:pt x="69" y="150"/>
                </a:cubicBezTo>
                <a:cubicBezTo>
                  <a:pt x="70" y="149"/>
                  <a:pt x="71" y="148"/>
                  <a:pt x="71" y="147"/>
                </a:cubicBezTo>
                <a:cubicBezTo>
                  <a:pt x="71" y="147"/>
                  <a:pt x="71" y="146"/>
                  <a:pt x="70" y="146"/>
                </a:cubicBezTo>
                <a:cubicBezTo>
                  <a:pt x="70" y="145"/>
                  <a:pt x="69" y="145"/>
                  <a:pt x="69" y="144"/>
                </a:cubicBezTo>
                <a:cubicBezTo>
                  <a:pt x="68" y="142"/>
                  <a:pt x="67" y="139"/>
                  <a:pt x="67" y="136"/>
                </a:cubicBezTo>
                <a:cubicBezTo>
                  <a:pt x="67" y="135"/>
                  <a:pt x="68" y="134"/>
                  <a:pt x="69" y="133"/>
                </a:cubicBezTo>
                <a:cubicBezTo>
                  <a:pt x="69" y="133"/>
                  <a:pt x="70" y="132"/>
                  <a:pt x="70" y="131"/>
                </a:cubicBezTo>
                <a:cubicBezTo>
                  <a:pt x="68" y="130"/>
                  <a:pt x="67" y="129"/>
                  <a:pt x="66" y="128"/>
                </a:cubicBezTo>
                <a:cubicBezTo>
                  <a:pt x="66" y="128"/>
                  <a:pt x="65" y="127"/>
                  <a:pt x="64" y="125"/>
                </a:cubicBezTo>
                <a:cubicBezTo>
                  <a:pt x="64" y="123"/>
                  <a:pt x="63" y="122"/>
                  <a:pt x="62" y="121"/>
                </a:cubicBezTo>
                <a:cubicBezTo>
                  <a:pt x="61" y="120"/>
                  <a:pt x="60" y="120"/>
                  <a:pt x="58" y="120"/>
                </a:cubicBezTo>
                <a:cubicBezTo>
                  <a:pt x="58" y="117"/>
                  <a:pt x="57" y="115"/>
                  <a:pt x="54" y="112"/>
                </a:cubicBezTo>
                <a:cubicBezTo>
                  <a:pt x="51" y="110"/>
                  <a:pt x="49" y="109"/>
                  <a:pt x="45" y="109"/>
                </a:cubicBezTo>
                <a:cubicBezTo>
                  <a:pt x="40" y="109"/>
                  <a:pt x="35" y="108"/>
                  <a:pt x="33" y="105"/>
                </a:cubicBezTo>
                <a:cubicBezTo>
                  <a:pt x="32" y="104"/>
                  <a:pt x="31" y="103"/>
                  <a:pt x="31" y="103"/>
                </a:cubicBezTo>
                <a:cubicBezTo>
                  <a:pt x="30" y="102"/>
                  <a:pt x="29" y="101"/>
                  <a:pt x="28" y="101"/>
                </a:cubicBezTo>
                <a:cubicBezTo>
                  <a:pt x="26" y="102"/>
                  <a:pt x="25" y="102"/>
                  <a:pt x="24" y="102"/>
                </a:cubicBezTo>
                <a:cubicBezTo>
                  <a:pt x="25" y="100"/>
                  <a:pt x="24" y="99"/>
                  <a:pt x="22" y="98"/>
                </a:cubicBezTo>
                <a:cubicBezTo>
                  <a:pt x="21" y="98"/>
                  <a:pt x="20" y="98"/>
                  <a:pt x="20" y="98"/>
                </a:cubicBezTo>
                <a:cubicBezTo>
                  <a:pt x="19" y="98"/>
                  <a:pt x="18" y="97"/>
                  <a:pt x="18" y="97"/>
                </a:cubicBezTo>
                <a:cubicBezTo>
                  <a:pt x="17" y="94"/>
                  <a:pt x="15" y="91"/>
                  <a:pt x="13" y="90"/>
                </a:cubicBezTo>
                <a:cubicBezTo>
                  <a:pt x="11" y="90"/>
                  <a:pt x="10" y="89"/>
                  <a:pt x="10" y="89"/>
                </a:cubicBezTo>
                <a:cubicBezTo>
                  <a:pt x="8" y="88"/>
                  <a:pt x="8" y="86"/>
                  <a:pt x="7" y="85"/>
                </a:cubicBezTo>
                <a:cubicBezTo>
                  <a:pt x="7" y="83"/>
                  <a:pt x="6" y="83"/>
                  <a:pt x="4" y="82"/>
                </a:cubicBezTo>
                <a:cubicBezTo>
                  <a:pt x="2" y="82"/>
                  <a:pt x="1" y="81"/>
                  <a:pt x="0" y="81"/>
                </a:cubicBezTo>
                <a:cubicBezTo>
                  <a:pt x="0" y="81"/>
                  <a:pt x="1" y="80"/>
                  <a:pt x="1" y="80"/>
                </a:cubicBezTo>
                <a:cubicBezTo>
                  <a:pt x="1" y="79"/>
                  <a:pt x="2" y="79"/>
                  <a:pt x="2" y="78"/>
                </a:cubicBezTo>
                <a:cubicBezTo>
                  <a:pt x="3" y="78"/>
                  <a:pt x="3" y="78"/>
                  <a:pt x="4" y="79"/>
                </a:cubicBezTo>
                <a:cubicBezTo>
                  <a:pt x="5" y="79"/>
                  <a:pt x="6" y="80"/>
                  <a:pt x="6" y="80"/>
                </a:cubicBezTo>
                <a:cubicBezTo>
                  <a:pt x="7" y="80"/>
                  <a:pt x="7" y="79"/>
                  <a:pt x="8" y="79"/>
                </a:cubicBezTo>
                <a:cubicBezTo>
                  <a:pt x="9" y="78"/>
                  <a:pt x="10" y="78"/>
                  <a:pt x="10" y="77"/>
                </a:cubicBezTo>
                <a:cubicBezTo>
                  <a:pt x="10" y="77"/>
                  <a:pt x="9" y="76"/>
                  <a:pt x="8" y="75"/>
                </a:cubicBezTo>
                <a:cubicBezTo>
                  <a:pt x="7" y="73"/>
                  <a:pt x="7" y="72"/>
                  <a:pt x="7" y="71"/>
                </a:cubicBezTo>
                <a:cubicBezTo>
                  <a:pt x="7" y="70"/>
                  <a:pt x="7" y="69"/>
                  <a:pt x="8" y="68"/>
                </a:cubicBezTo>
                <a:cubicBezTo>
                  <a:pt x="9" y="67"/>
                  <a:pt x="10" y="66"/>
                  <a:pt x="11" y="66"/>
                </a:cubicBezTo>
                <a:cubicBezTo>
                  <a:pt x="11" y="66"/>
                  <a:pt x="12" y="67"/>
                  <a:pt x="14" y="67"/>
                </a:cubicBezTo>
                <a:cubicBezTo>
                  <a:pt x="15" y="67"/>
                  <a:pt x="16" y="67"/>
                  <a:pt x="17" y="66"/>
                </a:cubicBezTo>
                <a:cubicBezTo>
                  <a:pt x="19" y="66"/>
                  <a:pt x="21" y="68"/>
                  <a:pt x="23" y="72"/>
                </a:cubicBezTo>
                <a:cubicBezTo>
                  <a:pt x="26" y="77"/>
                  <a:pt x="27" y="79"/>
                  <a:pt x="27" y="80"/>
                </a:cubicBezTo>
                <a:cubicBezTo>
                  <a:pt x="30" y="82"/>
                  <a:pt x="34" y="87"/>
                  <a:pt x="37" y="93"/>
                </a:cubicBezTo>
                <a:cubicBezTo>
                  <a:pt x="37" y="93"/>
                  <a:pt x="38" y="93"/>
                  <a:pt x="38" y="93"/>
                </a:cubicBezTo>
                <a:cubicBezTo>
                  <a:pt x="39" y="92"/>
                  <a:pt x="40" y="92"/>
                  <a:pt x="41" y="92"/>
                </a:cubicBezTo>
                <a:cubicBezTo>
                  <a:pt x="41" y="92"/>
                  <a:pt x="42" y="92"/>
                  <a:pt x="43" y="93"/>
                </a:cubicBezTo>
                <a:cubicBezTo>
                  <a:pt x="44" y="93"/>
                  <a:pt x="45" y="94"/>
                  <a:pt x="46" y="94"/>
                </a:cubicBezTo>
                <a:cubicBezTo>
                  <a:pt x="46" y="94"/>
                  <a:pt x="47" y="94"/>
                  <a:pt x="49" y="93"/>
                </a:cubicBezTo>
                <a:cubicBezTo>
                  <a:pt x="49" y="93"/>
                  <a:pt x="50" y="94"/>
                  <a:pt x="50" y="94"/>
                </a:cubicBezTo>
                <a:cubicBezTo>
                  <a:pt x="51" y="95"/>
                  <a:pt x="52" y="95"/>
                  <a:pt x="52" y="95"/>
                </a:cubicBezTo>
                <a:cubicBezTo>
                  <a:pt x="53" y="95"/>
                  <a:pt x="55" y="94"/>
                  <a:pt x="57" y="92"/>
                </a:cubicBezTo>
                <a:cubicBezTo>
                  <a:pt x="57" y="91"/>
                  <a:pt x="59" y="90"/>
                  <a:pt x="61" y="89"/>
                </a:cubicBezTo>
                <a:cubicBezTo>
                  <a:pt x="62" y="89"/>
                  <a:pt x="62" y="89"/>
                  <a:pt x="62" y="87"/>
                </a:cubicBezTo>
                <a:cubicBezTo>
                  <a:pt x="63" y="87"/>
                  <a:pt x="63" y="86"/>
                  <a:pt x="63" y="85"/>
                </a:cubicBezTo>
                <a:cubicBezTo>
                  <a:pt x="63" y="84"/>
                  <a:pt x="63" y="84"/>
                  <a:pt x="64" y="83"/>
                </a:cubicBezTo>
                <a:cubicBezTo>
                  <a:pt x="64" y="83"/>
                  <a:pt x="64" y="83"/>
                  <a:pt x="64" y="83"/>
                </a:cubicBezTo>
                <a:cubicBezTo>
                  <a:pt x="64" y="83"/>
                  <a:pt x="64" y="83"/>
                  <a:pt x="64" y="83"/>
                </a:cubicBezTo>
                <a:cubicBezTo>
                  <a:pt x="65" y="83"/>
                  <a:pt x="65" y="83"/>
                  <a:pt x="65" y="83"/>
                </a:cubicBezTo>
                <a:cubicBezTo>
                  <a:pt x="67" y="83"/>
                  <a:pt x="68" y="83"/>
                  <a:pt x="69" y="84"/>
                </a:cubicBezTo>
                <a:cubicBezTo>
                  <a:pt x="70" y="85"/>
                  <a:pt x="71" y="85"/>
                  <a:pt x="72" y="85"/>
                </a:cubicBezTo>
                <a:cubicBezTo>
                  <a:pt x="74" y="87"/>
                  <a:pt x="75" y="88"/>
                  <a:pt x="77" y="88"/>
                </a:cubicBezTo>
                <a:cubicBezTo>
                  <a:pt x="77" y="88"/>
                  <a:pt x="78" y="88"/>
                  <a:pt x="80" y="88"/>
                </a:cubicBezTo>
                <a:cubicBezTo>
                  <a:pt x="81" y="88"/>
                  <a:pt x="82" y="88"/>
                  <a:pt x="83" y="88"/>
                </a:cubicBezTo>
                <a:cubicBezTo>
                  <a:pt x="83" y="89"/>
                  <a:pt x="84" y="89"/>
                  <a:pt x="84" y="90"/>
                </a:cubicBezTo>
                <a:cubicBezTo>
                  <a:pt x="85" y="91"/>
                  <a:pt x="86" y="92"/>
                  <a:pt x="86" y="92"/>
                </a:cubicBezTo>
                <a:cubicBezTo>
                  <a:pt x="86" y="92"/>
                  <a:pt x="87" y="92"/>
                  <a:pt x="87" y="90"/>
                </a:cubicBezTo>
                <a:cubicBezTo>
                  <a:pt x="87" y="89"/>
                  <a:pt x="87" y="89"/>
                  <a:pt x="88" y="88"/>
                </a:cubicBezTo>
                <a:cubicBezTo>
                  <a:pt x="88" y="88"/>
                  <a:pt x="88" y="88"/>
                  <a:pt x="90" y="88"/>
                </a:cubicBezTo>
                <a:cubicBezTo>
                  <a:pt x="90" y="87"/>
                  <a:pt x="91" y="87"/>
                  <a:pt x="91" y="87"/>
                </a:cubicBezTo>
                <a:cubicBezTo>
                  <a:pt x="91" y="87"/>
                  <a:pt x="91" y="86"/>
                  <a:pt x="90" y="84"/>
                </a:cubicBezTo>
                <a:cubicBezTo>
                  <a:pt x="89" y="82"/>
                  <a:pt x="89" y="81"/>
                  <a:pt x="89" y="79"/>
                </a:cubicBezTo>
                <a:cubicBezTo>
                  <a:pt x="89" y="78"/>
                  <a:pt x="90" y="77"/>
                  <a:pt x="91" y="75"/>
                </a:cubicBezTo>
                <a:cubicBezTo>
                  <a:pt x="92" y="73"/>
                  <a:pt x="93" y="72"/>
                  <a:pt x="94" y="72"/>
                </a:cubicBezTo>
                <a:cubicBezTo>
                  <a:pt x="94" y="72"/>
                  <a:pt x="95" y="72"/>
                  <a:pt x="96" y="72"/>
                </a:cubicBezTo>
                <a:cubicBezTo>
                  <a:pt x="96" y="72"/>
                  <a:pt x="97" y="72"/>
                  <a:pt x="98" y="71"/>
                </a:cubicBezTo>
                <a:cubicBezTo>
                  <a:pt x="99" y="69"/>
                  <a:pt x="99" y="67"/>
                  <a:pt x="99" y="66"/>
                </a:cubicBezTo>
                <a:cubicBezTo>
                  <a:pt x="99" y="65"/>
                  <a:pt x="99" y="64"/>
                  <a:pt x="98" y="63"/>
                </a:cubicBezTo>
                <a:cubicBezTo>
                  <a:pt x="97" y="62"/>
                  <a:pt x="97" y="61"/>
                  <a:pt x="97" y="59"/>
                </a:cubicBezTo>
                <a:cubicBezTo>
                  <a:pt x="97" y="58"/>
                  <a:pt x="96" y="57"/>
                  <a:pt x="95" y="55"/>
                </a:cubicBezTo>
                <a:cubicBezTo>
                  <a:pt x="95" y="54"/>
                  <a:pt x="94" y="53"/>
                  <a:pt x="94" y="51"/>
                </a:cubicBezTo>
                <a:cubicBezTo>
                  <a:pt x="94" y="51"/>
                  <a:pt x="95" y="49"/>
                  <a:pt x="95" y="47"/>
                </a:cubicBezTo>
                <a:cubicBezTo>
                  <a:pt x="95" y="47"/>
                  <a:pt x="95" y="46"/>
                  <a:pt x="94" y="44"/>
                </a:cubicBezTo>
                <a:cubicBezTo>
                  <a:pt x="94" y="43"/>
                  <a:pt x="95" y="42"/>
                  <a:pt x="95" y="40"/>
                </a:cubicBezTo>
                <a:cubicBezTo>
                  <a:pt x="95" y="38"/>
                  <a:pt x="96" y="37"/>
                  <a:pt x="96" y="36"/>
                </a:cubicBezTo>
                <a:cubicBezTo>
                  <a:pt x="96" y="34"/>
                  <a:pt x="95" y="34"/>
                  <a:pt x="95" y="33"/>
                </a:cubicBezTo>
                <a:cubicBezTo>
                  <a:pt x="94" y="32"/>
                  <a:pt x="94" y="31"/>
                  <a:pt x="94" y="31"/>
                </a:cubicBezTo>
                <a:cubicBezTo>
                  <a:pt x="94" y="30"/>
                  <a:pt x="95" y="28"/>
                  <a:pt x="98" y="25"/>
                </a:cubicBezTo>
                <a:cubicBezTo>
                  <a:pt x="98" y="25"/>
                  <a:pt x="98" y="25"/>
                  <a:pt x="98" y="24"/>
                </a:cubicBezTo>
                <a:cubicBezTo>
                  <a:pt x="98" y="22"/>
                  <a:pt x="98" y="22"/>
                  <a:pt x="98" y="21"/>
                </a:cubicBezTo>
                <a:cubicBezTo>
                  <a:pt x="99" y="21"/>
                  <a:pt x="99" y="20"/>
                  <a:pt x="100" y="20"/>
                </a:cubicBezTo>
                <a:cubicBezTo>
                  <a:pt x="100" y="20"/>
                  <a:pt x="100" y="19"/>
                  <a:pt x="100" y="18"/>
                </a:cubicBezTo>
                <a:cubicBezTo>
                  <a:pt x="100" y="18"/>
                  <a:pt x="100" y="18"/>
                  <a:pt x="100" y="18"/>
                </a:cubicBezTo>
                <a:cubicBezTo>
                  <a:pt x="100" y="17"/>
                  <a:pt x="100" y="17"/>
                  <a:pt x="100" y="17"/>
                </a:cubicBezTo>
                <a:close/>
              </a:path>
            </a:pathLst>
          </a:custGeom>
          <a:solidFill>
            <a:schemeClr val="accent2"/>
          </a:solidFill>
          <a:ln w="6350">
            <a:solidFill>
              <a:sysClr val="window" lastClr="FFFFFF"/>
            </a:solidFill>
            <a:prstDash val="solid"/>
            <a:round/>
            <a:headEnd/>
            <a:tailEnd/>
          </a:ln>
        </p:spPr>
        <p:txBody>
          <a:bodyPr/>
          <a:lstStyle/>
          <a:p>
            <a:pPr defTabSz="914180" eaLnBrk="1" fontAlgn="auto" hangingPunct="1">
              <a:spcBef>
                <a:spcPts val="0"/>
              </a:spcBef>
              <a:spcAft>
                <a:spcPts val="0"/>
              </a:spcAft>
            </a:pPr>
            <a:endParaRPr lang="en-GB" sz="1800" b="0" kern="0">
              <a:solidFill>
                <a:prstClr val="black"/>
              </a:solidFill>
              <a:latin typeface="Calibri"/>
              <a:ea typeface="+mn-ea"/>
              <a:cs typeface="+mn-cs"/>
            </a:endParaRPr>
          </a:p>
        </p:txBody>
      </p:sp>
      <p:sp>
        <p:nvSpPr>
          <p:cNvPr id="104" name="Netherlands"/>
          <p:cNvSpPr>
            <a:spLocks noChangeAspect="1"/>
          </p:cNvSpPr>
          <p:nvPr/>
        </p:nvSpPr>
        <p:spPr bwMode="gray">
          <a:xfrm>
            <a:off x="5937923" y="3778552"/>
            <a:ext cx="283523" cy="286822"/>
          </a:xfrm>
          <a:custGeom>
            <a:avLst/>
            <a:gdLst>
              <a:gd name="T0" fmla="*/ 82 w 154"/>
              <a:gd name="T1" fmla="*/ 12 h 166"/>
              <a:gd name="T2" fmla="*/ 84 w 154"/>
              <a:gd name="T3" fmla="*/ 22 h 166"/>
              <a:gd name="T4" fmla="*/ 86 w 154"/>
              <a:gd name="T5" fmla="*/ 32 h 166"/>
              <a:gd name="T6" fmla="*/ 92 w 154"/>
              <a:gd name="T7" fmla="*/ 38 h 166"/>
              <a:gd name="T8" fmla="*/ 78 w 154"/>
              <a:gd name="T9" fmla="*/ 46 h 166"/>
              <a:gd name="T10" fmla="*/ 80 w 154"/>
              <a:gd name="T11" fmla="*/ 54 h 166"/>
              <a:gd name="T12" fmla="*/ 74 w 154"/>
              <a:gd name="T13" fmla="*/ 60 h 166"/>
              <a:gd name="T14" fmla="*/ 80 w 154"/>
              <a:gd name="T15" fmla="*/ 66 h 166"/>
              <a:gd name="T16" fmla="*/ 86 w 154"/>
              <a:gd name="T17" fmla="*/ 68 h 166"/>
              <a:gd name="T18" fmla="*/ 92 w 154"/>
              <a:gd name="T19" fmla="*/ 58 h 166"/>
              <a:gd name="T20" fmla="*/ 102 w 154"/>
              <a:gd name="T21" fmla="*/ 50 h 166"/>
              <a:gd name="T22" fmla="*/ 106 w 154"/>
              <a:gd name="T23" fmla="*/ 42 h 166"/>
              <a:gd name="T24" fmla="*/ 104 w 154"/>
              <a:gd name="T25" fmla="*/ 32 h 166"/>
              <a:gd name="T26" fmla="*/ 98 w 154"/>
              <a:gd name="T27" fmla="*/ 30 h 166"/>
              <a:gd name="T28" fmla="*/ 96 w 154"/>
              <a:gd name="T29" fmla="*/ 18 h 166"/>
              <a:gd name="T30" fmla="*/ 96 w 154"/>
              <a:gd name="T31" fmla="*/ 4 h 166"/>
              <a:gd name="T32" fmla="*/ 110 w 154"/>
              <a:gd name="T33" fmla="*/ 2 h 166"/>
              <a:gd name="T34" fmla="*/ 124 w 154"/>
              <a:gd name="T35" fmla="*/ 0 h 166"/>
              <a:gd name="T36" fmla="*/ 138 w 154"/>
              <a:gd name="T37" fmla="*/ 0 h 166"/>
              <a:gd name="T38" fmla="*/ 154 w 154"/>
              <a:gd name="T39" fmla="*/ 12 h 166"/>
              <a:gd name="T40" fmla="*/ 146 w 154"/>
              <a:gd name="T41" fmla="*/ 42 h 166"/>
              <a:gd name="T42" fmla="*/ 132 w 154"/>
              <a:gd name="T43" fmla="*/ 42 h 166"/>
              <a:gd name="T44" fmla="*/ 134 w 154"/>
              <a:gd name="T45" fmla="*/ 52 h 166"/>
              <a:gd name="T46" fmla="*/ 144 w 154"/>
              <a:gd name="T47" fmla="*/ 56 h 166"/>
              <a:gd name="T48" fmla="*/ 144 w 154"/>
              <a:gd name="T49" fmla="*/ 72 h 166"/>
              <a:gd name="T50" fmla="*/ 134 w 154"/>
              <a:gd name="T51" fmla="*/ 82 h 166"/>
              <a:gd name="T52" fmla="*/ 128 w 154"/>
              <a:gd name="T53" fmla="*/ 94 h 166"/>
              <a:gd name="T54" fmla="*/ 114 w 154"/>
              <a:gd name="T55" fmla="*/ 94 h 166"/>
              <a:gd name="T56" fmla="*/ 106 w 154"/>
              <a:gd name="T57" fmla="*/ 100 h 166"/>
              <a:gd name="T58" fmla="*/ 108 w 154"/>
              <a:gd name="T59" fmla="*/ 114 h 166"/>
              <a:gd name="T60" fmla="*/ 114 w 154"/>
              <a:gd name="T61" fmla="*/ 128 h 166"/>
              <a:gd name="T62" fmla="*/ 106 w 154"/>
              <a:gd name="T63" fmla="*/ 142 h 166"/>
              <a:gd name="T64" fmla="*/ 110 w 154"/>
              <a:gd name="T65" fmla="*/ 156 h 166"/>
              <a:gd name="T66" fmla="*/ 110 w 154"/>
              <a:gd name="T67" fmla="*/ 166 h 166"/>
              <a:gd name="T68" fmla="*/ 98 w 154"/>
              <a:gd name="T69" fmla="*/ 166 h 166"/>
              <a:gd name="T70" fmla="*/ 94 w 154"/>
              <a:gd name="T71" fmla="*/ 162 h 166"/>
              <a:gd name="T72" fmla="*/ 100 w 154"/>
              <a:gd name="T73" fmla="*/ 152 h 166"/>
              <a:gd name="T74" fmla="*/ 100 w 154"/>
              <a:gd name="T75" fmla="*/ 138 h 166"/>
              <a:gd name="T76" fmla="*/ 88 w 154"/>
              <a:gd name="T77" fmla="*/ 130 h 166"/>
              <a:gd name="T78" fmla="*/ 72 w 154"/>
              <a:gd name="T79" fmla="*/ 128 h 166"/>
              <a:gd name="T80" fmla="*/ 52 w 154"/>
              <a:gd name="T81" fmla="*/ 118 h 166"/>
              <a:gd name="T82" fmla="*/ 42 w 154"/>
              <a:gd name="T83" fmla="*/ 124 h 166"/>
              <a:gd name="T84" fmla="*/ 34 w 154"/>
              <a:gd name="T85" fmla="*/ 136 h 166"/>
              <a:gd name="T86" fmla="*/ 6 w 154"/>
              <a:gd name="T87" fmla="*/ 138 h 166"/>
              <a:gd name="T88" fmla="*/ 0 w 154"/>
              <a:gd name="T89" fmla="*/ 124 h 166"/>
              <a:gd name="T90" fmla="*/ 8 w 154"/>
              <a:gd name="T91" fmla="*/ 122 h 166"/>
              <a:gd name="T92" fmla="*/ 10 w 154"/>
              <a:gd name="T93" fmla="*/ 112 h 166"/>
              <a:gd name="T94" fmla="*/ 22 w 154"/>
              <a:gd name="T95" fmla="*/ 110 h 166"/>
              <a:gd name="T96" fmla="*/ 22 w 154"/>
              <a:gd name="T97" fmla="*/ 100 h 166"/>
              <a:gd name="T98" fmla="*/ 32 w 154"/>
              <a:gd name="T99" fmla="*/ 98 h 166"/>
              <a:gd name="T100" fmla="*/ 32 w 154"/>
              <a:gd name="T101" fmla="*/ 90 h 166"/>
              <a:gd name="T102" fmla="*/ 40 w 154"/>
              <a:gd name="T103" fmla="*/ 84 h 166"/>
              <a:gd name="T104" fmla="*/ 52 w 154"/>
              <a:gd name="T105" fmla="*/ 58 h 166"/>
              <a:gd name="T106" fmla="*/ 60 w 154"/>
              <a:gd name="T107" fmla="*/ 44 h 166"/>
              <a:gd name="T108" fmla="*/ 66 w 154"/>
              <a:gd name="T109" fmla="*/ 32 h 166"/>
              <a:gd name="T110" fmla="*/ 68 w 154"/>
              <a:gd name="T111" fmla="*/ 20 h 166"/>
              <a:gd name="T112" fmla="*/ 82 w 154"/>
              <a:gd name="T113" fmla="*/ 1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4" h="166">
                <a:moveTo>
                  <a:pt x="82" y="12"/>
                </a:moveTo>
                <a:lnTo>
                  <a:pt x="84" y="22"/>
                </a:lnTo>
                <a:lnTo>
                  <a:pt x="86" y="32"/>
                </a:lnTo>
                <a:lnTo>
                  <a:pt x="92" y="38"/>
                </a:lnTo>
                <a:lnTo>
                  <a:pt x="78" y="46"/>
                </a:lnTo>
                <a:lnTo>
                  <a:pt x="80" y="54"/>
                </a:lnTo>
                <a:lnTo>
                  <a:pt x="74" y="60"/>
                </a:lnTo>
                <a:lnTo>
                  <a:pt x="80" y="66"/>
                </a:lnTo>
                <a:lnTo>
                  <a:pt x="86" y="68"/>
                </a:lnTo>
                <a:lnTo>
                  <a:pt x="92" y="58"/>
                </a:lnTo>
                <a:lnTo>
                  <a:pt x="102" y="50"/>
                </a:lnTo>
                <a:lnTo>
                  <a:pt x="106" y="42"/>
                </a:lnTo>
                <a:lnTo>
                  <a:pt x="104" y="32"/>
                </a:lnTo>
                <a:lnTo>
                  <a:pt x="98" y="30"/>
                </a:lnTo>
                <a:lnTo>
                  <a:pt x="96" y="18"/>
                </a:lnTo>
                <a:lnTo>
                  <a:pt x="96" y="4"/>
                </a:lnTo>
                <a:lnTo>
                  <a:pt x="110" y="2"/>
                </a:lnTo>
                <a:lnTo>
                  <a:pt x="124" y="0"/>
                </a:lnTo>
                <a:lnTo>
                  <a:pt x="138" y="0"/>
                </a:lnTo>
                <a:lnTo>
                  <a:pt x="154" y="12"/>
                </a:lnTo>
                <a:lnTo>
                  <a:pt x="146" y="42"/>
                </a:lnTo>
                <a:lnTo>
                  <a:pt x="132" y="42"/>
                </a:lnTo>
                <a:lnTo>
                  <a:pt x="134" y="52"/>
                </a:lnTo>
                <a:lnTo>
                  <a:pt x="144" y="56"/>
                </a:lnTo>
                <a:lnTo>
                  <a:pt x="144" y="72"/>
                </a:lnTo>
                <a:lnTo>
                  <a:pt x="134" y="82"/>
                </a:lnTo>
                <a:lnTo>
                  <a:pt x="128" y="94"/>
                </a:lnTo>
                <a:lnTo>
                  <a:pt x="114" y="94"/>
                </a:lnTo>
                <a:lnTo>
                  <a:pt x="106" y="100"/>
                </a:lnTo>
                <a:lnTo>
                  <a:pt x="108" y="114"/>
                </a:lnTo>
                <a:lnTo>
                  <a:pt x="114" y="128"/>
                </a:lnTo>
                <a:lnTo>
                  <a:pt x="106" y="142"/>
                </a:lnTo>
                <a:lnTo>
                  <a:pt x="110" y="156"/>
                </a:lnTo>
                <a:lnTo>
                  <a:pt x="110" y="166"/>
                </a:lnTo>
                <a:lnTo>
                  <a:pt x="98" y="166"/>
                </a:lnTo>
                <a:lnTo>
                  <a:pt x="94" y="162"/>
                </a:lnTo>
                <a:lnTo>
                  <a:pt x="100" y="152"/>
                </a:lnTo>
                <a:lnTo>
                  <a:pt x="100" y="138"/>
                </a:lnTo>
                <a:lnTo>
                  <a:pt x="88" y="130"/>
                </a:lnTo>
                <a:lnTo>
                  <a:pt x="72" y="128"/>
                </a:lnTo>
                <a:lnTo>
                  <a:pt x="52" y="118"/>
                </a:lnTo>
                <a:lnTo>
                  <a:pt x="42" y="124"/>
                </a:lnTo>
                <a:lnTo>
                  <a:pt x="34" y="136"/>
                </a:lnTo>
                <a:lnTo>
                  <a:pt x="6" y="138"/>
                </a:lnTo>
                <a:lnTo>
                  <a:pt x="0" y="124"/>
                </a:lnTo>
                <a:lnTo>
                  <a:pt x="8" y="122"/>
                </a:lnTo>
                <a:lnTo>
                  <a:pt x="10" y="112"/>
                </a:lnTo>
                <a:lnTo>
                  <a:pt x="22" y="110"/>
                </a:lnTo>
                <a:lnTo>
                  <a:pt x="22" y="100"/>
                </a:lnTo>
                <a:lnTo>
                  <a:pt x="32" y="98"/>
                </a:lnTo>
                <a:lnTo>
                  <a:pt x="32" y="90"/>
                </a:lnTo>
                <a:lnTo>
                  <a:pt x="40" y="84"/>
                </a:lnTo>
                <a:lnTo>
                  <a:pt x="52" y="58"/>
                </a:lnTo>
                <a:lnTo>
                  <a:pt x="60" y="44"/>
                </a:lnTo>
                <a:lnTo>
                  <a:pt x="66" y="32"/>
                </a:lnTo>
                <a:lnTo>
                  <a:pt x="68" y="20"/>
                </a:lnTo>
                <a:lnTo>
                  <a:pt x="82" y="12"/>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5" name="Estonia"/>
          <p:cNvSpPr>
            <a:spLocks noChangeAspect="1" noEditPoints="1"/>
          </p:cNvSpPr>
          <p:nvPr/>
        </p:nvSpPr>
        <p:spPr bwMode="gray">
          <a:xfrm>
            <a:off x="7224685" y="3028723"/>
            <a:ext cx="449276" cy="299112"/>
          </a:xfrm>
          <a:custGeom>
            <a:avLst/>
            <a:gdLst>
              <a:gd name="T0" fmla="*/ 202 w 246"/>
              <a:gd name="T1" fmla="*/ 166 h 174"/>
              <a:gd name="T2" fmla="*/ 182 w 246"/>
              <a:gd name="T3" fmla="*/ 164 h 174"/>
              <a:gd name="T4" fmla="*/ 178 w 246"/>
              <a:gd name="T5" fmla="*/ 154 h 174"/>
              <a:gd name="T6" fmla="*/ 152 w 246"/>
              <a:gd name="T7" fmla="*/ 132 h 174"/>
              <a:gd name="T8" fmla="*/ 146 w 246"/>
              <a:gd name="T9" fmla="*/ 122 h 174"/>
              <a:gd name="T10" fmla="*/ 134 w 246"/>
              <a:gd name="T11" fmla="*/ 120 h 174"/>
              <a:gd name="T12" fmla="*/ 120 w 246"/>
              <a:gd name="T13" fmla="*/ 128 h 174"/>
              <a:gd name="T14" fmla="*/ 98 w 246"/>
              <a:gd name="T15" fmla="*/ 126 h 174"/>
              <a:gd name="T16" fmla="*/ 102 w 246"/>
              <a:gd name="T17" fmla="*/ 88 h 174"/>
              <a:gd name="T18" fmla="*/ 84 w 246"/>
              <a:gd name="T19" fmla="*/ 94 h 174"/>
              <a:gd name="T20" fmla="*/ 70 w 246"/>
              <a:gd name="T21" fmla="*/ 80 h 174"/>
              <a:gd name="T22" fmla="*/ 70 w 246"/>
              <a:gd name="T23" fmla="*/ 64 h 174"/>
              <a:gd name="T24" fmla="*/ 66 w 246"/>
              <a:gd name="T25" fmla="*/ 48 h 174"/>
              <a:gd name="T26" fmla="*/ 68 w 246"/>
              <a:gd name="T27" fmla="*/ 36 h 174"/>
              <a:gd name="T28" fmla="*/ 88 w 246"/>
              <a:gd name="T29" fmla="*/ 32 h 174"/>
              <a:gd name="T30" fmla="*/ 102 w 246"/>
              <a:gd name="T31" fmla="*/ 18 h 174"/>
              <a:gd name="T32" fmla="*/ 140 w 246"/>
              <a:gd name="T33" fmla="*/ 14 h 174"/>
              <a:gd name="T34" fmla="*/ 174 w 246"/>
              <a:gd name="T35" fmla="*/ 6 h 174"/>
              <a:gd name="T36" fmla="*/ 188 w 246"/>
              <a:gd name="T37" fmla="*/ 0 h 174"/>
              <a:gd name="T38" fmla="*/ 198 w 246"/>
              <a:gd name="T39" fmla="*/ 8 h 174"/>
              <a:gd name="T40" fmla="*/ 246 w 246"/>
              <a:gd name="T41" fmla="*/ 8 h 174"/>
              <a:gd name="T42" fmla="*/ 220 w 246"/>
              <a:gd name="T43" fmla="*/ 58 h 174"/>
              <a:gd name="T44" fmla="*/ 234 w 246"/>
              <a:gd name="T45" fmla="*/ 158 h 174"/>
              <a:gd name="T46" fmla="*/ 218 w 246"/>
              <a:gd name="T47" fmla="*/ 174 h 174"/>
              <a:gd name="T48" fmla="*/ 202 w 246"/>
              <a:gd name="T49" fmla="*/ 166 h 174"/>
              <a:gd name="T50" fmla="*/ 0 w 246"/>
              <a:gd name="T51" fmla="*/ 96 h 174"/>
              <a:gd name="T52" fmla="*/ 10 w 246"/>
              <a:gd name="T53" fmla="*/ 102 h 174"/>
              <a:gd name="T54" fmla="*/ 48 w 246"/>
              <a:gd name="T55" fmla="*/ 90 h 174"/>
              <a:gd name="T56" fmla="*/ 58 w 246"/>
              <a:gd name="T57" fmla="*/ 76 h 174"/>
              <a:gd name="T58" fmla="*/ 56 w 246"/>
              <a:gd name="T59" fmla="*/ 66 h 174"/>
              <a:gd name="T60" fmla="*/ 30 w 246"/>
              <a:gd name="T61" fmla="*/ 70 h 174"/>
              <a:gd name="T62" fmla="*/ 4 w 246"/>
              <a:gd name="T63" fmla="*/ 78 h 174"/>
              <a:gd name="T64" fmla="*/ 0 w 246"/>
              <a:gd name="T65" fmla="*/ 9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6" h="174">
                <a:moveTo>
                  <a:pt x="202" y="166"/>
                </a:moveTo>
                <a:lnTo>
                  <a:pt x="182" y="164"/>
                </a:lnTo>
                <a:lnTo>
                  <a:pt x="178" y="154"/>
                </a:lnTo>
                <a:lnTo>
                  <a:pt x="152" y="132"/>
                </a:lnTo>
                <a:lnTo>
                  <a:pt x="146" y="122"/>
                </a:lnTo>
                <a:lnTo>
                  <a:pt x="134" y="120"/>
                </a:lnTo>
                <a:lnTo>
                  <a:pt x="120" y="128"/>
                </a:lnTo>
                <a:lnTo>
                  <a:pt x="98" y="126"/>
                </a:lnTo>
                <a:lnTo>
                  <a:pt x="102" y="88"/>
                </a:lnTo>
                <a:lnTo>
                  <a:pt x="84" y="94"/>
                </a:lnTo>
                <a:lnTo>
                  <a:pt x="70" y="80"/>
                </a:lnTo>
                <a:lnTo>
                  <a:pt x="70" y="64"/>
                </a:lnTo>
                <a:lnTo>
                  <a:pt x="66" y="48"/>
                </a:lnTo>
                <a:lnTo>
                  <a:pt x="68" y="36"/>
                </a:lnTo>
                <a:lnTo>
                  <a:pt x="88" y="32"/>
                </a:lnTo>
                <a:lnTo>
                  <a:pt x="102" y="18"/>
                </a:lnTo>
                <a:lnTo>
                  <a:pt x="140" y="14"/>
                </a:lnTo>
                <a:lnTo>
                  <a:pt x="174" y="6"/>
                </a:lnTo>
                <a:lnTo>
                  <a:pt x="188" y="0"/>
                </a:lnTo>
                <a:lnTo>
                  <a:pt x="198" y="8"/>
                </a:lnTo>
                <a:lnTo>
                  <a:pt x="246" y="8"/>
                </a:lnTo>
                <a:lnTo>
                  <a:pt x="220" y="58"/>
                </a:lnTo>
                <a:lnTo>
                  <a:pt x="234" y="158"/>
                </a:lnTo>
                <a:lnTo>
                  <a:pt x="218" y="174"/>
                </a:lnTo>
                <a:lnTo>
                  <a:pt x="202" y="166"/>
                </a:lnTo>
                <a:close/>
                <a:moveTo>
                  <a:pt x="0" y="96"/>
                </a:moveTo>
                <a:lnTo>
                  <a:pt x="10" y="102"/>
                </a:lnTo>
                <a:lnTo>
                  <a:pt x="48" y="90"/>
                </a:lnTo>
                <a:lnTo>
                  <a:pt x="58" y="76"/>
                </a:lnTo>
                <a:lnTo>
                  <a:pt x="56" y="66"/>
                </a:lnTo>
                <a:lnTo>
                  <a:pt x="30" y="70"/>
                </a:lnTo>
                <a:lnTo>
                  <a:pt x="4" y="78"/>
                </a:lnTo>
                <a:lnTo>
                  <a:pt x="0" y="96"/>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6" name="Latvia"/>
          <p:cNvSpPr>
            <a:spLocks noChangeAspect="1"/>
          </p:cNvSpPr>
          <p:nvPr/>
        </p:nvSpPr>
        <p:spPr bwMode="gray">
          <a:xfrm>
            <a:off x="7163617" y="3237694"/>
            <a:ext cx="523429" cy="295014"/>
          </a:xfrm>
          <a:custGeom>
            <a:avLst/>
            <a:gdLst>
              <a:gd name="T0" fmla="*/ 132 w 288"/>
              <a:gd name="T1" fmla="*/ 6 h 172"/>
              <a:gd name="T2" fmla="*/ 154 w 288"/>
              <a:gd name="T3" fmla="*/ 8 h 172"/>
              <a:gd name="T4" fmla="*/ 168 w 288"/>
              <a:gd name="T5" fmla="*/ 0 h 172"/>
              <a:gd name="T6" fmla="*/ 180 w 288"/>
              <a:gd name="T7" fmla="*/ 2 h 172"/>
              <a:gd name="T8" fmla="*/ 186 w 288"/>
              <a:gd name="T9" fmla="*/ 12 h 172"/>
              <a:gd name="T10" fmla="*/ 212 w 288"/>
              <a:gd name="T11" fmla="*/ 34 h 172"/>
              <a:gd name="T12" fmla="*/ 216 w 288"/>
              <a:gd name="T13" fmla="*/ 44 h 172"/>
              <a:gd name="T14" fmla="*/ 236 w 288"/>
              <a:gd name="T15" fmla="*/ 46 h 172"/>
              <a:gd name="T16" fmla="*/ 252 w 288"/>
              <a:gd name="T17" fmla="*/ 54 h 172"/>
              <a:gd name="T18" fmla="*/ 268 w 288"/>
              <a:gd name="T19" fmla="*/ 38 h 172"/>
              <a:gd name="T20" fmla="*/ 274 w 288"/>
              <a:gd name="T21" fmla="*/ 64 h 172"/>
              <a:gd name="T22" fmla="*/ 272 w 288"/>
              <a:gd name="T23" fmla="*/ 88 h 172"/>
              <a:gd name="T24" fmla="*/ 288 w 288"/>
              <a:gd name="T25" fmla="*/ 94 h 172"/>
              <a:gd name="T26" fmla="*/ 280 w 288"/>
              <a:gd name="T27" fmla="*/ 116 h 172"/>
              <a:gd name="T28" fmla="*/ 266 w 288"/>
              <a:gd name="T29" fmla="*/ 150 h 172"/>
              <a:gd name="T30" fmla="*/ 264 w 288"/>
              <a:gd name="T31" fmla="*/ 166 h 172"/>
              <a:gd name="T32" fmla="*/ 254 w 288"/>
              <a:gd name="T33" fmla="*/ 172 h 172"/>
              <a:gd name="T34" fmla="*/ 242 w 288"/>
              <a:gd name="T35" fmla="*/ 162 h 172"/>
              <a:gd name="T36" fmla="*/ 220 w 288"/>
              <a:gd name="T37" fmla="*/ 170 h 172"/>
              <a:gd name="T38" fmla="*/ 208 w 288"/>
              <a:gd name="T39" fmla="*/ 152 h 172"/>
              <a:gd name="T40" fmla="*/ 204 w 288"/>
              <a:gd name="T41" fmla="*/ 136 h 172"/>
              <a:gd name="T42" fmla="*/ 184 w 288"/>
              <a:gd name="T43" fmla="*/ 118 h 172"/>
              <a:gd name="T44" fmla="*/ 170 w 288"/>
              <a:gd name="T45" fmla="*/ 118 h 172"/>
              <a:gd name="T46" fmla="*/ 154 w 288"/>
              <a:gd name="T47" fmla="*/ 106 h 172"/>
              <a:gd name="T48" fmla="*/ 96 w 288"/>
              <a:gd name="T49" fmla="*/ 116 h 172"/>
              <a:gd name="T50" fmla="*/ 72 w 288"/>
              <a:gd name="T51" fmla="*/ 106 h 172"/>
              <a:gd name="T52" fmla="*/ 56 w 288"/>
              <a:gd name="T53" fmla="*/ 110 h 172"/>
              <a:gd name="T54" fmla="*/ 38 w 288"/>
              <a:gd name="T55" fmla="*/ 102 h 172"/>
              <a:gd name="T56" fmla="*/ 0 w 288"/>
              <a:gd name="T57" fmla="*/ 118 h 172"/>
              <a:gd name="T58" fmla="*/ 0 w 288"/>
              <a:gd name="T59" fmla="*/ 90 h 172"/>
              <a:gd name="T60" fmla="*/ 14 w 288"/>
              <a:gd name="T61" fmla="*/ 66 h 172"/>
              <a:gd name="T62" fmla="*/ 18 w 288"/>
              <a:gd name="T63" fmla="*/ 38 h 172"/>
              <a:gd name="T64" fmla="*/ 40 w 288"/>
              <a:gd name="T65" fmla="*/ 18 h 172"/>
              <a:gd name="T66" fmla="*/ 62 w 288"/>
              <a:gd name="T67" fmla="*/ 16 h 172"/>
              <a:gd name="T68" fmla="*/ 60 w 288"/>
              <a:gd name="T69" fmla="*/ 30 h 172"/>
              <a:gd name="T70" fmla="*/ 78 w 288"/>
              <a:gd name="T71" fmla="*/ 50 h 172"/>
              <a:gd name="T72" fmla="*/ 80 w 288"/>
              <a:gd name="T73" fmla="*/ 64 h 172"/>
              <a:gd name="T74" fmla="*/ 112 w 288"/>
              <a:gd name="T75" fmla="*/ 74 h 172"/>
              <a:gd name="T76" fmla="*/ 128 w 288"/>
              <a:gd name="T77" fmla="*/ 62 h 172"/>
              <a:gd name="T78" fmla="*/ 130 w 288"/>
              <a:gd name="T79" fmla="*/ 36 h 172"/>
              <a:gd name="T80" fmla="*/ 132 w 288"/>
              <a:gd name="T81" fmla="*/ 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8" h="172">
                <a:moveTo>
                  <a:pt x="132" y="6"/>
                </a:moveTo>
                <a:lnTo>
                  <a:pt x="154" y="8"/>
                </a:lnTo>
                <a:lnTo>
                  <a:pt x="168" y="0"/>
                </a:lnTo>
                <a:lnTo>
                  <a:pt x="180" y="2"/>
                </a:lnTo>
                <a:lnTo>
                  <a:pt x="186" y="12"/>
                </a:lnTo>
                <a:lnTo>
                  <a:pt x="212" y="34"/>
                </a:lnTo>
                <a:lnTo>
                  <a:pt x="216" y="44"/>
                </a:lnTo>
                <a:lnTo>
                  <a:pt x="236" y="46"/>
                </a:lnTo>
                <a:lnTo>
                  <a:pt x="252" y="54"/>
                </a:lnTo>
                <a:lnTo>
                  <a:pt x="268" y="38"/>
                </a:lnTo>
                <a:lnTo>
                  <a:pt x="274" y="64"/>
                </a:lnTo>
                <a:lnTo>
                  <a:pt x="272" y="88"/>
                </a:lnTo>
                <a:lnTo>
                  <a:pt x="288" y="94"/>
                </a:lnTo>
                <a:lnTo>
                  <a:pt x="280" y="116"/>
                </a:lnTo>
                <a:lnTo>
                  <a:pt x="266" y="150"/>
                </a:lnTo>
                <a:lnTo>
                  <a:pt x="264" y="166"/>
                </a:lnTo>
                <a:lnTo>
                  <a:pt x="254" y="172"/>
                </a:lnTo>
                <a:lnTo>
                  <a:pt x="242" y="162"/>
                </a:lnTo>
                <a:lnTo>
                  <a:pt x="220" y="170"/>
                </a:lnTo>
                <a:lnTo>
                  <a:pt x="208" y="152"/>
                </a:lnTo>
                <a:lnTo>
                  <a:pt x="204" y="136"/>
                </a:lnTo>
                <a:lnTo>
                  <a:pt x="184" y="118"/>
                </a:lnTo>
                <a:lnTo>
                  <a:pt x="170" y="118"/>
                </a:lnTo>
                <a:lnTo>
                  <a:pt x="154" y="106"/>
                </a:lnTo>
                <a:lnTo>
                  <a:pt x="96" y="116"/>
                </a:lnTo>
                <a:lnTo>
                  <a:pt x="72" y="106"/>
                </a:lnTo>
                <a:lnTo>
                  <a:pt x="56" y="110"/>
                </a:lnTo>
                <a:lnTo>
                  <a:pt x="38" y="102"/>
                </a:lnTo>
                <a:lnTo>
                  <a:pt x="0" y="118"/>
                </a:lnTo>
                <a:lnTo>
                  <a:pt x="0" y="90"/>
                </a:lnTo>
                <a:lnTo>
                  <a:pt x="14" y="66"/>
                </a:lnTo>
                <a:lnTo>
                  <a:pt x="18" y="38"/>
                </a:lnTo>
                <a:lnTo>
                  <a:pt x="40" y="18"/>
                </a:lnTo>
                <a:lnTo>
                  <a:pt x="62" y="16"/>
                </a:lnTo>
                <a:lnTo>
                  <a:pt x="60" y="30"/>
                </a:lnTo>
                <a:lnTo>
                  <a:pt x="78" y="50"/>
                </a:lnTo>
                <a:lnTo>
                  <a:pt x="80" y="64"/>
                </a:lnTo>
                <a:lnTo>
                  <a:pt x="112" y="74"/>
                </a:lnTo>
                <a:lnTo>
                  <a:pt x="128" y="62"/>
                </a:lnTo>
                <a:lnTo>
                  <a:pt x="130" y="36"/>
                </a:lnTo>
                <a:lnTo>
                  <a:pt x="132" y="6"/>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7" name="Lithuania"/>
          <p:cNvSpPr>
            <a:spLocks noChangeAspect="1"/>
          </p:cNvSpPr>
          <p:nvPr/>
        </p:nvSpPr>
        <p:spPr bwMode="gray">
          <a:xfrm>
            <a:off x="7163617" y="3409784"/>
            <a:ext cx="410019" cy="303209"/>
          </a:xfrm>
          <a:custGeom>
            <a:avLst/>
            <a:gdLst>
              <a:gd name="T0" fmla="*/ 220 w 226"/>
              <a:gd name="T1" fmla="*/ 68 h 176"/>
              <a:gd name="T2" fmla="*/ 208 w 226"/>
              <a:gd name="T3" fmla="*/ 50 h 176"/>
              <a:gd name="T4" fmla="*/ 204 w 226"/>
              <a:gd name="T5" fmla="*/ 34 h 176"/>
              <a:gd name="T6" fmla="*/ 184 w 226"/>
              <a:gd name="T7" fmla="*/ 16 h 176"/>
              <a:gd name="T8" fmla="*/ 170 w 226"/>
              <a:gd name="T9" fmla="*/ 16 h 176"/>
              <a:gd name="T10" fmla="*/ 154 w 226"/>
              <a:gd name="T11" fmla="*/ 4 h 176"/>
              <a:gd name="T12" fmla="*/ 96 w 226"/>
              <a:gd name="T13" fmla="*/ 14 h 176"/>
              <a:gd name="T14" fmla="*/ 72 w 226"/>
              <a:gd name="T15" fmla="*/ 4 h 176"/>
              <a:gd name="T16" fmla="*/ 56 w 226"/>
              <a:gd name="T17" fmla="*/ 8 h 176"/>
              <a:gd name="T18" fmla="*/ 38 w 226"/>
              <a:gd name="T19" fmla="*/ 0 h 176"/>
              <a:gd name="T20" fmla="*/ 0 w 226"/>
              <a:gd name="T21" fmla="*/ 16 h 176"/>
              <a:gd name="T22" fmla="*/ 0 w 226"/>
              <a:gd name="T23" fmla="*/ 38 h 176"/>
              <a:gd name="T24" fmla="*/ 8 w 226"/>
              <a:gd name="T25" fmla="*/ 62 h 176"/>
              <a:gd name="T26" fmla="*/ 10 w 226"/>
              <a:gd name="T27" fmla="*/ 80 h 176"/>
              <a:gd name="T28" fmla="*/ 58 w 226"/>
              <a:gd name="T29" fmla="*/ 106 h 176"/>
              <a:gd name="T30" fmla="*/ 92 w 226"/>
              <a:gd name="T31" fmla="*/ 110 h 176"/>
              <a:gd name="T32" fmla="*/ 80 w 226"/>
              <a:gd name="T33" fmla="*/ 124 h 176"/>
              <a:gd name="T34" fmla="*/ 78 w 226"/>
              <a:gd name="T35" fmla="*/ 138 h 176"/>
              <a:gd name="T36" fmla="*/ 102 w 226"/>
              <a:gd name="T37" fmla="*/ 158 h 176"/>
              <a:gd name="T38" fmla="*/ 108 w 226"/>
              <a:gd name="T39" fmla="*/ 176 h 176"/>
              <a:gd name="T40" fmla="*/ 148 w 226"/>
              <a:gd name="T41" fmla="*/ 176 h 176"/>
              <a:gd name="T42" fmla="*/ 156 w 226"/>
              <a:gd name="T43" fmla="*/ 154 h 176"/>
              <a:gd name="T44" fmla="*/ 170 w 226"/>
              <a:gd name="T45" fmla="*/ 154 h 176"/>
              <a:gd name="T46" fmla="*/ 196 w 226"/>
              <a:gd name="T47" fmla="*/ 166 h 176"/>
              <a:gd name="T48" fmla="*/ 200 w 226"/>
              <a:gd name="T49" fmla="*/ 152 h 176"/>
              <a:gd name="T50" fmla="*/ 194 w 226"/>
              <a:gd name="T51" fmla="*/ 130 h 176"/>
              <a:gd name="T52" fmla="*/ 212 w 226"/>
              <a:gd name="T53" fmla="*/ 94 h 176"/>
              <a:gd name="T54" fmla="*/ 226 w 226"/>
              <a:gd name="T55" fmla="*/ 88 h 176"/>
              <a:gd name="T56" fmla="*/ 220 w 226"/>
              <a:gd name="T57" fmla="*/ 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6" h="176">
                <a:moveTo>
                  <a:pt x="220" y="68"/>
                </a:moveTo>
                <a:lnTo>
                  <a:pt x="208" y="50"/>
                </a:lnTo>
                <a:lnTo>
                  <a:pt x="204" y="34"/>
                </a:lnTo>
                <a:lnTo>
                  <a:pt x="184" y="16"/>
                </a:lnTo>
                <a:lnTo>
                  <a:pt x="170" y="16"/>
                </a:lnTo>
                <a:lnTo>
                  <a:pt x="154" y="4"/>
                </a:lnTo>
                <a:lnTo>
                  <a:pt x="96" y="14"/>
                </a:lnTo>
                <a:lnTo>
                  <a:pt x="72" y="4"/>
                </a:lnTo>
                <a:lnTo>
                  <a:pt x="56" y="8"/>
                </a:lnTo>
                <a:lnTo>
                  <a:pt x="38" y="0"/>
                </a:lnTo>
                <a:lnTo>
                  <a:pt x="0" y="16"/>
                </a:lnTo>
                <a:lnTo>
                  <a:pt x="0" y="38"/>
                </a:lnTo>
                <a:lnTo>
                  <a:pt x="8" y="62"/>
                </a:lnTo>
                <a:lnTo>
                  <a:pt x="10" y="80"/>
                </a:lnTo>
                <a:lnTo>
                  <a:pt x="58" y="106"/>
                </a:lnTo>
                <a:lnTo>
                  <a:pt x="92" y="110"/>
                </a:lnTo>
                <a:lnTo>
                  <a:pt x="80" y="124"/>
                </a:lnTo>
                <a:lnTo>
                  <a:pt x="78" y="138"/>
                </a:lnTo>
                <a:lnTo>
                  <a:pt x="102" y="158"/>
                </a:lnTo>
                <a:lnTo>
                  <a:pt x="108" y="176"/>
                </a:lnTo>
                <a:lnTo>
                  <a:pt x="148" y="176"/>
                </a:lnTo>
                <a:lnTo>
                  <a:pt x="156" y="154"/>
                </a:lnTo>
                <a:lnTo>
                  <a:pt x="170" y="154"/>
                </a:lnTo>
                <a:lnTo>
                  <a:pt x="196" y="166"/>
                </a:lnTo>
                <a:lnTo>
                  <a:pt x="200" y="152"/>
                </a:lnTo>
                <a:lnTo>
                  <a:pt x="194" y="130"/>
                </a:lnTo>
                <a:lnTo>
                  <a:pt x="212" y="94"/>
                </a:lnTo>
                <a:lnTo>
                  <a:pt x="226" y="88"/>
                </a:lnTo>
                <a:lnTo>
                  <a:pt x="220" y="68"/>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9" name="Poland"/>
          <p:cNvSpPr>
            <a:spLocks noChangeAspect="1"/>
          </p:cNvSpPr>
          <p:nvPr/>
        </p:nvSpPr>
        <p:spPr bwMode="gray">
          <a:xfrm>
            <a:off x="6679445" y="3618755"/>
            <a:ext cx="719715" cy="618715"/>
          </a:xfrm>
          <a:custGeom>
            <a:avLst/>
            <a:gdLst>
              <a:gd name="T0" fmla="*/ 370 w 394"/>
              <a:gd name="T1" fmla="*/ 214 h 362"/>
              <a:gd name="T2" fmla="*/ 372 w 394"/>
              <a:gd name="T3" fmla="*/ 198 h 362"/>
              <a:gd name="T4" fmla="*/ 376 w 394"/>
              <a:gd name="T5" fmla="*/ 176 h 362"/>
              <a:gd name="T6" fmla="*/ 354 w 394"/>
              <a:gd name="T7" fmla="*/ 162 h 362"/>
              <a:gd name="T8" fmla="*/ 362 w 394"/>
              <a:gd name="T9" fmla="*/ 142 h 362"/>
              <a:gd name="T10" fmla="*/ 376 w 394"/>
              <a:gd name="T11" fmla="*/ 144 h 362"/>
              <a:gd name="T12" fmla="*/ 382 w 394"/>
              <a:gd name="T13" fmla="*/ 132 h 362"/>
              <a:gd name="T14" fmla="*/ 382 w 394"/>
              <a:gd name="T15" fmla="*/ 108 h 362"/>
              <a:gd name="T16" fmla="*/ 374 w 394"/>
              <a:gd name="T17" fmla="*/ 88 h 362"/>
              <a:gd name="T18" fmla="*/ 372 w 394"/>
              <a:gd name="T19" fmla="*/ 56 h 362"/>
              <a:gd name="T20" fmla="*/ 366 w 394"/>
              <a:gd name="T21" fmla="*/ 38 h 362"/>
              <a:gd name="T22" fmla="*/ 342 w 394"/>
              <a:gd name="T23" fmla="*/ 18 h 362"/>
              <a:gd name="T24" fmla="*/ 316 w 394"/>
              <a:gd name="T25" fmla="*/ 22 h 362"/>
              <a:gd name="T26" fmla="*/ 268 w 394"/>
              <a:gd name="T27" fmla="*/ 24 h 362"/>
              <a:gd name="T28" fmla="*/ 230 w 394"/>
              <a:gd name="T29" fmla="*/ 22 h 362"/>
              <a:gd name="T30" fmla="*/ 204 w 394"/>
              <a:gd name="T31" fmla="*/ 12 h 362"/>
              <a:gd name="T32" fmla="*/ 184 w 394"/>
              <a:gd name="T33" fmla="*/ 20 h 362"/>
              <a:gd name="T34" fmla="*/ 174 w 394"/>
              <a:gd name="T35" fmla="*/ 0 h 362"/>
              <a:gd name="T36" fmla="*/ 142 w 394"/>
              <a:gd name="T37" fmla="*/ 2 h 362"/>
              <a:gd name="T38" fmla="*/ 100 w 394"/>
              <a:gd name="T39" fmla="*/ 18 h 362"/>
              <a:gd name="T40" fmla="*/ 84 w 394"/>
              <a:gd name="T41" fmla="*/ 36 h 362"/>
              <a:gd name="T42" fmla="*/ 38 w 394"/>
              <a:gd name="T43" fmla="*/ 48 h 362"/>
              <a:gd name="T44" fmla="*/ 20 w 394"/>
              <a:gd name="T45" fmla="*/ 74 h 362"/>
              <a:gd name="T46" fmla="*/ 2 w 394"/>
              <a:gd name="T47" fmla="*/ 72 h 362"/>
              <a:gd name="T48" fmla="*/ 0 w 394"/>
              <a:gd name="T49" fmla="*/ 100 h 362"/>
              <a:gd name="T50" fmla="*/ 6 w 394"/>
              <a:gd name="T51" fmla="*/ 116 h 362"/>
              <a:gd name="T52" fmla="*/ 4 w 394"/>
              <a:gd name="T53" fmla="*/ 130 h 362"/>
              <a:gd name="T54" fmla="*/ 24 w 394"/>
              <a:gd name="T55" fmla="*/ 150 h 362"/>
              <a:gd name="T56" fmla="*/ 28 w 394"/>
              <a:gd name="T57" fmla="*/ 192 h 362"/>
              <a:gd name="T58" fmla="*/ 26 w 394"/>
              <a:gd name="T59" fmla="*/ 212 h 362"/>
              <a:gd name="T60" fmla="*/ 48 w 394"/>
              <a:gd name="T61" fmla="*/ 240 h 362"/>
              <a:gd name="T62" fmla="*/ 62 w 394"/>
              <a:gd name="T63" fmla="*/ 262 h 362"/>
              <a:gd name="T64" fmla="*/ 86 w 394"/>
              <a:gd name="T65" fmla="*/ 270 h 362"/>
              <a:gd name="T66" fmla="*/ 92 w 394"/>
              <a:gd name="T67" fmla="*/ 288 h 362"/>
              <a:gd name="T68" fmla="*/ 112 w 394"/>
              <a:gd name="T69" fmla="*/ 302 h 362"/>
              <a:gd name="T70" fmla="*/ 116 w 394"/>
              <a:gd name="T71" fmla="*/ 282 h 362"/>
              <a:gd name="T72" fmla="*/ 136 w 394"/>
              <a:gd name="T73" fmla="*/ 288 h 362"/>
              <a:gd name="T74" fmla="*/ 150 w 394"/>
              <a:gd name="T75" fmla="*/ 302 h 362"/>
              <a:gd name="T76" fmla="*/ 174 w 394"/>
              <a:gd name="T77" fmla="*/ 308 h 362"/>
              <a:gd name="T78" fmla="*/ 180 w 394"/>
              <a:gd name="T79" fmla="*/ 334 h 362"/>
              <a:gd name="T80" fmla="*/ 198 w 394"/>
              <a:gd name="T81" fmla="*/ 342 h 362"/>
              <a:gd name="T82" fmla="*/ 212 w 394"/>
              <a:gd name="T83" fmla="*/ 336 h 362"/>
              <a:gd name="T84" fmla="*/ 226 w 394"/>
              <a:gd name="T85" fmla="*/ 348 h 362"/>
              <a:gd name="T86" fmla="*/ 268 w 394"/>
              <a:gd name="T87" fmla="*/ 344 h 362"/>
              <a:gd name="T88" fmla="*/ 294 w 394"/>
              <a:gd name="T89" fmla="*/ 342 h 362"/>
              <a:gd name="T90" fmla="*/ 326 w 394"/>
              <a:gd name="T91" fmla="*/ 362 h 362"/>
              <a:gd name="T92" fmla="*/ 344 w 394"/>
              <a:gd name="T93" fmla="*/ 324 h 362"/>
              <a:gd name="T94" fmla="*/ 368 w 394"/>
              <a:gd name="T95" fmla="*/ 296 h 362"/>
              <a:gd name="T96" fmla="*/ 394 w 394"/>
              <a:gd name="T97" fmla="*/ 276 h 362"/>
              <a:gd name="T98" fmla="*/ 388 w 394"/>
              <a:gd name="T99" fmla="*/ 252 h 362"/>
              <a:gd name="T100" fmla="*/ 370 w 394"/>
              <a:gd name="T101" fmla="*/ 214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4" h="362">
                <a:moveTo>
                  <a:pt x="370" y="214"/>
                </a:moveTo>
                <a:lnTo>
                  <a:pt x="372" y="198"/>
                </a:lnTo>
                <a:lnTo>
                  <a:pt x="376" y="176"/>
                </a:lnTo>
                <a:lnTo>
                  <a:pt x="354" y="162"/>
                </a:lnTo>
                <a:lnTo>
                  <a:pt x="362" y="142"/>
                </a:lnTo>
                <a:lnTo>
                  <a:pt x="376" y="144"/>
                </a:lnTo>
                <a:lnTo>
                  <a:pt x="382" y="132"/>
                </a:lnTo>
                <a:lnTo>
                  <a:pt x="382" y="108"/>
                </a:lnTo>
                <a:lnTo>
                  <a:pt x="374" y="88"/>
                </a:lnTo>
                <a:lnTo>
                  <a:pt x="372" y="56"/>
                </a:lnTo>
                <a:lnTo>
                  <a:pt x="366" y="38"/>
                </a:lnTo>
                <a:lnTo>
                  <a:pt x="342" y="18"/>
                </a:lnTo>
                <a:lnTo>
                  <a:pt x="316" y="22"/>
                </a:lnTo>
                <a:lnTo>
                  <a:pt x="268" y="24"/>
                </a:lnTo>
                <a:lnTo>
                  <a:pt x="230" y="22"/>
                </a:lnTo>
                <a:lnTo>
                  <a:pt x="204" y="12"/>
                </a:lnTo>
                <a:lnTo>
                  <a:pt x="184" y="20"/>
                </a:lnTo>
                <a:lnTo>
                  <a:pt x="174" y="0"/>
                </a:lnTo>
                <a:lnTo>
                  <a:pt x="142" y="2"/>
                </a:lnTo>
                <a:lnTo>
                  <a:pt x="100" y="18"/>
                </a:lnTo>
                <a:lnTo>
                  <a:pt x="84" y="36"/>
                </a:lnTo>
                <a:lnTo>
                  <a:pt x="38" y="48"/>
                </a:lnTo>
                <a:lnTo>
                  <a:pt x="20" y="74"/>
                </a:lnTo>
                <a:lnTo>
                  <a:pt x="2" y="72"/>
                </a:lnTo>
                <a:lnTo>
                  <a:pt x="0" y="100"/>
                </a:lnTo>
                <a:lnTo>
                  <a:pt x="6" y="116"/>
                </a:lnTo>
                <a:lnTo>
                  <a:pt x="4" y="130"/>
                </a:lnTo>
                <a:lnTo>
                  <a:pt x="24" y="150"/>
                </a:lnTo>
                <a:lnTo>
                  <a:pt x="28" y="192"/>
                </a:lnTo>
                <a:lnTo>
                  <a:pt x="26" y="212"/>
                </a:lnTo>
                <a:lnTo>
                  <a:pt x="48" y="240"/>
                </a:lnTo>
                <a:lnTo>
                  <a:pt x="62" y="262"/>
                </a:lnTo>
                <a:lnTo>
                  <a:pt x="86" y="270"/>
                </a:lnTo>
                <a:lnTo>
                  <a:pt x="92" y="288"/>
                </a:lnTo>
                <a:lnTo>
                  <a:pt x="112" y="302"/>
                </a:lnTo>
                <a:lnTo>
                  <a:pt x="116" y="282"/>
                </a:lnTo>
                <a:lnTo>
                  <a:pt x="136" y="288"/>
                </a:lnTo>
                <a:lnTo>
                  <a:pt x="150" y="302"/>
                </a:lnTo>
                <a:lnTo>
                  <a:pt x="174" y="308"/>
                </a:lnTo>
                <a:lnTo>
                  <a:pt x="180" y="334"/>
                </a:lnTo>
                <a:lnTo>
                  <a:pt x="198" y="342"/>
                </a:lnTo>
                <a:lnTo>
                  <a:pt x="212" y="336"/>
                </a:lnTo>
                <a:lnTo>
                  <a:pt x="226" y="348"/>
                </a:lnTo>
                <a:lnTo>
                  <a:pt x="268" y="344"/>
                </a:lnTo>
                <a:lnTo>
                  <a:pt x="294" y="342"/>
                </a:lnTo>
                <a:lnTo>
                  <a:pt x="326" y="362"/>
                </a:lnTo>
                <a:lnTo>
                  <a:pt x="344" y="324"/>
                </a:lnTo>
                <a:lnTo>
                  <a:pt x="368" y="296"/>
                </a:lnTo>
                <a:lnTo>
                  <a:pt x="394" y="276"/>
                </a:lnTo>
                <a:lnTo>
                  <a:pt x="388" y="252"/>
                </a:lnTo>
                <a:lnTo>
                  <a:pt x="370" y="21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0" name="Russia (europe)"/>
          <p:cNvSpPr>
            <a:spLocks noChangeAspect="1"/>
          </p:cNvSpPr>
          <p:nvPr/>
        </p:nvSpPr>
        <p:spPr bwMode="gray">
          <a:xfrm>
            <a:off x="7054568" y="3549099"/>
            <a:ext cx="274801" cy="110632"/>
          </a:xfrm>
          <a:custGeom>
            <a:avLst/>
            <a:gdLst>
              <a:gd name="T0" fmla="*/ 0 w 152"/>
              <a:gd name="T1" fmla="*/ 52 h 64"/>
              <a:gd name="T2" fmla="*/ 26 w 152"/>
              <a:gd name="T3" fmla="*/ 62 h 64"/>
              <a:gd name="T4" fmla="*/ 64 w 152"/>
              <a:gd name="T5" fmla="*/ 64 h 64"/>
              <a:gd name="T6" fmla="*/ 112 w 152"/>
              <a:gd name="T7" fmla="*/ 62 h 64"/>
              <a:gd name="T8" fmla="*/ 138 w 152"/>
              <a:gd name="T9" fmla="*/ 58 h 64"/>
              <a:gd name="T10" fmla="*/ 140 w 152"/>
              <a:gd name="T11" fmla="*/ 44 h 64"/>
              <a:gd name="T12" fmla="*/ 152 w 152"/>
              <a:gd name="T13" fmla="*/ 30 h 64"/>
              <a:gd name="T14" fmla="*/ 118 w 152"/>
              <a:gd name="T15" fmla="*/ 26 h 64"/>
              <a:gd name="T16" fmla="*/ 70 w 152"/>
              <a:gd name="T17" fmla="*/ 0 h 64"/>
              <a:gd name="T18" fmla="*/ 66 w 152"/>
              <a:gd name="T19" fmla="*/ 32 h 64"/>
              <a:gd name="T20" fmla="*/ 52 w 152"/>
              <a:gd name="T21" fmla="*/ 36 h 64"/>
              <a:gd name="T22" fmla="*/ 42 w 152"/>
              <a:gd name="T23" fmla="*/ 24 h 64"/>
              <a:gd name="T24" fmla="*/ 22 w 152"/>
              <a:gd name="T25" fmla="*/ 34 h 64"/>
              <a:gd name="T26" fmla="*/ 20 w 152"/>
              <a:gd name="T27" fmla="*/ 48 h 64"/>
              <a:gd name="T28" fmla="*/ 0 w 152"/>
              <a:gd name="T29" fmla="*/ 5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64">
                <a:moveTo>
                  <a:pt x="0" y="52"/>
                </a:moveTo>
                <a:lnTo>
                  <a:pt x="26" y="62"/>
                </a:lnTo>
                <a:lnTo>
                  <a:pt x="64" y="64"/>
                </a:lnTo>
                <a:lnTo>
                  <a:pt x="112" y="62"/>
                </a:lnTo>
                <a:lnTo>
                  <a:pt x="138" y="58"/>
                </a:lnTo>
                <a:lnTo>
                  <a:pt x="140" y="44"/>
                </a:lnTo>
                <a:lnTo>
                  <a:pt x="152" y="30"/>
                </a:lnTo>
                <a:lnTo>
                  <a:pt x="118" y="26"/>
                </a:lnTo>
                <a:lnTo>
                  <a:pt x="70" y="0"/>
                </a:lnTo>
                <a:lnTo>
                  <a:pt x="66" y="32"/>
                </a:lnTo>
                <a:lnTo>
                  <a:pt x="52" y="36"/>
                </a:lnTo>
                <a:lnTo>
                  <a:pt x="42" y="24"/>
                </a:lnTo>
                <a:lnTo>
                  <a:pt x="22" y="34"/>
                </a:lnTo>
                <a:lnTo>
                  <a:pt x="20" y="48"/>
                </a:lnTo>
                <a:lnTo>
                  <a:pt x="0" y="52"/>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1" name="Denmark"/>
          <p:cNvSpPr>
            <a:spLocks noChangeAspect="1" noEditPoints="1"/>
          </p:cNvSpPr>
          <p:nvPr/>
        </p:nvSpPr>
        <p:spPr bwMode="gray">
          <a:xfrm>
            <a:off x="6299962" y="3254081"/>
            <a:ext cx="270438" cy="389256"/>
          </a:xfrm>
          <a:custGeom>
            <a:avLst/>
            <a:gdLst>
              <a:gd name="T0" fmla="*/ 16 w 148"/>
              <a:gd name="T1" fmla="*/ 54 h 226"/>
              <a:gd name="T2" fmla="*/ 56 w 148"/>
              <a:gd name="T3" fmla="*/ 32 h 226"/>
              <a:gd name="T4" fmla="*/ 62 w 148"/>
              <a:gd name="T5" fmla="*/ 6 h 226"/>
              <a:gd name="T6" fmla="*/ 74 w 148"/>
              <a:gd name="T7" fmla="*/ 0 h 226"/>
              <a:gd name="T8" fmla="*/ 78 w 148"/>
              <a:gd name="T9" fmla="*/ 34 h 226"/>
              <a:gd name="T10" fmla="*/ 66 w 148"/>
              <a:gd name="T11" fmla="*/ 52 h 226"/>
              <a:gd name="T12" fmla="*/ 70 w 148"/>
              <a:gd name="T13" fmla="*/ 72 h 226"/>
              <a:gd name="T14" fmla="*/ 84 w 148"/>
              <a:gd name="T15" fmla="*/ 96 h 226"/>
              <a:gd name="T16" fmla="*/ 84 w 148"/>
              <a:gd name="T17" fmla="*/ 110 h 226"/>
              <a:gd name="T18" fmla="*/ 74 w 148"/>
              <a:gd name="T19" fmla="*/ 122 h 226"/>
              <a:gd name="T20" fmla="*/ 62 w 148"/>
              <a:gd name="T21" fmla="*/ 118 h 226"/>
              <a:gd name="T22" fmla="*/ 60 w 148"/>
              <a:gd name="T23" fmla="*/ 148 h 226"/>
              <a:gd name="T24" fmla="*/ 46 w 148"/>
              <a:gd name="T25" fmla="*/ 172 h 226"/>
              <a:gd name="T26" fmla="*/ 42 w 148"/>
              <a:gd name="T27" fmla="*/ 192 h 226"/>
              <a:gd name="T28" fmla="*/ 50 w 148"/>
              <a:gd name="T29" fmla="*/ 214 h 226"/>
              <a:gd name="T30" fmla="*/ 12 w 148"/>
              <a:gd name="T31" fmla="*/ 206 h 226"/>
              <a:gd name="T32" fmla="*/ 12 w 148"/>
              <a:gd name="T33" fmla="*/ 168 h 226"/>
              <a:gd name="T34" fmla="*/ 4 w 148"/>
              <a:gd name="T35" fmla="*/ 166 h 226"/>
              <a:gd name="T36" fmla="*/ 8 w 148"/>
              <a:gd name="T37" fmla="*/ 124 h 226"/>
              <a:gd name="T38" fmla="*/ 0 w 148"/>
              <a:gd name="T39" fmla="*/ 112 h 226"/>
              <a:gd name="T40" fmla="*/ 6 w 148"/>
              <a:gd name="T41" fmla="*/ 96 h 226"/>
              <a:gd name="T42" fmla="*/ 2 w 148"/>
              <a:gd name="T43" fmla="*/ 74 h 226"/>
              <a:gd name="T44" fmla="*/ 16 w 148"/>
              <a:gd name="T45" fmla="*/ 54 h 226"/>
              <a:gd name="T46" fmla="*/ 90 w 148"/>
              <a:gd name="T47" fmla="*/ 168 h 226"/>
              <a:gd name="T48" fmla="*/ 100 w 148"/>
              <a:gd name="T49" fmla="*/ 186 h 226"/>
              <a:gd name="T50" fmla="*/ 114 w 148"/>
              <a:gd name="T51" fmla="*/ 186 h 226"/>
              <a:gd name="T52" fmla="*/ 122 w 148"/>
              <a:gd name="T53" fmla="*/ 200 h 226"/>
              <a:gd name="T54" fmla="*/ 120 w 148"/>
              <a:gd name="T55" fmla="*/ 212 h 226"/>
              <a:gd name="T56" fmla="*/ 102 w 148"/>
              <a:gd name="T57" fmla="*/ 216 h 226"/>
              <a:gd name="T58" fmla="*/ 96 w 148"/>
              <a:gd name="T59" fmla="*/ 206 h 226"/>
              <a:gd name="T60" fmla="*/ 86 w 148"/>
              <a:gd name="T61" fmla="*/ 206 h 226"/>
              <a:gd name="T62" fmla="*/ 84 w 148"/>
              <a:gd name="T63" fmla="*/ 220 h 226"/>
              <a:gd name="T64" fmla="*/ 110 w 148"/>
              <a:gd name="T65" fmla="*/ 226 h 226"/>
              <a:gd name="T66" fmla="*/ 118 w 148"/>
              <a:gd name="T67" fmla="*/ 218 h 226"/>
              <a:gd name="T68" fmla="*/ 128 w 148"/>
              <a:gd name="T69" fmla="*/ 226 h 226"/>
              <a:gd name="T70" fmla="*/ 132 w 148"/>
              <a:gd name="T71" fmla="*/ 206 h 226"/>
              <a:gd name="T72" fmla="*/ 134 w 148"/>
              <a:gd name="T73" fmla="*/ 190 h 226"/>
              <a:gd name="T74" fmla="*/ 142 w 148"/>
              <a:gd name="T75" fmla="*/ 180 h 226"/>
              <a:gd name="T76" fmla="*/ 148 w 148"/>
              <a:gd name="T77" fmla="*/ 160 h 226"/>
              <a:gd name="T78" fmla="*/ 144 w 148"/>
              <a:gd name="T79" fmla="*/ 124 h 226"/>
              <a:gd name="T80" fmla="*/ 116 w 148"/>
              <a:gd name="T81" fmla="*/ 132 h 226"/>
              <a:gd name="T82" fmla="*/ 90 w 148"/>
              <a:gd name="T83" fmla="*/ 152 h 226"/>
              <a:gd name="T84" fmla="*/ 90 w 148"/>
              <a:gd name="T85" fmla="*/ 168 h 226"/>
              <a:gd name="T86" fmla="*/ 60 w 148"/>
              <a:gd name="T87" fmla="*/ 202 h 226"/>
              <a:gd name="T88" fmla="*/ 74 w 148"/>
              <a:gd name="T89" fmla="*/ 200 h 226"/>
              <a:gd name="T90" fmla="*/ 88 w 148"/>
              <a:gd name="T91" fmla="*/ 188 h 226"/>
              <a:gd name="T92" fmla="*/ 76 w 148"/>
              <a:gd name="T93" fmla="*/ 170 h 226"/>
              <a:gd name="T94" fmla="*/ 54 w 148"/>
              <a:gd name="T95" fmla="*/ 172 h 226"/>
              <a:gd name="T96" fmla="*/ 60 w 148"/>
              <a:gd name="T97" fmla="*/ 202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226">
                <a:moveTo>
                  <a:pt x="16" y="54"/>
                </a:moveTo>
                <a:lnTo>
                  <a:pt x="56" y="32"/>
                </a:lnTo>
                <a:lnTo>
                  <a:pt x="62" y="6"/>
                </a:lnTo>
                <a:lnTo>
                  <a:pt x="74" y="0"/>
                </a:lnTo>
                <a:lnTo>
                  <a:pt x="78" y="34"/>
                </a:lnTo>
                <a:lnTo>
                  <a:pt x="66" y="52"/>
                </a:lnTo>
                <a:lnTo>
                  <a:pt x="70" y="72"/>
                </a:lnTo>
                <a:lnTo>
                  <a:pt x="84" y="96"/>
                </a:lnTo>
                <a:lnTo>
                  <a:pt x="84" y="110"/>
                </a:lnTo>
                <a:lnTo>
                  <a:pt x="74" y="122"/>
                </a:lnTo>
                <a:lnTo>
                  <a:pt x="62" y="118"/>
                </a:lnTo>
                <a:lnTo>
                  <a:pt x="60" y="148"/>
                </a:lnTo>
                <a:lnTo>
                  <a:pt x="46" y="172"/>
                </a:lnTo>
                <a:lnTo>
                  <a:pt x="42" y="192"/>
                </a:lnTo>
                <a:lnTo>
                  <a:pt x="50" y="214"/>
                </a:lnTo>
                <a:lnTo>
                  <a:pt x="12" y="206"/>
                </a:lnTo>
                <a:lnTo>
                  <a:pt x="12" y="168"/>
                </a:lnTo>
                <a:lnTo>
                  <a:pt x="4" y="166"/>
                </a:lnTo>
                <a:lnTo>
                  <a:pt x="8" y="124"/>
                </a:lnTo>
                <a:lnTo>
                  <a:pt x="0" y="112"/>
                </a:lnTo>
                <a:lnTo>
                  <a:pt x="6" y="96"/>
                </a:lnTo>
                <a:lnTo>
                  <a:pt x="2" y="74"/>
                </a:lnTo>
                <a:lnTo>
                  <a:pt x="16" y="54"/>
                </a:lnTo>
                <a:close/>
                <a:moveTo>
                  <a:pt x="90" y="168"/>
                </a:moveTo>
                <a:lnTo>
                  <a:pt x="100" y="186"/>
                </a:lnTo>
                <a:lnTo>
                  <a:pt x="114" y="186"/>
                </a:lnTo>
                <a:lnTo>
                  <a:pt x="122" y="200"/>
                </a:lnTo>
                <a:lnTo>
                  <a:pt x="120" y="212"/>
                </a:lnTo>
                <a:lnTo>
                  <a:pt x="102" y="216"/>
                </a:lnTo>
                <a:lnTo>
                  <a:pt x="96" y="206"/>
                </a:lnTo>
                <a:lnTo>
                  <a:pt x="86" y="206"/>
                </a:lnTo>
                <a:lnTo>
                  <a:pt x="84" y="220"/>
                </a:lnTo>
                <a:lnTo>
                  <a:pt x="110" y="226"/>
                </a:lnTo>
                <a:lnTo>
                  <a:pt x="118" y="218"/>
                </a:lnTo>
                <a:lnTo>
                  <a:pt x="128" y="226"/>
                </a:lnTo>
                <a:lnTo>
                  <a:pt x="132" y="206"/>
                </a:lnTo>
                <a:lnTo>
                  <a:pt x="134" y="190"/>
                </a:lnTo>
                <a:lnTo>
                  <a:pt x="142" y="180"/>
                </a:lnTo>
                <a:lnTo>
                  <a:pt x="148" y="160"/>
                </a:lnTo>
                <a:lnTo>
                  <a:pt x="144" y="124"/>
                </a:lnTo>
                <a:lnTo>
                  <a:pt x="116" y="132"/>
                </a:lnTo>
                <a:lnTo>
                  <a:pt x="90" y="152"/>
                </a:lnTo>
                <a:lnTo>
                  <a:pt x="90" y="168"/>
                </a:lnTo>
                <a:close/>
                <a:moveTo>
                  <a:pt x="60" y="202"/>
                </a:moveTo>
                <a:lnTo>
                  <a:pt x="74" y="200"/>
                </a:lnTo>
                <a:lnTo>
                  <a:pt x="88" y="188"/>
                </a:lnTo>
                <a:lnTo>
                  <a:pt x="76" y="170"/>
                </a:lnTo>
                <a:lnTo>
                  <a:pt x="54" y="172"/>
                </a:lnTo>
                <a:lnTo>
                  <a:pt x="60" y="20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2" name="Germany"/>
          <p:cNvSpPr>
            <a:spLocks noChangeAspect="1"/>
          </p:cNvSpPr>
          <p:nvPr/>
        </p:nvSpPr>
        <p:spPr bwMode="gray">
          <a:xfrm>
            <a:off x="6129846" y="3606462"/>
            <a:ext cx="636837" cy="786711"/>
          </a:xfrm>
          <a:custGeom>
            <a:avLst/>
            <a:gdLst>
              <a:gd name="T0" fmla="*/ 80 w 348"/>
              <a:gd name="T1" fmla="*/ 88 h 458"/>
              <a:gd name="T2" fmla="*/ 48 w 348"/>
              <a:gd name="T3" fmla="*/ 96 h 458"/>
              <a:gd name="T4" fmla="*/ 40 w 348"/>
              <a:gd name="T5" fmla="*/ 142 h 458"/>
              <a:gd name="T6" fmla="*/ 28 w 348"/>
              <a:gd name="T7" fmla="*/ 152 h 458"/>
              <a:gd name="T8" fmla="*/ 38 w 348"/>
              <a:gd name="T9" fmla="*/ 172 h 458"/>
              <a:gd name="T10" fmla="*/ 22 w 348"/>
              <a:gd name="T11" fmla="*/ 194 h 458"/>
              <a:gd name="T12" fmla="*/ 0 w 348"/>
              <a:gd name="T13" fmla="*/ 200 h 458"/>
              <a:gd name="T14" fmla="*/ 8 w 348"/>
              <a:gd name="T15" fmla="*/ 228 h 458"/>
              <a:gd name="T16" fmla="*/ 4 w 348"/>
              <a:gd name="T17" fmla="*/ 256 h 458"/>
              <a:gd name="T18" fmla="*/ 16 w 348"/>
              <a:gd name="T19" fmla="*/ 288 h 458"/>
              <a:gd name="T20" fmla="*/ 20 w 348"/>
              <a:gd name="T21" fmla="*/ 322 h 458"/>
              <a:gd name="T22" fmla="*/ 28 w 348"/>
              <a:gd name="T23" fmla="*/ 354 h 458"/>
              <a:gd name="T24" fmla="*/ 80 w 348"/>
              <a:gd name="T25" fmla="*/ 388 h 458"/>
              <a:gd name="T26" fmla="*/ 68 w 348"/>
              <a:gd name="T27" fmla="*/ 452 h 458"/>
              <a:gd name="T28" fmla="*/ 102 w 348"/>
              <a:gd name="T29" fmla="*/ 448 h 458"/>
              <a:gd name="T30" fmla="*/ 132 w 348"/>
              <a:gd name="T31" fmla="*/ 450 h 458"/>
              <a:gd name="T32" fmla="*/ 228 w 348"/>
              <a:gd name="T33" fmla="*/ 454 h 458"/>
              <a:gd name="T34" fmla="*/ 262 w 348"/>
              <a:gd name="T35" fmla="*/ 456 h 458"/>
              <a:gd name="T36" fmla="*/ 258 w 348"/>
              <a:gd name="T37" fmla="*/ 432 h 458"/>
              <a:gd name="T38" fmla="*/ 274 w 348"/>
              <a:gd name="T39" fmla="*/ 408 h 458"/>
              <a:gd name="T40" fmla="*/ 308 w 348"/>
              <a:gd name="T41" fmla="*/ 392 h 458"/>
              <a:gd name="T42" fmla="*/ 284 w 348"/>
              <a:gd name="T43" fmla="*/ 370 h 458"/>
              <a:gd name="T44" fmla="*/ 248 w 348"/>
              <a:gd name="T45" fmla="*/ 344 h 458"/>
              <a:gd name="T46" fmla="*/ 232 w 348"/>
              <a:gd name="T47" fmla="*/ 306 h 458"/>
              <a:gd name="T48" fmla="*/ 252 w 348"/>
              <a:gd name="T49" fmla="*/ 298 h 458"/>
              <a:gd name="T50" fmla="*/ 300 w 348"/>
              <a:gd name="T51" fmla="*/ 270 h 458"/>
              <a:gd name="T52" fmla="*/ 326 w 348"/>
              <a:gd name="T53" fmla="*/ 252 h 458"/>
              <a:gd name="T54" fmla="*/ 348 w 348"/>
              <a:gd name="T55" fmla="*/ 246 h 458"/>
              <a:gd name="T56" fmla="*/ 328 w 348"/>
              <a:gd name="T57" fmla="*/ 198 h 458"/>
              <a:gd name="T58" fmla="*/ 304 w 348"/>
              <a:gd name="T59" fmla="*/ 136 h 458"/>
              <a:gd name="T60" fmla="*/ 300 w 348"/>
              <a:gd name="T61" fmla="*/ 106 h 458"/>
              <a:gd name="T62" fmla="*/ 282 w 348"/>
              <a:gd name="T63" fmla="*/ 62 h 458"/>
              <a:gd name="T64" fmla="*/ 268 w 348"/>
              <a:gd name="T65" fmla="*/ 26 h 458"/>
              <a:gd name="T66" fmla="*/ 252 w 348"/>
              <a:gd name="T67" fmla="*/ 44 h 458"/>
              <a:gd name="T68" fmla="*/ 226 w 348"/>
              <a:gd name="T69" fmla="*/ 62 h 458"/>
              <a:gd name="T70" fmla="*/ 200 w 348"/>
              <a:gd name="T71" fmla="*/ 76 h 458"/>
              <a:gd name="T72" fmla="*/ 180 w 348"/>
              <a:gd name="T73" fmla="*/ 46 h 458"/>
              <a:gd name="T74" fmla="*/ 152 w 348"/>
              <a:gd name="T75" fmla="*/ 16 h 458"/>
              <a:gd name="T76" fmla="*/ 104 w 348"/>
              <a:gd name="T77" fmla="*/ 0 h 458"/>
              <a:gd name="T78" fmla="*/ 112 w 348"/>
              <a:gd name="T79" fmla="*/ 24 h 458"/>
              <a:gd name="T80" fmla="*/ 114 w 348"/>
              <a:gd name="T81" fmla="*/ 52 h 458"/>
              <a:gd name="T82" fmla="*/ 110 w 348"/>
              <a:gd name="T83" fmla="*/ 72 h 458"/>
              <a:gd name="T84" fmla="*/ 88 w 348"/>
              <a:gd name="T85" fmla="*/ 9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8" h="458">
                <a:moveTo>
                  <a:pt x="88" y="96"/>
                </a:moveTo>
                <a:lnTo>
                  <a:pt x="80" y="88"/>
                </a:lnTo>
                <a:lnTo>
                  <a:pt x="64" y="94"/>
                </a:lnTo>
                <a:lnTo>
                  <a:pt x="48" y="96"/>
                </a:lnTo>
                <a:lnTo>
                  <a:pt x="48" y="112"/>
                </a:lnTo>
                <a:lnTo>
                  <a:pt x="40" y="142"/>
                </a:lnTo>
                <a:lnTo>
                  <a:pt x="26" y="142"/>
                </a:lnTo>
                <a:lnTo>
                  <a:pt x="28" y="152"/>
                </a:lnTo>
                <a:lnTo>
                  <a:pt x="38" y="156"/>
                </a:lnTo>
                <a:lnTo>
                  <a:pt x="38" y="172"/>
                </a:lnTo>
                <a:lnTo>
                  <a:pt x="28" y="182"/>
                </a:lnTo>
                <a:lnTo>
                  <a:pt x="22" y="194"/>
                </a:lnTo>
                <a:lnTo>
                  <a:pt x="8" y="194"/>
                </a:lnTo>
                <a:lnTo>
                  <a:pt x="0" y="200"/>
                </a:lnTo>
                <a:lnTo>
                  <a:pt x="2" y="214"/>
                </a:lnTo>
                <a:lnTo>
                  <a:pt x="8" y="228"/>
                </a:lnTo>
                <a:lnTo>
                  <a:pt x="0" y="242"/>
                </a:lnTo>
                <a:lnTo>
                  <a:pt x="4" y="256"/>
                </a:lnTo>
                <a:lnTo>
                  <a:pt x="4" y="266"/>
                </a:lnTo>
                <a:lnTo>
                  <a:pt x="16" y="288"/>
                </a:lnTo>
                <a:lnTo>
                  <a:pt x="6" y="302"/>
                </a:lnTo>
                <a:lnTo>
                  <a:pt x="20" y="322"/>
                </a:lnTo>
                <a:lnTo>
                  <a:pt x="20" y="342"/>
                </a:lnTo>
                <a:lnTo>
                  <a:pt x="28" y="354"/>
                </a:lnTo>
                <a:lnTo>
                  <a:pt x="42" y="356"/>
                </a:lnTo>
                <a:lnTo>
                  <a:pt x="80" y="388"/>
                </a:lnTo>
                <a:lnTo>
                  <a:pt x="66" y="422"/>
                </a:lnTo>
                <a:lnTo>
                  <a:pt x="68" y="452"/>
                </a:lnTo>
                <a:lnTo>
                  <a:pt x="82" y="458"/>
                </a:lnTo>
                <a:lnTo>
                  <a:pt x="102" y="448"/>
                </a:lnTo>
                <a:lnTo>
                  <a:pt x="114" y="452"/>
                </a:lnTo>
                <a:lnTo>
                  <a:pt x="132" y="450"/>
                </a:lnTo>
                <a:lnTo>
                  <a:pt x="142" y="458"/>
                </a:lnTo>
                <a:lnTo>
                  <a:pt x="228" y="454"/>
                </a:lnTo>
                <a:lnTo>
                  <a:pt x="244" y="446"/>
                </a:lnTo>
                <a:lnTo>
                  <a:pt x="262" y="456"/>
                </a:lnTo>
                <a:lnTo>
                  <a:pt x="274" y="450"/>
                </a:lnTo>
                <a:lnTo>
                  <a:pt x="258" y="432"/>
                </a:lnTo>
                <a:lnTo>
                  <a:pt x="256" y="418"/>
                </a:lnTo>
                <a:lnTo>
                  <a:pt x="274" y="408"/>
                </a:lnTo>
                <a:lnTo>
                  <a:pt x="290" y="394"/>
                </a:lnTo>
                <a:lnTo>
                  <a:pt x="308" y="392"/>
                </a:lnTo>
                <a:lnTo>
                  <a:pt x="294" y="370"/>
                </a:lnTo>
                <a:lnTo>
                  <a:pt x="284" y="370"/>
                </a:lnTo>
                <a:lnTo>
                  <a:pt x="274" y="356"/>
                </a:lnTo>
                <a:lnTo>
                  <a:pt x="248" y="344"/>
                </a:lnTo>
                <a:lnTo>
                  <a:pt x="244" y="318"/>
                </a:lnTo>
                <a:lnTo>
                  <a:pt x="232" y="306"/>
                </a:lnTo>
                <a:lnTo>
                  <a:pt x="234" y="300"/>
                </a:lnTo>
                <a:lnTo>
                  <a:pt x="252" y="298"/>
                </a:lnTo>
                <a:lnTo>
                  <a:pt x="278" y="284"/>
                </a:lnTo>
                <a:lnTo>
                  <a:pt x="300" y="270"/>
                </a:lnTo>
                <a:lnTo>
                  <a:pt x="318" y="266"/>
                </a:lnTo>
                <a:lnTo>
                  <a:pt x="326" y="252"/>
                </a:lnTo>
                <a:lnTo>
                  <a:pt x="340" y="256"/>
                </a:lnTo>
                <a:lnTo>
                  <a:pt x="348" y="246"/>
                </a:lnTo>
                <a:lnTo>
                  <a:pt x="326" y="218"/>
                </a:lnTo>
                <a:lnTo>
                  <a:pt x="328" y="198"/>
                </a:lnTo>
                <a:lnTo>
                  <a:pt x="324" y="156"/>
                </a:lnTo>
                <a:lnTo>
                  <a:pt x="304" y="136"/>
                </a:lnTo>
                <a:lnTo>
                  <a:pt x="306" y="122"/>
                </a:lnTo>
                <a:lnTo>
                  <a:pt x="300" y="106"/>
                </a:lnTo>
                <a:lnTo>
                  <a:pt x="302" y="78"/>
                </a:lnTo>
                <a:lnTo>
                  <a:pt x="282" y="62"/>
                </a:lnTo>
                <a:lnTo>
                  <a:pt x="280" y="30"/>
                </a:lnTo>
                <a:lnTo>
                  <a:pt x="268" y="26"/>
                </a:lnTo>
                <a:lnTo>
                  <a:pt x="262" y="50"/>
                </a:lnTo>
                <a:lnTo>
                  <a:pt x="252" y="44"/>
                </a:lnTo>
                <a:lnTo>
                  <a:pt x="238" y="44"/>
                </a:lnTo>
                <a:lnTo>
                  <a:pt x="226" y="62"/>
                </a:lnTo>
                <a:lnTo>
                  <a:pt x="214" y="62"/>
                </a:lnTo>
                <a:lnTo>
                  <a:pt x="200" y="76"/>
                </a:lnTo>
                <a:lnTo>
                  <a:pt x="176" y="68"/>
                </a:lnTo>
                <a:lnTo>
                  <a:pt x="180" y="46"/>
                </a:lnTo>
                <a:lnTo>
                  <a:pt x="152" y="38"/>
                </a:lnTo>
                <a:lnTo>
                  <a:pt x="152" y="16"/>
                </a:lnTo>
                <a:lnTo>
                  <a:pt x="142" y="8"/>
                </a:lnTo>
                <a:lnTo>
                  <a:pt x="104" y="0"/>
                </a:lnTo>
                <a:lnTo>
                  <a:pt x="100" y="16"/>
                </a:lnTo>
                <a:lnTo>
                  <a:pt x="112" y="24"/>
                </a:lnTo>
                <a:lnTo>
                  <a:pt x="106" y="42"/>
                </a:lnTo>
                <a:lnTo>
                  <a:pt x="114" y="52"/>
                </a:lnTo>
                <a:lnTo>
                  <a:pt x="106" y="62"/>
                </a:lnTo>
                <a:lnTo>
                  <a:pt x="110" y="72"/>
                </a:lnTo>
                <a:lnTo>
                  <a:pt x="100" y="90"/>
                </a:lnTo>
                <a:lnTo>
                  <a:pt x="88" y="96"/>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3" name="Belgium"/>
          <p:cNvSpPr>
            <a:spLocks noChangeAspect="1"/>
          </p:cNvSpPr>
          <p:nvPr/>
        </p:nvSpPr>
        <p:spPr bwMode="gray">
          <a:xfrm>
            <a:off x="5889940" y="3979331"/>
            <a:ext cx="270438" cy="213065"/>
          </a:xfrm>
          <a:custGeom>
            <a:avLst/>
            <a:gdLst>
              <a:gd name="T0" fmla="*/ 0 w 148"/>
              <a:gd name="T1" fmla="*/ 22 h 124"/>
              <a:gd name="T2" fmla="*/ 26 w 148"/>
              <a:gd name="T3" fmla="*/ 6 h 124"/>
              <a:gd name="T4" fmla="*/ 32 w 148"/>
              <a:gd name="T5" fmla="*/ 20 h 124"/>
              <a:gd name="T6" fmla="*/ 60 w 148"/>
              <a:gd name="T7" fmla="*/ 18 h 124"/>
              <a:gd name="T8" fmla="*/ 68 w 148"/>
              <a:gd name="T9" fmla="*/ 6 h 124"/>
              <a:gd name="T10" fmla="*/ 78 w 148"/>
              <a:gd name="T11" fmla="*/ 0 h 124"/>
              <a:gd name="T12" fmla="*/ 98 w 148"/>
              <a:gd name="T13" fmla="*/ 10 h 124"/>
              <a:gd name="T14" fmla="*/ 114 w 148"/>
              <a:gd name="T15" fmla="*/ 12 h 124"/>
              <a:gd name="T16" fmla="*/ 126 w 148"/>
              <a:gd name="T17" fmla="*/ 20 h 124"/>
              <a:gd name="T18" fmla="*/ 126 w 148"/>
              <a:gd name="T19" fmla="*/ 34 h 124"/>
              <a:gd name="T20" fmla="*/ 120 w 148"/>
              <a:gd name="T21" fmla="*/ 44 h 124"/>
              <a:gd name="T22" fmla="*/ 124 w 148"/>
              <a:gd name="T23" fmla="*/ 48 h 124"/>
              <a:gd name="T24" fmla="*/ 136 w 148"/>
              <a:gd name="T25" fmla="*/ 48 h 124"/>
              <a:gd name="T26" fmla="*/ 148 w 148"/>
              <a:gd name="T27" fmla="*/ 70 h 124"/>
              <a:gd name="T28" fmla="*/ 138 w 148"/>
              <a:gd name="T29" fmla="*/ 84 h 124"/>
              <a:gd name="T30" fmla="*/ 130 w 148"/>
              <a:gd name="T31" fmla="*/ 92 h 124"/>
              <a:gd name="T32" fmla="*/ 126 w 148"/>
              <a:gd name="T33" fmla="*/ 100 h 124"/>
              <a:gd name="T34" fmla="*/ 130 w 148"/>
              <a:gd name="T35" fmla="*/ 106 h 124"/>
              <a:gd name="T36" fmla="*/ 126 w 148"/>
              <a:gd name="T37" fmla="*/ 124 h 124"/>
              <a:gd name="T38" fmla="*/ 116 w 148"/>
              <a:gd name="T39" fmla="*/ 124 h 124"/>
              <a:gd name="T40" fmla="*/ 90 w 148"/>
              <a:gd name="T41" fmla="*/ 100 h 124"/>
              <a:gd name="T42" fmla="*/ 86 w 148"/>
              <a:gd name="T43" fmla="*/ 84 h 124"/>
              <a:gd name="T44" fmla="*/ 72 w 148"/>
              <a:gd name="T45" fmla="*/ 92 h 124"/>
              <a:gd name="T46" fmla="*/ 60 w 148"/>
              <a:gd name="T47" fmla="*/ 86 h 124"/>
              <a:gd name="T48" fmla="*/ 54 w 148"/>
              <a:gd name="T49" fmla="*/ 78 h 124"/>
              <a:gd name="T50" fmla="*/ 52 w 148"/>
              <a:gd name="T51" fmla="*/ 64 h 124"/>
              <a:gd name="T52" fmla="*/ 40 w 148"/>
              <a:gd name="T53" fmla="*/ 64 h 124"/>
              <a:gd name="T54" fmla="*/ 26 w 148"/>
              <a:gd name="T55" fmla="*/ 54 h 124"/>
              <a:gd name="T56" fmla="*/ 20 w 148"/>
              <a:gd name="T57" fmla="*/ 44 h 124"/>
              <a:gd name="T58" fmla="*/ 8 w 148"/>
              <a:gd name="T59" fmla="*/ 36 h 124"/>
              <a:gd name="T60" fmla="*/ 0 w 148"/>
              <a:gd name="T61" fmla="*/ 2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8" h="124">
                <a:moveTo>
                  <a:pt x="0" y="22"/>
                </a:moveTo>
                <a:lnTo>
                  <a:pt x="26" y="6"/>
                </a:lnTo>
                <a:lnTo>
                  <a:pt x="32" y="20"/>
                </a:lnTo>
                <a:lnTo>
                  <a:pt x="60" y="18"/>
                </a:lnTo>
                <a:lnTo>
                  <a:pt x="68" y="6"/>
                </a:lnTo>
                <a:lnTo>
                  <a:pt x="78" y="0"/>
                </a:lnTo>
                <a:lnTo>
                  <a:pt x="98" y="10"/>
                </a:lnTo>
                <a:lnTo>
                  <a:pt x="114" y="12"/>
                </a:lnTo>
                <a:lnTo>
                  <a:pt x="126" y="20"/>
                </a:lnTo>
                <a:lnTo>
                  <a:pt x="126" y="34"/>
                </a:lnTo>
                <a:lnTo>
                  <a:pt x="120" y="44"/>
                </a:lnTo>
                <a:lnTo>
                  <a:pt x="124" y="48"/>
                </a:lnTo>
                <a:lnTo>
                  <a:pt x="136" y="48"/>
                </a:lnTo>
                <a:lnTo>
                  <a:pt x="148" y="70"/>
                </a:lnTo>
                <a:lnTo>
                  <a:pt x="138" y="84"/>
                </a:lnTo>
                <a:lnTo>
                  <a:pt x="130" y="92"/>
                </a:lnTo>
                <a:lnTo>
                  <a:pt x="126" y="100"/>
                </a:lnTo>
                <a:lnTo>
                  <a:pt x="130" y="106"/>
                </a:lnTo>
                <a:lnTo>
                  <a:pt x="126" y="124"/>
                </a:lnTo>
                <a:lnTo>
                  <a:pt x="116" y="124"/>
                </a:lnTo>
                <a:lnTo>
                  <a:pt x="90" y="100"/>
                </a:lnTo>
                <a:lnTo>
                  <a:pt x="86" y="84"/>
                </a:lnTo>
                <a:lnTo>
                  <a:pt x="72" y="92"/>
                </a:lnTo>
                <a:lnTo>
                  <a:pt x="60" y="86"/>
                </a:lnTo>
                <a:lnTo>
                  <a:pt x="54" y="78"/>
                </a:lnTo>
                <a:lnTo>
                  <a:pt x="52" y="64"/>
                </a:lnTo>
                <a:lnTo>
                  <a:pt x="40" y="64"/>
                </a:lnTo>
                <a:lnTo>
                  <a:pt x="26" y="54"/>
                </a:lnTo>
                <a:lnTo>
                  <a:pt x="20" y="44"/>
                </a:lnTo>
                <a:lnTo>
                  <a:pt x="8" y="36"/>
                </a:lnTo>
                <a:lnTo>
                  <a:pt x="0" y="2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4" name="Luxembourg"/>
          <p:cNvSpPr>
            <a:spLocks noChangeAspect="1"/>
          </p:cNvSpPr>
          <p:nvPr/>
        </p:nvSpPr>
        <p:spPr bwMode="gray">
          <a:xfrm>
            <a:off x="6121124" y="4126838"/>
            <a:ext cx="47980" cy="65559"/>
          </a:xfrm>
          <a:custGeom>
            <a:avLst/>
            <a:gdLst>
              <a:gd name="T0" fmla="*/ 26 w 26"/>
              <a:gd name="T1" fmla="*/ 40 h 40"/>
              <a:gd name="T2" fmla="*/ 26 w 26"/>
              <a:gd name="T3" fmla="*/ 20 h 40"/>
              <a:gd name="T4" fmla="*/ 12 w 26"/>
              <a:gd name="T5" fmla="*/ 0 h 40"/>
              <a:gd name="T6" fmla="*/ 4 w 26"/>
              <a:gd name="T7" fmla="*/ 8 h 40"/>
              <a:gd name="T8" fmla="*/ 0 w 26"/>
              <a:gd name="T9" fmla="*/ 16 h 40"/>
              <a:gd name="T10" fmla="*/ 4 w 26"/>
              <a:gd name="T11" fmla="*/ 22 h 40"/>
              <a:gd name="T12" fmla="*/ 0 w 26"/>
              <a:gd name="T13" fmla="*/ 40 h 40"/>
              <a:gd name="T14" fmla="*/ 26 w 26"/>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0">
                <a:moveTo>
                  <a:pt x="26" y="40"/>
                </a:moveTo>
                <a:lnTo>
                  <a:pt x="26" y="20"/>
                </a:lnTo>
                <a:lnTo>
                  <a:pt x="12" y="0"/>
                </a:lnTo>
                <a:lnTo>
                  <a:pt x="4" y="8"/>
                </a:lnTo>
                <a:lnTo>
                  <a:pt x="0" y="16"/>
                </a:lnTo>
                <a:lnTo>
                  <a:pt x="4" y="22"/>
                </a:lnTo>
                <a:lnTo>
                  <a:pt x="0" y="40"/>
                </a:lnTo>
                <a:lnTo>
                  <a:pt x="26" y="40"/>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5" name="France"/>
          <p:cNvSpPr>
            <a:spLocks noChangeAspect="1" noEditPoints="1"/>
          </p:cNvSpPr>
          <p:nvPr/>
        </p:nvSpPr>
        <p:spPr bwMode="gray">
          <a:xfrm>
            <a:off x="5388325" y="4020303"/>
            <a:ext cx="990153" cy="946510"/>
          </a:xfrm>
          <a:custGeom>
            <a:avLst/>
            <a:gdLst>
              <a:gd name="T0" fmla="*/ 436 w 540"/>
              <a:gd name="T1" fmla="*/ 228 h 552"/>
              <a:gd name="T2" fmla="*/ 422 w 540"/>
              <a:gd name="T3" fmla="*/ 256 h 552"/>
              <a:gd name="T4" fmla="*/ 406 w 540"/>
              <a:gd name="T5" fmla="*/ 298 h 552"/>
              <a:gd name="T6" fmla="*/ 434 w 540"/>
              <a:gd name="T7" fmla="*/ 284 h 552"/>
              <a:gd name="T8" fmla="*/ 450 w 540"/>
              <a:gd name="T9" fmla="*/ 312 h 552"/>
              <a:gd name="T10" fmla="*/ 440 w 540"/>
              <a:gd name="T11" fmla="*/ 350 h 552"/>
              <a:gd name="T12" fmla="*/ 426 w 540"/>
              <a:gd name="T13" fmla="*/ 372 h 552"/>
              <a:gd name="T14" fmla="*/ 436 w 540"/>
              <a:gd name="T15" fmla="*/ 406 h 552"/>
              <a:gd name="T16" fmla="*/ 476 w 540"/>
              <a:gd name="T17" fmla="*/ 406 h 552"/>
              <a:gd name="T18" fmla="*/ 456 w 540"/>
              <a:gd name="T19" fmla="*/ 440 h 552"/>
              <a:gd name="T20" fmla="*/ 432 w 540"/>
              <a:gd name="T21" fmla="*/ 458 h 552"/>
              <a:gd name="T22" fmla="*/ 382 w 540"/>
              <a:gd name="T23" fmla="*/ 452 h 552"/>
              <a:gd name="T24" fmla="*/ 348 w 540"/>
              <a:gd name="T25" fmla="*/ 462 h 552"/>
              <a:gd name="T26" fmla="*/ 328 w 540"/>
              <a:gd name="T27" fmla="*/ 450 h 552"/>
              <a:gd name="T28" fmla="*/ 310 w 540"/>
              <a:gd name="T29" fmla="*/ 492 h 552"/>
              <a:gd name="T30" fmla="*/ 260 w 540"/>
              <a:gd name="T31" fmla="*/ 496 h 552"/>
              <a:gd name="T32" fmla="*/ 238 w 540"/>
              <a:gd name="T33" fmla="*/ 480 h 552"/>
              <a:gd name="T34" fmla="*/ 186 w 540"/>
              <a:gd name="T35" fmla="*/ 486 h 552"/>
              <a:gd name="T36" fmla="*/ 154 w 540"/>
              <a:gd name="T37" fmla="*/ 470 h 552"/>
              <a:gd name="T38" fmla="*/ 132 w 540"/>
              <a:gd name="T39" fmla="*/ 458 h 552"/>
              <a:gd name="T40" fmla="*/ 134 w 540"/>
              <a:gd name="T41" fmla="*/ 410 h 552"/>
              <a:gd name="T42" fmla="*/ 146 w 540"/>
              <a:gd name="T43" fmla="*/ 382 h 552"/>
              <a:gd name="T44" fmla="*/ 136 w 540"/>
              <a:gd name="T45" fmla="*/ 302 h 552"/>
              <a:gd name="T46" fmla="*/ 108 w 540"/>
              <a:gd name="T47" fmla="*/ 264 h 552"/>
              <a:gd name="T48" fmla="*/ 110 w 540"/>
              <a:gd name="T49" fmla="*/ 238 h 552"/>
              <a:gd name="T50" fmla="*/ 84 w 540"/>
              <a:gd name="T51" fmla="*/ 222 h 552"/>
              <a:gd name="T52" fmla="*/ 56 w 540"/>
              <a:gd name="T53" fmla="*/ 214 h 552"/>
              <a:gd name="T54" fmla="*/ 10 w 540"/>
              <a:gd name="T55" fmla="*/ 204 h 552"/>
              <a:gd name="T56" fmla="*/ 8 w 540"/>
              <a:gd name="T57" fmla="*/ 176 h 552"/>
              <a:gd name="T58" fmla="*/ 26 w 540"/>
              <a:gd name="T59" fmla="*/ 152 h 552"/>
              <a:gd name="T60" fmla="*/ 50 w 540"/>
              <a:gd name="T61" fmla="*/ 146 h 552"/>
              <a:gd name="T62" fmla="*/ 86 w 540"/>
              <a:gd name="T63" fmla="*/ 164 h 552"/>
              <a:gd name="T64" fmla="*/ 122 w 540"/>
              <a:gd name="T65" fmla="*/ 118 h 552"/>
              <a:gd name="T66" fmla="*/ 116 w 540"/>
              <a:gd name="T67" fmla="*/ 94 h 552"/>
              <a:gd name="T68" fmla="*/ 140 w 540"/>
              <a:gd name="T69" fmla="*/ 112 h 552"/>
              <a:gd name="T70" fmla="*/ 170 w 540"/>
              <a:gd name="T71" fmla="*/ 108 h 552"/>
              <a:gd name="T72" fmla="*/ 206 w 540"/>
              <a:gd name="T73" fmla="*/ 84 h 552"/>
              <a:gd name="T74" fmla="*/ 248 w 540"/>
              <a:gd name="T75" fmla="*/ 56 h 552"/>
              <a:gd name="T76" fmla="*/ 252 w 540"/>
              <a:gd name="T77" fmla="*/ 14 h 552"/>
              <a:gd name="T78" fmla="*/ 282 w 540"/>
              <a:gd name="T79" fmla="*/ 14 h 552"/>
              <a:gd name="T80" fmla="*/ 300 w 540"/>
              <a:gd name="T81" fmla="*/ 32 h 552"/>
              <a:gd name="T82" fmla="*/ 326 w 540"/>
              <a:gd name="T83" fmla="*/ 42 h 552"/>
              <a:gd name="T84" fmla="*/ 334 w 540"/>
              <a:gd name="T85" fmla="*/ 64 h 552"/>
              <a:gd name="T86" fmla="*/ 360 w 540"/>
              <a:gd name="T87" fmla="*/ 62 h 552"/>
              <a:gd name="T88" fmla="*/ 390 w 540"/>
              <a:gd name="T89" fmla="*/ 102 h 552"/>
              <a:gd name="T90" fmla="*/ 426 w 540"/>
              <a:gd name="T91" fmla="*/ 102 h 552"/>
              <a:gd name="T92" fmla="*/ 448 w 540"/>
              <a:gd name="T93" fmla="*/ 116 h 552"/>
              <a:gd name="T94" fmla="*/ 472 w 540"/>
              <a:gd name="T95" fmla="*/ 182 h 552"/>
              <a:gd name="T96" fmla="*/ 458 w 540"/>
              <a:gd name="T97" fmla="*/ 220 h 552"/>
              <a:gd name="T98" fmla="*/ 510 w 540"/>
              <a:gd name="T99" fmla="*/ 514 h 552"/>
              <a:gd name="T100" fmla="*/ 518 w 540"/>
              <a:gd name="T101" fmla="*/ 552 h 552"/>
              <a:gd name="T102" fmla="*/ 538 w 540"/>
              <a:gd name="T103" fmla="*/ 538 h 552"/>
              <a:gd name="T104" fmla="*/ 536 w 540"/>
              <a:gd name="T105" fmla="*/ 492 h 552"/>
              <a:gd name="T106" fmla="*/ 528 w 540"/>
              <a:gd name="T107" fmla="*/ 476 h 552"/>
              <a:gd name="T108" fmla="*/ 512 w 540"/>
              <a:gd name="T109" fmla="*/ 49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0" h="552">
                <a:moveTo>
                  <a:pt x="446" y="218"/>
                </a:moveTo>
                <a:lnTo>
                  <a:pt x="436" y="228"/>
                </a:lnTo>
                <a:lnTo>
                  <a:pt x="442" y="238"/>
                </a:lnTo>
                <a:lnTo>
                  <a:pt x="422" y="256"/>
                </a:lnTo>
                <a:lnTo>
                  <a:pt x="412" y="278"/>
                </a:lnTo>
                <a:lnTo>
                  <a:pt x="406" y="298"/>
                </a:lnTo>
                <a:lnTo>
                  <a:pt x="422" y="298"/>
                </a:lnTo>
                <a:lnTo>
                  <a:pt x="434" y="284"/>
                </a:lnTo>
                <a:lnTo>
                  <a:pt x="446" y="294"/>
                </a:lnTo>
                <a:lnTo>
                  <a:pt x="450" y="312"/>
                </a:lnTo>
                <a:lnTo>
                  <a:pt x="440" y="328"/>
                </a:lnTo>
                <a:lnTo>
                  <a:pt x="440" y="350"/>
                </a:lnTo>
                <a:lnTo>
                  <a:pt x="424" y="358"/>
                </a:lnTo>
                <a:lnTo>
                  <a:pt x="426" y="372"/>
                </a:lnTo>
                <a:lnTo>
                  <a:pt x="436" y="384"/>
                </a:lnTo>
                <a:lnTo>
                  <a:pt x="436" y="406"/>
                </a:lnTo>
                <a:lnTo>
                  <a:pt x="454" y="410"/>
                </a:lnTo>
                <a:lnTo>
                  <a:pt x="476" y="406"/>
                </a:lnTo>
                <a:lnTo>
                  <a:pt x="482" y="422"/>
                </a:lnTo>
                <a:lnTo>
                  <a:pt x="456" y="440"/>
                </a:lnTo>
                <a:lnTo>
                  <a:pt x="434" y="452"/>
                </a:lnTo>
                <a:lnTo>
                  <a:pt x="432" y="458"/>
                </a:lnTo>
                <a:lnTo>
                  <a:pt x="410" y="466"/>
                </a:lnTo>
                <a:lnTo>
                  <a:pt x="382" y="452"/>
                </a:lnTo>
                <a:lnTo>
                  <a:pt x="364" y="444"/>
                </a:lnTo>
                <a:lnTo>
                  <a:pt x="348" y="462"/>
                </a:lnTo>
                <a:lnTo>
                  <a:pt x="338" y="460"/>
                </a:lnTo>
                <a:lnTo>
                  <a:pt x="328" y="450"/>
                </a:lnTo>
                <a:lnTo>
                  <a:pt x="312" y="458"/>
                </a:lnTo>
                <a:lnTo>
                  <a:pt x="310" y="492"/>
                </a:lnTo>
                <a:lnTo>
                  <a:pt x="284" y="496"/>
                </a:lnTo>
                <a:lnTo>
                  <a:pt x="260" y="496"/>
                </a:lnTo>
                <a:lnTo>
                  <a:pt x="256" y="486"/>
                </a:lnTo>
                <a:lnTo>
                  <a:pt x="238" y="480"/>
                </a:lnTo>
                <a:lnTo>
                  <a:pt x="214" y="480"/>
                </a:lnTo>
                <a:lnTo>
                  <a:pt x="186" y="486"/>
                </a:lnTo>
                <a:lnTo>
                  <a:pt x="168" y="480"/>
                </a:lnTo>
                <a:lnTo>
                  <a:pt x="154" y="470"/>
                </a:lnTo>
                <a:lnTo>
                  <a:pt x="140" y="466"/>
                </a:lnTo>
                <a:lnTo>
                  <a:pt x="132" y="458"/>
                </a:lnTo>
                <a:lnTo>
                  <a:pt x="122" y="448"/>
                </a:lnTo>
                <a:lnTo>
                  <a:pt x="134" y="410"/>
                </a:lnTo>
                <a:lnTo>
                  <a:pt x="138" y="386"/>
                </a:lnTo>
                <a:lnTo>
                  <a:pt x="146" y="382"/>
                </a:lnTo>
                <a:lnTo>
                  <a:pt x="140" y="340"/>
                </a:lnTo>
                <a:lnTo>
                  <a:pt x="136" y="302"/>
                </a:lnTo>
                <a:lnTo>
                  <a:pt x="122" y="286"/>
                </a:lnTo>
                <a:lnTo>
                  <a:pt x="108" y="264"/>
                </a:lnTo>
                <a:lnTo>
                  <a:pt x="114" y="254"/>
                </a:lnTo>
                <a:lnTo>
                  <a:pt x="110" y="238"/>
                </a:lnTo>
                <a:lnTo>
                  <a:pt x="100" y="236"/>
                </a:lnTo>
                <a:lnTo>
                  <a:pt x="84" y="222"/>
                </a:lnTo>
                <a:lnTo>
                  <a:pt x="64" y="224"/>
                </a:lnTo>
                <a:lnTo>
                  <a:pt x="56" y="214"/>
                </a:lnTo>
                <a:lnTo>
                  <a:pt x="22" y="198"/>
                </a:lnTo>
                <a:lnTo>
                  <a:pt x="10" y="204"/>
                </a:lnTo>
                <a:lnTo>
                  <a:pt x="0" y="188"/>
                </a:lnTo>
                <a:lnTo>
                  <a:pt x="8" y="176"/>
                </a:lnTo>
                <a:lnTo>
                  <a:pt x="8" y="166"/>
                </a:lnTo>
                <a:lnTo>
                  <a:pt x="26" y="152"/>
                </a:lnTo>
                <a:lnTo>
                  <a:pt x="38" y="156"/>
                </a:lnTo>
                <a:lnTo>
                  <a:pt x="50" y="146"/>
                </a:lnTo>
                <a:lnTo>
                  <a:pt x="66" y="146"/>
                </a:lnTo>
                <a:lnTo>
                  <a:pt x="86" y="164"/>
                </a:lnTo>
                <a:lnTo>
                  <a:pt x="120" y="152"/>
                </a:lnTo>
                <a:lnTo>
                  <a:pt x="122" y="118"/>
                </a:lnTo>
                <a:lnTo>
                  <a:pt x="108" y="102"/>
                </a:lnTo>
                <a:lnTo>
                  <a:pt x="116" y="94"/>
                </a:lnTo>
                <a:lnTo>
                  <a:pt x="132" y="96"/>
                </a:lnTo>
                <a:lnTo>
                  <a:pt x="140" y="112"/>
                </a:lnTo>
                <a:lnTo>
                  <a:pt x="156" y="104"/>
                </a:lnTo>
                <a:lnTo>
                  <a:pt x="170" y="108"/>
                </a:lnTo>
                <a:lnTo>
                  <a:pt x="196" y="102"/>
                </a:lnTo>
                <a:lnTo>
                  <a:pt x="206" y="84"/>
                </a:lnTo>
                <a:lnTo>
                  <a:pt x="226" y="80"/>
                </a:lnTo>
                <a:lnTo>
                  <a:pt x="248" y="56"/>
                </a:lnTo>
                <a:lnTo>
                  <a:pt x="246" y="36"/>
                </a:lnTo>
                <a:lnTo>
                  <a:pt x="252" y="14"/>
                </a:lnTo>
                <a:lnTo>
                  <a:pt x="274" y="0"/>
                </a:lnTo>
                <a:lnTo>
                  <a:pt x="282" y="14"/>
                </a:lnTo>
                <a:lnTo>
                  <a:pt x="294" y="22"/>
                </a:lnTo>
                <a:lnTo>
                  <a:pt x="300" y="32"/>
                </a:lnTo>
                <a:lnTo>
                  <a:pt x="314" y="42"/>
                </a:lnTo>
                <a:lnTo>
                  <a:pt x="326" y="42"/>
                </a:lnTo>
                <a:lnTo>
                  <a:pt x="328" y="56"/>
                </a:lnTo>
                <a:lnTo>
                  <a:pt x="334" y="64"/>
                </a:lnTo>
                <a:lnTo>
                  <a:pt x="346" y="70"/>
                </a:lnTo>
                <a:lnTo>
                  <a:pt x="360" y="62"/>
                </a:lnTo>
                <a:lnTo>
                  <a:pt x="364" y="78"/>
                </a:lnTo>
                <a:lnTo>
                  <a:pt x="390" y="102"/>
                </a:lnTo>
                <a:lnTo>
                  <a:pt x="400" y="102"/>
                </a:lnTo>
                <a:lnTo>
                  <a:pt x="426" y="102"/>
                </a:lnTo>
                <a:lnTo>
                  <a:pt x="434" y="114"/>
                </a:lnTo>
                <a:lnTo>
                  <a:pt x="448" y="116"/>
                </a:lnTo>
                <a:lnTo>
                  <a:pt x="486" y="148"/>
                </a:lnTo>
                <a:lnTo>
                  <a:pt x="472" y="182"/>
                </a:lnTo>
                <a:lnTo>
                  <a:pt x="474" y="212"/>
                </a:lnTo>
                <a:lnTo>
                  <a:pt x="458" y="220"/>
                </a:lnTo>
                <a:lnTo>
                  <a:pt x="446" y="218"/>
                </a:lnTo>
                <a:close/>
                <a:moveTo>
                  <a:pt x="510" y="514"/>
                </a:moveTo>
                <a:lnTo>
                  <a:pt x="506" y="534"/>
                </a:lnTo>
                <a:lnTo>
                  <a:pt x="518" y="552"/>
                </a:lnTo>
                <a:lnTo>
                  <a:pt x="530" y="552"/>
                </a:lnTo>
                <a:lnTo>
                  <a:pt x="538" y="538"/>
                </a:lnTo>
                <a:lnTo>
                  <a:pt x="540" y="512"/>
                </a:lnTo>
                <a:lnTo>
                  <a:pt x="536" y="492"/>
                </a:lnTo>
                <a:lnTo>
                  <a:pt x="536" y="478"/>
                </a:lnTo>
                <a:lnTo>
                  <a:pt x="528" y="476"/>
                </a:lnTo>
                <a:lnTo>
                  <a:pt x="524" y="492"/>
                </a:lnTo>
                <a:lnTo>
                  <a:pt x="512" y="498"/>
                </a:lnTo>
                <a:lnTo>
                  <a:pt x="510" y="514"/>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6" name="Switzerland"/>
          <p:cNvSpPr>
            <a:spLocks noChangeAspect="1"/>
          </p:cNvSpPr>
          <p:nvPr/>
        </p:nvSpPr>
        <p:spPr bwMode="gray">
          <a:xfrm>
            <a:off x="6129846" y="4376782"/>
            <a:ext cx="327144" cy="176190"/>
          </a:xfrm>
          <a:custGeom>
            <a:avLst/>
            <a:gdLst>
              <a:gd name="T0" fmla="*/ 62 w 178"/>
              <a:gd name="T1" fmla="*/ 94 h 104"/>
              <a:gd name="T2" fmla="*/ 74 w 178"/>
              <a:gd name="T3" fmla="*/ 100 h 104"/>
              <a:gd name="T4" fmla="*/ 82 w 178"/>
              <a:gd name="T5" fmla="*/ 90 h 104"/>
              <a:gd name="T6" fmla="*/ 96 w 178"/>
              <a:gd name="T7" fmla="*/ 78 h 104"/>
              <a:gd name="T8" fmla="*/ 104 w 178"/>
              <a:gd name="T9" fmla="*/ 90 h 104"/>
              <a:gd name="T10" fmla="*/ 116 w 178"/>
              <a:gd name="T11" fmla="*/ 96 h 104"/>
              <a:gd name="T12" fmla="*/ 118 w 178"/>
              <a:gd name="T13" fmla="*/ 80 h 104"/>
              <a:gd name="T14" fmla="*/ 122 w 178"/>
              <a:gd name="T15" fmla="*/ 68 h 104"/>
              <a:gd name="T16" fmla="*/ 132 w 178"/>
              <a:gd name="T17" fmla="*/ 72 h 104"/>
              <a:gd name="T18" fmla="*/ 158 w 178"/>
              <a:gd name="T19" fmla="*/ 78 h 104"/>
              <a:gd name="T20" fmla="*/ 164 w 178"/>
              <a:gd name="T21" fmla="*/ 64 h 104"/>
              <a:gd name="T22" fmla="*/ 166 w 178"/>
              <a:gd name="T23" fmla="*/ 52 h 104"/>
              <a:gd name="T24" fmla="*/ 178 w 178"/>
              <a:gd name="T25" fmla="*/ 48 h 104"/>
              <a:gd name="T26" fmla="*/ 168 w 178"/>
              <a:gd name="T27" fmla="*/ 40 h 104"/>
              <a:gd name="T28" fmla="*/ 154 w 178"/>
              <a:gd name="T29" fmla="*/ 44 h 104"/>
              <a:gd name="T30" fmla="*/ 140 w 178"/>
              <a:gd name="T31" fmla="*/ 38 h 104"/>
              <a:gd name="T32" fmla="*/ 136 w 178"/>
              <a:gd name="T33" fmla="*/ 24 h 104"/>
              <a:gd name="T34" fmla="*/ 142 w 178"/>
              <a:gd name="T35" fmla="*/ 10 h 104"/>
              <a:gd name="T36" fmla="*/ 132 w 178"/>
              <a:gd name="T37" fmla="*/ 2 h 104"/>
              <a:gd name="T38" fmla="*/ 114 w 178"/>
              <a:gd name="T39" fmla="*/ 4 h 104"/>
              <a:gd name="T40" fmla="*/ 102 w 178"/>
              <a:gd name="T41" fmla="*/ 0 h 104"/>
              <a:gd name="T42" fmla="*/ 82 w 178"/>
              <a:gd name="T43" fmla="*/ 10 h 104"/>
              <a:gd name="T44" fmla="*/ 68 w 178"/>
              <a:gd name="T45" fmla="*/ 4 h 104"/>
              <a:gd name="T46" fmla="*/ 52 w 178"/>
              <a:gd name="T47" fmla="*/ 12 h 104"/>
              <a:gd name="T48" fmla="*/ 40 w 178"/>
              <a:gd name="T49" fmla="*/ 10 h 104"/>
              <a:gd name="T50" fmla="*/ 30 w 178"/>
              <a:gd name="T51" fmla="*/ 20 h 104"/>
              <a:gd name="T52" fmla="*/ 36 w 178"/>
              <a:gd name="T53" fmla="*/ 30 h 104"/>
              <a:gd name="T54" fmla="*/ 16 w 178"/>
              <a:gd name="T55" fmla="*/ 48 h 104"/>
              <a:gd name="T56" fmla="*/ 6 w 178"/>
              <a:gd name="T57" fmla="*/ 70 h 104"/>
              <a:gd name="T58" fmla="*/ 0 w 178"/>
              <a:gd name="T59" fmla="*/ 90 h 104"/>
              <a:gd name="T60" fmla="*/ 16 w 178"/>
              <a:gd name="T61" fmla="*/ 90 h 104"/>
              <a:gd name="T62" fmla="*/ 28 w 178"/>
              <a:gd name="T63" fmla="*/ 76 h 104"/>
              <a:gd name="T64" fmla="*/ 40 w 178"/>
              <a:gd name="T65" fmla="*/ 86 h 104"/>
              <a:gd name="T66" fmla="*/ 44 w 178"/>
              <a:gd name="T67" fmla="*/ 104 h 104"/>
              <a:gd name="T68" fmla="*/ 62 w 178"/>
              <a:gd name="T69"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8" h="104">
                <a:moveTo>
                  <a:pt x="62" y="94"/>
                </a:moveTo>
                <a:lnTo>
                  <a:pt x="74" y="100"/>
                </a:lnTo>
                <a:lnTo>
                  <a:pt x="82" y="90"/>
                </a:lnTo>
                <a:lnTo>
                  <a:pt x="96" y="78"/>
                </a:lnTo>
                <a:lnTo>
                  <a:pt x="104" y="90"/>
                </a:lnTo>
                <a:lnTo>
                  <a:pt x="116" y="96"/>
                </a:lnTo>
                <a:lnTo>
                  <a:pt x="118" y="80"/>
                </a:lnTo>
                <a:lnTo>
                  <a:pt x="122" y="68"/>
                </a:lnTo>
                <a:lnTo>
                  <a:pt x="132" y="72"/>
                </a:lnTo>
                <a:lnTo>
                  <a:pt x="158" y="78"/>
                </a:lnTo>
                <a:lnTo>
                  <a:pt x="164" y="64"/>
                </a:lnTo>
                <a:lnTo>
                  <a:pt x="166" y="52"/>
                </a:lnTo>
                <a:lnTo>
                  <a:pt x="178" y="48"/>
                </a:lnTo>
                <a:lnTo>
                  <a:pt x="168" y="40"/>
                </a:lnTo>
                <a:lnTo>
                  <a:pt x="154" y="44"/>
                </a:lnTo>
                <a:lnTo>
                  <a:pt x="140" y="38"/>
                </a:lnTo>
                <a:lnTo>
                  <a:pt x="136" y="24"/>
                </a:lnTo>
                <a:lnTo>
                  <a:pt x="142" y="10"/>
                </a:lnTo>
                <a:lnTo>
                  <a:pt x="132" y="2"/>
                </a:lnTo>
                <a:lnTo>
                  <a:pt x="114" y="4"/>
                </a:lnTo>
                <a:lnTo>
                  <a:pt x="102" y="0"/>
                </a:lnTo>
                <a:lnTo>
                  <a:pt x="82" y="10"/>
                </a:lnTo>
                <a:lnTo>
                  <a:pt x="68" y="4"/>
                </a:lnTo>
                <a:lnTo>
                  <a:pt x="52" y="12"/>
                </a:lnTo>
                <a:lnTo>
                  <a:pt x="40" y="10"/>
                </a:lnTo>
                <a:lnTo>
                  <a:pt x="30" y="20"/>
                </a:lnTo>
                <a:lnTo>
                  <a:pt x="36" y="30"/>
                </a:lnTo>
                <a:lnTo>
                  <a:pt x="16" y="48"/>
                </a:lnTo>
                <a:lnTo>
                  <a:pt x="6" y="70"/>
                </a:lnTo>
                <a:lnTo>
                  <a:pt x="0" y="90"/>
                </a:lnTo>
                <a:lnTo>
                  <a:pt x="16" y="90"/>
                </a:lnTo>
                <a:lnTo>
                  <a:pt x="28" y="76"/>
                </a:lnTo>
                <a:lnTo>
                  <a:pt x="40" y="86"/>
                </a:lnTo>
                <a:lnTo>
                  <a:pt x="44" y="104"/>
                </a:lnTo>
                <a:lnTo>
                  <a:pt x="62" y="94"/>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7" name="Austria"/>
          <p:cNvSpPr>
            <a:spLocks noChangeAspect="1"/>
          </p:cNvSpPr>
          <p:nvPr/>
        </p:nvSpPr>
        <p:spPr bwMode="gray">
          <a:xfrm>
            <a:off x="6378474" y="4245662"/>
            <a:ext cx="540877" cy="254041"/>
          </a:xfrm>
          <a:custGeom>
            <a:avLst/>
            <a:gdLst>
              <a:gd name="T0" fmla="*/ 42 w 294"/>
              <a:gd name="T1" fmla="*/ 124 h 148"/>
              <a:gd name="T2" fmla="*/ 32 w 294"/>
              <a:gd name="T3" fmla="*/ 116 h 148"/>
              <a:gd name="T4" fmla="*/ 18 w 294"/>
              <a:gd name="T5" fmla="*/ 120 h 148"/>
              <a:gd name="T6" fmla="*/ 4 w 294"/>
              <a:gd name="T7" fmla="*/ 114 h 148"/>
              <a:gd name="T8" fmla="*/ 0 w 294"/>
              <a:gd name="T9" fmla="*/ 100 h 148"/>
              <a:gd name="T10" fmla="*/ 6 w 294"/>
              <a:gd name="T11" fmla="*/ 86 h 148"/>
              <a:gd name="T12" fmla="*/ 92 w 294"/>
              <a:gd name="T13" fmla="*/ 82 h 148"/>
              <a:gd name="T14" fmla="*/ 108 w 294"/>
              <a:gd name="T15" fmla="*/ 74 h 148"/>
              <a:gd name="T16" fmla="*/ 126 w 294"/>
              <a:gd name="T17" fmla="*/ 84 h 148"/>
              <a:gd name="T18" fmla="*/ 138 w 294"/>
              <a:gd name="T19" fmla="*/ 78 h 148"/>
              <a:gd name="T20" fmla="*/ 122 w 294"/>
              <a:gd name="T21" fmla="*/ 60 h 148"/>
              <a:gd name="T22" fmla="*/ 120 w 294"/>
              <a:gd name="T23" fmla="*/ 46 h 148"/>
              <a:gd name="T24" fmla="*/ 138 w 294"/>
              <a:gd name="T25" fmla="*/ 36 h 148"/>
              <a:gd name="T26" fmla="*/ 154 w 294"/>
              <a:gd name="T27" fmla="*/ 22 h 148"/>
              <a:gd name="T28" fmla="*/ 172 w 294"/>
              <a:gd name="T29" fmla="*/ 20 h 148"/>
              <a:gd name="T30" fmla="*/ 176 w 294"/>
              <a:gd name="T31" fmla="*/ 26 h 148"/>
              <a:gd name="T32" fmla="*/ 192 w 294"/>
              <a:gd name="T33" fmla="*/ 24 h 148"/>
              <a:gd name="T34" fmla="*/ 208 w 294"/>
              <a:gd name="T35" fmla="*/ 0 h 148"/>
              <a:gd name="T36" fmla="*/ 230 w 294"/>
              <a:gd name="T37" fmla="*/ 4 h 148"/>
              <a:gd name="T38" fmla="*/ 252 w 294"/>
              <a:gd name="T39" fmla="*/ 8 h 148"/>
              <a:gd name="T40" fmla="*/ 270 w 294"/>
              <a:gd name="T41" fmla="*/ 8 h 148"/>
              <a:gd name="T42" fmla="*/ 286 w 294"/>
              <a:gd name="T43" fmla="*/ 18 h 148"/>
              <a:gd name="T44" fmla="*/ 280 w 294"/>
              <a:gd name="T45" fmla="*/ 36 h 148"/>
              <a:gd name="T46" fmla="*/ 294 w 294"/>
              <a:gd name="T47" fmla="*/ 48 h 148"/>
              <a:gd name="T48" fmla="*/ 286 w 294"/>
              <a:gd name="T49" fmla="*/ 60 h 148"/>
              <a:gd name="T50" fmla="*/ 282 w 294"/>
              <a:gd name="T51" fmla="*/ 80 h 148"/>
              <a:gd name="T52" fmla="*/ 264 w 294"/>
              <a:gd name="T53" fmla="*/ 74 h 148"/>
              <a:gd name="T54" fmla="*/ 258 w 294"/>
              <a:gd name="T55" fmla="*/ 88 h 148"/>
              <a:gd name="T56" fmla="*/ 252 w 294"/>
              <a:gd name="T57" fmla="*/ 106 h 148"/>
              <a:gd name="T58" fmla="*/ 248 w 294"/>
              <a:gd name="T59" fmla="*/ 124 h 148"/>
              <a:gd name="T60" fmla="*/ 236 w 294"/>
              <a:gd name="T61" fmla="*/ 122 h 148"/>
              <a:gd name="T62" fmla="*/ 222 w 294"/>
              <a:gd name="T63" fmla="*/ 134 h 148"/>
              <a:gd name="T64" fmla="*/ 214 w 294"/>
              <a:gd name="T65" fmla="*/ 130 h 148"/>
              <a:gd name="T66" fmla="*/ 200 w 294"/>
              <a:gd name="T67" fmla="*/ 138 h 148"/>
              <a:gd name="T68" fmla="*/ 188 w 294"/>
              <a:gd name="T69" fmla="*/ 148 h 148"/>
              <a:gd name="T70" fmla="*/ 150 w 294"/>
              <a:gd name="T71" fmla="*/ 146 h 148"/>
              <a:gd name="T72" fmla="*/ 124 w 294"/>
              <a:gd name="T73" fmla="*/ 140 h 148"/>
              <a:gd name="T74" fmla="*/ 102 w 294"/>
              <a:gd name="T75" fmla="*/ 126 h 148"/>
              <a:gd name="T76" fmla="*/ 98 w 294"/>
              <a:gd name="T77" fmla="*/ 112 h 148"/>
              <a:gd name="T78" fmla="*/ 66 w 294"/>
              <a:gd name="T79" fmla="*/ 112 h 148"/>
              <a:gd name="T80" fmla="*/ 42 w 294"/>
              <a:gd name="T81" fmla="*/ 12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4" h="148">
                <a:moveTo>
                  <a:pt x="42" y="124"/>
                </a:moveTo>
                <a:lnTo>
                  <a:pt x="32" y="116"/>
                </a:lnTo>
                <a:lnTo>
                  <a:pt x="18" y="120"/>
                </a:lnTo>
                <a:lnTo>
                  <a:pt x="4" y="114"/>
                </a:lnTo>
                <a:lnTo>
                  <a:pt x="0" y="100"/>
                </a:lnTo>
                <a:lnTo>
                  <a:pt x="6" y="86"/>
                </a:lnTo>
                <a:lnTo>
                  <a:pt x="92" y="82"/>
                </a:lnTo>
                <a:lnTo>
                  <a:pt x="108" y="74"/>
                </a:lnTo>
                <a:lnTo>
                  <a:pt x="126" y="84"/>
                </a:lnTo>
                <a:lnTo>
                  <a:pt x="138" y="78"/>
                </a:lnTo>
                <a:lnTo>
                  <a:pt x="122" y="60"/>
                </a:lnTo>
                <a:lnTo>
                  <a:pt x="120" y="46"/>
                </a:lnTo>
                <a:lnTo>
                  <a:pt x="138" y="36"/>
                </a:lnTo>
                <a:lnTo>
                  <a:pt x="154" y="22"/>
                </a:lnTo>
                <a:lnTo>
                  <a:pt x="172" y="20"/>
                </a:lnTo>
                <a:lnTo>
                  <a:pt x="176" y="26"/>
                </a:lnTo>
                <a:lnTo>
                  <a:pt x="192" y="24"/>
                </a:lnTo>
                <a:lnTo>
                  <a:pt x="208" y="0"/>
                </a:lnTo>
                <a:lnTo>
                  <a:pt x="230" y="4"/>
                </a:lnTo>
                <a:lnTo>
                  <a:pt x="252" y="8"/>
                </a:lnTo>
                <a:lnTo>
                  <a:pt x="270" y="8"/>
                </a:lnTo>
                <a:lnTo>
                  <a:pt x="286" y="18"/>
                </a:lnTo>
                <a:lnTo>
                  <a:pt x="280" y="36"/>
                </a:lnTo>
                <a:lnTo>
                  <a:pt x="294" y="48"/>
                </a:lnTo>
                <a:lnTo>
                  <a:pt x="286" y="60"/>
                </a:lnTo>
                <a:lnTo>
                  <a:pt x="282" y="80"/>
                </a:lnTo>
                <a:lnTo>
                  <a:pt x="264" y="74"/>
                </a:lnTo>
                <a:lnTo>
                  <a:pt x="258" y="88"/>
                </a:lnTo>
                <a:lnTo>
                  <a:pt x="252" y="106"/>
                </a:lnTo>
                <a:lnTo>
                  <a:pt x="248" y="124"/>
                </a:lnTo>
                <a:lnTo>
                  <a:pt x="236" y="122"/>
                </a:lnTo>
                <a:lnTo>
                  <a:pt x="222" y="134"/>
                </a:lnTo>
                <a:lnTo>
                  <a:pt x="214" y="130"/>
                </a:lnTo>
                <a:lnTo>
                  <a:pt x="200" y="138"/>
                </a:lnTo>
                <a:lnTo>
                  <a:pt x="188" y="148"/>
                </a:lnTo>
                <a:lnTo>
                  <a:pt x="150" y="146"/>
                </a:lnTo>
                <a:lnTo>
                  <a:pt x="124" y="140"/>
                </a:lnTo>
                <a:lnTo>
                  <a:pt x="102" y="126"/>
                </a:lnTo>
                <a:lnTo>
                  <a:pt x="98" y="112"/>
                </a:lnTo>
                <a:lnTo>
                  <a:pt x="66" y="112"/>
                </a:lnTo>
                <a:lnTo>
                  <a:pt x="42" y="12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8" name="Czech Republic"/>
          <p:cNvSpPr>
            <a:spLocks noChangeAspect="1"/>
          </p:cNvSpPr>
          <p:nvPr/>
        </p:nvSpPr>
        <p:spPr bwMode="gray">
          <a:xfrm>
            <a:off x="6557312" y="4028499"/>
            <a:ext cx="453639" cy="262237"/>
          </a:xfrm>
          <a:custGeom>
            <a:avLst/>
            <a:gdLst>
              <a:gd name="T0" fmla="*/ 248 w 248"/>
              <a:gd name="T1" fmla="*/ 94 h 152"/>
              <a:gd name="T2" fmla="*/ 242 w 248"/>
              <a:gd name="T3" fmla="*/ 104 h 152"/>
              <a:gd name="T4" fmla="*/ 240 w 248"/>
              <a:gd name="T5" fmla="*/ 120 h 152"/>
              <a:gd name="T6" fmla="*/ 226 w 248"/>
              <a:gd name="T7" fmla="*/ 124 h 152"/>
              <a:gd name="T8" fmla="*/ 218 w 248"/>
              <a:gd name="T9" fmla="*/ 136 h 152"/>
              <a:gd name="T10" fmla="*/ 202 w 248"/>
              <a:gd name="T11" fmla="*/ 134 h 152"/>
              <a:gd name="T12" fmla="*/ 190 w 248"/>
              <a:gd name="T13" fmla="*/ 144 h 152"/>
              <a:gd name="T14" fmla="*/ 174 w 248"/>
              <a:gd name="T15" fmla="*/ 134 h 152"/>
              <a:gd name="T16" fmla="*/ 156 w 248"/>
              <a:gd name="T17" fmla="*/ 134 h 152"/>
              <a:gd name="T18" fmla="*/ 134 w 248"/>
              <a:gd name="T19" fmla="*/ 130 h 152"/>
              <a:gd name="T20" fmla="*/ 112 w 248"/>
              <a:gd name="T21" fmla="*/ 126 h 152"/>
              <a:gd name="T22" fmla="*/ 96 w 248"/>
              <a:gd name="T23" fmla="*/ 150 h 152"/>
              <a:gd name="T24" fmla="*/ 80 w 248"/>
              <a:gd name="T25" fmla="*/ 152 h 152"/>
              <a:gd name="T26" fmla="*/ 76 w 248"/>
              <a:gd name="T27" fmla="*/ 146 h 152"/>
              <a:gd name="T28" fmla="*/ 62 w 248"/>
              <a:gd name="T29" fmla="*/ 124 h 152"/>
              <a:gd name="T30" fmla="*/ 52 w 248"/>
              <a:gd name="T31" fmla="*/ 124 h 152"/>
              <a:gd name="T32" fmla="*/ 42 w 248"/>
              <a:gd name="T33" fmla="*/ 110 h 152"/>
              <a:gd name="T34" fmla="*/ 16 w 248"/>
              <a:gd name="T35" fmla="*/ 98 h 152"/>
              <a:gd name="T36" fmla="*/ 12 w 248"/>
              <a:gd name="T37" fmla="*/ 72 h 152"/>
              <a:gd name="T38" fmla="*/ 0 w 248"/>
              <a:gd name="T39" fmla="*/ 60 h 152"/>
              <a:gd name="T40" fmla="*/ 2 w 248"/>
              <a:gd name="T41" fmla="*/ 54 h 152"/>
              <a:gd name="T42" fmla="*/ 20 w 248"/>
              <a:gd name="T43" fmla="*/ 52 h 152"/>
              <a:gd name="T44" fmla="*/ 46 w 248"/>
              <a:gd name="T45" fmla="*/ 38 h 152"/>
              <a:gd name="T46" fmla="*/ 68 w 248"/>
              <a:gd name="T47" fmla="*/ 24 h 152"/>
              <a:gd name="T48" fmla="*/ 86 w 248"/>
              <a:gd name="T49" fmla="*/ 20 h 152"/>
              <a:gd name="T50" fmla="*/ 94 w 248"/>
              <a:gd name="T51" fmla="*/ 6 h 152"/>
              <a:gd name="T52" fmla="*/ 108 w 248"/>
              <a:gd name="T53" fmla="*/ 10 h 152"/>
              <a:gd name="T54" fmla="*/ 116 w 248"/>
              <a:gd name="T55" fmla="*/ 0 h 152"/>
              <a:gd name="T56" fmla="*/ 130 w 248"/>
              <a:gd name="T57" fmla="*/ 22 h 152"/>
              <a:gd name="T58" fmla="*/ 154 w 248"/>
              <a:gd name="T59" fmla="*/ 30 h 152"/>
              <a:gd name="T60" fmla="*/ 160 w 248"/>
              <a:gd name="T61" fmla="*/ 48 h 152"/>
              <a:gd name="T62" fmla="*/ 180 w 248"/>
              <a:gd name="T63" fmla="*/ 62 h 152"/>
              <a:gd name="T64" fmla="*/ 184 w 248"/>
              <a:gd name="T65" fmla="*/ 42 h 152"/>
              <a:gd name="T66" fmla="*/ 204 w 248"/>
              <a:gd name="T67" fmla="*/ 48 h 152"/>
              <a:gd name="T68" fmla="*/ 218 w 248"/>
              <a:gd name="T69" fmla="*/ 62 h 152"/>
              <a:gd name="T70" fmla="*/ 242 w 248"/>
              <a:gd name="T71" fmla="*/ 68 h 152"/>
              <a:gd name="T72" fmla="*/ 248 w 248"/>
              <a:gd name="T73" fmla="*/ 9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 h="152">
                <a:moveTo>
                  <a:pt x="248" y="94"/>
                </a:moveTo>
                <a:lnTo>
                  <a:pt x="242" y="104"/>
                </a:lnTo>
                <a:lnTo>
                  <a:pt x="240" y="120"/>
                </a:lnTo>
                <a:lnTo>
                  <a:pt x="226" y="124"/>
                </a:lnTo>
                <a:lnTo>
                  <a:pt x="218" y="136"/>
                </a:lnTo>
                <a:lnTo>
                  <a:pt x="202" y="134"/>
                </a:lnTo>
                <a:lnTo>
                  <a:pt x="190" y="144"/>
                </a:lnTo>
                <a:lnTo>
                  <a:pt x="174" y="134"/>
                </a:lnTo>
                <a:lnTo>
                  <a:pt x="156" y="134"/>
                </a:lnTo>
                <a:lnTo>
                  <a:pt x="134" y="130"/>
                </a:lnTo>
                <a:lnTo>
                  <a:pt x="112" y="126"/>
                </a:lnTo>
                <a:lnTo>
                  <a:pt x="96" y="150"/>
                </a:lnTo>
                <a:lnTo>
                  <a:pt x="80" y="152"/>
                </a:lnTo>
                <a:lnTo>
                  <a:pt x="76" y="146"/>
                </a:lnTo>
                <a:lnTo>
                  <a:pt x="62" y="124"/>
                </a:lnTo>
                <a:lnTo>
                  <a:pt x="52" y="124"/>
                </a:lnTo>
                <a:lnTo>
                  <a:pt x="42" y="110"/>
                </a:lnTo>
                <a:lnTo>
                  <a:pt x="16" y="98"/>
                </a:lnTo>
                <a:lnTo>
                  <a:pt x="12" y="72"/>
                </a:lnTo>
                <a:lnTo>
                  <a:pt x="0" y="60"/>
                </a:lnTo>
                <a:lnTo>
                  <a:pt x="2" y="54"/>
                </a:lnTo>
                <a:lnTo>
                  <a:pt x="20" y="52"/>
                </a:lnTo>
                <a:lnTo>
                  <a:pt x="46" y="38"/>
                </a:lnTo>
                <a:lnTo>
                  <a:pt x="68" y="24"/>
                </a:lnTo>
                <a:lnTo>
                  <a:pt x="86" y="20"/>
                </a:lnTo>
                <a:lnTo>
                  <a:pt x="94" y="6"/>
                </a:lnTo>
                <a:lnTo>
                  <a:pt x="108" y="10"/>
                </a:lnTo>
                <a:lnTo>
                  <a:pt x="116" y="0"/>
                </a:lnTo>
                <a:lnTo>
                  <a:pt x="130" y="22"/>
                </a:lnTo>
                <a:lnTo>
                  <a:pt x="154" y="30"/>
                </a:lnTo>
                <a:lnTo>
                  <a:pt x="160" y="48"/>
                </a:lnTo>
                <a:lnTo>
                  <a:pt x="180" y="62"/>
                </a:lnTo>
                <a:lnTo>
                  <a:pt x="184" y="42"/>
                </a:lnTo>
                <a:lnTo>
                  <a:pt x="204" y="48"/>
                </a:lnTo>
                <a:lnTo>
                  <a:pt x="218" y="62"/>
                </a:lnTo>
                <a:lnTo>
                  <a:pt x="242" y="68"/>
                </a:lnTo>
                <a:lnTo>
                  <a:pt x="248" y="9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19" name="Slovakia"/>
          <p:cNvSpPr>
            <a:spLocks noChangeAspect="1"/>
          </p:cNvSpPr>
          <p:nvPr/>
        </p:nvSpPr>
        <p:spPr bwMode="gray">
          <a:xfrm>
            <a:off x="6893178" y="4192393"/>
            <a:ext cx="383849" cy="147507"/>
          </a:xfrm>
          <a:custGeom>
            <a:avLst/>
            <a:gdLst>
              <a:gd name="T0" fmla="*/ 200 w 210"/>
              <a:gd name="T1" fmla="*/ 58 h 88"/>
              <a:gd name="T2" fmla="*/ 184 w 210"/>
              <a:gd name="T3" fmla="*/ 68 h 88"/>
              <a:gd name="T4" fmla="*/ 170 w 210"/>
              <a:gd name="T5" fmla="*/ 56 h 88"/>
              <a:gd name="T6" fmla="*/ 158 w 210"/>
              <a:gd name="T7" fmla="*/ 58 h 88"/>
              <a:gd name="T8" fmla="*/ 138 w 210"/>
              <a:gd name="T9" fmla="*/ 54 h 88"/>
              <a:gd name="T10" fmla="*/ 128 w 210"/>
              <a:gd name="T11" fmla="*/ 58 h 88"/>
              <a:gd name="T12" fmla="*/ 112 w 210"/>
              <a:gd name="T13" fmla="*/ 72 h 88"/>
              <a:gd name="T14" fmla="*/ 74 w 210"/>
              <a:gd name="T15" fmla="*/ 72 h 88"/>
              <a:gd name="T16" fmla="*/ 68 w 210"/>
              <a:gd name="T17" fmla="*/ 88 h 88"/>
              <a:gd name="T18" fmla="*/ 22 w 210"/>
              <a:gd name="T19" fmla="*/ 88 h 88"/>
              <a:gd name="T20" fmla="*/ 14 w 210"/>
              <a:gd name="T21" fmla="*/ 80 h 88"/>
              <a:gd name="T22" fmla="*/ 0 w 210"/>
              <a:gd name="T23" fmla="*/ 68 h 88"/>
              <a:gd name="T24" fmla="*/ 6 w 210"/>
              <a:gd name="T25" fmla="*/ 50 h 88"/>
              <a:gd name="T26" fmla="*/ 18 w 210"/>
              <a:gd name="T27" fmla="*/ 40 h 88"/>
              <a:gd name="T28" fmla="*/ 34 w 210"/>
              <a:gd name="T29" fmla="*/ 42 h 88"/>
              <a:gd name="T30" fmla="*/ 42 w 210"/>
              <a:gd name="T31" fmla="*/ 30 h 88"/>
              <a:gd name="T32" fmla="*/ 56 w 210"/>
              <a:gd name="T33" fmla="*/ 26 h 88"/>
              <a:gd name="T34" fmla="*/ 58 w 210"/>
              <a:gd name="T35" fmla="*/ 10 h 88"/>
              <a:gd name="T36" fmla="*/ 64 w 210"/>
              <a:gd name="T37" fmla="*/ 0 h 88"/>
              <a:gd name="T38" fmla="*/ 82 w 210"/>
              <a:gd name="T39" fmla="*/ 8 h 88"/>
              <a:gd name="T40" fmla="*/ 96 w 210"/>
              <a:gd name="T41" fmla="*/ 2 h 88"/>
              <a:gd name="T42" fmla="*/ 110 w 210"/>
              <a:gd name="T43" fmla="*/ 14 h 88"/>
              <a:gd name="T44" fmla="*/ 152 w 210"/>
              <a:gd name="T45" fmla="*/ 10 h 88"/>
              <a:gd name="T46" fmla="*/ 178 w 210"/>
              <a:gd name="T47" fmla="*/ 8 h 88"/>
              <a:gd name="T48" fmla="*/ 210 w 210"/>
              <a:gd name="T49" fmla="*/ 28 h 88"/>
              <a:gd name="T50" fmla="*/ 204 w 210"/>
              <a:gd name="T51" fmla="*/ 46 h 88"/>
              <a:gd name="T52" fmla="*/ 200 w 210"/>
              <a:gd name="T5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0" h="88">
                <a:moveTo>
                  <a:pt x="200" y="58"/>
                </a:moveTo>
                <a:lnTo>
                  <a:pt x="184" y="68"/>
                </a:lnTo>
                <a:lnTo>
                  <a:pt x="170" y="56"/>
                </a:lnTo>
                <a:lnTo>
                  <a:pt x="158" y="58"/>
                </a:lnTo>
                <a:lnTo>
                  <a:pt x="138" y="54"/>
                </a:lnTo>
                <a:lnTo>
                  <a:pt x="128" y="58"/>
                </a:lnTo>
                <a:lnTo>
                  <a:pt x="112" y="72"/>
                </a:lnTo>
                <a:lnTo>
                  <a:pt x="74" y="72"/>
                </a:lnTo>
                <a:lnTo>
                  <a:pt x="68" y="88"/>
                </a:lnTo>
                <a:lnTo>
                  <a:pt x="22" y="88"/>
                </a:lnTo>
                <a:lnTo>
                  <a:pt x="14" y="80"/>
                </a:lnTo>
                <a:lnTo>
                  <a:pt x="0" y="68"/>
                </a:lnTo>
                <a:lnTo>
                  <a:pt x="6" y="50"/>
                </a:lnTo>
                <a:lnTo>
                  <a:pt x="18" y="40"/>
                </a:lnTo>
                <a:lnTo>
                  <a:pt x="34" y="42"/>
                </a:lnTo>
                <a:lnTo>
                  <a:pt x="42" y="30"/>
                </a:lnTo>
                <a:lnTo>
                  <a:pt x="56" y="26"/>
                </a:lnTo>
                <a:lnTo>
                  <a:pt x="58" y="10"/>
                </a:lnTo>
                <a:lnTo>
                  <a:pt x="64" y="0"/>
                </a:lnTo>
                <a:lnTo>
                  <a:pt x="82" y="8"/>
                </a:lnTo>
                <a:lnTo>
                  <a:pt x="96" y="2"/>
                </a:lnTo>
                <a:lnTo>
                  <a:pt x="110" y="14"/>
                </a:lnTo>
                <a:lnTo>
                  <a:pt x="152" y="10"/>
                </a:lnTo>
                <a:lnTo>
                  <a:pt x="178" y="8"/>
                </a:lnTo>
                <a:lnTo>
                  <a:pt x="210" y="28"/>
                </a:lnTo>
                <a:lnTo>
                  <a:pt x="204" y="46"/>
                </a:lnTo>
                <a:lnTo>
                  <a:pt x="200" y="58"/>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0" name="Italy"/>
          <p:cNvSpPr>
            <a:spLocks noChangeAspect="1" noEditPoints="1"/>
          </p:cNvSpPr>
          <p:nvPr/>
        </p:nvSpPr>
        <p:spPr bwMode="gray">
          <a:xfrm>
            <a:off x="6164741" y="4438243"/>
            <a:ext cx="828763" cy="942412"/>
          </a:xfrm>
          <a:custGeom>
            <a:avLst/>
            <a:gdLst>
              <a:gd name="T0" fmla="*/ 264 w 454"/>
              <a:gd name="T1" fmla="*/ 46 h 550"/>
              <a:gd name="T2" fmla="*/ 266 w 454"/>
              <a:gd name="T3" fmla="*/ 80 h 550"/>
              <a:gd name="T4" fmla="*/ 222 w 454"/>
              <a:gd name="T5" fmla="*/ 80 h 550"/>
              <a:gd name="T6" fmla="*/ 218 w 454"/>
              <a:gd name="T7" fmla="*/ 122 h 550"/>
              <a:gd name="T8" fmla="*/ 220 w 454"/>
              <a:gd name="T9" fmla="*/ 170 h 550"/>
              <a:gd name="T10" fmla="*/ 272 w 454"/>
              <a:gd name="T11" fmla="*/ 236 h 550"/>
              <a:gd name="T12" fmla="*/ 342 w 454"/>
              <a:gd name="T13" fmla="*/ 280 h 550"/>
              <a:gd name="T14" fmla="*/ 362 w 454"/>
              <a:gd name="T15" fmla="*/ 300 h 550"/>
              <a:gd name="T16" fmla="*/ 412 w 454"/>
              <a:gd name="T17" fmla="*/ 324 h 550"/>
              <a:gd name="T18" fmla="*/ 434 w 454"/>
              <a:gd name="T19" fmla="*/ 342 h 550"/>
              <a:gd name="T20" fmla="*/ 454 w 454"/>
              <a:gd name="T21" fmla="*/ 390 h 550"/>
              <a:gd name="T22" fmla="*/ 430 w 454"/>
              <a:gd name="T23" fmla="*/ 372 h 550"/>
              <a:gd name="T24" fmla="*/ 384 w 454"/>
              <a:gd name="T25" fmla="*/ 384 h 550"/>
              <a:gd name="T26" fmla="*/ 408 w 454"/>
              <a:gd name="T27" fmla="*/ 418 h 550"/>
              <a:gd name="T28" fmla="*/ 392 w 454"/>
              <a:gd name="T29" fmla="*/ 450 h 550"/>
              <a:gd name="T30" fmla="*/ 346 w 454"/>
              <a:gd name="T31" fmla="*/ 486 h 550"/>
              <a:gd name="T32" fmla="*/ 352 w 454"/>
              <a:gd name="T33" fmla="*/ 454 h 550"/>
              <a:gd name="T34" fmla="*/ 362 w 454"/>
              <a:gd name="T35" fmla="*/ 436 h 550"/>
              <a:gd name="T36" fmla="*/ 318 w 454"/>
              <a:gd name="T37" fmla="*/ 372 h 550"/>
              <a:gd name="T38" fmla="*/ 268 w 454"/>
              <a:gd name="T39" fmla="*/ 320 h 550"/>
              <a:gd name="T40" fmla="*/ 206 w 454"/>
              <a:gd name="T41" fmla="*/ 280 h 550"/>
              <a:gd name="T42" fmla="*/ 164 w 454"/>
              <a:gd name="T43" fmla="*/ 256 h 550"/>
              <a:gd name="T44" fmla="*/ 146 w 454"/>
              <a:gd name="T45" fmla="*/ 228 h 550"/>
              <a:gd name="T46" fmla="*/ 118 w 454"/>
              <a:gd name="T47" fmla="*/ 154 h 550"/>
              <a:gd name="T48" fmla="*/ 90 w 454"/>
              <a:gd name="T49" fmla="*/ 146 h 550"/>
              <a:gd name="T50" fmla="*/ 72 w 454"/>
              <a:gd name="T51" fmla="*/ 168 h 550"/>
              <a:gd name="T52" fmla="*/ 52 w 454"/>
              <a:gd name="T53" fmla="*/ 162 h 550"/>
              <a:gd name="T54" fmla="*/ 12 w 454"/>
              <a:gd name="T55" fmla="*/ 162 h 550"/>
              <a:gd name="T56" fmla="*/ 2 w 454"/>
              <a:gd name="T57" fmla="*/ 128 h 550"/>
              <a:gd name="T58" fmla="*/ 16 w 454"/>
              <a:gd name="T59" fmla="*/ 106 h 550"/>
              <a:gd name="T60" fmla="*/ 26 w 454"/>
              <a:gd name="T61" fmla="*/ 68 h 550"/>
              <a:gd name="T62" fmla="*/ 56 w 454"/>
              <a:gd name="T63" fmla="*/ 64 h 550"/>
              <a:gd name="T64" fmla="*/ 78 w 454"/>
              <a:gd name="T65" fmla="*/ 42 h 550"/>
              <a:gd name="T66" fmla="*/ 98 w 454"/>
              <a:gd name="T67" fmla="*/ 60 h 550"/>
              <a:gd name="T68" fmla="*/ 104 w 454"/>
              <a:gd name="T69" fmla="*/ 32 h 550"/>
              <a:gd name="T70" fmla="*/ 140 w 454"/>
              <a:gd name="T71" fmla="*/ 42 h 550"/>
              <a:gd name="T72" fmla="*/ 148 w 454"/>
              <a:gd name="T73" fmla="*/ 16 h 550"/>
              <a:gd name="T74" fmla="*/ 184 w 454"/>
              <a:gd name="T75" fmla="*/ 0 h 550"/>
              <a:gd name="T76" fmla="*/ 220 w 454"/>
              <a:gd name="T77" fmla="*/ 14 h 550"/>
              <a:gd name="T78" fmla="*/ 268 w 454"/>
              <a:gd name="T79" fmla="*/ 34 h 550"/>
              <a:gd name="T80" fmla="*/ 80 w 454"/>
              <a:gd name="T81" fmla="*/ 362 h 550"/>
              <a:gd name="T82" fmla="*/ 80 w 454"/>
              <a:gd name="T83" fmla="*/ 414 h 550"/>
              <a:gd name="T84" fmla="*/ 104 w 454"/>
              <a:gd name="T85" fmla="*/ 424 h 550"/>
              <a:gd name="T86" fmla="*/ 122 w 454"/>
              <a:gd name="T87" fmla="*/ 416 h 550"/>
              <a:gd name="T88" fmla="*/ 118 w 454"/>
              <a:gd name="T89" fmla="*/ 378 h 550"/>
              <a:gd name="T90" fmla="*/ 120 w 454"/>
              <a:gd name="T91" fmla="*/ 332 h 550"/>
              <a:gd name="T92" fmla="*/ 88 w 454"/>
              <a:gd name="T93" fmla="*/ 334 h 550"/>
              <a:gd name="T94" fmla="*/ 72 w 454"/>
              <a:gd name="T95" fmla="*/ 358 h 550"/>
              <a:gd name="T96" fmla="*/ 230 w 454"/>
              <a:gd name="T97" fmla="*/ 512 h 550"/>
              <a:gd name="T98" fmla="*/ 266 w 454"/>
              <a:gd name="T99" fmla="*/ 528 h 550"/>
              <a:gd name="T100" fmla="*/ 298 w 454"/>
              <a:gd name="T101" fmla="*/ 546 h 550"/>
              <a:gd name="T102" fmla="*/ 326 w 454"/>
              <a:gd name="T103" fmla="*/ 526 h 550"/>
              <a:gd name="T104" fmla="*/ 336 w 454"/>
              <a:gd name="T105" fmla="*/ 476 h 550"/>
              <a:gd name="T106" fmla="*/ 278 w 454"/>
              <a:gd name="T107" fmla="*/ 486 h 550"/>
              <a:gd name="T108" fmla="*/ 242 w 454"/>
              <a:gd name="T109" fmla="*/ 482 h 550"/>
              <a:gd name="T110" fmla="*/ 222 w 454"/>
              <a:gd name="T111" fmla="*/ 496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4" h="550">
                <a:moveTo>
                  <a:pt x="268" y="34"/>
                </a:moveTo>
                <a:lnTo>
                  <a:pt x="264" y="46"/>
                </a:lnTo>
                <a:lnTo>
                  <a:pt x="268" y="60"/>
                </a:lnTo>
                <a:lnTo>
                  <a:pt x="266" y="80"/>
                </a:lnTo>
                <a:lnTo>
                  <a:pt x="244" y="78"/>
                </a:lnTo>
                <a:lnTo>
                  <a:pt x="222" y="80"/>
                </a:lnTo>
                <a:lnTo>
                  <a:pt x="210" y="96"/>
                </a:lnTo>
                <a:lnTo>
                  <a:pt x="218" y="122"/>
                </a:lnTo>
                <a:lnTo>
                  <a:pt x="214" y="140"/>
                </a:lnTo>
                <a:lnTo>
                  <a:pt x="220" y="170"/>
                </a:lnTo>
                <a:lnTo>
                  <a:pt x="264" y="202"/>
                </a:lnTo>
                <a:lnTo>
                  <a:pt x="272" y="236"/>
                </a:lnTo>
                <a:lnTo>
                  <a:pt x="312" y="272"/>
                </a:lnTo>
                <a:lnTo>
                  <a:pt x="342" y="280"/>
                </a:lnTo>
                <a:lnTo>
                  <a:pt x="368" y="280"/>
                </a:lnTo>
                <a:lnTo>
                  <a:pt x="362" y="300"/>
                </a:lnTo>
                <a:lnTo>
                  <a:pt x="394" y="320"/>
                </a:lnTo>
                <a:lnTo>
                  <a:pt x="412" y="324"/>
                </a:lnTo>
                <a:lnTo>
                  <a:pt x="422" y="340"/>
                </a:lnTo>
                <a:lnTo>
                  <a:pt x="434" y="342"/>
                </a:lnTo>
                <a:lnTo>
                  <a:pt x="454" y="370"/>
                </a:lnTo>
                <a:lnTo>
                  <a:pt x="454" y="390"/>
                </a:lnTo>
                <a:lnTo>
                  <a:pt x="442" y="392"/>
                </a:lnTo>
                <a:lnTo>
                  <a:pt x="430" y="372"/>
                </a:lnTo>
                <a:lnTo>
                  <a:pt x="398" y="362"/>
                </a:lnTo>
                <a:lnTo>
                  <a:pt x="384" y="384"/>
                </a:lnTo>
                <a:lnTo>
                  <a:pt x="382" y="404"/>
                </a:lnTo>
                <a:lnTo>
                  <a:pt x="408" y="418"/>
                </a:lnTo>
                <a:lnTo>
                  <a:pt x="408" y="442"/>
                </a:lnTo>
                <a:lnTo>
                  <a:pt x="392" y="450"/>
                </a:lnTo>
                <a:lnTo>
                  <a:pt x="362" y="486"/>
                </a:lnTo>
                <a:lnTo>
                  <a:pt x="346" y="486"/>
                </a:lnTo>
                <a:lnTo>
                  <a:pt x="344" y="474"/>
                </a:lnTo>
                <a:lnTo>
                  <a:pt x="352" y="454"/>
                </a:lnTo>
                <a:lnTo>
                  <a:pt x="348" y="446"/>
                </a:lnTo>
                <a:lnTo>
                  <a:pt x="362" y="436"/>
                </a:lnTo>
                <a:lnTo>
                  <a:pt x="344" y="384"/>
                </a:lnTo>
                <a:lnTo>
                  <a:pt x="318" y="372"/>
                </a:lnTo>
                <a:lnTo>
                  <a:pt x="314" y="358"/>
                </a:lnTo>
                <a:lnTo>
                  <a:pt x="268" y="320"/>
                </a:lnTo>
                <a:lnTo>
                  <a:pt x="240" y="312"/>
                </a:lnTo>
                <a:lnTo>
                  <a:pt x="206" y="280"/>
                </a:lnTo>
                <a:lnTo>
                  <a:pt x="188" y="268"/>
                </a:lnTo>
                <a:lnTo>
                  <a:pt x="164" y="256"/>
                </a:lnTo>
                <a:lnTo>
                  <a:pt x="160" y="240"/>
                </a:lnTo>
                <a:lnTo>
                  <a:pt x="146" y="228"/>
                </a:lnTo>
                <a:lnTo>
                  <a:pt x="142" y="182"/>
                </a:lnTo>
                <a:lnTo>
                  <a:pt x="118" y="154"/>
                </a:lnTo>
                <a:lnTo>
                  <a:pt x="100" y="152"/>
                </a:lnTo>
                <a:lnTo>
                  <a:pt x="90" y="146"/>
                </a:lnTo>
                <a:lnTo>
                  <a:pt x="76" y="152"/>
                </a:lnTo>
                <a:lnTo>
                  <a:pt x="72" y="168"/>
                </a:lnTo>
                <a:lnTo>
                  <a:pt x="58" y="178"/>
                </a:lnTo>
                <a:lnTo>
                  <a:pt x="52" y="162"/>
                </a:lnTo>
                <a:lnTo>
                  <a:pt x="30" y="166"/>
                </a:lnTo>
                <a:lnTo>
                  <a:pt x="12" y="162"/>
                </a:lnTo>
                <a:lnTo>
                  <a:pt x="12" y="140"/>
                </a:lnTo>
                <a:lnTo>
                  <a:pt x="2" y="128"/>
                </a:lnTo>
                <a:lnTo>
                  <a:pt x="0" y="114"/>
                </a:lnTo>
                <a:lnTo>
                  <a:pt x="16" y="106"/>
                </a:lnTo>
                <a:lnTo>
                  <a:pt x="16" y="84"/>
                </a:lnTo>
                <a:lnTo>
                  <a:pt x="26" y="68"/>
                </a:lnTo>
                <a:lnTo>
                  <a:pt x="44" y="58"/>
                </a:lnTo>
                <a:lnTo>
                  <a:pt x="56" y="64"/>
                </a:lnTo>
                <a:lnTo>
                  <a:pt x="64" y="54"/>
                </a:lnTo>
                <a:lnTo>
                  <a:pt x="78" y="42"/>
                </a:lnTo>
                <a:lnTo>
                  <a:pt x="86" y="54"/>
                </a:lnTo>
                <a:lnTo>
                  <a:pt x="98" y="60"/>
                </a:lnTo>
                <a:lnTo>
                  <a:pt x="100" y="44"/>
                </a:lnTo>
                <a:lnTo>
                  <a:pt x="104" y="32"/>
                </a:lnTo>
                <a:lnTo>
                  <a:pt x="114" y="36"/>
                </a:lnTo>
                <a:lnTo>
                  <a:pt x="140" y="42"/>
                </a:lnTo>
                <a:lnTo>
                  <a:pt x="146" y="28"/>
                </a:lnTo>
                <a:lnTo>
                  <a:pt x="148" y="16"/>
                </a:lnTo>
                <a:lnTo>
                  <a:pt x="160" y="12"/>
                </a:lnTo>
                <a:lnTo>
                  <a:pt x="184" y="0"/>
                </a:lnTo>
                <a:lnTo>
                  <a:pt x="216" y="0"/>
                </a:lnTo>
                <a:lnTo>
                  <a:pt x="220" y="14"/>
                </a:lnTo>
                <a:lnTo>
                  <a:pt x="242" y="28"/>
                </a:lnTo>
                <a:lnTo>
                  <a:pt x="268" y="34"/>
                </a:lnTo>
                <a:close/>
                <a:moveTo>
                  <a:pt x="72" y="358"/>
                </a:moveTo>
                <a:lnTo>
                  <a:pt x="80" y="362"/>
                </a:lnTo>
                <a:lnTo>
                  <a:pt x="82" y="388"/>
                </a:lnTo>
                <a:lnTo>
                  <a:pt x="80" y="414"/>
                </a:lnTo>
                <a:lnTo>
                  <a:pt x="96" y="438"/>
                </a:lnTo>
                <a:lnTo>
                  <a:pt x="104" y="424"/>
                </a:lnTo>
                <a:lnTo>
                  <a:pt x="114" y="428"/>
                </a:lnTo>
                <a:lnTo>
                  <a:pt x="122" y="416"/>
                </a:lnTo>
                <a:lnTo>
                  <a:pt x="124" y="392"/>
                </a:lnTo>
                <a:lnTo>
                  <a:pt x="118" y="378"/>
                </a:lnTo>
                <a:lnTo>
                  <a:pt x="122" y="364"/>
                </a:lnTo>
                <a:lnTo>
                  <a:pt x="120" y="332"/>
                </a:lnTo>
                <a:lnTo>
                  <a:pt x="108" y="318"/>
                </a:lnTo>
                <a:lnTo>
                  <a:pt x="88" y="334"/>
                </a:lnTo>
                <a:lnTo>
                  <a:pt x="76" y="334"/>
                </a:lnTo>
                <a:lnTo>
                  <a:pt x="72" y="358"/>
                </a:lnTo>
                <a:close/>
                <a:moveTo>
                  <a:pt x="222" y="496"/>
                </a:moveTo>
                <a:lnTo>
                  <a:pt x="230" y="512"/>
                </a:lnTo>
                <a:lnTo>
                  <a:pt x="246" y="512"/>
                </a:lnTo>
                <a:lnTo>
                  <a:pt x="266" y="528"/>
                </a:lnTo>
                <a:lnTo>
                  <a:pt x="294" y="536"/>
                </a:lnTo>
                <a:lnTo>
                  <a:pt x="298" y="546"/>
                </a:lnTo>
                <a:lnTo>
                  <a:pt x="322" y="550"/>
                </a:lnTo>
                <a:lnTo>
                  <a:pt x="326" y="526"/>
                </a:lnTo>
                <a:lnTo>
                  <a:pt x="322" y="510"/>
                </a:lnTo>
                <a:lnTo>
                  <a:pt x="336" y="476"/>
                </a:lnTo>
                <a:lnTo>
                  <a:pt x="320" y="476"/>
                </a:lnTo>
                <a:lnTo>
                  <a:pt x="278" y="486"/>
                </a:lnTo>
                <a:lnTo>
                  <a:pt x="258" y="476"/>
                </a:lnTo>
                <a:lnTo>
                  <a:pt x="242" y="482"/>
                </a:lnTo>
                <a:lnTo>
                  <a:pt x="230" y="482"/>
                </a:lnTo>
                <a:lnTo>
                  <a:pt x="222" y="49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1" name="Slovenia"/>
          <p:cNvSpPr>
            <a:spLocks noChangeAspect="1"/>
          </p:cNvSpPr>
          <p:nvPr/>
        </p:nvSpPr>
        <p:spPr bwMode="gray">
          <a:xfrm>
            <a:off x="6644550" y="4454630"/>
            <a:ext cx="191923" cy="147507"/>
          </a:xfrm>
          <a:custGeom>
            <a:avLst/>
            <a:gdLst>
              <a:gd name="T0" fmla="*/ 6 w 106"/>
              <a:gd name="T1" fmla="*/ 50 h 86"/>
              <a:gd name="T2" fmla="*/ 2 w 106"/>
              <a:gd name="T3" fmla="*/ 36 h 86"/>
              <a:gd name="T4" fmla="*/ 6 w 106"/>
              <a:gd name="T5" fmla="*/ 24 h 86"/>
              <a:gd name="T6" fmla="*/ 44 w 106"/>
              <a:gd name="T7" fmla="*/ 26 h 86"/>
              <a:gd name="T8" fmla="*/ 56 w 106"/>
              <a:gd name="T9" fmla="*/ 16 h 86"/>
              <a:gd name="T10" fmla="*/ 70 w 106"/>
              <a:gd name="T11" fmla="*/ 8 h 86"/>
              <a:gd name="T12" fmla="*/ 78 w 106"/>
              <a:gd name="T13" fmla="*/ 12 h 86"/>
              <a:gd name="T14" fmla="*/ 92 w 106"/>
              <a:gd name="T15" fmla="*/ 0 h 86"/>
              <a:gd name="T16" fmla="*/ 104 w 106"/>
              <a:gd name="T17" fmla="*/ 2 h 86"/>
              <a:gd name="T18" fmla="*/ 106 w 106"/>
              <a:gd name="T19" fmla="*/ 30 h 86"/>
              <a:gd name="T20" fmla="*/ 92 w 106"/>
              <a:gd name="T21" fmla="*/ 38 h 86"/>
              <a:gd name="T22" fmla="*/ 92 w 106"/>
              <a:gd name="T23" fmla="*/ 54 h 86"/>
              <a:gd name="T24" fmla="*/ 82 w 106"/>
              <a:gd name="T25" fmla="*/ 64 h 86"/>
              <a:gd name="T26" fmla="*/ 84 w 106"/>
              <a:gd name="T27" fmla="*/ 76 h 86"/>
              <a:gd name="T28" fmla="*/ 70 w 106"/>
              <a:gd name="T29" fmla="*/ 78 h 86"/>
              <a:gd name="T30" fmla="*/ 56 w 106"/>
              <a:gd name="T31" fmla="*/ 72 h 86"/>
              <a:gd name="T32" fmla="*/ 40 w 106"/>
              <a:gd name="T33" fmla="*/ 74 h 86"/>
              <a:gd name="T34" fmla="*/ 20 w 106"/>
              <a:gd name="T35" fmla="*/ 74 h 86"/>
              <a:gd name="T36" fmla="*/ 0 w 106"/>
              <a:gd name="T37" fmla="*/ 86 h 86"/>
              <a:gd name="T38" fmla="*/ 4 w 106"/>
              <a:gd name="T39" fmla="*/ 70 h 86"/>
              <a:gd name="T40" fmla="*/ 6 w 106"/>
              <a:gd name="T41"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86">
                <a:moveTo>
                  <a:pt x="6" y="50"/>
                </a:moveTo>
                <a:lnTo>
                  <a:pt x="2" y="36"/>
                </a:lnTo>
                <a:lnTo>
                  <a:pt x="6" y="24"/>
                </a:lnTo>
                <a:lnTo>
                  <a:pt x="44" y="26"/>
                </a:lnTo>
                <a:lnTo>
                  <a:pt x="56" y="16"/>
                </a:lnTo>
                <a:lnTo>
                  <a:pt x="70" y="8"/>
                </a:lnTo>
                <a:lnTo>
                  <a:pt x="78" y="12"/>
                </a:lnTo>
                <a:lnTo>
                  <a:pt x="92" y="0"/>
                </a:lnTo>
                <a:lnTo>
                  <a:pt x="104" y="2"/>
                </a:lnTo>
                <a:lnTo>
                  <a:pt x="106" y="30"/>
                </a:lnTo>
                <a:lnTo>
                  <a:pt x="92" y="38"/>
                </a:lnTo>
                <a:lnTo>
                  <a:pt x="92" y="54"/>
                </a:lnTo>
                <a:lnTo>
                  <a:pt x="82" y="64"/>
                </a:lnTo>
                <a:lnTo>
                  <a:pt x="84" y="76"/>
                </a:lnTo>
                <a:lnTo>
                  <a:pt x="70" y="78"/>
                </a:lnTo>
                <a:lnTo>
                  <a:pt x="56" y="72"/>
                </a:lnTo>
                <a:lnTo>
                  <a:pt x="40" y="74"/>
                </a:lnTo>
                <a:lnTo>
                  <a:pt x="20" y="74"/>
                </a:lnTo>
                <a:lnTo>
                  <a:pt x="0" y="86"/>
                </a:lnTo>
                <a:lnTo>
                  <a:pt x="4" y="70"/>
                </a:lnTo>
                <a:lnTo>
                  <a:pt x="6" y="50"/>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2" name="Hungary"/>
          <p:cNvSpPr>
            <a:spLocks noChangeAspect="1"/>
          </p:cNvSpPr>
          <p:nvPr/>
        </p:nvSpPr>
        <p:spPr bwMode="gray">
          <a:xfrm>
            <a:off x="6832114" y="4282540"/>
            <a:ext cx="471087" cy="286822"/>
          </a:xfrm>
          <a:custGeom>
            <a:avLst/>
            <a:gdLst>
              <a:gd name="T0" fmla="*/ 154 w 256"/>
              <a:gd name="T1" fmla="*/ 144 h 166"/>
              <a:gd name="T2" fmla="*/ 170 w 256"/>
              <a:gd name="T3" fmla="*/ 140 h 166"/>
              <a:gd name="T4" fmla="*/ 190 w 256"/>
              <a:gd name="T5" fmla="*/ 132 h 166"/>
              <a:gd name="T6" fmla="*/ 208 w 256"/>
              <a:gd name="T7" fmla="*/ 106 h 166"/>
              <a:gd name="T8" fmla="*/ 222 w 256"/>
              <a:gd name="T9" fmla="*/ 68 h 166"/>
              <a:gd name="T10" fmla="*/ 236 w 256"/>
              <a:gd name="T11" fmla="*/ 54 h 166"/>
              <a:gd name="T12" fmla="*/ 252 w 256"/>
              <a:gd name="T13" fmla="*/ 52 h 166"/>
              <a:gd name="T14" fmla="*/ 256 w 256"/>
              <a:gd name="T15" fmla="*/ 36 h 166"/>
              <a:gd name="T16" fmla="*/ 242 w 256"/>
              <a:gd name="T17" fmla="*/ 26 h 166"/>
              <a:gd name="T18" fmla="*/ 232 w 256"/>
              <a:gd name="T19" fmla="*/ 4 h 166"/>
              <a:gd name="T20" fmla="*/ 216 w 256"/>
              <a:gd name="T21" fmla="*/ 14 h 166"/>
              <a:gd name="T22" fmla="*/ 202 w 256"/>
              <a:gd name="T23" fmla="*/ 2 h 166"/>
              <a:gd name="T24" fmla="*/ 190 w 256"/>
              <a:gd name="T25" fmla="*/ 4 h 166"/>
              <a:gd name="T26" fmla="*/ 170 w 256"/>
              <a:gd name="T27" fmla="*/ 0 h 166"/>
              <a:gd name="T28" fmla="*/ 160 w 256"/>
              <a:gd name="T29" fmla="*/ 4 h 166"/>
              <a:gd name="T30" fmla="*/ 144 w 256"/>
              <a:gd name="T31" fmla="*/ 18 h 166"/>
              <a:gd name="T32" fmla="*/ 106 w 256"/>
              <a:gd name="T33" fmla="*/ 18 h 166"/>
              <a:gd name="T34" fmla="*/ 100 w 256"/>
              <a:gd name="T35" fmla="*/ 34 h 166"/>
              <a:gd name="T36" fmla="*/ 54 w 256"/>
              <a:gd name="T37" fmla="*/ 34 h 166"/>
              <a:gd name="T38" fmla="*/ 46 w 256"/>
              <a:gd name="T39" fmla="*/ 26 h 166"/>
              <a:gd name="T40" fmla="*/ 38 w 256"/>
              <a:gd name="T41" fmla="*/ 38 h 166"/>
              <a:gd name="T42" fmla="*/ 34 w 256"/>
              <a:gd name="T43" fmla="*/ 58 h 166"/>
              <a:gd name="T44" fmla="*/ 16 w 256"/>
              <a:gd name="T45" fmla="*/ 52 h 166"/>
              <a:gd name="T46" fmla="*/ 10 w 256"/>
              <a:gd name="T47" fmla="*/ 66 h 166"/>
              <a:gd name="T48" fmla="*/ 4 w 256"/>
              <a:gd name="T49" fmla="*/ 84 h 166"/>
              <a:gd name="T50" fmla="*/ 0 w 256"/>
              <a:gd name="T51" fmla="*/ 102 h 166"/>
              <a:gd name="T52" fmla="*/ 2 w 256"/>
              <a:gd name="T53" fmla="*/ 130 h 166"/>
              <a:gd name="T54" fmla="*/ 10 w 256"/>
              <a:gd name="T55" fmla="*/ 134 h 166"/>
              <a:gd name="T56" fmla="*/ 14 w 256"/>
              <a:gd name="T57" fmla="*/ 146 h 166"/>
              <a:gd name="T58" fmla="*/ 64 w 256"/>
              <a:gd name="T59" fmla="*/ 166 h 166"/>
              <a:gd name="T60" fmla="*/ 98 w 256"/>
              <a:gd name="T61" fmla="*/ 162 h 166"/>
              <a:gd name="T62" fmla="*/ 134 w 256"/>
              <a:gd name="T63" fmla="*/ 140 h 166"/>
              <a:gd name="T64" fmla="*/ 154 w 256"/>
              <a:gd name="T65" fmla="*/ 14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6" h="166">
                <a:moveTo>
                  <a:pt x="154" y="144"/>
                </a:moveTo>
                <a:lnTo>
                  <a:pt x="170" y="140"/>
                </a:lnTo>
                <a:lnTo>
                  <a:pt x="190" y="132"/>
                </a:lnTo>
                <a:lnTo>
                  <a:pt x="208" y="106"/>
                </a:lnTo>
                <a:lnTo>
                  <a:pt x="222" y="68"/>
                </a:lnTo>
                <a:lnTo>
                  <a:pt x="236" y="54"/>
                </a:lnTo>
                <a:lnTo>
                  <a:pt x="252" y="52"/>
                </a:lnTo>
                <a:lnTo>
                  <a:pt x="256" y="36"/>
                </a:lnTo>
                <a:lnTo>
                  <a:pt x="242" y="26"/>
                </a:lnTo>
                <a:lnTo>
                  <a:pt x="232" y="4"/>
                </a:lnTo>
                <a:lnTo>
                  <a:pt x="216" y="14"/>
                </a:lnTo>
                <a:lnTo>
                  <a:pt x="202" y="2"/>
                </a:lnTo>
                <a:lnTo>
                  <a:pt x="190" y="4"/>
                </a:lnTo>
                <a:lnTo>
                  <a:pt x="170" y="0"/>
                </a:lnTo>
                <a:lnTo>
                  <a:pt x="160" y="4"/>
                </a:lnTo>
                <a:lnTo>
                  <a:pt x="144" y="18"/>
                </a:lnTo>
                <a:lnTo>
                  <a:pt x="106" y="18"/>
                </a:lnTo>
                <a:lnTo>
                  <a:pt x="100" y="34"/>
                </a:lnTo>
                <a:lnTo>
                  <a:pt x="54" y="34"/>
                </a:lnTo>
                <a:lnTo>
                  <a:pt x="46" y="26"/>
                </a:lnTo>
                <a:lnTo>
                  <a:pt x="38" y="38"/>
                </a:lnTo>
                <a:lnTo>
                  <a:pt x="34" y="58"/>
                </a:lnTo>
                <a:lnTo>
                  <a:pt x="16" y="52"/>
                </a:lnTo>
                <a:lnTo>
                  <a:pt x="10" y="66"/>
                </a:lnTo>
                <a:lnTo>
                  <a:pt x="4" y="84"/>
                </a:lnTo>
                <a:lnTo>
                  <a:pt x="0" y="102"/>
                </a:lnTo>
                <a:lnTo>
                  <a:pt x="2" y="130"/>
                </a:lnTo>
                <a:lnTo>
                  <a:pt x="10" y="134"/>
                </a:lnTo>
                <a:lnTo>
                  <a:pt x="14" y="146"/>
                </a:lnTo>
                <a:lnTo>
                  <a:pt x="64" y="166"/>
                </a:lnTo>
                <a:lnTo>
                  <a:pt x="98" y="162"/>
                </a:lnTo>
                <a:lnTo>
                  <a:pt x="134" y="140"/>
                </a:lnTo>
                <a:lnTo>
                  <a:pt x="154" y="144"/>
                </a:lnTo>
                <a:close/>
              </a:path>
            </a:pathLst>
          </a:custGeom>
          <a:solidFill>
            <a:schemeClr val="accent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3" name="Croatia"/>
          <p:cNvSpPr>
            <a:spLocks noChangeAspect="1"/>
          </p:cNvSpPr>
          <p:nvPr/>
        </p:nvSpPr>
        <p:spPr bwMode="gray">
          <a:xfrm>
            <a:off x="6644550" y="4507896"/>
            <a:ext cx="410019" cy="315502"/>
          </a:xfrm>
          <a:custGeom>
            <a:avLst/>
            <a:gdLst>
              <a:gd name="T0" fmla="*/ 0 w 226"/>
              <a:gd name="T1" fmla="*/ 56 h 184"/>
              <a:gd name="T2" fmla="*/ 20 w 226"/>
              <a:gd name="T3" fmla="*/ 44 h 184"/>
              <a:gd name="T4" fmla="*/ 40 w 226"/>
              <a:gd name="T5" fmla="*/ 44 h 184"/>
              <a:gd name="T6" fmla="*/ 56 w 226"/>
              <a:gd name="T7" fmla="*/ 42 h 184"/>
              <a:gd name="T8" fmla="*/ 70 w 226"/>
              <a:gd name="T9" fmla="*/ 48 h 184"/>
              <a:gd name="T10" fmla="*/ 84 w 226"/>
              <a:gd name="T11" fmla="*/ 46 h 184"/>
              <a:gd name="T12" fmla="*/ 82 w 226"/>
              <a:gd name="T13" fmla="*/ 34 h 184"/>
              <a:gd name="T14" fmla="*/ 92 w 226"/>
              <a:gd name="T15" fmla="*/ 24 h 184"/>
              <a:gd name="T16" fmla="*/ 92 w 226"/>
              <a:gd name="T17" fmla="*/ 8 h 184"/>
              <a:gd name="T18" fmla="*/ 106 w 226"/>
              <a:gd name="T19" fmla="*/ 0 h 184"/>
              <a:gd name="T20" fmla="*/ 114 w 226"/>
              <a:gd name="T21" fmla="*/ 4 h 184"/>
              <a:gd name="T22" fmla="*/ 118 w 226"/>
              <a:gd name="T23" fmla="*/ 16 h 184"/>
              <a:gd name="T24" fmla="*/ 168 w 226"/>
              <a:gd name="T25" fmla="*/ 36 h 184"/>
              <a:gd name="T26" fmla="*/ 202 w 226"/>
              <a:gd name="T27" fmla="*/ 32 h 184"/>
              <a:gd name="T28" fmla="*/ 210 w 226"/>
              <a:gd name="T29" fmla="*/ 50 h 184"/>
              <a:gd name="T30" fmla="*/ 226 w 226"/>
              <a:gd name="T31" fmla="*/ 60 h 184"/>
              <a:gd name="T32" fmla="*/ 214 w 226"/>
              <a:gd name="T33" fmla="*/ 80 h 184"/>
              <a:gd name="T34" fmla="*/ 202 w 226"/>
              <a:gd name="T35" fmla="*/ 74 h 184"/>
              <a:gd name="T36" fmla="*/ 150 w 226"/>
              <a:gd name="T37" fmla="*/ 74 h 184"/>
              <a:gd name="T38" fmla="*/ 136 w 226"/>
              <a:gd name="T39" fmla="*/ 66 h 184"/>
              <a:gd name="T40" fmla="*/ 120 w 226"/>
              <a:gd name="T41" fmla="*/ 70 h 184"/>
              <a:gd name="T42" fmla="*/ 100 w 226"/>
              <a:gd name="T43" fmla="*/ 58 h 184"/>
              <a:gd name="T44" fmla="*/ 98 w 226"/>
              <a:gd name="T45" fmla="*/ 80 h 184"/>
              <a:gd name="T46" fmla="*/ 114 w 226"/>
              <a:gd name="T47" fmla="*/ 102 h 184"/>
              <a:gd name="T48" fmla="*/ 134 w 226"/>
              <a:gd name="T49" fmla="*/ 132 h 184"/>
              <a:gd name="T50" fmla="*/ 160 w 226"/>
              <a:gd name="T51" fmla="*/ 148 h 184"/>
              <a:gd name="T52" fmla="*/ 164 w 226"/>
              <a:gd name="T53" fmla="*/ 160 h 184"/>
              <a:gd name="T54" fmla="*/ 172 w 226"/>
              <a:gd name="T55" fmla="*/ 184 h 184"/>
              <a:gd name="T56" fmla="*/ 144 w 226"/>
              <a:gd name="T57" fmla="*/ 172 h 184"/>
              <a:gd name="T58" fmla="*/ 126 w 226"/>
              <a:gd name="T59" fmla="*/ 154 h 184"/>
              <a:gd name="T60" fmla="*/ 104 w 226"/>
              <a:gd name="T61" fmla="*/ 156 h 184"/>
              <a:gd name="T62" fmla="*/ 84 w 226"/>
              <a:gd name="T63" fmla="*/ 136 h 184"/>
              <a:gd name="T64" fmla="*/ 62 w 226"/>
              <a:gd name="T65" fmla="*/ 118 h 184"/>
              <a:gd name="T66" fmla="*/ 56 w 226"/>
              <a:gd name="T67" fmla="*/ 100 h 184"/>
              <a:gd name="T68" fmla="*/ 56 w 226"/>
              <a:gd name="T69" fmla="*/ 82 h 184"/>
              <a:gd name="T70" fmla="*/ 52 w 226"/>
              <a:gd name="T71" fmla="*/ 68 h 184"/>
              <a:gd name="T72" fmla="*/ 42 w 226"/>
              <a:gd name="T73" fmla="*/ 58 h 184"/>
              <a:gd name="T74" fmla="*/ 32 w 226"/>
              <a:gd name="T75" fmla="*/ 58 h 184"/>
              <a:gd name="T76" fmla="*/ 30 w 226"/>
              <a:gd name="T77" fmla="*/ 72 h 184"/>
              <a:gd name="T78" fmla="*/ 22 w 226"/>
              <a:gd name="T79" fmla="*/ 90 h 184"/>
              <a:gd name="T80" fmla="*/ 8 w 226"/>
              <a:gd name="T81" fmla="*/ 76 h 184"/>
              <a:gd name="T82" fmla="*/ 0 w 226"/>
              <a:gd name="T83" fmla="*/ 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6" h="184">
                <a:moveTo>
                  <a:pt x="0" y="56"/>
                </a:moveTo>
                <a:lnTo>
                  <a:pt x="20" y="44"/>
                </a:lnTo>
                <a:lnTo>
                  <a:pt x="40" y="44"/>
                </a:lnTo>
                <a:lnTo>
                  <a:pt x="56" y="42"/>
                </a:lnTo>
                <a:lnTo>
                  <a:pt x="70" y="48"/>
                </a:lnTo>
                <a:lnTo>
                  <a:pt x="84" y="46"/>
                </a:lnTo>
                <a:lnTo>
                  <a:pt x="82" y="34"/>
                </a:lnTo>
                <a:lnTo>
                  <a:pt x="92" y="24"/>
                </a:lnTo>
                <a:lnTo>
                  <a:pt x="92" y="8"/>
                </a:lnTo>
                <a:lnTo>
                  <a:pt x="106" y="0"/>
                </a:lnTo>
                <a:lnTo>
                  <a:pt x="114" y="4"/>
                </a:lnTo>
                <a:lnTo>
                  <a:pt x="118" y="16"/>
                </a:lnTo>
                <a:lnTo>
                  <a:pt x="168" y="36"/>
                </a:lnTo>
                <a:lnTo>
                  <a:pt x="202" y="32"/>
                </a:lnTo>
                <a:lnTo>
                  <a:pt x="210" y="50"/>
                </a:lnTo>
                <a:lnTo>
                  <a:pt x="226" y="60"/>
                </a:lnTo>
                <a:lnTo>
                  <a:pt x="214" y="80"/>
                </a:lnTo>
                <a:lnTo>
                  <a:pt x="202" y="74"/>
                </a:lnTo>
                <a:lnTo>
                  <a:pt x="150" y="74"/>
                </a:lnTo>
                <a:lnTo>
                  <a:pt x="136" y="66"/>
                </a:lnTo>
                <a:lnTo>
                  <a:pt x="120" y="70"/>
                </a:lnTo>
                <a:lnTo>
                  <a:pt x="100" y="58"/>
                </a:lnTo>
                <a:lnTo>
                  <a:pt x="98" y="80"/>
                </a:lnTo>
                <a:lnTo>
                  <a:pt x="114" y="102"/>
                </a:lnTo>
                <a:lnTo>
                  <a:pt x="134" y="132"/>
                </a:lnTo>
                <a:lnTo>
                  <a:pt x="160" y="148"/>
                </a:lnTo>
                <a:lnTo>
                  <a:pt x="164" y="160"/>
                </a:lnTo>
                <a:lnTo>
                  <a:pt x="172" y="184"/>
                </a:lnTo>
                <a:lnTo>
                  <a:pt x="144" y="172"/>
                </a:lnTo>
                <a:lnTo>
                  <a:pt x="126" y="154"/>
                </a:lnTo>
                <a:lnTo>
                  <a:pt x="104" y="156"/>
                </a:lnTo>
                <a:lnTo>
                  <a:pt x="84" y="136"/>
                </a:lnTo>
                <a:lnTo>
                  <a:pt x="62" y="118"/>
                </a:lnTo>
                <a:lnTo>
                  <a:pt x="56" y="100"/>
                </a:lnTo>
                <a:lnTo>
                  <a:pt x="56" y="82"/>
                </a:lnTo>
                <a:lnTo>
                  <a:pt x="52" y="68"/>
                </a:lnTo>
                <a:lnTo>
                  <a:pt x="42" y="58"/>
                </a:lnTo>
                <a:lnTo>
                  <a:pt x="32" y="58"/>
                </a:lnTo>
                <a:lnTo>
                  <a:pt x="30" y="72"/>
                </a:lnTo>
                <a:lnTo>
                  <a:pt x="22" y="90"/>
                </a:lnTo>
                <a:lnTo>
                  <a:pt x="8" y="76"/>
                </a:lnTo>
                <a:lnTo>
                  <a:pt x="0" y="5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4" name="Bosnia Herzegovina"/>
          <p:cNvSpPr>
            <a:spLocks noChangeAspect="1"/>
          </p:cNvSpPr>
          <p:nvPr/>
        </p:nvSpPr>
        <p:spPr bwMode="gray">
          <a:xfrm>
            <a:off x="6823388" y="4606238"/>
            <a:ext cx="239906" cy="249944"/>
          </a:xfrm>
          <a:custGeom>
            <a:avLst/>
            <a:gdLst>
              <a:gd name="T0" fmla="*/ 74 w 132"/>
              <a:gd name="T1" fmla="*/ 126 h 146"/>
              <a:gd name="T2" fmla="*/ 66 w 132"/>
              <a:gd name="T3" fmla="*/ 102 h 146"/>
              <a:gd name="T4" fmla="*/ 62 w 132"/>
              <a:gd name="T5" fmla="*/ 90 h 146"/>
              <a:gd name="T6" fmla="*/ 36 w 132"/>
              <a:gd name="T7" fmla="*/ 74 h 146"/>
              <a:gd name="T8" fmla="*/ 16 w 132"/>
              <a:gd name="T9" fmla="*/ 44 h 146"/>
              <a:gd name="T10" fmla="*/ 0 w 132"/>
              <a:gd name="T11" fmla="*/ 22 h 146"/>
              <a:gd name="T12" fmla="*/ 2 w 132"/>
              <a:gd name="T13" fmla="*/ 0 h 146"/>
              <a:gd name="T14" fmla="*/ 22 w 132"/>
              <a:gd name="T15" fmla="*/ 12 h 146"/>
              <a:gd name="T16" fmla="*/ 38 w 132"/>
              <a:gd name="T17" fmla="*/ 8 h 146"/>
              <a:gd name="T18" fmla="*/ 52 w 132"/>
              <a:gd name="T19" fmla="*/ 16 h 146"/>
              <a:gd name="T20" fmla="*/ 104 w 132"/>
              <a:gd name="T21" fmla="*/ 16 h 146"/>
              <a:gd name="T22" fmla="*/ 116 w 132"/>
              <a:gd name="T23" fmla="*/ 22 h 146"/>
              <a:gd name="T24" fmla="*/ 124 w 132"/>
              <a:gd name="T25" fmla="*/ 26 h 146"/>
              <a:gd name="T26" fmla="*/ 118 w 132"/>
              <a:gd name="T27" fmla="*/ 48 h 146"/>
              <a:gd name="T28" fmla="*/ 122 w 132"/>
              <a:gd name="T29" fmla="*/ 60 h 146"/>
              <a:gd name="T30" fmla="*/ 132 w 132"/>
              <a:gd name="T31" fmla="*/ 68 h 146"/>
              <a:gd name="T32" fmla="*/ 122 w 132"/>
              <a:gd name="T33" fmla="*/ 78 h 146"/>
              <a:gd name="T34" fmla="*/ 130 w 132"/>
              <a:gd name="T35" fmla="*/ 98 h 146"/>
              <a:gd name="T36" fmla="*/ 124 w 132"/>
              <a:gd name="T37" fmla="*/ 116 h 146"/>
              <a:gd name="T38" fmla="*/ 104 w 132"/>
              <a:gd name="T39" fmla="*/ 134 h 146"/>
              <a:gd name="T40" fmla="*/ 96 w 132"/>
              <a:gd name="T41" fmla="*/ 146 h 146"/>
              <a:gd name="T42" fmla="*/ 74 w 132"/>
              <a:gd name="T43" fmla="*/ 12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2" h="146">
                <a:moveTo>
                  <a:pt x="74" y="126"/>
                </a:moveTo>
                <a:lnTo>
                  <a:pt x="66" y="102"/>
                </a:lnTo>
                <a:lnTo>
                  <a:pt x="62" y="90"/>
                </a:lnTo>
                <a:lnTo>
                  <a:pt x="36" y="74"/>
                </a:lnTo>
                <a:lnTo>
                  <a:pt x="16" y="44"/>
                </a:lnTo>
                <a:lnTo>
                  <a:pt x="0" y="22"/>
                </a:lnTo>
                <a:lnTo>
                  <a:pt x="2" y="0"/>
                </a:lnTo>
                <a:lnTo>
                  <a:pt x="22" y="12"/>
                </a:lnTo>
                <a:lnTo>
                  <a:pt x="38" y="8"/>
                </a:lnTo>
                <a:lnTo>
                  <a:pt x="52" y="16"/>
                </a:lnTo>
                <a:lnTo>
                  <a:pt x="104" y="16"/>
                </a:lnTo>
                <a:lnTo>
                  <a:pt x="116" y="22"/>
                </a:lnTo>
                <a:lnTo>
                  <a:pt x="124" y="26"/>
                </a:lnTo>
                <a:lnTo>
                  <a:pt x="118" y="48"/>
                </a:lnTo>
                <a:lnTo>
                  <a:pt x="122" y="60"/>
                </a:lnTo>
                <a:lnTo>
                  <a:pt x="132" y="68"/>
                </a:lnTo>
                <a:lnTo>
                  <a:pt x="122" y="78"/>
                </a:lnTo>
                <a:lnTo>
                  <a:pt x="130" y="98"/>
                </a:lnTo>
                <a:lnTo>
                  <a:pt x="124" y="116"/>
                </a:lnTo>
                <a:lnTo>
                  <a:pt x="104" y="134"/>
                </a:lnTo>
                <a:lnTo>
                  <a:pt x="96" y="146"/>
                </a:lnTo>
                <a:lnTo>
                  <a:pt x="74" y="12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5" name="Serbia - Montenegro"/>
          <p:cNvSpPr>
            <a:spLocks noChangeAspect="1"/>
          </p:cNvSpPr>
          <p:nvPr/>
        </p:nvSpPr>
        <p:spPr bwMode="gray">
          <a:xfrm>
            <a:off x="6997864" y="4524286"/>
            <a:ext cx="318418" cy="413842"/>
          </a:xfrm>
          <a:custGeom>
            <a:avLst/>
            <a:gdLst>
              <a:gd name="T0" fmla="*/ 0 w 174"/>
              <a:gd name="T1" fmla="*/ 194 h 242"/>
              <a:gd name="T2" fmla="*/ 8 w 174"/>
              <a:gd name="T3" fmla="*/ 182 h 242"/>
              <a:gd name="T4" fmla="*/ 28 w 174"/>
              <a:gd name="T5" fmla="*/ 164 h 242"/>
              <a:gd name="T6" fmla="*/ 34 w 174"/>
              <a:gd name="T7" fmla="*/ 146 h 242"/>
              <a:gd name="T8" fmla="*/ 26 w 174"/>
              <a:gd name="T9" fmla="*/ 126 h 242"/>
              <a:gd name="T10" fmla="*/ 36 w 174"/>
              <a:gd name="T11" fmla="*/ 116 h 242"/>
              <a:gd name="T12" fmla="*/ 26 w 174"/>
              <a:gd name="T13" fmla="*/ 108 h 242"/>
              <a:gd name="T14" fmla="*/ 22 w 174"/>
              <a:gd name="T15" fmla="*/ 96 h 242"/>
              <a:gd name="T16" fmla="*/ 28 w 174"/>
              <a:gd name="T17" fmla="*/ 74 h 242"/>
              <a:gd name="T18" fmla="*/ 20 w 174"/>
              <a:gd name="T19" fmla="*/ 70 h 242"/>
              <a:gd name="T20" fmla="*/ 32 w 174"/>
              <a:gd name="T21" fmla="*/ 50 h 242"/>
              <a:gd name="T22" fmla="*/ 16 w 174"/>
              <a:gd name="T23" fmla="*/ 40 h 242"/>
              <a:gd name="T24" fmla="*/ 8 w 174"/>
              <a:gd name="T25" fmla="*/ 22 h 242"/>
              <a:gd name="T26" fmla="*/ 44 w 174"/>
              <a:gd name="T27" fmla="*/ 0 h 242"/>
              <a:gd name="T28" fmla="*/ 64 w 174"/>
              <a:gd name="T29" fmla="*/ 4 h 242"/>
              <a:gd name="T30" fmla="*/ 80 w 174"/>
              <a:gd name="T31" fmla="*/ 0 h 242"/>
              <a:gd name="T32" fmla="*/ 90 w 174"/>
              <a:gd name="T33" fmla="*/ 20 h 242"/>
              <a:gd name="T34" fmla="*/ 92 w 174"/>
              <a:gd name="T35" fmla="*/ 44 h 242"/>
              <a:gd name="T36" fmla="*/ 106 w 174"/>
              <a:gd name="T37" fmla="*/ 52 h 242"/>
              <a:gd name="T38" fmla="*/ 110 w 174"/>
              <a:gd name="T39" fmla="*/ 66 h 242"/>
              <a:gd name="T40" fmla="*/ 118 w 174"/>
              <a:gd name="T41" fmla="*/ 82 h 242"/>
              <a:gd name="T42" fmla="*/ 146 w 174"/>
              <a:gd name="T43" fmla="*/ 96 h 242"/>
              <a:gd name="T44" fmla="*/ 154 w 174"/>
              <a:gd name="T45" fmla="*/ 108 h 242"/>
              <a:gd name="T46" fmla="*/ 150 w 174"/>
              <a:gd name="T47" fmla="*/ 122 h 242"/>
              <a:gd name="T48" fmla="*/ 144 w 174"/>
              <a:gd name="T49" fmla="*/ 128 h 242"/>
              <a:gd name="T50" fmla="*/ 154 w 174"/>
              <a:gd name="T51" fmla="*/ 144 h 242"/>
              <a:gd name="T52" fmla="*/ 164 w 174"/>
              <a:gd name="T53" fmla="*/ 158 h 242"/>
              <a:gd name="T54" fmla="*/ 174 w 174"/>
              <a:gd name="T55" fmla="*/ 170 h 242"/>
              <a:gd name="T56" fmla="*/ 164 w 174"/>
              <a:gd name="T57" fmla="*/ 184 h 242"/>
              <a:gd name="T58" fmla="*/ 154 w 174"/>
              <a:gd name="T59" fmla="*/ 184 h 242"/>
              <a:gd name="T60" fmla="*/ 152 w 174"/>
              <a:gd name="T61" fmla="*/ 194 h 242"/>
              <a:gd name="T62" fmla="*/ 154 w 174"/>
              <a:gd name="T63" fmla="*/ 206 h 242"/>
              <a:gd name="T64" fmla="*/ 142 w 174"/>
              <a:gd name="T65" fmla="*/ 210 h 242"/>
              <a:gd name="T66" fmla="*/ 124 w 174"/>
              <a:gd name="T67" fmla="*/ 206 h 242"/>
              <a:gd name="T68" fmla="*/ 104 w 174"/>
              <a:gd name="T69" fmla="*/ 216 h 242"/>
              <a:gd name="T70" fmla="*/ 90 w 174"/>
              <a:gd name="T71" fmla="*/ 224 h 242"/>
              <a:gd name="T72" fmla="*/ 80 w 174"/>
              <a:gd name="T73" fmla="*/ 242 h 242"/>
              <a:gd name="T74" fmla="*/ 74 w 174"/>
              <a:gd name="T75" fmla="*/ 208 h 242"/>
              <a:gd name="T76" fmla="*/ 62 w 174"/>
              <a:gd name="T77" fmla="*/ 206 h 242"/>
              <a:gd name="T78" fmla="*/ 50 w 174"/>
              <a:gd name="T79" fmla="*/ 198 h 242"/>
              <a:gd name="T80" fmla="*/ 38 w 174"/>
              <a:gd name="T81" fmla="*/ 212 h 242"/>
              <a:gd name="T82" fmla="*/ 36 w 174"/>
              <a:gd name="T83" fmla="*/ 230 h 242"/>
              <a:gd name="T84" fmla="*/ 26 w 174"/>
              <a:gd name="T85" fmla="*/ 224 h 242"/>
              <a:gd name="T86" fmla="*/ 20 w 174"/>
              <a:gd name="T87" fmla="*/ 210 h 242"/>
              <a:gd name="T88" fmla="*/ 0 w 174"/>
              <a:gd name="T89" fmla="*/ 19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4" h="242">
                <a:moveTo>
                  <a:pt x="0" y="194"/>
                </a:moveTo>
                <a:lnTo>
                  <a:pt x="8" y="182"/>
                </a:lnTo>
                <a:lnTo>
                  <a:pt x="28" y="164"/>
                </a:lnTo>
                <a:lnTo>
                  <a:pt x="34" y="146"/>
                </a:lnTo>
                <a:lnTo>
                  <a:pt x="26" y="126"/>
                </a:lnTo>
                <a:lnTo>
                  <a:pt x="36" y="116"/>
                </a:lnTo>
                <a:lnTo>
                  <a:pt x="26" y="108"/>
                </a:lnTo>
                <a:lnTo>
                  <a:pt x="22" y="96"/>
                </a:lnTo>
                <a:lnTo>
                  <a:pt x="28" y="74"/>
                </a:lnTo>
                <a:lnTo>
                  <a:pt x="20" y="70"/>
                </a:lnTo>
                <a:lnTo>
                  <a:pt x="32" y="50"/>
                </a:lnTo>
                <a:lnTo>
                  <a:pt x="16" y="40"/>
                </a:lnTo>
                <a:lnTo>
                  <a:pt x="8" y="22"/>
                </a:lnTo>
                <a:lnTo>
                  <a:pt x="44" y="0"/>
                </a:lnTo>
                <a:lnTo>
                  <a:pt x="64" y="4"/>
                </a:lnTo>
                <a:lnTo>
                  <a:pt x="80" y="0"/>
                </a:lnTo>
                <a:lnTo>
                  <a:pt x="90" y="20"/>
                </a:lnTo>
                <a:lnTo>
                  <a:pt x="92" y="44"/>
                </a:lnTo>
                <a:lnTo>
                  <a:pt x="106" y="52"/>
                </a:lnTo>
                <a:lnTo>
                  <a:pt x="110" y="66"/>
                </a:lnTo>
                <a:lnTo>
                  <a:pt x="118" y="82"/>
                </a:lnTo>
                <a:lnTo>
                  <a:pt x="146" y="96"/>
                </a:lnTo>
                <a:lnTo>
                  <a:pt x="154" y="108"/>
                </a:lnTo>
                <a:lnTo>
                  <a:pt x="150" y="122"/>
                </a:lnTo>
                <a:lnTo>
                  <a:pt x="144" y="128"/>
                </a:lnTo>
                <a:lnTo>
                  <a:pt x="154" y="144"/>
                </a:lnTo>
                <a:lnTo>
                  <a:pt x="164" y="158"/>
                </a:lnTo>
                <a:lnTo>
                  <a:pt x="174" y="170"/>
                </a:lnTo>
                <a:lnTo>
                  <a:pt x="164" y="184"/>
                </a:lnTo>
                <a:lnTo>
                  <a:pt x="154" y="184"/>
                </a:lnTo>
                <a:lnTo>
                  <a:pt x="152" y="194"/>
                </a:lnTo>
                <a:lnTo>
                  <a:pt x="154" y="206"/>
                </a:lnTo>
                <a:lnTo>
                  <a:pt x="142" y="210"/>
                </a:lnTo>
                <a:lnTo>
                  <a:pt x="124" y="206"/>
                </a:lnTo>
                <a:lnTo>
                  <a:pt x="104" y="216"/>
                </a:lnTo>
                <a:lnTo>
                  <a:pt x="90" y="224"/>
                </a:lnTo>
                <a:lnTo>
                  <a:pt x="80" y="242"/>
                </a:lnTo>
                <a:lnTo>
                  <a:pt x="74" y="208"/>
                </a:lnTo>
                <a:lnTo>
                  <a:pt x="62" y="206"/>
                </a:lnTo>
                <a:lnTo>
                  <a:pt x="50" y="198"/>
                </a:lnTo>
                <a:lnTo>
                  <a:pt x="38" y="212"/>
                </a:lnTo>
                <a:lnTo>
                  <a:pt x="36" y="230"/>
                </a:lnTo>
                <a:lnTo>
                  <a:pt x="26" y="224"/>
                </a:lnTo>
                <a:lnTo>
                  <a:pt x="20" y="210"/>
                </a:lnTo>
                <a:lnTo>
                  <a:pt x="0" y="19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6" name="Albania"/>
          <p:cNvSpPr>
            <a:spLocks noChangeAspect="1"/>
          </p:cNvSpPr>
          <p:nvPr/>
        </p:nvSpPr>
        <p:spPr bwMode="gray">
          <a:xfrm>
            <a:off x="7063294" y="4864374"/>
            <a:ext cx="126496" cy="266334"/>
          </a:xfrm>
          <a:custGeom>
            <a:avLst/>
            <a:gdLst>
              <a:gd name="T0" fmla="*/ 52 w 68"/>
              <a:gd name="T1" fmla="*/ 64 h 156"/>
              <a:gd name="T2" fmla="*/ 54 w 68"/>
              <a:gd name="T3" fmla="*/ 78 h 156"/>
              <a:gd name="T4" fmla="*/ 62 w 68"/>
              <a:gd name="T5" fmla="*/ 84 h 156"/>
              <a:gd name="T6" fmla="*/ 68 w 68"/>
              <a:gd name="T7" fmla="*/ 92 h 156"/>
              <a:gd name="T8" fmla="*/ 68 w 68"/>
              <a:gd name="T9" fmla="*/ 110 h 156"/>
              <a:gd name="T10" fmla="*/ 54 w 68"/>
              <a:gd name="T11" fmla="*/ 118 h 156"/>
              <a:gd name="T12" fmla="*/ 42 w 68"/>
              <a:gd name="T13" fmla="*/ 134 h 156"/>
              <a:gd name="T14" fmla="*/ 42 w 68"/>
              <a:gd name="T15" fmla="*/ 144 h 156"/>
              <a:gd name="T16" fmla="*/ 30 w 68"/>
              <a:gd name="T17" fmla="*/ 156 h 156"/>
              <a:gd name="T18" fmla="*/ 18 w 68"/>
              <a:gd name="T19" fmla="*/ 142 h 156"/>
              <a:gd name="T20" fmla="*/ 2 w 68"/>
              <a:gd name="T21" fmla="*/ 120 h 156"/>
              <a:gd name="T22" fmla="*/ 2 w 68"/>
              <a:gd name="T23" fmla="*/ 108 h 156"/>
              <a:gd name="T24" fmla="*/ 6 w 68"/>
              <a:gd name="T25" fmla="*/ 100 h 156"/>
              <a:gd name="T26" fmla="*/ 4 w 68"/>
              <a:gd name="T27" fmla="*/ 74 h 156"/>
              <a:gd name="T28" fmla="*/ 6 w 68"/>
              <a:gd name="T29" fmla="*/ 58 h 156"/>
              <a:gd name="T30" fmla="*/ 6 w 68"/>
              <a:gd name="T31" fmla="*/ 36 h 156"/>
              <a:gd name="T32" fmla="*/ 0 w 68"/>
              <a:gd name="T33" fmla="*/ 32 h 156"/>
              <a:gd name="T34" fmla="*/ 2 w 68"/>
              <a:gd name="T35" fmla="*/ 14 h 156"/>
              <a:gd name="T36" fmla="*/ 14 w 68"/>
              <a:gd name="T37" fmla="*/ 0 h 156"/>
              <a:gd name="T38" fmla="*/ 26 w 68"/>
              <a:gd name="T39" fmla="*/ 8 h 156"/>
              <a:gd name="T40" fmla="*/ 38 w 68"/>
              <a:gd name="T41" fmla="*/ 10 h 156"/>
              <a:gd name="T42" fmla="*/ 44 w 68"/>
              <a:gd name="T43" fmla="*/ 44 h 156"/>
              <a:gd name="T44" fmla="*/ 52 w 68"/>
              <a:gd name="T45" fmla="*/ 6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156">
                <a:moveTo>
                  <a:pt x="52" y="64"/>
                </a:moveTo>
                <a:lnTo>
                  <a:pt x="54" y="78"/>
                </a:lnTo>
                <a:lnTo>
                  <a:pt x="62" y="84"/>
                </a:lnTo>
                <a:lnTo>
                  <a:pt x="68" y="92"/>
                </a:lnTo>
                <a:lnTo>
                  <a:pt x="68" y="110"/>
                </a:lnTo>
                <a:lnTo>
                  <a:pt x="54" y="118"/>
                </a:lnTo>
                <a:lnTo>
                  <a:pt x="42" y="134"/>
                </a:lnTo>
                <a:lnTo>
                  <a:pt x="42" y="144"/>
                </a:lnTo>
                <a:lnTo>
                  <a:pt x="30" y="156"/>
                </a:lnTo>
                <a:lnTo>
                  <a:pt x="18" y="142"/>
                </a:lnTo>
                <a:lnTo>
                  <a:pt x="2" y="120"/>
                </a:lnTo>
                <a:lnTo>
                  <a:pt x="2" y="108"/>
                </a:lnTo>
                <a:lnTo>
                  <a:pt x="6" y="100"/>
                </a:lnTo>
                <a:lnTo>
                  <a:pt x="4" y="74"/>
                </a:lnTo>
                <a:lnTo>
                  <a:pt x="6" y="58"/>
                </a:lnTo>
                <a:lnTo>
                  <a:pt x="6" y="36"/>
                </a:lnTo>
                <a:lnTo>
                  <a:pt x="0" y="32"/>
                </a:lnTo>
                <a:lnTo>
                  <a:pt x="2" y="14"/>
                </a:lnTo>
                <a:lnTo>
                  <a:pt x="14" y="0"/>
                </a:lnTo>
                <a:lnTo>
                  <a:pt x="26" y="8"/>
                </a:lnTo>
                <a:lnTo>
                  <a:pt x="38" y="10"/>
                </a:lnTo>
                <a:lnTo>
                  <a:pt x="44" y="44"/>
                </a:lnTo>
                <a:lnTo>
                  <a:pt x="52" y="6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7" name="Macedonia"/>
          <p:cNvSpPr>
            <a:spLocks noChangeAspect="1"/>
          </p:cNvSpPr>
          <p:nvPr/>
        </p:nvSpPr>
        <p:spPr bwMode="gray">
          <a:xfrm>
            <a:off x="7146169" y="4876670"/>
            <a:ext cx="170112" cy="159800"/>
          </a:xfrm>
          <a:custGeom>
            <a:avLst/>
            <a:gdLst>
              <a:gd name="T0" fmla="*/ 8 w 94"/>
              <a:gd name="T1" fmla="*/ 56 h 92"/>
              <a:gd name="T2" fmla="*/ 10 w 94"/>
              <a:gd name="T3" fmla="*/ 70 h 92"/>
              <a:gd name="T4" fmla="*/ 18 w 94"/>
              <a:gd name="T5" fmla="*/ 76 h 92"/>
              <a:gd name="T6" fmla="*/ 24 w 94"/>
              <a:gd name="T7" fmla="*/ 84 h 92"/>
              <a:gd name="T8" fmla="*/ 30 w 94"/>
              <a:gd name="T9" fmla="*/ 92 h 92"/>
              <a:gd name="T10" fmla="*/ 48 w 94"/>
              <a:gd name="T11" fmla="*/ 78 h 92"/>
              <a:gd name="T12" fmla="*/ 68 w 94"/>
              <a:gd name="T13" fmla="*/ 68 h 92"/>
              <a:gd name="T14" fmla="*/ 84 w 94"/>
              <a:gd name="T15" fmla="*/ 58 h 92"/>
              <a:gd name="T16" fmla="*/ 94 w 94"/>
              <a:gd name="T17" fmla="*/ 54 h 92"/>
              <a:gd name="T18" fmla="*/ 86 w 94"/>
              <a:gd name="T19" fmla="*/ 26 h 92"/>
              <a:gd name="T20" fmla="*/ 76 w 94"/>
              <a:gd name="T21" fmla="*/ 18 h 92"/>
              <a:gd name="T22" fmla="*/ 74 w 94"/>
              <a:gd name="T23" fmla="*/ 0 h 92"/>
              <a:gd name="T24" fmla="*/ 62 w 94"/>
              <a:gd name="T25" fmla="*/ 4 h 92"/>
              <a:gd name="T26" fmla="*/ 44 w 94"/>
              <a:gd name="T27" fmla="*/ 0 h 92"/>
              <a:gd name="T28" fmla="*/ 24 w 94"/>
              <a:gd name="T29" fmla="*/ 10 h 92"/>
              <a:gd name="T30" fmla="*/ 10 w 94"/>
              <a:gd name="T31" fmla="*/ 18 h 92"/>
              <a:gd name="T32" fmla="*/ 0 w 94"/>
              <a:gd name="T33" fmla="*/ 36 h 92"/>
              <a:gd name="T34" fmla="*/ 8 w 94"/>
              <a:gd name="T35" fmla="*/ 5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 h="92">
                <a:moveTo>
                  <a:pt x="8" y="56"/>
                </a:moveTo>
                <a:lnTo>
                  <a:pt x="10" y="70"/>
                </a:lnTo>
                <a:lnTo>
                  <a:pt x="18" y="76"/>
                </a:lnTo>
                <a:lnTo>
                  <a:pt x="24" y="84"/>
                </a:lnTo>
                <a:lnTo>
                  <a:pt x="30" y="92"/>
                </a:lnTo>
                <a:lnTo>
                  <a:pt x="48" y="78"/>
                </a:lnTo>
                <a:lnTo>
                  <a:pt x="68" y="68"/>
                </a:lnTo>
                <a:lnTo>
                  <a:pt x="84" y="58"/>
                </a:lnTo>
                <a:lnTo>
                  <a:pt x="94" y="54"/>
                </a:lnTo>
                <a:lnTo>
                  <a:pt x="86" y="26"/>
                </a:lnTo>
                <a:lnTo>
                  <a:pt x="76" y="18"/>
                </a:lnTo>
                <a:lnTo>
                  <a:pt x="74" y="0"/>
                </a:lnTo>
                <a:lnTo>
                  <a:pt x="62" y="4"/>
                </a:lnTo>
                <a:lnTo>
                  <a:pt x="44" y="0"/>
                </a:lnTo>
                <a:lnTo>
                  <a:pt x="24" y="10"/>
                </a:lnTo>
                <a:lnTo>
                  <a:pt x="10" y="18"/>
                </a:lnTo>
                <a:lnTo>
                  <a:pt x="0" y="36"/>
                </a:lnTo>
                <a:lnTo>
                  <a:pt x="8" y="5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8" name="Romania"/>
          <p:cNvSpPr>
            <a:spLocks noChangeAspect="1"/>
          </p:cNvSpPr>
          <p:nvPr/>
        </p:nvSpPr>
        <p:spPr bwMode="gray">
          <a:xfrm>
            <a:off x="7146169" y="4319419"/>
            <a:ext cx="623752" cy="463010"/>
          </a:xfrm>
          <a:custGeom>
            <a:avLst/>
            <a:gdLst>
              <a:gd name="T0" fmla="*/ 74 w 342"/>
              <a:gd name="T1" fmla="*/ 228 h 270"/>
              <a:gd name="T2" fmla="*/ 66 w 342"/>
              <a:gd name="T3" fmla="*/ 216 h 270"/>
              <a:gd name="T4" fmla="*/ 38 w 342"/>
              <a:gd name="T5" fmla="*/ 202 h 270"/>
              <a:gd name="T6" fmla="*/ 30 w 342"/>
              <a:gd name="T7" fmla="*/ 186 h 270"/>
              <a:gd name="T8" fmla="*/ 26 w 342"/>
              <a:gd name="T9" fmla="*/ 172 h 270"/>
              <a:gd name="T10" fmla="*/ 12 w 342"/>
              <a:gd name="T11" fmla="*/ 164 h 270"/>
              <a:gd name="T12" fmla="*/ 10 w 342"/>
              <a:gd name="T13" fmla="*/ 140 h 270"/>
              <a:gd name="T14" fmla="*/ 0 w 342"/>
              <a:gd name="T15" fmla="*/ 120 h 270"/>
              <a:gd name="T16" fmla="*/ 20 w 342"/>
              <a:gd name="T17" fmla="*/ 112 h 270"/>
              <a:gd name="T18" fmla="*/ 38 w 342"/>
              <a:gd name="T19" fmla="*/ 86 h 270"/>
              <a:gd name="T20" fmla="*/ 52 w 342"/>
              <a:gd name="T21" fmla="*/ 48 h 270"/>
              <a:gd name="T22" fmla="*/ 66 w 342"/>
              <a:gd name="T23" fmla="*/ 34 h 270"/>
              <a:gd name="T24" fmla="*/ 82 w 342"/>
              <a:gd name="T25" fmla="*/ 32 h 270"/>
              <a:gd name="T26" fmla="*/ 86 w 342"/>
              <a:gd name="T27" fmla="*/ 16 h 270"/>
              <a:gd name="T28" fmla="*/ 100 w 342"/>
              <a:gd name="T29" fmla="*/ 10 h 270"/>
              <a:gd name="T30" fmla="*/ 138 w 342"/>
              <a:gd name="T31" fmla="*/ 24 h 270"/>
              <a:gd name="T32" fmla="*/ 154 w 342"/>
              <a:gd name="T33" fmla="*/ 20 h 270"/>
              <a:gd name="T34" fmla="*/ 172 w 342"/>
              <a:gd name="T35" fmla="*/ 26 h 270"/>
              <a:gd name="T36" fmla="*/ 206 w 342"/>
              <a:gd name="T37" fmla="*/ 12 h 270"/>
              <a:gd name="T38" fmla="*/ 220 w 342"/>
              <a:gd name="T39" fmla="*/ 0 h 270"/>
              <a:gd name="T40" fmla="*/ 238 w 342"/>
              <a:gd name="T41" fmla="*/ 12 h 270"/>
              <a:gd name="T42" fmla="*/ 254 w 342"/>
              <a:gd name="T43" fmla="*/ 34 h 270"/>
              <a:gd name="T44" fmla="*/ 266 w 342"/>
              <a:gd name="T45" fmla="*/ 62 h 270"/>
              <a:gd name="T46" fmla="*/ 278 w 342"/>
              <a:gd name="T47" fmla="*/ 80 h 270"/>
              <a:gd name="T48" fmla="*/ 284 w 342"/>
              <a:gd name="T49" fmla="*/ 108 h 270"/>
              <a:gd name="T50" fmla="*/ 286 w 342"/>
              <a:gd name="T51" fmla="*/ 122 h 270"/>
              <a:gd name="T52" fmla="*/ 282 w 342"/>
              <a:gd name="T53" fmla="*/ 144 h 270"/>
              <a:gd name="T54" fmla="*/ 286 w 342"/>
              <a:gd name="T55" fmla="*/ 162 h 270"/>
              <a:gd name="T56" fmla="*/ 290 w 342"/>
              <a:gd name="T57" fmla="*/ 178 h 270"/>
              <a:gd name="T58" fmla="*/ 312 w 342"/>
              <a:gd name="T59" fmla="*/ 178 h 270"/>
              <a:gd name="T60" fmla="*/ 332 w 342"/>
              <a:gd name="T61" fmla="*/ 174 h 270"/>
              <a:gd name="T62" fmla="*/ 342 w 342"/>
              <a:gd name="T63" fmla="*/ 182 h 270"/>
              <a:gd name="T64" fmla="*/ 334 w 342"/>
              <a:gd name="T65" fmla="*/ 198 h 270"/>
              <a:gd name="T66" fmla="*/ 316 w 342"/>
              <a:gd name="T67" fmla="*/ 198 h 270"/>
              <a:gd name="T68" fmla="*/ 308 w 342"/>
              <a:gd name="T69" fmla="*/ 222 h 270"/>
              <a:gd name="T70" fmla="*/ 302 w 342"/>
              <a:gd name="T71" fmla="*/ 238 h 270"/>
              <a:gd name="T72" fmla="*/ 302 w 342"/>
              <a:gd name="T73" fmla="*/ 254 h 270"/>
              <a:gd name="T74" fmla="*/ 280 w 342"/>
              <a:gd name="T75" fmla="*/ 248 h 270"/>
              <a:gd name="T76" fmla="*/ 268 w 342"/>
              <a:gd name="T77" fmla="*/ 232 h 270"/>
              <a:gd name="T78" fmla="*/ 256 w 342"/>
              <a:gd name="T79" fmla="*/ 238 h 270"/>
              <a:gd name="T80" fmla="*/ 244 w 342"/>
              <a:gd name="T81" fmla="*/ 244 h 270"/>
              <a:gd name="T82" fmla="*/ 228 w 342"/>
              <a:gd name="T83" fmla="*/ 244 h 270"/>
              <a:gd name="T84" fmla="*/ 212 w 342"/>
              <a:gd name="T85" fmla="*/ 256 h 270"/>
              <a:gd name="T86" fmla="*/ 176 w 342"/>
              <a:gd name="T87" fmla="*/ 270 h 270"/>
              <a:gd name="T88" fmla="*/ 142 w 342"/>
              <a:gd name="T89" fmla="*/ 264 h 270"/>
              <a:gd name="T90" fmla="*/ 124 w 342"/>
              <a:gd name="T91" fmla="*/ 256 h 270"/>
              <a:gd name="T92" fmla="*/ 92 w 342"/>
              <a:gd name="T93" fmla="*/ 250 h 270"/>
              <a:gd name="T94" fmla="*/ 90 w 342"/>
              <a:gd name="T95" fmla="*/ 232 h 270"/>
              <a:gd name="T96" fmla="*/ 74 w 342"/>
              <a:gd name="T97" fmla="*/ 228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2" h="270">
                <a:moveTo>
                  <a:pt x="74" y="228"/>
                </a:moveTo>
                <a:lnTo>
                  <a:pt x="66" y="216"/>
                </a:lnTo>
                <a:lnTo>
                  <a:pt x="38" y="202"/>
                </a:lnTo>
                <a:lnTo>
                  <a:pt x="30" y="186"/>
                </a:lnTo>
                <a:lnTo>
                  <a:pt x="26" y="172"/>
                </a:lnTo>
                <a:lnTo>
                  <a:pt x="12" y="164"/>
                </a:lnTo>
                <a:lnTo>
                  <a:pt x="10" y="140"/>
                </a:lnTo>
                <a:lnTo>
                  <a:pt x="0" y="120"/>
                </a:lnTo>
                <a:lnTo>
                  <a:pt x="20" y="112"/>
                </a:lnTo>
                <a:lnTo>
                  <a:pt x="38" y="86"/>
                </a:lnTo>
                <a:lnTo>
                  <a:pt x="52" y="48"/>
                </a:lnTo>
                <a:lnTo>
                  <a:pt x="66" y="34"/>
                </a:lnTo>
                <a:lnTo>
                  <a:pt x="82" y="32"/>
                </a:lnTo>
                <a:lnTo>
                  <a:pt x="86" y="16"/>
                </a:lnTo>
                <a:lnTo>
                  <a:pt x="100" y="10"/>
                </a:lnTo>
                <a:lnTo>
                  <a:pt x="138" y="24"/>
                </a:lnTo>
                <a:lnTo>
                  <a:pt x="154" y="20"/>
                </a:lnTo>
                <a:lnTo>
                  <a:pt x="172" y="26"/>
                </a:lnTo>
                <a:lnTo>
                  <a:pt x="206" y="12"/>
                </a:lnTo>
                <a:lnTo>
                  <a:pt x="220" y="0"/>
                </a:lnTo>
                <a:lnTo>
                  <a:pt x="238" y="12"/>
                </a:lnTo>
                <a:lnTo>
                  <a:pt x="254" y="34"/>
                </a:lnTo>
                <a:lnTo>
                  <a:pt x="266" y="62"/>
                </a:lnTo>
                <a:lnTo>
                  <a:pt x="278" y="80"/>
                </a:lnTo>
                <a:lnTo>
                  <a:pt x="284" y="108"/>
                </a:lnTo>
                <a:lnTo>
                  <a:pt x="286" y="122"/>
                </a:lnTo>
                <a:lnTo>
                  <a:pt x="282" y="144"/>
                </a:lnTo>
                <a:lnTo>
                  <a:pt x="286" y="162"/>
                </a:lnTo>
                <a:lnTo>
                  <a:pt x="290" y="178"/>
                </a:lnTo>
                <a:lnTo>
                  <a:pt x="312" y="178"/>
                </a:lnTo>
                <a:lnTo>
                  <a:pt x="332" y="174"/>
                </a:lnTo>
                <a:lnTo>
                  <a:pt x="342" y="182"/>
                </a:lnTo>
                <a:lnTo>
                  <a:pt x="334" y="198"/>
                </a:lnTo>
                <a:lnTo>
                  <a:pt x="316" y="198"/>
                </a:lnTo>
                <a:lnTo>
                  <a:pt x="308" y="222"/>
                </a:lnTo>
                <a:lnTo>
                  <a:pt x="302" y="238"/>
                </a:lnTo>
                <a:lnTo>
                  <a:pt x="302" y="254"/>
                </a:lnTo>
                <a:lnTo>
                  <a:pt x="280" y="248"/>
                </a:lnTo>
                <a:lnTo>
                  <a:pt x="268" y="232"/>
                </a:lnTo>
                <a:lnTo>
                  <a:pt x="256" y="238"/>
                </a:lnTo>
                <a:lnTo>
                  <a:pt x="244" y="244"/>
                </a:lnTo>
                <a:lnTo>
                  <a:pt x="228" y="244"/>
                </a:lnTo>
                <a:lnTo>
                  <a:pt x="212" y="256"/>
                </a:lnTo>
                <a:lnTo>
                  <a:pt x="176" y="270"/>
                </a:lnTo>
                <a:lnTo>
                  <a:pt x="142" y="264"/>
                </a:lnTo>
                <a:lnTo>
                  <a:pt x="124" y="256"/>
                </a:lnTo>
                <a:lnTo>
                  <a:pt x="92" y="250"/>
                </a:lnTo>
                <a:lnTo>
                  <a:pt x="90" y="232"/>
                </a:lnTo>
                <a:lnTo>
                  <a:pt x="74" y="228"/>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29" name="Moldova"/>
          <p:cNvSpPr>
            <a:spLocks noChangeAspect="1"/>
          </p:cNvSpPr>
          <p:nvPr/>
        </p:nvSpPr>
        <p:spPr bwMode="gray">
          <a:xfrm>
            <a:off x="7547465" y="4290735"/>
            <a:ext cx="274801" cy="303209"/>
          </a:xfrm>
          <a:custGeom>
            <a:avLst/>
            <a:gdLst>
              <a:gd name="T0" fmla="*/ 18 w 150"/>
              <a:gd name="T1" fmla="*/ 0 h 178"/>
              <a:gd name="T2" fmla="*/ 48 w 150"/>
              <a:gd name="T3" fmla="*/ 18 h 178"/>
              <a:gd name="T4" fmla="*/ 68 w 150"/>
              <a:gd name="T5" fmla="*/ 24 h 178"/>
              <a:gd name="T6" fmla="*/ 84 w 150"/>
              <a:gd name="T7" fmla="*/ 20 h 178"/>
              <a:gd name="T8" fmla="*/ 100 w 150"/>
              <a:gd name="T9" fmla="*/ 28 h 178"/>
              <a:gd name="T10" fmla="*/ 114 w 150"/>
              <a:gd name="T11" fmla="*/ 36 h 178"/>
              <a:gd name="T12" fmla="*/ 128 w 150"/>
              <a:gd name="T13" fmla="*/ 52 h 178"/>
              <a:gd name="T14" fmla="*/ 134 w 150"/>
              <a:gd name="T15" fmla="*/ 76 h 178"/>
              <a:gd name="T16" fmla="*/ 140 w 150"/>
              <a:gd name="T17" fmla="*/ 100 h 178"/>
              <a:gd name="T18" fmla="*/ 150 w 150"/>
              <a:gd name="T19" fmla="*/ 122 h 178"/>
              <a:gd name="T20" fmla="*/ 126 w 150"/>
              <a:gd name="T21" fmla="*/ 126 h 178"/>
              <a:gd name="T22" fmla="*/ 104 w 150"/>
              <a:gd name="T23" fmla="*/ 120 h 178"/>
              <a:gd name="T24" fmla="*/ 96 w 150"/>
              <a:gd name="T25" fmla="*/ 146 h 178"/>
              <a:gd name="T26" fmla="*/ 84 w 150"/>
              <a:gd name="T27" fmla="*/ 168 h 178"/>
              <a:gd name="T28" fmla="*/ 66 w 150"/>
              <a:gd name="T29" fmla="*/ 178 h 178"/>
              <a:gd name="T30" fmla="*/ 62 w 150"/>
              <a:gd name="T31" fmla="*/ 160 h 178"/>
              <a:gd name="T32" fmla="*/ 66 w 150"/>
              <a:gd name="T33" fmla="*/ 138 h 178"/>
              <a:gd name="T34" fmla="*/ 64 w 150"/>
              <a:gd name="T35" fmla="*/ 124 h 178"/>
              <a:gd name="T36" fmla="*/ 58 w 150"/>
              <a:gd name="T37" fmla="*/ 96 h 178"/>
              <a:gd name="T38" fmla="*/ 46 w 150"/>
              <a:gd name="T39" fmla="*/ 78 h 178"/>
              <a:gd name="T40" fmla="*/ 34 w 150"/>
              <a:gd name="T41" fmla="*/ 50 h 178"/>
              <a:gd name="T42" fmla="*/ 18 w 150"/>
              <a:gd name="T43" fmla="*/ 28 h 178"/>
              <a:gd name="T44" fmla="*/ 0 w 150"/>
              <a:gd name="T45" fmla="*/ 16 h 178"/>
              <a:gd name="T46" fmla="*/ 2 w 150"/>
              <a:gd name="T47" fmla="*/ 4 h 178"/>
              <a:gd name="T48" fmla="*/ 18 w 150"/>
              <a:gd name="T4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0" h="178">
                <a:moveTo>
                  <a:pt x="18" y="0"/>
                </a:moveTo>
                <a:lnTo>
                  <a:pt x="48" y="18"/>
                </a:lnTo>
                <a:lnTo>
                  <a:pt x="68" y="24"/>
                </a:lnTo>
                <a:lnTo>
                  <a:pt x="84" y="20"/>
                </a:lnTo>
                <a:lnTo>
                  <a:pt x="100" y="28"/>
                </a:lnTo>
                <a:lnTo>
                  <a:pt x="114" y="36"/>
                </a:lnTo>
                <a:lnTo>
                  <a:pt x="128" y="52"/>
                </a:lnTo>
                <a:lnTo>
                  <a:pt x="134" y="76"/>
                </a:lnTo>
                <a:lnTo>
                  <a:pt x="140" y="100"/>
                </a:lnTo>
                <a:lnTo>
                  <a:pt x="150" y="122"/>
                </a:lnTo>
                <a:lnTo>
                  <a:pt x="126" y="126"/>
                </a:lnTo>
                <a:lnTo>
                  <a:pt x="104" y="120"/>
                </a:lnTo>
                <a:lnTo>
                  <a:pt x="96" y="146"/>
                </a:lnTo>
                <a:lnTo>
                  <a:pt x="84" y="168"/>
                </a:lnTo>
                <a:lnTo>
                  <a:pt x="66" y="178"/>
                </a:lnTo>
                <a:lnTo>
                  <a:pt x="62" y="160"/>
                </a:lnTo>
                <a:lnTo>
                  <a:pt x="66" y="138"/>
                </a:lnTo>
                <a:lnTo>
                  <a:pt x="64" y="124"/>
                </a:lnTo>
                <a:lnTo>
                  <a:pt x="58" y="96"/>
                </a:lnTo>
                <a:lnTo>
                  <a:pt x="46" y="78"/>
                </a:lnTo>
                <a:lnTo>
                  <a:pt x="34" y="50"/>
                </a:lnTo>
                <a:lnTo>
                  <a:pt x="18" y="28"/>
                </a:lnTo>
                <a:lnTo>
                  <a:pt x="0" y="16"/>
                </a:lnTo>
                <a:lnTo>
                  <a:pt x="2" y="4"/>
                </a:lnTo>
                <a:lnTo>
                  <a:pt x="18" y="0"/>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0" name="Ukraine"/>
          <p:cNvSpPr>
            <a:spLocks noChangeAspect="1"/>
          </p:cNvSpPr>
          <p:nvPr/>
        </p:nvSpPr>
        <p:spPr bwMode="gray">
          <a:xfrm>
            <a:off x="7255216" y="3860504"/>
            <a:ext cx="1278039" cy="839976"/>
          </a:xfrm>
          <a:custGeom>
            <a:avLst/>
            <a:gdLst>
              <a:gd name="T0" fmla="*/ 520 w 698"/>
              <a:gd name="T1" fmla="*/ 434 h 488"/>
              <a:gd name="T2" fmla="*/ 552 w 698"/>
              <a:gd name="T3" fmla="*/ 436 h 488"/>
              <a:gd name="T4" fmla="*/ 546 w 698"/>
              <a:gd name="T5" fmla="*/ 456 h 488"/>
              <a:gd name="T6" fmla="*/ 520 w 698"/>
              <a:gd name="T7" fmla="*/ 452 h 488"/>
              <a:gd name="T8" fmla="*/ 490 w 698"/>
              <a:gd name="T9" fmla="*/ 464 h 488"/>
              <a:gd name="T10" fmla="*/ 448 w 698"/>
              <a:gd name="T11" fmla="*/ 488 h 488"/>
              <a:gd name="T12" fmla="*/ 424 w 698"/>
              <a:gd name="T13" fmla="*/ 482 h 488"/>
              <a:gd name="T14" fmla="*/ 432 w 698"/>
              <a:gd name="T15" fmla="*/ 444 h 488"/>
              <a:gd name="T16" fmla="*/ 396 w 698"/>
              <a:gd name="T17" fmla="*/ 428 h 488"/>
              <a:gd name="T18" fmla="*/ 388 w 698"/>
              <a:gd name="T19" fmla="*/ 392 h 488"/>
              <a:gd name="T20" fmla="*/ 384 w 698"/>
              <a:gd name="T21" fmla="*/ 368 h 488"/>
              <a:gd name="T22" fmla="*/ 334 w 698"/>
              <a:gd name="T23" fmla="*/ 370 h 488"/>
              <a:gd name="T24" fmla="*/ 282 w 698"/>
              <a:gd name="T25" fmla="*/ 430 h 488"/>
              <a:gd name="T26" fmla="*/ 270 w 698"/>
              <a:gd name="T27" fmla="*/ 440 h 488"/>
              <a:gd name="T28" fmla="*/ 228 w 698"/>
              <a:gd name="T29" fmla="*/ 444 h 488"/>
              <a:gd name="T30" fmla="*/ 242 w 698"/>
              <a:gd name="T31" fmla="*/ 418 h 488"/>
              <a:gd name="T32" fmla="*/ 262 w 698"/>
              <a:gd name="T33" fmla="*/ 370 h 488"/>
              <a:gd name="T34" fmla="*/ 308 w 698"/>
              <a:gd name="T35" fmla="*/ 372 h 488"/>
              <a:gd name="T36" fmla="*/ 292 w 698"/>
              <a:gd name="T37" fmla="*/ 326 h 488"/>
              <a:gd name="T38" fmla="*/ 272 w 698"/>
              <a:gd name="T39" fmla="*/ 286 h 488"/>
              <a:gd name="T40" fmla="*/ 242 w 698"/>
              <a:gd name="T41" fmla="*/ 270 h 488"/>
              <a:gd name="T42" fmla="*/ 206 w 698"/>
              <a:gd name="T43" fmla="*/ 268 h 488"/>
              <a:gd name="T44" fmla="*/ 160 w 698"/>
              <a:gd name="T45" fmla="*/ 254 h 488"/>
              <a:gd name="T46" fmla="*/ 144 w 698"/>
              <a:gd name="T47" fmla="*/ 278 h 488"/>
              <a:gd name="T48" fmla="*/ 92 w 698"/>
              <a:gd name="T49" fmla="*/ 286 h 488"/>
              <a:gd name="T50" fmla="*/ 38 w 698"/>
              <a:gd name="T51" fmla="*/ 276 h 488"/>
              <a:gd name="T52" fmla="*/ 10 w 698"/>
              <a:gd name="T53" fmla="*/ 272 h 488"/>
              <a:gd name="T54" fmla="*/ 4 w 698"/>
              <a:gd name="T55" fmla="*/ 238 h 488"/>
              <a:gd name="T56" fmla="*/ 28 w 698"/>
              <a:gd name="T57" fmla="*/ 182 h 488"/>
              <a:gd name="T58" fmla="*/ 78 w 698"/>
              <a:gd name="T59" fmla="*/ 134 h 488"/>
              <a:gd name="T60" fmla="*/ 54 w 698"/>
              <a:gd name="T61" fmla="*/ 72 h 488"/>
              <a:gd name="T62" fmla="*/ 74 w 698"/>
              <a:gd name="T63" fmla="*/ 56 h 488"/>
              <a:gd name="T64" fmla="*/ 134 w 698"/>
              <a:gd name="T65" fmla="*/ 44 h 488"/>
              <a:gd name="T66" fmla="*/ 160 w 698"/>
              <a:gd name="T67" fmla="*/ 46 h 488"/>
              <a:gd name="T68" fmla="*/ 186 w 698"/>
              <a:gd name="T69" fmla="*/ 56 h 488"/>
              <a:gd name="T70" fmla="*/ 220 w 698"/>
              <a:gd name="T71" fmla="*/ 70 h 488"/>
              <a:gd name="T72" fmla="*/ 254 w 698"/>
              <a:gd name="T73" fmla="*/ 68 h 488"/>
              <a:gd name="T74" fmla="*/ 276 w 698"/>
              <a:gd name="T75" fmla="*/ 64 h 488"/>
              <a:gd name="T76" fmla="*/ 304 w 698"/>
              <a:gd name="T77" fmla="*/ 78 h 488"/>
              <a:gd name="T78" fmla="*/ 324 w 698"/>
              <a:gd name="T79" fmla="*/ 54 h 488"/>
              <a:gd name="T80" fmla="*/ 368 w 698"/>
              <a:gd name="T81" fmla="*/ 20 h 488"/>
              <a:gd name="T82" fmla="*/ 440 w 698"/>
              <a:gd name="T83" fmla="*/ 0 h 488"/>
              <a:gd name="T84" fmla="*/ 476 w 698"/>
              <a:gd name="T85" fmla="*/ 56 h 488"/>
              <a:gd name="T86" fmla="*/ 474 w 698"/>
              <a:gd name="T87" fmla="*/ 86 h 488"/>
              <a:gd name="T88" fmla="*/ 520 w 698"/>
              <a:gd name="T89" fmla="*/ 98 h 488"/>
              <a:gd name="T90" fmla="*/ 508 w 698"/>
              <a:gd name="T91" fmla="*/ 130 h 488"/>
              <a:gd name="T92" fmla="*/ 536 w 698"/>
              <a:gd name="T93" fmla="*/ 142 h 488"/>
              <a:gd name="T94" fmla="*/ 594 w 698"/>
              <a:gd name="T95" fmla="*/ 134 h 488"/>
              <a:gd name="T96" fmla="*/ 626 w 698"/>
              <a:gd name="T97" fmla="*/ 160 h 488"/>
              <a:gd name="T98" fmla="*/ 698 w 698"/>
              <a:gd name="T99" fmla="*/ 190 h 488"/>
              <a:gd name="T100" fmla="*/ 666 w 698"/>
              <a:gd name="T101" fmla="*/ 224 h 488"/>
              <a:gd name="T102" fmla="*/ 688 w 698"/>
              <a:gd name="T103" fmla="*/ 262 h 488"/>
              <a:gd name="T104" fmla="*/ 652 w 698"/>
              <a:gd name="T105" fmla="*/ 292 h 488"/>
              <a:gd name="T106" fmla="*/ 620 w 698"/>
              <a:gd name="T107" fmla="*/ 328 h 488"/>
              <a:gd name="T108" fmla="*/ 594 w 698"/>
              <a:gd name="T109" fmla="*/ 340 h 488"/>
              <a:gd name="T110" fmla="*/ 568 w 698"/>
              <a:gd name="T111" fmla="*/ 344 h 488"/>
              <a:gd name="T112" fmla="*/ 544 w 698"/>
              <a:gd name="T113" fmla="*/ 352 h 488"/>
              <a:gd name="T114" fmla="*/ 516 w 698"/>
              <a:gd name="T115" fmla="*/ 362 h 488"/>
              <a:gd name="T116" fmla="*/ 488 w 698"/>
              <a:gd name="T117" fmla="*/ 370 h 488"/>
              <a:gd name="T118" fmla="*/ 490 w 698"/>
              <a:gd name="T119" fmla="*/ 414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98" h="488">
                <a:moveTo>
                  <a:pt x="508" y="438"/>
                </a:moveTo>
                <a:lnTo>
                  <a:pt x="520" y="434"/>
                </a:lnTo>
                <a:lnTo>
                  <a:pt x="546" y="432"/>
                </a:lnTo>
                <a:lnTo>
                  <a:pt x="552" y="436"/>
                </a:lnTo>
                <a:lnTo>
                  <a:pt x="548" y="444"/>
                </a:lnTo>
                <a:lnTo>
                  <a:pt x="546" y="456"/>
                </a:lnTo>
                <a:lnTo>
                  <a:pt x="530" y="458"/>
                </a:lnTo>
                <a:lnTo>
                  <a:pt x="520" y="452"/>
                </a:lnTo>
                <a:lnTo>
                  <a:pt x="508" y="448"/>
                </a:lnTo>
                <a:lnTo>
                  <a:pt x="490" y="464"/>
                </a:lnTo>
                <a:lnTo>
                  <a:pt x="474" y="468"/>
                </a:lnTo>
                <a:lnTo>
                  <a:pt x="448" y="488"/>
                </a:lnTo>
                <a:lnTo>
                  <a:pt x="438" y="482"/>
                </a:lnTo>
                <a:lnTo>
                  <a:pt x="424" y="482"/>
                </a:lnTo>
                <a:lnTo>
                  <a:pt x="434" y="458"/>
                </a:lnTo>
                <a:lnTo>
                  <a:pt x="432" y="444"/>
                </a:lnTo>
                <a:lnTo>
                  <a:pt x="392" y="436"/>
                </a:lnTo>
                <a:lnTo>
                  <a:pt x="396" y="428"/>
                </a:lnTo>
                <a:lnTo>
                  <a:pt x="430" y="404"/>
                </a:lnTo>
                <a:lnTo>
                  <a:pt x="388" y="392"/>
                </a:lnTo>
                <a:lnTo>
                  <a:pt x="374" y="384"/>
                </a:lnTo>
                <a:lnTo>
                  <a:pt x="384" y="368"/>
                </a:lnTo>
                <a:lnTo>
                  <a:pt x="366" y="360"/>
                </a:lnTo>
                <a:lnTo>
                  <a:pt x="334" y="370"/>
                </a:lnTo>
                <a:lnTo>
                  <a:pt x="312" y="392"/>
                </a:lnTo>
                <a:lnTo>
                  <a:pt x="282" y="430"/>
                </a:lnTo>
                <a:lnTo>
                  <a:pt x="280" y="448"/>
                </a:lnTo>
                <a:lnTo>
                  <a:pt x="270" y="440"/>
                </a:lnTo>
                <a:lnTo>
                  <a:pt x="250" y="444"/>
                </a:lnTo>
                <a:lnTo>
                  <a:pt x="228" y="444"/>
                </a:lnTo>
                <a:lnTo>
                  <a:pt x="224" y="428"/>
                </a:lnTo>
                <a:lnTo>
                  <a:pt x="242" y="418"/>
                </a:lnTo>
                <a:lnTo>
                  <a:pt x="254" y="396"/>
                </a:lnTo>
                <a:lnTo>
                  <a:pt x="262" y="370"/>
                </a:lnTo>
                <a:lnTo>
                  <a:pt x="284" y="376"/>
                </a:lnTo>
                <a:lnTo>
                  <a:pt x="308" y="372"/>
                </a:lnTo>
                <a:lnTo>
                  <a:pt x="298" y="350"/>
                </a:lnTo>
                <a:lnTo>
                  <a:pt x="292" y="326"/>
                </a:lnTo>
                <a:lnTo>
                  <a:pt x="286" y="302"/>
                </a:lnTo>
                <a:lnTo>
                  <a:pt x="272" y="286"/>
                </a:lnTo>
                <a:lnTo>
                  <a:pt x="258" y="278"/>
                </a:lnTo>
                <a:lnTo>
                  <a:pt x="242" y="270"/>
                </a:lnTo>
                <a:lnTo>
                  <a:pt x="226" y="274"/>
                </a:lnTo>
                <a:lnTo>
                  <a:pt x="206" y="268"/>
                </a:lnTo>
                <a:lnTo>
                  <a:pt x="176" y="250"/>
                </a:lnTo>
                <a:lnTo>
                  <a:pt x="160" y="254"/>
                </a:lnTo>
                <a:lnTo>
                  <a:pt x="158" y="266"/>
                </a:lnTo>
                <a:lnTo>
                  <a:pt x="144" y="278"/>
                </a:lnTo>
                <a:lnTo>
                  <a:pt x="110" y="292"/>
                </a:lnTo>
                <a:lnTo>
                  <a:pt x="92" y="286"/>
                </a:lnTo>
                <a:lnTo>
                  <a:pt x="76" y="290"/>
                </a:lnTo>
                <a:lnTo>
                  <a:pt x="38" y="276"/>
                </a:lnTo>
                <a:lnTo>
                  <a:pt x="24" y="282"/>
                </a:lnTo>
                <a:lnTo>
                  <a:pt x="10" y="272"/>
                </a:lnTo>
                <a:lnTo>
                  <a:pt x="0" y="250"/>
                </a:lnTo>
                <a:lnTo>
                  <a:pt x="4" y="238"/>
                </a:lnTo>
                <a:lnTo>
                  <a:pt x="10" y="220"/>
                </a:lnTo>
                <a:lnTo>
                  <a:pt x="28" y="182"/>
                </a:lnTo>
                <a:lnTo>
                  <a:pt x="52" y="154"/>
                </a:lnTo>
                <a:lnTo>
                  <a:pt x="78" y="134"/>
                </a:lnTo>
                <a:lnTo>
                  <a:pt x="72" y="110"/>
                </a:lnTo>
                <a:lnTo>
                  <a:pt x="54" y="72"/>
                </a:lnTo>
                <a:lnTo>
                  <a:pt x="56" y="56"/>
                </a:lnTo>
                <a:lnTo>
                  <a:pt x="74" y="56"/>
                </a:lnTo>
                <a:lnTo>
                  <a:pt x="90" y="48"/>
                </a:lnTo>
                <a:lnTo>
                  <a:pt x="134" y="44"/>
                </a:lnTo>
                <a:lnTo>
                  <a:pt x="146" y="46"/>
                </a:lnTo>
                <a:lnTo>
                  <a:pt x="160" y="46"/>
                </a:lnTo>
                <a:lnTo>
                  <a:pt x="172" y="56"/>
                </a:lnTo>
                <a:lnTo>
                  <a:pt x="186" y="56"/>
                </a:lnTo>
                <a:lnTo>
                  <a:pt x="198" y="54"/>
                </a:lnTo>
                <a:lnTo>
                  <a:pt x="220" y="70"/>
                </a:lnTo>
                <a:lnTo>
                  <a:pt x="236" y="58"/>
                </a:lnTo>
                <a:lnTo>
                  <a:pt x="254" y="68"/>
                </a:lnTo>
                <a:lnTo>
                  <a:pt x="264" y="60"/>
                </a:lnTo>
                <a:lnTo>
                  <a:pt x="276" y="64"/>
                </a:lnTo>
                <a:lnTo>
                  <a:pt x="280" y="82"/>
                </a:lnTo>
                <a:lnTo>
                  <a:pt x="304" y="78"/>
                </a:lnTo>
                <a:lnTo>
                  <a:pt x="320" y="80"/>
                </a:lnTo>
                <a:lnTo>
                  <a:pt x="324" y="54"/>
                </a:lnTo>
                <a:lnTo>
                  <a:pt x="338" y="28"/>
                </a:lnTo>
                <a:lnTo>
                  <a:pt x="368" y="20"/>
                </a:lnTo>
                <a:lnTo>
                  <a:pt x="414" y="20"/>
                </a:lnTo>
                <a:lnTo>
                  <a:pt x="440" y="0"/>
                </a:lnTo>
                <a:lnTo>
                  <a:pt x="458" y="10"/>
                </a:lnTo>
                <a:lnTo>
                  <a:pt x="476" y="56"/>
                </a:lnTo>
                <a:lnTo>
                  <a:pt x="464" y="58"/>
                </a:lnTo>
                <a:lnTo>
                  <a:pt x="474" y="86"/>
                </a:lnTo>
                <a:lnTo>
                  <a:pt x="506" y="84"/>
                </a:lnTo>
                <a:lnTo>
                  <a:pt x="520" y="98"/>
                </a:lnTo>
                <a:lnTo>
                  <a:pt x="516" y="124"/>
                </a:lnTo>
                <a:lnTo>
                  <a:pt x="508" y="130"/>
                </a:lnTo>
                <a:lnTo>
                  <a:pt x="518" y="150"/>
                </a:lnTo>
                <a:lnTo>
                  <a:pt x="536" y="142"/>
                </a:lnTo>
                <a:lnTo>
                  <a:pt x="560" y="154"/>
                </a:lnTo>
                <a:lnTo>
                  <a:pt x="594" y="134"/>
                </a:lnTo>
                <a:lnTo>
                  <a:pt x="598" y="158"/>
                </a:lnTo>
                <a:lnTo>
                  <a:pt x="626" y="160"/>
                </a:lnTo>
                <a:lnTo>
                  <a:pt x="676" y="190"/>
                </a:lnTo>
                <a:lnTo>
                  <a:pt x="698" y="190"/>
                </a:lnTo>
                <a:lnTo>
                  <a:pt x="694" y="216"/>
                </a:lnTo>
                <a:lnTo>
                  <a:pt x="666" y="224"/>
                </a:lnTo>
                <a:lnTo>
                  <a:pt x="666" y="236"/>
                </a:lnTo>
                <a:lnTo>
                  <a:pt x="688" y="262"/>
                </a:lnTo>
                <a:lnTo>
                  <a:pt x="674" y="288"/>
                </a:lnTo>
                <a:lnTo>
                  <a:pt x="652" y="292"/>
                </a:lnTo>
                <a:lnTo>
                  <a:pt x="622" y="308"/>
                </a:lnTo>
                <a:lnTo>
                  <a:pt x="620" y="328"/>
                </a:lnTo>
                <a:lnTo>
                  <a:pt x="614" y="342"/>
                </a:lnTo>
                <a:lnTo>
                  <a:pt x="594" y="340"/>
                </a:lnTo>
                <a:lnTo>
                  <a:pt x="576" y="350"/>
                </a:lnTo>
                <a:lnTo>
                  <a:pt x="568" y="344"/>
                </a:lnTo>
                <a:lnTo>
                  <a:pt x="554" y="358"/>
                </a:lnTo>
                <a:lnTo>
                  <a:pt x="544" y="352"/>
                </a:lnTo>
                <a:lnTo>
                  <a:pt x="526" y="368"/>
                </a:lnTo>
                <a:lnTo>
                  <a:pt x="516" y="362"/>
                </a:lnTo>
                <a:lnTo>
                  <a:pt x="500" y="380"/>
                </a:lnTo>
                <a:lnTo>
                  <a:pt x="488" y="370"/>
                </a:lnTo>
                <a:lnTo>
                  <a:pt x="480" y="386"/>
                </a:lnTo>
                <a:lnTo>
                  <a:pt x="490" y="414"/>
                </a:lnTo>
                <a:lnTo>
                  <a:pt x="508" y="438"/>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1" name="Bulgaria"/>
          <p:cNvSpPr>
            <a:spLocks noChangeAspect="1"/>
          </p:cNvSpPr>
          <p:nvPr/>
        </p:nvSpPr>
        <p:spPr bwMode="gray">
          <a:xfrm>
            <a:off x="7259580" y="4708675"/>
            <a:ext cx="436192" cy="266334"/>
          </a:xfrm>
          <a:custGeom>
            <a:avLst/>
            <a:gdLst>
              <a:gd name="T0" fmla="*/ 72 w 238"/>
              <a:gd name="T1" fmla="*/ 142 h 154"/>
              <a:gd name="T2" fmla="*/ 94 w 238"/>
              <a:gd name="T3" fmla="*/ 148 h 154"/>
              <a:gd name="T4" fmla="*/ 108 w 238"/>
              <a:gd name="T5" fmla="*/ 154 h 154"/>
              <a:gd name="T6" fmla="*/ 138 w 238"/>
              <a:gd name="T7" fmla="*/ 152 h 154"/>
              <a:gd name="T8" fmla="*/ 140 w 238"/>
              <a:gd name="T9" fmla="*/ 138 h 154"/>
              <a:gd name="T10" fmla="*/ 146 w 238"/>
              <a:gd name="T11" fmla="*/ 128 h 154"/>
              <a:gd name="T12" fmla="*/ 154 w 238"/>
              <a:gd name="T13" fmla="*/ 136 h 154"/>
              <a:gd name="T14" fmla="*/ 174 w 238"/>
              <a:gd name="T15" fmla="*/ 116 h 154"/>
              <a:gd name="T16" fmla="*/ 190 w 238"/>
              <a:gd name="T17" fmla="*/ 116 h 154"/>
              <a:gd name="T18" fmla="*/ 204 w 238"/>
              <a:gd name="T19" fmla="*/ 118 h 154"/>
              <a:gd name="T20" fmla="*/ 222 w 238"/>
              <a:gd name="T21" fmla="*/ 114 h 154"/>
              <a:gd name="T22" fmla="*/ 214 w 238"/>
              <a:gd name="T23" fmla="*/ 88 h 154"/>
              <a:gd name="T24" fmla="*/ 208 w 238"/>
              <a:gd name="T25" fmla="*/ 84 h 154"/>
              <a:gd name="T26" fmla="*/ 218 w 238"/>
              <a:gd name="T27" fmla="*/ 68 h 154"/>
              <a:gd name="T28" fmla="*/ 222 w 238"/>
              <a:gd name="T29" fmla="*/ 44 h 154"/>
              <a:gd name="T30" fmla="*/ 234 w 238"/>
              <a:gd name="T31" fmla="*/ 42 h 154"/>
              <a:gd name="T32" fmla="*/ 238 w 238"/>
              <a:gd name="T33" fmla="*/ 26 h 154"/>
              <a:gd name="T34" fmla="*/ 216 w 238"/>
              <a:gd name="T35" fmla="*/ 20 h 154"/>
              <a:gd name="T36" fmla="*/ 204 w 238"/>
              <a:gd name="T37" fmla="*/ 4 h 154"/>
              <a:gd name="T38" fmla="*/ 192 w 238"/>
              <a:gd name="T39" fmla="*/ 10 h 154"/>
              <a:gd name="T40" fmla="*/ 180 w 238"/>
              <a:gd name="T41" fmla="*/ 16 h 154"/>
              <a:gd name="T42" fmla="*/ 164 w 238"/>
              <a:gd name="T43" fmla="*/ 16 h 154"/>
              <a:gd name="T44" fmla="*/ 148 w 238"/>
              <a:gd name="T45" fmla="*/ 28 h 154"/>
              <a:gd name="T46" fmla="*/ 112 w 238"/>
              <a:gd name="T47" fmla="*/ 42 h 154"/>
              <a:gd name="T48" fmla="*/ 78 w 238"/>
              <a:gd name="T49" fmla="*/ 36 h 154"/>
              <a:gd name="T50" fmla="*/ 60 w 238"/>
              <a:gd name="T51" fmla="*/ 28 h 154"/>
              <a:gd name="T52" fmla="*/ 28 w 238"/>
              <a:gd name="T53" fmla="*/ 22 h 154"/>
              <a:gd name="T54" fmla="*/ 26 w 238"/>
              <a:gd name="T55" fmla="*/ 4 h 154"/>
              <a:gd name="T56" fmla="*/ 10 w 238"/>
              <a:gd name="T57" fmla="*/ 0 h 154"/>
              <a:gd name="T58" fmla="*/ 6 w 238"/>
              <a:gd name="T59" fmla="*/ 14 h 154"/>
              <a:gd name="T60" fmla="*/ 0 w 238"/>
              <a:gd name="T61" fmla="*/ 20 h 154"/>
              <a:gd name="T62" fmla="*/ 10 w 238"/>
              <a:gd name="T63" fmla="*/ 36 h 154"/>
              <a:gd name="T64" fmla="*/ 20 w 238"/>
              <a:gd name="T65" fmla="*/ 50 h 154"/>
              <a:gd name="T66" fmla="*/ 30 w 238"/>
              <a:gd name="T67" fmla="*/ 62 h 154"/>
              <a:gd name="T68" fmla="*/ 20 w 238"/>
              <a:gd name="T69" fmla="*/ 76 h 154"/>
              <a:gd name="T70" fmla="*/ 10 w 238"/>
              <a:gd name="T71" fmla="*/ 76 h 154"/>
              <a:gd name="T72" fmla="*/ 8 w 238"/>
              <a:gd name="T73" fmla="*/ 86 h 154"/>
              <a:gd name="T74" fmla="*/ 10 w 238"/>
              <a:gd name="T75" fmla="*/ 98 h 154"/>
              <a:gd name="T76" fmla="*/ 12 w 238"/>
              <a:gd name="T77" fmla="*/ 116 h 154"/>
              <a:gd name="T78" fmla="*/ 22 w 238"/>
              <a:gd name="T79" fmla="*/ 124 h 154"/>
              <a:gd name="T80" fmla="*/ 30 w 238"/>
              <a:gd name="T81" fmla="*/ 152 h 154"/>
              <a:gd name="T82" fmla="*/ 52 w 238"/>
              <a:gd name="T83" fmla="*/ 152 h 154"/>
              <a:gd name="T84" fmla="*/ 72 w 238"/>
              <a:gd name="T85"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8" h="154">
                <a:moveTo>
                  <a:pt x="72" y="142"/>
                </a:moveTo>
                <a:lnTo>
                  <a:pt x="94" y="148"/>
                </a:lnTo>
                <a:lnTo>
                  <a:pt x="108" y="154"/>
                </a:lnTo>
                <a:lnTo>
                  <a:pt x="138" y="152"/>
                </a:lnTo>
                <a:lnTo>
                  <a:pt x="140" y="138"/>
                </a:lnTo>
                <a:lnTo>
                  <a:pt x="146" y="128"/>
                </a:lnTo>
                <a:lnTo>
                  <a:pt x="154" y="136"/>
                </a:lnTo>
                <a:lnTo>
                  <a:pt x="174" y="116"/>
                </a:lnTo>
                <a:lnTo>
                  <a:pt x="190" y="116"/>
                </a:lnTo>
                <a:lnTo>
                  <a:pt x="204" y="118"/>
                </a:lnTo>
                <a:lnTo>
                  <a:pt x="222" y="114"/>
                </a:lnTo>
                <a:lnTo>
                  <a:pt x="214" y="88"/>
                </a:lnTo>
                <a:lnTo>
                  <a:pt x="208" y="84"/>
                </a:lnTo>
                <a:lnTo>
                  <a:pt x="218" y="68"/>
                </a:lnTo>
                <a:lnTo>
                  <a:pt x="222" y="44"/>
                </a:lnTo>
                <a:lnTo>
                  <a:pt x="234" y="42"/>
                </a:lnTo>
                <a:lnTo>
                  <a:pt x="238" y="26"/>
                </a:lnTo>
                <a:lnTo>
                  <a:pt x="216" y="20"/>
                </a:lnTo>
                <a:lnTo>
                  <a:pt x="204" y="4"/>
                </a:lnTo>
                <a:lnTo>
                  <a:pt x="192" y="10"/>
                </a:lnTo>
                <a:lnTo>
                  <a:pt x="180" y="16"/>
                </a:lnTo>
                <a:lnTo>
                  <a:pt x="164" y="16"/>
                </a:lnTo>
                <a:lnTo>
                  <a:pt x="148" y="28"/>
                </a:lnTo>
                <a:lnTo>
                  <a:pt x="112" y="42"/>
                </a:lnTo>
                <a:lnTo>
                  <a:pt x="78" y="36"/>
                </a:lnTo>
                <a:lnTo>
                  <a:pt x="60" y="28"/>
                </a:lnTo>
                <a:lnTo>
                  <a:pt x="28" y="22"/>
                </a:lnTo>
                <a:lnTo>
                  <a:pt x="26" y="4"/>
                </a:lnTo>
                <a:lnTo>
                  <a:pt x="10" y="0"/>
                </a:lnTo>
                <a:lnTo>
                  <a:pt x="6" y="14"/>
                </a:lnTo>
                <a:lnTo>
                  <a:pt x="0" y="20"/>
                </a:lnTo>
                <a:lnTo>
                  <a:pt x="10" y="36"/>
                </a:lnTo>
                <a:lnTo>
                  <a:pt x="20" y="50"/>
                </a:lnTo>
                <a:lnTo>
                  <a:pt x="30" y="62"/>
                </a:lnTo>
                <a:lnTo>
                  <a:pt x="20" y="76"/>
                </a:lnTo>
                <a:lnTo>
                  <a:pt x="10" y="76"/>
                </a:lnTo>
                <a:lnTo>
                  <a:pt x="8" y="86"/>
                </a:lnTo>
                <a:lnTo>
                  <a:pt x="10" y="98"/>
                </a:lnTo>
                <a:lnTo>
                  <a:pt x="12" y="116"/>
                </a:lnTo>
                <a:lnTo>
                  <a:pt x="22" y="124"/>
                </a:lnTo>
                <a:lnTo>
                  <a:pt x="30" y="152"/>
                </a:lnTo>
                <a:lnTo>
                  <a:pt x="52" y="152"/>
                </a:lnTo>
                <a:lnTo>
                  <a:pt x="72" y="14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2" name="Greece"/>
          <p:cNvSpPr>
            <a:spLocks noChangeAspect="1" noEditPoints="1"/>
          </p:cNvSpPr>
          <p:nvPr/>
        </p:nvSpPr>
        <p:spPr bwMode="gray">
          <a:xfrm>
            <a:off x="7119999" y="4929936"/>
            <a:ext cx="427466" cy="594129"/>
          </a:xfrm>
          <a:custGeom>
            <a:avLst/>
            <a:gdLst>
              <a:gd name="T0" fmla="*/ 0 w 234"/>
              <a:gd name="T1" fmla="*/ 118 h 346"/>
              <a:gd name="T2" fmla="*/ 12 w 234"/>
              <a:gd name="T3" fmla="*/ 96 h 346"/>
              <a:gd name="T4" fmla="*/ 38 w 234"/>
              <a:gd name="T5" fmla="*/ 72 h 346"/>
              <a:gd name="T6" fmla="*/ 44 w 234"/>
              <a:gd name="T7" fmla="*/ 62 h 346"/>
              <a:gd name="T8" fmla="*/ 82 w 234"/>
              <a:gd name="T9" fmla="*/ 38 h 346"/>
              <a:gd name="T10" fmla="*/ 108 w 234"/>
              <a:gd name="T11" fmla="*/ 24 h 346"/>
              <a:gd name="T12" fmla="*/ 150 w 234"/>
              <a:gd name="T13" fmla="*/ 14 h 346"/>
              <a:gd name="T14" fmla="*/ 186 w 234"/>
              <a:gd name="T15" fmla="*/ 26 h 346"/>
              <a:gd name="T16" fmla="*/ 218 w 234"/>
              <a:gd name="T17" fmla="*/ 10 h 346"/>
              <a:gd name="T18" fmla="*/ 232 w 234"/>
              <a:gd name="T19" fmla="*/ 8 h 346"/>
              <a:gd name="T20" fmla="*/ 216 w 234"/>
              <a:gd name="T21" fmla="*/ 54 h 346"/>
              <a:gd name="T22" fmla="*/ 162 w 234"/>
              <a:gd name="T23" fmla="*/ 48 h 346"/>
              <a:gd name="T24" fmla="*/ 134 w 234"/>
              <a:gd name="T25" fmla="*/ 66 h 346"/>
              <a:gd name="T26" fmla="*/ 136 w 234"/>
              <a:gd name="T27" fmla="*/ 86 h 346"/>
              <a:gd name="T28" fmla="*/ 122 w 234"/>
              <a:gd name="T29" fmla="*/ 96 h 346"/>
              <a:gd name="T30" fmla="*/ 100 w 234"/>
              <a:gd name="T31" fmla="*/ 86 h 346"/>
              <a:gd name="T32" fmla="*/ 88 w 234"/>
              <a:gd name="T33" fmla="*/ 94 h 346"/>
              <a:gd name="T34" fmla="*/ 106 w 234"/>
              <a:gd name="T35" fmla="*/ 130 h 346"/>
              <a:gd name="T36" fmla="*/ 116 w 234"/>
              <a:gd name="T37" fmla="*/ 146 h 346"/>
              <a:gd name="T38" fmla="*/ 130 w 234"/>
              <a:gd name="T39" fmla="*/ 168 h 346"/>
              <a:gd name="T40" fmla="*/ 158 w 234"/>
              <a:gd name="T41" fmla="*/ 200 h 346"/>
              <a:gd name="T42" fmla="*/ 142 w 234"/>
              <a:gd name="T43" fmla="*/ 216 h 346"/>
              <a:gd name="T44" fmla="*/ 106 w 234"/>
              <a:gd name="T45" fmla="*/ 198 h 346"/>
              <a:gd name="T46" fmla="*/ 120 w 234"/>
              <a:gd name="T47" fmla="*/ 236 h 346"/>
              <a:gd name="T48" fmla="*/ 106 w 234"/>
              <a:gd name="T49" fmla="*/ 248 h 346"/>
              <a:gd name="T50" fmla="*/ 90 w 234"/>
              <a:gd name="T51" fmla="*/ 258 h 346"/>
              <a:gd name="T52" fmla="*/ 70 w 234"/>
              <a:gd name="T53" fmla="*/ 254 h 346"/>
              <a:gd name="T54" fmla="*/ 48 w 234"/>
              <a:gd name="T55" fmla="*/ 248 h 346"/>
              <a:gd name="T56" fmla="*/ 36 w 234"/>
              <a:gd name="T57" fmla="*/ 206 h 346"/>
              <a:gd name="T58" fmla="*/ 58 w 234"/>
              <a:gd name="T59" fmla="*/ 194 h 346"/>
              <a:gd name="T60" fmla="*/ 94 w 234"/>
              <a:gd name="T61" fmla="*/ 204 h 346"/>
              <a:gd name="T62" fmla="*/ 82 w 234"/>
              <a:gd name="T63" fmla="*/ 184 h 346"/>
              <a:gd name="T64" fmla="*/ 46 w 234"/>
              <a:gd name="T65" fmla="*/ 178 h 346"/>
              <a:gd name="T66" fmla="*/ 16 w 234"/>
              <a:gd name="T67" fmla="*/ 158 h 346"/>
              <a:gd name="T68" fmla="*/ 0 w 234"/>
              <a:gd name="T69" fmla="*/ 132 h 346"/>
              <a:gd name="T70" fmla="*/ 160 w 234"/>
              <a:gd name="T71" fmla="*/ 338 h 346"/>
              <a:gd name="T72" fmla="*/ 226 w 234"/>
              <a:gd name="T73" fmla="*/ 342 h 346"/>
              <a:gd name="T74" fmla="*/ 210 w 234"/>
              <a:gd name="T75" fmla="*/ 332 h 346"/>
              <a:gd name="T76" fmla="*/ 168 w 234"/>
              <a:gd name="T77" fmla="*/ 322 h 346"/>
              <a:gd name="T78" fmla="*/ 150 w 234"/>
              <a:gd name="T79" fmla="*/ 320 h 346"/>
              <a:gd name="T80" fmla="*/ 130 w 234"/>
              <a:gd name="T81" fmla="*/ 33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4" h="346">
                <a:moveTo>
                  <a:pt x="0" y="132"/>
                </a:moveTo>
                <a:lnTo>
                  <a:pt x="0" y="118"/>
                </a:lnTo>
                <a:lnTo>
                  <a:pt x="12" y="106"/>
                </a:lnTo>
                <a:lnTo>
                  <a:pt x="12" y="96"/>
                </a:lnTo>
                <a:lnTo>
                  <a:pt x="24" y="80"/>
                </a:lnTo>
                <a:lnTo>
                  <a:pt x="38" y="72"/>
                </a:lnTo>
                <a:lnTo>
                  <a:pt x="38" y="54"/>
                </a:lnTo>
                <a:lnTo>
                  <a:pt x="44" y="62"/>
                </a:lnTo>
                <a:lnTo>
                  <a:pt x="62" y="48"/>
                </a:lnTo>
                <a:lnTo>
                  <a:pt x="82" y="38"/>
                </a:lnTo>
                <a:lnTo>
                  <a:pt x="98" y="28"/>
                </a:lnTo>
                <a:lnTo>
                  <a:pt x="108" y="24"/>
                </a:lnTo>
                <a:lnTo>
                  <a:pt x="130" y="24"/>
                </a:lnTo>
                <a:lnTo>
                  <a:pt x="150" y="14"/>
                </a:lnTo>
                <a:lnTo>
                  <a:pt x="172" y="20"/>
                </a:lnTo>
                <a:lnTo>
                  <a:pt x="186" y="26"/>
                </a:lnTo>
                <a:lnTo>
                  <a:pt x="216" y="24"/>
                </a:lnTo>
                <a:lnTo>
                  <a:pt x="218" y="10"/>
                </a:lnTo>
                <a:lnTo>
                  <a:pt x="224" y="0"/>
                </a:lnTo>
                <a:lnTo>
                  <a:pt x="232" y="8"/>
                </a:lnTo>
                <a:lnTo>
                  <a:pt x="230" y="28"/>
                </a:lnTo>
                <a:lnTo>
                  <a:pt x="216" y="54"/>
                </a:lnTo>
                <a:lnTo>
                  <a:pt x="188" y="46"/>
                </a:lnTo>
                <a:lnTo>
                  <a:pt x="162" y="48"/>
                </a:lnTo>
                <a:lnTo>
                  <a:pt x="142" y="58"/>
                </a:lnTo>
                <a:lnTo>
                  <a:pt x="134" y="66"/>
                </a:lnTo>
                <a:lnTo>
                  <a:pt x="154" y="84"/>
                </a:lnTo>
                <a:lnTo>
                  <a:pt x="136" y="86"/>
                </a:lnTo>
                <a:lnTo>
                  <a:pt x="138" y="96"/>
                </a:lnTo>
                <a:lnTo>
                  <a:pt x="122" y="96"/>
                </a:lnTo>
                <a:lnTo>
                  <a:pt x="112" y="88"/>
                </a:lnTo>
                <a:lnTo>
                  <a:pt x="100" y="86"/>
                </a:lnTo>
                <a:lnTo>
                  <a:pt x="90" y="76"/>
                </a:lnTo>
                <a:lnTo>
                  <a:pt x="88" y="94"/>
                </a:lnTo>
                <a:lnTo>
                  <a:pt x="98" y="110"/>
                </a:lnTo>
                <a:lnTo>
                  <a:pt x="106" y="130"/>
                </a:lnTo>
                <a:lnTo>
                  <a:pt x="102" y="146"/>
                </a:lnTo>
                <a:lnTo>
                  <a:pt x="116" y="146"/>
                </a:lnTo>
                <a:lnTo>
                  <a:pt x="122" y="160"/>
                </a:lnTo>
                <a:lnTo>
                  <a:pt x="130" y="168"/>
                </a:lnTo>
                <a:lnTo>
                  <a:pt x="146" y="174"/>
                </a:lnTo>
                <a:lnTo>
                  <a:pt x="158" y="200"/>
                </a:lnTo>
                <a:lnTo>
                  <a:pt x="140" y="198"/>
                </a:lnTo>
                <a:lnTo>
                  <a:pt x="142" y="216"/>
                </a:lnTo>
                <a:lnTo>
                  <a:pt x="128" y="200"/>
                </a:lnTo>
                <a:lnTo>
                  <a:pt x="106" y="198"/>
                </a:lnTo>
                <a:lnTo>
                  <a:pt x="116" y="218"/>
                </a:lnTo>
                <a:lnTo>
                  <a:pt x="120" y="236"/>
                </a:lnTo>
                <a:lnTo>
                  <a:pt x="106" y="234"/>
                </a:lnTo>
                <a:lnTo>
                  <a:pt x="106" y="248"/>
                </a:lnTo>
                <a:lnTo>
                  <a:pt x="112" y="272"/>
                </a:lnTo>
                <a:lnTo>
                  <a:pt x="90" y="258"/>
                </a:lnTo>
                <a:lnTo>
                  <a:pt x="84" y="274"/>
                </a:lnTo>
                <a:lnTo>
                  <a:pt x="70" y="254"/>
                </a:lnTo>
                <a:lnTo>
                  <a:pt x="60" y="264"/>
                </a:lnTo>
                <a:lnTo>
                  <a:pt x="48" y="248"/>
                </a:lnTo>
                <a:lnTo>
                  <a:pt x="48" y="230"/>
                </a:lnTo>
                <a:lnTo>
                  <a:pt x="36" y="206"/>
                </a:lnTo>
                <a:lnTo>
                  <a:pt x="44" y="194"/>
                </a:lnTo>
                <a:lnTo>
                  <a:pt x="58" y="194"/>
                </a:lnTo>
                <a:lnTo>
                  <a:pt x="68" y="190"/>
                </a:lnTo>
                <a:lnTo>
                  <a:pt x="94" y="204"/>
                </a:lnTo>
                <a:lnTo>
                  <a:pt x="102" y="194"/>
                </a:lnTo>
                <a:lnTo>
                  <a:pt x="82" y="184"/>
                </a:lnTo>
                <a:lnTo>
                  <a:pt x="52" y="182"/>
                </a:lnTo>
                <a:lnTo>
                  <a:pt x="46" y="178"/>
                </a:lnTo>
                <a:lnTo>
                  <a:pt x="36" y="184"/>
                </a:lnTo>
                <a:lnTo>
                  <a:pt x="16" y="158"/>
                </a:lnTo>
                <a:lnTo>
                  <a:pt x="18" y="148"/>
                </a:lnTo>
                <a:lnTo>
                  <a:pt x="0" y="132"/>
                </a:lnTo>
                <a:close/>
                <a:moveTo>
                  <a:pt x="130" y="330"/>
                </a:moveTo>
                <a:lnTo>
                  <a:pt x="160" y="338"/>
                </a:lnTo>
                <a:lnTo>
                  <a:pt x="170" y="346"/>
                </a:lnTo>
                <a:lnTo>
                  <a:pt x="226" y="342"/>
                </a:lnTo>
                <a:lnTo>
                  <a:pt x="234" y="324"/>
                </a:lnTo>
                <a:lnTo>
                  <a:pt x="210" y="332"/>
                </a:lnTo>
                <a:lnTo>
                  <a:pt x="210" y="324"/>
                </a:lnTo>
                <a:lnTo>
                  <a:pt x="168" y="322"/>
                </a:lnTo>
                <a:lnTo>
                  <a:pt x="158" y="328"/>
                </a:lnTo>
                <a:lnTo>
                  <a:pt x="150" y="320"/>
                </a:lnTo>
                <a:lnTo>
                  <a:pt x="126" y="318"/>
                </a:lnTo>
                <a:lnTo>
                  <a:pt x="130" y="330"/>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3" name="Cyprus"/>
          <p:cNvSpPr>
            <a:spLocks noChangeAspect="1"/>
          </p:cNvSpPr>
          <p:nvPr/>
        </p:nvSpPr>
        <p:spPr bwMode="gray">
          <a:xfrm>
            <a:off x="7944399" y="5462601"/>
            <a:ext cx="161391" cy="90144"/>
          </a:xfrm>
          <a:custGeom>
            <a:avLst/>
            <a:gdLst>
              <a:gd name="T0" fmla="*/ 2 w 88"/>
              <a:gd name="T1" fmla="*/ 36 h 52"/>
              <a:gd name="T2" fmla="*/ 24 w 88"/>
              <a:gd name="T3" fmla="*/ 28 h 52"/>
              <a:gd name="T4" fmla="*/ 44 w 88"/>
              <a:gd name="T5" fmla="*/ 24 h 52"/>
              <a:gd name="T6" fmla="*/ 84 w 88"/>
              <a:gd name="T7" fmla="*/ 0 h 52"/>
              <a:gd name="T8" fmla="*/ 88 w 88"/>
              <a:gd name="T9" fmla="*/ 8 h 52"/>
              <a:gd name="T10" fmla="*/ 68 w 88"/>
              <a:gd name="T11" fmla="*/ 24 h 52"/>
              <a:gd name="T12" fmla="*/ 72 w 88"/>
              <a:gd name="T13" fmla="*/ 36 h 52"/>
              <a:gd name="T14" fmla="*/ 48 w 88"/>
              <a:gd name="T15" fmla="*/ 42 h 52"/>
              <a:gd name="T16" fmla="*/ 38 w 88"/>
              <a:gd name="T17" fmla="*/ 52 h 52"/>
              <a:gd name="T18" fmla="*/ 0 w 88"/>
              <a:gd name="T19" fmla="*/ 46 h 52"/>
              <a:gd name="T20" fmla="*/ 2 w 88"/>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52">
                <a:moveTo>
                  <a:pt x="2" y="36"/>
                </a:moveTo>
                <a:lnTo>
                  <a:pt x="24" y="28"/>
                </a:lnTo>
                <a:lnTo>
                  <a:pt x="44" y="24"/>
                </a:lnTo>
                <a:lnTo>
                  <a:pt x="84" y="0"/>
                </a:lnTo>
                <a:lnTo>
                  <a:pt x="88" y="8"/>
                </a:lnTo>
                <a:lnTo>
                  <a:pt x="68" y="24"/>
                </a:lnTo>
                <a:lnTo>
                  <a:pt x="72" y="36"/>
                </a:lnTo>
                <a:lnTo>
                  <a:pt x="48" y="42"/>
                </a:lnTo>
                <a:lnTo>
                  <a:pt x="38" y="52"/>
                </a:lnTo>
                <a:lnTo>
                  <a:pt x="0" y="46"/>
                </a:lnTo>
                <a:lnTo>
                  <a:pt x="2" y="36"/>
                </a:lnTo>
                <a:close/>
              </a:path>
            </a:pathLst>
          </a:custGeom>
          <a:solidFill>
            <a:schemeClr val="accent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4" name="Malta"/>
          <p:cNvSpPr>
            <a:spLocks noChangeAspect="1"/>
          </p:cNvSpPr>
          <p:nvPr/>
        </p:nvSpPr>
        <p:spPr bwMode="gray">
          <a:xfrm>
            <a:off x="6683808" y="5458507"/>
            <a:ext cx="34895" cy="24586"/>
          </a:xfrm>
          <a:custGeom>
            <a:avLst/>
            <a:gdLst>
              <a:gd name="T0" fmla="*/ 0 w 20"/>
              <a:gd name="T1" fmla="*/ 0 h 16"/>
              <a:gd name="T2" fmla="*/ 10 w 20"/>
              <a:gd name="T3" fmla="*/ 0 h 16"/>
              <a:gd name="T4" fmla="*/ 20 w 20"/>
              <a:gd name="T5" fmla="*/ 4 h 16"/>
              <a:gd name="T6" fmla="*/ 16 w 20"/>
              <a:gd name="T7" fmla="*/ 16 h 16"/>
              <a:gd name="T8" fmla="*/ 2 w 20"/>
              <a:gd name="T9" fmla="*/ 12 h 16"/>
              <a:gd name="T10" fmla="*/ 0 w 20"/>
              <a:gd name="T11" fmla="*/ 0 h 16"/>
            </a:gdLst>
            <a:ahLst/>
            <a:cxnLst>
              <a:cxn ang="0">
                <a:pos x="T0" y="T1"/>
              </a:cxn>
              <a:cxn ang="0">
                <a:pos x="T2" y="T3"/>
              </a:cxn>
              <a:cxn ang="0">
                <a:pos x="T4" y="T5"/>
              </a:cxn>
              <a:cxn ang="0">
                <a:pos x="T6" y="T7"/>
              </a:cxn>
              <a:cxn ang="0">
                <a:pos x="T8" y="T9"/>
              </a:cxn>
              <a:cxn ang="0">
                <a:pos x="T10" y="T11"/>
              </a:cxn>
            </a:cxnLst>
            <a:rect l="0" t="0" r="r" b="b"/>
            <a:pathLst>
              <a:path w="20" h="16">
                <a:moveTo>
                  <a:pt x="0" y="0"/>
                </a:moveTo>
                <a:lnTo>
                  <a:pt x="10" y="0"/>
                </a:lnTo>
                <a:lnTo>
                  <a:pt x="20" y="4"/>
                </a:lnTo>
                <a:lnTo>
                  <a:pt x="16" y="16"/>
                </a:lnTo>
                <a:lnTo>
                  <a:pt x="2" y="12"/>
                </a:lnTo>
                <a:lnTo>
                  <a:pt x="0" y="0"/>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5" name="Andorra"/>
          <p:cNvSpPr>
            <a:spLocks noChangeAspect="1"/>
          </p:cNvSpPr>
          <p:nvPr/>
        </p:nvSpPr>
        <p:spPr bwMode="gray">
          <a:xfrm>
            <a:off x="5815791" y="4843889"/>
            <a:ext cx="47980" cy="45070"/>
          </a:xfrm>
          <a:custGeom>
            <a:avLst/>
            <a:gdLst>
              <a:gd name="T0" fmla="*/ 26 w 26"/>
              <a:gd name="T1" fmla="*/ 16 h 26"/>
              <a:gd name="T2" fmla="*/ 22 w 26"/>
              <a:gd name="T3" fmla="*/ 6 h 26"/>
              <a:gd name="T4" fmla="*/ 4 w 26"/>
              <a:gd name="T5" fmla="*/ 0 h 26"/>
              <a:gd name="T6" fmla="*/ 4 w 26"/>
              <a:gd name="T7" fmla="*/ 8 h 26"/>
              <a:gd name="T8" fmla="*/ 0 w 26"/>
              <a:gd name="T9" fmla="*/ 18 h 26"/>
              <a:gd name="T10" fmla="*/ 14 w 26"/>
              <a:gd name="T11" fmla="*/ 26 h 26"/>
              <a:gd name="T12" fmla="*/ 26 w 26"/>
              <a:gd name="T13" fmla="*/ 16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6" y="16"/>
                </a:moveTo>
                <a:lnTo>
                  <a:pt x="22" y="6"/>
                </a:lnTo>
                <a:lnTo>
                  <a:pt x="4" y="0"/>
                </a:lnTo>
                <a:lnTo>
                  <a:pt x="4" y="8"/>
                </a:lnTo>
                <a:lnTo>
                  <a:pt x="0" y="18"/>
                </a:lnTo>
                <a:lnTo>
                  <a:pt x="14" y="26"/>
                </a:lnTo>
                <a:lnTo>
                  <a:pt x="26" y="16"/>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6" name="Spain"/>
          <p:cNvSpPr>
            <a:spLocks noChangeAspect="1" noEditPoints="1"/>
          </p:cNvSpPr>
          <p:nvPr/>
        </p:nvSpPr>
        <p:spPr bwMode="gray">
          <a:xfrm>
            <a:off x="5069903" y="4761940"/>
            <a:ext cx="985790" cy="680176"/>
          </a:xfrm>
          <a:custGeom>
            <a:avLst/>
            <a:gdLst>
              <a:gd name="T0" fmla="*/ 308 w 540"/>
              <a:gd name="T1" fmla="*/ 26 h 398"/>
              <a:gd name="T2" fmla="*/ 330 w 540"/>
              <a:gd name="T3" fmla="*/ 38 h 398"/>
              <a:gd name="T4" fmla="*/ 362 w 540"/>
              <a:gd name="T5" fmla="*/ 54 h 398"/>
              <a:gd name="T6" fmla="*/ 414 w 540"/>
              <a:gd name="T7" fmla="*/ 48 h 398"/>
              <a:gd name="T8" fmla="*/ 410 w 540"/>
              <a:gd name="T9" fmla="*/ 66 h 398"/>
              <a:gd name="T10" fmla="*/ 436 w 540"/>
              <a:gd name="T11" fmla="*/ 64 h 398"/>
              <a:gd name="T12" fmla="*/ 486 w 540"/>
              <a:gd name="T13" fmla="*/ 60 h 398"/>
              <a:gd name="T14" fmla="*/ 486 w 540"/>
              <a:gd name="T15" fmla="*/ 82 h 398"/>
              <a:gd name="T16" fmla="*/ 452 w 540"/>
              <a:gd name="T17" fmla="*/ 124 h 398"/>
              <a:gd name="T18" fmla="*/ 392 w 540"/>
              <a:gd name="T19" fmla="*/ 152 h 398"/>
              <a:gd name="T20" fmla="*/ 376 w 540"/>
              <a:gd name="T21" fmla="*/ 184 h 398"/>
              <a:gd name="T22" fmla="*/ 352 w 540"/>
              <a:gd name="T23" fmla="*/ 244 h 398"/>
              <a:gd name="T24" fmla="*/ 350 w 540"/>
              <a:gd name="T25" fmla="*/ 278 h 398"/>
              <a:gd name="T26" fmla="*/ 332 w 540"/>
              <a:gd name="T27" fmla="*/ 328 h 398"/>
              <a:gd name="T28" fmla="*/ 290 w 540"/>
              <a:gd name="T29" fmla="*/ 340 h 398"/>
              <a:gd name="T30" fmla="*/ 282 w 540"/>
              <a:gd name="T31" fmla="*/ 364 h 398"/>
              <a:gd name="T32" fmla="*/ 254 w 540"/>
              <a:gd name="T33" fmla="*/ 364 h 398"/>
              <a:gd name="T34" fmla="*/ 214 w 540"/>
              <a:gd name="T35" fmla="*/ 362 h 398"/>
              <a:gd name="T36" fmla="*/ 184 w 540"/>
              <a:gd name="T37" fmla="*/ 370 h 398"/>
              <a:gd name="T38" fmla="*/ 158 w 540"/>
              <a:gd name="T39" fmla="*/ 390 h 398"/>
              <a:gd name="T40" fmla="*/ 132 w 540"/>
              <a:gd name="T41" fmla="*/ 384 h 398"/>
              <a:gd name="T42" fmla="*/ 118 w 540"/>
              <a:gd name="T43" fmla="*/ 366 h 398"/>
              <a:gd name="T44" fmla="*/ 110 w 540"/>
              <a:gd name="T45" fmla="*/ 354 h 398"/>
              <a:gd name="T46" fmla="*/ 84 w 540"/>
              <a:gd name="T47" fmla="*/ 338 h 398"/>
              <a:gd name="T48" fmla="*/ 76 w 540"/>
              <a:gd name="T49" fmla="*/ 306 h 398"/>
              <a:gd name="T50" fmla="*/ 84 w 540"/>
              <a:gd name="T51" fmla="*/ 278 h 398"/>
              <a:gd name="T52" fmla="*/ 92 w 540"/>
              <a:gd name="T53" fmla="*/ 256 h 398"/>
              <a:gd name="T54" fmla="*/ 68 w 540"/>
              <a:gd name="T55" fmla="*/ 218 h 398"/>
              <a:gd name="T56" fmla="*/ 90 w 540"/>
              <a:gd name="T57" fmla="*/ 204 h 398"/>
              <a:gd name="T58" fmla="*/ 94 w 540"/>
              <a:gd name="T59" fmla="*/ 166 h 398"/>
              <a:gd name="T60" fmla="*/ 100 w 540"/>
              <a:gd name="T61" fmla="*/ 136 h 398"/>
              <a:gd name="T62" fmla="*/ 106 w 540"/>
              <a:gd name="T63" fmla="*/ 96 h 398"/>
              <a:gd name="T64" fmla="*/ 64 w 540"/>
              <a:gd name="T65" fmla="*/ 90 h 398"/>
              <a:gd name="T66" fmla="*/ 40 w 540"/>
              <a:gd name="T67" fmla="*/ 78 h 398"/>
              <a:gd name="T68" fmla="*/ 16 w 540"/>
              <a:gd name="T69" fmla="*/ 76 h 398"/>
              <a:gd name="T70" fmla="*/ 12 w 540"/>
              <a:gd name="T71" fmla="*/ 42 h 398"/>
              <a:gd name="T72" fmla="*/ 0 w 540"/>
              <a:gd name="T73" fmla="*/ 26 h 398"/>
              <a:gd name="T74" fmla="*/ 34 w 540"/>
              <a:gd name="T75" fmla="*/ 8 h 398"/>
              <a:gd name="T76" fmla="*/ 102 w 540"/>
              <a:gd name="T77" fmla="*/ 2 h 398"/>
              <a:gd name="T78" fmla="*/ 170 w 540"/>
              <a:gd name="T79" fmla="*/ 6 h 398"/>
              <a:gd name="T80" fmla="*/ 228 w 540"/>
              <a:gd name="T81" fmla="*/ 8 h 398"/>
              <a:gd name="T82" fmla="*/ 280 w 540"/>
              <a:gd name="T83" fmla="*/ 20 h 398"/>
              <a:gd name="T84" fmla="*/ 492 w 540"/>
              <a:gd name="T85" fmla="*/ 238 h 398"/>
              <a:gd name="T86" fmla="*/ 502 w 540"/>
              <a:gd name="T87" fmla="*/ 218 h 398"/>
              <a:gd name="T88" fmla="*/ 472 w 540"/>
              <a:gd name="T89" fmla="*/ 214 h 398"/>
              <a:gd name="T90" fmla="*/ 492 w 540"/>
              <a:gd name="T91" fmla="*/ 238 h 398"/>
              <a:gd name="T92" fmla="*/ 424 w 540"/>
              <a:gd name="T93" fmla="*/ 256 h 398"/>
              <a:gd name="T94" fmla="*/ 406 w 540"/>
              <a:gd name="T95" fmla="*/ 260 h 398"/>
              <a:gd name="T96" fmla="*/ 534 w 540"/>
              <a:gd name="T97" fmla="*/ 208 h 398"/>
              <a:gd name="T98" fmla="*/ 526 w 540"/>
              <a:gd name="T99" fmla="*/ 188 h 398"/>
              <a:gd name="T100" fmla="*/ 534 w 540"/>
              <a:gd name="T101" fmla="*/ 20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398">
                <a:moveTo>
                  <a:pt x="298" y="16"/>
                </a:moveTo>
                <a:lnTo>
                  <a:pt x="308" y="26"/>
                </a:lnTo>
                <a:lnTo>
                  <a:pt x="316" y="34"/>
                </a:lnTo>
                <a:lnTo>
                  <a:pt x="330" y="38"/>
                </a:lnTo>
                <a:lnTo>
                  <a:pt x="344" y="48"/>
                </a:lnTo>
                <a:lnTo>
                  <a:pt x="362" y="54"/>
                </a:lnTo>
                <a:lnTo>
                  <a:pt x="390" y="48"/>
                </a:lnTo>
                <a:lnTo>
                  <a:pt x="414" y="48"/>
                </a:lnTo>
                <a:lnTo>
                  <a:pt x="414" y="56"/>
                </a:lnTo>
                <a:lnTo>
                  <a:pt x="410" y="66"/>
                </a:lnTo>
                <a:lnTo>
                  <a:pt x="424" y="74"/>
                </a:lnTo>
                <a:lnTo>
                  <a:pt x="436" y="64"/>
                </a:lnTo>
                <a:lnTo>
                  <a:pt x="460" y="64"/>
                </a:lnTo>
                <a:lnTo>
                  <a:pt x="486" y="60"/>
                </a:lnTo>
                <a:lnTo>
                  <a:pt x="492" y="72"/>
                </a:lnTo>
                <a:lnTo>
                  <a:pt x="486" y="82"/>
                </a:lnTo>
                <a:lnTo>
                  <a:pt x="484" y="98"/>
                </a:lnTo>
                <a:lnTo>
                  <a:pt x="452" y="124"/>
                </a:lnTo>
                <a:lnTo>
                  <a:pt x="436" y="126"/>
                </a:lnTo>
                <a:lnTo>
                  <a:pt x="392" y="152"/>
                </a:lnTo>
                <a:lnTo>
                  <a:pt x="394" y="166"/>
                </a:lnTo>
                <a:lnTo>
                  <a:pt x="376" y="184"/>
                </a:lnTo>
                <a:lnTo>
                  <a:pt x="352" y="222"/>
                </a:lnTo>
                <a:lnTo>
                  <a:pt x="352" y="244"/>
                </a:lnTo>
                <a:lnTo>
                  <a:pt x="366" y="266"/>
                </a:lnTo>
                <a:lnTo>
                  <a:pt x="350" y="278"/>
                </a:lnTo>
                <a:lnTo>
                  <a:pt x="336" y="302"/>
                </a:lnTo>
                <a:lnTo>
                  <a:pt x="332" y="328"/>
                </a:lnTo>
                <a:lnTo>
                  <a:pt x="312" y="330"/>
                </a:lnTo>
                <a:lnTo>
                  <a:pt x="290" y="340"/>
                </a:lnTo>
                <a:lnTo>
                  <a:pt x="290" y="356"/>
                </a:lnTo>
                <a:lnTo>
                  <a:pt x="282" y="364"/>
                </a:lnTo>
                <a:lnTo>
                  <a:pt x="272" y="354"/>
                </a:lnTo>
                <a:lnTo>
                  <a:pt x="254" y="364"/>
                </a:lnTo>
                <a:lnTo>
                  <a:pt x="240" y="362"/>
                </a:lnTo>
                <a:lnTo>
                  <a:pt x="214" y="362"/>
                </a:lnTo>
                <a:lnTo>
                  <a:pt x="198" y="360"/>
                </a:lnTo>
                <a:lnTo>
                  <a:pt x="184" y="370"/>
                </a:lnTo>
                <a:lnTo>
                  <a:pt x="164" y="374"/>
                </a:lnTo>
                <a:lnTo>
                  <a:pt x="158" y="390"/>
                </a:lnTo>
                <a:lnTo>
                  <a:pt x="144" y="398"/>
                </a:lnTo>
                <a:lnTo>
                  <a:pt x="132" y="384"/>
                </a:lnTo>
                <a:lnTo>
                  <a:pt x="122" y="380"/>
                </a:lnTo>
                <a:lnTo>
                  <a:pt x="118" y="366"/>
                </a:lnTo>
                <a:lnTo>
                  <a:pt x="112" y="364"/>
                </a:lnTo>
                <a:lnTo>
                  <a:pt x="110" y="354"/>
                </a:lnTo>
                <a:lnTo>
                  <a:pt x="98" y="338"/>
                </a:lnTo>
                <a:lnTo>
                  <a:pt x="84" y="338"/>
                </a:lnTo>
                <a:lnTo>
                  <a:pt x="74" y="332"/>
                </a:lnTo>
                <a:lnTo>
                  <a:pt x="76" y="306"/>
                </a:lnTo>
                <a:lnTo>
                  <a:pt x="92" y="292"/>
                </a:lnTo>
                <a:lnTo>
                  <a:pt x="84" y="278"/>
                </a:lnTo>
                <a:lnTo>
                  <a:pt x="84" y="264"/>
                </a:lnTo>
                <a:lnTo>
                  <a:pt x="92" y="256"/>
                </a:lnTo>
                <a:lnTo>
                  <a:pt x="76" y="238"/>
                </a:lnTo>
                <a:lnTo>
                  <a:pt x="68" y="218"/>
                </a:lnTo>
                <a:lnTo>
                  <a:pt x="84" y="216"/>
                </a:lnTo>
                <a:lnTo>
                  <a:pt x="90" y="204"/>
                </a:lnTo>
                <a:lnTo>
                  <a:pt x="86" y="188"/>
                </a:lnTo>
                <a:lnTo>
                  <a:pt x="94" y="166"/>
                </a:lnTo>
                <a:lnTo>
                  <a:pt x="94" y="148"/>
                </a:lnTo>
                <a:lnTo>
                  <a:pt x="100" y="136"/>
                </a:lnTo>
                <a:lnTo>
                  <a:pt x="122" y="114"/>
                </a:lnTo>
                <a:lnTo>
                  <a:pt x="106" y="96"/>
                </a:lnTo>
                <a:lnTo>
                  <a:pt x="84" y="90"/>
                </a:lnTo>
                <a:lnTo>
                  <a:pt x="64" y="90"/>
                </a:lnTo>
                <a:lnTo>
                  <a:pt x="48" y="90"/>
                </a:lnTo>
                <a:lnTo>
                  <a:pt x="40" y="78"/>
                </a:lnTo>
                <a:lnTo>
                  <a:pt x="18" y="92"/>
                </a:lnTo>
                <a:lnTo>
                  <a:pt x="16" y="76"/>
                </a:lnTo>
                <a:lnTo>
                  <a:pt x="10" y="62"/>
                </a:lnTo>
                <a:lnTo>
                  <a:pt x="12" y="42"/>
                </a:lnTo>
                <a:lnTo>
                  <a:pt x="2" y="36"/>
                </a:lnTo>
                <a:lnTo>
                  <a:pt x="0" y="26"/>
                </a:lnTo>
                <a:lnTo>
                  <a:pt x="10" y="10"/>
                </a:lnTo>
                <a:lnTo>
                  <a:pt x="34" y="8"/>
                </a:lnTo>
                <a:lnTo>
                  <a:pt x="48" y="0"/>
                </a:lnTo>
                <a:lnTo>
                  <a:pt x="102" y="2"/>
                </a:lnTo>
                <a:lnTo>
                  <a:pt x="136" y="0"/>
                </a:lnTo>
                <a:lnTo>
                  <a:pt x="170" y="6"/>
                </a:lnTo>
                <a:lnTo>
                  <a:pt x="192" y="10"/>
                </a:lnTo>
                <a:lnTo>
                  <a:pt x="228" y="8"/>
                </a:lnTo>
                <a:lnTo>
                  <a:pt x="256" y="14"/>
                </a:lnTo>
                <a:lnTo>
                  <a:pt x="280" y="20"/>
                </a:lnTo>
                <a:lnTo>
                  <a:pt x="298" y="16"/>
                </a:lnTo>
                <a:close/>
                <a:moveTo>
                  <a:pt x="492" y="238"/>
                </a:moveTo>
                <a:lnTo>
                  <a:pt x="496" y="226"/>
                </a:lnTo>
                <a:lnTo>
                  <a:pt x="502" y="218"/>
                </a:lnTo>
                <a:lnTo>
                  <a:pt x="492" y="204"/>
                </a:lnTo>
                <a:lnTo>
                  <a:pt x="472" y="214"/>
                </a:lnTo>
                <a:lnTo>
                  <a:pt x="458" y="228"/>
                </a:lnTo>
                <a:lnTo>
                  <a:pt x="492" y="238"/>
                </a:lnTo>
                <a:close/>
                <a:moveTo>
                  <a:pt x="420" y="268"/>
                </a:moveTo>
                <a:lnTo>
                  <a:pt x="424" y="256"/>
                </a:lnTo>
                <a:lnTo>
                  <a:pt x="420" y="244"/>
                </a:lnTo>
                <a:lnTo>
                  <a:pt x="406" y="260"/>
                </a:lnTo>
                <a:lnTo>
                  <a:pt x="420" y="268"/>
                </a:lnTo>
                <a:close/>
                <a:moveTo>
                  <a:pt x="534" y="208"/>
                </a:moveTo>
                <a:lnTo>
                  <a:pt x="540" y="200"/>
                </a:lnTo>
                <a:lnTo>
                  <a:pt x="526" y="188"/>
                </a:lnTo>
                <a:lnTo>
                  <a:pt x="514" y="200"/>
                </a:lnTo>
                <a:lnTo>
                  <a:pt x="534" y="208"/>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7" name="Portugal"/>
          <p:cNvSpPr>
            <a:spLocks noChangeAspect="1"/>
          </p:cNvSpPr>
          <p:nvPr/>
        </p:nvSpPr>
        <p:spPr bwMode="gray">
          <a:xfrm>
            <a:off x="5065543" y="4893061"/>
            <a:ext cx="226818" cy="458912"/>
          </a:xfrm>
          <a:custGeom>
            <a:avLst/>
            <a:gdLst>
              <a:gd name="T0" fmla="*/ 76 w 124"/>
              <a:gd name="T1" fmla="*/ 254 h 266"/>
              <a:gd name="T2" fmla="*/ 78 w 124"/>
              <a:gd name="T3" fmla="*/ 228 h 266"/>
              <a:gd name="T4" fmla="*/ 94 w 124"/>
              <a:gd name="T5" fmla="*/ 214 h 266"/>
              <a:gd name="T6" fmla="*/ 86 w 124"/>
              <a:gd name="T7" fmla="*/ 200 h 266"/>
              <a:gd name="T8" fmla="*/ 86 w 124"/>
              <a:gd name="T9" fmla="*/ 186 h 266"/>
              <a:gd name="T10" fmla="*/ 94 w 124"/>
              <a:gd name="T11" fmla="*/ 178 h 266"/>
              <a:gd name="T12" fmla="*/ 78 w 124"/>
              <a:gd name="T13" fmla="*/ 160 h 266"/>
              <a:gd name="T14" fmla="*/ 70 w 124"/>
              <a:gd name="T15" fmla="*/ 140 h 266"/>
              <a:gd name="T16" fmla="*/ 86 w 124"/>
              <a:gd name="T17" fmla="*/ 138 h 266"/>
              <a:gd name="T18" fmla="*/ 92 w 124"/>
              <a:gd name="T19" fmla="*/ 126 h 266"/>
              <a:gd name="T20" fmla="*/ 88 w 124"/>
              <a:gd name="T21" fmla="*/ 110 h 266"/>
              <a:gd name="T22" fmla="*/ 96 w 124"/>
              <a:gd name="T23" fmla="*/ 88 h 266"/>
              <a:gd name="T24" fmla="*/ 96 w 124"/>
              <a:gd name="T25" fmla="*/ 70 h 266"/>
              <a:gd name="T26" fmla="*/ 102 w 124"/>
              <a:gd name="T27" fmla="*/ 58 h 266"/>
              <a:gd name="T28" fmla="*/ 124 w 124"/>
              <a:gd name="T29" fmla="*/ 36 h 266"/>
              <a:gd name="T30" fmla="*/ 108 w 124"/>
              <a:gd name="T31" fmla="*/ 18 h 266"/>
              <a:gd name="T32" fmla="*/ 86 w 124"/>
              <a:gd name="T33" fmla="*/ 12 h 266"/>
              <a:gd name="T34" fmla="*/ 66 w 124"/>
              <a:gd name="T35" fmla="*/ 12 h 266"/>
              <a:gd name="T36" fmla="*/ 50 w 124"/>
              <a:gd name="T37" fmla="*/ 12 h 266"/>
              <a:gd name="T38" fmla="*/ 42 w 124"/>
              <a:gd name="T39" fmla="*/ 0 h 266"/>
              <a:gd name="T40" fmla="*/ 20 w 124"/>
              <a:gd name="T41" fmla="*/ 14 h 266"/>
              <a:gd name="T42" fmla="*/ 22 w 124"/>
              <a:gd name="T43" fmla="*/ 46 h 266"/>
              <a:gd name="T44" fmla="*/ 22 w 124"/>
              <a:gd name="T45" fmla="*/ 66 h 266"/>
              <a:gd name="T46" fmla="*/ 26 w 124"/>
              <a:gd name="T47" fmla="*/ 78 h 266"/>
              <a:gd name="T48" fmla="*/ 22 w 124"/>
              <a:gd name="T49" fmla="*/ 86 h 266"/>
              <a:gd name="T50" fmla="*/ 18 w 124"/>
              <a:gd name="T51" fmla="*/ 106 h 266"/>
              <a:gd name="T52" fmla="*/ 18 w 124"/>
              <a:gd name="T53" fmla="*/ 140 h 266"/>
              <a:gd name="T54" fmla="*/ 10 w 124"/>
              <a:gd name="T55" fmla="*/ 156 h 266"/>
              <a:gd name="T56" fmla="*/ 6 w 124"/>
              <a:gd name="T57" fmla="*/ 172 h 266"/>
              <a:gd name="T58" fmla="*/ 0 w 124"/>
              <a:gd name="T59" fmla="*/ 182 h 266"/>
              <a:gd name="T60" fmla="*/ 8 w 124"/>
              <a:gd name="T61" fmla="*/ 188 h 266"/>
              <a:gd name="T62" fmla="*/ 8 w 124"/>
              <a:gd name="T63" fmla="*/ 200 h 266"/>
              <a:gd name="T64" fmla="*/ 26 w 124"/>
              <a:gd name="T65" fmla="*/ 200 h 266"/>
              <a:gd name="T66" fmla="*/ 30 w 124"/>
              <a:gd name="T67" fmla="*/ 206 h 266"/>
              <a:gd name="T68" fmla="*/ 24 w 124"/>
              <a:gd name="T69" fmla="*/ 214 h 266"/>
              <a:gd name="T70" fmla="*/ 28 w 124"/>
              <a:gd name="T71" fmla="*/ 234 h 266"/>
              <a:gd name="T72" fmla="*/ 18 w 124"/>
              <a:gd name="T73" fmla="*/ 262 h 266"/>
              <a:gd name="T74" fmla="*/ 24 w 124"/>
              <a:gd name="T75" fmla="*/ 266 h 266"/>
              <a:gd name="T76" fmla="*/ 36 w 124"/>
              <a:gd name="T77" fmla="*/ 256 h 266"/>
              <a:gd name="T78" fmla="*/ 50 w 124"/>
              <a:gd name="T79" fmla="*/ 262 h 266"/>
              <a:gd name="T80" fmla="*/ 62 w 124"/>
              <a:gd name="T81" fmla="*/ 262 h 266"/>
              <a:gd name="T82" fmla="*/ 76 w 124"/>
              <a:gd name="T83" fmla="*/ 25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266">
                <a:moveTo>
                  <a:pt x="76" y="254"/>
                </a:moveTo>
                <a:lnTo>
                  <a:pt x="78" y="228"/>
                </a:lnTo>
                <a:lnTo>
                  <a:pt x="94" y="214"/>
                </a:lnTo>
                <a:lnTo>
                  <a:pt x="86" y="200"/>
                </a:lnTo>
                <a:lnTo>
                  <a:pt x="86" y="186"/>
                </a:lnTo>
                <a:lnTo>
                  <a:pt x="94" y="178"/>
                </a:lnTo>
                <a:lnTo>
                  <a:pt x="78" y="160"/>
                </a:lnTo>
                <a:lnTo>
                  <a:pt x="70" y="140"/>
                </a:lnTo>
                <a:lnTo>
                  <a:pt x="86" y="138"/>
                </a:lnTo>
                <a:lnTo>
                  <a:pt x="92" y="126"/>
                </a:lnTo>
                <a:lnTo>
                  <a:pt x="88" y="110"/>
                </a:lnTo>
                <a:lnTo>
                  <a:pt x="96" y="88"/>
                </a:lnTo>
                <a:lnTo>
                  <a:pt x="96" y="70"/>
                </a:lnTo>
                <a:lnTo>
                  <a:pt x="102" y="58"/>
                </a:lnTo>
                <a:lnTo>
                  <a:pt x="124" y="36"/>
                </a:lnTo>
                <a:lnTo>
                  <a:pt x="108" y="18"/>
                </a:lnTo>
                <a:lnTo>
                  <a:pt x="86" y="12"/>
                </a:lnTo>
                <a:lnTo>
                  <a:pt x="66" y="12"/>
                </a:lnTo>
                <a:lnTo>
                  <a:pt x="50" y="12"/>
                </a:lnTo>
                <a:lnTo>
                  <a:pt x="42" y="0"/>
                </a:lnTo>
                <a:lnTo>
                  <a:pt x="20" y="14"/>
                </a:lnTo>
                <a:lnTo>
                  <a:pt x="22" y="46"/>
                </a:lnTo>
                <a:lnTo>
                  <a:pt x="22" y="66"/>
                </a:lnTo>
                <a:lnTo>
                  <a:pt x="26" y="78"/>
                </a:lnTo>
                <a:lnTo>
                  <a:pt x="22" y="86"/>
                </a:lnTo>
                <a:lnTo>
                  <a:pt x="18" y="106"/>
                </a:lnTo>
                <a:lnTo>
                  <a:pt x="18" y="140"/>
                </a:lnTo>
                <a:lnTo>
                  <a:pt x="10" y="156"/>
                </a:lnTo>
                <a:lnTo>
                  <a:pt x="6" y="172"/>
                </a:lnTo>
                <a:lnTo>
                  <a:pt x="0" y="182"/>
                </a:lnTo>
                <a:lnTo>
                  <a:pt x="8" y="188"/>
                </a:lnTo>
                <a:lnTo>
                  <a:pt x="8" y="200"/>
                </a:lnTo>
                <a:lnTo>
                  <a:pt x="26" y="200"/>
                </a:lnTo>
                <a:lnTo>
                  <a:pt x="30" y="206"/>
                </a:lnTo>
                <a:lnTo>
                  <a:pt x="24" y="214"/>
                </a:lnTo>
                <a:lnTo>
                  <a:pt x="28" y="234"/>
                </a:lnTo>
                <a:lnTo>
                  <a:pt x="18" y="262"/>
                </a:lnTo>
                <a:lnTo>
                  <a:pt x="24" y="266"/>
                </a:lnTo>
                <a:lnTo>
                  <a:pt x="36" y="256"/>
                </a:lnTo>
                <a:lnTo>
                  <a:pt x="50" y="262"/>
                </a:lnTo>
                <a:lnTo>
                  <a:pt x="62" y="262"/>
                </a:lnTo>
                <a:lnTo>
                  <a:pt x="76" y="254"/>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8" name="United Kingdom"/>
          <p:cNvSpPr>
            <a:spLocks noChangeAspect="1" noEditPoints="1"/>
          </p:cNvSpPr>
          <p:nvPr/>
        </p:nvSpPr>
        <p:spPr bwMode="gray">
          <a:xfrm>
            <a:off x="5148418" y="3139355"/>
            <a:ext cx="710989" cy="1007971"/>
          </a:xfrm>
          <a:custGeom>
            <a:avLst/>
            <a:gdLst>
              <a:gd name="T0" fmla="*/ 224 w 388"/>
              <a:gd name="T1" fmla="*/ 80 h 586"/>
              <a:gd name="T2" fmla="*/ 244 w 388"/>
              <a:gd name="T3" fmla="*/ 110 h 586"/>
              <a:gd name="T4" fmla="*/ 204 w 388"/>
              <a:gd name="T5" fmla="*/ 166 h 586"/>
              <a:gd name="T6" fmla="*/ 224 w 388"/>
              <a:gd name="T7" fmla="*/ 198 h 586"/>
              <a:gd name="T8" fmla="*/ 260 w 388"/>
              <a:gd name="T9" fmla="*/ 266 h 586"/>
              <a:gd name="T10" fmla="*/ 294 w 388"/>
              <a:gd name="T11" fmla="*/ 300 h 586"/>
              <a:gd name="T12" fmla="*/ 324 w 388"/>
              <a:gd name="T13" fmla="*/ 358 h 586"/>
              <a:gd name="T14" fmla="*/ 320 w 388"/>
              <a:gd name="T15" fmla="*/ 402 h 586"/>
              <a:gd name="T16" fmla="*/ 356 w 388"/>
              <a:gd name="T17" fmla="*/ 400 h 586"/>
              <a:gd name="T18" fmla="*/ 388 w 388"/>
              <a:gd name="T19" fmla="*/ 434 h 586"/>
              <a:gd name="T20" fmla="*/ 356 w 388"/>
              <a:gd name="T21" fmla="*/ 470 h 586"/>
              <a:gd name="T22" fmla="*/ 374 w 388"/>
              <a:gd name="T23" fmla="*/ 490 h 586"/>
              <a:gd name="T24" fmla="*/ 346 w 388"/>
              <a:gd name="T25" fmla="*/ 524 h 586"/>
              <a:gd name="T26" fmla="*/ 294 w 388"/>
              <a:gd name="T27" fmla="*/ 538 h 586"/>
              <a:gd name="T28" fmla="*/ 246 w 388"/>
              <a:gd name="T29" fmla="*/ 548 h 586"/>
              <a:gd name="T30" fmla="*/ 188 w 388"/>
              <a:gd name="T31" fmla="*/ 544 h 586"/>
              <a:gd name="T32" fmla="*/ 154 w 388"/>
              <a:gd name="T33" fmla="*/ 560 h 586"/>
              <a:gd name="T34" fmla="*/ 110 w 388"/>
              <a:gd name="T35" fmla="*/ 580 h 586"/>
              <a:gd name="T36" fmla="*/ 130 w 388"/>
              <a:gd name="T37" fmla="*/ 550 h 586"/>
              <a:gd name="T38" fmla="*/ 160 w 388"/>
              <a:gd name="T39" fmla="*/ 510 h 586"/>
              <a:gd name="T40" fmla="*/ 158 w 388"/>
              <a:gd name="T41" fmla="*/ 474 h 586"/>
              <a:gd name="T42" fmla="*/ 118 w 388"/>
              <a:gd name="T43" fmla="*/ 464 h 586"/>
              <a:gd name="T44" fmla="*/ 174 w 388"/>
              <a:gd name="T45" fmla="*/ 434 h 586"/>
              <a:gd name="T46" fmla="*/ 144 w 388"/>
              <a:gd name="T47" fmla="*/ 400 h 586"/>
              <a:gd name="T48" fmla="*/ 198 w 388"/>
              <a:gd name="T49" fmla="*/ 374 h 586"/>
              <a:gd name="T50" fmla="*/ 188 w 388"/>
              <a:gd name="T51" fmla="*/ 308 h 586"/>
              <a:gd name="T52" fmla="*/ 174 w 388"/>
              <a:gd name="T53" fmla="*/ 278 h 586"/>
              <a:gd name="T54" fmla="*/ 142 w 388"/>
              <a:gd name="T55" fmla="*/ 284 h 586"/>
              <a:gd name="T56" fmla="*/ 140 w 388"/>
              <a:gd name="T57" fmla="*/ 238 h 586"/>
              <a:gd name="T58" fmla="*/ 126 w 388"/>
              <a:gd name="T59" fmla="*/ 210 h 586"/>
              <a:gd name="T60" fmla="*/ 104 w 388"/>
              <a:gd name="T61" fmla="*/ 220 h 586"/>
              <a:gd name="T62" fmla="*/ 92 w 388"/>
              <a:gd name="T63" fmla="*/ 208 h 586"/>
              <a:gd name="T64" fmla="*/ 122 w 388"/>
              <a:gd name="T65" fmla="*/ 144 h 586"/>
              <a:gd name="T66" fmla="*/ 92 w 388"/>
              <a:gd name="T67" fmla="*/ 122 h 586"/>
              <a:gd name="T68" fmla="*/ 88 w 388"/>
              <a:gd name="T69" fmla="*/ 64 h 586"/>
              <a:gd name="T70" fmla="*/ 116 w 388"/>
              <a:gd name="T71" fmla="*/ 30 h 586"/>
              <a:gd name="T72" fmla="*/ 148 w 388"/>
              <a:gd name="T73" fmla="*/ 2 h 586"/>
              <a:gd name="T74" fmla="*/ 194 w 388"/>
              <a:gd name="T75" fmla="*/ 20 h 586"/>
              <a:gd name="T76" fmla="*/ 170 w 388"/>
              <a:gd name="T77" fmla="*/ 58 h 586"/>
              <a:gd name="T78" fmla="*/ 36 w 388"/>
              <a:gd name="T79" fmla="*/ 252 h 586"/>
              <a:gd name="T80" fmla="*/ 4 w 388"/>
              <a:gd name="T81" fmla="*/ 288 h 586"/>
              <a:gd name="T82" fmla="*/ 28 w 388"/>
              <a:gd name="T83" fmla="*/ 316 h 586"/>
              <a:gd name="T84" fmla="*/ 68 w 388"/>
              <a:gd name="T85" fmla="*/ 318 h 586"/>
              <a:gd name="T86" fmla="*/ 94 w 388"/>
              <a:gd name="T87" fmla="*/ 286 h 586"/>
              <a:gd name="T88" fmla="*/ 78 w 388"/>
              <a:gd name="T89" fmla="*/ 25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8" h="586">
                <a:moveTo>
                  <a:pt x="158" y="86"/>
                </a:moveTo>
                <a:lnTo>
                  <a:pt x="198" y="74"/>
                </a:lnTo>
                <a:lnTo>
                  <a:pt x="224" y="80"/>
                </a:lnTo>
                <a:lnTo>
                  <a:pt x="242" y="76"/>
                </a:lnTo>
                <a:lnTo>
                  <a:pt x="252" y="86"/>
                </a:lnTo>
                <a:lnTo>
                  <a:pt x="244" y="110"/>
                </a:lnTo>
                <a:lnTo>
                  <a:pt x="224" y="132"/>
                </a:lnTo>
                <a:lnTo>
                  <a:pt x="218" y="148"/>
                </a:lnTo>
                <a:lnTo>
                  <a:pt x="204" y="166"/>
                </a:lnTo>
                <a:lnTo>
                  <a:pt x="214" y="176"/>
                </a:lnTo>
                <a:lnTo>
                  <a:pt x="208" y="192"/>
                </a:lnTo>
                <a:lnTo>
                  <a:pt x="224" y="198"/>
                </a:lnTo>
                <a:lnTo>
                  <a:pt x="240" y="208"/>
                </a:lnTo>
                <a:lnTo>
                  <a:pt x="256" y="232"/>
                </a:lnTo>
                <a:lnTo>
                  <a:pt x="260" y="266"/>
                </a:lnTo>
                <a:lnTo>
                  <a:pt x="276" y="280"/>
                </a:lnTo>
                <a:lnTo>
                  <a:pt x="280" y="294"/>
                </a:lnTo>
                <a:lnTo>
                  <a:pt x="294" y="300"/>
                </a:lnTo>
                <a:lnTo>
                  <a:pt x="310" y="324"/>
                </a:lnTo>
                <a:lnTo>
                  <a:pt x="322" y="346"/>
                </a:lnTo>
                <a:lnTo>
                  <a:pt x="324" y="358"/>
                </a:lnTo>
                <a:lnTo>
                  <a:pt x="328" y="372"/>
                </a:lnTo>
                <a:lnTo>
                  <a:pt x="324" y="390"/>
                </a:lnTo>
                <a:lnTo>
                  <a:pt x="320" y="402"/>
                </a:lnTo>
                <a:lnTo>
                  <a:pt x="328" y="414"/>
                </a:lnTo>
                <a:lnTo>
                  <a:pt x="340" y="400"/>
                </a:lnTo>
                <a:lnTo>
                  <a:pt x="356" y="400"/>
                </a:lnTo>
                <a:lnTo>
                  <a:pt x="374" y="400"/>
                </a:lnTo>
                <a:lnTo>
                  <a:pt x="384" y="414"/>
                </a:lnTo>
                <a:lnTo>
                  <a:pt x="388" y="434"/>
                </a:lnTo>
                <a:lnTo>
                  <a:pt x="382" y="452"/>
                </a:lnTo>
                <a:lnTo>
                  <a:pt x="366" y="456"/>
                </a:lnTo>
                <a:lnTo>
                  <a:pt x="356" y="470"/>
                </a:lnTo>
                <a:lnTo>
                  <a:pt x="342" y="486"/>
                </a:lnTo>
                <a:lnTo>
                  <a:pt x="360" y="492"/>
                </a:lnTo>
                <a:lnTo>
                  <a:pt x="374" y="490"/>
                </a:lnTo>
                <a:lnTo>
                  <a:pt x="374" y="502"/>
                </a:lnTo>
                <a:lnTo>
                  <a:pt x="362" y="520"/>
                </a:lnTo>
                <a:lnTo>
                  <a:pt x="346" y="524"/>
                </a:lnTo>
                <a:lnTo>
                  <a:pt x="332" y="538"/>
                </a:lnTo>
                <a:lnTo>
                  <a:pt x="318" y="532"/>
                </a:lnTo>
                <a:lnTo>
                  <a:pt x="294" y="538"/>
                </a:lnTo>
                <a:lnTo>
                  <a:pt x="266" y="530"/>
                </a:lnTo>
                <a:lnTo>
                  <a:pt x="268" y="554"/>
                </a:lnTo>
                <a:lnTo>
                  <a:pt x="246" y="548"/>
                </a:lnTo>
                <a:lnTo>
                  <a:pt x="228" y="556"/>
                </a:lnTo>
                <a:lnTo>
                  <a:pt x="212" y="542"/>
                </a:lnTo>
                <a:lnTo>
                  <a:pt x="188" y="544"/>
                </a:lnTo>
                <a:lnTo>
                  <a:pt x="188" y="562"/>
                </a:lnTo>
                <a:lnTo>
                  <a:pt x="178" y="570"/>
                </a:lnTo>
                <a:lnTo>
                  <a:pt x="154" y="560"/>
                </a:lnTo>
                <a:lnTo>
                  <a:pt x="130" y="574"/>
                </a:lnTo>
                <a:lnTo>
                  <a:pt x="120" y="586"/>
                </a:lnTo>
                <a:lnTo>
                  <a:pt x="110" y="580"/>
                </a:lnTo>
                <a:lnTo>
                  <a:pt x="96" y="576"/>
                </a:lnTo>
                <a:lnTo>
                  <a:pt x="108" y="564"/>
                </a:lnTo>
                <a:lnTo>
                  <a:pt x="130" y="550"/>
                </a:lnTo>
                <a:lnTo>
                  <a:pt x="144" y="538"/>
                </a:lnTo>
                <a:lnTo>
                  <a:pt x="144" y="524"/>
                </a:lnTo>
                <a:lnTo>
                  <a:pt x="160" y="510"/>
                </a:lnTo>
                <a:lnTo>
                  <a:pt x="186" y="504"/>
                </a:lnTo>
                <a:lnTo>
                  <a:pt x="174" y="490"/>
                </a:lnTo>
                <a:lnTo>
                  <a:pt x="158" y="474"/>
                </a:lnTo>
                <a:lnTo>
                  <a:pt x="142" y="472"/>
                </a:lnTo>
                <a:lnTo>
                  <a:pt x="122" y="484"/>
                </a:lnTo>
                <a:lnTo>
                  <a:pt x="118" y="464"/>
                </a:lnTo>
                <a:lnTo>
                  <a:pt x="136" y="458"/>
                </a:lnTo>
                <a:lnTo>
                  <a:pt x="150" y="444"/>
                </a:lnTo>
                <a:lnTo>
                  <a:pt x="174" y="434"/>
                </a:lnTo>
                <a:lnTo>
                  <a:pt x="168" y="412"/>
                </a:lnTo>
                <a:lnTo>
                  <a:pt x="172" y="396"/>
                </a:lnTo>
                <a:lnTo>
                  <a:pt x="144" y="400"/>
                </a:lnTo>
                <a:lnTo>
                  <a:pt x="160" y="378"/>
                </a:lnTo>
                <a:lnTo>
                  <a:pt x="180" y="372"/>
                </a:lnTo>
                <a:lnTo>
                  <a:pt x="198" y="374"/>
                </a:lnTo>
                <a:lnTo>
                  <a:pt x="206" y="340"/>
                </a:lnTo>
                <a:lnTo>
                  <a:pt x="204" y="320"/>
                </a:lnTo>
                <a:lnTo>
                  <a:pt x="188" y="308"/>
                </a:lnTo>
                <a:lnTo>
                  <a:pt x="186" y="290"/>
                </a:lnTo>
                <a:lnTo>
                  <a:pt x="196" y="268"/>
                </a:lnTo>
                <a:lnTo>
                  <a:pt x="174" y="278"/>
                </a:lnTo>
                <a:lnTo>
                  <a:pt x="164" y="278"/>
                </a:lnTo>
                <a:lnTo>
                  <a:pt x="156" y="286"/>
                </a:lnTo>
                <a:lnTo>
                  <a:pt x="142" y="284"/>
                </a:lnTo>
                <a:lnTo>
                  <a:pt x="132" y="296"/>
                </a:lnTo>
                <a:lnTo>
                  <a:pt x="126" y="274"/>
                </a:lnTo>
                <a:lnTo>
                  <a:pt x="140" y="238"/>
                </a:lnTo>
                <a:lnTo>
                  <a:pt x="134" y="218"/>
                </a:lnTo>
                <a:lnTo>
                  <a:pt x="134" y="202"/>
                </a:lnTo>
                <a:lnTo>
                  <a:pt x="126" y="210"/>
                </a:lnTo>
                <a:lnTo>
                  <a:pt x="118" y="220"/>
                </a:lnTo>
                <a:lnTo>
                  <a:pt x="110" y="230"/>
                </a:lnTo>
                <a:lnTo>
                  <a:pt x="104" y="220"/>
                </a:lnTo>
                <a:lnTo>
                  <a:pt x="100" y="236"/>
                </a:lnTo>
                <a:lnTo>
                  <a:pt x="90" y="236"/>
                </a:lnTo>
                <a:lnTo>
                  <a:pt x="92" y="208"/>
                </a:lnTo>
                <a:lnTo>
                  <a:pt x="90" y="192"/>
                </a:lnTo>
                <a:lnTo>
                  <a:pt x="112" y="162"/>
                </a:lnTo>
                <a:lnTo>
                  <a:pt x="122" y="144"/>
                </a:lnTo>
                <a:lnTo>
                  <a:pt x="94" y="148"/>
                </a:lnTo>
                <a:lnTo>
                  <a:pt x="82" y="140"/>
                </a:lnTo>
                <a:lnTo>
                  <a:pt x="92" y="122"/>
                </a:lnTo>
                <a:lnTo>
                  <a:pt x="88" y="104"/>
                </a:lnTo>
                <a:lnTo>
                  <a:pt x="96" y="92"/>
                </a:lnTo>
                <a:lnTo>
                  <a:pt x="88" y="64"/>
                </a:lnTo>
                <a:lnTo>
                  <a:pt x="94" y="52"/>
                </a:lnTo>
                <a:lnTo>
                  <a:pt x="108" y="52"/>
                </a:lnTo>
                <a:lnTo>
                  <a:pt x="116" y="30"/>
                </a:lnTo>
                <a:lnTo>
                  <a:pt x="122" y="24"/>
                </a:lnTo>
                <a:lnTo>
                  <a:pt x="126" y="2"/>
                </a:lnTo>
                <a:lnTo>
                  <a:pt x="148" y="2"/>
                </a:lnTo>
                <a:lnTo>
                  <a:pt x="158" y="6"/>
                </a:lnTo>
                <a:lnTo>
                  <a:pt x="192" y="0"/>
                </a:lnTo>
                <a:lnTo>
                  <a:pt x="194" y="20"/>
                </a:lnTo>
                <a:lnTo>
                  <a:pt x="176" y="38"/>
                </a:lnTo>
                <a:lnTo>
                  <a:pt x="158" y="50"/>
                </a:lnTo>
                <a:lnTo>
                  <a:pt x="170" y="58"/>
                </a:lnTo>
                <a:lnTo>
                  <a:pt x="162" y="72"/>
                </a:lnTo>
                <a:lnTo>
                  <a:pt x="158" y="86"/>
                </a:lnTo>
                <a:close/>
                <a:moveTo>
                  <a:pt x="36" y="252"/>
                </a:moveTo>
                <a:lnTo>
                  <a:pt x="22" y="264"/>
                </a:lnTo>
                <a:lnTo>
                  <a:pt x="16" y="278"/>
                </a:lnTo>
                <a:lnTo>
                  <a:pt x="4" y="288"/>
                </a:lnTo>
                <a:lnTo>
                  <a:pt x="0" y="304"/>
                </a:lnTo>
                <a:lnTo>
                  <a:pt x="2" y="318"/>
                </a:lnTo>
                <a:lnTo>
                  <a:pt x="28" y="316"/>
                </a:lnTo>
                <a:lnTo>
                  <a:pt x="40" y="304"/>
                </a:lnTo>
                <a:lnTo>
                  <a:pt x="54" y="316"/>
                </a:lnTo>
                <a:lnTo>
                  <a:pt x="68" y="318"/>
                </a:lnTo>
                <a:lnTo>
                  <a:pt x="82" y="314"/>
                </a:lnTo>
                <a:lnTo>
                  <a:pt x="94" y="296"/>
                </a:lnTo>
                <a:lnTo>
                  <a:pt x="94" y="286"/>
                </a:lnTo>
                <a:lnTo>
                  <a:pt x="84" y="280"/>
                </a:lnTo>
                <a:lnTo>
                  <a:pt x="84" y="268"/>
                </a:lnTo>
                <a:lnTo>
                  <a:pt x="78" y="250"/>
                </a:lnTo>
                <a:lnTo>
                  <a:pt x="62" y="250"/>
                </a:lnTo>
                <a:lnTo>
                  <a:pt x="36" y="252"/>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39" name="Ireland"/>
          <p:cNvSpPr>
            <a:spLocks noChangeAspect="1"/>
          </p:cNvSpPr>
          <p:nvPr/>
        </p:nvSpPr>
        <p:spPr bwMode="gray">
          <a:xfrm>
            <a:off x="5000113" y="3561391"/>
            <a:ext cx="296608" cy="405646"/>
          </a:xfrm>
          <a:custGeom>
            <a:avLst/>
            <a:gdLst>
              <a:gd name="T0" fmla="*/ 150 w 164"/>
              <a:gd name="T1" fmla="*/ 72 h 236"/>
              <a:gd name="T2" fmla="*/ 136 w 164"/>
              <a:gd name="T3" fmla="*/ 70 h 236"/>
              <a:gd name="T4" fmla="*/ 122 w 164"/>
              <a:gd name="T5" fmla="*/ 58 h 236"/>
              <a:gd name="T6" fmla="*/ 110 w 164"/>
              <a:gd name="T7" fmla="*/ 70 h 236"/>
              <a:gd name="T8" fmla="*/ 84 w 164"/>
              <a:gd name="T9" fmla="*/ 72 h 236"/>
              <a:gd name="T10" fmla="*/ 82 w 164"/>
              <a:gd name="T11" fmla="*/ 58 h 236"/>
              <a:gd name="T12" fmla="*/ 86 w 164"/>
              <a:gd name="T13" fmla="*/ 42 h 236"/>
              <a:gd name="T14" fmla="*/ 98 w 164"/>
              <a:gd name="T15" fmla="*/ 32 h 236"/>
              <a:gd name="T16" fmla="*/ 104 w 164"/>
              <a:gd name="T17" fmla="*/ 18 h 236"/>
              <a:gd name="T18" fmla="*/ 118 w 164"/>
              <a:gd name="T19" fmla="*/ 6 h 236"/>
              <a:gd name="T20" fmla="*/ 100 w 164"/>
              <a:gd name="T21" fmla="*/ 0 h 236"/>
              <a:gd name="T22" fmla="*/ 84 w 164"/>
              <a:gd name="T23" fmla="*/ 4 h 236"/>
              <a:gd name="T24" fmla="*/ 72 w 164"/>
              <a:gd name="T25" fmla="*/ 14 h 236"/>
              <a:gd name="T26" fmla="*/ 72 w 164"/>
              <a:gd name="T27" fmla="*/ 26 h 236"/>
              <a:gd name="T28" fmla="*/ 60 w 164"/>
              <a:gd name="T29" fmla="*/ 42 h 236"/>
              <a:gd name="T30" fmla="*/ 66 w 164"/>
              <a:gd name="T31" fmla="*/ 58 h 236"/>
              <a:gd name="T32" fmla="*/ 52 w 164"/>
              <a:gd name="T33" fmla="*/ 62 h 236"/>
              <a:gd name="T34" fmla="*/ 24 w 164"/>
              <a:gd name="T35" fmla="*/ 60 h 236"/>
              <a:gd name="T36" fmla="*/ 20 w 164"/>
              <a:gd name="T37" fmla="*/ 82 h 236"/>
              <a:gd name="T38" fmla="*/ 28 w 164"/>
              <a:gd name="T39" fmla="*/ 86 h 236"/>
              <a:gd name="T40" fmla="*/ 24 w 164"/>
              <a:gd name="T41" fmla="*/ 96 h 236"/>
              <a:gd name="T42" fmla="*/ 12 w 164"/>
              <a:gd name="T43" fmla="*/ 108 h 236"/>
              <a:gd name="T44" fmla="*/ 12 w 164"/>
              <a:gd name="T45" fmla="*/ 126 h 236"/>
              <a:gd name="T46" fmla="*/ 24 w 164"/>
              <a:gd name="T47" fmla="*/ 126 h 236"/>
              <a:gd name="T48" fmla="*/ 32 w 164"/>
              <a:gd name="T49" fmla="*/ 132 h 236"/>
              <a:gd name="T50" fmla="*/ 50 w 164"/>
              <a:gd name="T51" fmla="*/ 126 h 236"/>
              <a:gd name="T52" fmla="*/ 52 w 164"/>
              <a:gd name="T53" fmla="*/ 136 h 236"/>
              <a:gd name="T54" fmla="*/ 38 w 164"/>
              <a:gd name="T55" fmla="*/ 150 h 236"/>
              <a:gd name="T56" fmla="*/ 38 w 164"/>
              <a:gd name="T57" fmla="*/ 160 h 236"/>
              <a:gd name="T58" fmla="*/ 22 w 164"/>
              <a:gd name="T59" fmla="*/ 176 h 236"/>
              <a:gd name="T60" fmla="*/ 28 w 164"/>
              <a:gd name="T61" fmla="*/ 184 h 236"/>
              <a:gd name="T62" fmla="*/ 24 w 164"/>
              <a:gd name="T63" fmla="*/ 194 h 236"/>
              <a:gd name="T64" fmla="*/ 8 w 164"/>
              <a:gd name="T65" fmla="*/ 206 h 236"/>
              <a:gd name="T66" fmla="*/ 12 w 164"/>
              <a:gd name="T67" fmla="*/ 216 h 236"/>
              <a:gd name="T68" fmla="*/ 0 w 164"/>
              <a:gd name="T69" fmla="*/ 226 h 236"/>
              <a:gd name="T70" fmla="*/ 20 w 164"/>
              <a:gd name="T71" fmla="*/ 230 h 236"/>
              <a:gd name="T72" fmla="*/ 48 w 164"/>
              <a:gd name="T73" fmla="*/ 236 h 236"/>
              <a:gd name="T74" fmla="*/ 70 w 164"/>
              <a:gd name="T75" fmla="*/ 236 h 236"/>
              <a:gd name="T76" fmla="*/ 82 w 164"/>
              <a:gd name="T77" fmla="*/ 220 h 236"/>
              <a:gd name="T78" fmla="*/ 96 w 164"/>
              <a:gd name="T79" fmla="*/ 218 h 236"/>
              <a:gd name="T80" fmla="*/ 112 w 164"/>
              <a:gd name="T81" fmla="*/ 208 h 236"/>
              <a:gd name="T82" fmla="*/ 128 w 164"/>
              <a:gd name="T83" fmla="*/ 208 h 236"/>
              <a:gd name="T84" fmla="*/ 158 w 164"/>
              <a:gd name="T85" fmla="*/ 194 h 236"/>
              <a:gd name="T86" fmla="*/ 156 w 164"/>
              <a:gd name="T87" fmla="*/ 178 h 236"/>
              <a:gd name="T88" fmla="*/ 162 w 164"/>
              <a:gd name="T89" fmla="*/ 160 h 236"/>
              <a:gd name="T90" fmla="*/ 164 w 164"/>
              <a:gd name="T91" fmla="*/ 126 h 236"/>
              <a:gd name="T92" fmla="*/ 158 w 164"/>
              <a:gd name="T93" fmla="*/ 108 h 236"/>
              <a:gd name="T94" fmla="*/ 158 w 164"/>
              <a:gd name="T95" fmla="*/ 88 h 236"/>
              <a:gd name="T96" fmla="*/ 150 w 164"/>
              <a:gd name="T97" fmla="*/ 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4" h="236">
                <a:moveTo>
                  <a:pt x="150" y="72"/>
                </a:moveTo>
                <a:lnTo>
                  <a:pt x="136" y="70"/>
                </a:lnTo>
                <a:lnTo>
                  <a:pt x="122" y="58"/>
                </a:lnTo>
                <a:lnTo>
                  <a:pt x="110" y="70"/>
                </a:lnTo>
                <a:lnTo>
                  <a:pt x="84" y="72"/>
                </a:lnTo>
                <a:lnTo>
                  <a:pt x="82" y="58"/>
                </a:lnTo>
                <a:lnTo>
                  <a:pt x="86" y="42"/>
                </a:lnTo>
                <a:lnTo>
                  <a:pt x="98" y="32"/>
                </a:lnTo>
                <a:lnTo>
                  <a:pt x="104" y="18"/>
                </a:lnTo>
                <a:lnTo>
                  <a:pt x="118" y="6"/>
                </a:lnTo>
                <a:lnTo>
                  <a:pt x="100" y="0"/>
                </a:lnTo>
                <a:lnTo>
                  <a:pt x="84" y="4"/>
                </a:lnTo>
                <a:lnTo>
                  <a:pt x="72" y="14"/>
                </a:lnTo>
                <a:lnTo>
                  <a:pt x="72" y="26"/>
                </a:lnTo>
                <a:lnTo>
                  <a:pt x="60" y="42"/>
                </a:lnTo>
                <a:lnTo>
                  <a:pt x="66" y="58"/>
                </a:lnTo>
                <a:lnTo>
                  <a:pt x="52" y="62"/>
                </a:lnTo>
                <a:lnTo>
                  <a:pt x="24" y="60"/>
                </a:lnTo>
                <a:lnTo>
                  <a:pt x="20" y="82"/>
                </a:lnTo>
                <a:lnTo>
                  <a:pt x="28" y="86"/>
                </a:lnTo>
                <a:lnTo>
                  <a:pt x="24" y="96"/>
                </a:lnTo>
                <a:lnTo>
                  <a:pt x="12" y="108"/>
                </a:lnTo>
                <a:lnTo>
                  <a:pt x="12" y="126"/>
                </a:lnTo>
                <a:lnTo>
                  <a:pt x="24" y="126"/>
                </a:lnTo>
                <a:lnTo>
                  <a:pt x="32" y="132"/>
                </a:lnTo>
                <a:lnTo>
                  <a:pt x="50" y="126"/>
                </a:lnTo>
                <a:lnTo>
                  <a:pt x="52" y="136"/>
                </a:lnTo>
                <a:lnTo>
                  <a:pt x="38" y="150"/>
                </a:lnTo>
                <a:lnTo>
                  <a:pt x="38" y="160"/>
                </a:lnTo>
                <a:lnTo>
                  <a:pt x="22" y="176"/>
                </a:lnTo>
                <a:lnTo>
                  <a:pt x="28" y="184"/>
                </a:lnTo>
                <a:lnTo>
                  <a:pt x="24" y="194"/>
                </a:lnTo>
                <a:lnTo>
                  <a:pt x="8" y="206"/>
                </a:lnTo>
                <a:lnTo>
                  <a:pt x="12" y="216"/>
                </a:lnTo>
                <a:lnTo>
                  <a:pt x="0" y="226"/>
                </a:lnTo>
                <a:lnTo>
                  <a:pt x="20" y="230"/>
                </a:lnTo>
                <a:lnTo>
                  <a:pt x="48" y="236"/>
                </a:lnTo>
                <a:lnTo>
                  <a:pt x="70" y="236"/>
                </a:lnTo>
                <a:lnTo>
                  <a:pt x="82" y="220"/>
                </a:lnTo>
                <a:lnTo>
                  <a:pt x="96" y="218"/>
                </a:lnTo>
                <a:lnTo>
                  <a:pt x="112" y="208"/>
                </a:lnTo>
                <a:lnTo>
                  <a:pt x="128" y="208"/>
                </a:lnTo>
                <a:lnTo>
                  <a:pt x="158" y="194"/>
                </a:lnTo>
                <a:lnTo>
                  <a:pt x="156" y="178"/>
                </a:lnTo>
                <a:lnTo>
                  <a:pt x="162" y="160"/>
                </a:lnTo>
                <a:lnTo>
                  <a:pt x="164" y="126"/>
                </a:lnTo>
                <a:lnTo>
                  <a:pt x="158" y="108"/>
                </a:lnTo>
                <a:lnTo>
                  <a:pt x="158" y="88"/>
                </a:lnTo>
                <a:lnTo>
                  <a:pt x="150" y="7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0" name="San Marino"/>
          <p:cNvSpPr>
            <a:spLocks noChangeAspect="1"/>
          </p:cNvSpPr>
          <p:nvPr/>
        </p:nvSpPr>
        <p:spPr bwMode="gray">
          <a:xfrm>
            <a:off x="6552950" y="4733260"/>
            <a:ext cx="30533" cy="32781"/>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1" name="Liechtenstein"/>
          <p:cNvSpPr>
            <a:spLocks noChangeAspect="1"/>
          </p:cNvSpPr>
          <p:nvPr/>
        </p:nvSpPr>
        <p:spPr bwMode="gray">
          <a:xfrm>
            <a:off x="6352305" y="4405465"/>
            <a:ext cx="30533" cy="28683"/>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2" name="Monaco"/>
          <p:cNvSpPr>
            <a:spLocks noChangeAspect="1"/>
          </p:cNvSpPr>
          <p:nvPr/>
        </p:nvSpPr>
        <p:spPr bwMode="gray">
          <a:xfrm>
            <a:off x="6195274" y="4745556"/>
            <a:ext cx="30533" cy="32781"/>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3" name="Turkey"/>
          <p:cNvSpPr>
            <a:spLocks noChangeAspect="1" noEditPoints="1"/>
          </p:cNvSpPr>
          <p:nvPr/>
        </p:nvSpPr>
        <p:spPr bwMode="gray">
          <a:xfrm>
            <a:off x="7512570" y="4905350"/>
            <a:ext cx="1326019" cy="553153"/>
          </a:xfrm>
          <a:custGeom>
            <a:avLst/>
            <a:gdLst>
              <a:gd name="T0" fmla="*/ 700 w 726"/>
              <a:gd name="T1" fmla="*/ 262 h 322"/>
              <a:gd name="T2" fmla="*/ 654 w 726"/>
              <a:gd name="T3" fmla="*/ 254 h 322"/>
              <a:gd name="T4" fmla="*/ 624 w 726"/>
              <a:gd name="T5" fmla="*/ 252 h 322"/>
              <a:gd name="T6" fmla="*/ 566 w 726"/>
              <a:gd name="T7" fmla="*/ 264 h 322"/>
              <a:gd name="T8" fmla="*/ 536 w 726"/>
              <a:gd name="T9" fmla="*/ 280 h 322"/>
              <a:gd name="T10" fmla="*/ 488 w 726"/>
              <a:gd name="T11" fmla="*/ 274 h 322"/>
              <a:gd name="T12" fmla="*/ 444 w 726"/>
              <a:gd name="T13" fmla="*/ 284 h 322"/>
              <a:gd name="T14" fmla="*/ 424 w 726"/>
              <a:gd name="T15" fmla="*/ 272 h 322"/>
              <a:gd name="T16" fmla="*/ 424 w 726"/>
              <a:gd name="T17" fmla="*/ 302 h 322"/>
              <a:gd name="T18" fmla="*/ 392 w 726"/>
              <a:gd name="T19" fmla="*/ 322 h 322"/>
              <a:gd name="T20" fmla="*/ 384 w 726"/>
              <a:gd name="T21" fmla="*/ 296 h 322"/>
              <a:gd name="T22" fmla="*/ 396 w 726"/>
              <a:gd name="T23" fmla="*/ 272 h 322"/>
              <a:gd name="T24" fmla="*/ 376 w 726"/>
              <a:gd name="T25" fmla="*/ 288 h 322"/>
              <a:gd name="T26" fmla="*/ 336 w 726"/>
              <a:gd name="T27" fmla="*/ 274 h 322"/>
              <a:gd name="T28" fmla="*/ 322 w 726"/>
              <a:gd name="T29" fmla="*/ 288 h 322"/>
              <a:gd name="T30" fmla="*/ 276 w 726"/>
              <a:gd name="T31" fmla="*/ 308 h 322"/>
              <a:gd name="T32" fmla="*/ 244 w 726"/>
              <a:gd name="T33" fmla="*/ 310 h 322"/>
              <a:gd name="T34" fmla="*/ 196 w 726"/>
              <a:gd name="T35" fmla="*/ 274 h 322"/>
              <a:gd name="T36" fmla="*/ 176 w 726"/>
              <a:gd name="T37" fmla="*/ 300 h 322"/>
              <a:gd name="T38" fmla="*/ 128 w 726"/>
              <a:gd name="T39" fmla="*/ 286 h 322"/>
              <a:gd name="T40" fmla="*/ 108 w 726"/>
              <a:gd name="T41" fmla="*/ 272 h 322"/>
              <a:gd name="T42" fmla="*/ 88 w 726"/>
              <a:gd name="T43" fmla="*/ 284 h 322"/>
              <a:gd name="T44" fmla="*/ 78 w 726"/>
              <a:gd name="T45" fmla="*/ 276 h 322"/>
              <a:gd name="T46" fmla="*/ 52 w 726"/>
              <a:gd name="T47" fmla="*/ 268 h 322"/>
              <a:gd name="T48" fmla="*/ 56 w 726"/>
              <a:gd name="T49" fmla="*/ 254 h 322"/>
              <a:gd name="T50" fmla="*/ 52 w 726"/>
              <a:gd name="T51" fmla="*/ 224 h 322"/>
              <a:gd name="T52" fmla="*/ 20 w 726"/>
              <a:gd name="T53" fmla="*/ 206 h 322"/>
              <a:gd name="T54" fmla="*/ 14 w 726"/>
              <a:gd name="T55" fmla="*/ 186 h 322"/>
              <a:gd name="T56" fmla="*/ 26 w 726"/>
              <a:gd name="T57" fmla="*/ 190 h 322"/>
              <a:gd name="T58" fmla="*/ 36 w 726"/>
              <a:gd name="T59" fmla="*/ 182 h 322"/>
              <a:gd name="T60" fmla="*/ 28 w 726"/>
              <a:gd name="T61" fmla="*/ 154 h 322"/>
              <a:gd name="T62" fmla="*/ 36 w 726"/>
              <a:gd name="T63" fmla="*/ 130 h 322"/>
              <a:gd name="T64" fmla="*/ 10 w 726"/>
              <a:gd name="T65" fmla="*/ 112 h 322"/>
              <a:gd name="T66" fmla="*/ 26 w 726"/>
              <a:gd name="T67" fmla="*/ 94 h 322"/>
              <a:gd name="T68" fmla="*/ 72 w 726"/>
              <a:gd name="T69" fmla="*/ 90 h 322"/>
              <a:gd name="T70" fmla="*/ 108 w 726"/>
              <a:gd name="T71" fmla="*/ 76 h 322"/>
              <a:gd name="T72" fmla="*/ 122 w 726"/>
              <a:gd name="T73" fmla="*/ 56 h 322"/>
              <a:gd name="T74" fmla="*/ 202 w 726"/>
              <a:gd name="T75" fmla="*/ 48 h 322"/>
              <a:gd name="T76" fmla="*/ 284 w 726"/>
              <a:gd name="T77" fmla="*/ 6 h 322"/>
              <a:gd name="T78" fmla="*/ 342 w 726"/>
              <a:gd name="T79" fmla="*/ 4 h 322"/>
              <a:gd name="T80" fmla="*/ 360 w 726"/>
              <a:gd name="T81" fmla="*/ 22 h 322"/>
              <a:gd name="T82" fmla="*/ 402 w 726"/>
              <a:gd name="T83" fmla="*/ 44 h 322"/>
              <a:gd name="T84" fmla="*/ 424 w 726"/>
              <a:gd name="T85" fmla="*/ 48 h 322"/>
              <a:gd name="T86" fmla="*/ 520 w 726"/>
              <a:gd name="T87" fmla="*/ 46 h 322"/>
              <a:gd name="T88" fmla="*/ 570 w 726"/>
              <a:gd name="T89" fmla="*/ 50 h 322"/>
              <a:gd name="T90" fmla="*/ 632 w 726"/>
              <a:gd name="T91" fmla="*/ 40 h 322"/>
              <a:gd name="T92" fmla="*/ 672 w 726"/>
              <a:gd name="T93" fmla="*/ 52 h 322"/>
              <a:gd name="T94" fmla="*/ 674 w 726"/>
              <a:gd name="T95" fmla="*/ 84 h 322"/>
              <a:gd name="T96" fmla="*/ 688 w 726"/>
              <a:gd name="T97" fmla="*/ 114 h 322"/>
              <a:gd name="T98" fmla="*/ 712 w 726"/>
              <a:gd name="T99" fmla="*/ 132 h 322"/>
              <a:gd name="T100" fmla="*/ 700 w 726"/>
              <a:gd name="T101" fmla="*/ 168 h 322"/>
              <a:gd name="T102" fmla="*/ 714 w 726"/>
              <a:gd name="T103" fmla="*/ 212 h 322"/>
              <a:gd name="T104" fmla="*/ 726 w 726"/>
              <a:gd name="T105" fmla="*/ 256 h 322"/>
              <a:gd name="T106" fmla="*/ 20 w 726"/>
              <a:gd name="T107" fmla="*/ 72 h 322"/>
              <a:gd name="T108" fmla="*/ 34 w 726"/>
              <a:gd name="T109" fmla="*/ 84 h 322"/>
              <a:gd name="T110" fmla="*/ 74 w 726"/>
              <a:gd name="T111" fmla="*/ 62 h 322"/>
              <a:gd name="T112" fmla="*/ 94 w 726"/>
              <a:gd name="T113" fmla="*/ 54 h 322"/>
              <a:gd name="T114" fmla="*/ 96 w 726"/>
              <a:gd name="T115" fmla="*/ 30 h 322"/>
              <a:gd name="T116" fmla="*/ 84 w 726"/>
              <a:gd name="T117" fmla="*/ 0 h 322"/>
              <a:gd name="T118" fmla="*/ 52 w 726"/>
              <a:gd name="T119" fmla="*/ 2 h 322"/>
              <a:gd name="T120" fmla="*/ 16 w 726"/>
              <a:gd name="T121" fmla="*/ 22 h 322"/>
              <a:gd name="T122" fmla="*/ 0 w 726"/>
              <a:gd name="T123" fmla="*/ 6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6" h="322">
                <a:moveTo>
                  <a:pt x="706" y="270"/>
                </a:moveTo>
                <a:lnTo>
                  <a:pt x="700" y="262"/>
                </a:lnTo>
                <a:lnTo>
                  <a:pt x="680" y="260"/>
                </a:lnTo>
                <a:lnTo>
                  <a:pt x="654" y="254"/>
                </a:lnTo>
                <a:lnTo>
                  <a:pt x="642" y="268"/>
                </a:lnTo>
                <a:lnTo>
                  <a:pt x="624" y="252"/>
                </a:lnTo>
                <a:lnTo>
                  <a:pt x="600" y="264"/>
                </a:lnTo>
                <a:lnTo>
                  <a:pt x="566" y="264"/>
                </a:lnTo>
                <a:lnTo>
                  <a:pt x="550" y="276"/>
                </a:lnTo>
                <a:lnTo>
                  <a:pt x="536" y="280"/>
                </a:lnTo>
                <a:lnTo>
                  <a:pt x="504" y="280"/>
                </a:lnTo>
                <a:lnTo>
                  <a:pt x="488" y="274"/>
                </a:lnTo>
                <a:lnTo>
                  <a:pt x="458" y="284"/>
                </a:lnTo>
                <a:lnTo>
                  <a:pt x="444" y="284"/>
                </a:lnTo>
                <a:lnTo>
                  <a:pt x="434" y="270"/>
                </a:lnTo>
                <a:lnTo>
                  <a:pt x="424" y="272"/>
                </a:lnTo>
                <a:lnTo>
                  <a:pt x="416" y="286"/>
                </a:lnTo>
                <a:lnTo>
                  <a:pt x="424" y="302"/>
                </a:lnTo>
                <a:lnTo>
                  <a:pt x="412" y="304"/>
                </a:lnTo>
                <a:lnTo>
                  <a:pt x="392" y="322"/>
                </a:lnTo>
                <a:lnTo>
                  <a:pt x="382" y="312"/>
                </a:lnTo>
                <a:lnTo>
                  <a:pt x="384" y="296"/>
                </a:lnTo>
                <a:lnTo>
                  <a:pt x="396" y="284"/>
                </a:lnTo>
                <a:lnTo>
                  <a:pt x="396" y="272"/>
                </a:lnTo>
                <a:lnTo>
                  <a:pt x="390" y="272"/>
                </a:lnTo>
                <a:lnTo>
                  <a:pt x="376" y="288"/>
                </a:lnTo>
                <a:lnTo>
                  <a:pt x="364" y="288"/>
                </a:lnTo>
                <a:lnTo>
                  <a:pt x="336" y="274"/>
                </a:lnTo>
                <a:lnTo>
                  <a:pt x="326" y="274"/>
                </a:lnTo>
                <a:lnTo>
                  <a:pt x="322" y="288"/>
                </a:lnTo>
                <a:lnTo>
                  <a:pt x="310" y="300"/>
                </a:lnTo>
                <a:lnTo>
                  <a:pt x="276" y="308"/>
                </a:lnTo>
                <a:lnTo>
                  <a:pt x="262" y="312"/>
                </a:lnTo>
                <a:lnTo>
                  <a:pt x="244" y="310"/>
                </a:lnTo>
                <a:lnTo>
                  <a:pt x="228" y="288"/>
                </a:lnTo>
                <a:lnTo>
                  <a:pt x="196" y="274"/>
                </a:lnTo>
                <a:lnTo>
                  <a:pt x="178" y="276"/>
                </a:lnTo>
                <a:lnTo>
                  <a:pt x="176" y="300"/>
                </a:lnTo>
                <a:lnTo>
                  <a:pt x="152" y="300"/>
                </a:lnTo>
                <a:lnTo>
                  <a:pt x="128" y="286"/>
                </a:lnTo>
                <a:lnTo>
                  <a:pt x="126" y="280"/>
                </a:lnTo>
                <a:lnTo>
                  <a:pt x="108" y="272"/>
                </a:lnTo>
                <a:lnTo>
                  <a:pt x="96" y="272"/>
                </a:lnTo>
                <a:lnTo>
                  <a:pt x="88" y="284"/>
                </a:lnTo>
                <a:lnTo>
                  <a:pt x="84" y="284"/>
                </a:lnTo>
                <a:lnTo>
                  <a:pt x="78" y="276"/>
                </a:lnTo>
                <a:lnTo>
                  <a:pt x="80" y="266"/>
                </a:lnTo>
                <a:lnTo>
                  <a:pt x="52" y="268"/>
                </a:lnTo>
                <a:lnTo>
                  <a:pt x="44" y="264"/>
                </a:lnTo>
                <a:lnTo>
                  <a:pt x="56" y="254"/>
                </a:lnTo>
                <a:lnTo>
                  <a:pt x="44" y="236"/>
                </a:lnTo>
                <a:lnTo>
                  <a:pt x="52" y="224"/>
                </a:lnTo>
                <a:lnTo>
                  <a:pt x="32" y="208"/>
                </a:lnTo>
                <a:lnTo>
                  <a:pt x="20" y="206"/>
                </a:lnTo>
                <a:lnTo>
                  <a:pt x="18" y="192"/>
                </a:lnTo>
                <a:lnTo>
                  <a:pt x="14" y="186"/>
                </a:lnTo>
                <a:lnTo>
                  <a:pt x="16" y="180"/>
                </a:lnTo>
                <a:lnTo>
                  <a:pt x="26" y="190"/>
                </a:lnTo>
                <a:lnTo>
                  <a:pt x="38" y="192"/>
                </a:lnTo>
                <a:lnTo>
                  <a:pt x="36" y="182"/>
                </a:lnTo>
                <a:lnTo>
                  <a:pt x="38" y="170"/>
                </a:lnTo>
                <a:lnTo>
                  <a:pt x="28" y="154"/>
                </a:lnTo>
                <a:lnTo>
                  <a:pt x="28" y="144"/>
                </a:lnTo>
                <a:lnTo>
                  <a:pt x="36" y="130"/>
                </a:lnTo>
                <a:lnTo>
                  <a:pt x="10" y="128"/>
                </a:lnTo>
                <a:lnTo>
                  <a:pt x="10" y="112"/>
                </a:lnTo>
                <a:lnTo>
                  <a:pt x="18" y="106"/>
                </a:lnTo>
                <a:lnTo>
                  <a:pt x="26" y="94"/>
                </a:lnTo>
                <a:lnTo>
                  <a:pt x="58" y="98"/>
                </a:lnTo>
                <a:lnTo>
                  <a:pt x="72" y="90"/>
                </a:lnTo>
                <a:lnTo>
                  <a:pt x="96" y="92"/>
                </a:lnTo>
                <a:lnTo>
                  <a:pt x="108" y="76"/>
                </a:lnTo>
                <a:lnTo>
                  <a:pt x="124" y="66"/>
                </a:lnTo>
                <a:lnTo>
                  <a:pt x="122" y="56"/>
                </a:lnTo>
                <a:lnTo>
                  <a:pt x="126" y="50"/>
                </a:lnTo>
                <a:lnTo>
                  <a:pt x="202" y="48"/>
                </a:lnTo>
                <a:lnTo>
                  <a:pt x="230" y="28"/>
                </a:lnTo>
                <a:lnTo>
                  <a:pt x="284" y="6"/>
                </a:lnTo>
                <a:lnTo>
                  <a:pt x="326" y="14"/>
                </a:lnTo>
                <a:lnTo>
                  <a:pt x="342" y="4"/>
                </a:lnTo>
                <a:lnTo>
                  <a:pt x="350" y="4"/>
                </a:lnTo>
                <a:lnTo>
                  <a:pt x="360" y="22"/>
                </a:lnTo>
                <a:lnTo>
                  <a:pt x="384" y="20"/>
                </a:lnTo>
                <a:lnTo>
                  <a:pt x="402" y="44"/>
                </a:lnTo>
                <a:lnTo>
                  <a:pt x="414" y="42"/>
                </a:lnTo>
                <a:lnTo>
                  <a:pt x="424" y="48"/>
                </a:lnTo>
                <a:lnTo>
                  <a:pt x="480" y="60"/>
                </a:lnTo>
                <a:lnTo>
                  <a:pt x="520" y="46"/>
                </a:lnTo>
                <a:lnTo>
                  <a:pt x="542" y="56"/>
                </a:lnTo>
                <a:lnTo>
                  <a:pt x="570" y="50"/>
                </a:lnTo>
                <a:lnTo>
                  <a:pt x="588" y="32"/>
                </a:lnTo>
                <a:lnTo>
                  <a:pt x="632" y="40"/>
                </a:lnTo>
                <a:lnTo>
                  <a:pt x="648" y="36"/>
                </a:lnTo>
                <a:lnTo>
                  <a:pt x="672" y="52"/>
                </a:lnTo>
                <a:lnTo>
                  <a:pt x="674" y="66"/>
                </a:lnTo>
                <a:lnTo>
                  <a:pt x="674" y="84"/>
                </a:lnTo>
                <a:lnTo>
                  <a:pt x="678" y="100"/>
                </a:lnTo>
                <a:lnTo>
                  <a:pt x="688" y="114"/>
                </a:lnTo>
                <a:lnTo>
                  <a:pt x="698" y="112"/>
                </a:lnTo>
                <a:lnTo>
                  <a:pt x="712" y="132"/>
                </a:lnTo>
                <a:lnTo>
                  <a:pt x="708" y="146"/>
                </a:lnTo>
                <a:lnTo>
                  <a:pt x="700" y="168"/>
                </a:lnTo>
                <a:lnTo>
                  <a:pt x="702" y="186"/>
                </a:lnTo>
                <a:lnTo>
                  <a:pt x="714" y="212"/>
                </a:lnTo>
                <a:lnTo>
                  <a:pt x="714" y="228"/>
                </a:lnTo>
                <a:lnTo>
                  <a:pt x="726" y="256"/>
                </a:lnTo>
                <a:lnTo>
                  <a:pt x="706" y="270"/>
                </a:lnTo>
                <a:close/>
                <a:moveTo>
                  <a:pt x="20" y="72"/>
                </a:moveTo>
                <a:lnTo>
                  <a:pt x="18" y="86"/>
                </a:lnTo>
                <a:lnTo>
                  <a:pt x="34" y="84"/>
                </a:lnTo>
                <a:lnTo>
                  <a:pt x="54" y="66"/>
                </a:lnTo>
                <a:lnTo>
                  <a:pt x="74" y="62"/>
                </a:lnTo>
                <a:lnTo>
                  <a:pt x="76" y="54"/>
                </a:lnTo>
                <a:lnTo>
                  <a:pt x="94" y="54"/>
                </a:lnTo>
                <a:lnTo>
                  <a:pt x="114" y="48"/>
                </a:lnTo>
                <a:lnTo>
                  <a:pt x="96" y="30"/>
                </a:lnTo>
                <a:lnTo>
                  <a:pt x="88" y="16"/>
                </a:lnTo>
                <a:lnTo>
                  <a:pt x="84" y="0"/>
                </a:lnTo>
                <a:lnTo>
                  <a:pt x="66" y="4"/>
                </a:lnTo>
                <a:lnTo>
                  <a:pt x="52" y="2"/>
                </a:lnTo>
                <a:lnTo>
                  <a:pt x="36" y="2"/>
                </a:lnTo>
                <a:lnTo>
                  <a:pt x="16" y="22"/>
                </a:lnTo>
                <a:lnTo>
                  <a:pt x="14" y="42"/>
                </a:lnTo>
                <a:lnTo>
                  <a:pt x="0" y="68"/>
                </a:lnTo>
                <a:lnTo>
                  <a:pt x="20" y="72"/>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4" name="Freeform 19"/>
          <p:cNvSpPr>
            <a:spLocks/>
          </p:cNvSpPr>
          <p:nvPr/>
        </p:nvSpPr>
        <p:spPr bwMode="auto">
          <a:xfrm>
            <a:off x="6571627" y="5255230"/>
            <a:ext cx="208256" cy="127205"/>
          </a:xfrm>
          <a:custGeom>
            <a:avLst/>
            <a:gdLst>
              <a:gd name="T0" fmla="*/ 0 w 185"/>
              <a:gd name="T1" fmla="*/ 30 h 113"/>
              <a:gd name="T2" fmla="*/ 12 w 185"/>
              <a:gd name="T3" fmla="*/ 54 h 113"/>
              <a:gd name="T4" fmla="*/ 38 w 185"/>
              <a:gd name="T5" fmla="*/ 54 h 113"/>
              <a:gd name="T6" fmla="*/ 71 w 185"/>
              <a:gd name="T7" fmla="*/ 78 h 113"/>
              <a:gd name="T8" fmla="*/ 116 w 185"/>
              <a:gd name="T9" fmla="*/ 89 h 113"/>
              <a:gd name="T10" fmla="*/ 123 w 185"/>
              <a:gd name="T11" fmla="*/ 106 h 113"/>
              <a:gd name="T12" fmla="*/ 163 w 185"/>
              <a:gd name="T13" fmla="*/ 113 h 113"/>
              <a:gd name="T14" fmla="*/ 171 w 185"/>
              <a:gd name="T15" fmla="*/ 75 h 113"/>
              <a:gd name="T16" fmla="*/ 163 w 185"/>
              <a:gd name="T17" fmla="*/ 52 h 113"/>
              <a:gd name="T18" fmla="*/ 185 w 185"/>
              <a:gd name="T19" fmla="*/ 0 h 113"/>
              <a:gd name="T20" fmla="*/ 159 w 185"/>
              <a:gd name="T21" fmla="*/ 0 h 113"/>
              <a:gd name="T22" fmla="*/ 90 w 185"/>
              <a:gd name="T23" fmla="*/ 14 h 113"/>
              <a:gd name="T24" fmla="*/ 59 w 185"/>
              <a:gd name="T25" fmla="*/ 0 h 113"/>
              <a:gd name="T26" fmla="*/ 33 w 185"/>
              <a:gd name="T27" fmla="*/ 7 h 113"/>
              <a:gd name="T28" fmla="*/ 12 w 185"/>
              <a:gd name="T29" fmla="*/ 7 h 113"/>
              <a:gd name="T30" fmla="*/ 0 w 185"/>
              <a:gd name="T31" fmla="*/ 30 h 113"/>
              <a:gd name="T32" fmla="*/ 0 w 185"/>
              <a:gd name="T33" fmla="*/ 30 h 113"/>
              <a:gd name="T34" fmla="*/ 0 w 185"/>
              <a:gd name="T35" fmla="*/ 3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5" h="113">
                <a:moveTo>
                  <a:pt x="0" y="30"/>
                </a:moveTo>
                <a:lnTo>
                  <a:pt x="12" y="54"/>
                </a:lnTo>
                <a:lnTo>
                  <a:pt x="38" y="54"/>
                </a:lnTo>
                <a:lnTo>
                  <a:pt x="71" y="78"/>
                </a:lnTo>
                <a:lnTo>
                  <a:pt x="116" y="89"/>
                </a:lnTo>
                <a:lnTo>
                  <a:pt x="123" y="106"/>
                </a:lnTo>
                <a:lnTo>
                  <a:pt x="163" y="113"/>
                </a:lnTo>
                <a:lnTo>
                  <a:pt x="171" y="75"/>
                </a:lnTo>
                <a:lnTo>
                  <a:pt x="163" y="52"/>
                </a:lnTo>
                <a:lnTo>
                  <a:pt x="185" y="0"/>
                </a:lnTo>
                <a:lnTo>
                  <a:pt x="159" y="0"/>
                </a:lnTo>
                <a:lnTo>
                  <a:pt x="90" y="14"/>
                </a:lnTo>
                <a:lnTo>
                  <a:pt x="59" y="0"/>
                </a:lnTo>
                <a:lnTo>
                  <a:pt x="33" y="7"/>
                </a:lnTo>
                <a:lnTo>
                  <a:pt x="12" y="7"/>
                </a:lnTo>
                <a:lnTo>
                  <a:pt x="0" y="30"/>
                </a:lnTo>
                <a:lnTo>
                  <a:pt x="0" y="30"/>
                </a:lnTo>
                <a:lnTo>
                  <a:pt x="0" y="30"/>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grpSp>
        <p:nvGrpSpPr>
          <p:cNvPr id="145" name="Group 144"/>
          <p:cNvGrpSpPr/>
          <p:nvPr/>
        </p:nvGrpSpPr>
        <p:grpSpPr>
          <a:xfrm>
            <a:off x="5832679" y="4637009"/>
            <a:ext cx="459126" cy="239030"/>
            <a:chOff x="2459038" y="3817938"/>
            <a:chExt cx="615950" cy="320675"/>
          </a:xfrm>
          <a:solidFill>
            <a:schemeClr val="accent4">
              <a:lumMod val="20000"/>
              <a:lumOff val="80000"/>
            </a:schemeClr>
          </a:solidFill>
        </p:grpSpPr>
        <p:sp>
          <p:nvSpPr>
            <p:cNvPr id="146" name="Freeform 25"/>
            <p:cNvSpPr>
              <a:spLocks/>
            </p:cNvSpPr>
            <p:nvPr/>
          </p:nvSpPr>
          <p:spPr bwMode="auto">
            <a:xfrm>
              <a:off x="2767013" y="3824288"/>
              <a:ext cx="307975" cy="244475"/>
            </a:xfrm>
            <a:custGeom>
              <a:avLst/>
              <a:gdLst>
                <a:gd name="T0" fmla="*/ 99 w 194"/>
                <a:gd name="T1" fmla="*/ 0 h 154"/>
                <a:gd name="T2" fmla="*/ 102 w 194"/>
                <a:gd name="T3" fmla="*/ 12 h 154"/>
                <a:gd name="T4" fmla="*/ 118 w 194"/>
                <a:gd name="T5" fmla="*/ 29 h 154"/>
                <a:gd name="T6" fmla="*/ 118 w 194"/>
                <a:gd name="T7" fmla="*/ 62 h 154"/>
                <a:gd name="T8" fmla="*/ 149 w 194"/>
                <a:gd name="T9" fmla="*/ 71 h 154"/>
                <a:gd name="T10" fmla="*/ 185 w 194"/>
                <a:gd name="T11" fmla="*/ 66 h 154"/>
                <a:gd name="T12" fmla="*/ 194 w 194"/>
                <a:gd name="T13" fmla="*/ 88 h 154"/>
                <a:gd name="T14" fmla="*/ 149 w 194"/>
                <a:gd name="T15" fmla="*/ 113 h 154"/>
                <a:gd name="T16" fmla="*/ 116 w 194"/>
                <a:gd name="T17" fmla="*/ 130 h 154"/>
                <a:gd name="T18" fmla="*/ 111 w 194"/>
                <a:gd name="T19" fmla="*/ 142 h 154"/>
                <a:gd name="T20" fmla="*/ 76 w 194"/>
                <a:gd name="T21" fmla="*/ 154 h 154"/>
                <a:gd name="T22" fmla="*/ 0 w 194"/>
                <a:gd name="T23" fmla="*/ 118 h 154"/>
                <a:gd name="T24" fmla="*/ 17 w 194"/>
                <a:gd name="T25" fmla="*/ 85 h 154"/>
                <a:gd name="T26" fmla="*/ 7 w 194"/>
                <a:gd name="T27" fmla="*/ 62 h 154"/>
                <a:gd name="T28" fmla="*/ 31 w 194"/>
                <a:gd name="T29" fmla="*/ 43 h 154"/>
                <a:gd name="T30" fmla="*/ 52 w 194"/>
                <a:gd name="T31" fmla="*/ 45 h 154"/>
                <a:gd name="T32" fmla="*/ 83 w 194"/>
                <a:gd name="T33" fmla="*/ 14 h 154"/>
                <a:gd name="T34" fmla="*/ 88 w 194"/>
                <a:gd name="T35" fmla="*/ 5 h 154"/>
                <a:gd name="T36" fmla="*/ 99 w 194"/>
                <a:gd name="T3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4" h="154">
                  <a:moveTo>
                    <a:pt x="99" y="0"/>
                  </a:moveTo>
                  <a:lnTo>
                    <a:pt x="102" y="12"/>
                  </a:lnTo>
                  <a:lnTo>
                    <a:pt x="118" y="29"/>
                  </a:lnTo>
                  <a:lnTo>
                    <a:pt x="118" y="62"/>
                  </a:lnTo>
                  <a:lnTo>
                    <a:pt x="149" y="71"/>
                  </a:lnTo>
                  <a:lnTo>
                    <a:pt x="185" y="66"/>
                  </a:lnTo>
                  <a:lnTo>
                    <a:pt x="194" y="88"/>
                  </a:lnTo>
                  <a:lnTo>
                    <a:pt x="149" y="113"/>
                  </a:lnTo>
                  <a:lnTo>
                    <a:pt x="116" y="130"/>
                  </a:lnTo>
                  <a:lnTo>
                    <a:pt x="111" y="142"/>
                  </a:lnTo>
                  <a:lnTo>
                    <a:pt x="76" y="154"/>
                  </a:lnTo>
                  <a:lnTo>
                    <a:pt x="0" y="118"/>
                  </a:lnTo>
                  <a:lnTo>
                    <a:pt x="17" y="85"/>
                  </a:lnTo>
                  <a:lnTo>
                    <a:pt x="7" y="62"/>
                  </a:lnTo>
                  <a:lnTo>
                    <a:pt x="31" y="43"/>
                  </a:lnTo>
                  <a:lnTo>
                    <a:pt x="52" y="45"/>
                  </a:lnTo>
                  <a:lnTo>
                    <a:pt x="83" y="14"/>
                  </a:lnTo>
                  <a:lnTo>
                    <a:pt x="88" y="5"/>
                  </a:lnTo>
                  <a:lnTo>
                    <a:pt x="99" y="0"/>
                  </a:lnTo>
                  <a:close/>
                </a:path>
              </a:pathLst>
            </a:custGeom>
            <a:solidFill>
              <a:schemeClr val="bg1">
                <a:lumMod val="75000"/>
              </a:schemeClr>
            </a:solidFill>
            <a:ln w="6350">
              <a:solidFill>
                <a:schemeClr val="bg1"/>
              </a:solidFill>
              <a:prstDash val="solid"/>
              <a:round/>
              <a:headEnd/>
              <a:tailEnd/>
            </a:ln>
            <a:extLst/>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47" name="Freeform 26"/>
            <p:cNvSpPr>
              <a:spLocks/>
            </p:cNvSpPr>
            <p:nvPr/>
          </p:nvSpPr>
          <p:spPr bwMode="auto">
            <a:xfrm>
              <a:off x="2459038" y="3817938"/>
              <a:ext cx="334963" cy="320675"/>
            </a:xfrm>
            <a:custGeom>
              <a:avLst/>
              <a:gdLst>
                <a:gd name="T0" fmla="*/ 166 w 211"/>
                <a:gd name="T1" fmla="*/ 42 h 202"/>
                <a:gd name="T2" fmla="*/ 189 w 211"/>
                <a:gd name="T3" fmla="*/ 63 h 202"/>
                <a:gd name="T4" fmla="*/ 201 w 211"/>
                <a:gd name="T5" fmla="*/ 66 h 202"/>
                <a:gd name="T6" fmla="*/ 211 w 211"/>
                <a:gd name="T7" fmla="*/ 89 h 202"/>
                <a:gd name="T8" fmla="*/ 194 w 211"/>
                <a:gd name="T9" fmla="*/ 122 h 202"/>
                <a:gd name="T10" fmla="*/ 168 w 211"/>
                <a:gd name="T11" fmla="*/ 150 h 202"/>
                <a:gd name="T12" fmla="*/ 154 w 211"/>
                <a:gd name="T13" fmla="*/ 148 h 202"/>
                <a:gd name="T14" fmla="*/ 137 w 211"/>
                <a:gd name="T15" fmla="*/ 132 h 202"/>
                <a:gd name="T16" fmla="*/ 107 w 211"/>
                <a:gd name="T17" fmla="*/ 146 h 202"/>
                <a:gd name="T18" fmla="*/ 104 w 211"/>
                <a:gd name="T19" fmla="*/ 195 h 202"/>
                <a:gd name="T20" fmla="*/ 64 w 211"/>
                <a:gd name="T21" fmla="*/ 202 h 202"/>
                <a:gd name="T22" fmla="*/ 26 w 211"/>
                <a:gd name="T23" fmla="*/ 202 h 202"/>
                <a:gd name="T24" fmla="*/ 22 w 211"/>
                <a:gd name="T25" fmla="*/ 188 h 202"/>
                <a:gd name="T26" fmla="*/ 0 w 211"/>
                <a:gd name="T27" fmla="*/ 146 h 202"/>
                <a:gd name="T28" fmla="*/ 14 w 211"/>
                <a:gd name="T29" fmla="*/ 127 h 202"/>
                <a:gd name="T30" fmla="*/ 59 w 211"/>
                <a:gd name="T31" fmla="*/ 136 h 202"/>
                <a:gd name="T32" fmla="*/ 95 w 211"/>
                <a:gd name="T33" fmla="*/ 117 h 202"/>
                <a:gd name="T34" fmla="*/ 97 w 211"/>
                <a:gd name="T35" fmla="*/ 99 h 202"/>
                <a:gd name="T36" fmla="*/ 104 w 211"/>
                <a:gd name="T37" fmla="*/ 47 h 202"/>
                <a:gd name="T38" fmla="*/ 102 w 211"/>
                <a:gd name="T39" fmla="*/ 11 h 202"/>
                <a:gd name="T40" fmla="*/ 140 w 211"/>
                <a:gd name="T41" fmla="*/ 0 h 202"/>
                <a:gd name="T42" fmla="*/ 166 w 211"/>
                <a:gd name="T43" fmla="*/ 4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2">
                  <a:moveTo>
                    <a:pt x="166" y="42"/>
                  </a:moveTo>
                  <a:lnTo>
                    <a:pt x="189" y="63"/>
                  </a:lnTo>
                  <a:lnTo>
                    <a:pt x="201" y="66"/>
                  </a:lnTo>
                  <a:lnTo>
                    <a:pt x="211" y="89"/>
                  </a:lnTo>
                  <a:lnTo>
                    <a:pt x="194" y="122"/>
                  </a:lnTo>
                  <a:lnTo>
                    <a:pt x="168" y="150"/>
                  </a:lnTo>
                  <a:lnTo>
                    <a:pt x="154" y="148"/>
                  </a:lnTo>
                  <a:lnTo>
                    <a:pt x="137" y="132"/>
                  </a:lnTo>
                  <a:lnTo>
                    <a:pt x="107" y="146"/>
                  </a:lnTo>
                  <a:lnTo>
                    <a:pt x="104" y="195"/>
                  </a:lnTo>
                  <a:lnTo>
                    <a:pt x="64" y="202"/>
                  </a:lnTo>
                  <a:lnTo>
                    <a:pt x="26" y="202"/>
                  </a:lnTo>
                  <a:lnTo>
                    <a:pt x="22" y="188"/>
                  </a:lnTo>
                  <a:lnTo>
                    <a:pt x="0" y="146"/>
                  </a:lnTo>
                  <a:lnTo>
                    <a:pt x="14" y="127"/>
                  </a:lnTo>
                  <a:lnTo>
                    <a:pt x="59" y="136"/>
                  </a:lnTo>
                  <a:lnTo>
                    <a:pt x="95" y="117"/>
                  </a:lnTo>
                  <a:lnTo>
                    <a:pt x="97" y="99"/>
                  </a:lnTo>
                  <a:lnTo>
                    <a:pt x="104" y="47"/>
                  </a:lnTo>
                  <a:lnTo>
                    <a:pt x="102" y="11"/>
                  </a:lnTo>
                  <a:lnTo>
                    <a:pt x="140" y="0"/>
                  </a:lnTo>
                  <a:lnTo>
                    <a:pt x="166" y="42"/>
                  </a:lnTo>
                  <a:close/>
                </a:path>
              </a:pathLst>
            </a:custGeom>
            <a:solidFill>
              <a:schemeClr val="bg1">
                <a:lumMod val="75000"/>
              </a:schemeClr>
            </a:solidFill>
            <a:ln w="6350">
              <a:solidFill>
                <a:schemeClr val="bg1"/>
              </a:solidFill>
              <a:prstDash val="solid"/>
              <a:round/>
              <a:headEnd/>
              <a:tailEnd/>
            </a:ln>
            <a:extLst/>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grpSp>
      <p:sp>
        <p:nvSpPr>
          <p:cNvPr id="102" name="Freeform 31"/>
          <p:cNvSpPr>
            <a:spLocks/>
          </p:cNvSpPr>
          <p:nvPr/>
        </p:nvSpPr>
        <p:spPr bwMode="auto">
          <a:xfrm>
            <a:off x="6314628" y="4833031"/>
            <a:ext cx="66913" cy="135000"/>
          </a:xfrm>
          <a:custGeom>
            <a:avLst/>
            <a:gdLst>
              <a:gd name="T0" fmla="*/ 8 w 57"/>
              <a:gd name="T1" fmla="*/ 59 h 115"/>
              <a:gd name="T2" fmla="*/ 0 w 57"/>
              <a:gd name="T3" fmla="*/ 89 h 115"/>
              <a:gd name="T4" fmla="*/ 19 w 57"/>
              <a:gd name="T5" fmla="*/ 115 h 115"/>
              <a:gd name="T6" fmla="*/ 41 w 57"/>
              <a:gd name="T7" fmla="*/ 115 h 115"/>
              <a:gd name="T8" fmla="*/ 52 w 57"/>
              <a:gd name="T9" fmla="*/ 94 h 115"/>
              <a:gd name="T10" fmla="*/ 57 w 57"/>
              <a:gd name="T11" fmla="*/ 54 h 115"/>
              <a:gd name="T12" fmla="*/ 50 w 57"/>
              <a:gd name="T13" fmla="*/ 23 h 115"/>
              <a:gd name="T14" fmla="*/ 50 w 57"/>
              <a:gd name="T15" fmla="*/ 2 h 115"/>
              <a:gd name="T16" fmla="*/ 36 w 57"/>
              <a:gd name="T17" fmla="*/ 0 h 115"/>
              <a:gd name="T18" fmla="*/ 31 w 57"/>
              <a:gd name="T19" fmla="*/ 23 h 115"/>
              <a:gd name="T20" fmla="*/ 10 w 57"/>
              <a:gd name="T21" fmla="*/ 33 h 115"/>
              <a:gd name="T22" fmla="*/ 8 w 57"/>
              <a:gd name="T23" fmla="*/ 59 h 115"/>
              <a:gd name="T24" fmla="*/ 8 w 57"/>
              <a:gd name="T25" fmla="*/ 59 h 115"/>
              <a:gd name="T26" fmla="*/ 8 w 57"/>
              <a:gd name="T2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115">
                <a:moveTo>
                  <a:pt x="8" y="59"/>
                </a:moveTo>
                <a:lnTo>
                  <a:pt x="0" y="89"/>
                </a:lnTo>
                <a:lnTo>
                  <a:pt x="19" y="115"/>
                </a:lnTo>
                <a:lnTo>
                  <a:pt x="41" y="115"/>
                </a:lnTo>
                <a:lnTo>
                  <a:pt x="52" y="94"/>
                </a:lnTo>
                <a:lnTo>
                  <a:pt x="57" y="54"/>
                </a:lnTo>
                <a:lnTo>
                  <a:pt x="50" y="23"/>
                </a:lnTo>
                <a:lnTo>
                  <a:pt x="50" y="2"/>
                </a:lnTo>
                <a:lnTo>
                  <a:pt x="36" y="0"/>
                </a:lnTo>
                <a:lnTo>
                  <a:pt x="31" y="23"/>
                </a:lnTo>
                <a:lnTo>
                  <a:pt x="10" y="33"/>
                </a:lnTo>
                <a:lnTo>
                  <a:pt x="8" y="59"/>
                </a:lnTo>
                <a:lnTo>
                  <a:pt x="8" y="59"/>
                </a:lnTo>
                <a:lnTo>
                  <a:pt x="8" y="59"/>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3" name="Freeform 37"/>
          <p:cNvSpPr>
            <a:spLocks noEditPoints="1"/>
          </p:cNvSpPr>
          <p:nvPr/>
        </p:nvSpPr>
        <p:spPr bwMode="auto">
          <a:xfrm>
            <a:off x="5806387" y="5080105"/>
            <a:ext cx="254059" cy="144511"/>
          </a:xfrm>
          <a:custGeom>
            <a:avLst/>
            <a:gdLst>
              <a:gd name="T0" fmla="*/ 140 w 218"/>
              <a:gd name="T1" fmla="*/ 76 h 124"/>
              <a:gd name="T2" fmla="*/ 147 w 218"/>
              <a:gd name="T3" fmla="*/ 60 h 124"/>
              <a:gd name="T4" fmla="*/ 156 w 218"/>
              <a:gd name="T5" fmla="*/ 48 h 124"/>
              <a:gd name="T6" fmla="*/ 140 w 218"/>
              <a:gd name="T7" fmla="*/ 24 h 124"/>
              <a:gd name="T8" fmla="*/ 109 w 218"/>
              <a:gd name="T9" fmla="*/ 41 h 124"/>
              <a:gd name="T10" fmla="*/ 85 w 218"/>
              <a:gd name="T11" fmla="*/ 62 h 124"/>
              <a:gd name="T12" fmla="*/ 140 w 218"/>
              <a:gd name="T13" fmla="*/ 76 h 124"/>
              <a:gd name="T14" fmla="*/ 140 w 218"/>
              <a:gd name="T15" fmla="*/ 76 h 124"/>
              <a:gd name="T16" fmla="*/ 140 w 218"/>
              <a:gd name="T17" fmla="*/ 76 h 124"/>
              <a:gd name="T18" fmla="*/ 24 w 218"/>
              <a:gd name="T19" fmla="*/ 124 h 124"/>
              <a:gd name="T20" fmla="*/ 28 w 218"/>
              <a:gd name="T21" fmla="*/ 105 h 124"/>
              <a:gd name="T22" fmla="*/ 24 w 218"/>
              <a:gd name="T23" fmla="*/ 86 h 124"/>
              <a:gd name="T24" fmla="*/ 0 w 218"/>
              <a:gd name="T25" fmla="*/ 112 h 124"/>
              <a:gd name="T26" fmla="*/ 24 w 218"/>
              <a:gd name="T27" fmla="*/ 124 h 124"/>
              <a:gd name="T28" fmla="*/ 24 w 218"/>
              <a:gd name="T29" fmla="*/ 124 h 124"/>
              <a:gd name="T30" fmla="*/ 24 w 218"/>
              <a:gd name="T31" fmla="*/ 124 h 124"/>
              <a:gd name="T32" fmla="*/ 208 w 218"/>
              <a:gd name="T33" fmla="*/ 31 h 124"/>
              <a:gd name="T34" fmla="*/ 218 w 218"/>
              <a:gd name="T35" fmla="*/ 19 h 124"/>
              <a:gd name="T36" fmla="*/ 196 w 218"/>
              <a:gd name="T37" fmla="*/ 0 h 124"/>
              <a:gd name="T38" fmla="*/ 177 w 218"/>
              <a:gd name="T39" fmla="*/ 19 h 124"/>
              <a:gd name="T40" fmla="*/ 208 w 218"/>
              <a:gd name="T41" fmla="*/ 31 h 124"/>
              <a:gd name="T42" fmla="*/ 208 w 218"/>
              <a:gd name="T43" fmla="*/ 31 h 124"/>
              <a:gd name="T44" fmla="*/ 208 w 218"/>
              <a:gd name="T45" fmla="*/ 3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124">
                <a:moveTo>
                  <a:pt x="140" y="76"/>
                </a:moveTo>
                <a:lnTo>
                  <a:pt x="147" y="60"/>
                </a:lnTo>
                <a:lnTo>
                  <a:pt x="156" y="48"/>
                </a:lnTo>
                <a:lnTo>
                  <a:pt x="140" y="24"/>
                </a:lnTo>
                <a:lnTo>
                  <a:pt x="109" y="41"/>
                </a:lnTo>
                <a:lnTo>
                  <a:pt x="85" y="62"/>
                </a:lnTo>
                <a:lnTo>
                  <a:pt x="140" y="76"/>
                </a:lnTo>
                <a:lnTo>
                  <a:pt x="140" y="76"/>
                </a:lnTo>
                <a:lnTo>
                  <a:pt x="140" y="76"/>
                </a:lnTo>
                <a:close/>
                <a:moveTo>
                  <a:pt x="24" y="124"/>
                </a:moveTo>
                <a:lnTo>
                  <a:pt x="28" y="105"/>
                </a:lnTo>
                <a:lnTo>
                  <a:pt x="24" y="86"/>
                </a:lnTo>
                <a:lnTo>
                  <a:pt x="0" y="112"/>
                </a:lnTo>
                <a:lnTo>
                  <a:pt x="24" y="124"/>
                </a:lnTo>
                <a:lnTo>
                  <a:pt x="24" y="124"/>
                </a:lnTo>
                <a:lnTo>
                  <a:pt x="24" y="124"/>
                </a:lnTo>
                <a:close/>
                <a:moveTo>
                  <a:pt x="208" y="31"/>
                </a:moveTo>
                <a:lnTo>
                  <a:pt x="218" y="19"/>
                </a:lnTo>
                <a:lnTo>
                  <a:pt x="196" y="0"/>
                </a:lnTo>
                <a:lnTo>
                  <a:pt x="177" y="19"/>
                </a:lnTo>
                <a:lnTo>
                  <a:pt x="208" y="31"/>
                </a:lnTo>
                <a:lnTo>
                  <a:pt x="208" y="31"/>
                </a:lnTo>
                <a:lnTo>
                  <a:pt x="208" y="31"/>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2" name="Netherlands"/>
          <p:cNvSpPr>
            <a:spLocks noChangeAspect="1"/>
          </p:cNvSpPr>
          <p:nvPr/>
        </p:nvSpPr>
        <p:spPr bwMode="gray">
          <a:xfrm>
            <a:off x="5937923" y="3778551"/>
            <a:ext cx="283523" cy="286822"/>
          </a:xfrm>
          <a:custGeom>
            <a:avLst/>
            <a:gdLst>
              <a:gd name="T0" fmla="*/ 82 w 154"/>
              <a:gd name="T1" fmla="*/ 12 h 166"/>
              <a:gd name="T2" fmla="*/ 84 w 154"/>
              <a:gd name="T3" fmla="*/ 22 h 166"/>
              <a:gd name="T4" fmla="*/ 86 w 154"/>
              <a:gd name="T5" fmla="*/ 32 h 166"/>
              <a:gd name="T6" fmla="*/ 92 w 154"/>
              <a:gd name="T7" fmla="*/ 38 h 166"/>
              <a:gd name="T8" fmla="*/ 78 w 154"/>
              <a:gd name="T9" fmla="*/ 46 h 166"/>
              <a:gd name="T10" fmla="*/ 80 w 154"/>
              <a:gd name="T11" fmla="*/ 54 h 166"/>
              <a:gd name="T12" fmla="*/ 74 w 154"/>
              <a:gd name="T13" fmla="*/ 60 h 166"/>
              <a:gd name="T14" fmla="*/ 80 w 154"/>
              <a:gd name="T15" fmla="*/ 66 h 166"/>
              <a:gd name="T16" fmla="*/ 86 w 154"/>
              <a:gd name="T17" fmla="*/ 68 h 166"/>
              <a:gd name="T18" fmla="*/ 92 w 154"/>
              <a:gd name="T19" fmla="*/ 58 h 166"/>
              <a:gd name="T20" fmla="*/ 102 w 154"/>
              <a:gd name="T21" fmla="*/ 50 h 166"/>
              <a:gd name="T22" fmla="*/ 106 w 154"/>
              <a:gd name="T23" fmla="*/ 42 h 166"/>
              <a:gd name="T24" fmla="*/ 104 w 154"/>
              <a:gd name="T25" fmla="*/ 32 h 166"/>
              <a:gd name="T26" fmla="*/ 98 w 154"/>
              <a:gd name="T27" fmla="*/ 30 h 166"/>
              <a:gd name="T28" fmla="*/ 96 w 154"/>
              <a:gd name="T29" fmla="*/ 18 h 166"/>
              <a:gd name="T30" fmla="*/ 96 w 154"/>
              <a:gd name="T31" fmla="*/ 4 h 166"/>
              <a:gd name="T32" fmla="*/ 110 w 154"/>
              <a:gd name="T33" fmla="*/ 2 h 166"/>
              <a:gd name="T34" fmla="*/ 124 w 154"/>
              <a:gd name="T35" fmla="*/ 0 h 166"/>
              <a:gd name="T36" fmla="*/ 138 w 154"/>
              <a:gd name="T37" fmla="*/ 0 h 166"/>
              <a:gd name="T38" fmla="*/ 154 w 154"/>
              <a:gd name="T39" fmla="*/ 12 h 166"/>
              <a:gd name="T40" fmla="*/ 146 w 154"/>
              <a:gd name="T41" fmla="*/ 42 h 166"/>
              <a:gd name="T42" fmla="*/ 132 w 154"/>
              <a:gd name="T43" fmla="*/ 42 h 166"/>
              <a:gd name="T44" fmla="*/ 134 w 154"/>
              <a:gd name="T45" fmla="*/ 52 h 166"/>
              <a:gd name="T46" fmla="*/ 144 w 154"/>
              <a:gd name="T47" fmla="*/ 56 h 166"/>
              <a:gd name="T48" fmla="*/ 144 w 154"/>
              <a:gd name="T49" fmla="*/ 72 h 166"/>
              <a:gd name="T50" fmla="*/ 134 w 154"/>
              <a:gd name="T51" fmla="*/ 82 h 166"/>
              <a:gd name="T52" fmla="*/ 128 w 154"/>
              <a:gd name="T53" fmla="*/ 94 h 166"/>
              <a:gd name="T54" fmla="*/ 114 w 154"/>
              <a:gd name="T55" fmla="*/ 94 h 166"/>
              <a:gd name="T56" fmla="*/ 106 w 154"/>
              <a:gd name="T57" fmla="*/ 100 h 166"/>
              <a:gd name="T58" fmla="*/ 108 w 154"/>
              <a:gd name="T59" fmla="*/ 114 h 166"/>
              <a:gd name="T60" fmla="*/ 114 w 154"/>
              <a:gd name="T61" fmla="*/ 128 h 166"/>
              <a:gd name="T62" fmla="*/ 106 w 154"/>
              <a:gd name="T63" fmla="*/ 142 h 166"/>
              <a:gd name="T64" fmla="*/ 110 w 154"/>
              <a:gd name="T65" fmla="*/ 156 h 166"/>
              <a:gd name="T66" fmla="*/ 110 w 154"/>
              <a:gd name="T67" fmla="*/ 166 h 166"/>
              <a:gd name="T68" fmla="*/ 98 w 154"/>
              <a:gd name="T69" fmla="*/ 166 h 166"/>
              <a:gd name="T70" fmla="*/ 94 w 154"/>
              <a:gd name="T71" fmla="*/ 162 h 166"/>
              <a:gd name="T72" fmla="*/ 100 w 154"/>
              <a:gd name="T73" fmla="*/ 152 h 166"/>
              <a:gd name="T74" fmla="*/ 100 w 154"/>
              <a:gd name="T75" fmla="*/ 138 h 166"/>
              <a:gd name="T76" fmla="*/ 88 w 154"/>
              <a:gd name="T77" fmla="*/ 130 h 166"/>
              <a:gd name="T78" fmla="*/ 72 w 154"/>
              <a:gd name="T79" fmla="*/ 128 h 166"/>
              <a:gd name="T80" fmla="*/ 52 w 154"/>
              <a:gd name="T81" fmla="*/ 118 h 166"/>
              <a:gd name="T82" fmla="*/ 42 w 154"/>
              <a:gd name="T83" fmla="*/ 124 h 166"/>
              <a:gd name="T84" fmla="*/ 34 w 154"/>
              <a:gd name="T85" fmla="*/ 136 h 166"/>
              <a:gd name="T86" fmla="*/ 6 w 154"/>
              <a:gd name="T87" fmla="*/ 138 h 166"/>
              <a:gd name="T88" fmla="*/ 0 w 154"/>
              <a:gd name="T89" fmla="*/ 124 h 166"/>
              <a:gd name="T90" fmla="*/ 8 w 154"/>
              <a:gd name="T91" fmla="*/ 122 h 166"/>
              <a:gd name="T92" fmla="*/ 10 w 154"/>
              <a:gd name="T93" fmla="*/ 112 h 166"/>
              <a:gd name="T94" fmla="*/ 22 w 154"/>
              <a:gd name="T95" fmla="*/ 110 h 166"/>
              <a:gd name="T96" fmla="*/ 22 w 154"/>
              <a:gd name="T97" fmla="*/ 100 h 166"/>
              <a:gd name="T98" fmla="*/ 32 w 154"/>
              <a:gd name="T99" fmla="*/ 98 h 166"/>
              <a:gd name="T100" fmla="*/ 32 w 154"/>
              <a:gd name="T101" fmla="*/ 90 h 166"/>
              <a:gd name="T102" fmla="*/ 40 w 154"/>
              <a:gd name="T103" fmla="*/ 84 h 166"/>
              <a:gd name="T104" fmla="*/ 52 w 154"/>
              <a:gd name="T105" fmla="*/ 58 h 166"/>
              <a:gd name="T106" fmla="*/ 60 w 154"/>
              <a:gd name="T107" fmla="*/ 44 h 166"/>
              <a:gd name="T108" fmla="*/ 66 w 154"/>
              <a:gd name="T109" fmla="*/ 32 h 166"/>
              <a:gd name="T110" fmla="*/ 68 w 154"/>
              <a:gd name="T111" fmla="*/ 20 h 166"/>
              <a:gd name="T112" fmla="*/ 82 w 154"/>
              <a:gd name="T113" fmla="*/ 1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4" h="166">
                <a:moveTo>
                  <a:pt x="82" y="12"/>
                </a:moveTo>
                <a:lnTo>
                  <a:pt x="84" y="22"/>
                </a:lnTo>
                <a:lnTo>
                  <a:pt x="86" y="32"/>
                </a:lnTo>
                <a:lnTo>
                  <a:pt x="92" y="38"/>
                </a:lnTo>
                <a:lnTo>
                  <a:pt x="78" y="46"/>
                </a:lnTo>
                <a:lnTo>
                  <a:pt x="80" y="54"/>
                </a:lnTo>
                <a:lnTo>
                  <a:pt x="74" y="60"/>
                </a:lnTo>
                <a:lnTo>
                  <a:pt x="80" y="66"/>
                </a:lnTo>
                <a:lnTo>
                  <a:pt x="86" y="68"/>
                </a:lnTo>
                <a:lnTo>
                  <a:pt x="92" y="58"/>
                </a:lnTo>
                <a:lnTo>
                  <a:pt x="102" y="50"/>
                </a:lnTo>
                <a:lnTo>
                  <a:pt x="106" y="42"/>
                </a:lnTo>
                <a:lnTo>
                  <a:pt x="104" y="32"/>
                </a:lnTo>
                <a:lnTo>
                  <a:pt x="98" y="30"/>
                </a:lnTo>
                <a:lnTo>
                  <a:pt x="96" y="18"/>
                </a:lnTo>
                <a:lnTo>
                  <a:pt x="96" y="4"/>
                </a:lnTo>
                <a:lnTo>
                  <a:pt x="110" y="2"/>
                </a:lnTo>
                <a:lnTo>
                  <a:pt x="124" y="0"/>
                </a:lnTo>
                <a:lnTo>
                  <a:pt x="138" y="0"/>
                </a:lnTo>
                <a:lnTo>
                  <a:pt x="154" y="12"/>
                </a:lnTo>
                <a:lnTo>
                  <a:pt x="146" y="42"/>
                </a:lnTo>
                <a:lnTo>
                  <a:pt x="132" y="42"/>
                </a:lnTo>
                <a:lnTo>
                  <a:pt x="134" y="52"/>
                </a:lnTo>
                <a:lnTo>
                  <a:pt x="144" y="56"/>
                </a:lnTo>
                <a:lnTo>
                  <a:pt x="144" y="72"/>
                </a:lnTo>
                <a:lnTo>
                  <a:pt x="134" y="82"/>
                </a:lnTo>
                <a:lnTo>
                  <a:pt x="128" y="94"/>
                </a:lnTo>
                <a:lnTo>
                  <a:pt x="114" y="94"/>
                </a:lnTo>
                <a:lnTo>
                  <a:pt x="106" y="100"/>
                </a:lnTo>
                <a:lnTo>
                  <a:pt x="108" y="114"/>
                </a:lnTo>
                <a:lnTo>
                  <a:pt x="114" y="128"/>
                </a:lnTo>
                <a:lnTo>
                  <a:pt x="106" y="142"/>
                </a:lnTo>
                <a:lnTo>
                  <a:pt x="110" y="156"/>
                </a:lnTo>
                <a:lnTo>
                  <a:pt x="110" y="166"/>
                </a:lnTo>
                <a:lnTo>
                  <a:pt x="98" y="166"/>
                </a:lnTo>
                <a:lnTo>
                  <a:pt x="94" y="162"/>
                </a:lnTo>
                <a:lnTo>
                  <a:pt x="100" y="152"/>
                </a:lnTo>
                <a:lnTo>
                  <a:pt x="100" y="138"/>
                </a:lnTo>
                <a:lnTo>
                  <a:pt x="88" y="130"/>
                </a:lnTo>
                <a:lnTo>
                  <a:pt x="72" y="128"/>
                </a:lnTo>
                <a:lnTo>
                  <a:pt x="52" y="118"/>
                </a:lnTo>
                <a:lnTo>
                  <a:pt x="42" y="124"/>
                </a:lnTo>
                <a:lnTo>
                  <a:pt x="34" y="136"/>
                </a:lnTo>
                <a:lnTo>
                  <a:pt x="6" y="138"/>
                </a:lnTo>
                <a:lnTo>
                  <a:pt x="0" y="124"/>
                </a:lnTo>
                <a:lnTo>
                  <a:pt x="8" y="122"/>
                </a:lnTo>
                <a:lnTo>
                  <a:pt x="10" y="112"/>
                </a:lnTo>
                <a:lnTo>
                  <a:pt x="22" y="110"/>
                </a:lnTo>
                <a:lnTo>
                  <a:pt x="22" y="100"/>
                </a:lnTo>
                <a:lnTo>
                  <a:pt x="32" y="98"/>
                </a:lnTo>
                <a:lnTo>
                  <a:pt x="32" y="90"/>
                </a:lnTo>
                <a:lnTo>
                  <a:pt x="40" y="84"/>
                </a:lnTo>
                <a:lnTo>
                  <a:pt x="52" y="58"/>
                </a:lnTo>
                <a:lnTo>
                  <a:pt x="60" y="44"/>
                </a:lnTo>
                <a:lnTo>
                  <a:pt x="66" y="32"/>
                </a:lnTo>
                <a:lnTo>
                  <a:pt x="68" y="20"/>
                </a:lnTo>
                <a:lnTo>
                  <a:pt x="82" y="12"/>
                </a:lnTo>
                <a:close/>
              </a:path>
            </a:pathLst>
          </a:custGeom>
          <a:solidFill>
            <a:schemeClr val="accent1"/>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3" name="Estonia"/>
          <p:cNvSpPr>
            <a:spLocks noChangeAspect="1" noEditPoints="1"/>
          </p:cNvSpPr>
          <p:nvPr/>
        </p:nvSpPr>
        <p:spPr bwMode="gray">
          <a:xfrm>
            <a:off x="7224685" y="3028723"/>
            <a:ext cx="449276" cy="299112"/>
          </a:xfrm>
          <a:custGeom>
            <a:avLst/>
            <a:gdLst>
              <a:gd name="T0" fmla="*/ 202 w 246"/>
              <a:gd name="T1" fmla="*/ 166 h 174"/>
              <a:gd name="T2" fmla="*/ 182 w 246"/>
              <a:gd name="T3" fmla="*/ 164 h 174"/>
              <a:gd name="T4" fmla="*/ 178 w 246"/>
              <a:gd name="T5" fmla="*/ 154 h 174"/>
              <a:gd name="T6" fmla="*/ 152 w 246"/>
              <a:gd name="T7" fmla="*/ 132 h 174"/>
              <a:gd name="T8" fmla="*/ 146 w 246"/>
              <a:gd name="T9" fmla="*/ 122 h 174"/>
              <a:gd name="T10" fmla="*/ 134 w 246"/>
              <a:gd name="T11" fmla="*/ 120 h 174"/>
              <a:gd name="T12" fmla="*/ 120 w 246"/>
              <a:gd name="T13" fmla="*/ 128 h 174"/>
              <a:gd name="T14" fmla="*/ 98 w 246"/>
              <a:gd name="T15" fmla="*/ 126 h 174"/>
              <a:gd name="T16" fmla="*/ 102 w 246"/>
              <a:gd name="T17" fmla="*/ 88 h 174"/>
              <a:gd name="T18" fmla="*/ 84 w 246"/>
              <a:gd name="T19" fmla="*/ 94 h 174"/>
              <a:gd name="T20" fmla="*/ 70 w 246"/>
              <a:gd name="T21" fmla="*/ 80 h 174"/>
              <a:gd name="T22" fmla="*/ 70 w 246"/>
              <a:gd name="T23" fmla="*/ 64 h 174"/>
              <a:gd name="T24" fmla="*/ 66 w 246"/>
              <a:gd name="T25" fmla="*/ 48 h 174"/>
              <a:gd name="T26" fmla="*/ 68 w 246"/>
              <a:gd name="T27" fmla="*/ 36 h 174"/>
              <a:gd name="T28" fmla="*/ 88 w 246"/>
              <a:gd name="T29" fmla="*/ 32 h 174"/>
              <a:gd name="T30" fmla="*/ 102 w 246"/>
              <a:gd name="T31" fmla="*/ 18 h 174"/>
              <a:gd name="T32" fmla="*/ 140 w 246"/>
              <a:gd name="T33" fmla="*/ 14 h 174"/>
              <a:gd name="T34" fmla="*/ 174 w 246"/>
              <a:gd name="T35" fmla="*/ 6 h 174"/>
              <a:gd name="T36" fmla="*/ 188 w 246"/>
              <a:gd name="T37" fmla="*/ 0 h 174"/>
              <a:gd name="T38" fmla="*/ 198 w 246"/>
              <a:gd name="T39" fmla="*/ 8 h 174"/>
              <a:gd name="T40" fmla="*/ 246 w 246"/>
              <a:gd name="T41" fmla="*/ 8 h 174"/>
              <a:gd name="T42" fmla="*/ 220 w 246"/>
              <a:gd name="T43" fmla="*/ 58 h 174"/>
              <a:gd name="T44" fmla="*/ 234 w 246"/>
              <a:gd name="T45" fmla="*/ 158 h 174"/>
              <a:gd name="T46" fmla="*/ 218 w 246"/>
              <a:gd name="T47" fmla="*/ 174 h 174"/>
              <a:gd name="T48" fmla="*/ 202 w 246"/>
              <a:gd name="T49" fmla="*/ 166 h 174"/>
              <a:gd name="T50" fmla="*/ 0 w 246"/>
              <a:gd name="T51" fmla="*/ 96 h 174"/>
              <a:gd name="T52" fmla="*/ 10 w 246"/>
              <a:gd name="T53" fmla="*/ 102 h 174"/>
              <a:gd name="T54" fmla="*/ 48 w 246"/>
              <a:gd name="T55" fmla="*/ 90 h 174"/>
              <a:gd name="T56" fmla="*/ 58 w 246"/>
              <a:gd name="T57" fmla="*/ 76 h 174"/>
              <a:gd name="T58" fmla="*/ 56 w 246"/>
              <a:gd name="T59" fmla="*/ 66 h 174"/>
              <a:gd name="T60" fmla="*/ 30 w 246"/>
              <a:gd name="T61" fmla="*/ 70 h 174"/>
              <a:gd name="T62" fmla="*/ 4 w 246"/>
              <a:gd name="T63" fmla="*/ 78 h 174"/>
              <a:gd name="T64" fmla="*/ 0 w 246"/>
              <a:gd name="T65" fmla="*/ 9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6" h="174">
                <a:moveTo>
                  <a:pt x="202" y="166"/>
                </a:moveTo>
                <a:lnTo>
                  <a:pt x="182" y="164"/>
                </a:lnTo>
                <a:lnTo>
                  <a:pt x="178" y="154"/>
                </a:lnTo>
                <a:lnTo>
                  <a:pt x="152" y="132"/>
                </a:lnTo>
                <a:lnTo>
                  <a:pt x="146" y="122"/>
                </a:lnTo>
                <a:lnTo>
                  <a:pt x="134" y="120"/>
                </a:lnTo>
                <a:lnTo>
                  <a:pt x="120" y="128"/>
                </a:lnTo>
                <a:lnTo>
                  <a:pt x="98" y="126"/>
                </a:lnTo>
                <a:lnTo>
                  <a:pt x="102" y="88"/>
                </a:lnTo>
                <a:lnTo>
                  <a:pt x="84" y="94"/>
                </a:lnTo>
                <a:lnTo>
                  <a:pt x="70" y="80"/>
                </a:lnTo>
                <a:lnTo>
                  <a:pt x="70" y="64"/>
                </a:lnTo>
                <a:lnTo>
                  <a:pt x="66" y="48"/>
                </a:lnTo>
                <a:lnTo>
                  <a:pt x="68" y="36"/>
                </a:lnTo>
                <a:lnTo>
                  <a:pt x="88" y="32"/>
                </a:lnTo>
                <a:lnTo>
                  <a:pt x="102" y="18"/>
                </a:lnTo>
                <a:lnTo>
                  <a:pt x="140" y="14"/>
                </a:lnTo>
                <a:lnTo>
                  <a:pt x="174" y="6"/>
                </a:lnTo>
                <a:lnTo>
                  <a:pt x="188" y="0"/>
                </a:lnTo>
                <a:lnTo>
                  <a:pt x="198" y="8"/>
                </a:lnTo>
                <a:lnTo>
                  <a:pt x="246" y="8"/>
                </a:lnTo>
                <a:lnTo>
                  <a:pt x="220" y="58"/>
                </a:lnTo>
                <a:lnTo>
                  <a:pt x="234" y="158"/>
                </a:lnTo>
                <a:lnTo>
                  <a:pt x="218" y="174"/>
                </a:lnTo>
                <a:lnTo>
                  <a:pt x="202" y="166"/>
                </a:lnTo>
                <a:close/>
                <a:moveTo>
                  <a:pt x="0" y="96"/>
                </a:moveTo>
                <a:lnTo>
                  <a:pt x="10" y="102"/>
                </a:lnTo>
                <a:lnTo>
                  <a:pt x="48" y="90"/>
                </a:lnTo>
                <a:lnTo>
                  <a:pt x="58" y="76"/>
                </a:lnTo>
                <a:lnTo>
                  <a:pt x="56" y="66"/>
                </a:lnTo>
                <a:lnTo>
                  <a:pt x="30" y="70"/>
                </a:lnTo>
                <a:lnTo>
                  <a:pt x="4" y="78"/>
                </a:lnTo>
                <a:lnTo>
                  <a:pt x="0" y="9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4" name="Latvia"/>
          <p:cNvSpPr>
            <a:spLocks noChangeAspect="1"/>
          </p:cNvSpPr>
          <p:nvPr/>
        </p:nvSpPr>
        <p:spPr bwMode="gray">
          <a:xfrm>
            <a:off x="7163617" y="3237694"/>
            <a:ext cx="523429" cy="295014"/>
          </a:xfrm>
          <a:custGeom>
            <a:avLst/>
            <a:gdLst>
              <a:gd name="T0" fmla="*/ 132 w 288"/>
              <a:gd name="T1" fmla="*/ 6 h 172"/>
              <a:gd name="T2" fmla="*/ 154 w 288"/>
              <a:gd name="T3" fmla="*/ 8 h 172"/>
              <a:gd name="T4" fmla="*/ 168 w 288"/>
              <a:gd name="T5" fmla="*/ 0 h 172"/>
              <a:gd name="T6" fmla="*/ 180 w 288"/>
              <a:gd name="T7" fmla="*/ 2 h 172"/>
              <a:gd name="T8" fmla="*/ 186 w 288"/>
              <a:gd name="T9" fmla="*/ 12 h 172"/>
              <a:gd name="T10" fmla="*/ 212 w 288"/>
              <a:gd name="T11" fmla="*/ 34 h 172"/>
              <a:gd name="T12" fmla="*/ 216 w 288"/>
              <a:gd name="T13" fmla="*/ 44 h 172"/>
              <a:gd name="T14" fmla="*/ 236 w 288"/>
              <a:gd name="T15" fmla="*/ 46 h 172"/>
              <a:gd name="T16" fmla="*/ 252 w 288"/>
              <a:gd name="T17" fmla="*/ 54 h 172"/>
              <a:gd name="T18" fmla="*/ 268 w 288"/>
              <a:gd name="T19" fmla="*/ 38 h 172"/>
              <a:gd name="T20" fmla="*/ 274 w 288"/>
              <a:gd name="T21" fmla="*/ 64 h 172"/>
              <a:gd name="T22" fmla="*/ 272 w 288"/>
              <a:gd name="T23" fmla="*/ 88 h 172"/>
              <a:gd name="T24" fmla="*/ 288 w 288"/>
              <a:gd name="T25" fmla="*/ 94 h 172"/>
              <a:gd name="T26" fmla="*/ 280 w 288"/>
              <a:gd name="T27" fmla="*/ 116 h 172"/>
              <a:gd name="T28" fmla="*/ 266 w 288"/>
              <a:gd name="T29" fmla="*/ 150 h 172"/>
              <a:gd name="T30" fmla="*/ 264 w 288"/>
              <a:gd name="T31" fmla="*/ 166 h 172"/>
              <a:gd name="T32" fmla="*/ 254 w 288"/>
              <a:gd name="T33" fmla="*/ 172 h 172"/>
              <a:gd name="T34" fmla="*/ 242 w 288"/>
              <a:gd name="T35" fmla="*/ 162 h 172"/>
              <a:gd name="T36" fmla="*/ 220 w 288"/>
              <a:gd name="T37" fmla="*/ 170 h 172"/>
              <a:gd name="T38" fmla="*/ 208 w 288"/>
              <a:gd name="T39" fmla="*/ 152 h 172"/>
              <a:gd name="T40" fmla="*/ 204 w 288"/>
              <a:gd name="T41" fmla="*/ 136 h 172"/>
              <a:gd name="T42" fmla="*/ 184 w 288"/>
              <a:gd name="T43" fmla="*/ 118 h 172"/>
              <a:gd name="T44" fmla="*/ 170 w 288"/>
              <a:gd name="T45" fmla="*/ 118 h 172"/>
              <a:gd name="T46" fmla="*/ 154 w 288"/>
              <a:gd name="T47" fmla="*/ 106 h 172"/>
              <a:gd name="T48" fmla="*/ 96 w 288"/>
              <a:gd name="T49" fmla="*/ 116 h 172"/>
              <a:gd name="T50" fmla="*/ 72 w 288"/>
              <a:gd name="T51" fmla="*/ 106 h 172"/>
              <a:gd name="T52" fmla="*/ 56 w 288"/>
              <a:gd name="T53" fmla="*/ 110 h 172"/>
              <a:gd name="T54" fmla="*/ 38 w 288"/>
              <a:gd name="T55" fmla="*/ 102 h 172"/>
              <a:gd name="T56" fmla="*/ 0 w 288"/>
              <a:gd name="T57" fmla="*/ 118 h 172"/>
              <a:gd name="T58" fmla="*/ 0 w 288"/>
              <a:gd name="T59" fmla="*/ 90 h 172"/>
              <a:gd name="T60" fmla="*/ 14 w 288"/>
              <a:gd name="T61" fmla="*/ 66 h 172"/>
              <a:gd name="T62" fmla="*/ 18 w 288"/>
              <a:gd name="T63" fmla="*/ 38 h 172"/>
              <a:gd name="T64" fmla="*/ 40 w 288"/>
              <a:gd name="T65" fmla="*/ 18 h 172"/>
              <a:gd name="T66" fmla="*/ 62 w 288"/>
              <a:gd name="T67" fmla="*/ 16 h 172"/>
              <a:gd name="T68" fmla="*/ 60 w 288"/>
              <a:gd name="T69" fmla="*/ 30 h 172"/>
              <a:gd name="T70" fmla="*/ 78 w 288"/>
              <a:gd name="T71" fmla="*/ 50 h 172"/>
              <a:gd name="T72" fmla="*/ 80 w 288"/>
              <a:gd name="T73" fmla="*/ 64 h 172"/>
              <a:gd name="T74" fmla="*/ 112 w 288"/>
              <a:gd name="T75" fmla="*/ 74 h 172"/>
              <a:gd name="T76" fmla="*/ 128 w 288"/>
              <a:gd name="T77" fmla="*/ 62 h 172"/>
              <a:gd name="T78" fmla="*/ 130 w 288"/>
              <a:gd name="T79" fmla="*/ 36 h 172"/>
              <a:gd name="T80" fmla="*/ 132 w 288"/>
              <a:gd name="T81" fmla="*/ 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8" h="172">
                <a:moveTo>
                  <a:pt x="132" y="6"/>
                </a:moveTo>
                <a:lnTo>
                  <a:pt x="154" y="8"/>
                </a:lnTo>
                <a:lnTo>
                  <a:pt x="168" y="0"/>
                </a:lnTo>
                <a:lnTo>
                  <a:pt x="180" y="2"/>
                </a:lnTo>
                <a:lnTo>
                  <a:pt x="186" y="12"/>
                </a:lnTo>
                <a:lnTo>
                  <a:pt x="212" y="34"/>
                </a:lnTo>
                <a:lnTo>
                  <a:pt x="216" y="44"/>
                </a:lnTo>
                <a:lnTo>
                  <a:pt x="236" y="46"/>
                </a:lnTo>
                <a:lnTo>
                  <a:pt x="252" y="54"/>
                </a:lnTo>
                <a:lnTo>
                  <a:pt x="268" y="38"/>
                </a:lnTo>
                <a:lnTo>
                  <a:pt x="274" y="64"/>
                </a:lnTo>
                <a:lnTo>
                  <a:pt x="272" y="88"/>
                </a:lnTo>
                <a:lnTo>
                  <a:pt x="288" y="94"/>
                </a:lnTo>
                <a:lnTo>
                  <a:pt x="280" y="116"/>
                </a:lnTo>
                <a:lnTo>
                  <a:pt x="266" y="150"/>
                </a:lnTo>
                <a:lnTo>
                  <a:pt x="264" y="166"/>
                </a:lnTo>
                <a:lnTo>
                  <a:pt x="254" y="172"/>
                </a:lnTo>
                <a:lnTo>
                  <a:pt x="242" y="162"/>
                </a:lnTo>
                <a:lnTo>
                  <a:pt x="220" y="170"/>
                </a:lnTo>
                <a:lnTo>
                  <a:pt x="208" y="152"/>
                </a:lnTo>
                <a:lnTo>
                  <a:pt x="204" y="136"/>
                </a:lnTo>
                <a:lnTo>
                  <a:pt x="184" y="118"/>
                </a:lnTo>
                <a:lnTo>
                  <a:pt x="170" y="118"/>
                </a:lnTo>
                <a:lnTo>
                  <a:pt x="154" y="106"/>
                </a:lnTo>
                <a:lnTo>
                  <a:pt x="96" y="116"/>
                </a:lnTo>
                <a:lnTo>
                  <a:pt x="72" y="106"/>
                </a:lnTo>
                <a:lnTo>
                  <a:pt x="56" y="110"/>
                </a:lnTo>
                <a:lnTo>
                  <a:pt x="38" y="102"/>
                </a:lnTo>
                <a:lnTo>
                  <a:pt x="0" y="118"/>
                </a:lnTo>
                <a:lnTo>
                  <a:pt x="0" y="90"/>
                </a:lnTo>
                <a:lnTo>
                  <a:pt x="14" y="66"/>
                </a:lnTo>
                <a:lnTo>
                  <a:pt x="18" y="38"/>
                </a:lnTo>
                <a:lnTo>
                  <a:pt x="40" y="18"/>
                </a:lnTo>
                <a:lnTo>
                  <a:pt x="62" y="16"/>
                </a:lnTo>
                <a:lnTo>
                  <a:pt x="60" y="30"/>
                </a:lnTo>
                <a:lnTo>
                  <a:pt x="78" y="50"/>
                </a:lnTo>
                <a:lnTo>
                  <a:pt x="80" y="64"/>
                </a:lnTo>
                <a:lnTo>
                  <a:pt x="112" y="74"/>
                </a:lnTo>
                <a:lnTo>
                  <a:pt x="128" y="62"/>
                </a:lnTo>
                <a:lnTo>
                  <a:pt x="130" y="36"/>
                </a:lnTo>
                <a:lnTo>
                  <a:pt x="132" y="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5" name="Germany"/>
          <p:cNvSpPr>
            <a:spLocks noChangeAspect="1"/>
          </p:cNvSpPr>
          <p:nvPr/>
        </p:nvSpPr>
        <p:spPr bwMode="gray">
          <a:xfrm>
            <a:off x="6129846" y="3606462"/>
            <a:ext cx="636837" cy="786711"/>
          </a:xfrm>
          <a:custGeom>
            <a:avLst/>
            <a:gdLst>
              <a:gd name="T0" fmla="*/ 80 w 348"/>
              <a:gd name="T1" fmla="*/ 88 h 458"/>
              <a:gd name="T2" fmla="*/ 48 w 348"/>
              <a:gd name="T3" fmla="*/ 96 h 458"/>
              <a:gd name="T4" fmla="*/ 40 w 348"/>
              <a:gd name="T5" fmla="*/ 142 h 458"/>
              <a:gd name="T6" fmla="*/ 28 w 348"/>
              <a:gd name="T7" fmla="*/ 152 h 458"/>
              <a:gd name="T8" fmla="*/ 38 w 348"/>
              <a:gd name="T9" fmla="*/ 172 h 458"/>
              <a:gd name="T10" fmla="*/ 22 w 348"/>
              <a:gd name="T11" fmla="*/ 194 h 458"/>
              <a:gd name="T12" fmla="*/ 0 w 348"/>
              <a:gd name="T13" fmla="*/ 200 h 458"/>
              <a:gd name="T14" fmla="*/ 8 w 348"/>
              <a:gd name="T15" fmla="*/ 228 h 458"/>
              <a:gd name="T16" fmla="*/ 4 w 348"/>
              <a:gd name="T17" fmla="*/ 256 h 458"/>
              <a:gd name="T18" fmla="*/ 16 w 348"/>
              <a:gd name="T19" fmla="*/ 288 h 458"/>
              <a:gd name="T20" fmla="*/ 20 w 348"/>
              <a:gd name="T21" fmla="*/ 322 h 458"/>
              <a:gd name="T22" fmla="*/ 28 w 348"/>
              <a:gd name="T23" fmla="*/ 354 h 458"/>
              <a:gd name="T24" fmla="*/ 80 w 348"/>
              <a:gd name="T25" fmla="*/ 388 h 458"/>
              <a:gd name="T26" fmla="*/ 68 w 348"/>
              <a:gd name="T27" fmla="*/ 452 h 458"/>
              <a:gd name="T28" fmla="*/ 102 w 348"/>
              <a:gd name="T29" fmla="*/ 448 h 458"/>
              <a:gd name="T30" fmla="*/ 132 w 348"/>
              <a:gd name="T31" fmla="*/ 450 h 458"/>
              <a:gd name="T32" fmla="*/ 228 w 348"/>
              <a:gd name="T33" fmla="*/ 454 h 458"/>
              <a:gd name="T34" fmla="*/ 262 w 348"/>
              <a:gd name="T35" fmla="*/ 456 h 458"/>
              <a:gd name="T36" fmla="*/ 258 w 348"/>
              <a:gd name="T37" fmla="*/ 432 h 458"/>
              <a:gd name="T38" fmla="*/ 274 w 348"/>
              <a:gd name="T39" fmla="*/ 408 h 458"/>
              <a:gd name="T40" fmla="*/ 308 w 348"/>
              <a:gd name="T41" fmla="*/ 392 h 458"/>
              <a:gd name="T42" fmla="*/ 284 w 348"/>
              <a:gd name="T43" fmla="*/ 370 h 458"/>
              <a:gd name="T44" fmla="*/ 248 w 348"/>
              <a:gd name="T45" fmla="*/ 344 h 458"/>
              <a:gd name="T46" fmla="*/ 232 w 348"/>
              <a:gd name="T47" fmla="*/ 306 h 458"/>
              <a:gd name="T48" fmla="*/ 252 w 348"/>
              <a:gd name="T49" fmla="*/ 298 h 458"/>
              <a:gd name="T50" fmla="*/ 300 w 348"/>
              <a:gd name="T51" fmla="*/ 270 h 458"/>
              <a:gd name="T52" fmla="*/ 326 w 348"/>
              <a:gd name="T53" fmla="*/ 252 h 458"/>
              <a:gd name="T54" fmla="*/ 348 w 348"/>
              <a:gd name="T55" fmla="*/ 246 h 458"/>
              <a:gd name="T56" fmla="*/ 328 w 348"/>
              <a:gd name="T57" fmla="*/ 198 h 458"/>
              <a:gd name="T58" fmla="*/ 304 w 348"/>
              <a:gd name="T59" fmla="*/ 136 h 458"/>
              <a:gd name="T60" fmla="*/ 300 w 348"/>
              <a:gd name="T61" fmla="*/ 106 h 458"/>
              <a:gd name="T62" fmla="*/ 282 w 348"/>
              <a:gd name="T63" fmla="*/ 62 h 458"/>
              <a:gd name="T64" fmla="*/ 268 w 348"/>
              <a:gd name="T65" fmla="*/ 26 h 458"/>
              <a:gd name="T66" fmla="*/ 252 w 348"/>
              <a:gd name="T67" fmla="*/ 44 h 458"/>
              <a:gd name="T68" fmla="*/ 226 w 348"/>
              <a:gd name="T69" fmla="*/ 62 h 458"/>
              <a:gd name="T70" fmla="*/ 200 w 348"/>
              <a:gd name="T71" fmla="*/ 76 h 458"/>
              <a:gd name="T72" fmla="*/ 180 w 348"/>
              <a:gd name="T73" fmla="*/ 46 h 458"/>
              <a:gd name="T74" fmla="*/ 152 w 348"/>
              <a:gd name="T75" fmla="*/ 16 h 458"/>
              <a:gd name="T76" fmla="*/ 104 w 348"/>
              <a:gd name="T77" fmla="*/ 0 h 458"/>
              <a:gd name="T78" fmla="*/ 112 w 348"/>
              <a:gd name="T79" fmla="*/ 24 h 458"/>
              <a:gd name="T80" fmla="*/ 114 w 348"/>
              <a:gd name="T81" fmla="*/ 52 h 458"/>
              <a:gd name="T82" fmla="*/ 110 w 348"/>
              <a:gd name="T83" fmla="*/ 72 h 458"/>
              <a:gd name="T84" fmla="*/ 88 w 348"/>
              <a:gd name="T85" fmla="*/ 96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48" h="458">
                <a:moveTo>
                  <a:pt x="88" y="96"/>
                </a:moveTo>
                <a:lnTo>
                  <a:pt x="80" y="88"/>
                </a:lnTo>
                <a:lnTo>
                  <a:pt x="64" y="94"/>
                </a:lnTo>
                <a:lnTo>
                  <a:pt x="48" y="96"/>
                </a:lnTo>
                <a:lnTo>
                  <a:pt x="48" y="112"/>
                </a:lnTo>
                <a:lnTo>
                  <a:pt x="40" y="142"/>
                </a:lnTo>
                <a:lnTo>
                  <a:pt x="26" y="142"/>
                </a:lnTo>
                <a:lnTo>
                  <a:pt x="28" y="152"/>
                </a:lnTo>
                <a:lnTo>
                  <a:pt x="38" y="156"/>
                </a:lnTo>
                <a:lnTo>
                  <a:pt x="38" y="172"/>
                </a:lnTo>
                <a:lnTo>
                  <a:pt x="28" y="182"/>
                </a:lnTo>
                <a:lnTo>
                  <a:pt x="22" y="194"/>
                </a:lnTo>
                <a:lnTo>
                  <a:pt x="8" y="194"/>
                </a:lnTo>
                <a:lnTo>
                  <a:pt x="0" y="200"/>
                </a:lnTo>
                <a:lnTo>
                  <a:pt x="2" y="214"/>
                </a:lnTo>
                <a:lnTo>
                  <a:pt x="8" y="228"/>
                </a:lnTo>
                <a:lnTo>
                  <a:pt x="0" y="242"/>
                </a:lnTo>
                <a:lnTo>
                  <a:pt x="4" y="256"/>
                </a:lnTo>
                <a:lnTo>
                  <a:pt x="4" y="266"/>
                </a:lnTo>
                <a:lnTo>
                  <a:pt x="16" y="288"/>
                </a:lnTo>
                <a:lnTo>
                  <a:pt x="6" y="302"/>
                </a:lnTo>
                <a:lnTo>
                  <a:pt x="20" y="322"/>
                </a:lnTo>
                <a:lnTo>
                  <a:pt x="20" y="342"/>
                </a:lnTo>
                <a:lnTo>
                  <a:pt x="28" y="354"/>
                </a:lnTo>
                <a:lnTo>
                  <a:pt x="42" y="356"/>
                </a:lnTo>
                <a:lnTo>
                  <a:pt x="80" y="388"/>
                </a:lnTo>
                <a:lnTo>
                  <a:pt x="66" y="422"/>
                </a:lnTo>
                <a:lnTo>
                  <a:pt x="68" y="452"/>
                </a:lnTo>
                <a:lnTo>
                  <a:pt x="82" y="458"/>
                </a:lnTo>
                <a:lnTo>
                  <a:pt x="102" y="448"/>
                </a:lnTo>
                <a:lnTo>
                  <a:pt x="114" y="452"/>
                </a:lnTo>
                <a:lnTo>
                  <a:pt x="132" y="450"/>
                </a:lnTo>
                <a:lnTo>
                  <a:pt x="142" y="458"/>
                </a:lnTo>
                <a:lnTo>
                  <a:pt x="228" y="454"/>
                </a:lnTo>
                <a:lnTo>
                  <a:pt x="244" y="446"/>
                </a:lnTo>
                <a:lnTo>
                  <a:pt x="262" y="456"/>
                </a:lnTo>
                <a:lnTo>
                  <a:pt x="274" y="450"/>
                </a:lnTo>
                <a:lnTo>
                  <a:pt x="258" y="432"/>
                </a:lnTo>
                <a:lnTo>
                  <a:pt x="256" y="418"/>
                </a:lnTo>
                <a:lnTo>
                  <a:pt x="274" y="408"/>
                </a:lnTo>
                <a:lnTo>
                  <a:pt x="290" y="394"/>
                </a:lnTo>
                <a:lnTo>
                  <a:pt x="308" y="392"/>
                </a:lnTo>
                <a:lnTo>
                  <a:pt x="294" y="370"/>
                </a:lnTo>
                <a:lnTo>
                  <a:pt x="284" y="370"/>
                </a:lnTo>
                <a:lnTo>
                  <a:pt x="274" y="356"/>
                </a:lnTo>
                <a:lnTo>
                  <a:pt x="248" y="344"/>
                </a:lnTo>
                <a:lnTo>
                  <a:pt x="244" y="318"/>
                </a:lnTo>
                <a:lnTo>
                  <a:pt x="232" y="306"/>
                </a:lnTo>
                <a:lnTo>
                  <a:pt x="234" y="300"/>
                </a:lnTo>
                <a:lnTo>
                  <a:pt x="252" y="298"/>
                </a:lnTo>
                <a:lnTo>
                  <a:pt x="278" y="284"/>
                </a:lnTo>
                <a:lnTo>
                  <a:pt x="300" y="270"/>
                </a:lnTo>
                <a:lnTo>
                  <a:pt x="318" y="266"/>
                </a:lnTo>
                <a:lnTo>
                  <a:pt x="326" y="252"/>
                </a:lnTo>
                <a:lnTo>
                  <a:pt x="340" y="256"/>
                </a:lnTo>
                <a:lnTo>
                  <a:pt x="348" y="246"/>
                </a:lnTo>
                <a:lnTo>
                  <a:pt x="326" y="218"/>
                </a:lnTo>
                <a:lnTo>
                  <a:pt x="328" y="198"/>
                </a:lnTo>
                <a:lnTo>
                  <a:pt x="324" y="156"/>
                </a:lnTo>
                <a:lnTo>
                  <a:pt x="304" y="136"/>
                </a:lnTo>
                <a:lnTo>
                  <a:pt x="306" y="122"/>
                </a:lnTo>
                <a:lnTo>
                  <a:pt x="300" y="106"/>
                </a:lnTo>
                <a:lnTo>
                  <a:pt x="302" y="78"/>
                </a:lnTo>
                <a:lnTo>
                  <a:pt x="282" y="62"/>
                </a:lnTo>
                <a:lnTo>
                  <a:pt x="280" y="30"/>
                </a:lnTo>
                <a:lnTo>
                  <a:pt x="268" y="26"/>
                </a:lnTo>
                <a:lnTo>
                  <a:pt x="262" y="50"/>
                </a:lnTo>
                <a:lnTo>
                  <a:pt x="252" y="44"/>
                </a:lnTo>
                <a:lnTo>
                  <a:pt x="238" y="44"/>
                </a:lnTo>
                <a:lnTo>
                  <a:pt x="226" y="62"/>
                </a:lnTo>
                <a:lnTo>
                  <a:pt x="214" y="62"/>
                </a:lnTo>
                <a:lnTo>
                  <a:pt x="200" y="76"/>
                </a:lnTo>
                <a:lnTo>
                  <a:pt x="176" y="68"/>
                </a:lnTo>
                <a:lnTo>
                  <a:pt x="180" y="46"/>
                </a:lnTo>
                <a:lnTo>
                  <a:pt x="152" y="38"/>
                </a:lnTo>
                <a:lnTo>
                  <a:pt x="152" y="16"/>
                </a:lnTo>
                <a:lnTo>
                  <a:pt x="142" y="8"/>
                </a:lnTo>
                <a:lnTo>
                  <a:pt x="104" y="0"/>
                </a:lnTo>
                <a:lnTo>
                  <a:pt x="100" y="16"/>
                </a:lnTo>
                <a:lnTo>
                  <a:pt x="112" y="24"/>
                </a:lnTo>
                <a:lnTo>
                  <a:pt x="106" y="42"/>
                </a:lnTo>
                <a:lnTo>
                  <a:pt x="114" y="52"/>
                </a:lnTo>
                <a:lnTo>
                  <a:pt x="106" y="62"/>
                </a:lnTo>
                <a:lnTo>
                  <a:pt x="110" y="72"/>
                </a:lnTo>
                <a:lnTo>
                  <a:pt x="100" y="90"/>
                </a:lnTo>
                <a:lnTo>
                  <a:pt x="88" y="96"/>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6" name="Luxembourg"/>
          <p:cNvSpPr>
            <a:spLocks noChangeAspect="1"/>
          </p:cNvSpPr>
          <p:nvPr/>
        </p:nvSpPr>
        <p:spPr bwMode="gray">
          <a:xfrm>
            <a:off x="6121124" y="4126838"/>
            <a:ext cx="47980" cy="65559"/>
          </a:xfrm>
          <a:custGeom>
            <a:avLst/>
            <a:gdLst>
              <a:gd name="T0" fmla="*/ 26 w 26"/>
              <a:gd name="T1" fmla="*/ 40 h 40"/>
              <a:gd name="T2" fmla="*/ 26 w 26"/>
              <a:gd name="T3" fmla="*/ 20 h 40"/>
              <a:gd name="T4" fmla="*/ 12 w 26"/>
              <a:gd name="T5" fmla="*/ 0 h 40"/>
              <a:gd name="T6" fmla="*/ 4 w 26"/>
              <a:gd name="T7" fmla="*/ 8 h 40"/>
              <a:gd name="T8" fmla="*/ 0 w 26"/>
              <a:gd name="T9" fmla="*/ 16 h 40"/>
              <a:gd name="T10" fmla="*/ 4 w 26"/>
              <a:gd name="T11" fmla="*/ 22 h 40"/>
              <a:gd name="T12" fmla="*/ 0 w 26"/>
              <a:gd name="T13" fmla="*/ 40 h 40"/>
              <a:gd name="T14" fmla="*/ 26 w 26"/>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0">
                <a:moveTo>
                  <a:pt x="26" y="40"/>
                </a:moveTo>
                <a:lnTo>
                  <a:pt x="26" y="20"/>
                </a:lnTo>
                <a:lnTo>
                  <a:pt x="12" y="0"/>
                </a:lnTo>
                <a:lnTo>
                  <a:pt x="4" y="8"/>
                </a:lnTo>
                <a:lnTo>
                  <a:pt x="0" y="16"/>
                </a:lnTo>
                <a:lnTo>
                  <a:pt x="4" y="22"/>
                </a:lnTo>
                <a:lnTo>
                  <a:pt x="0" y="40"/>
                </a:lnTo>
                <a:lnTo>
                  <a:pt x="26" y="40"/>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7" name="France"/>
          <p:cNvSpPr>
            <a:spLocks noChangeAspect="1" noEditPoints="1"/>
          </p:cNvSpPr>
          <p:nvPr/>
        </p:nvSpPr>
        <p:spPr bwMode="gray">
          <a:xfrm>
            <a:off x="5388326" y="4020304"/>
            <a:ext cx="990154" cy="946510"/>
          </a:xfrm>
          <a:custGeom>
            <a:avLst/>
            <a:gdLst>
              <a:gd name="T0" fmla="*/ 436 w 540"/>
              <a:gd name="T1" fmla="*/ 228 h 552"/>
              <a:gd name="T2" fmla="*/ 422 w 540"/>
              <a:gd name="T3" fmla="*/ 256 h 552"/>
              <a:gd name="T4" fmla="*/ 406 w 540"/>
              <a:gd name="T5" fmla="*/ 298 h 552"/>
              <a:gd name="T6" fmla="*/ 434 w 540"/>
              <a:gd name="T7" fmla="*/ 284 h 552"/>
              <a:gd name="T8" fmla="*/ 450 w 540"/>
              <a:gd name="T9" fmla="*/ 312 h 552"/>
              <a:gd name="T10" fmla="*/ 440 w 540"/>
              <a:gd name="T11" fmla="*/ 350 h 552"/>
              <a:gd name="T12" fmla="*/ 426 w 540"/>
              <a:gd name="T13" fmla="*/ 372 h 552"/>
              <a:gd name="T14" fmla="*/ 436 w 540"/>
              <a:gd name="T15" fmla="*/ 406 h 552"/>
              <a:gd name="T16" fmla="*/ 476 w 540"/>
              <a:gd name="T17" fmla="*/ 406 h 552"/>
              <a:gd name="T18" fmla="*/ 456 w 540"/>
              <a:gd name="T19" fmla="*/ 440 h 552"/>
              <a:gd name="T20" fmla="*/ 432 w 540"/>
              <a:gd name="T21" fmla="*/ 458 h 552"/>
              <a:gd name="T22" fmla="*/ 382 w 540"/>
              <a:gd name="T23" fmla="*/ 452 h 552"/>
              <a:gd name="T24" fmla="*/ 348 w 540"/>
              <a:gd name="T25" fmla="*/ 462 h 552"/>
              <a:gd name="T26" fmla="*/ 328 w 540"/>
              <a:gd name="T27" fmla="*/ 450 h 552"/>
              <a:gd name="T28" fmla="*/ 310 w 540"/>
              <a:gd name="T29" fmla="*/ 492 h 552"/>
              <a:gd name="T30" fmla="*/ 260 w 540"/>
              <a:gd name="T31" fmla="*/ 496 h 552"/>
              <a:gd name="T32" fmla="*/ 238 w 540"/>
              <a:gd name="T33" fmla="*/ 480 h 552"/>
              <a:gd name="T34" fmla="*/ 186 w 540"/>
              <a:gd name="T35" fmla="*/ 486 h 552"/>
              <a:gd name="T36" fmla="*/ 154 w 540"/>
              <a:gd name="T37" fmla="*/ 470 h 552"/>
              <a:gd name="T38" fmla="*/ 132 w 540"/>
              <a:gd name="T39" fmla="*/ 458 h 552"/>
              <a:gd name="T40" fmla="*/ 134 w 540"/>
              <a:gd name="T41" fmla="*/ 410 h 552"/>
              <a:gd name="T42" fmla="*/ 146 w 540"/>
              <a:gd name="T43" fmla="*/ 382 h 552"/>
              <a:gd name="T44" fmla="*/ 136 w 540"/>
              <a:gd name="T45" fmla="*/ 302 h 552"/>
              <a:gd name="T46" fmla="*/ 108 w 540"/>
              <a:gd name="T47" fmla="*/ 264 h 552"/>
              <a:gd name="T48" fmla="*/ 110 w 540"/>
              <a:gd name="T49" fmla="*/ 238 h 552"/>
              <a:gd name="T50" fmla="*/ 84 w 540"/>
              <a:gd name="T51" fmla="*/ 222 h 552"/>
              <a:gd name="T52" fmla="*/ 56 w 540"/>
              <a:gd name="T53" fmla="*/ 214 h 552"/>
              <a:gd name="T54" fmla="*/ 10 w 540"/>
              <a:gd name="T55" fmla="*/ 204 h 552"/>
              <a:gd name="T56" fmla="*/ 8 w 540"/>
              <a:gd name="T57" fmla="*/ 176 h 552"/>
              <a:gd name="T58" fmla="*/ 26 w 540"/>
              <a:gd name="T59" fmla="*/ 152 h 552"/>
              <a:gd name="T60" fmla="*/ 50 w 540"/>
              <a:gd name="T61" fmla="*/ 146 h 552"/>
              <a:gd name="T62" fmla="*/ 86 w 540"/>
              <a:gd name="T63" fmla="*/ 164 h 552"/>
              <a:gd name="T64" fmla="*/ 122 w 540"/>
              <a:gd name="T65" fmla="*/ 118 h 552"/>
              <a:gd name="T66" fmla="*/ 116 w 540"/>
              <a:gd name="T67" fmla="*/ 94 h 552"/>
              <a:gd name="T68" fmla="*/ 140 w 540"/>
              <a:gd name="T69" fmla="*/ 112 h 552"/>
              <a:gd name="T70" fmla="*/ 170 w 540"/>
              <a:gd name="T71" fmla="*/ 108 h 552"/>
              <a:gd name="T72" fmla="*/ 206 w 540"/>
              <a:gd name="T73" fmla="*/ 84 h 552"/>
              <a:gd name="T74" fmla="*/ 248 w 540"/>
              <a:gd name="T75" fmla="*/ 56 h 552"/>
              <a:gd name="T76" fmla="*/ 252 w 540"/>
              <a:gd name="T77" fmla="*/ 14 h 552"/>
              <a:gd name="T78" fmla="*/ 282 w 540"/>
              <a:gd name="T79" fmla="*/ 14 h 552"/>
              <a:gd name="T80" fmla="*/ 300 w 540"/>
              <a:gd name="T81" fmla="*/ 32 h 552"/>
              <a:gd name="T82" fmla="*/ 326 w 540"/>
              <a:gd name="T83" fmla="*/ 42 h 552"/>
              <a:gd name="T84" fmla="*/ 334 w 540"/>
              <a:gd name="T85" fmla="*/ 64 h 552"/>
              <a:gd name="T86" fmla="*/ 360 w 540"/>
              <a:gd name="T87" fmla="*/ 62 h 552"/>
              <a:gd name="T88" fmla="*/ 390 w 540"/>
              <a:gd name="T89" fmla="*/ 102 h 552"/>
              <a:gd name="T90" fmla="*/ 426 w 540"/>
              <a:gd name="T91" fmla="*/ 102 h 552"/>
              <a:gd name="T92" fmla="*/ 448 w 540"/>
              <a:gd name="T93" fmla="*/ 116 h 552"/>
              <a:gd name="T94" fmla="*/ 472 w 540"/>
              <a:gd name="T95" fmla="*/ 182 h 552"/>
              <a:gd name="T96" fmla="*/ 458 w 540"/>
              <a:gd name="T97" fmla="*/ 220 h 552"/>
              <a:gd name="T98" fmla="*/ 510 w 540"/>
              <a:gd name="T99" fmla="*/ 514 h 552"/>
              <a:gd name="T100" fmla="*/ 518 w 540"/>
              <a:gd name="T101" fmla="*/ 552 h 552"/>
              <a:gd name="T102" fmla="*/ 538 w 540"/>
              <a:gd name="T103" fmla="*/ 538 h 552"/>
              <a:gd name="T104" fmla="*/ 536 w 540"/>
              <a:gd name="T105" fmla="*/ 492 h 552"/>
              <a:gd name="T106" fmla="*/ 528 w 540"/>
              <a:gd name="T107" fmla="*/ 476 h 552"/>
              <a:gd name="T108" fmla="*/ 512 w 540"/>
              <a:gd name="T109" fmla="*/ 498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0" h="552">
                <a:moveTo>
                  <a:pt x="446" y="218"/>
                </a:moveTo>
                <a:lnTo>
                  <a:pt x="436" y="228"/>
                </a:lnTo>
                <a:lnTo>
                  <a:pt x="442" y="238"/>
                </a:lnTo>
                <a:lnTo>
                  <a:pt x="422" y="256"/>
                </a:lnTo>
                <a:lnTo>
                  <a:pt x="412" y="278"/>
                </a:lnTo>
                <a:lnTo>
                  <a:pt x="406" y="298"/>
                </a:lnTo>
                <a:lnTo>
                  <a:pt x="422" y="298"/>
                </a:lnTo>
                <a:lnTo>
                  <a:pt x="434" y="284"/>
                </a:lnTo>
                <a:lnTo>
                  <a:pt x="446" y="294"/>
                </a:lnTo>
                <a:lnTo>
                  <a:pt x="450" y="312"/>
                </a:lnTo>
                <a:lnTo>
                  <a:pt x="440" y="328"/>
                </a:lnTo>
                <a:lnTo>
                  <a:pt x="440" y="350"/>
                </a:lnTo>
                <a:lnTo>
                  <a:pt x="424" y="358"/>
                </a:lnTo>
                <a:lnTo>
                  <a:pt x="426" y="372"/>
                </a:lnTo>
                <a:lnTo>
                  <a:pt x="436" y="384"/>
                </a:lnTo>
                <a:lnTo>
                  <a:pt x="436" y="406"/>
                </a:lnTo>
                <a:lnTo>
                  <a:pt x="454" y="410"/>
                </a:lnTo>
                <a:lnTo>
                  <a:pt x="476" y="406"/>
                </a:lnTo>
                <a:lnTo>
                  <a:pt x="482" y="422"/>
                </a:lnTo>
                <a:lnTo>
                  <a:pt x="456" y="440"/>
                </a:lnTo>
                <a:lnTo>
                  <a:pt x="434" y="452"/>
                </a:lnTo>
                <a:lnTo>
                  <a:pt x="432" y="458"/>
                </a:lnTo>
                <a:lnTo>
                  <a:pt x="410" y="466"/>
                </a:lnTo>
                <a:lnTo>
                  <a:pt x="382" y="452"/>
                </a:lnTo>
                <a:lnTo>
                  <a:pt x="364" y="444"/>
                </a:lnTo>
                <a:lnTo>
                  <a:pt x="348" y="462"/>
                </a:lnTo>
                <a:lnTo>
                  <a:pt x="338" y="460"/>
                </a:lnTo>
                <a:lnTo>
                  <a:pt x="328" y="450"/>
                </a:lnTo>
                <a:lnTo>
                  <a:pt x="312" y="458"/>
                </a:lnTo>
                <a:lnTo>
                  <a:pt x="310" y="492"/>
                </a:lnTo>
                <a:lnTo>
                  <a:pt x="284" y="496"/>
                </a:lnTo>
                <a:lnTo>
                  <a:pt x="260" y="496"/>
                </a:lnTo>
                <a:lnTo>
                  <a:pt x="256" y="486"/>
                </a:lnTo>
                <a:lnTo>
                  <a:pt x="238" y="480"/>
                </a:lnTo>
                <a:lnTo>
                  <a:pt x="214" y="480"/>
                </a:lnTo>
                <a:lnTo>
                  <a:pt x="186" y="486"/>
                </a:lnTo>
                <a:lnTo>
                  <a:pt x="168" y="480"/>
                </a:lnTo>
                <a:lnTo>
                  <a:pt x="154" y="470"/>
                </a:lnTo>
                <a:lnTo>
                  <a:pt x="140" y="466"/>
                </a:lnTo>
                <a:lnTo>
                  <a:pt x="132" y="458"/>
                </a:lnTo>
                <a:lnTo>
                  <a:pt x="122" y="448"/>
                </a:lnTo>
                <a:lnTo>
                  <a:pt x="134" y="410"/>
                </a:lnTo>
                <a:lnTo>
                  <a:pt x="138" y="386"/>
                </a:lnTo>
                <a:lnTo>
                  <a:pt x="146" y="382"/>
                </a:lnTo>
                <a:lnTo>
                  <a:pt x="140" y="340"/>
                </a:lnTo>
                <a:lnTo>
                  <a:pt x="136" y="302"/>
                </a:lnTo>
                <a:lnTo>
                  <a:pt x="122" y="286"/>
                </a:lnTo>
                <a:lnTo>
                  <a:pt x="108" y="264"/>
                </a:lnTo>
                <a:lnTo>
                  <a:pt x="114" y="254"/>
                </a:lnTo>
                <a:lnTo>
                  <a:pt x="110" y="238"/>
                </a:lnTo>
                <a:lnTo>
                  <a:pt x="100" y="236"/>
                </a:lnTo>
                <a:lnTo>
                  <a:pt x="84" y="222"/>
                </a:lnTo>
                <a:lnTo>
                  <a:pt x="64" y="224"/>
                </a:lnTo>
                <a:lnTo>
                  <a:pt x="56" y="214"/>
                </a:lnTo>
                <a:lnTo>
                  <a:pt x="22" y="198"/>
                </a:lnTo>
                <a:lnTo>
                  <a:pt x="10" y="204"/>
                </a:lnTo>
                <a:lnTo>
                  <a:pt x="0" y="188"/>
                </a:lnTo>
                <a:lnTo>
                  <a:pt x="8" y="176"/>
                </a:lnTo>
                <a:lnTo>
                  <a:pt x="8" y="166"/>
                </a:lnTo>
                <a:lnTo>
                  <a:pt x="26" y="152"/>
                </a:lnTo>
                <a:lnTo>
                  <a:pt x="38" y="156"/>
                </a:lnTo>
                <a:lnTo>
                  <a:pt x="50" y="146"/>
                </a:lnTo>
                <a:lnTo>
                  <a:pt x="66" y="146"/>
                </a:lnTo>
                <a:lnTo>
                  <a:pt x="86" y="164"/>
                </a:lnTo>
                <a:lnTo>
                  <a:pt x="120" y="152"/>
                </a:lnTo>
                <a:lnTo>
                  <a:pt x="122" y="118"/>
                </a:lnTo>
                <a:lnTo>
                  <a:pt x="108" y="102"/>
                </a:lnTo>
                <a:lnTo>
                  <a:pt x="116" y="94"/>
                </a:lnTo>
                <a:lnTo>
                  <a:pt x="132" y="96"/>
                </a:lnTo>
                <a:lnTo>
                  <a:pt x="140" y="112"/>
                </a:lnTo>
                <a:lnTo>
                  <a:pt x="156" y="104"/>
                </a:lnTo>
                <a:lnTo>
                  <a:pt x="170" y="108"/>
                </a:lnTo>
                <a:lnTo>
                  <a:pt x="196" y="102"/>
                </a:lnTo>
                <a:lnTo>
                  <a:pt x="206" y="84"/>
                </a:lnTo>
                <a:lnTo>
                  <a:pt x="226" y="80"/>
                </a:lnTo>
                <a:lnTo>
                  <a:pt x="248" y="56"/>
                </a:lnTo>
                <a:lnTo>
                  <a:pt x="246" y="36"/>
                </a:lnTo>
                <a:lnTo>
                  <a:pt x="252" y="14"/>
                </a:lnTo>
                <a:lnTo>
                  <a:pt x="274" y="0"/>
                </a:lnTo>
                <a:lnTo>
                  <a:pt x="282" y="14"/>
                </a:lnTo>
                <a:lnTo>
                  <a:pt x="294" y="22"/>
                </a:lnTo>
                <a:lnTo>
                  <a:pt x="300" y="32"/>
                </a:lnTo>
                <a:lnTo>
                  <a:pt x="314" y="42"/>
                </a:lnTo>
                <a:lnTo>
                  <a:pt x="326" y="42"/>
                </a:lnTo>
                <a:lnTo>
                  <a:pt x="328" y="56"/>
                </a:lnTo>
                <a:lnTo>
                  <a:pt x="334" y="64"/>
                </a:lnTo>
                <a:lnTo>
                  <a:pt x="346" y="70"/>
                </a:lnTo>
                <a:lnTo>
                  <a:pt x="360" y="62"/>
                </a:lnTo>
                <a:lnTo>
                  <a:pt x="364" y="78"/>
                </a:lnTo>
                <a:lnTo>
                  <a:pt x="390" y="102"/>
                </a:lnTo>
                <a:lnTo>
                  <a:pt x="400" y="102"/>
                </a:lnTo>
                <a:lnTo>
                  <a:pt x="426" y="102"/>
                </a:lnTo>
                <a:lnTo>
                  <a:pt x="434" y="114"/>
                </a:lnTo>
                <a:lnTo>
                  <a:pt x="448" y="116"/>
                </a:lnTo>
                <a:lnTo>
                  <a:pt x="486" y="148"/>
                </a:lnTo>
                <a:lnTo>
                  <a:pt x="472" y="182"/>
                </a:lnTo>
                <a:lnTo>
                  <a:pt x="474" y="212"/>
                </a:lnTo>
                <a:lnTo>
                  <a:pt x="458" y="220"/>
                </a:lnTo>
                <a:lnTo>
                  <a:pt x="446" y="218"/>
                </a:lnTo>
                <a:close/>
                <a:moveTo>
                  <a:pt x="510" y="514"/>
                </a:moveTo>
                <a:lnTo>
                  <a:pt x="506" y="534"/>
                </a:lnTo>
                <a:lnTo>
                  <a:pt x="518" y="552"/>
                </a:lnTo>
                <a:lnTo>
                  <a:pt x="530" y="552"/>
                </a:lnTo>
                <a:lnTo>
                  <a:pt x="538" y="538"/>
                </a:lnTo>
                <a:lnTo>
                  <a:pt x="540" y="512"/>
                </a:lnTo>
                <a:lnTo>
                  <a:pt x="536" y="492"/>
                </a:lnTo>
                <a:lnTo>
                  <a:pt x="536" y="478"/>
                </a:lnTo>
                <a:lnTo>
                  <a:pt x="528" y="476"/>
                </a:lnTo>
                <a:lnTo>
                  <a:pt x="524" y="492"/>
                </a:lnTo>
                <a:lnTo>
                  <a:pt x="512" y="498"/>
                </a:lnTo>
                <a:lnTo>
                  <a:pt x="510" y="51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8" name="Andorra"/>
          <p:cNvSpPr>
            <a:spLocks noChangeAspect="1"/>
          </p:cNvSpPr>
          <p:nvPr/>
        </p:nvSpPr>
        <p:spPr bwMode="gray">
          <a:xfrm>
            <a:off x="5815791" y="4843889"/>
            <a:ext cx="47980" cy="45071"/>
          </a:xfrm>
          <a:custGeom>
            <a:avLst/>
            <a:gdLst>
              <a:gd name="T0" fmla="*/ 26 w 26"/>
              <a:gd name="T1" fmla="*/ 16 h 26"/>
              <a:gd name="T2" fmla="*/ 22 w 26"/>
              <a:gd name="T3" fmla="*/ 6 h 26"/>
              <a:gd name="T4" fmla="*/ 4 w 26"/>
              <a:gd name="T5" fmla="*/ 0 h 26"/>
              <a:gd name="T6" fmla="*/ 4 w 26"/>
              <a:gd name="T7" fmla="*/ 8 h 26"/>
              <a:gd name="T8" fmla="*/ 0 w 26"/>
              <a:gd name="T9" fmla="*/ 18 h 26"/>
              <a:gd name="T10" fmla="*/ 14 w 26"/>
              <a:gd name="T11" fmla="*/ 26 h 26"/>
              <a:gd name="T12" fmla="*/ 26 w 26"/>
              <a:gd name="T13" fmla="*/ 16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6" y="16"/>
                </a:moveTo>
                <a:lnTo>
                  <a:pt x="22" y="6"/>
                </a:lnTo>
                <a:lnTo>
                  <a:pt x="4" y="0"/>
                </a:lnTo>
                <a:lnTo>
                  <a:pt x="4" y="8"/>
                </a:lnTo>
                <a:lnTo>
                  <a:pt x="0" y="18"/>
                </a:lnTo>
                <a:lnTo>
                  <a:pt x="14" y="26"/>
                </a:lnTo>
                <a:lnTo>
                  <a:pt x="26" y="16"/>
                </a:ln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89" name="Spain"/>
          <p:cNvSpPr>
            <a:spLocks noChangeAspect="1" noEditPoints="1"/>
          </p:cNvSpPr>
          <p:nvPr/>
        </p:nvSpPr>
        <p:spPr bwMode="gray">
          <a:xfrm>
            <a:off x="5069903" y="4761941"/>
            <a:ext cx="985790" cy="680176"/>
          </a:xfrm>
          <a:custGeom>
            <a:avLst/>
            <a:gdLst>
              <a:gd name="T0" fmla="*/ 308 w 540"/>
              <a:gd name="T1" fmla="*/ 26 h 398"/>
              <a:gd name="T2" fmla="*/ 330 w 540"/>
              <a:gd name="T3" fmla="*/ 38 h 398"/>
              <a:gd name="T4" fmla="*/ 362 w 540"/>
              <a:gd name="T5" fmla="*/ 54 h 398"/>
              <a:gd name="T6" fmla="*/ 414 w 540"/>
              <a:gd name="T7" fmla="*/ 48 h 398"/>
              <a:gd name="T8" fmla="*/ 410 w 540"/>
              <a:gd name="T9" fmla="*/ 66 h 398"/>
              <a:gd name="T10" fmla="*/ 436 w 540"/>
              <a:gd name="T11" fmla="*/ 64 h 398"/>
              <a:gd name="T12" fmla="*/ 486 w 540"/>
              <a:gd name="T13" fmla="*/ 60 h 398"/>
              <a:gd name="T14" fmla="*/ 486 w 540"/>
              <a:gd name="T15" fmla="*/ 82 h 398"/>
              <a:gd name="T16" fmla="*/ 452 w 540"/>
              <a:gd name="T17" fmla="*/ 124 h 398"/>
              <a:gd name="T18" fmla="*/ 392 w 540"/>
              <a:gd name="T19" fmla="*/ 152 h 398"/>
              <a:gd name="T20" fmla="*/ 376 w 540"/>
              <a:gd name="T21" fmla="*/ 184 h 398"/>
              <a:gd name="T22" fmla="*/ 352 w 540"/>
              <a:gd name="T23" fmla="*/ 244 h 398"/>
              <a:gd name="T24" fmla="*/ 350 w 540"/>
              <a:gd name="T25" fmla="*/ 278 h 398"/>
              <a:gd name="T26" fmla="*/ 332 w 540"/>
              <a:gd name="T27" fmla="*/ 328 h 398"/>
              <a:gd name="T28" fmla="*/ 290 w 540"/>
              <a:gd name="T29" fmla="*/ 340 h 398"/>
              <a:gd name="T30" fmla="*/ 282 w 540"/>
              <a:gd name="T31" fmla="*/ 364 h 398"/>
              <a:gd name="T32" fmla="*/ 254 w 540"/>
              <a:gd name="T33" fmla="*/ 364 h 398"/>
              <a:gd name="T34" fmla="*/ 214 w 540"/>
              <a:gd name="T35" fmla="*/ 362 h 398"/>
              <a:gd name="T36" fmla="*/ 184 w 540"/>
              <a:gd name="T37" fmla="*/ 370 h 398"/>
              <a:gd name="T38" fmla="*/ 158 w 540"/>
              <a:gd name="T39" fmla="*/ 390 h 398"/>
              <a:gd name="T40" fmla="*/ 132 w 540"/>
              <a:gd name="T41" fmla="*/ 384 h 398"/>
              <a:gd name="T42" fmla="*/ 118 w 540"/>
              <a:gd name="T43" fmla="*/ 366 h 398"/>
              <a:gd name="T44" fmla="*/ 110 w 540"/>
              <a:gd name="T45" fmla="*/ 354 h 398"/>
              <a:gd name="T46" fmla="*/ 84 w 540"/>
              <a:gd name="T47" fmla="*/ 338 h 398"/>
              <a:gd name="T48" fmla="*/ 76 w 540"/>
              <a:gd name="T49" fmla="*/ 306 h 398"/>
              <a:gd name="T50" fmla="*/ 84 w 540"/>
              <a:gd name="T51" fmla="*/ 278 h 398"/>
              <a:gd name="T52" fmla="*/ 92 w 540"/>
              <a:gd name="T53" fmla="*/ 256 h 398"/>
              <a:gd name="T54" fmla="*/ 68 w 540"/>
              <a:gd name="T55" fmla="*/ 218 h 398"/>
              <a:gd name="T56" fmla="*/ 90 w 540"/>
              <a:gd name="T57" fmla="*/ 204 h 398"/>
              <a:gd name="T58" fmla="*/ 94 w 540"/>
              <a:gd name="T59" fmla="*/ 166 h 398"/>
              <a:gd name="T60" fmla="*/ 100 w 540"/>
              <a:gd name="T61" fmla="*/ 136 h 398"/>
              <a:gd name="T62" fmla="*/ 106 w 540"/>
              <a:gd name="T63" fmla="*/ 96 h 398"/>
              <a:gd name="T64" fmla="*/ 64 w 540"/>
              <a:gd name="T65" fmla="*/ 90 h 398"/>
              <a:gd name="T66" fmla="*/ 40 w 540"/>
              <a:gd name="T67" fmla="*/ 78 h 398"/>
              <a:gd name="T68" fmla="*/ 16 w 540"/>
              <a:gd name="T69" fmla="*/ 76 h 398"/>
              <a:gd name="T70" fmla="*/ 12 w 540"/>
              <a:gd name="T71" fmla="*/ 42 h 398"/>
              <a:gd name="T72" fmla="*/ 0 w 540"/>
              <a:gd name="T73" fmla="*/ 26 h 398"/>
              <a:gd name="T74" fmla="*/ 34 w 540"/>
              <a:gd name="T75" fmla="*/ 8 h 398"/>
              <a:gd name="T76" fmla="*/ 102 w 540"/>
              <a:gd name="T77" fmla="*/ 2 h 398"/>
              <a:gd name="T78" fmla="*/ 170 w 540"/>
              <a:gd name="T79" fmla="*/ 6 h 398"/>
              <a:gd name="T80" fmla="*/ 228 w 540"/>
              <a:gd name="T81" fmla="*/ 8 h 398"/>
              <a:gd name="T82" fmla="*/ 280 w 540"/>
              <a:gd name="T83" fmla="*/ 20 h 398"/>
              <a:gd name="T84" fmla="*/ 492 w 540"/>
              <a:gd name="T85" fmla="*/ 238 h 398"/>
              <a:gd name="T86" fmla="*/ 502 w 540"/>
              <a:gd name="T87" fmla="*/ 218 h 398"/>
              <a:gd name="T88" fmla="*/ 472 w 540"/>
              <a:gd name="T89" fmla="*/ 214 h 398"/>
              <a:gd name="T90" fmla="*/ 492 w 540"/>
              <a:gd name="T91" fmla="*/ 238 h 398"/>
              <a:gd name="T92" fmla="*/ 424 w 540"/>
              <a:gd name="T93" fmla="*/ 256 h 398"/>
              <a:gd name="T94" fmla="*/ 406 w 540"/>
              <a:gd name="T95" fmla="*/ 260 h 398"/>
              <a:gd name="T96" fmla="*/ 534 w 540"/>
              <a:gd name="T97" fmla="*/ 208 h 398"/>
              <a:gd name="T98" fmla="*/ 526 w 540"/>
              <a:gd name="T99" fmla="*/ 188 h 398"/>
              <a:gd name="T100" fmla="*/ 534 w 540"/>
              <a:gd name="T101" fmla="*/ 208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0" h="398">
                <a:moveTo>
                  <a:pt x="298" y="16"/>
                </a:moveTo>
                <a:lnTo>
                  <a:pt x="308" y="26"/>
                </a:lnTo>
                <a:lnTo>
                  <a:pt x="316" y="34"/>
                </a:lnTo>
                <a:lnTo>
                  <a:pt x="330" y="38"/>
                </a:lnTo>
                <a:lnTo>
                  <a:pt x="344" y="48"/>
                </a:lnTo>
                <a:lnTo>
                  <a:pt x="362" y="54"/>
                </a:lnTo>
                <a:lnTo>
                  <a:pt x="390" y="48"/>
                </a:lnTo>
                <a:lnTo>
                  <a:pt x="414" y="48"/>
                </a:lnTo>
                <a:lnTo>
                  <a:pt x="414" y="56"/>
                </a:lnTo>
                <a:lnTo>
                  <a:pt x="410" y="66"/>
                </a:lnTo>
                <a:lnTo>
                  <a:pt x="424" y="74"/>
                </a:lnTo>
                <a:lnTo>
                  <a:pt x="436" y="64"/>
                </a:lnTo>
                <a:lnTo>
                  <a:pt x="460" y="64"/>
                </a:lnTo>
                <a:lnTo>
                  <a:pt x="486" y="60"/>
                </a:lnTo>
                <a:lnTo>
                  <a:pt x="492" y="72"/>
                </a:lnTo>
                <a:lnTo>
                  <a:pt x="486" y="82"/>
                </a:lnTo>
                <a:lnTo>
                  <a:pt x="484" y="98"/>
                </a:lnTo>
                <a:lnTo>
                  <a:pt x="452" y="124"/>
                </a:lnTo>
                <a:lnTo>
                  <a:pt x="436" y="126"/>
                </a:lnTo>
                <a:lnTo>
                  <a:pt x="392" y="152"/>
                </a:lnTo>
                <a:lnTo>
                  <a:pt x="394" y="166"/>
                </a:lnTo>
                <a:lnTo>
                  <a:pt x="376" y="184"/>
                </a:lnTo>
                <a:lnTo>
                  <a:pt x="352" y="222"/>
                </a:lnTo>
                <a:lnTo>
                  <a:pt x="352" y="244"/>
                </a:lnTo>
                <a:lnTo>
                  <a:pt x="366" y="266"/>
                </a:lnTo>
                <a:lnTo>
                  <a:pt x="350" y="278"/>
                </a:lnTo>
                <a:lnTo>
                  <a:pt x="336" y="302"/>
                </a:lnTo>
                <a:lnTo>
                  <a:pt x="332" y="328"/>
                </a:lnTo>
                <a:lnTo>
                  <a:pt x="312" y="330"/>
                </a:lnTo>
                <a:lnTo>
                  <a:pt x="290" y="340"/>
                </a:lnTo>
                <a:lnTo>
                  <a:pt x="290" y="356"/>
                </a:lnTo>
                <a:lnTo>
                  <a:pt x="282" y="364"/>
                </a:lnTo>
                <a:lnTo>
                  <a:pt x="272" y="354"/>
                </a:lnTo>
                <a:lnTo>
                  <a:pt x="254" y="364"/>
                </a:lnTo>
                <a:lnTo>
                  <a:pt x="240" y="362"/>
                </a:lnTo>
                <a:lnTo>
                  <a:pt x="214" y="362"/>
                </a:lnTo>
                <a:lnTo>
                  <a:pt x="198" y="360"/>
                </a:lnTo>
                <a:lnTo>
                  <a:pt x="184" y="370"/>
                </a:lnTo>
                <a:lnTo>
                  <a:pt x="164" y="374"/>
                </a:lnTo>
                <a:lnTo>
                  <a:pt x="158" y="390"/>
                </a:lnTo>
                <a:lnTo>
                  <a:pt x="144" y="398"/>
                </a:lnTo>
                <a:lnTo>
                  <a:pt x="132" y="384"/>
                </a:lnTo>
                <a:lnTo>
                  <a:pt x="122" y="380"/>
                </a:lnTo>
                <a:lnTo>
                  <a:pt x="118" y="366"/>
                </a:lnTo>
                <a:lnTo>
                  <a:pt x="112" y="364"/>
                </a:lnTo>
                <a:lnTo>
                  <a:pt x="110" y="354"/>
                </a:lnTo>
                <a:lnTo>
                  <a:pt x="98" y="338"/>
                </a:lnTo>
                <a:lnTo>
                  <a:pt x="84" y="338"/>
                </a:lnTo>
                <a:lnTo>
                  <a:pt x="74" y="332"/>
                </a:lnTo>
                <a:lnTo>
                  <a:pt x="76" y="306"/>
                </a:lnTo>
                <a:lnTo>
                  <a:pt x="92" y="292"/>
                </a:lnTo>
                <a:lnTo>
                  <a:pt x="84" y="278"/>
                </a:lnTo>
                <a:lnTo>
                  <a:pt x="84" y="264"/>
                </a:lnTo>
                <a:lnTo>
                  <a:pt x="92" y="256"/>
                </a:lnTo>
                <a:lnTo>
                  <a:pt x="76" y="238"/>
                </a:lnTo>
                <a:lnTo>
                  <a:pt x="68" y="218"/>
                </a:lnTo>
                <a:lnTo>
                  <a:pt x="84" y="216"/>
                </a:lnTo>
                <a:lnTo>
                  <a:pt x="90" y="204"/>
                </a:lnTo>
                <a:lnTo>
                  <a:pt x="86" y="188"/>
                </a:lnTo>
                <a:lnTo>
                  <a:pt x="94" y="166"/>
                </a:lnTo>
                <a:lnTo>
                  <a:pt x="94" y="148"/>
                </a:lnTo>
                <a:lnTo>
                  <a:pt x="100" y="136"/>
                </a:lnTo>
                <a:lnTo>
                  <a:pt x="122" y="114"/>
                </a:lnTo>
                <a:lnTo>
                  <a:pt x="106" y="96"/>
                </a:lnTo>
                <a:lnTo>
                  <a:pt x="84" y="90"/>
                </a:lnTo>
                <a:lnTo>
                  <a:pt x="64" y="90"/>
                </a:lnTo>
                <a:lnTo>
                  <a:pt x="48" y="90"/>
                </a:lnTo>
                <a:lnTo>
                  <a:pt x="40" y="78"/>
                </a:lnTo>
                <a:lnTo>
                  <a:pt x="18" y="92"/>
                </a:lnTo>
                <a:lnTo>
                  <a:pt x="16" y="76"/>
                </a:lnTo>
                <a:lnTo>
                  <a:pt x="10" y="62"/>
                </a:lnTo>
                <a:lnTo>
                  <a:pt x="12" y="42"/>
                </a:lnTo>
                <a:lnTo>
                  <a:pt x="2" y="36"/>
                </a:lnTo>
                <a:lnTo>
                  <a:pt x="0" y="26"/>
                </a:lnTo>
                <a:lnTo>
                  <a:pt x="10" y="10"/>
                </a:lnTo>
                <a:lnTo>
                  <a:pt x="34" y="8"/>
                </a:lnTo>
                <a:lnTo>
                  <a:pt x="48" y="0"/>
                </a:lnTo>
                <a:lnTo>
                  <a:pt x="102" y="2"/>
                </a:lnTo>
                <a:lnTo>
                  <a:pt x="136" y="0"/>
                </a:lnTo>
                <a:lnTo>
                  <a:pt x="170" y="6"/>
                </a:lnTo>
                <a:lnTo>
                  <a:pt x="192" y="10"/>
                </a:lnTo>
                <a:lnTo>
                  <a:pt x="228" y="8"/>
                </a:lnTo>
                <a:lnTo>
                  <a:pt x="256" y="14"/>
                </a:lnTo>
                <a:lnTo>
                  <a:pt x="280" y="20"/>
                </a:lnTo>
                <a:lnTo>
                  <a:pt x="298" y="16"/>
                </a:lnTo>
                <a:close/>
                <a:moveTo>
                  <a:pt x="492" y="238"/>
                </a:moveTo>
                <a:lnTo>
                  <a:pt x="496" y="226"/>
                </a:lnTo>
                <a:lnTo>
                  <a:pt x="502" y="218"/>
                </a:lnTo>
                <a:lnTo>
                  <a:pt x="492" y="204"/>
                </a:lnTo>
                <a:lnTo>
                  <a:pt x="472" y="214"/>
                </a:lnTo>
                <a:lnTo>
                  <a:pt x="458" y="228"/>
                </a:lnTo>
                <a:lnTo>
                  <a:pt x="492" y="238"/>
                </a:lnTo>
                <a:close/>
                <a:moveTo>
                  <a:pt x="420" y="268"/>
                </a:moveTo>
                <a:lnTo>
                  <a:pt x="424" y="256"/>
                </a:lnTo>
                <a:lnTo>
                  <a:pt x="420" y="244"/>
                </a:lnTo>
                <a:lnTo>
                  <a:pt x="406" y="260"/>
                </a:lnTo>
                <a:lnTo>
                  <a:pt x="420" y="268"/>
                </a:lnTo>
                <a:close/>
                <a:moveTo>
                  <a:pt x="534" y="208"/>
                </a:moveTo>
                <a:lnTo>
                  <a:pt x="540" y="200"/>
                </a:lnTo>
                <a:lnTo>
                  <a:pt x="526" y="188"/>
                </a:lnTo>
                <a:lnTo>
                  <a:pt x="514" y="200"/>
                </a:lnTo>
                <a:lnTo>
                  <a:pt x="534" y="208"/>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0" name="Portugal"/>
          <p:cNvSpPr>
            <a:spLocks noChangeAspect="1"/>
          </p:cNvSpPr>
          <p:nvPr/>
        </p:nvSpPr>
        <p:spPr bwMode="gray">
          <a:xfrm>
            <a:off x="5065543" y="4893060"/>
            <a:ext cx="226818" cy="458912"/>
          </a:xfrm>
          <a:custGeom>
            <a:avLst/>
            <a:gdLst>
              <a:gd name="T0" fmla="*/ 76 w 124"/>
              <a:gd name="T1" fmla="*/ 254 h 266"/>
              <a:gd name="T2" fmla="*/ 78 w 124"/>
              <a:gd name="T3" fmla="*/ 228 h 266"/>
              <a:gd name="T4" fmla="*/ 94 w 124"/>
              <a:gd name="T5" fmla="*/ 214 h 266"/>
              <a:gd name="T6" fmla="*/ 86 w 124"/>
              <a:gd name="T7" fmla="*/ 200 h 266"/>
              <a:gd name="T8" fmla="*/ 86 w 124"/>
              <a:gd name="T9" fmla="*/ 186 h 266"/>
              <a:gd name="T10" fmla="*/ 94 w 124"/>
              <a:gd name="T11" fmla="*/ 178 h 266"/>
              <a:gd name="T12" fmla="*/ 78 w 124"/>
              <a:gd name="T13" fmla="*/ 160 h 266"/>
              <a:gd name="T14" fmla="*/ 70 w 124"/>
              <a:gd name="T15" fmla="*/ 140 h 266"/>
              <a:gd name="T16" fmla="*/ 86 w 124"/>
              <a:gd name="T17" fmla="*/ 138 h 266"/>
              <a:gd name="T18" fmla="*/ 92 w 124"/>
              <a:gd name="T19" fmla="*/ 126 h 266"/>
              <a:gd name="T20" fmla="*/ 88 w 124"/>
              <a:gd name="T21" fmla="*/ 110 h 266"/>
              <a:gd name="T22" fmla="*/ 96 w 124"/>
              <a:gd name="T23" fmla="*/ 88 h 266"/>
              <a:gd name="T24" fmla="*/ 96 w 124"/>
              <a:gd name="T25" fmla="*/ 70 h 266"/>
              <a:gd name="T26" fmla="*/ 102 w 124"/>
              <a:gd name="T27" fmla="*/ 58 h 266"/>
              <a:gd name="T28" fmla="*/ 124 w 124"/>
              <a:gd name="T29" fmla="*/ 36 h 266"/>
              <a:gd name="T30" fmla="*/ 108 w 124"/>
              <a:gd name="T31" fmla="*/ 18 h 266"/>
              <a:gd name="T32" fmla="*/ 86 w 124"/>
              <a:gd name="T33" fmla="*/ 12 h 266"/>
              <a:gd name="T34" fmla="*/ 66 w 124"/>
              <a:gd name="T35" fmla="*/ 12 h 266"/>
              <a:gd name="T36" fmla="*/ 50 w 124"/>
              <a:gd name="T37" fmla="*/ 12 h 266"/>
              <a:gd name="T38" fmla="*/ 42 w 124"/>
              <a:gd name="T39" fmla="*/ 0 h 266"/>
              <a:gd name="T40" fmla="*/ 20 w 124"/>
              <a:gd name="T41" fmla="*/ 14 h 266"/>
              <a:gd name="T42" fmla="*/ 22 w 124"/>
              <a:gd name="T43" fmla="*/ 46 h 266"/>
              <a:gd name="T44" fmla="*/ 22 w 124"/>
              <a:gd name="T45" fmla="*/ 66 h 266"/>
              <a:gd name="T46" fmla="*/ 26 w 124"/>
              <a:gd name="T47" fmla="*/ 78 h 266"/>
              <a:gd name="T48" fmla="*/ 22 w 124"/>
              <a:gd name="T49" fmla="*/ 86 h 266"/>
              <a:gd name="T50" fmla="*/ 18 w 124"/>
              <a:gd name="T51" fmla="*/ 106 h 266"/>
              <a:gd name="T52" fmla="*/ 18 w 124"/>
              <a:gd name="T53" fmla="*/ 140 h 266"/>
              <a:gd name="T54" fmla="*/ 10 w 124"/>
              <a:gd name="T55" fmla="*/ 156 h 266"/>
              <a:gd name="T56" fmla="*/ 6 w 124"/>
              <a:gd name="T57" fmla="*/ 172 h 266"/>
              <a:gd name="T58" fmla="*/ 0 w 124"/>
              <a:gd name="T59" fmla="*/ 182 h 266"/>
              <a:gd name="T60" fmla="*/ 8 w 124"/>
              <a:gd name="T61" fmla="*/ 188 h 266"/>
              <a:gd name="T62" fmla="*/ 8 w 124"/>
              <a:gd name="T63" fmla="*/ 200 h 266"/>
              <a:gd name="T64" fmla="*/ 26 w 124"/>
              <a:gd name="T65" fmla="*/ 200 h 266"/>
              <a:gd name="T66" fmla="*/ 30 w 124"/>
              <a:gd name="T67" fmla="*/ 206 h 266"/>
              <a:gd name="T68" fmla="*/ 24 w 124"/>
              <a:gd name="T69" fmla="*/ 214 h 266"/>
              <a:gd name="T70" fmla="*/ 28 w 124"/>
              <a:gd name="T71" fmla="*/ 234 h 266"/>
              <a:gd name="T72" fmla="*/ 18 w 124"/>
              <a:gd name="T73" fmla="*/ 262 h 266"/>
              <a:gd name="T74" fmla="*/ 24 w 124"/>
              <a:gd name="T75" fmla="*/ 266 h 266"/>
              <a:gd name="T76" fmla="*/ 36 w 124"/>
              <a:gd name="T77" fmla="*/ 256 h 266"/>
              <a:gd name="T78" fmla="*/ 50 w 124"/>
              <a:gd name="T79" fmla="*/ 262 h 266"/>
              <a:gd name="T80" fmla="*/ 62 w 124"/>
              <a:gd name="T81" fmla="*/ 262 h 266"/>
              <a:gd name="T82" fmla="*/ 76 w 124"/>
              <a:gd name="T83" fmla="*/ 25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266">
                <a:moveTo>
                  <a:pt x="76" y="254"/>
                </a:moveTo>
                <a:lnTo>
                  <a:pt x="78" y="228"/>
                </a:lnTo>
                <a:lnTo>
                  <a:pt x="94" y="214"/>
                </a:lnTo>
                <a:lnTo>
                  <a:pt x="86" y="200"/>
                </a:lnTo>
                <a:lnTo>
                  <a:pt x="86" y="186"/>
                </a:lnTo>
                <a:lnTo>
                  <a:pt x="94" y="178"/>
                </a:lnTo>
                <a:lnTo>
                  <a:pt x="78" y="160"/>
                </a:lnTo>
                <a:lnTo>
                  <a:pt x="70" y="140"/>
                </a:lnTo>
                <a:lnTo>
                  <a:pt x="86" y="138"/>
                </a:lnTo>
                <a:lnTo>
                  <a:pt x="92" y="126"/>
                </a:lnTo>
                <a:lnTo>
                  <a:pt x="88" y="110"/>
                </a:lnTo>
                <a:lnTo>
                  <a:pt x="96" y="88"/>
                </a:lnTo>
                <a:lnTo>
                  <a:pt x="96" y="70"/>
                </a:lnTo>
                <a:lnTo>
                  <a:pt x="102" y="58"/>
                </a:lnTo>
                <a:lnTo>
                  <a:pt x="124" y="36"/>
                </a:lnTo>
                <a:lnTo>
                  <a:pt x="108" y="18"/>
                </a:lnTo>
                <a:lnTo>
                  <a:pt x="86" y="12"/>
                </a:lnTo>
                <a:lnTo>
                  <a:pt x="66" y="12"/>
                </a:lnTo>
                <a:lnTo>
                  <a:pt x="50" y="12"/>
                </a:lnTo>
                <a:lnTo>
                  <a:pt x="42" y="0"/>
                </a:lnTo>
                <a:lnTo>
                  <a:pt x="20" y="14"/>
                </a:lnTo>
                <a:lnTo>
                  <a:pt x="22" y="46"/>
                </a:lnTo>
                <a:lnTo>
                  <a:pt x="22" y="66"/>
                </a:lnTo>
                <a:lnTo>
                  <a:pt x="26" y="78"/>
                </a:lnTo>
                <a:lnTo>
                  <a:pt x="22" y="86"/>
                </a:lnTo>
                <a:lnTo>
                  <a:pt x="18" y="106"/>
                </a:lnTo>
                <a:lnTo>
                  <a:pt x="18" y="140"/>
                </a:lnTo>
                <a:lnTo>
                  <a:pt x="10" y="156"/>
                </a:lnTo>
                <a:lnTo>
                  <a:pt x="6" y="172"/>
                </a:lnTo>
                <a:lnTo>
                  <a:pt x="0" y="182"/>
                </a:lnTo>
                <a:lnTo>
                  <a:pt x="8" y="188"/>
                </a:lnTo>
                <a:lnTo>
                  <a:pt x="8" y="200"/>
                </a:lnTo>
                <a:lnTo>
                  <a:pt x="26" y="200"/>
                </a:lnTo>
                <a:lnTo>
                  <a:pt x="30" y="206"/>
                </a:lnTo>
                <a:lnTo>
                  <a:pt x="24" y="214"/>
                </a:lnTo>
                <a:lnTo>
                  <a:pt x="28" y="234"/>
                </a:lnTo>
                <a:lnTo>
                  <a:pt x="18" y="262"/>
                </a:lnTo>
                <a:lnTo>
                  <a:pt x="24" y="266"/>
                </a:lnTo>
                <a:lnTo>
                  <a:pt x="36" y="256"/>
                </a:lnTo>
                <a:lnTo>
                  <a:pt x="50" y="262"/>
                </a:lnTo>
                <a:lnTo>
                  <a:pt x="62" y="262"/>
                </a:lnTo>
                <a:lnTo>
                  <a:pt x="76" y="254"/>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1" name="United Kingdom"/>
          <p:cNvSpPr>
            <a:spLocks noChangeAspect="1" noEditPoints="1"/>
          </p:cNvSpPr>
          <p:nvPr/>
        </p:nvSpPr>
        <p:spPr bwMode="gray">
          <a:xfrm>
            <a:off x="5148418" y="3139355"/>
            <a:ext cx="710989" cy="1007971"/>
          </a:xfrm>
          <a:custGeom>
            <a:avLst/>
            <a:gdLst>
              <a:gd name="T0" fmla="*/ 224 w 388"/>
              <a:gd name="T1" fmla="*/ 80 h 586"/>
              <a:gd name="T2" fmla="*/ 244 w 388"/>
              <a:gd name="T3" fmla="*/ 110 h 586"/>
              <a:gd name="T4" fmla="*/ 204 w 388"/>
              <a:gd name="T5" fmla="*/ 166 h 586"/>
              <a:gd name="T6" fmla="*/ 224 w 388"/>
              <a:gd name="T7" fmla="*/ 198 h 586"/>
              <a:gd name="T8" fmla="*/ 260 w 388"/>
              <a:gd name="T9" fmla="*/ 266 h 586"/>
              <a:gd name="T10" fmla="*/ 294 w 388"/>
              <a:gd name="T11" fmla="*/ 300 h 586"/>
              <a:gd name="T12" fmla="*/ 324 w 388"/>
              <a:gd name="T13" fmla="*/ 358 h 586"/>
              <a:gd name="T14" fmla="*/ 320 w 388"/>
              <a:gd name="T15" fmla="*/ 402 h 586"/>
              <a:gd name="T16" fmla="*/ 356 w 388"/>
              <a:gd name="T17" fmla="*/ 400 h 586"/>
              <a:gd name="T18" fmla="*/ 388 w 388"/>
              <a:gd name="T19" fmla="*/ 434 h 586"/>
              <a:gd name="T20" fmla="*/ 356 w 388"/>
              <a:gd name="T21" fmla="*/ 470 h 586"/>
              <a:gd name="T22" fmla="*/ 374 w 388"/>
              <a:gd name="T23" fmla="*/ 490 h 586"/>
              <a:gd name="T24" fmla="*/ 346 w 388"/>
              <a:gd name="T25" fmla="*/ 524 h 586"/>
              <a:gd name="T26" fmla="*/ 294 w 388"/>
              <a:gd name="T27" fmla="*/ 538 h 586"/>
              <a:gd name="T28" fmla="*/ 246 w 388"/>
              <a:gd name="T29" fmla="*/ 548 h 586"/>
              <a:gd name="T30" fmla="*/ 188 w 388"/>
              <a:gd name="T31" fmla="*/ 544 h 586"/>
              <a:gd name="T32" fmla="*/ 154 w 388"/>
              <a:gd name="T33" fmla="*/ 560 h 586"/>
              <a:gd name="T34" fmla="*/ 110 w 388"/>
              <a:gd name="T35" fmla="*/ 580 h 586"/>
              <a:gd name="T36" fmla="*/ 130 w 388"/>
              <a:gd name="T37" fmla="*/ 550 h 586"/>
              <a:gd name="T38" fmla="*/ 160 w 388"/>
              <a:gd name="T39" fmla="*/ 510 h 586"/>
              <a:gd name="T40" fmla="*/ 158 w 388"/>
              <a:gd name="T41" fmla="*/ 474 h 586"/>
              <a:gd name="T42" fmla="*/ 118 w 388"/>
              <a:gd name="T43" fmla="*/ 464 h 586"/>
              <a:gd name="T44" fmla="*/ 174 w 388"/>
              <a:gd name="T45" fmla="*/ 434 h 586"/>
              <a:gd name="T46" fmla="*/ 144 w 388"/>
              <a:gd name="T47" fmla="*/ 400 h 586"/>
              <a:gd name="T48" fmla="*/ 198 w 388"/>
              <a:gd name="T49" fmla="*/ 374 h 586"/>
              <a:gd name="T50" fmla="*/ 188 w 388"/>
              <a:gd name="T51" fmla="*/ 308 h 586"/>
              <a:gd name="T52" fmla="*/ 174 w 388"/>
              <a:gd name="T53" fmla="*/ 278 h 586"/>
              <a:gd name="T54" fmla="*/ 142 w 388"/>
              <a:gd name="T55" fmla="*/ 284 h 586"/>
              <a:gd name="T56" fmla="*/ 140 w 388"/>
              <a:gd name="T57" fmla="*/ 238 h 586"/>
              <a:gd name="T58" fmla="*/ 126 w 388"/>
              <a:gd name="T59" fmla="*/ 210 h 586"/>
              <a:gd name="T60" fmla="*/ 104 w 388"/>
              <a:gd name="T61" fmla="*/ 220 h 586"/>
              <a:gd name="T62" fmla="*/ 92 w 388"/>
              <a:gd name="T63" fmla="*/ 208 h 586"/>
              <a:gd name="T64" fmla="*/ 122 w 388"/>
              <a:gd name="T65" fmla="*/ 144 h 586"/>
              <a:gd name="T66" fmla="*/ 92 w 388"/>
              <a:gd name="T67" fmla="*/ 122 h 586"/>
              <a:gd name="T68" fmla="*/ 88 w 388"/>
              <a:gd name="T69" fmla="*/ 64 h 586"/>
              <a:gd name="T70" fmla="*/ 116 w 388"/>
              <a:gd name="T71" fmla="*/ 30 h 586"/>
              <a:gd name="T72" fmla="*/ 148 w 388"/>
              <a:gd name="T73" fmla="*/ 2 h 586"/>
              <a:gd name="T74" fmla="*/ 194 w 388"/>
              <a:gd name="T75" fmla="*/ 20 h 586"/>
              <a:gd name="T76" fmla="*/ 170 w 388"/>
              <a:gd name="T77" fmla="*/ 58 h 586"/>
              <a:gd name="T78" fmla="*/ 36 w 388"/>
              <a:gd name="T79" fmla="*/ 252 h 586"/>
              <a:gd name="T80" fmla="*/ 4 w 388"/>
              <a:gd name="T81" fmla="*/ 288 h 586"/>
              <a:gd name="T82" fmla="*/ 28 w 388"/>
              <a:gd name="T83" fmla="*/ 316 h 586"/>
              <a:gd name="T84" fmla="*/ 68 w 388"/>
              <a:gd name="T85" fmla="*/ 318 h 586"/>
              <a:gd name="T86" fmla="*/ 94 w 388"/>
              <a:gd name="T87" fmla="*/ 286 h 586"/>
              <a:gd name="T88" fmla="*/ 78 w 388"/>
              <a:gd name="T89" fmla="*/ 25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8" h="586">
                <a:moveTo>
                  <a:pt x="158" y="86"/>
                </a:moveTo>
                <a:lnTo>
                  <a:pt x="198" y="74"/>
                </a:lnTo>
                <a:lnTo>
                  <a:pt x="224" y="80"/>
                </a:lnTo>
                <a:lnTo>
                  <a:pt x="242" y="76"/>
                </a:lnTo>
                <a:lnTo>
                  <a:pt x="252" y="86"/>
                </a:lnTo>
                <a:lnTo>
                  <a:pt x="244" y="110"/>
                </a:lnTo>
                <a:lnTo>
                  <a:pt x="224" y="132"/>
                </a:lnTo>
                <a:lnTo>
                  <a:pt x="218" y="148"/>
                </a:lnTo>
                <a:lnTo>
                  <a:pt x="204" y="166"/>
                </a:lnTo>
                <a:lnTo>
                  <a:pt x="214" y="176"/>
                </a:lnTo>
                <a:lnTo>
                  <a:pt x="208" y="192"/>
                </a:lnTo>
                <a:lnTo>
                  <a:pt x="224" y="198"/>
                </a:lnTo>
                <a:lnTo>
                  <a:pt x="240" y="208"/>
                </a:lnTo>
                <a:lnTo>
                  <a:pt x="256" y="232"/>
                </a:lnTo>
                <a:lnTo>
                  <a:pt x="260" y="266"/>
                </a:lnTo>
                <a:lnTo>
                  <a:pt x="276" y="280"/>
                </a:lnTo>
                <a:lnTo>
                  <a:pt x="280" y="294"/>
                </a:lnTo>
                <a:lnTo>
                  <a:pt x="294" y="300"/>
                </a:lnTo>
                <a:lnTo>
                  <a:pt x="310" y="324"/>
                </a:lnTo>
                <a:lnTo>
                  <a:pt x="322" y="346"/>
                </a:lnTo>
                <a:lnTo>
                  <a:pt x="324" y="358"/>
                </a:lnTo>
                <a:lnTo>
                  <a:pt x="328" y="372"/>
                </a:lnTo>
                <a:lnTo>
                  <a:pt x="324" y="390"/>
                </a:lnTo>
                <a:lnTo>
                  <a:pt x="320" y="402"/>
                </a:lnTo>
                <a:lnTo>
                  <a:pt x="328" y="414"/>
                </a:lnTo>
                <a:lnTo>
                  <a:pt x="340" y="400"/>
                </a:lnTo>
                <a:lnTo>
                  <a:pt x="356" y="400"/>
                </a:lnTo>
                <a:lnTo>
                  <a:pt x="374" y="400"/>
                </a:lnTo>
                <a:lnTo>
                  <a:pt x="384" y="414"/>
                </a:lnTo>
                <a:lnTo>
                  <a:pt x="388" y="434"/>
                </a:lnTo>
                <a:lnTo>
                  <a:pt x="382" y="452"/>
                </a:lnTo>
                <a:lnTo>
                  <a:pt x="366" y="456"/>
                </a:lnTo>
                <a:lnTo>
                  <a:pt x="356" y="470"/>
                </a:lnTo>
                <a:lnTo>
                  <a:pt x="342" y="486"/>
                </a:lnTo>
                <a:lnTo>
                  <a:pt x="360" y="492"/>
                </a:lnTo>
                <a:lnTo>
                  <a:pt x="374" y="490"/>
                </a:lnTo>
                <a:lnTo>
                  <a:pt x="374" y="502"/>
                </a:lnTo>
                <a:lnTo>
                  <a:pt x="362" y="520"/>
                </a:lnTo>
                <a:lnTo>
                  <a:pt x="346" y="524"/>
                </a:lnTo>
                <a:lnTo>
                  <a:pt x="332" y="538"/>
                </a:lnTo>
                <a:lnTo>
                  <a:pt x="318" y="532"/>
                </a:lnTo>
                <a:lnTo>
                  <a:pt x="294" y="538"/>
                </a:lnTo>
                <a:lnTo>
                  <a:pt x="266" y="530"/>
                </a:lnTo>
                <a:lnTo>
                  <a:pt x="268" y="554"/>
                </a:lnTo>
                <a:lnTo>
                  <a:pt x="246" y="548"/>
                </a:lnTo>
                <a:lnTo>
                  <a:pt x="228" y="556"/>
                </a:lnTo>
                <a:lnTo>
                  <a:pt x="212" y="542"/>
                </a:lnTo>
                <a:lnTo>
                  <a:pt x="188" y="544"/>
                </a:lnTo>
                <a:lnTo>
                  <a:pt x="188" y="562"/>
                </a:lnTo>
                <a:lnTo>
                  <a:pt x="178" y="570"/>
                </a:lnTo>
                <a:lnTo>
                  <a:pt x="154" y="560"/>
                </a:lnTo>
                <a:lnTo>
                  <a:pt x="130" y="574"/>
                </a:lnTo>
                <a:lnTo>
                  <a:pt x="120" y="586"/>
                </a:lnTo>
                <a:lnTo>
                  <a:pt x="110" y="580"/>
                </a:lnTo>
                <a:lnTo>
                  <a:pt x="96" y="576"/>
                </a:lnTo>
                <a:lnTo>
                  <a:pt x="108" y="564"/>
                </a:lnTo>
                <a:lnTo>
                  <a:pt x="130" y="550"/>
                </a:lnTo>
                <a:lnTo>
                  <a:pt x="144" y="538"/>
                </a:lnTo>
                <a:lnTo>
                  <a:pt x="144" y="524"/>
                </a:lnTo>
                <a:lnTo>
                  <a:pt x="160" y="510"/>
                </a:lnTo>
                <a:lnTo>
                  <a:pt x="186" y="504"/>
                </a:lnTo>
                <a:lnTo>
                  <a:pt x="174" y="490"/>
                </a:lnTo>
                <a:lnTo>
                  <a:pt x="158" y="474"/>
                </a:lnTo>
                <a:lnTo>
                  <a:pt x="142" y="472"/>
                </a:lnTo>
                <a:lnTo>
                  <a:pt x="122" y="484"/>
                </a:lnTo>
                <a:lnTo>
                  <a:pt x="118" y="464"/>
                </a:lnTo>
                <a:lnTo>
                  <a:pt x="136" y="458"/>
                </a:lnTo>
                <a:lnTo>
                  <a:pt x="150" y="444"/>
                </a:lnTo>
                <a:lnTo>
                  <a:pt x="174" y="434"/>
                </a:lnTo>
                <a:lnTo>
                  <a:pt x="168" y="412"/>
                </a:lnTo>
                <a:lnTo>
                  <a:pt x="172" y="396"/>
                </a:lnTo>
                <a:lnTo>
                  <a:pt x="144" y="400"/>
                </a:lnTo>
                <a:lnTo>
                  <a:pt x="160" y="378"/>
                </a:lnTo>
                <a:lnTo>
                  <a:pt x="180" y="372"/>
                </a:lnTo>
                <a:lnTo>
                  <a:pt x="198" y="374"/>
                </a:lnTo>
                <a:lnTo>
                  <a:pt x="206" y="340"/>
                </a:lnTo>
                <a:lnTo>
                  <a:pt x="204" y="320"/>
                </a:lnTo>
                <a:lnTo>
                  <a:pt x="188" y="308"/>
                </a:lnTo>
                <a:lnTo>
                  <a:pt x="186" y="290"/>
                </a:lnTo>
                <a:lnTo>
                  <a:pt x="196" y="268"/>
                </a:lnTo>
                <a:lnTo>
                  <a:pt x="174" y="278"/>
                </a:lnTo>
                <a:lnTo>
                  <a:pt x="164" y="278"/>
                </a:lnTo>
                <a:lnTo>
                  <a:pt x="156" y="286"/>
                </a:lnTo>
                <a:lnTo>
                  <a:pt x="142" y="284"/>
                </a:lnTo>
                <a:lnTo>
                  <a:pt x="132" y="296"/>
                </a:lnTo>
                <a:lnTo>
                  <a:pt x="126" y="274"/>
                </a:lnTo>
                <a:lnTo>
                  <a:pt x="140" y="238"/>
                </a:lnTo>
                <a:lnTo>
                  <a:pt x="134" y="218"/>
                </a:lnTo>
                <a:lnTo>
                  <a:pt x="134" y="202"/>
                </a:lnTo>
                <a:lnTo>
                  <a:pt x="126" y="210"/>
                </a:lnTo>
                <a:lnTo>
                  <a:pt x="118" y="220"/>
                </a:lnTo>
                <a:lnTo>
                  <a:pt x="110" y="230"/>
                </a:lnTo>
                <a:lnTo>
                  <a:pt x="104" y="220"/>
                </a:lnTo>
                <a:lnTo>
                  <a:pt x="100" y="236"/>
                </a:lnTo>
                <a:lnTo>
                  <a:pt x="90" y="236"/>
                </a:lnTo>
                <a:lnTo>
                  <a:pt x="92" y="208"/>
                </a:lnTo>
                <a:lnTo>
                  <a:pt x="90" y="192"/>
                </a:lnTo>
                <a:lnTo>
                  <a:pt x="112" y="162"/>
                </a:lnTo>
                <a:lnTo>
                  <a:pt x="122" y="144"/>
                </a:lnTo>
                <a:lnTo>
                  <a:pt x="94" y="148"/>
                </a:lnTo>
                <a:lnTo>
                  <a:pt x="82" y="140"/>
                </a:lnTo>
                <a:lnTo>
                  <a:pt x="92" y="122"/>
                </a:lnTo>
                <a:lnTo>
                  <a:pt x="88" y="104"/>
                </a:lnTo>
                <a:lnTo>
                  <a:pt x="96" y="92"/>
                </a:lnTo>
                <a:lnTo>
                  <a:pt x="88" y="64"/>
                </a:lnTo>
                <a:lnTo>
                  <a:pt x="94" y="52"/>
                </a:lnTo>
                <a:lnTo>
                  <a:pt x="108" y="52"/>
                </a:lnTo>
                <a:lnTo>
                  <a:pt x="116" y="30"/>
                </a:lnTo>
                <a:lnTo>
                  <a:pt x="122" y="24"/>
                </a:lnTo>
                <a:lnTo>
                  <a:pt x="126" y="2"/>
                </a:lnTo>
                <a:lnTo>
                  <a:pt x="148" y="2"/>
                </a:lnTo>
                <a:lnTo>
                  <a:pt x="158" y="6"/>
                </a:lnTo>
                <a:lnTo>
                  <a:pt x="192" y="0"/>
                </a:lnTo>
                <a:lnTo>
                  <a:pt x="194" y="20"/>
                </a:lnTo>
                <a:lnTo>
                  <a:pt x="176" y="38"/>
                </a:lnTo>
                <a:lnTo>
                  <a:pt x="158" y="50"/>
                </a:lnTo>
                <a:lnTo>
                  <a:pt x="170" y="58"/>
                </a:lnTo>
                <a:lnTo>
                  <a:pt x="162" y="72"/>
                </a:lnTo>
                <a:lnTo>
                  <a:pt x="158" y="86"/>
                </a:lnTo>
                <a:close/>
                <a:moveTo>
                  <a:pt x="36" y="252"/>
                </a:moveTo>
                <a:lnTo>
                  <a:pt x="22" y="264"/>
                </a:lnTo>
                <a:lnTo>
                  <a:pt x="16" y="278"/>
                </a:lnTo>
                <a:lnTo>
                  <a:pt x="4" y="288"/>
                </a:lnTo>
                <a:lnTo>
                  <a:pt x="0" y="304"/>
                </a:lnTo>
                <a:lnTo>
                  <a:pt x="2" y="318"/>
                </a:lnTo>
                <a:lnTo>
                  <a:pt x="28" y="316"/>
                </a:lnTo>
                <a:lnTo>
                  <a:pt x="40" y="304"/>
                </a:lnTo>
                <a:lnTo>
                  <a:pt x="54" y="316"/>
                </a:lnTo>
                <a:lnTo>
                  <a:pt x="68" y="318"/>
                </a:lnTo>
                <a:lnTo>
                  <a:pt x="82" y="314"/>
                </a:lnTo>
                <a:lnTo>
                  <a:pt x="94" y="296"/>
                </a:lnTo>
                <a:lnTo>
                  <a:pt x="94" y="286"/>
                </a:lnTo>
                <a:lnTo>
                  <a:pt x="84" y="280"/>
                </a:lnTo>
                <a:lnTo>
                  <a:pt x="84" y="268"/>
                </a:lnTo>
                <a:lnTo>
                  <a:pt x="78" y="250"/>
                </a:lnTo>
                <a:lnTo>
                  <a:pt x="62" y="250"/>
                </a:lnTo>
                <a:lnTo>
                  <a:pt x="36" y="25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2" name="San Marino"/>
          <p:cNvSpPr>
            <a:spLocks noChangeAspect="1"/>
          </p:cNvSpPr>
          <p:nvPr/>
        </p:nvSpPr>
        <p:spPr bwMode="gray">
          <a:xfrm>
            <a:off x="6552949" y="4733260"/>
            <a:ext cx="30532" cy="32781"/>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3" name="Liechtenstein"/>
          <p:cNvSpPr>
            <a:spLocks noChangeAspect="1"/>
          </p:cNvSpPr>
          <p:nvPr/>
        </p:nvSpPr>
        <p:spPr bwMode="gray">
          <a:xfrm>
            <a:off x="6352305" y="4405465"/>
            <a:ext cx="30532" cy="28683"/>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4" name="Monaco"/>
          <p:cNvSpPr>
            <a:spLocks noChangeAspect="1"/>
          </p:cNvSpPr>
          <p:nvPr/>
        </p:nvSpPr>
        <p:spPr bwMode="gray">
          <a:xfrm>
            <a:off x="6195274" y="4745556"/>
            <a:ext cx="30532" cy="32781"/>
          </a:xfrm>
          <a:custGeom>
            <a:avLst/>
            <a:gdLst>
              <a:gd name="T0" fmla="*/ 188 w 188"/>
              <a:gd name="T1" fmla="*/ 94 h 188"/>
              <a:gd name="T2" fmla="*/ 94 w 188"/>
              <a:gd name="T3" fmla="*/ 188 h 188"/>
              <a:gd name="T4" fmla="*/ 0 w 188"/>
              <a:gd name="T5" fmla="*/ 94 h 188"/>
              <a:gd name="T6" fmla="*/ 0 w 188"/>
              <a:gd name="T7" fmla="*/ 90 h 188"/>
              <a:gd name="T8" fmla="*/ 94 w 188"/>
              <a:gd name="T9" fmla="*/ 0 h 188"/>
              <a:gd name="T10" fmla="*/ 188 w 188"/>
              <a:gd name="T11" fmla="*/ 94 h 188"/>
            </a:gdLst>
            <a:ahLst/>
            <a:cxnLst>
              <a:cxn ang="0">
                <a:pos x="T0" y="T1"/>
              </a:cxn>
              <a:cxn ang="0">
                <a:pos x="T2" y="T3"/>
              </a:cxn>
              <a:cxn ang="0">
                <a:pos x="T4" y="T5"/>
              </a:cxn>
              <a:cxn ang="0">
                <a:pos x="T6" y="T7"/>
              </a:cxn>
              <a:cxn ang="0">
                <a:pos x="T8" y="T9"/>
              </a:cxn>
              <a:cxn ang="0">
                <a:pos x="T10" y="T11"/>
              </a:cxn>
            </a:cxnLst>
            <a:rect l="0" t="0" r="r" b="b"/>
            <a:pathLst>
              <a:path w="188" h="188">
                <a:moveTo>
                  <a:pt x="188" y="94"/>
                </a:moveTo>
                <a:cubicBezTo>
                  <a:pt x="188" y="146"/>
                  <a:pt x="146" y="188"/>
                  <a:pt x="94" y="188"/>
                </a:cubicBezTo>
                <a:cubicBezTo>
                  <a:pt x="42" y="188"/>
                  <a:pt x="0" y="146"/>
                  <a:pt x="0" y="94"/>
                </a:cubicBezTo>
                <a:cubicBezTo>
                  <a:pt x="0" y="93"/>
                  <a:pt x="0" y="91"/>
                  <a:pt x="0" y="90"/>
                </a:cubicBezTo>
                <a:cubicBezTo>
                  <a:pt x="3" y="40"/>
                  <a:pt x="44" y="0"/>
                  <a:pt x="94" y="0"/>
                </a:cubicBezTo>
                <a:cubicBezTo>
                  <a:pt x="146" y="0"/>
                  <a:pt x="188" y="43"/>
                  <a:pt x="188" y="94"/>
                </a:cubicBezTo>
                <a:close/>
              </a:path>
            </a:pathLst>
          </a:custGeom>
          <a:solidFill>
            <a:schemeClr val="bg1">
              <a:lumMod val="75000"/>
            </a:schemeClr>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5" name="Turkey"/>
          <p:cNvSpPr>
            <a:spLocks noChangeAspect="1" noEditPoints="1"/>
          </p:cNvSpPr>
          <p:nvPr/>
        </p:nvSpPr>
        <p:spPr bwMode="gray">
          <a:xfrm>
            <a:off x="7512570" y="4905350"/>
            <a:ext cx="1326019" cy="553153"/>
          </a:xfrm>
          <a:custGeom>
            <a:avLst/>
            <a:gdLst>
              <a:gd name="T0" fmla="*/ 700 w 726"/>
              <a:gd name="T1" fmla="*/ 262 h 322"/>
              <a:gd name="T2" fmla="*/ 654 w 726"/>
              <a:gd name="T3" fmla="*/ 254 h 322"/>
              <a:gd name="T4" fmla="*/ 624 w 726"/>
              <a:gd name="T5" fmla="*/ 252 h 322"/>
              <a:gd name="T6" fmla="*/ 566 w 726"/>
              <a:gd name="T7" fmla="*/ 264 h 322"/>
              <a:gd name="T8" fmla="*/ 536 w 726"/>
              <a:gd name="T9" fmla="*/ 280 h 322"/>
              <a:gd name="T10" fmla="*/ 488 w 726"/>
              <a:gd name="T11" fmla="*/ 274 h 322"/>
              <a:gd name="T12" fmla="*/ 444 w 726"/>
              <a:gd name="T13" fmla="*/ 284 h 322"/>
              <a:gd name="T14" fmla="*/ 424 w 726"/>
              <a:gd name="T15" fmla="*/ 272 h 322"/>
              <a:gd name="T16" fmla="*/ 424 w 726"/>
              <a:gd name="T17" fmla="*/ 302 h 322"/>
              <a:gd name="T18" fmla="*/ 392 w 726"/>
              <a:gd name="T19" fmla="*/ 322 h 322"/>
              <a:gd name="T20" fmla="*/ 384 w 726"/>
              <a:gd name="T21" fmla="*/ 296 h 322"/>
              <a:gd name="T22" fmla="*/ 396 w 726"/>
              <a:gd name="T23" fmla="*/ 272 h 322"/>
              <a:gd name="T24" fmla="*/ 376 w 726"/>
              <a:gd name="T25" fmla="*/ 288 h 322"/>
              <a:gd name="T26" fmla="*/ 336 w 726"/>
              <a:gd name="T27" fmla="*/ 274 h 322"/>
              <a:gd name="T28" fmla="*/ 322 w 726"/>
              <a:gd name="T29" fmla="*/ 288 h 322"/>
              <a:gd name="T30" fmla="*/ 276 w 726"/>
              <a:gd name="T31" fmla="*/ 308 h 322"/>
              <a:gd name="T32" fmla="*/ 244 w 726"/>
              <a:gd name="T33" fmla="*/ 310 h 322"/>
              <a:gd name="T34" fmla="*/ 196 w 726"/>
              <a:gd name="T35" fmla="*/ 274 h 322"/>
              <a:gd name="T36" fmla="*/ 176 w 726"/>
              <a:gd name="T37" fmla="*/ 300 h 322"/>
              <a:gd name="T38" fmla="*/ 128 w 726"/>
              <a:gd name="T39" fmla="*/ 286 h 322"/>
              <a:gd name="T40" fmla="*/ 108 w 726"/>
              <a:gd name="T41" fmla="*/ 272 h 322"/>
              <a:gd name="T42" fmla="*/ 88 w 726"/>
              <a:gd name="T43" fmla="*/ 284 h 322"/>
              <a:gd name="T44" fmla="*/ 78 w 726"/>
              <a:gd name="T45" fmla="*/ 276 h 322"/>
              <a:gd name="T46" fmla="*/ 52 w 726"/>
              <a:gd name="T47" fmla="*/ 268 h 322"/>
              <a:gd name="T48" fmla="*/ 56 w 726"/>
              <a:gd name="T49" fmla="*/ 254 h 322"/>
              <a:gd name="T50" fmla="*/ 52 w 726"/>
              <a:gd name="T51" fmla="*/ 224 h 322"/>
              <a:gd name="T52" fmla="*/ 20 w 726"/>
              <a:gd name="T53" fmla="*/ 206 h 322"/>
              <a:gd name="T54" fmla="*/ 14 w 726"/>
              <a:gd name="T55" fmla="*/ 186 h 322"/>
              <a:gd name="T56" fmla="*/ 26 w 726"/>
              <a:gd name="T57" fmla="*/ 190 h 322"/>
              <a:gd name="T58" fmla="*/ 36 w 726"/>
              <a:gd name="T59" fmla="*/ 182 h 322"/>
              <a:gd name="T60" fmla="*/ 28 w 726"/>
              <a:gd name="T61" fmla="*/ 154 h 322"/>
              <a:gd name="T62" fmla="*/ 36 w 726"/>
              <a:gd name="T63" fmla="*/ 130 h 322"/>
              <a:gd name="T64" fmla="*/ 10 w 726"/>
              <a:gd name="T65" fmla="*/ 112 h 322"/>
              <a:gd name="T66" fmla="*/ 26 w 726"/>
              <a:gd name="T67" fmla="*/ 94 h 322"/>
              <a:gd name="T68" fmla="*/ 72 w 726"/>
              <a:gd name="T69" fmla="*/ 90 h 322"/>
              <a:gd name="T70" fmla="*/ 108 w 726"/>
              <a:gd name="T71" fmla="*/ 76 h 322"/>
              <a:gd name="T72" fmla="*/ 122 w 726"/>
              <a:gd name="T73" fmla="*/ 56 h 322"/>
              <a:gd name="T74" fmla="*/ 202 w 726"/>
              <a:gd name="T75" fmla="*/ 48 h 322"/>
              <a:gd name="T76" fmla="*/ 284 w 726"/>
              <a:gd name="T77" fmla="*/ 6 h 322"/>
              <a:gd name="T78" fmla="*/ 342 w 726"/>
              <a:gd name="T79" fmla="*/ 4 h 322"/>
              <a:gd name="T80" fmla="*/ 360 w 726"/>
              <a:gd name="T81" fmla="*/ 22 h 322"/>
              <a:gd name="T82" fmla="*/ 402 w 726"/>
              <a:gd name="T83" fmla="*/ 44 h 322"/>
              <a:gd name="T84" fmla="*/ 424 w 726"/>
              <a:gd name="T85" fmla="*/ 48 h 322"/>
              <a:gd name="T86" fmla="*/ 520 w 726"/>
              <a:gd name="T87" fmla="*/ 46 h 322"/>
              <a:gd name="T88" fmla="*/ 570 w 726"/>
              <a:gd name="T89" fmla="*/ 50 h 322"/>
              <a:gd name="T90" fmla="*/ 632 w 726"/>
              <a:gd name="T91" fmla="*/ 40 h 322"/>
              <a:gd name="T92" fmla="*/ 672 w 726"/>
              <a:gd name="T93" fmla="*/ 52 h 322"/>
              <a:gd name="T94" fmla="*/ 674 w 726"/>
              <a:gd name="T95" fmla="*/ 84 h 322"/>
              <a:gd name="T96" fmla="*/ 688 w 726"/>
              <a:gd name="T97" fmla="*/ 114 h 322"/>
              <a:gd name="T98" fmla="*/ 712 w 726"/>
              <a:gd name="T99" fmla="*/ 132 h 322"/>
              <a:gd name="T100" fmla="*/ 700 w 726"/>
              <a:gd name="T101" fmla="*/ 168 h 322"/>
              <a:gd name="T102" fmla="*/ 714 w 726"/>
              <a:gd name="T103" fmla="*/ 212 h 322"/>
              <a:gd name="T104" fmla="*/ 726 w 726"/>
              <a:gd name="T105" fmla="*/ 256 h 322"/>
              <a:gd name="T106" fmla="*/ 20 w 726"/>
              <a:gd name="T107" fmla="*/ 72 h 322"/>
              <a:gd name="T108" fmla="*/ 34 w 726"/>
              <a:gd name="T109" fmla="*/ 84 h 322"/>
              <a:gd name="T110" fmla="*/ 74 w 726"/>
              <a:gd name="T111" fmla="*/ 62 h 322"/>
              <a:gd name="T112" fmla="*/ 94 w 726"/>
              <a:gd name="T113" fmla="*/ 54 h 322"/>
              <a:gd name="T114" fmla="*/ 96 w 726"/>
              <a:gd name="T115" fmla="*/ 30 h 322"/>
              <a:gd name="T116" fmla="*/ 84 w 726"/>
              <a:gd name="T117" fmla="*/ 0 h 322"/>
              <a:gd name="T118" fmla="*/ 52 w 726"/>
              <a:gd name="T119" fmla="*/ 2 h 322"/>
              <a:gd name="T120" fmla="*/ 16 w 726"/>
              <a:gd name="T121" fmla="*/ 22 h 322"/>
              <a:gd name="T122" fmla="*/ 0 w 726"/>
              <a:gd name="T123" fmla="*/ 6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6" h="322">
                <a:moveTo>
                  <a:pt x="706" y="270"/>
                </a:moveTo>
                <a:lnTo>
                  <a:pt x="700" y="262"/>
                </a:lnTo>
                <a:lnTo>
                  <a:pt x="680" y="260"/>
                </a:lnTo>
                <a:lnTo>
                  <a:pt x="654" y="254"/>
                </a:lnTo>
                <a:lnTo>
                  <a:pt x="642" y="268"/>
                </a:lnTo>
                <a:lnTo>
                  <a:pt x="624" y="252"/>
                </a:lnTo>
                <a:lnTo>
                  <a:pt x="600" y="264"/>
                </a:lnTo>
                <a:lnTo>
                  <a:pt x="566" y="264"/>
                </a:lnTo>
                <a:lnTo>
                  <a:pt x="550" y="276"/>
                </a:lnTo>
                <a:lnTo>
                  <a:pt x="536" y="280"/>
                </a:lnTo>
                <a:lnTo>
                  <a:pt x="504" y="280"/>
                </a:lnTo>
                <a:lnTo>
                  <a:pt x="488" y="274"/>
                </a:lnTo>
                <a:lnTo>
                  <a:pt x="458" y="284"/>
                </a:lnTo>
                <a:lnTo>
                  <a:pt x="444" y="284"/>
                </a:lnTo>
                <a:lnTo>
                  <a:pt x="434" y="270"/>
                </a:lnTo>
                <a:lnTo>
                  <a:pt x="424" y="272"/>
                </a:lnTo>
                <a:lnTo>
                  <a:pt x="416" y="286"/>
                </a:lnTo>
                <a:lnTo>
                  <a:pt x="424" y="302"/>
                </a:lnTo>
                <a:lnTo>
                  <a:pt x="412" y="304"/>
                </a:lnTo>
                <a:lnTo>
                  <a:pt x="392" y="322"/>
                </a:lnTo>
                <a:lnTo>
                  <a:pt x="382" y="312"/>
                </a:lnTo>
                <a:lnTo>
                  <a:pt x="384" y="296"/>
                </a:lnTo>
                <a:lnTo>
                  <a:pt x="396" y="284"/>
                </a:lnTo>
                <a:lnTo>
                  <a:pt x="396" y="272"/>
                </a:lnTo>
                <a:lnTo>
                  <a:pt x="390" y="272"/>
                </a:lnTo>
                <a:lnTo>
                  <a:pt x="376" y="288"/>
                </a:lnTo>
                <a:lnTo>
                  <a:pt x="364" y="288"/>
                </a:lnTo>
                <a:lnTo>
                  <a:pt x="336" y="274"/>
                </a:lnTo>
                <a:lnTo>
                  <a:pt x="326" y="274"/>
                </a:lnTo>
                <a:lnTo>
                  <a:pt x="322" y="288"/>
                </a:lnTo>
                <a:lnTo>
                  <a:pt x="310" y="300"/>
                </a:lnTo>
                <a:lnTo>
                  <a:pt x="276" y="308"/>
                </a:lnTo>
                <a:lnTo>
                  <a:pt x="262" y="312"/>
                </a:lnTo>
                <a:lnTo>
                  <a:pt x="244" y="310"/>
                </a:lnTo>
                <a:lnTo>
                  <a:pt x="228" y="288"/>
                </a:lnTo>
                <a:lnTo>
                  <a:pt x="196" y="274"/>
                </a:lnTo>
                <a:lnTo>
                  <a:pt x="178" y="276"/>
                </a:lnTo>
                <a:lnTo>
                  <a:pt x="176" y="300"/>
                </a:lnTo>
                <a:lnTo>
                  <a:pt x="152" y="300"/>
                </a:lnTo>
                <a:lnTo>
                  <a:pt x="128" y="286"/>
                </a:lnTo>
                <a:lnTo>
                  <a:pt x="126" y="280"/>
                </a:lnTo>
                <a:lnTo>
                  <a:pt x="108" y="272"/>
                </a:lnTo>
                <a:lnTo>
                  <a:pt x="96" y="272"/>
                </a:lnTo>
                <a:lnTo>
                  <a:pt x="88" y="284"/>
                </a:lnTo>
                <a:lnTo>
                  <a:pt x="84" y="284"/>
                </a:lnTo>
                <a:lnTo>
                  <a:pt x="78" y="276"/>
                </a:lnTo>
                <a:lnTo>
                  <a:pt x="80" y="266"/>
                </a:lnTo>
                <a:lnTo>
                  <a:pt x="52" y="268"/>
                </a:lnTo>
                <a:lnTo>
                  <a:pt x="44" y="264"/>
                </a:lnTo>
                <a:lnTo>
                  <a:pt x="56" y="254"/>
                </a:lnTo>
                <a:lnTo>
                  <a:pt x="44" y="236"/>
                </a:lnTo>
                <a:lnTo>
                  <a:pt x="52" y="224"/>
                </a:lnTo>
                <a:lnTo>
                  <a:pt x="32" y="208"/>
                </a:lnTo>
                <a:lnTo>
                  <a:pt x="20" y="206"/>
                </a:lnTo>
                <a:lnTo>
                  <a:pt x="18" y="192"/>
                </a:lnTo>
                <a:lnTo>
                  <a:pt x="14" y="186"/>
                </a:lnTo>
                <a:lnTo>
                  <a:pt x="16" y="180"/>
                </a:lnTo>
                <a:lnTo>
                  <a:pt x="26" y="190"/>
                </a:lnTo>
                <a:lnTo>
                  <a:pt x="38" y="192"/>
                </a:lnTo>
                <a:lnTo>
                  <a:pt x="36" y="182"/>
                </a:lnTo>
                <a:lnTo>
                  <a:pt x="38" y="170"/>
                </a:lnTo>
                <a:lnTo>
                  <a:pt x="28" y="154"/>
                </a:lnTo>
                <a:lnTo>
                  <a:pt x="28" y="144"/>
                </a:lnTo>
                <a:lnTo>
                  <a:pt x="36" y="130"/>
                </a:lnTo>
                <a:lnTo>
                  <a:pt x="10" y="128"/>
                </a:lnTo>
                <a:lnTo>
                  <a:pt x="10" y="112"/>
                </a:lnTo>
                <a:lnTo>
                  <a:pt x="18" y="106"/>
                </a:lnTo>
                <a:lnTo>
                  <a:pt x="26" y="94"/>
                </a:lnTo>
                <a:lnTo>
                  <a:pt x="58" y="98"/>
                </a:lnTo>
                <a:lnTo>
                  <a:pt x="72" y="90"/>
                </a:lnTo>
                <a:lnTo>
                  <a:pt x="96" y="92"/>
                </a:lnTo>
                <a:lnTo>
                  <a:pt x="108" y="76"/>
                </a:lnTo>
                <a:lnTo>
                  <a:pt x="124" y="66"/>
                </a:lnTo>
                <a:lnTo>
                  <a:pt x="122" y="56"/>
                </a:lnTo>
                <a:lnTo>
                  <a:pt x="126" y="50"/>
                </a:lnTo>
                <a:lnTo>
                  <a:pt x="202" y="48"/>
                </a:lnTo>
                <a:lnTo>
                  <a:pt x="230" y="28"/>
                </a:lnTo>
                <a:lnTo>
                  <a:pt x="284" y="6"/>
                </a:lnTo>
                <a:lnTo>
                  <a:pt x="326" y="14"/>
                </a:lnTo>
                <a:lnTo>
                  <a:pt x="342" y="4"/>
                </a:lnTo>
                <a:lnTo>
                  <a:pt x="350" y="4"/>
                </a:lnTo>
                <a:lnTo>
                  <a:pt x="360" y="22"/>
                </a:lnTo>
                <a:lnTo>
                  <a:pt x="384" y="20"/>
                </a:lnTo>
                <a:lnTo>
                  <a:pt x="402" y="44"/>
                </a:lnTo>
                <a:lnTo>
                  <a:pt x="414" y="42"/>
                </a:lnTo>
                <a:lnTo>
                  <a:pt x="424" y="48"/>
                </a:lnTo>
                <a:lnTo>
                  <a:pt x="480" y="60"/>
                </a:lnTo>
                <a:lnTo>
                  <a:pt x="520" y="46"/>
                </a:lnTo>
                <a:lnTo>
                  <a:pt x="542" y="56"/>
                </a:lnTo>
                <a:lnTo>
                  <a:pt x="570" y="50"/>
                </a:lnTo>
                <a:lnTo>
                  <a:pt x="588" y="32"/>
                </a:lnTo>
                <a:lnTo>
                  <a:pt x="632" y="40"/>
                </a:lnTo>
                <a:lnTo>
                  <a:pt x="648" y="36"/>
                </a:lnTo>
                <a:lnTo>
                  <a:pt x="672" y="52"/>
                </a:lnTo>
                <a:lnTo>
                  <a:pt x="674" y="66"/>
                </a:lnTo>
                <a:lnTo>
                  <a:pt x="674" y="84"/>
                </a:lnTo>
                <a:lnTo>
                  <a:pt x="678" y="100"/>
                </a:lnTo>
                <a:lnTo>
                  <a:pt x="688" y="114"/>
                </a:lnTo>
                <a:lnTo>
                  <a:pt x="698" y="112"/>
                </a:lnTo>
                <a:lnTo>
                  <a:pt x="712" y="132"/>
                </a:lnTo>
                <a:lnTo>
                  <a:pt x="708" y="146"/>
                </a:lnTo>
                <a:lnTo>
                  <a:pt x="700" y="168"/>
                </a:lnTo>
                <a:lnTo>
                  <a:pt x="702" y="186"/>
                </a:lnTo>
                <a:lnTo>
                  <a:pt x="714" y="212"/>
                </a:lnTo>
                <a:lnTo>
                  <a:pt x="714" y="228"/>
                </a:lnTo>
                <a:lnTo>
                  <a:pt x="726" y="256"/>
                </a:lnTo>
                <a:lnTo>
                  <a:pt x="706" y="270"/>
                </a:lnTo>
                <a:close/>
                <a:moveTo>
                  <a:pt x="20" y="72"/>
                </a:moveTo>
                <a:lnTo>
                  <a:pt x="18" y="86"/>
                </a:lnTo>
                <a:lnTo>
                  <a:pt x="34" y="84"/>
                </a:lnTo>
                <a:lnTo>
                  <a:pt x="54" y="66"/>
                </a:lnTo>
                <a:lnTo>
                  <a:pt x="74" y="62"/>
                </a:lnTo>
                <a:lnTo>
                  <a:pt x="76" y="54"/>
                </a:lnTo>
                <a:lnTo>
                  <a:pt x="94" y="54"/>
                </a:lnTo>
                <a:lnTo>
                  <a:pt x="114" y="48"/>
                </a:lnTo>
                <a:lnTo>
                  <a:pt x="96" y="30"/>
                </a:lnTo>
                <a:lnTo>
                  <a:pt x="88" y="16"/>
                </a:lnTo>
                <a:lnTo>
                  <a:pt x="84" y="0"/>
                </a:lnTo>
                <a:lnTo>
                  <a:pt x="66" y="4"/>
                </a:lnTo>
                <a:lnTo>
                  <a:pt x="52" y="2"/>
                </a:lnTo>
                <a:lnTo>
                  <a:pt x="36" y="2"/>
                </a:lnTo>
                <a:lnTo>
                  <a:pt x="16" y="22"/>
                </a:lnTo>
                <a:lnTo>
                  <a:pt x="14" y="42"/>
                </a:lnTo>
                <a:lnTo>
                  <a:pt x="0" y="68"/>
                </a:lnTo>
                <a:lnTo>
                  <a:pt x="20" y="72"/>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6" name="Freeform 25"/>
          <p:cNvSpPr>
            <a:spLocks/>
          </p:cNvSpPr>
          <p:nvPr/>
        </p:nvSpPr>
        <p:spPr bwMode="auto">
          <a:xfrm>
            <a:off x="6062242" y="4641743"/>
            <a:ext cx="229563" cy="182231"/>
          </a:xfrm>
          <a:custGeom>
            <a:avLst/>
            <a:gdLst>
              <a:gd name="T0" fmla="*/ 99 w 194"/>
              <a:gd name="T1" fmla="*/ 0 h 154"/>
              <a:gd name="T2" fmla="*/ 102 w 194"/>
              <a:gd name="T3" fmla="*/ 12 h 154"/>
              <a:gd name="T4" fmla="*/ 118 w 194"/>
              <a:gd name="T5" fmla="*/ 29 h 154"/>
              <a:gd name="T6" fmla="*/ 118 w 194"/>
              <a:gd name="T7" fmla="*/ 62 h 154"/>
              <a:gd name="T8" fmla="*/ 149 w 194"/>
              <a:gd name="T9" fmla="*/ 71 h 154"/>
              <a:gd name="T10" fmla="*/ 185 w 194"/>
              <a:gd name="T11" fmla="*/ 66 h 154"/>
              <a:gd name="T12" fmla="*/ 194 w 194"/>
              <a:gd name="T13" fmla="*/ 88 h 154"/>
              <a:gd name="T14" fmla="*/ 149 w 194"/>
              <a:gd name="T15" fmla="*/ 113 h 154"/>
              <a:gd name="T16" fmla="*/ 116 w 194"/>
              <a:gd name="T17" fmla="*/ 130 h 154"/>
              <a:gd name="T18" fmla="*/ 111 w 194"/>
              <a:gd name="T19" fmla="*/ 142 h 154"/>
              <a:gd name="T20" fmla="*/ 76 w 194"/>
              <a:gd name="T21" fmla="*/ 154 h 154"/>
              <a:gd name="T22" fmla="*/ 0 w 194"/>
              <a:gd name="T23" fmla="*/ 118 h 154"/>
              <a:gd name="T24" fmla="*/ 17 w 194"/>
              <a:gd name="T25" fmla="*/ 85 h 154"/>
              <a:gd name="T26" fmla="*/ 7 w 194"/>
              <a:gd name="T27" fmla="*/ 62 h 154"/>
              <a:gd name="T28" fmla="*/ 31 w 194"/>
              <a:gd name="T29" fmla="*/ 43 h 154"/>
              <a:gd name="T30" fmla="*/ 52 w 194"/>
              <a:gd name="T31" fmla="*/ 45 h 154"/>
              <a:gd name="T32" fmla="*/ 83 w 194"/>
              <a:gd name="T33" fmla="*/ 14 h 154"/>
              <a:gd name="T34" fmla="*/ 88 w 194"/>
              <a:gd name="T35" fmla="*/ 5 h 154"/>
              <a:gd name="T36" fmla="*/ 99 w 194"/>
              <a:gd name="T37"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4" h="154">
                <a:moveTo>
                  <a:pt x="99" y="0"/>
                </a:moveTo>
                <a:lnTo>
                  <a:pt x="102" y="12"/>
                </a:lnTo>
                <a:lnTo>
                  <a:pt x="118" y="29"/>
                </a:lnTo>
                <a:lnTo>
                  <a:pt x="118" y="62"/>
                </a:lnTo>
                <a:lnTo>
                  <a:pt x="149" y="71"/>
                </a:lnTo>
                <a:lnTo>
                  <a:pt x="185" y="66"/>
                </a:lnTo>
                <a:lnTo>
                  <a:pt x="194" y="88"/>
                </a:lnTo>
                <a:lnTo>
                  <a:pt x="149" y="113"/>
                </a:lnTo>
                <a:lnTo>
                  <a:pt x="116" y="130"/>
                </a:lnTo>
                <a:lnTo>
                  <a:pt x="111" y="142"/>
                </a:lnTo>
                <a:lnTo>
                  <a:pt x="76" y="154"/>
                </a:lnTo>
                <a:lnTo>
                  <a:pt x="0" y="118"/>
                </a:lnTo>
                <a:lnTo>
                  <a:pt x="17" y="85"/>
                </a:lnTo>
                <a:lnTo>
                  <a:pt x="7" y="62"/>
                </a:lnTo>
                <a:lnTo>
                  <a:pt x="31" y="43"/>
                </a:lnTo>
                <a:lnTo>
                  <a:pt x="52" y="45"/>
                </a:lnTo>
                <a:lnTo>
                  <a:pt x="83" y="14"/>
                </a:lnTo>
                <a:lnTo>
                  <a:pt x="88" y="5"/>
                </a:lnTo>
                <a:lnTo>
                  <a:pt x="99" y="0"/>
                </a:lnTo>
                <a:close/>
              </a:path>
            </a:pathLst>
          </a:custGeom>
          <a:solidFill>
            <a:schemeClr val="tx2"/>
          </a:solidFill>
          <a:ln w="6350">
            <a:solidFill>
              <a:schemeClr val="bg1"/>
            </a:solidFill>
            <a:prstDash val="solid"/>
            <a:round/>
            <a:headEnd/>
            <a:tailEnd/>
          </a:ln>
          <a:extLst/>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7" name="Freeform 31"/>
          <p:cNvSpPr>
            <a:spLocks/>
          </p:cNvSpPr>
          <p:nvPr/>
        </p:nvSpPr>
        <p:spPr bwMode="auto">
          <a:xfrm>
            <a:off x="6314629" y="4833031"/>
            <a:ext cx="66914" cy="135000"/>
          </a:xfrm>
          <a:custGeom>
            <a:avLst/>
            <a:gdLst>
              <a:gd name="T0" fmla="*/ 8 w 57"/>
              <a:gd name="T1" fmla="*/ 59 h 115"/>
              <a:gd name="T2" fmla="*/ 0 w 57"/>
              <a:gd name="T3" fmla="*/ 89 h 115"/>
              <a:gd name="T4" fmla="*/ 19 w 57"/>
              <a:gd name="T5" fmla="*/ 115 h 115"/>
              <a:gd name="T6" fmla="*/ 41 w 57"/>
              <a:gd name="T7" fmla="*/ 115 h 115"/>
              <a:gd name="T8" fmla="*/ 52 w 57"/>
              <a:gd name="T9" fmla="*/ 94 h 115"/>
              <a:gd name="T10" fmla="*/ 57 w 57"/>
              <a:gd name="T11" fmla="*/ 54 h 115"/>
              <a:gd name="T12" fmla="*/ 50 w 57"/>
              <a:gd name="T13" fmla="*/ 23 h 115"/>
              <a:gd name="T14" fmla="*/ 50 w 57"/>
              <a:gd name="T15" fmla="*/ 2 h 115"/>
              <a:gd name="T16" fmla="*/ 36 w 57"/>
              <a:gd name="T17" fmla="*/ 0 h 115"/>
              <a:gd name="T18" fmla="*/ 31 w 57"/>
              <a:gd name="T19" fmla="*/ 23 h 115"/>
              <a:gd name="T20" fmla="*/ 10 w 57"/>
              <a:gd name="T21" fmla="*/ 33 h 115"/>
              <a:gd name="T22" fmla="*/ 8 w 57"/>
              <a:gd name="T23" fmla="*/ 59 h 115"/>
              <a:gd name="T24" fmla="*/ 8 w 57"/>
              <a:gd name="T25" fmla="*/ 59 h 115"/>
              <a:gd name="T26" fmla="*/ 8 w 57"/>
              <a:gd name="T27" fmla="*/ 5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7" h="115">
                <a:moveTo>
                  <a:pt x="8" y="59"/>
                </a:moveTo>
                <a:lnTo>
                  <a:pt x="0" y="89"/>
                </a:lnTo>
                <a:lnTo>
                  <a:pt x="19" y="115"/>
                </a:lnTo>
                <a:lnTo>
                  <a:pt x="41" y="115"/>
                </a:lnTo>
                <a:lnTo>
                  <a:pt x="52" y="94"/>
                </a:lnTo>
                <a:lnTo>
                  <a:pt x="57" y="54"/>
                </a:lnTo>
                <a:lnTo>
                  <a:pt x="50" y="23"/>
                </a:lnTo>
                <a:lnTo>
                  <a:pt x="50" y="2"/>
                </a:lnTo>
                <a:lnTo>
                  <a:pt x="36" y="0"/>
                </a:lnTo>
                <a:lnTo>
                  <a:pt x="31" y="23"/>
                </a:lnTo>
                <a:lnTo>
                  <a:pt x="10" y="33"/>
                </a:lnTo>
                <a:lnTo>
                  <a:pt x="8" y="59"/>
                </a:lnTo>
                <a:lnTo>
                  <a:pt x="8" y="59"/>
                </a:lnTo>
                <a:lnTo>
                  <a:pt x="8" y="59"/>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8" name="Freeform 37"/>
          <p:cNvSpPr>
            <a:spLocks noEditPoints="1"/>
          </p:cNvSpPr>
          <p:nvPr/>
        </p:nvSpPr>
        <p:spPr bwMode="auto">
          <a:xfrm>
            <a:off x="5806386" y="5080104"/>
            <a:ext cx="254059" cy="144510"/>
          </a:xfrm>
          <a:custGeom>
            <a:avLst/>
            <a:gdLst>
              <a:gd name="T0" fmla="*/ 140 w 218"/>
              <a:gd name="T1" fmla="*/ 76 h 124"/>
              <a:gd name="T2" fmla="*/ 147 w 218"/>
              <a:gd name="T3" fmla="*/ 60 h 124"/>
              <a:gd name="T4" fmla="*/ 156 w 218"/>
              <a:gd name="T5" fmla="*/ 48 h 124"/>
              <a:gd name="T6" fmla="*/ 140 w 218"/>
              <a:gd name="T7" fmla="*/ 24 h 124"/>
              <a:gd name="T8" fmla="*/ 109 w 218"/>
              <a:gd name="T9" fmla="*/ 41 h 124"/>
              <a:gd name="T10" fmla="*/ 85 w 218"/>
              <a:gd name="T11" fmla="*/ 62 h 124"/>
              <a:gd name="T12" fmla="*/ 140 w 218"/>
              <a:gd name="T13" fmla="*/ 76 h 124"/>
              <a:gd name="T14" fmla="*/ 140 w 218"/>
              <a:gd name="T15" fmla="*/ 76 h 124"/>
              <a:gd name="T16" fmla="*/ 140 w 218"/>
              <a:gd name="T17" fmla="*/ 76 h 124"/>
              <a:gd name="T18" fmla="*/ 24 w 218"/>
              <a:gd name="T19" fmla="*/ 124 h 124"/>
              <a:gd name="T20" fmla="*/ 28 w 218"/>
              <a:gd name="T21" fmla="*/ 105 h 124"/>
              <a:gd name="T22" fmla="*/ 24 w 218"/>
              <a:gd name="T23" fmla="*/ 86 h 124"/>
              <a:gd name="T24" fmla="*/ 0 w 218"/>
              <a:gd name="T25" fmla="*/ 112 h 124"/>
              <a:gd name="T26" fmla="*/ 24 w 218"/>
              <a:gd name="T27" fmla="*/ 124 h 124"/>
              <a:gd name="T28" fmla="*/ 24 w 218"/>
              <a:gd name="T29" fmla="*/ 124 h 124"/>
              <a:gd name="T30" fmla="*/ 24 w 218"/>
              <a:gd name="T31" fmla="*/ 124 h 124"/>
              <a:gd name="T32" fmla="*/ 208 w 218"/>
              <a:gd name="T33" fmla="*/ 31 h 124"/>
              <a:gd name="T34" fmla="*/ 218 w 218"/>
              <a:gd name="T35" fmla="*/ 19 h 124"/>
              <a:gd name="T36" fmla="*/ 196 w 218"/>
              <a:gd name="T37" fmla="*/ 0 h 124"/>
              <a:gd name="T38" fmla="*/ 177 w 218"/>
              <a:gd name="T39" fmla="*/ 19 h 124"/>
              <a:gd name="T40" fmla="*/ 208 w 218"/>
              <a:gd name="T41" fmla="*/ 31 h 124"/>
              <a:gd name="T42" fmla="*/ 208 w 218"/>
              <a:gd name="T43" fmla="*/ 31 h 124"/>
              <a:gd name="T44" fmla="*/ 208 w 218"/>
              <a:gd name="T45" fmla="*/ 3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124">
                <a:moveTo>
                  <a:pt x="140" y="76"/>
                </a:moveTo>
                <a:lnTo>
                  <a:pt x="147" y="60"/>
                </a:lnTo>
                <a:lnTo>
                  <a:pt x="156" y="48"/>
                </a:lnTo>
                <a:lnTo>
                  <a:pt x="140" y="24"/>
                </a:lnTo>
                <a:lnTo>
                  <a:pt x="109" y="41"/>
                </a:lnTo>
                <a:lnTo>
                  <a:pt x="85" y="62"/>
                </a:lnTo>
                <a:lnTo>
                  <a:pt x="140" y="76"/>
                </a:lnTo>
                <a:lnTo>
                  <a:pt x="140" y="76"/>
                </a:lnTo>
                <a:lnTo>
                  <a:pt x="140" y="76"/>
                </a:lnTo>
                <a:close/>
                <a:moveTo>
                  <a:pt x="24" y="124"/>
                </a:moveTo>
                <a:lnTo>
                  <a:pt x="28" y="105"/>
                </a:lnTo>
                <a:lnTo>
                  <a:pt x="24" y="86"/>
                </a:lnTo>
                <a:lnTo>
                  <a:pt x="0" y="112"/>
                </a:lnTo>
                <a:lnTo>
                  <a:pt x="24" y="124"/>
                </a:lnTo>
                <a:lnTo>
                  <a:pt x="24" y="124"/>
                </a:lnTo>
                <a:lnTo>
                  <a:pt x="24" y="124"/>
                </a:lnTo>
                <a:close/>
                <a:moveTo>
                  <a:pt x="208" y="31"/>
                </a:moveTo>
                <a:lnTo>
                  <a:pt x="218" y="19"/>
                </a:lnTo>
                <a:lnTo>
                  <a:pt x="196" y="0"/>
                </a:lnTo>
                <a:lnTo>
                  <a:pt x="177" y="19"/>
                </a:lnTo>
                <a:lnTo>
                  <a:pt x="208" y="31"/>
                </a:lnTo>
                <a:lnTo>
                  <a:pt x="208" y="31"/>
                </a:lnTo>
                <a:lnTo>
                  <a:pt x="208" y="31"/>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99" name="Luxembourg"/>
          <p:cNvSpPr>
            <a:spLocks noChangeAspect="1"/>
          </p:cNvSpPr>
          <p:nvPr/>
        </p:nvSpPr>
        <p:spPr bwMode="gray">
          <a:xfrm>
            <a:off x="6118652" y="4127447"/>
            <a:ext cx="47980" cy="65559"/>
          </a:xfrm>
          <a:custGeom>
            <a:avLst/>
            <a:gdLst>
              <a:gd name="T0" fmla="*/ 26 w 26"/>
              <a:gd name="T1" fmla="*/ 40 h 40"/>
              <a:gd name="T2" fmla="*/ 26 w 26"/>
              <a:gd name="T3" fmla="*/ 20 h 40"/>
              <a:gd name="T4" fmla="*/ 12 w 26"/>
              <a:gd name="T5" fmla="*/ 0 h 40"/>
              <a:gd name="T6" fmla="*/ 4 w 26"/>
              <a:gd name="T7" fmla="*/ 8 h 40"/>
              <a:gd name="T8" fmla="*/ 0 w 26"/>
              <a:gd name="T9" fmla="*/ 16 h 40"/>
              <a:gd name="T10" fmla="*/ 4 w 26"/>
              <a:gd name="T11" fmla="*/ 22 h 40"/>
              <a:gd name="T12" fmla="*/ 0 w 26"/>
              <a:gd name="T13" fmla="*/ 40 h 40"/>
              <a:gd name="T14" fmla="*/ 26 w 26"/>
              <a:gd name="T15" fmla="*/ 40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0">
                <a:moveTo>
                  <a:pt x="26" y="40"/>
                </a:moveTo>
                <a:lnTo>
                  <a:pt x="26" y="20"/>
                </a:lnTo>
                <a:lnTo>
                  <a:pt x="12" y="0"/>
                </a:lnTo>
                <a:lnTo>
                  <a:pt x="4" y="8"/>
                </a:lnTo>
                <a:lnTo>
                  <a:pt x="0" y="16"/>
                </a:lnTo>
                <a:lnTo>
                  <a:pt x="4" y="22"/>
                </a:lnTo>
                <a:lnTo>
                  <a:pt x="0" y="40"/>
                </a:lnTo>
                <a:lnTo>
                  <a:pt x="26" y="40"/>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00" name="Lithuania"/>
          <p:cNvSpPr>
            <a:spLocks noChangeAspect="1"/>
          </p:cNvSpPr>
          <p:nvPr/>
        </p:nvSpPr>
        <p:spPr bwMode="gray">
          <a:xfrm>
            <a:off x="7164020" y="3413885"/>
            <a:ext cx="410019" cy="303209"/>
          </a:xfrm>
          <a:custGeom>
            <a:avLst/>
            <a:gdLst>
              <a:gd name="T0" fmla="*/ 220 w 226"/>
              <a:gd name="T1" fmla="*/ 68 h 176"/>
              <a:gd name="T2" fmla="*/ 208 w 226"/>
              <a:gd name="T3" fmla="*/ 50 h 176"/>
              <a:gd name="T4" fmla="*/ 204 w 226"/>
              <a:gd name="T5" fmla="*/ 34 h 176"/>
              <a:gd name="T6" fmla="*/ 184 w 226"/>
              <a:gd name="T7" fmla="*/ 16 h 176"/>
              <a:gd name="T8" fmla="*/ 170 w 226"/>
              <a:gd name="T9" fmla="*/ 16 h 176"/>
              <a:gd name="T10" fmla="*/ 154 w 226"/>
              <a:gd name="T11" fmla="*/ 4 h 176"/>
              <a:gd name="T12" fmla="*/ 96 w 226"/>
              <a:gd name="T13" fmla="*/ 14 h 176"/>
              <a:gd name="T14" fmla="*/ 72 w 226"/>
              <a:gd name="T15" fmla="*/ 4 h 176"/>
              <a:gd name="T16" fmla="*/ 56 w 226"/>
              <a:gd name="T17" fmla="*/ 8 h 176"/>
              <a:gd name="T18" fmla="*/ 38 w 226"/>
              <a:gd name="T19" fmla="*/ 0 h 176"/>
              <a:gd name="T20" fmla="*/ 0 w 226"/>
              <a:gd name="T21" fmla="*/ 16 h 176"/>
              <a:gd name="T22" fmla="*/ 0 w 226"/>
              <a:gd name="T23" fmla="*/ 38 h 176"/>
              <a:gd name="T24" fmla="*/ 8 w 226"/>
              <a:gd name="T25" fmla="*/ 62 h 176"/>
              <a:gd name="T26" fmla="*/ 10 w 226"/>
              <a:gd name="T27" fmla="*/ 80 h 176"/>
              <a:gd name="T28" fmla="*/ 58 w 226"/>
              <a:gd name="T29" fmla="*/ 106 h 176"/>
              <a:gd name="T30" fmla="*/ 92 w 226"/>
              <a:gd name="T31" fmla="*/ 110 h 176"/>
              <a:gd name="T32" fmla="*/ 80 w 226"/>
              <a:gd name="T33" fmla="*/ 124 h 176"/>
              <a:gd name="T34" fmla="*/ 78 w 226"/>
              <a:gd name="T35" fmla="*/ 138 h 176"/>
              <a:gd name="T36" fmla="*/ 102 w 226"/>
              <a:gd name="T37" fmla="*/ 158 h 176"/>
              <a:gd name="T38" fmla="*/ 108 w 226"/>
              <a:gd name="T39" fmla="*/ 176 h 176"/>
              <a:gd name="T40" fmla="*/ 148 w 226"/>
              <a:gd name="T41" fmla="*/ 176 h 176"/>
              <a:gd name="T42" fmla="*/ 156 w 226"/>
              <a:gd name="T43" fmla="*/ 154 h 176"/>
              <a:gd name="T44" fmla="*/ 170 w 226"/>
              <a:gd name="T45" fmla="*/ 154 h 176"/>
              <a:gd name="T46" fmla="*/ 196 w 226"/>
              <a:gd name="T47" fmla="*/ 166 h 176"/>
              <a:gd name="T48" fmla="*/ 200 w 226"/>
              <a:gd name="T49" fmla="*/ 152 h 176"/>
              <a:gd name="T50" fmla="*/ 194 w 226"/>
              <a:gd name="T51" fmla="*/ 130 h 176"/>
              <a:gd name="T52" fmla="*/ 212 w 226"/>
              <a:gd name="T53" fmla="*/ 94 h 176"/>
              <a:gd name="T54" fmla="*/ 226 w 226"/>
              <a:gd name="T55" fmla="*/ 88 h 176"/>
              <a:gd name="T56" fmla="*/ 220 w 226"/>
              <a:gd name="T57" fmla="*/ 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6" h="176">
                <a:moveTo>
                  <a:pt x="220" y="68"/>
                </a:moveTo>
                <a:lnTo>
                  <a:pt x="208" y="50"/>
                </a:lnTo>
                <a:lnTo>
                  <a:pt x="204" y="34"/>
                </a:lnTo>
                <a:lnTo>
                  <a:pt x="184" y="16"/>
                </a:lnTo>
                <a:lnTo>
                  <a:pt x="170" y="16"/>
                </a:lnTo>
                <a:lnTo>
                  <a:pt x="154" y="4"/>
                </a:lnTo>
                <a:lnTo>
                  <a:pt x="96" y="14"/>
                </a:lnTo>
                <a:lnTo>
                  <a:pt x="72" y="4"/>
                </a:lnTo>
                <a:lnTo>
                  <a:pt x="56" y="8"/>
                </a:lnTo>
                <a:lnTo>
                  <a:pt x="38" y="0"/>
                </a:lnTo>
                <a:lnTo>
                  <a:pt x="0" y="16"/>
                </a:lnTo>
                <a:lnTo>
                  <a:pt x="0" y="38"/>
                </a:lnTo>
                <a:lnTo>
                  <a:pt x="8" y="62"/>
                </a:lnTo>
                <a:lnTo>
                  <a:pt x="10" y="80"/>
                </a:lnTo>
                <a:lnTo>
                  <a:pt x="58" y="106"/>
                </a:lnTo>
                <a:lnTo>
                  <a:pt x="92" y="110"/>
                </a:lnTo>
                <a:lnTo>
                  <a:pt x="80" y="124"/>
                </a:lnTo>
                <a:lnTo>
                  <a:pt x="78" y="138"/>
                </a:lnTo>
                <a:lnTo>
                  <a:pt x="102" y="158"/>
                </a:lnTo>
                <a:lnTo>
                  <a:pt x="108" y="176"/>
                </a:lnTo>
                <a:lnTo>
                  <a:pt x="148" y="176"/>
                </a:lnTo>
                <a:lnTo>
                  <a:pt x="156" y="154"/>
                </a:lnTo>
                <a:lnTo>
                  <a:pt x="170" y="154"/>
                </a:lnTo>
                <a:lnTo>
                  <a:pt x="196" y="166"/>
                </a:lnTo>
                <a:lnTo>
                  <a:pt x="200" y="152"/>
                </a:lnTo>
                <a:lnTo>
                  <a:pt x="194" y="130"/>
                </a:lnTo>
                <a:lnTo>
                  <a:pt x="212" y="94"/>
                </a:lnTo>
                <a:lnTo>
                  <a:pt x="226" y="88"/>
                </a:lnTo>
                <a:lnTo>
                  <a:pt x="220" y="68"/>
                </a:lnTo>
                <a:close/>
              </a:path>
            </a:pathLst>
          </a:custGeom>
          <a:solidFill>
            <a:schemeClr val="tx2"/>
          </a:solidFill>
          <a:ln w="6350">
            <a:solidFill>
              <a:schemeClr val="bg1"/>
            </a:solid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51" name="TextBox 150"/>
          <p:cNvSpPr txBox="1"/>
          <p:nvPr/>
        </p:nvSpPr>
        <p:spPr>
          <a:xfrm>
            <a:off x="5095262" y="5830929"/>
            <a:ext cx="3640199" cy="276979"/>
          </a:xfrm>
          <a:prstGeom prst="rect">
            <a:avLst/>
          </a:prstGeom>
          <a:ln w="19050">
            <a:solidFill>
              <a:schemeClr val="bg1">
                <a:lumMod val="85000"/>
              </a:schemeClr>
            </a:solidFill>
            <a:prstDash val="dash"/>
          </a:ln>
        </p:spPr>
        <p:style>
          <a:lnRef idx="2">
            <a:schemeClr val="accent1"/>
          </a:lnRef>
          <a:fillRef idx="1">
            <a:schemeClr val="lt1"/>
          </a:fillRef>
          <a:effectRef idx="0">
            <a:schemeClr val="accent1"/>
          </a:effectRef>
          <a:fontRef idx="minor">
            <a:schemeClr val="dk1"/>
          </a:fontRef>
        </p:style>
        <p:txBody>
          <a:bodyPr wrap="square" lIns="91418" tIns="45710" rIns="91418" bIns="45710" rtlCol="0">
            <a:spAutoFit/>
          </a:bodyPr>
          <a:lstStyle/>
          <a:p>
            <a:pPr algn="ctr" defTabSz="457200" eaLnBrk="1" fontAlgn="auto" hangingPunct="1">
              <a:spcBef>
                <a:spcPts val="0"/>
              </a:spcBef>
              <a:spcAft>
                <a:spcPts val="0"/>
              </a:spcAft>
            </a:pPr>
            <a:r>
              <a:rPr lang="en-US" sz="1200" dirty="0" smtClean="0">
                <a:solidFill>
                  <a:srgbClr val="0070C0"/>
                </a:solidFill>
                <a:latin typeface="Futura Lt BT" panose="020B0402020204020303" pitchFamily="34" charset="0"/>
                <a:cs typeface="Myriad Pro"/>
              </a:rPr>
              <a:t>Blue</a:t>
            </a:r>
            <a:r>
              <a:rPr lang="en-US" sz="1200" b="0" dirty="0" smtClean="0">
                <a:solidFill>
                  <a:prstClr val="black">
                    <a:lumMod val="75000"/>
                    <a:lumOff val="25000"/>
                  </a:prstClr>
                </a:solidFill>
                <a:latin typeface="Futura Lt BT" panose="020B0402020204020303" pitchFamily="34" charset="0"/>
                <a:cs typeface="Myriad Pro"/>
              </a:rPr>
              <a:t> </a:t>
            </a:r>
            <a:r>
              <a:rPr lang="et-EE" sz="1200" b="0" dirty="0" smtClean="0">
                <a:solidFill>
                  <a:prstClr val="black">
                    <a:lumMod val="75000"/>
                    <a:lumOff val="25000"/>
                  </a:prstClr>
                </a:solidFill>
                <a:latin typeface="Futura Lt BT" panose="020B0402020204020303" pitchFamily="34" charset="0"/>
                <a:cs typeface="Myriad Pro"/>
              </a:rPr>
              <a:t>– </a:t>
            </a:r>
            <a:r>
              <a:rPr lang="en-US" sz="1200" b="0" dirty="0" smtClean="0">
                <a:solidFill>
                  <a:prstClr val="black">
                    <a:lumMod val="75000"/>
                    <a:lumOff val="25000"/>
                  </a:prstClr>
                </a:solidFill>
                <a:latin typeface="Futura Lt BT" panose="020B0402020204020303" pitchFamily="34" charset="0"/>
                <a:cs typeface="Myriad Pro"/>
              </a:rPr>
              <a:t>Signed /</a:t>
            </a:r>
            <a:r>
              <a:rPr lang="et-EE" sz="1200" b="0" dirty="0" smtClean="0">
                <a:solidFill>
                  <a:prstClr val="black">
                    <a:lumMod val="75000"/>
                    <a:lumOff val="25000"/>
                  </a:prstClr>
                </a:solidFill>
                <a:latin typeface="Futura Lt BT" panose="020B0402020204020303" pitchFamily="34" charset="0"/>
                <a:cs typeface="Myriad Pro"/>
              </a:rPr>
              <a:t> </a:t>
            </a:r>
            <a:r>
              <a:rPr lang="en-US" sz="1200" dirty="0" smtClean="0">
                <a:solidFill>
                  <a:srgbClr val="FFC000"/>
                </a:solidFill>
                <a:latin typeface="Futura Lt BT" panose="020B0402020204020303" pitchFamily="34" charset="0"/>
                <a:cs typeface="Myriad Pro"/>
              </a:rPr>
              <a:t>Yellow</a:t>
            </a:r>
            <a:r>
              <a:rPr lang="et-EE" sz="1200" b="0" dirty="0" smtClean="0">
                <a:solidFill>
                  <a:srgbClr val="FFC000"/>
                </a:solidFill>
                <a:latin typeface="Futura Lt BT" panose="020B0402020204020303" pitchFamily="34" charset="0"/>
                <a:cs typeface="Myriad Pro"/>
              </a:rPr>
              <a:t> </a:t>
            </a:r>
            <a:r>
              <a:rPr lang="et-EE" sz="1200" b="0" dirty="0">
                <a:solidFill>
                  <a:prstClr val="black">
                    <a:lumMod val="75000"/>
                    <a:lumOff val="25000"/>
                  </a:prstClr>
                </a:solidFill>
                <a:latin typeface="Futura Lt BT" panose="020B0402020204020303" pitchFamily="34" charset="0"/>
                <a:cs typeface="Myriad Pro"/>
              </a:rPr>
              <a:t>– </a:t>
            </a:r>
            <a:r>
              <a:rPr lang="en-US" sz="1200" b="0" dirty="0" smtClean="0">
                <a:solidFill>
                  <a:prstClr val="black">
                    <a:lumMod val="75000"/>
                    <a:lumOff val="25000"/>
                  </a:prstClr>
                </a:solidFill>
                <a:latin typeface="Futura Lt BT" panose="020B0402020204020303" pitchFamily="34" charset="0"/>
                <a:cs typeface="Myriad Pro"/>
              </a:rPr>
              <a:t>Under appraisal</a:t>
            </a:r>
            <a:endParaRPr lang="en-GB" sz="1200" b="0" dirty="0">
              <a:solidFill>
                <a:prstClr val="black">
                  <a:lumMod val="75000"/>
                  <a:lumOff val="25000"/>
                </a:prstClr>
              </a:solidFill>
              <a:latin typeface="Futura Lt BT" panose="020B0402020204020303" pitchFamily="34" charset="0"/>
              <a:cs typeface="Myriad Pro"/>
            </a:endParaRPr>
          </a:p>
        </p:txBody>
      </p:sp>
      <p:sp>
        <p:nvSpPr>
          <p:cNvPr id="3" name="Rectangle 2"/>
          <p:cNvSpPr/>
          <p:nvPr/>
        </p:nvSpPr>
        <p:spPr>
          <a:xfrm>
            <a:off x="6358448" y="4653676"/>
            <a:ext cx="146232" cy="124931"/>
          </a:xfrm>
          <a:prstGeom prst="rect">
            <a:avLst/>
          </a:prstGeom>
          <a:solidFill>
            <a:schemeClr val="tx2"/>
          </a:solidFill>
          <a:ln w="6350">
            <a:noFill/>
            <a:prstDash val="solid"/>
            <a:round/>
            <a:headEnd/>
            <a:tailEnd/>
          </a:ln>
        </p:spPr>
        <p:txBody>
          <a:bodyPr/>
          <a:lstStyle/>
          <a:p>
            <a:pPr defTabSz="457200" eaLnBrk="1" fontAlgn="auto" hangingPunct="1">
              <a:spcBef>
                <a:spcPts val="0"/>
              </a:spcBef>
              <a:spcAft>
                <a:spcPts val="0"/>
              </a:spcAft>
            </a:pPr>
            <a:endParaRPr lang="en-GB" sz="1800" b="0">
              <a:solidFill>
                <a:prstClr val="black"/>
              </a:solidFill>
              <a:latin typeface="Calibri"/>
              <a:ea typeface="+mn-ea"/>
              <a:cs typeface="+mn-cs"/>
            </a:endParaRPr>
          </a:p>
        </p:txBody>
      </p:sp>
      <p:sp>
        <p:nvSpPr>
          <p:cNvPr id="155" name="Arc 154"/>
          <p:cNvSpPr/>
          <p:nvPr/>
        </p:nvSpPr>
        <p:spPr>
          <a:xfrm>
            <a:off x="6958688" y="4808817"/>
            <a:ext cx="179909" cy="135706"/>
          </a:xfrm>
          <a:prstGeom prst="arc">
            <a:avLst/>
          </a:prstGeom>
          <a:ln w="31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457200" eaLnBrk="1" hangingPunct="1"/>
            <a:endParaRPr lang="en-GB" sz="1800" b="0">
              <a:solidFill>
                <a:prstClr val="black"/>
              </a:solidFill>
            </a:endParaRPr>
          </a:p>
        </p:txBody>
      </p:sp>
      <p:sp>
        <p:nvSpPr>
          <p:cNvPr id="156" name="Rectangle 155"/>
          <p:cNvSpPr/>
          <p:nvPr/>
        </p:nvSpPr>
        <p:spPr>
          <a:xfrm rot="19102363">
            <a:off x="7039577" y="4839535"/>
            <a:ext cx="76795" cy="41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grpSp>
        <p:nvGrpSpPr>
          <p:cNvPr id="6" name="Group 5"/>
          <p:cNvGrpSpPr/>
          <p:nvPr/>
        </p:nvGrpSpPr>
        <p:grpSpPr>
          <a:xfrm>
            <a:off x="7018546" y="4805020"/>
            <a:ext cx="102579" cy="75252"/>
            <a:chOff x="6475108" y="4865402"/>
            <a:chExt cx="102579" cy="75252"/>
          </a:xfrm>
        </p:grpSpPr>
        <p:sp>
          <p:nvSpPr>
            <p:cNvPr id="157" name="Rectangle 156"/>
            <p:cNvSpPr/>
            <p:nvPr/>
          </p:nvSpPr>
          <p:spPr>
            <a:xfrm rot="19102363">
              <a:off x="6493082" y="4899091"/>
              <a:ext cx="76795" cy="41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sp>
          <p:nvSpPr>
            <p:cNvPr id="159" name="Rectangle 158"/>
            <p:cNvSpPr/>
            <p:nvPr/>
          </p:nvSpPr>
          <p:spPr>
            <a:xfrm rot="19102363">
              <a:off x="6531968" y="4891280"/>
              <a:ext cx="45719"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sp>
          <p:nvSpPr>
            <p:cNvPr id="161" name="Rectangle 160"/>
            <p:cNvSpPr/>
            <p:nvPr/>
          </p:nvSpPr>
          <p:spPr>
            <a:xfrm rot="19102363">
              <a:off x="6475108" y="4865402"/>
              <a:ext cx="76795" cy="41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grpSp>
      <p:grpSp>
        <p:nvGrpSpPr>
          <p:cNvPr id="5" name="Group 4"/>
          <p:cNvGrpSpPr/>
          <p:nvPr/>
        </p:nvGrpSpPr>
        <p:grpSpPr>
          <a:xfrm>
            <a:off x="7006172" y="4815542"/>
            <a:ext cx="189631" cy="87101"/>
            <a:chOff x="6460353" y="4871162"/>
            <a:chExt cx="189631" cy="87101"/>
          </a:xfrm>
        </p:grpSpPr>
        <p:sp>
          <p:nvSpPr>
            <p:cNvPr id="4" name="Rectangle 3"/>
            <p:cNvSpPr/>
            <p:nvPr/>
          </p:nvSpPr>
          <p:spPr>
            <a:xfrm rot="19102363">
              <a:off x="6460353" y="4880847"/>
              <a:ext cx="76795"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sp>
          <p:nvSpPr>
            <p:cNvPr id="158" name="Rectangle 157"/>
            <p:cNvSpPr/>
            <p:nvPr/>
          </p:nvSpPr>
          <p:spPr>
            <a:xfrm rot="19102363">
              <a:off x="6484158" y="4906234"/>
              <a:ext cx="76795" cy="41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sp>
          <p:nvSpPr>
            <p:cNvPr id="160" name="Freeform 159"/>
            <p:cNvSpPr/>
            <p:nvPr/>
          </p:nvSpPr>
          <p:spPr>
            <a:xfrm rot="2534068">
              <a:off x="6521283" y="4871162"/>
              <a:ext cx="128701" cy="87101"/>
            </a:xfrm>
            <a:custGeom>
              <a:avLst/>
              <a:gdLst>
                <a:gd name="connsiteX0" fmla="*/ 0 w 80962"/>
                <a:gd name="connsiteY0" fmla="*/ 20739 h 58839"/>
                <a:gd name="connsiteX1" fmla="*/ 66675 w 80962"/>
                <a:gd name="connsiteY1" fmla="*/ 1689 h 58839"/>
                <a:gd name="connsiteX2" fmla="*/ 80962 w 80962"/>
                <a:gd name="connsiteY2" fmla="*/ 58839 h 58839"/>
                <a:gd name="connsiteX3" fmla="*/ 80962 w 80962"/>
                <a:gd name="connsiteY3" fmla="*/ 58839 h 58839"/>
              </a:gdLst>
              <a:ahLst/>
              <a:cxnLst>
                <a:cxn ang="0">
                  <a:pos x="connsiteX0" y="connsiteY0"/>
                </a:cxn>
                <a:cxn ang="0">
                  <a:pos x="connsiteX1" y="connsiteY1"/>
                </a:cxn>
                <a:cxn ang="0">
                  <a:pos x="connsiteX2" y="connsiteY2"/>
                </a:cxn>
                <a:cxn ang="0">
                  <a:pos x="connsiteX3" y="connsiteY3"/>
                </a:cxn>
              </a:cxnLst>
              <a:rect l="l" t="t" r="r" b="b"/>
              <a:pathLst>
                <a:path w="80962" h="58839">
                  <a:moveTo>
                    <a:pt x="0" y="20739"/>
                  </a:moveTo>
                  <a:cubicBezTo>
                    <a:pt x="26590" y="8039"/>
                    <a:pt x="53181" y="-4661"/>
                    <a:pt x="66675" y="1689"/>
                  </a:cubicBezTo>
                  <a:cubicBezTo>
                    <a:pt x="80169" y="8039"/>
                    <a:pt x="80962" y="58839"/>
                    <a:pt x="80962" y="58839"/>
                  </a:cubicBezTo>
                  <a:lnTo>
                    <a:pt x="80962" y="58839"/>
                  </a:lnTo>
                </a:path>
              </a:pathLst>
            </a:custGeom>
            <a:solidFill>
              <a:schemeClr val="bg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hangingPunct="1"/>
              <a:endParaRPr lang="en-GB" sz="1800" b="0">
                <a:solidFill>
                  <a:prstClr val="white"/>
                </a:solidFill>
              </a:endParaRPr>
            </a:p>
          </p:txBody>
        </p:sp>
        <p:sp>
          <p:nvSpPr>
            <p:cNvPr id="162" name="Rectangle 161"/>
            <p:cNvSpPr/>
            <p:nvPr/>
          </p:nvSpPr>
          <p:spPr>
            <a:xfrm rot="19102363">
              <a:off x="6484158" y="4875230"/>
              <a:ext cx="76795" cy="4156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sp>
          <p:nvSpPr>
            <p:cNvPr id="163" name="Rectangle 162"/>
            <p:cNvSpPr/>
            <p:nvPr/>
          </p:nvSpPr>
          <p:spPr>
            <a:xfrm rot="19102363">
              <a:off x="6553170" y="4881920"/>
              <a:ext cx="45719" cy="45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fontAlgn="auto" hangingPunct="1">
                <a:spcBef>
                  <a:spcPts val="0"/>
                </a:spcBef>
                <a:spcAft>
                  <a:spcPts val="0"/>
                </a:spcAft>
              </a:pPr>
              <a:endParaRPr lang="en-GB" sz="1800" b="0">
                <a:solidFill>
                  <a:prstClr val="white"/>
                </a:solidFill>
              </a:endParaRPr>
            </a:p>
          </p:txBody>
        </p:sp>
      </p:grpSp>
      <p:sp>
        <p:nvSpPr>
          <p:cNvPr id="164" name="Freeform 163"/>
          <p:cNvSpPr/>
          <p:nvPr/>
        </p:nvSpPr>
        <p:spPr>
          <a:xfrm rot="2534068">
            <a:off x="7047098" y="4805754"/>
            <a:ext cx="88620" cy="45719"/>
          </a:xfrm>
          <a:custGeom>
            <a:avLst/>
            <a:gdLst>
              <a:gd name="connsiteX0" fmla="*/ 0 w 80962"/>
              <a:gd name="connsiteY0" fmla="*/ 20739 h 58839"/>
              <a:gd name="connsiteX1" fmla="*/ 66675 w 80962"/>
              <a:gd name="connsiteY1" fmla="*/ 1689 h 58839"/>
              <a:gd name="connsiteX2" fmla="*/ 80962 w 80962"/>
              <a:gd name="connsiteY2" fmla="*/ 58839 h 58839"/>
              <a:gd name="connsiteX3" fmla="*/ 80962 w 80962"/>
              <a:gd name="connsiteY3" fmla="*/ 58839 h 58839"/>
            </a:gdLst>
            <a:ahLst/>
            <a:cxnLst>
              <a:cxn ang="0">
                <a:pos x="connsiteX0" y="connsiteY0"/>
              </a:cxn>
              <a:cxn ang="0">
                <a:pos x="connsiteX1" y="connsiteY1"/>
              </a:cxn>
              <a:cxn ang="0">
                <a:pos x="connsiteX2" y="connsiteY2"/>
              </a:cxn>
              <a:cxn ang="0">
                <a:pos x="connsiteX3" y="connsiteY3"/>
              </a:cxn>
            </a:cxnLst>
            <a:rect l="l" t="t" r="r" b="b"/>
            <a:pathLst>
              <a:path w="80962" h="58839">
                <a:moveTo>
                  <a:pt x="0" y="20739"/>
                </a:moveTo>
                <a:cubicBezTo>
                  <a:pt x="26590" y="8039"/>
                  <a:pt x="53181" y="-4661"/>
                  <a:pt x="66675" y="1689"/>
                </a:cubicBezTo>
                <a:cubicBezTo>
                  <a:pt x="80169" y="8039"/>
                  <a:pt x="80962" y="58839"/>
                  <a:pt x="80962" y="58839"/>
                </a:cubicBezTo>
                <a:lnTo>
                  <a:pt x="80962" y="58839"/>
                </a:lnTo>
              </a:path>
            </a:pathLst>
          </a:custGeom>
          <a:solidFill>
            <a:schemeClr val="bg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eaLnBrk="1" hangingPunct="1"/>
            <a:endParaRPr lang="en-GB" sz="1800" b="0">
              <a:solidFill>
                <a:prstClr val="white"/>
              </a:solidFill>
            </a:endParaRPr>
          </a:p>
        </p:txBody>
      </p:sp>
      <p:sp>
        <p:nvSpPr>
          <p:cNvPr id="8" name="TextBox 7"/>
          <p:cNvSpPr txBox="1"/>
          <p:nvPr/>
        </p:nvSpPr>
        <p:spPr>
          <a:xfrm>
            <a:off x="158853" y="6409818"/>
            <a:ext cx="7785546" cy="246221"/>
          </a:xfrm>
          <a:prstGeom prst="rect">
            <a:avLst/>
          </a:prstGeom>
          <a:noFill/>
        </p:spPr>
        <p:txBody>
          <a:bodyPr wrap="square" rtlCol="0">
            <a:spAutoFit/>
          </a:bodyPr>
          <a:lstStyle/>
          <a:p>
            <a:pPr defTabSz="457200" eaLnBrk="1" fontAlgn="auto" hangingPunct="1">
              <a:spcBef>
                <a:spcPts val="0"/>
              </a:spcBef>
              <a:spcAft>
                <a:spcPts val="0"/>
              </a:spcAft>
            </a:pPr>
            <a:r>
              <a:rPr lang="en-GB" sz="1000" b="0" baseline="30000" dirty="0" smtClean="0">
                <a:solidFill>
                  <a:prstClr val="black"/>
                </a:solidFill>
                <a:latin typeface="Futura Lt BT" panose="020B0402020204020303" pitchFamily="34" charset="0"/>
                <a:ea typeface="+mn-ea"/>
                <a:cs typeface="+mn-cs"/>
              </a:rPr>
              <a:t>(</a:t>
            </a:r>
            <a:r>
              <a:rPr lang="en-GB" sz="1000" b="0" baseline="30000" dirty="0">
                <a:solidFill>
                  <a:prstClr val="black"/>
                </a:solidFill>
                <a:latin typeface="Futura Lt BT" panose="020B0402020204020303" pitchFamily="34" charset="0"/>
                <a:ea typeface="+mn-ea"/>
                <a:cs typeface="+mn-cs"/>
              </a:rPr>
              <a:t>1</a:t>
            </a:r>
            <a:r>
              <a:rPr lang="en-GB" sz="1000" b="0" baseline="30000" dirty="0" smtClean="0">
                <a:solidFill>
                  <a:prstClr val="black"/>
                </a:solidFill>
                <a:latin typeface="Futura Lt BT" panose="020B0402020204020303" pitchFamily="34" charset="0"/>
                <a:ea typeface="+mn-ea"/>
                <a:cs typeface="+mn-cs"/>
              </a:rPr>
              <a:t>)</a:t>
            </a:r>
            <a:r>
              <a:rPr lang="en-GB" sz="1000" b="0" dirty="0" smtClean="0">
                <a:solidFill>
                  <a:prstClr val="black"/>
                </a:solidFill>
                <a:latin typeface="Futura Lt BT" panose="020B0402020204020303" pitchFamily="34" charset="0"/>
                <a:ea typeface="+mn-ea"/>
                <a:cs typeface="+mn-cs"/>
              </a:rPr>
              <a:t> </a:t>
            </a:r>
            <a:r>
              <a:rPr lang="en-GB" sz="1000" b="0" dirty="0">
                <a:solidFill>
                  <a:prstClr val="black"/>
                </a:solidFill>
                <a:latin typeface="Futura Lt BT" panose="020B0402020204020303" pitchFamily="34" charset="0"/>
                <a:ea typeface="+mn-ea"/>
                <a:cs typeface="+mn-cs"/>
              </a:rPr>
              <a:t>Includes </a:t>
            </a:r>
            <a:r>
              <a:rPr lang="en-GB" sz="1000" b="0" dirty="0" smtClean="0">
                <a:solidFill>
                  <a:prstClr val="black"/>
                </a:solidFill>
                <a:latin typeface="Futura Lt BT" panose="020B0402020204020303" pitchFamily="34" charset="0"/>
                <a:ea typeface="+mn-ea"/>
                <a:cs typeface="+mn-cs"/>
              </a:rPr>
              <a:t>Umbrella Participating Entities / </a:t>
            </a:r>
            <a:r>
              <a:rPr lang="en-GB" sz="1000" b="0" baseline="30000" dirty="0" smtClean="0">
                <a:solidFill>
                  <a:prstClr val="black"/>
                </a:solidFill>
                <a:latin typeface="Futura Lt BT" panose="020B0402020204020303" pitchFamily="34" charset="0"/>
                <a:ea typeface="+mn-ea"/>
                <a:cs typeface="+mn-cs"/>
              </a:rPr>
              <a:t>(2)</a:t>
            </a:r>
            <a:r>
              <a:rPr lang="en-GB" sz="1000" b="0" dirty="0" smtClean="0">
                <a:solidFill>
                  <a:prstClr val="black"/>
                </a:solidFill>
                <a:latin typeface="Futura Lt BT" panose="020B0402020204020303" pitchFamily="34" charset="0"/>
                <a:ea typeface="+mn-ea"/>
                <a:cs typeface="+mn-cs"/>
              </a:rPr>
              <a:t> Including multiple contracts under Umbrella structures / </a:t>
            </a:r>
            <a:r>
              <a:rPr lang="en-GB" sz="1000" b="0" baseline="30000" dirty="0" smtClean="0">
                <a:solidFill>
                  <a:prstClr val="black"/>
                </a:solidFill>
                <a:latin typeface="Futura Lt BT" panose="020B0402020204020303" pitchFamily="34" charset="0"/>
                <a:ea typeface="+mn-ea"/>
                <a:cs typeface="+mn-cs"/>
              </a:rPr>
              <a:t>(3) </a:t>
            </a:r>
            <a:r>
              <a:rPr lang="en-GB" sz="1000" b="0" dirty="0">
                <a:solidFill>
                  <a:prstClr val="black"/>
                </a:solidFill>
                <a:latin typeface="Futura Lt BT" panose="020B0402020204020303" pitchFamily="34" charset="0"/>
                <a:ea typeface="+mn-ea"/>
                <a:cs typeface="+mn-cs"/>
              </a:rPr>
              <a:t>Portfolio view as of 30 June 2017 </a:t>
            </a:r>
            <a:endParaRPr lang="en-GB" sz="1000" b="0" baseline="30000" dirty="0">
              <a:solidFill>
                <a:prstClr val="black"/>
              </a:solidFill>
              <a:latin typeface="Futura Lt BT" panose="020B0402020204020303" pitchFamily="34" charset="0"/>
              <a:ea typeface="+mn-ea"/>
              <a:cs typeface="+mn-cs"/>
            </a:endParaRPr>
          </a:p>
        </p:txBody>
      </p:sp>
      <p:sp>
        <p:nvSpPr>
          <p:cNvPr id="108" name="TextBox 107"/>
          <p:cNvSpPr txBox="1"/>
          <p:nvPr/>
        </p:nvSpPr>
        <p:spPr>
          <a:xfrm>
            <a:off x="7743261" y="1693033"/>
            <a:ext cx="1054497" cy="830977"/>
          </a:xfrm>
          <a:prstGeom prst="rect">
            <a:avLst/>
          </a:prstGeom>
          <a:solidFill>
            <a:schemeClr val="bg1">
              <a:lumMod val="95000"/>
            </a:schemeClr>
          </a:solidFill>
          <a:ln w="19050">
            <a:solidFill>
              <a:schemeClr val="bg1">
                <a:lumMod val="65000"/>
              </a:schemeClr>
            </a:solidFill>
            <a:prstDash val="dash"/>
          </a:ln>
        </p:spPr>
        <p:style>
          <a:lnRef idx="2">
            <a:schemeClr val="accent1"/>
          </a:lnRef>
          <a:fillRef idx="1">
            <a:schemeClr val="lt1"/>
          </a:fillRef>
          <a:effectRef idx="0">
            <a:schemeClr val="accent1"/>
          </a:effectRef>
          <a:fontRef idx="minor">
            <a:schemeClr val="dk1"/>
          </a:fontRef>
        </p:style>
        <p:txBody>
          <a:bodyPr wrap="square" lIns="91418" tIns="45710" rIns="91418" bIns="45710" rtlCol="0">
            <a:spAutoFit/>
          </a:bodyPr>
          <a:lstStyle/>
          <a:p>
            <a:pPr algn="ctr" defTabSz="457200" eaLnBrk="1" fontAlgn="auto" hangingPunct="1">
              <a:spcBef>
                <a:spcPts val="0"/>
              </a:spcBef>
              <a:spcAft>
                <a:spcPts val="0"/>
              </a:spcAft>
            </a:pPr>
            <a:r>
              <a:rPr lang="en-US" sz="1200" dirty="0" smtClean="0">
                <a:solidFill>
                  <a:srgbClr val="0070C0"/>
                </a:solidFill>
                <a:latin typeface="Futura Lt BT" panose="020B0402020204020303" pitchFamily="34" charset="0"/>
                <a:cs typeface="Myriad Pro"/>
              </a:rPr>
              <a:t>+ Georgia</a:t>
            </a:r>
          </a:p>
          <a:p>
            <a:pPr algn="ctr" defTabSz="457200" eaLnBrk="1" fontAlgn="auto" hangingPunct="1">
              <a:spcBef>
                <a:spcPts val="0"/>
              </a:spcBef>
              <a:spcAft>
                <a:spcPts val="0"/>
              </a:spcAft>
            </a:pPr>
            <a:r>
              <a:rPr lang="en-US" sz="1200" dirty="0" smtClean="0">
                <a:solidFill>
                  <a:srgbClr val="0070C0"/>
                </a:solidFill>
                <a:latin typeface="Futura Lt BT" panose="020B0402020204020303" pitchFamily="34" charset="0"/>
                <a:cs typeface="Myriad Pro"/>
              </a:rPr>
              <a:t>+Israel</a:t>
            </a:r>
          </a:p>
          <a:p>
            <a:pPr algn="ctr" defTabSz="457200" eaLnBrk="1" fontAlgn="auto" hangingPunct="1">
              <a:spcBef>
                <a:spcPts val="0"/>
              </a:spcBef>
              <a:spcAft>
                <a:spcPts val="0"/>
              </a:spcAft>
            </a:pPr>
            <a:r>
              <a:rPr lang="en-US" sz="1200" dirty="0" smtClean="0">
                <a:solidFill>
                  <a:srgbClr val="FFC000"/>
                </a:solidFill>
                <a:latin typeface="Futura Lt BT" panose="020B0402020204020303" pitchFamily="34" charset="0"/>
                <a:cs typeface="Myriad Pro"/>
              </a:rPr>
              <a:t>+Armenia</a:t>
            </a:r>
          </a:p>
          <a:p>
            <a:pPr algn="ctr" defTabSz="457200" eaLnBrk="1" fontAlgn="auto" hangingPunct="1">
              <a:spcBef>
                <a:spcPts val="0"/>
              </a:spcBef>
              <a:spcAft>
                <a:spcPts val="0"/>
              </a:spcAft>
            </a:pPr>
            <a:r>
              <a:rPr lang="en-US" sz="1200" dirty="0" smtClean="0">
                <a:solidFill>
                  <a:srgbClr val="FFC000"/>
                </a:solidFill>
                <a:latin typeface="Futura Lt BT" panose="020B0402020204020303" pitchFamily="34" charset="0"/>
                <a:cs typeface="Myriad Pro"/>
              </a:rPr>
              <a:t>+ Tunisia</a:t>
            </a:r>
            <a:endParaRPr lang="en-GB" sz="1200" b="0" dirty="0">
              <a:solidFill>
                <a:srgbClr val="FFC000"/>
              </a:solidFill>
              <a:latin typeface="Futura Lt BT" panose="020B0402020204020303" pitchFamily="34" charset="0"/>
              <a:cs typeface="Myriad Pro"/>
            </a:endParaRPr>
          </a:p>
        </p:txBody>
      </p:sp>
    </p:spTree>
    <p:extLst>
      <p:ext uri="{BB962C8B-B14F-4D97-AF65-F5344CB8AC3E}">
        <p14:creationId xmlns:p14="http://schemas.microsoft.com/office/powerpoint/2010/main" val="1802658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16632"/>
            <a:ext cx="2034384" cy="73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Placeholder 1"/>
          <p:cNvSpPr txBox="1">
            <a:spLocks/>
          </p:cNvSpPr>
          <p:nvPr/>
        </p:nvSpPr>
        <p:spPr>
          <a:xfrm>
            <a:off x="8569855" y="6604215"/>
            <a:ext cx="478832" cy="204450"/>
          </a:xfrm>
          <a:prstGeom prst="rect">
            <a:avLst/>
          </a:prstGeom>
        </p:spPr>
        <p:txBody>
          <a:bodyPr vert="horz"/>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fontAlgn="auto">
              <a:spcAft>
                <a:spcPts val="0"/>
              </a:spcAft>
              <a:buFont typeface="Arial"/>
              <a:buNone/>
            </a:pPr>
            <a:r>
              <a:rPr lang="en-GB" sz="900" b="0" dirty="0" smtClean="0">
                <a:solidFill>
                  <a:prstClr val="white"/>
                </a:solidFill>
                <a:latin typeface="Myriad Pro Light"/>
                <a:cs typeface="Myriad Pro Light"/>
              </a:rPr>
              <a:t>6</a:t>
            </a:r>
            <a:endParaRPr lang="en-GB" sz="900" b="0" dirty="0">
              <a:solidFill>
                <a:prstClr val="white"/>
              </a:solidFill>
              <a:latin typeface="Myriad Pro Light"/>
              <a:cs typeface="Myriad Pro Light"/>
            </a:endParaRPr>
          </a:p>
        </p:txBody>
      </p:sp>
      <p:sp>
        <p:nvSpPr>
          <p:cNvPr id="11" name="Title 1"/>
          <p:cNvSpPr txBox="1">
            <a:spLocks/>
          </p:cNvSpPr>
          <p:nvPr/>
        </p:nvSpPr>
        <p:spPr>
          <a:xfrm>
            <a:off x="27484" y="0"/>
            <a:ext cx="8143310" cy="1384995"/>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Aft>
                <a:spcPts val="0"/>
              </a:spcAft>
            </a:pPr>
            <a:r>
              <a:rPr lang="en-US" sz="2800" dirty="0">
                <a:solidFill>
                  <a:srgbClr val="114FA0"/>
                </a:solidFill>
                <a:latin typeface="Futura Lt BT" panose="020B0402020204020303" pitchFamily="34" charset="0"/>
              </a:rPr>
              <a:t>Implementation Update</a:t>
            </a:r>
          </a:p>
          <a:p>
            <a:pPr fontAlgn="auto">
              <a:spcAft>
                <a:spcPts val="0"/>
              </a:spcAft>
            </a:pPr>
            <a:r>
              <a:rPr lang="en-GB" sz="2800" b="0" i="1" dirty="0" smtClean="0">
                <a:solidFill>
                  <a:srgbClr val="114FA0"/>
                </a:solidFill>
                <a:latin typeface="Futura Lt BT" panose="020B0402020204020303" pitchFamily="34" charset="0"/>
              </a:rPr>
              <a:t>List of financial intermediaries </a:t>
            </a:r>
            <a:r>
              <a:rPr lang="en-GB" sz="1400" b="0" i="1" dirty="0" smtClean="0">
                <a:solidFill>
                  <a:srgbClr val="114FA0"/>
                </a:solidFill>
                <a:latin typeface="Futura Lt BT" panose="020B0402020204020303" pitchFamily="34" charset="0"/>
              </a:rPr>
              <a:t>(</a:t>
            </a:r>
            <a:r>
              <a:rPr lang="en-GB" sz="1400" b="0" i="1" dirty="0">
                <a:solidFill>
                  <a:srgbClr val="114FA0"/>
                </a:solidFill>
                <a:latin typeface="Futura Lt BT" panose="020B0402020204020303" pitchFamily="34" charset="0"/>
              </a:rPr>
              <a:t>full list at </a:t>
            </a:r>
            <a:r>
              <a:rPr lang="en-GB" sz="1400" b="0" i="1" dirty="0">
                <a:solidFill>
                  <a:srgbClr val="114FA0"/>
                </a:solidFill>
                <a:latin typeface="Futura Lt BT" panose="020B0402020204020303" pitchFamily="34" charset="0"/>
                <a:hlinkClick r:id="rId4"/>
              </a:rPr>
              <a:t>http://</a:t>
            </a:r>
            <a:r>
              <a:rPr lang="en-GB" sz="1400" b="0" i="1" dirty="0" smtClean="0">
                <a:solidFill>
                  <a:srgbClr val="114FA0"/>
                </a:solidFill>
                <a:latin typeface="Futura Lt BT" panose="020B0402020204020303" pitchFamily="34" charset="0"/>
                <a:hlinkClick r:id="rId4"/>
              </a:rPr>
              <a:t>www.eif.org/what_we_do/guarantees/single_eu_debt_instrument/innovfin-guarantee-facility/innovfin-smeg_signatures.pdf</a:t>
            </a:r>
            <a:r>
              <a:rPr lang="en-GB" sz="1400" b="0" i="1" dirty="0" smtClean="0">
                <a:solidFill>
                  <a:srgbClr val="114FA0"/>
                </a:solidFill>
                <a:latin typeface="Futura Lt BT" panose="020B0402020204020303" pitchFamily="34" charset="0"/>
              </a:rPr>
              <a:t>) </a:t>
            </a:r>
            <a:endParaRPr lang="en-GB" sz="1400" b="0" i="1" dirty="0">
              <a:solidFill>
                <a:srgbClr val="114FA0"/>
              </a:solidFill>
              <a:latin typeface="Futura Lt BT" panose="020B0402020204020303" pitchFamily="34" charset="0"/>
            </a:endParaRPr>
          </a:p>
        </p:txBody>
      </p:sp>
      <p:sp>
        <p:nvSpPr>
          <p:cNvPr id="9" name="Slide Number Placeholder 3"/>
          <p:cNvSpPr txBox="1">
            <a:spLocks/>
          </p:cNvSpPr>
          <p:nvPr/>
        </p:nvSpPr>
        <p:spPr>
          <a:xfrm>
            <a:off x="8205477" y="6427312"/>
            <a:ext cx="497955" cy="365125"/>
          </a:xfrm>
          <a:prstGeom prst="rect">
            <a:avLst/>
          </a:prstGeom>
        </p:spPr>
        <p:txBody>
          <a:bodyPr vert="horz" lIns="91440" tIns="45720" rIns="91440" bIns="45720" rtlCol="0">
            <a:normAutofit/>
          </a:bodyPr>
          <a:lstStyle>
            <a:lvl1pPr marL="0" indent="0" algn="r" defTabSz="914400" rtl="0" eaLnBrk="1" latinLnBrk="0" hangingPunct="1">
              <a:spcBef>
                <a:spcPct val="20000"/>
              </a:spcBef>
              <a:buFontTx/>
              <a:buNone/>
              <a:defRPr sz="900" kern="1200" baseline="0">
                <a:solidFill>
                  <a:srgbClr val="FFFFFF"/>
                </a:solidFill>
                <a:latin typeface="Myriad Pro Light"/>
                <a:ea typeface="+mn-ea"/>
                <a:cs typeface="Myriad Pro Light"/>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fld id="{1BFBAB30-7D6C-482F-9445-DA24C961621B}" type="slidenum">
              <a:rPr lang="en-GB" b="0" smtClean="0">
                <a:solidFill>
                  <a:srgbClr val="114FA0"/>
                </a:solidFill>
                <a:latin typeface="Futura Lt BT" panose="020B0402020204020303" pitchFamily="34" charset="0"/>
              </a:rPr>
              <a:pPr fontAlgn="auto">
                <a:spcAft>
                  <a:spcPts val="0"/>
                </a:spcAft>
              </a:pPr>
              <a:t>15</a:t>
            </a:fld>
            <a:endParaRPr lang="en-GB" b="0" dirty="0">
              <a:solidFill>
                <a:srgbClr val="114FA0"/>
              </a:solidFill>
              <a:latin typeface="Futura Lt BT" panose="020B0402020204020303" pitchFamily="34" charset="0"/>
            </a:endParaRPr>
          </a:p>
        </p:txBody>
      </p:sp>
      <p:sp>
        <p:nvSpPr>
          <p:cNvPr id="12" name="Textplatzhalter 4"/>
          <p:cNvSpPr txBox="1">
            <a:spLocks/>
          </p:cNvSpPr>
          <p:nvPr/>
        </p:nvSpPr>
        <p:spPr>
          <a:xfrm>
            <a:off x="0" y="1484785"/>
            <a:ext cx="8373567" cy="5373216"/>
          </a:xfrm>
          <a:prstGeom prst="rect">
            <a:avLst/>
          </a:prstGeom>
          <a:solidFill>
            <a:schemeClr val="accent5">
              <a:lumMod val="60000"/>
              <a:lumOff val="40000"/>
            </a:schemeClr>
          </a:solidFill>
        </p:spPr>
        <p:txBody>
          <a:bodyPr vert="horz"/>
          <a:lstStyle>
            <a:lvl1pPr marL="0" indent="0" algn="l" defTabSz="457200" rtl="0" eaLnBrk="1" latinLnBrk="0" hangingPunct="1">
              <a:spcBef>
                <a:spcPct val="20000"/>
              </a:spcBef>
              <a:buFont typeface="Arial"/>
              <a:buNone/>
              <a:defRPr sz="3000" kern="1200">
                <a:solidFill>
                  <a:srgbClr val="6F6F6F"/>
                </a:solidFill>
                <a:latin typeface="Myriad Pro"/>
                <a:ea typeface="+mn-ea"/>
                <a:cs typeface="Myriad Pro"/>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08038" lvl="2" indent="-361950" algn="just" fontAlgn="auto">
              <a:spcAft>
                <a:spcPct val="30000"/>
              </a:spcAft>
              <a:buClr>
                <a:srgbClr val="114FA0"/>
              </a:buClr>
              <a:buSzPct val="110000"/>
              <a:buFont typeface="Arial" panose="020B0604020202020204" pitchFamily="34" charset="0"/>
              <a:buChar char="■"/>
              <a:defRPr/>
            </a:pPr>
            <a:r>
              <a:rPr lang="en-US" sz="2800" b="0" dirty="0" smtClean="0">
                <a:solidFill>
                  <a:prstClr val="black">
                    <a:lumMod val="75000"/>
                    <a:lumOff val="25000"/>
                  </a:prstClr>
                </a:solidFill>
                <a:latin typeface="Futura Lt BT" panose="020B0402020204020303" pitchFamily="34" charset="0"/>
                <a:cs typeface="Myriad Pro"/>
              </a:rPr>
              <a:t>Across the EU and Horizon 2020 associated countries: diverse types of intermediaries</a:t>
            </a:r>
            <a:endParaRPr lang="en-US" sz="2800" b="0" baseline="30000" dirty="0" smtClean="0">
              <a:solidFill>
                <a:prstClr val="black">
                  <a:lumMod val="75000"/>
                  <a:lumOff val="25000"/>
                </a:prstClr>
              </a:solidFill>
              <a:latin typeface="Futura Lt BT" panose="020B0402020204020303" pitchFamily="34" charset="0"/>
              <a:cs typeface="Myriad Pro"/>
            </a:endParaRPr>
          </a:p>
          <a:p>
            <a:pPr marL="1257300" lvl="4" indent="-358775" algn="just"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Large banking groups</a:t>
            </a:r>
          </a:p>
          <a:p>
            <a:pPr marL="1257300" lvl="4" indent="-358775"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Regional banks</a:t>
            </a:r>
          </a:p>
          <a:p>
            <a:pPr marL="1257300" lvl="4" indent="-358775"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National/regional promotional institutions</a:t>
            </a:r>
          </a:p>
          <a:p>
            <a:pPr marL="1257300" lvl="4" indent="-358775"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Guarantee institutions</a:t>
            </a:r>
          </a:p>
          <a:p>
            <a:pPr marL="1257300" lvl="4" indent="-358775"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(Venture) Debt funds</a:t>
            </a:r>
          </a:p>
          <a:p>
            <a:pPr marL="1257300" lvl="4" indent="-358775" fontAlgn="auto">
              <a:spcAft>
                <a:spcPct val="30000"/>
              </a:spcAft>
              <a:buClr>
                <a:srgbClr val="FFD100"/>
              </a:buClr>
              <a:buSzPct val="110000"/>
              <a:buFont typeface="Wingdings" pitchFamily="2" charset="2"/>
              <a:buChar char="n"/>
              <a:defRPr/>
            </a:pPr>
            <a:r>
              <a:rPr lang="en-US" sz="2800" b="0" dirty="0" smtClean="0">
                <a:solidFill>
                  <a:prstClr val="black">
                    <a:lumMod val="75000"/>
                    <a:lumOff val="25000"/>
                  </a:prstClr>
                </a:solidFill>
                <a:latin typeface="Futura Lt BT" panose="020B0402020204020303" pitchFamily="34" charset="0"/>
                <a:cs typeface="Myriad Pro"/>
              </a:rPr>
              <a:t>New innovative structure in the pipeline (Crowdfunding/lending platforms)</a:t>
            </a:r>
          </a:p>
        </p:txBody>
      </p:sp>
    </p:spTree>
    <p:extLst>
      <p:ext uri="{BB962C8B-B14F-4D97-AF65-F5344CB8AC3E}">
        <p14:creationId xmlns:p14="http://schemas.microsoft.com/office/powerpoint/2010/main" val="33146352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a:xfrm>
            <a:off x="293188" y="252936"/>
            <a:ext cx="2448272" cy="504056"/>
          </a:xfrm>
          <a:prstGeom prst="rect">
            <a:avLst/>
          </a:prstGeom>
          <a:solidFill>
            <a:schemeClr val="bg1"/>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GB" sz="2400" dirty="0">
              <a:solidFill>
                <a:prstClr val="black">
                  <a:lumMod val="65000"/>
                  <a:lumOff val="35000"/>
                </a:prstClr>
              </a:solidFill>
              <a:latin typeface="Myriad Pro"/>
              <a:cs typeface="Myriad Pro"/>
            </a:endParaRPr>
          </a:p>
        </p:txBody>
      </p:sp>
      <p:sp>
        <p:nvSpPr>
          <p:cNvPr id="41" name="Rectangle 40"/>
          <p:cNvSpPr/>
          <p:nvPr/>
        </p:nvSpPr>
        <p:spPr>
          <a:xfrm>
            <a:off x="246355" y="1547323"/>
            <a:ext cx="2401595" cy="388310"/>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smtClean="0">
                <a:solidFill>
                  <a:srgbClr val="114FA0"/>
                </a:solidFill>
                <a:latin typeface="Futura Lt BT" panose="020B0402020204020303" pitchFamily="34" charset="0"/>
              </a:rPr>
              <a:t>Innovation eligibility criteria</a:t>
            </a:r>
          </a:p>
        </p:txBody>
      </p:sp>
      <p:grpSp>
        <p:nvGrpSpPr>
          <p:cNvPr id="42" name="Group 41"/>
          <p:cNvGrpSpPr/>
          <p:nvPr/>
        </p:nvGrpSpPr>
        <p:grpSpPr>
          <a:xfrm>
            <a:off x="184261" y="1937842"/>
            <a:ext cx="2463689" cy="2538292"/>
            <a:chOff x="45363" y="2195304"/>
            <a:chExt cx="2463689" cy="2538292"/>
          </a:xfrm>
        </p:grpSpPr>
        <p:sp>
          <p:nvSpPr>
            <p:cNvPr id="43" name="TextBox 42"/>
            <p:cNvSpPr txBox="1"/>
            <p:nvPr/>
          </p:nvSpPr>
          <p:spPr>
            <a:xfrm>
              <a:off x="182968" y="3994932"/>
              <a:ext cx="2326084" cy="738664"/>
            </a:xfrm>
            <a:prstGeom prst="rect">
              <a:avLst/>
            </a:prstGeom>
            <a:solidFill>
              <a:schemeClr val="bg1">
                <a:lumMod val="95000"/>
              </a:schemeClr>
            </a:solidFill>
            <a:ln>
              <a:solidFill>
                <a:schemeClr val="tx1"/>
              </a:solidFill>
              <a:prstDash val="dash"/>
            </a:ln>
          </p:spPr>
          <p:txBody>
            <a:bodyPr wrap="square" rtlCol="0">
              <a:spAutoFit/>
            </a:bodyPr>
            <a:lstStyle/>
            <a:p>
              <a:pPr marL="171450" indent="-171450" defTabSz="457200" eaLnBrk="1" fontAlgn="auto" hangingPunct="1">
                <a:spcBef>
                  <a:spcPts val="0"/>
                </a:spcBef>
                <a:spcAft>
                  <a:spcPts val="0"/>
                </a:spcAft>
                <a:buFont typeface="Wingdings" panose="05000000000000000000" pitchFamily="2" charset="2"/>
                <a:buChar char="Ø"/>
              </a:pPr>
              <a:r>
                <a:rPr lang="en-GB" sz="1400" b="0" dirty="0" smtClean="0">
                  <a:solidFill>
                    <a:prstClr val="black"/>
                  </a:solidFill>
                  <a:latin typeface="Futura Lt BT" panose="020B0402020204020303" pitchFamily="34" charset="0"/>
                  <a:ea typeface="+mn-ea"/>
                  <a:cs typeface="+mn-cs"/>
                </a:rPr>
                <a:t>With a risk of technological, business, or industrial failure</a:t>
              </a:r>
              <a:endParaRPr lang="en-GB" sz="1400" b="0" dirty="0">
                <a:solidFill>
                  <a:prstClr val="black"/>
                </a:solidFill>
                <a:latin typeface="Futura Lt BT" panose="020B0402020204020303" pitchFamily="34" charset="0"/>
                <a:ea typeface="+mn-ea"/>
                <a:cs typeface="+mn-cs"/>
              </a:endParaRPr>
            </a:p>
          </p:txBody>
        </p:sp>
        <p:grpSp>
          <p:nvGrpSpPr>
            <p:cNvPr id="44" name="Group 43"/>
            <p:cNvGrpSpPr/>
            <p:nvPr/>
          </p:nvGrpSpPr>
          <p:grpSpPr>
            <a:xfrm>
              <a:off x="45363" y="2195304"/>
              <a:ext cx="2463689" cy="1799657"/>
              <a:chOff x="107509" y="2062134"/>
              <a:chExt cx="2463689" cy="1799657"/>
            </a:xfrm>
          </p:grpSpPr>
          <p:sp>
            <p:nvSpPr>
              <p:cNvPr id="45" name="Rectangle 44"/>
              <p:cNvSpPr/>
              <p:nvPr/>
            </p:nvSpPr>
            <p:spPr>
              <a:xfrm>
                <a:off x="245114" y="2201666"/>
                <a:ext cx="2326084" cy="1660125"/>
              </a:xfrm>
              <a:prstGeom prst="rect">
                <a:avLst/>
              </a:prstGeom>
              <a:solidFill>
                <a:srgbClr val="FFC000"/>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smtClean="0">
                    <a:solidFill>
                      <a:srgbClr val="114FA0"/>
                    </a:solidFill>
                    <a:latin typeface="Futura Lt BT" panose="020B0402020204020303" pitchFamily="34" charset="0"/>
                  </a:rPr>
                  <a:t>The Beneficiary intends to use the funds to invest in </a:t>
                </a:r>
                <a:r>
                  <a:rPr lang="en-GB" sz="1400" u="sng" dirty="0" smtClean="0">
                    <a:solidFill>
                      <a:srgbClr val="114FA0"/>
                    </a:solidFill>
                    <a:latin typeface="Futura Lt BT" panose="020B0402020204020303" pitchFamily="34" charset="0"/>
                  </a:rPr>
                  <a:t>producing, developing or implementing new or substantially improved products, processes or services </a:t>
                </a:r>
                <a:r>
                  <a:rPr lang="en-GB" sz="1400" dirty="0" smtClean="0">
                    <a:solidFill>
                      <a:srgbClr val="114FA0"/>
                    </a:solidFill>
                    <a:latin typeface="Futura Lt BT" panose="020B0402020204020303" pitchFamily="34" charset="0"/>
                  </a:rPr>
                  <a:t>that are innovative </a:t>
                </a:r>
                <a:endParaRPr lang="en-GB" sz="1400" dirty="0">
                  <a:solidFill>
                    <a:srgbClr val="114FA0"/>
                  </a:solidFill>
                  <a:latin typeface="Futura Lt BT" panose="020B0402020204020303" pitchFamily="34" charset="0"/>
                </a:endParaRPr>
              </a:p>
            </p:txBody>
          </p:sp>
          <p:sp>
            <p:nvSpPr>
              <p:cNvPr id="46" name="Oval 45"/>
              <p:cNvSpPr/>
              <p:nvPr/>
            </p:nvSpPr>
            <p:spPr>
              <a:xfrm>
                <a:off x="125265" y="2086252"/>
                <a:ext cx="239697" cy="257453"/>
              </a:xfrm>
              <a:prstGeom prst="ellipse">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eaLnBrk="1" fontAlgn="auto" hangingPunct="1">
                  <a:spcBef>
                    <a:spcPts val="0"/>
                  </a:spcBef>
                  <a:spcAft>
                    <a:spcPts val="0"/>
                  </a:spcAft>
                </a:pPr>
                <a:endParaRPr lang="en-GB" sz="1800" b="0" dirty="0">
                  <a:solidFill>
                    <a:prstClr val="white"/>
                  </a:solidFill>
                  <a:latin typeface="Futura Lt BT" panose="020B0402020204020303" pitchFamily="34" charset="0"/>
                </a:endParaRPr>
              </a:p>
            </p:txBody>
          </p:sp>
          <p:sp>
            <p:nvSpPr>
              <p:cNvPr id="47" name="TextBox 46"/>
              <p:cNvSpPr txBox="1"/>
              <p:nvPr/>
            </p:nvSpPr>
            <p:spPr>
              <a:xfrm>
                <a:off x="107509" y="2062134"/>
                <a:ext cx="239697" cy="307777"/>
              </a:xfrm>
              <a:prstGeom prst="rect">
                <a:avLst/>
              </a:prstGeom>
              <a:noFill/>
            </p:spPr>
            <p:txBody>
              <a:bodyPr wrap="square" rtlCol="0">
                <a:spAutoFit/>
              </a:bodyPr>
              <a:lstStyle/>
              <a:p>
                <a:pPr defTabSz="457200" eaLnBrk="1" fontAlgn="auto" hangingPunct="1">
                  <a:spcBef>
                    <a:spcPts val="0"/>
                  </a:spcBef>
                  <a:spcAft>
                    <a:spcPts val="0"/>
                  </a:spcAft>
                </a:pPr>
                <a:r>
                  <a:rPr lang="en-GB" sz="1400" dirty="0" smtClean="0">
                    <a:solidFill>
                      <a:prstClr val="white"/>
                    </a:solidFill>
                    <a:latin typeface="Futura Lt BT" panose="020B0402020204020303" pitchFamily="34" charset="0"/>
                    <a:ea typeface="+mn-ea"/>
                    <a:cs typeface="+mn-cs"/>
                  </a:rPr>
                  <a:t>1</a:t>
                </a:r>
                <a:endParaRPr lang="en-GB" sz="2000" dirty="0">
                  <a:solidFill>
                    <a:prstClr val="white"/>
                  </a:solidFill>
                  <a:latin typeface="Futura Lt BT" panose="020B0402020204020303" pitchFamily="34" charset="0"/>
                  <a:ea typeface="+mn-ea"/>
                  <a:cs typeface="+mn-cs"/>
                </a:endParaRPr>
              </a:p>
            </p:txBody>
          </p:sp>
        </p:grpSp>
      </p:grpSp>
      <p:sp>
        <p:nvSpPr>
          <p:cNvPr id="48" name="TextBox 47"/>
          <p:cNvSpPr txBox="1"/>
          <p:nvPr/>
        </p:nvSpPr>
        <p:spPr>
          <a:xfrm>
            <a:off x="324128" y="4975577"/>
            <a:ext cx="2323822" cy="1384995"/>
          </a:xfrm>
          <a:prstGeom prst="rect">
            <a:avLst/>
          </a:prstGeom>
          <a:solidFill>
            <a:schemeClr val="bg1">
              <a:lumMod val="95000"/>
            </a:schemeClr>
          </a:solidFill>
          <a:ln>
            <a:solidFill>
              <a:schemeClr val="tx1"/>
            </a:solidFill>
            <a:prstDash val="dash"/>
          </a:ln>
        </p:spPr>
        <p:txBody>
          <a:bodyPr wrap="square" rtlCol="0">
            <a:spAutoFit/>
          </a:bodyPr>
          <a:lstStyle/>
          <a:p>
            <a:pPr marL="171450" indent="-171450" defTabSz="457200" eaLnBrk="1" fontAlgn="auto" hangingPunct="1">
              <a:spcBef>
                <a:spcPts val="0"/>
              </a:spcBef>
              <a:spcAft>
                <a:spcPts val="0"/>
              </a:spcAft>
              <a:buFont typeface="Wingdings" panose="05000000000000000000" pitchFamily="2" charset="2"/>
              <a:buChar char="Ø"/>
            </a:pPr>
            <a:r>
              <a:rPr lang="en-GB" sz="1400" b="0" dirty="0" smtClean="0">
                <a:solidFill>
                  <a:prstClr val="black"/>
                </a:solidFill>
                <a:latin typeface="Futura Lt BT" panose="020B0402020204020303" pitchFamily="34" charset="0"/>
                <a:ea typeface="+mn-ea"/>
                <a:cs typeface="+mn-cs"/>
              </a:rPr>
              <a:t>Includes innovative production or delivery method; and</a:t>
            </a:r>
          </a:p>
          <a:p>
            <a:pPr marL="171450" indent="-171450" defTabSz="457200" eaLnBrk="1" fontAlgn="auto" hangingPunct="1">
              <a:spcBef>
                <a:spcPts val="0"/>
              </a:spcBef>
              <a:spcAft>
                <a:spcPts val="0"/>
              </a:spcAft>
              <a:buFont typeface="Wingdings" panose="05000000000000000000" pitchFamily="2" charset="2"/>
              <a:buChar char="Ø"/>
            </a:pPr>
            <a:r>
              <a:rPr lang="en-GB" sz="1400" b="0" dirty="0" smtClean="0">
                <a:solidFill>
                  <a:prstClr val="black"/>
                </a:solidFill>
                <a:latin typeface="Futura Lt BT" panose="020B0402020204020303" pitchFamily="34" charset="0"/>
                <a:ea typeface="+mn-ea"/>
                <a:cs typeface="+mn-cs"/>
              </a:rPr>
              <a:t>Organisational or process innovation – business models</a:t>
            </a:r>
          </a:p>
        </p:txBody>
      </p:sp>
      <p:sp>
        <p:nvSpPr>
          <p:cNvPr id="49" name="Rectangle 48"/>
          <p:cNvSpPr/>
          <p:nvPr/>
        </p:nvSpPr>
        <p:spPr>
          <a:xfrm>
            <a:off x="720611" y="4765522"/>
            <a:ext cx="1530856" cy="256378"/>
          </a:xfrm>
          <a:prstGeom prst="rect">
            <a:avLst/>
          </a:prstGeom>
          <a:solidFill>
            <a:srgbClr val="0070C0"/>
          </a:solidFill>
          <a:ln w="6350">
            <a:solidFill>
              <a:schemeClr val="accent2">
                <a:lumMod val="20000"/>
                <a:lumOff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7200" eaLnBrk="1" fontAlgn="auto" hangingPunct="1">
              <a:spcBef>
                <a:spcPts val="0"/>
              </a:spcBef>
              <a:spcAft>
                <a:spcPts val="0"/>
              </a:spcAft>
            </a:pPr>
            <a:r>
              <a:rPr lang="en-GB" sz="1400" dirty="0" smtClean="0">
                <a:solidFill>
                  <a:prstClr val="white"/>
                </a:solidFill>
                <a:latin typeface="Futura Lt BT" panose="020B0402020204020303" pitchFamily="34" charset="0"/>
              </a:rPr>
              <a:t>New !</a:t>
            </a:r>
            <a:endParaRPr lang="en-GB" sz="1400" dirty="0">
              <a:solidFill>
                <a:prstClr val="white"/>
              </a:solidFill>
              <a:latin typeface="Futura Lt BT" panose="020B0402020204020303" pitchFamily="34" charset="0"/>
            </a:endParaRPr>
          </a:p>
        </p:txBody>
      </p:sp>
      <p:grpSp>
        <p:nvGrpSpPr>
          <p:cNvPr id="51" name="Group 50"/>
          <p:cNvGrpSpPr/>
          <p:nvPr/>
        </p:nvGrpSpPr>
        <p:grpSpPr>
          <a:xfrm>
            <a:off x="3276600" y="1383450"/>
            <a:ext cx="5743575" cy="826350"/>
            <a:chOff x="3352800" y="1537798"/>
            <a:chExt cx="5743575" cy="826350"/>
          </a:xfrm>
        </p:grpSpPr>
        <p:sp>
          <p:nvSpPr>
            <p:cNvPr id="52" name="TextBox 51"/>
            <p:cNvSpPr txBox="1"/>
            <p:nvPr/>
          </p:nvSpPr>
          <p:spPr>
            <a:xfrm>
              <a:off x="6723361" y="1853910"/>
              <a:ext cx="2373014"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Type of business</a:t>
              </a:r>
            </a:p>
            <a:p>
              <a:pPr defTabSz="457200" eaLnBrk="1" fontAlgn="auto" hangingPunct="1">
                <a:spcBef>
                  <a:spcPts val="0"/>
                </a:spcBef>
                <a:spcAft>
                  <a:spcPts val="0"/>
                </a:spcAft>
              </a:pPr>
              <a:r>
                <a:rPr lang="en-GB" sz="1300" i="1" dirty="0" smtClean="0">
                  <a:solidFill>
                    <a:prstClr val="black"/>
                  </a:solidFill>
                  <a:latin typeface="Futura Lt BT" panose="020B0402020204020303" pitchFamily="34" charset="0"/>
                  <a:ea typeface="+mn-ea"/>
                  <a:cs typeface="+mn-cs"/>
                </a:rPr>
                <a:t>	Technology</a:t>
              </a:r>
              <a:endParaRPr lang="en-GB" sz="1300" dirty="0">
                <a:solidFill>
                  <a:prstClr val="black"/>
                </a:solidFill>
                <a:latin typeface="Futura Lt BT" panose="020B0402020204020303" pitchFamily="34" charset="0"/>
                <a:ea typeface="+mn-ea"/>
                <a:cs typeface="+mn-cs"/>
              </a:endParaRPr>
            </a:p>
          </p:txBody>
        </p:sp>
        <p:sp>
          <p:nvSpPr>
            <p:cNvPr id="53" name="TextBox 52"/>
            <p:cNvSpPr txBox="1"/>
            <p:nvPr/>
          </p:nvSpPr>
          <p:spPr>
            <a:xfrm>
              <a:off x="4943474" y="1853910"/>
              <a:ext cx="1770361"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Country</a:t>
              </a:r>
            </a:p>
            <a:p>
              <a:pPr defTabSz="457200" eaLnBrk="1" fontAlgn="auto" hangingPunct="1">
                <a:spcBef>
                  <a:spcPts val="0"/>
                </a:spcBef>
                <a:spcAft>
                  <a:spcPts val="0"/>
                </a:spcAft>
              </a:pPr>
              <a:r>
                <a:rPr lang="en-GB" sz="1300" i="1" dirty="0">
                  <a:solidFill>
                    <a:prstClr val="black"/>
                  </a:solidFill>
                  <a:latin typeface="Futura Lt BT" panose="020B0402020204020303" pitchFamily="34" charset="0"/>
                  <a:ea typeface="+mn-ea"/>
                  <a:cs typeface="+mn-cs"/>
                </a:rPr>
                <a:t>	</a:t>
              </a:r>
              <a:r>
                <a:rPr lang="en-GB" sz="1100" dirty="0" smtClean="0">
                  <a:solidFill>
                    <a:prstClr val="black"/>
                  </a:solidFill>
                  <a:latin typeface="Futura Lt BT" panose="020B0402020204020303" pitchFamily="34" charset="0"/>
                  <a:ea typeface="+mn-ea"/>
                  <a:cs typeface="+mn-cs"/>
                </a:rPr>
                <a:t>United Kingdom</a:t>
              </a:r>
              <a:endParaRPr lang="en-GB" sz="1100" dirty="0">
                <a:solidFill>
                  <a:prstClr val="black"/>
                </a:solidFill>
                <a:latin typeface="Futura Lt BT" panose="020B0402020204020303" pitchFamily="34" charset="0"/>
                <a:ea typeface="+mn-ea"/>
                <a:cs typeface="+mn-cs"/>
              </a:endParaRPr>
            </a:p>
          </p:txBody>
        </p:sp>
        <p:sp>
          <p:nvSpPr>
            <p:cNvPr id="54" name="TextBox 53"/>
            <p:cNvSpPr txBox="1"/>
            <p:nvPr/>
          </p:nvSpPr>
          <p:spPr>
            <a:xfrm>
              <a:off x="3352800" y="1856317"/>
              <a:ext cx="1570336"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defRPr/>
              </a:pPr>
              <a:r>
                <a:rPr lang="en-GB" sz="1400" b="0" kern="0" dirty="0" smtClean="0">
                  <a:solidFill>
                    <a:prstClr val="black"/>
                  </a:solidFill>
                  <a:latin typeface="Futura Lt BT" panose="020B0402020204020303" pitchFamily="34" charset="0"/>
                  <a:ea typeface="+mn-ea"/>
                  <a:cs typeface="+mn-cs"/>
                </a:rPr>
                <a:t>	</a:t>
              </a:r>
              <a:r>
                <a:rPr lang="en-GB" sz="1400" kern="0" dirty="0" smtClean="0">
                  <a:solidFill>
                    <a:srgbClr val="114FA0"/>
                  </a:solidFill>
                  <a:latin typeface="Futura Lt BT" panose="020B0402020204020303" pitchFamily="34" charset="0"/>
                  <a:ea typeface="+mn-ea"/>
                  <a:cs typeface="+mn-cs"/>
                </a:rPr>
                <a:t>Company</a:t>
              </a:r>
            </a:p>
            <a:p>
              <a:pPr defTabSz="457200" eaLnBrk="1" fontAlgn="auto" hangingPunct="1">
                <a:spcBef>
                  <a:spcPts val="0"/>
                </a:spcBef>
                <a:spcAft>
                  <a:spcPts val="0"/>
                </a:spcAft>
              </a:pPr>
              <a:r>
                <a:rPr lang="en-GB" sz="1300" i="1" kern="0" dirty="0" smtClean="0">
                  <a:solidFill>
                    <a:prstClr val="black"/>
                  </a:solidFill>
                  <a:latin typeface="Futura Lt BT" panose="020B0402020204020303" pitchFamily="34" charset="0"/>
                  <a:ea typeface="+mn-ea"/>
                  <a:cs typeface="+mn-cs"/>
                </a:rPr>
                <a:t>	Net Things</a:t>
              </a:r>
              <a:r>
                <a:rPr lang="en-GB" sz="1300" dirty="0" smtClean="0">
                  <a:solidFill>
                    <a:prstClr val="black"/>
                  </a:solidFill>
                  <a:latin typeface="Futura Lt BT" panose="020B0402020204020303" pitchFamily="34" charset="0"/>
                  <a:ea typeface="+mn-ea"/>
                  <a:cs typeface="+mn-cs"/>
                </a:rPr>
                <a:t> </a:t>
              </a:r>
              <a:endParaRPr lang="en-GB" sz="1300" dirty="0">
                <a:solidFill>
                  <a:prstClr val="black"/>
                </a:solidFill>
                <a:latin typeface="Futura Lt BT" panose="020B0402020204020303" pitchFamily="34" charset="0"/>
                <a:ea typeface="+mn-ea"/>
                <a:cs typeface="+mn-cs"/>
              </a:endParaRPr>
            </a:p>
          </p:txBody>
        </p:sp>
        <p:sp>
          <p:nvSpPr>
            <p:cNvPr id="55" name="Rectangle 54"/>
            <p:cNvSpPr/>
            <p:nvPr/>
          </p:nvSpPr>
          <p:spPr>
            <a:xfrm>
              <a:off x="4952999" y="1537798"/>
              <a:ext cx="4143375" cy="316112"/>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lIns="91418" tIns="45710" rIns="91418" bIns="45710" rtlCol="0" anchor="ctr"/>
            <a:lstStyle/>
            <a:p>
              <a:pPr algn="ctr" defTabSz="457200" eaLnBrk="1" fontAlgn="auto" hangingPunct="1">
                <a:spcBef>
                  <a:spcPts val="0"/>
                </a:spcBef>
                <a:spcAft>
                  <a:spcPts val="0"/>
                </a:spcAft>
                <a:defRPr/>
              </a:pPr>
              <a:r>
                <a:rPr lang="en-GB" sz="1400" kern="0" dirty="0" smtClean="0">
                  <a:solidFill>
                    <a:srgbClr val="114FA0"/>
                  </a:solidFill>
                  <a:latin typeface="Calibri"/>
                  <a:ea typeface="+mn-ea"/>
                  <a:cs typeface="+mn-cs"/>
                </a:rPr>
                <a:t>Final Recipient</a:t>
              </a:r>
            </a:p>
          </p:txBody>
        </p:sp>
        <p:sp>
          <p:nvSpPr>
            <p:cNvPr id="56" name="Freeform 9"/>
            <p:cNvSpPr>
              <a:spLocks noChangeAspect="1" noEditPoints="1"/>
            </p:cNvSpPr>
            <p:nvPr/>
          </p:nvSpPr>
          <p:spPr bwMode="auto">
            <a:xfrm>
              <a:off x="3581400" y="1962025"/>
              <a:ext cx="114640" cy="291600"/>
            </a:xfrm>
            <a:custGeom>
              <a:avLst/>
              <a:gdLst/>
              <a:ahLst/>
              <a:cxnLst>
                <a:cxn ang="0">
                  <a:pos x="12" y="8"/>
                </a:cxn>
                <a:cxn ang="0">
                  <a:pos x="21" y="0"/>
                </a:cxn>
                <a:cxn ang="0">
                  <a:pos x="29" y="8"/>
                </a:cxn>
                <a:cxn ang="0">
                  <a:pos x="21" y="17"/>
                </a:cxn>
                <a:cxn ang="0">
                  <a:pos x="12" y="8"/>
                </a:cxn>
                <a:cxn ang="0">
                  <a:pos x="30" y="21"/>
                </a:cxn>
                <a:cxn ang="0">
                  <a:pos x="11" y="21"/>
                </a:cxn>
                <a:cxn ang="0">
                  <a:pos x="0" y="32"/>
                </a:cxn>
                <a:cxn ang="0">
                  <a:pos x="0" y="58"/>
                </a:cxn>
                <a:cxn ang="0">
                  <a:pos x="4" y="62"/>
                </a:cxn>
                <a:cxn ang="0">
                  <a:pos x="7" y="58"/>
                </a:cxn>
                <a:cxn ang="0">
                  <a:pos x="7" y="34"/>
                </a:cxn>
                <a:cxn ang="0">
                  <a:pos x="11" y="34"/>
                </a:cxn>
                <a:cxn ang="0">
                  <a:pos x="11" y="102"/>
                </a:cxn>
                <a:cxn ang="0">
                  <a:pos x="15" y="106"/>
                </a:cxn>
                <a:cxn ang="0">
                  <a:pos x="19" y="102"/>
                </a:cxn>
                <a:cxn ang="0">
                  <a:pos x="19" y="62"/>
                </a:cxn>
                <a:cxn ang="0">
                  <a:pos x="23" y="62"/>
                </a:cxn>
                <a:cxn ang="0">
                  <a:pos x="23" y="102"/>
                </a:cxn>
                <a:cxn ang="0">
                  <a:pos x="27" y="106"/>
                </a:cxn>
                <a:cxn ang="0">
                  <a:pos x="31" y="102"/>
                </a:cxn>
                <a:cxn ang="0">
                  <a:pos x="31" y="34"/>
                </a:cxn>
                <a:cxn ang="0">
                  <a:pos x="35" y="34"/>
                </a:cxn>
                <a:cxn ang="0">
                  <a:pos x="35" y="58"/>
                </a:cxn>
                <a:cxn ang="0">
                  <a:pos x="38" y="62"/>
                </a:cxn>
                <a:cxn ang="0">
                  <a:pos x="41" y="58"/>
                </a:cxn>
                <a:cxn ang="0">
                  <a:pos x="41" y="32"/>
                </a:cxn>
                <a:cxn ang="0">
                  <a:pos x="30" y="21"/>
                </a:cxn>
              </a:cxnLst>
              <a:rect l="0" t="0" r="r" b="b"/>
              <a:pathLst>
                <a:path w="41" h="106">
                  <a:moveTo>
                    <a:pt x="12" y="8"/>
                  </a:moveTo>
                  <a:cubicBezTo>
                    <a:pt x="12" y="3"/>
                    <a:pt x="16" y="0"/>
                    <a:pt x="21" y="0"/>
                  </a:cubicBezTo>
                  <a:cubicBezTo>
                    <a:pt x="26" y="0"/>
                    <a:pt x="29" y="3"/>
                    <a:pt x="29" y="8"/>
                  </a:cubicBezTo>
                  <a:cubicBezTo>
                    <a:pt x="29" y="13"/>
                    <a:pt x="26" y="17"/>
                    <a:pt x="21" y="17"/>
                  </a:cubicBezTo>
                  <a:cubicBezTo>
                    <a:pt x="16" y="17"/>
                    <a:pt x="12" y="13"/>
                    <a:pt x="12" y="8"/>
                  </a:cubicBezTo>
                  <a:close/>
                  <a:moveTo>
                    <a:pt x="30" y="21"/>
                  </a:moveTo>
                  <a:cubicBezTo>
                    <a:pt x="27" y="21"/>
                    <a:pt x="14" y="21"/>
                    <a:pt x="11" y="21"/>
                  </a:cubicBezTo>
                  <a:cubicBezTo>
                    <a:pt x="5" y="21"/>
                    <a:pt x="0" y="26"/>
                    <a:pt x="0" y="32"/>
                  </a:cubicBezTo>
                  <a:cubicBezTo>
                    <a:pt x="0" y="35"/>
                    <a:pt x="0" y="56"/>
                    <a:pt x="0" y="58"/>
                  </a:cubicBezTo>
                  <a:cubicBezTo>
                    <a:pt x="0" y="60"/>
                    <a:pt x="1" y="62"/>
                    <a:pt x="4" y="62"/>
                  </a:cubicBezTo>
                  <a:cubicBezTo>
                    <a:pt x="6" y="62"/>
                    <a:pt x="7" y="60"/>
                    <a:pt x="7" y="58"/>
                  </a:cubicBezTo>
                  <a:cubicBezTo>
                    <a:pt x="7" y="56"/>
                    <a:pt x="7" y="34"/>
                    <a:pt x="7" y="34"/>
                  </a:cubicBezTo>
                  <a:cubicBezTo>
                    <a:pt x="11" y="34"/>
                    <a:pt x="11" y="34"/>
                    <a:pt x="11" y="34"/>
                  </a:cubicBezTo>
                  <a:cubicBezTo>
                    <a:pt x="11" y="34"/>
                    <a:pt x="11" y="97"/>
                    <a:pt x="11" y="102"/>
                  </a:cubicBezTo>
                  <a:cubicBezTo>
                    <a:pt x="11" y="104"/>
                    <a:pt x="12" y="106"/>
                    <a:pt x="15" y="106"/>
                  </a:cubicBezTo>
                  <a:cubicBezTo>
                    <a:pt x="18" y="106"/>
                    <a:pt x="19" y="104"/>
                    <a:pt x="19" y="102"/>
                  </a:cubicBezTo>
                  <a:cubicBezTo>
                    <a:pt x="19" y="97"/>
                    <a:pt x="19" y="62"/>
                    <a:pt x="19" y="62"/>
                  </a:cubicBezTo>
                  <a:cubicBezTo>
                    <a:pt x="23" y="62"/>
                    <a:pt x="23" y="62"/>
                    <a:pt x="23" y="62"/>
                  </a:cubicBezTo>
                  <a:cubicBezTo>
                    <a:pt x="23" y="62"/>
                    <a:pt x="23" y="97"/>
                    <a:pt x="23" y="102"/>
                  </a:cubicBezTo>
                  <a:cubicBezTo>
                    <a:pt x="23" y="104"/>
                    <a:pt x="24" y="106"/>
                    <a:pt x="27" y="106"/>
                  </a:cubicBezTo>
                  <a:cubicBezTo>
                    <a:pt x="30" y="106"/>
                    <a:pt x="31" y="104"/>
                    <a:pt x="31" y="102"/>
                  </a:cubicBezTo>
                  <a:cubicBezTo>
                    <a:pt x="31" y="97"/>
                    <a:pt x="31" y="34"/>
                    <a:pt x="31" y="34"/>
                  </a:cubicBezTo>
                  <a:cubicBezTo>
                    <a:pt x="35" y="34"/>
                    <a:pt x="35" y="34"/>
                    <a:pt x="35" y="34"/>
                  </a:cubicBezTo>
                  <a:cubicBezTo>
                    <a:pt x="35" y="34"/>
                    <a:pt x="35" y="56"/>
                    <a:pt x="35" y="58"/>
                  </a:cubicBezTo>
                  <a:cubicBezTo>
                    <a:pt x="35" y="60"/>
                    <a:pt x="36" y="62"/>
                    <a:pt x="38" y="62"/>
                  </a:cubicBezTo>
                  <a:cubicBezTo>
                    <a:pt x="40" y="62"/>
                    <a:pt x="41" y="60"/>
                    <a:pt x="41" y="58"/>
                  </a:cubicBezTo>
                  <a:cubicBezTo>
                    <a:pt x="41" y="56"/>
                    <a:pt x="41" y="35"/>
                    <a:pt x="41" y="32"/>
                  </a:cubicBezTo>
                  <a:cubicBezTo>
                    <a:pt x="41" y="26"/>
                    <a:pt x="36" y="21"/>
                    <a:pt x="30" y="21"/>
                  </a:cubicBezTo>
                  <a:close/>
                </a:path>
              </a:pathLst>
            </a:custGeom>
            <a:solidFill>
              <a:sysClr val="window" lastClr="FFFFFF">
                <a:lumMod val="50000"/>
              </a:sysClr>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57" name="Freeform 60"/>
            <p:cNvSpPr>
              <a:spLocks noChangeAspect="1" noEditPoints="1"/>
            </p:cNvSpPr>
            <p:nvPr/>
          </p:nvSpPr>
          <p:spPr bwMode="auto">
            <a:xfrm>
              <a:off x="5135264" y="1996225"/>
              <a:ext cx="225990" cy="223200"/>
            </a:xfrm>
            <a:custGeom>
              <a:avLst/>
              <a:gdLst/>
              <a:ahLst/>
              <a:cxnLst>
                <a:cxn ang="0">
                  <a:pos x="40" y="0"/>
                </a:cxn>
                <a:cxn ang="0">
                  <a:pos x="0" y="39"/>
                </a:cxn>
                <a:cxn ang="0">
                  <a:pos x="40" y="78"/>
                </a:cxn>
                <a:cxn ang="0">
                  <a:pos x="79" y="39"/>
                </a:cxn>
                <a:cxn ang="0">
                  <a:pos x="40" y="0"/>
                </a:cxn>
                <a:cxn ang="0">
                  <a:pos x="73" y="39"/>
                </a:cxn>
                <a:cxn ang="0">
                  <a:pos x="66" y="59"/>
                </a:cxn>
                <a:cxn ang="0">
                  <a:pos x="65" y="53"/>
                </a:cxn>
                <a:cxn ang="0">
                  <a:pos x="66" y="42"/>
                </a:cxn>
                <a:cxn ang="0">
                  <a:pos x="61" y="33"/>
                </a:cxn>
                <a:cxn ang="0">
                  <a:pos x="53" y="28"/>
                </a:cxn>
                <a:cxn ang="0">
                  <a:pos x="57" y="13"/>
                </a:cxn>
                <a:cxn ang="0">
                  <a:pos x="49" y="10"/>
                </a:cxn>
                <a:cxn ang="0">
                  <a:pos x="50" y="7"/>
                </a:cxn>
                <a:cxn ang="0">
                  <a:pos x="73" y="39"/>
                </a:cxn>
                <a:cxn ang="0">
                  <a:pos x="35" y="6"/>
                </a:cxn>
                <a:cxn ang="0">
                  <a:pos x="31" y="9"/>
                </a:cxn>
                <a:cxn ang="0">
                  <a:pos x="25" y="14"/>
                </a:cxn>
                <a:cxn ang="0">
                  <a:pos x="19" y="21"/>
                </a:cxn>
                <a:cxn ang="0">
                  <a:pos x="23" y="25"/>
                </a:cxn>
                <a:cxn ang="0">
                  <a:pos x="29" y="25"/>
                </a:cxn>
                <a:cxn ang="0">
                  <a:pos x="40" y="38"/>
                </a:cxn>
                <a:cxn ang="0">
                  <a:pos x="31" y="48"/>
                </a:cxn>
                <a:cxn ang="0">
                  <a:pos x="30" y="54"/>
                </a:cxn>
                <a:cxn ang="0">
                  <a:pos x="29" y="63"/>
                </a:cxn>
                <a:cxn ang="0">
                  <a:pos x="22" y="55"/>
                </a:cxn>
                <a:cxn ang="0">
                  <a:pos x="21" y="46"/>
                </a:cxn>
                <a:cxn ang="0">
                  <a:pos x="15" y="38"/>
                </a:cxn>
                <a:cxn ang="0">
                  <a:pos x="17" y="29"/>
                </a:cxn>
                <a:cxn ang="0">
                  <a:pos x="8" y="27"/>
                </a:cxn>
                <a:cxn ang="0">
                  <a:pos x="35" y="6"/>
                </a:cxn>
                <a:cxn ang="0">
                  <a:pos x="29" y="71"/>
                </a:cxn>
                <a:cxn ang="0">
                  <a:pos x="33" y="68"/>
                </a:cxn>
                <a:cxn ang="0">
                  <a:pos x="39" y="67"/>
                </a:cxn>
                <a:cxn ang="0">
                  <a:pos x="48" y="64"/>
                </a:cxn>
                <a:cxn ang="0">
                  <a:pos x="58" y="67"/>
                </a:cxn>
                <a:cxn ang="0">
                  <a:pos x="40" y="72"/>
                </a:cxn>
                <a:cxn ang="0">
                  <a:pos x="29" y="71"/>
                </a:cxn>
              </a:cxnLst>
              <a:rect l="0" t="0" r="r" b="b"/>
              <a:pathLst>
                <a:path w="79" h="78">
                  <a:moveTo>
                    <a:pt x="40" y="0"/>
                  </a:moveTo>
                  <a:cubicBezTo>
                    <a:pt x="18" y="0"/>
                    <a:pt x="0" y="17"/>
                    <a:pt x="0" y="39"/>
                  </a:cubicBezTo>
                  <a:cubicBezTo>
                    <a:pt x="0" y="61"/>
                    <a:pt x="18" y="78"/>
                    <a:pt x="40" y="78"/>
                  </a:cubicBezTo>
                  <a:cubicBezTo>
                    <a:pt x="61" y="78"/>
                    <a:pt x="79" y="61"/>
                    <a:pt x="79" y="39"/>
                  </a:cubicBezTo>
                  <a:cubicBezTo>
                    <a:pt x="79" y="17"/>
                    <a:pt x="61" y="0"/>
                    <a:pt x="40" y="0"/>
                  </a:cubicBezTo>
                  <a:close/>
                  <a:moveTo>
                    <a:pt x="73" y="39"/>
                  </a:moveTo>
                  <a:cubicBezTo>
                    <a:pt x="73" y="47"/>
                    <a:pt x="70" y="54"/>
                    <a:pt x="66" y="59"/>
                  </a:cubicBezTo>
                  <a:cubicBezTo>
                    <a:pt x="65" y="58"/>
                    <a:pt x="64" y="56"/>
                    <a:pt x="65" y="53"/>
                  </a:cubicBezTo>
                  <a:cubicBezTo>
                    <a:pt x="66" y="50"/>
                    <a:pt x="66" y="44"/>
                    <a:pt x="66" y="42"/>
                  </a:cubicBezTo>
                  <a:cubicBezTo>
                    <a:pt x="66" y="39"/>
                    <a:pt x="65" y="33"/>
                    <a:pt x="61" y="33"/>
                  </a:cubicBezTo>
                  <a:cubicBezTo>
                    <a:pt x="58" y="33"/>
                    <a:pt x="55" y="32"/>
                    <a:pt x="53" y="28"/>
                  </a:cubicBezTo>
                  <a:cubicBezTo>
                    <a:pt x="49" y="20"/>
                    <a:pt x="61" y="18"/>
                    <a:pt x="57" y="13"/>
                  </a:cubicBezTo>
                  <a:cubicBezTo>
                    <a:pt x="56" y="12"/>
                    <a:pt x="50" y="19"/>
                    <a:pt x="49" y="10"/>
                  </a:cubicBezTo>
                  <a:cubicBezTo>
                    <a:pt x="49" y="9"/>
                    <a:pt x="49" y="8"/>
                    <a:pt x="50" y="7"/>
                  </a:cubicBezTo>
                  <a:cubicBezTo>
                    <a:pt x="63" y="12"/>
                    <a:pt x="73" y="24"/>
                    <a:pt x="73" y="39"/>
                  </a:cubicBezTo>
                  <a:close/>
                  <a:moveTo>
                    <a:pt x="35" y="6"/>
                  </a:moveTo>
                  <a:cubicBezTo>
                    <a:pt x="34" y="7"/>
                    <a:pt x="32" y="8"/>
                    <a:pt x="31" y="9"/>
                  </a:cubicBezTo>
                  <a:cubicBezTo>
                    <a:pt x="28" y="12"/>
                    <a:pt x="27" y="11"/>
                    <a:pt x="25" y="14"/>
                  </a:cubicBezTo>
                  <a:cubicBezTo>
                    <a:pt x="24" y="16"/>
                    <a:pt x="19" y="20"/>
                    <a:pt x="19" y="21"/>
                  </a:cubicBezTo>
                  <a:cubicBezTo>
                    <a:pt x="19" y="23"/>
                    <a:pt x="21" y="25"/>
                    <a:pt x="23" y="25"/>
                  </a:cubicBezTo>
                  <a:cubicBezTo>
                    <a:pt x="24" y="24"/>
                    <a:pt x="27" y="24"/>
                    <a:pt x="29" y="25"/>
                  </a:cubicBezTo>
                  <a:cubicBezTo>
                    <a:pt x="31" y="26"/>
                    <a:pt x="45" y="26"/>
                    <a:pt x="40" y="38"/>
                  </a:cubicBezTo>
                  <a:cubicBezTo>
                    <a:pt x="39" y="42"/>
                    <a:pt x="33" y="41"/>
                    <a:pt x="31" y="48"/>
                  </a:cubicBezTo>
                  <a:cubicBezTo>
                    <a:pt x="31" y="49"/>
                    <a:pt x="30" y="53"/>
                    <a:pt x="30" y="54"/>
                  </a:cubicBezTo>
                  <a:cubicBezTo>
                    <a:pt x="30" y="56"/>
                    <a:pt x="31" y="63"/>
                    <a:pt x="29" y="63"/>
                  </a:cubicBezTo>
                  <a:cubicBezTo>
                    <a:pt x="28" y="63"/>
                    <a:pt x="22" y="57"/>
                    <a:pt x="22" y="55"/>
                  </a:cubicBezTo>
                  <a:cubicBezTo>
                    <a:pt x="22" y="54"/>
                    <a:pt x="21" y="50"/>
                    <a:pt x="21" y="46"/>
                  </a:cubicBezTo>
                  <a:cubicBezTo>
                    <a:pt x="21" y="43"/>
                    <a:pt x="15" y="43"/>
                    <a:pt x="15" y="38"/>
                  </a:cubicBezTo>
                  <a:cubicBezTo>
                    <a:pt x="15" y="34"/>
                    <a:pt x="18" y="31"/>
                    <a:pt x="17" y="29"/>
                  </a:cubicBezTo>
                  <a:cubicBezTo>
                    <a:pt x="17" y="27"/>
                    <a:pt x="11" y="27"/>
                    <a:pt x="8" y="27"/>
                  </a:cubicBezTo>
                  <a:cubicBezTo>
                    <a:pt x="13" y="16"/>
                    <a:pt x="23" y="7"/>
                    <a:pt x="35" y="6"/>
                  </a:cubicBezTo>
                  <a:close/>
                  <a:moveTo>
                    <a:pt x="29" y="71"/>
                  </a:moveTo>
                  <a:cubicBezTo>
                    <a:pt x="31" y="70"/>
                    <a:pt x="31" y="68"/>
                    <a:pt x="33" y="68"/>
                  </a:cubicBezTo>
                  <a:cubicBezTo>
                    <a:pt x="35" y="68"/>
                    <a:pt x="37" y="67"/>
                    <a:pt x="39" y="67"/>
                  </a:cubicBezTo>
                  <a:cubicBezTo>
                    <a:pt x="41" y="66"/>
                    <a:pt x="45" y="64"/>
                    <a:pt x="48" y="64"/>
                  </a:cubicBezTo>
                  <a:cubicBezTo>
                    <a:pt x="51" y="64"/>
                    <a:pt x="57" y="64"/>
                    <a:pt x="58" y="67"/>
                  </a:cubicBezTo>
                  <a:cubicBezTo>
                    <a:pt x="53" y="70"/>
                    <a:pt x="46" y="72"/>
                    <a:pt x="40" y="72"/>
                  </a:cubicBezTo>
                  <a:cubicBezTo>
                    <a:pt x="36" y="72"/>
                    <a:pt x="32" y="72"/>
                    <a:pt x="29" y="71"/>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58" name="Freeform 5"/>
            <p:cNvSpPr>
              <a:spLocks noChangeAspect="1" noEditPoints="1"/>
            </p:cNvSpPr>
            <p:nvPr/>
          </p:nvSpPr>
          <p:spPr bwMode="auto">
            <a:xfrm>
              <a:off x="6886575" y="1971550"/>
              <a:ext cx="276939" cy="291600"/>
            </a:xfrm>
            <a:custGeom>
              <a:avLst/>
              <a:gdLst/>
              <a:ahLst/>
              <a:cxnLst>
                <a:cxn ang="0">
                  <a:pos x="84" y="0"/>
                </a:cxn>
                <a:cxn ang="0">
                  <a:pos x="1" y="95"/>
                </a:cxn>
                <a:cxn ang="0">
                  <a:pos x="84" y="80"/>
                </a:cxn>
                <a:cxn ang="0">
                  <a:pos x="80" y="76"/>
                </a:cxn>
                <a:cxn ang="0">
                  <a:pos x="82" y="74"/>
                </a:cxn>
                <a:cxn ang="0">
                  <a:pos x="82" y="69"/>
                </a:cxn>
                <a:cxn ang="0">
                  <a:pos x="78" y="80"/>
                </a:cxn>
                <a:cxn ang="0">
                  <a:pos x="73" y="76"/>
                </a:cxn>
                <a:cxn ang="0">
                  <a:pos x="75" y="69"/>
                </a:cxn>
                <a:cxn ang="0">
                  <a:pos x="13" y="7"/>
                </a:cxn>
                <a:cxn ang="0">
                  <a:pos x="80" y="55"/>
                </a:cxn>
                <a:cxn ang="0">
                  <a:pos x="69" y="74"/>
                </a:cxn>
                <a:cxn ang="0">
                  <a:pos x="68" y="69"/>
                </a:cxn>
                <a:cxn ang="0">
                  <a:pos x="64" y="77"/>
                </a:cxn>
                <a:cxn ang="0">
                  <a:pos x="59" y="77"/>
                </a:cxn>
                <a:cxn ang="0">
                  <a:pos x="58" y="69"/>
                </a:cxn>
                <a:cxn ang="0">
                  <a:pos x="59" y="74"/>
                </a:cxn>
                <a:cxn ang="0">
                  <a:pos x="57" y="81"/>
                </a:cxn>
                <a:cxn ang="0">
                  <a:pos x="52" y="74"/>
                </a:cxn>
                <a:cxn ang="0">
                  <a:pos x="56" y="70"/>
                </a:cxn>
                <a:cxn ang="0">
                  <a:pos x="46" y="76"/>
                </a:cxn>
                <a:cxn ang="0">
                  <a:pos x="46" y="81"/>
                </a:cxn>
                <a:cxn ang="0">
                  <a:pos x="45" y="70"/>
                </a:cxn>
                <a:cxn ang="0">
                  <a:pos x="49" y="74"/>
                </a:cxn>
                <a:cxn ang="0">
                  <a:pos x="44" y="77"/>
                </a:cxn>
                <a:cxn ang="0">
                  <a:pos x="39" y="77"/>
                </a:cxn>
                <a:cxn ang="0">
                  <a:pos x="43" y="70"/>
                </a:cxn>
                <a:cxn ang="0">
                  <a:pos x="32" y="77"/>
                </a:cxn>
                <a:cxn ang="0">
                  <a:pos x="36" y="81"/>
                </a:cxn>
                <a:cxn ang="0">
                  <a:pos x="31" y="70"/>
                </a:cxn>
                <a:cxn ang="0">
                  <a:pos x="36" y="74"/>
                </a:cxn>
                <a:cxn ang="0">
                  <a:pos x="30" y="76"/>
                </a:cxn>
                <a:cxn ang="0">
                  <a:pos x="25" y="80"/>
                </a:cxn>
                <a:cxn ang="0">
                  <a:pos x="29" y="69"/>
                </a:cxn>
                <a:cxn ang="0">
                  <a:pos x="25" y="73"/>
                </a:cxn>
                <a:cxn ang="0">
                  <a:pos x="18" y="73"/>
                </a:cxn>
                <a:cxn ang="0">
                  <a:pos x="12" y="70"/>
                </a:cxn>
                <a:cxn ang="0">
                  <a:pos x="16" y="74"/>
                </a:cxn>
                <a:cxn ang="0">
                  <a:pos x="12" y="76"/>
                </a:cxn>
                <a:cxn ang="0">
                  <a:pos x="11" y="81"/>
                </a:cxn>
                <a:cxn ang="0">
                  <a:pos x="11" y="87"/>
                </a:cxn>
                <a:cxn ang="0">
                  <a:pos x="14" y="83"/>
                </a:cxn>
                <a:cxn ang="0">
                  <a:pos x="16" y="87"/>
                </a:cxn>
                <a:cxn ang="0">
                  <a:pos x="22" y="87"/>
                </a:cxn>
                <a:cxn ang="0">
                  <a:pos x="19" y="76"/>
                </a:cxn>
                <a:cxn ang="0">
                  <a:pos x="65" y="87"/>
                </a:cxn>
                <a:cxn ang="0">
                  <a:pos x="65" y="82"/>
                </a:cxn>
                <a:cxn ang="0">
                  <a:pos x="65" y="77"/>
                </a:cxn>
                <a:cxn ang="0">
                  <a:pos x="70" y="81"/>
                </a:cxn>
                <a:cxn ang="0">
                  <a:pos x="68" y="87"/>
                </a:cxn>
                <a:cxn ang="0">
                  <a:pos x="74" y="87"/>
                </a:cxn>
                <a:cxn ang="0">
                  <a:pos x="75" y="83"/>
                </a:cxn>
                <a:cxn ang="0">
                  <a:pos x="84" y="87"/>
                </a:cxn>
              </a:cxnLst>
              <a:rect l="0" t="0" r="r" b="b"/>
              <a:pathLst>
                <a:path w="95" h="100">
                  <a:moveTo>
                    <a:pt x="94" y="95"/>
                  </a:moveTo>
                  <a:cubicBezTo>
                    <a:pt x="88" y="61"/>
                    <a:pt x="88" y="61"/>
                    <a:pt x="88" y="61"/>
                  </a:cubicBezTo>
                  <a:cubicBezTo>
                    <a:pt x="88" y="61"/>
                    <a:pt x="88" y="61"/>
                    <a:pt x="88" y="61"/>
                  </a:cubicBezTo>
                  <a:cubicBezTo>
                    <a:pt x="88" y="6"/>
                    <a:pt x="88" y="6"/>
                    <a:pt x="88" y="6"/>
                  </a:cubicBezTo>
                  <a:cubicBezTo>
                    <a:pt x="88" y="3"/>
                    <a:pt x="86" y="0"/>
                    <a:pt x="84" y="0"/>
                  </a:cubicBezTo>
                  <a:cubicBezTo>
                    <a:pt x="11" y="0"/>
                    <a:pt x="11" y="0"/>
                    <a:pt x="11" y="0"/>
                  </a:cubicBezTo>
                  <a:cubicBezTo>
                    <a:pt x="8" y="0"/>
                    <a:pt x="6" y="3"/>
                    <a:pt x="6" y="6"/>
                  </a:cubicBezTo>
                  <a:cubicBezTo>
                    <a:pt x="6" y="61"/>
                    <a:pt x="6" y="61"/>
                    <a:pt x="6" y="61"/>
                  </a:cubicBezTo>
                  <a:cubicBezTo>
                    <a:pt x="6" y="61"/>
                    <a:pt x="6" y="61"/>
                    <a:pt x="6" y="61"/>
                  </a:cubicBezTo>
                  <a:cubicBezTo>
                    <a:pt x="1" y="95"/>
                    <a:pt x="1" y="95"/>
                    <a:pt x="1" y="95"/>
                  </a:cubicBezTo>
                  <a:cubicBezTo>
                    <a:pt x="0" y="97"/>
                    <a:pt x="3" y="100"/>
                    <a:pt x="6" y="100"/>
                  </a:cubicBezTo>
                  <a:cubicBezTo>
                    <a:pt x="90" y="100"/>
                    <a:pt x="90" y="100"/>
                    <a:pt x="90" y="100"/>
                  </a:cubicBezTo>
                  <a:cubicBezTo>
                    <a:pt x="93" y="100"/>
                    <a:pt x="95" y="97"/>
                    <a:pt x="94" y="95"/>
                  </a:cubicBezTo>
                  <a:close/>
                  <a:moveTo>
                    <a:pt x="83" y="77"/>
                  </a:moveTo>
                  <a:cubicBezTo>
                    <a:pt x="84" y="80"/>
                    <a:pt x="84" y="80"/>
                    <a:pt x="84" y="80"/>
                  </a:cubicBezTo>
                  <a:cubicBezTo>
                    <a:pt x="84" y="80"/>
                    <a:pt x="84" y="81"/>
                    <a:pt x="83" y="81"/>
                  </a:cubicBezTo>
                  <a:cubicBezTo>
                    <a:pt x="80" y="81"/>
                    <a:pt x="80" y="81"/>
                    <a:pt x="80" y="81"/>
                  </a:cubicBezTo>
                  <a:cubicBezTo>
                    <a:pt x="80" y="81"/>
                    <a:pt x="79" y="80"/>
                    <a:pt x="79" y="80"/>
                  </a:cubicBezTo>
                  <a:cubicBezTo>
                    <a:pt x="79" y="77"/>
                    <a:pt x="79" y="77"/>
                    <a:pt x="79" y="77"/>
                  </a:cubicBezTo>
                  <a:cubicBezTo>
                    <a:pt x="79" y="76"/>
                    <a:pt x="79" y="76"/>
                    <a:pt x="80" y="76"/>
                  </a:cubicBezTo>
                  <a:cubicBezTo>
                    <a:pt x="83" y="76"/>
                    <a:pt x="83" y="76"/>
                    <a:pt x="83" y="76"/>
                  </a:cubicBezTo>
                  <a:cubicBezTo>
                    <a:pt x="83" y="76"/>
                    <a:pt x="83" y="76"/>
                    <a:pt x="83" y="77"/>
                  </a:cubicBezTo>
                  <a:close/>
                  <a:moveTo>
                    <a:pt x="83" y="70"/>
                  </a:moveTo>
                  <a:cubicBezTo>
                    <a:pt x="83" y="73"/>
                    <a:pt x="83" y="73"/>
                    <a:pt x="83" y="73"/>
                  </a:cubicBezTo>
                  <a:cubicBezTo>
                    <a:pt x="83" y="74"/>
                    <a:pt x="83" y="74"/>
                    <a:pt x="82" y="74"/>
                  </a:cubicBezTo>
                  <a:cubicBezTo>
                    <a:pt x="79" y="74"/>
                    <a:pt x="79" y="74"/>
                    <a:pt x="79" y="74"/>
                  </a:cubicBezTo>
                  <a:cubicBezTo>
                    <a:pt x="78" y="74"/>
                    <a:pt x="78" y="74"/>
                    <a:pt x="78" y="73"/>
                  </a:cubicBezTo>
                  <a:cubicBezTo>
                    <a:pt x="78" y="70"/>
                    <a:pt x="78" y="70"/>
                    <a:pt x="78" y="70"/>
                  </a:cubicBezTo>
                  <a:cubicBezTo>
                    <a:pt x="78" y="70"/>
                    <a:pt x="78" y="69"/>
                    <a:pt x="78" y="69"/>
                  </a:cubicBezTo>
                  <a:cubicBezTo>
                    <a:pt x="82" y="69"/>
                    <a:pt x="82" y="69"/>
                    <a:pt x="82" y="69"/>
                  </a:cubicBezTo>
                  <a:cubicBezTo>
                    <a:pt x="82" y="69"/>
                    <a:pt x="83" y="70"/>
                    <a:pt x="83" y="70"/>
                  </a:cubicBezTo>
                  <a:close/>
                  <a:moveTo>
                    <a:pt x="73" y="76"/>
                  </a:moveTo>
                  <a:cubicBezTo>
                    <a:pt x="77" y="76"/>
                    <a:pt x="77" y="76"/>
                    <a:pt x="77" y="76"/>
                  </a:cubicBezTo>
                  <a:cubicBezTo>
                    <a:pt x="77" y="76"/>
                    <a:pt x="77" y="76"/>
                    <a:pt x="77" y="77"/>
                  </a:cubicBezTo>
                  <a:cubicBezTo>
                    <a:pt x="78" y="80"/>
                    <a:pt x="78" y="80"/>
                    <a:pt x="78" y="80"/>
                  </a:cubicBezTo>
                  <a:cubicBezTo>
                    <a:pt x="78" y="80"/>
                    <a:pt x="77" y="81"/>
                    <a:pt x="77" y="81"/>
                  </a:cubicBezTo>
                  <a:cubicBezTo>
                    <a:pt x="73" y="81"/>
                    <a:pt x="73" y="81"/>
                    <a:pt x="73" y="81"/>
                  </a:cubicBezTo>
                  <a:cubicBezTo>
                    <a:pt x="73" y="81"/>
                    <a:pt x="72" y="80"/>
                    <a:pt x="72" y="80"/>
                  </a:cubicBezTo>
                  <a:cubicBezTo>
                    <a:pt x="72" y="77"/>
                    <a:pt x="72" y="77"/>
                    <a:pt x="72" y="77"/>
                  </a:cubicBezTo>
                  <a:cubicBezTo>
                    <a:pt x="72" y="76"/>
                    <a:pt x="72" y="76"/>
                    <a:pt x="73" y="76"/>
                  </a:cubicBezTo>
                  <a:close/>
                  <a:moveTo>
                    <a:pt x="72" y="74"/>
                  </a:moveTo>
                  <a:cubicBezTo>
                    <a:pt x="71" y="74"/>
                    <a:pt x="71" y="74"/>
                    <a:pt x="71" y="73"/>
                  </a:cubicBezTo>
                  <a:cubicBezTo>
                    <a:pt x="71" y="70"/>
                    <a:pt x="71" y="70"/>
                    <a:pt x="71" y="70"/>
                  </a:cubicBezTo>
                  <a:cubicBezTo>
                    <a:pt x="71" y="70"/>
                    <a:pt x="71" y="69"/>
                    <a:pt x="72" y="69"/>
                  </a:cubicBezTo>
                  <a:cubicBezTo>
                    <a:pt x="75" y="69"/>
                    <a:pt x="75" y="69"/>
                    <a:pt x="75" y="69"/>
                  </a:cubicBezTo>
                  <a:cubicBezTo>
                    <a:pt x="75" y="69"/>
                    <a:pt x="76" y="70"/>
                    <a:pt x="76" y="70"/>
                  </a:cubicBezTo>
                  <a:cubicBezTo>
                    <a:pt x="76" y="73"/>
                    <a:pt x="76" y="73"/>
                    <a:pt x="76" y="73"/>
                  </a:cubicBezTo>
                  <a:cubicBezTo>
                    <a:pt x="76" y="74"/>
                    <a:pt x="76" y="74"/>
                    <a:pt x="75" y="74"/>
                  </a:cubicBezTo>
                  <a:lnTo>
                    <a:pt x="72" y="74"/>
                  </a:lnTo>
                  <a:close/>
                  <a:moveTo>
                    <a:pt x="13" y="7"/>
                  </a:moveTo>
                  <a:cubicBezTo>
                    <a:pt x="13" y="7"/>
                    <a:pt x="13" y="6"/>
                    <a:pt x="14" y="6"/>
                  </a:cubicBezTo>
                  <a:cubicBezTo>
                    <a:pt x="80" y="6"/>
                    <a:pt x="80" y="6"/>
                    <a:pt x="80" y="6"/>
                  </a:cubicBezTo>
                  <a:cubicBezTo>
                    <a:pt x="81" y="6"/>
                    <a:pt x="81" y="7"/>
                    <a:pt x="81" y="7"/>
                  </a:cubicBezTo>
                  <a:cubicBezTo>
                    <a:pt x="81" y="54"/>
                    <a:pt x="81" y="54"/>
                    <a:pt x="81" y="54"/>
                  </a:cubicBezTo>
                  <a:cubicBezTo>
                    <a:pt x="81" y="55"/>
                    <a:pt x="81" y="55"/>
                    <a:pt x="80" y="55"/>
                  </a:cubicBezTo>
                  <a:cubicBezTo>
                    <a:pt x="14" y="55"/>
                    <a:pt x="14" y="55"/>
                    <a:pt x="14" y="55"/>
                  </a:cubicBezTo>
                  <a:cubicBezTo>
                    <a:pt x="13" y="55"/>
                    <a:pt x="13" y="55"/>
                    <a:pt x="13" y="54"/>
                  </a:cubicBezTo>
                  <a:lnTo>
                    <a:pt x="13" y="7"/>
                  </a:lnTo>
                  <a:close/>
                  <a:moveTo>
                    <a:pt x="70" y="73"/>
                  </a:moveTo>
                  <a:cubicBezTo>
                    <a:pt x="70" y="74"/>
                    <a:pt x="69" y="74"/>
                    <a:pt x="69" y="74"/>
                  </a:cubicBezTo>
                  <a:cubicBezTo>
                    <a:pt x="65" y="74"/>
                    <a:pt x="65" y="74"/>
                    <a:pt x="65" y="74"/>
                  </a:cubicBezTo>
                  <a:cubicBezTo>
                    <a:pt x="65" y="74"/>
                    <a:pt x="64" y="74"/>
                    <a:pt x="64" y="73"/>
                  </a:cubicBezTo>
                  <a:cubicBezTo>
                    <a:pt x="64" y="70"/>
                    <a:pt x="64" y="70"/>
                    <a:pt x="64" y="70"/>
                  </a:cubicBezTo>
                  <a:cubicBezTo>
                    <a:pt x="64" y="70"/>
                    <a:pt x="65" y="69"/>
                    <a:pt x="65" y="69"/>
                  </a:cubicBezTo>
                  <a:cubicBezTo>
                    <a:pt x="68" y="69"/>
                    <a:pt x="68" y="69"/>
                    <a:pt x="68" y="69"/>
                  </a:cubicBezTo>
                  <a:cubicBezTo>
                    <a:pt x="69" y="69"/>
                    <a:pt x="69" y="70"/>
                    <a:pt x="69" y="70"/>
                  </a:cubicBezTo>
                  <a:lnTo>
                    <a:pt x="70" y="73"/>
                  </a:lnTo>
                  <a:close/>
                  <a:moveTo>
                    <a:pt x="60" y="76"/>
                  </a:moveTo>
                  <a:cubicBezTo>
                    <a:pt x="63" y="76"/>
                    <a:pt x="63" y="76"/>
                    <a:pt x="63" y="76"/>
                  </a:cubicBezTo>
                  <a:cubicBezTo>
                    <a:pt x="64" y="76"/>
                    <a:pt x="64" y="76"/>
                    <a:pt x="64" y="77"/>
                  </a:cubicBezTo>
                  <a:cubicBezTo>
                    <a:pt x="64" y="80"/>
                    <a:pt x="64" y="80"/>
                    <a:pt x="64" y="80"/>
                  </a:cubicBezTo>
                  <a:cubicBezTo>
                    <a:pt x="64" y="80"/>
                    <a:pt x="64" y="81"/>
                    <a:pt x="63" y="81"/>
                  </a:cubicBezTo>
                  <a:cubicBezTo>
                    <a:pt x="60" y="81"/>
                    <a:pt x="60" y="81"/>
                    <a:pt x="60" y="81"/>
                  </a:cubicBezTo>
                  <a:cubicBezTo>
                    <a:pt x="59" y="81"/>
                    <a:pt x="59" y="80"/>
                    <a:pt x="59" y="80"/>
                  </a:cubicBezTo>
                  <a:cubicBezTo>
                    <a:pt x="59" y="77"/>
                    <a:pt x="59" y="77"/>
                    <a:pt x="59" y="77"/>
                  </a:cubicBezTo>
                  <a:cubicBezTo>
                    <a:pt x="59" y="76"/>
                    <a:pt x="59" y="76"/>
                    <a:pt x="60" y="76"/>
                  </a:cubicBezTo>
                  <a:close/>
                  <a:moveTo>
                    <a:pt x="59" y="74"/>
                  </a:moveTo>
                  <a:cubicBezTo>
                    <a:pt x="58" y="74"/>
                    <a:pt x="58" y="74"/>
                    <a:pt x="58" y="73"/>
                  </a:cubicBezTo>
                  <a:cubicBezTo>
                    <a:pt x="58" y="70"/>
                    <a:pt x="58" y="70"/>
                    <a:pt x="58" y="70"/>
                  </a:cubicBezTo>
                  <a:cubicBezTo>
                    <a:pt x="58" y="70"/>
                    <a:pt x="58" y="69"/>
                    <a:pt x="58" y="69"/>
                  </a:cubicBezTo>
                  <a:cubicBezTo>
                    <a:pt x="62" y="69"/>
                    <a:pt x="62" y="69"/>
                    <a:pt x="62" y="69"/>
                  </a:cubicBezTo>
                  <a:cubicBezTo>
                    <a:pt x="62" y="69"/>
                    <a:pt x="63" y="70"/>
                    <a:pt x="63" y="70"/>
                  </a:cubicBezTo>
                  <a:cubicBezTo>
                    <a:pt x="63" y="73"/>
                    <a:pt x="63" y="73"/>
                    <a:pt x="63" y="73"/>
                  </a:cubicBezTo>
                  <a:cubicBezTo>
                    <a:pt x="63" y="74"/>
                    <a:pt x="63" y="74"/>
                    <a:pt x="62" y="74"/>
                  </a:cubicBezTo>
                  <a:lnTo>
                    <a:pt x="59" y="74"/>
                  </a:lnTo>
                  <a:close/>
                  <a:moveTo>
                    <a:pt x="53" y="76"/>
                  </a:moveTo>
                  <a:cubicBezTo>
                    <a:pt x="56" y="76"/>
                    <a:pt x="56" y="76"/>
                    <a:pt x="56" y="76"/>
                  </a:cubicBezTo>
                  <a:cubicBezTo>
                    <a:pt x="57" y="76"/>
                    <a:pt x="57" y="76"/>
                    <a:pt x="57" y="77"/>
                  </a:cubicBezTo>
                  <a:cubicBezTo>
                    <a:pt x="57" y="80"/>
                    <a:pt x="57" y="80"/>
                    <a:pt x="57" y="80"/>
                  </a:cubicBezTo>
                  <a:cubicBezTo>
                    <a:pt x="57" y="80"/>
                    <a:pt x="57" y="81"/>
                    <a:pt x="57" y="81"/>
                  </a:cubicBezTo>
                  <a:cubicBezTo>
                    <a:pt x="53" y="81"/>
                    <a:pt x="53" y="81"/>
                    <a:pt x="53" y="81"/>
                  </a:cubicBezTo>
                  <a:cubicBezTo>
                    <a:pt x="52" y="81"/>
                    <a:pt x="52" y="80"/>
                    <a:pt x="52" y="80"/>
                  </a:cubicBezTo>
                  <a:cubicBezTo>
                    <a:pt x="52" y="77"/>
                    <a:pt x="52" y="77"/>
                    <a:pt x="52" y="77"/>
                  </a:cubicBezTo>
                  <a:cubicBezTo>
                    <a:pt x="52" y="76"/>
                    <a:pt x="52" y="76"/>
                    <a:pt x="53" y="76"/>
                  </a:cubicBezTo>
                  <a:close/>
                  <a:moveTo>
                    <a:pt x="52" y="74"/>
                  </a:moveTo>
                  <a:cubicBezTo>
                    <a:pt x="52" y="74"/>
                    <a:pt x="51" y="74"/>
                    <a:pt x="51" y="73"/>
                  </a:cubicBezTo>
                  <a:cubicBezTo>
                    <a:pt x="51" y="70"/>
                    <a:pt x="51" y="70"/>
                    <a:pt x="51" y="70"/>
                  </a:cubicBezTo>
                  <a:cubicBezTo>
                    <a:pt x="51" y="70"/>
                    <a:pt x="51" y="69"/>
                    <a:pt x="52" y="69"/>
                  </a:cubicBezTo>
                  <a:cubicBezTo>
                    <a:pt x="55" y="69"/>
                    <a:pt x="55" y="69"/>
                    <a:pt x="55" y="69"/>
                  </a:cubicBezTo>
                  <a:cubicBezTo>
                    <a:pt x="56" y="69"/>
                    <a:pt x="56" y="70"/>
                    <a:pt x="56" y="70"/>
                  </a:cubicBezTo>
                  <a:cubicBezTo>
                    <a:pt x="56" y="73"/>
                    <a:pt x="56" y="73"/>
                    <a:pt x="56" y="73"/>
                  </a:cubicBezTo>
                  <a:cubicBezTo>
                    <a:pt x="56" y="74"/>
                    <a:pt x="56" y="74"/>
                    <a:pt x="56" y="74"/>
                  </a:cubicBezTo>
                  <a:lnTo>
                    <a:pt x="52" y="74"/>
                  </a:lnTo>
                  <a:close/>
                  <a:moveTo>
                    <a:pt x="45" y="77"/>
                  </a:moveTo>
                  <a:cubicBezTo>
                    <a:pt x="45" y="76"/>
                    <a:pt x="46" y="76"/>
                    <a:pt x="46" y="76"/>
                  </a:cubicBezTo>
                  <a:cubicBezTo>
                    <a:pt x="50" y="76"/>
                    <a:pt x="50" y="76"/>
                    <a:pt x="50" y="76"/>
                  </a:cubicBezTo>
                  <a:cubicBezTo>
                    <a:pt x="50" y="76"/>
                    <a:pt x="51" y="76"/>
                    <a:pt x="51" y="77"/>
                  </a:cubicBezTo>
                  <a:cubicBezTo>
                    <a:pt x="51" y="80"/>
                    <a:pt x="51" y="80"/>
                    <a:pt x="51" y="80"/>
                  </a:cubicBezTo>
                  <a:cubicBezTo>
                    <a:pt x="51" y="80"/>
                    <a:pt x="50" y="81"/>
                    <a:pt x="50" y="81"/>
                  </a:cubicBezTo>
                  <a:cubicBezTo>
                    <a:pt x="46" y="81"/>
                    <a:pt x="46" y="81"/>
                    <a:pt x="46" y="81"/>
                  </a:cubicBezTo>
                  <a:cubicBezTo>
                    <a:pt x="46" y="81"/>
                    <a:pt x="45" y="80"/>
                    <a:pt x="45" y="80"/>
                  </a:cubicBezTo>
                  <a:lnTo>
                    <a:pt x="45" y="77"/>
                  </a:lnTo>
                  <a:close/>
                  <a:moveTo>
                    <a:pt x="45" y="74"/>
                  </a:moveTo>
                  <a:cubicBezTo>
                    <a:pt x="45" y="74"/>
                    <a:pt x="44" y="74"/>
                    <a:pt x="44" y="73"/>
                  </a:cubicBezTo>
                  <a:cubicBezTo>
                    <a:pt x="45" y="70"/>
                    <a:pt x="45" y="70"/>
                    <a:pt x="45" y="70"/>
                  </a:cubicBezTo>
                  <a:cubicBezTo>
                    <a:pt x="45" y="70"/>
                    <a:pt x="45" y="69"/>
                    <a:pt x="45" y="69"/>
                  </a:cubicBezTo>
                  <a:cubicBezTo>
                    <a:pt x="49" y="69"/>
                    <a:pt x="49" y="69"/>
                    <a:pt x="49" y="69"/>
                  </a:cubicBezTo>
                  <a:cubicBezTo>
                    <a:pt x="49" y="69"/>
                    <a:pt x="50" y="70"/>
                    <a:pt x="50" y="70"/>
                  </a:cubicBezTo>
                  <a:cubicBezTo>
                    <a:pt x="50" y="73"/>
                    <a:pt x="50" y="73"/>
                    <a:pt x="50" y="73"/>
                  </a:cubicBezTo>
                  <a:cubicBezTo>
                    <a:pt x="50" y="74"/>
                    <a:pt x="49" y="74"/>
                    <a:pt x="49" y="74"/>
                  </a:cubicBezTo>
                  <a:lnTo>
                    <a:pt x="45" y="74"/>
                  </a:lnTo>
                  <a:close/>
                  <a:moveTo>
                    <a:pt x="39" y="77"/>
                  </a:moveTo>
                  <a:cubicBezTo>
                    <a:pt x="39" y="76"/>
                    <a:pt x="39" y="76"/>
                    <a:pt x="39" y="76"/>
                  </a:cubicBezTo>
                  <a:cubicBezTo>
                    <a:pt x="43" y="76"/>
                    <a:pt x="43" y="76"/>
                    <a:pt x="43" y="76"/>
                  </a:cubicBezTo>
                  <a:cubicBezTo>
                    <a:pt x="43" y="76"/>
                    <a:pt x="44" y="76"/>
                    <a:pt x="44" y="77"/>
                  </a:cubicBezTo>
                  <a:cubicBezTo>
                    <a:pt x="44" y="80"/>
                    <a:pt x="44" y="80"/>
                    <a:pt x="44" y="80"/>
                  </a:cubicBezTo>
                  <a:cubicBezTo>
                    <a:pt x="44" y="80"/>
                    <a:pt x="43" y="81"/>
                    <a:pt x="43" y="81"/>
                  </a:cubicBezTo>
                  <a:cubicBezTo>
                    <a:pt x="39" y="81"/>
                    <a:pt x="39" y="81"/>
                    <a:pt x="39" y="81"/>
                  </a:cubicBezTo>
                  <a:cubicBezTo>
                    <a:pt x="39" y="81"/>
                    <a:pt x="39" y="80"/>
                    <a:pt x="39" y="80"/>
                  </a:cubicBezTo>
                  <a:lnTo>
                    <a:pt x="39" y="77"/>
                  </a:lnTo>
                  <a:close/>
                  <a:moveTo>
                    <a:pt x="38" y="73"/>
                  </a:moveTo>
                  <a:cubicBezTo>
                    <a:pt x="38" y="70"/>
                    <a:pt x="38" y="70"/>
                    <a:pt x="38" y="70"/>
                  </a:cubicBezTo>
                  <a:cubicBezTo>
                    <a:pt x="38" y="70"/>
                    <a:pt x="38" y="69"/>
                    <a:pt x="39" y="69"/>
                  </a:cubicBezTo>
                  <a:cubicBezTo>
                    <a:pt x="42" y="69"/>
                    <a:pt x="42" y="69"/>
                    <a:pt x="42" y="69"/>
                  </a:cubicBezTo>
                  <a:cubicBezTo>
                    <a:pt x="43" y="69"/>
                    <a:pt x="43" y="70"/>
                    <a:pt x="43" y="70"/>
                  </a:cubicBezTo>
                  <a:cubicBezTo>
                    <a:pt x="43" y="73"/>
                    <a:pt x="43" y="73"/>
                    <a:pt x="43" y="73"/>
                  </a:cubicBezTo>
                  <a:cubicBezTo>
                    <a:pt x="43" y="74"/>
                    <a:pt x="43" y="74"/>
                    <a:pt x="42" y="74"/>
                  </a:cubicBezTo>
                  <a:cubicBezTo>
                    <a:pt x="39" y="74"/>
                    <a:pt x="39" y="74"/>
                    <a:pt x="39" y="74"/>
                  </a:cubicBezTo>
                  <a:cubicBezTo>
                    <a:pt x="38" y="74"/>
                    <a:pt x="38" y="74"/>
                    <a:pt x="38" y="73"/>
                  </a:cubicBezTo>
                  <a:close/>
                  <a:moveTo>
                    <a:pt x="32" y="77"/>
                  </a:moveTo>
                  <a:cubicBezTo>
                    <a:pt x="32" y="76"/>
                    <a:pt x="32" y="76"/>
                    <a:pt x="33" y="76"/>
                  </a:cubicBezTo>
                  <a:cubicBezTo>
                    <a:pt x="36" y="76"/>
                    <a:pt x="36" y="76"/>
                    <a:pt x="36" y="76"/>
                  </a:cubicBezTo>
                  <a:cubicBezTo>
                    <a:pt x="37" y="76"/>
                    <a:pt x="37" y="76"/>
                    <a:pt x="37" y="77"/>
                  </a:cubicBezTo>
                  <a:cubicBezTo>
                    <a:pt x="37" y="80"/>
                    <a:pt x="37" y="80"/>
                    <a:pt x="37" y="80"/>
                  </a:cubicBezTo>
                  <a:cubicBezTo>
                    <a:pt x="37" y="80"/>
                    <a:pt x="37" y="81"/>
                    <a:pt x="36" y="81"/>
                  </a:cubicBezTo>
                  <a:cubicBezTo>
                    <a:pt x="33" y="81"/>
                    <a:pt x="33" y="81"/>
                    <a:pt x="33" y="81"/>
                  </a:cubicBezTo>
                  <a:cubicBezTo>
                    <a:pt x="32" y="81"/>
                    <a:pt x="32" y="80"/>
                    <a:pt x="32" y="80"/>
                  </a:cubicBezTo>
                  <a:lnTo>
                    <a:pt x="32" y="77"/>
                  </a:lnTo>
                  <a:close/>
                  <a:moveTo>
                    <a:pt x="31" y="73"/>
                  </a:moveTo>
                  <a:cubicBezTo>
                    <a:pt x="31" y="70"/>
                    <a:pt x="31" y="70"/>
                    <a:pt x="31" y="70"/>
                  </a:cubicBezTo>
                  <a:cubicBezTo>
                    <a:pt x="31" y="70"/>
                    <a:pt x="32" y="69"/>
                    <a:pt x="32" y="69"/>
                  </a:cubicBezTo>
                  <a:cubicBezTo>
                    <a:pt x="36" y="69"/>
                    <a:pt x="36" y="69"/>
                    <a:pt x="36" y="69"/>
                  </a:cubicBezTo>
                  <a:cubicBezTo>
                    <a:pt x="36" y="69"/>
                    <a:pt x="37" y="70"/>
                    <a:pt x="37" y="70"/>
                  </a:cubicBezTo>
                  <a:cubicBezTo>
                    <a:pt x="36" y="73"/>
                    <a:pt x="36" y="73"/>
                    <a:pt x="36" y="73"/>
                  </a:cubicBezTo>
                  <a:cubicBezTo>
                    <a:pt x="36" y="74"/>
                    <a:pt x="36" y="74"/>
                    <a:pt x="36" y="74"/>
                  </a:cubicBezTo>
                  <a:cubicBezTo>
                    <a:pt x="32" y="74"/>
                    <a:pt x="32" y="74"/>
                    <a:pt x="32" y="74"/>
                  </a:cubicBezTo>
                  <a:cubicBezTo>
                    <a:pt x="32" y="74"/>
                    <a:pt x="31" y="74"/>
                    <a:pt x="31" y="73"/>
                  </a:cubicBezTo>
                  <a:close/>
                  <a:moveTo>
                    <a:pt x="25" y="77"/>
                  </a:moveTo>
                  <a:cubicBezTo>
                    <a:pt x="25" y="76"/>
                    <a:pt x="26" y="76"/>
                    <a:pt x="26" y="76"/>
                  </a:cubicBezTo>
                  <a:cubicBezTo>
                    <a:pt x="30" y="76"/>
                    <a:pt x="30" y="76"/>
                    <a:pt x="30" y="76"/>
                  </a:cubicBezTo>
                  <a:cubicBezTo>
                    <a:pt x="30" y="76"/>
                    <a:pt x="30" y="76"/>
                    <a:pt x="30" y="77"/>
                  </a:cubicBezTo>
                  <a:cubicBezTo>
                    <a:pt x="30" y="80"/>
                    <a:pt x="30" y="80"/>
                    <a:pt x="30" y="80"/>
                  </a:cubicBezTo>
                  <a:cubicBezTo>
                    <a:pt x="30" y="80"/>
                    <a:pt x="30" y="81"/>
                    <a:pt x="29" y="81"/>
                  </a:cubicBezTo>
                  <a:cubicBezTo>
                    <a:pt x="26" y="81"/>
                    <a:pt x="26" y="81"/>
                    <a:pt x="26" y="81"/>
                  </a:cubicBezTo>
                  <a:cubicBezTo>
                    <a:pt x="25" y="81"/>
                    <a:pt x="25" y="80"/>
                    <a:pt x="25" y="80"/>
                  </a:cubicBezTo>
                  <a:lnTo>
                    <a:pt x="25" y="77"/>
                  </a:lnTo>
                  <a:close/>
                  <a:moveTo>
                    <a:pt x="25" y="73"/>
                  </a:moveTo>
                  <a:cubicBezTo>
                    <a:pt x="25" y="70"/>
                    <a:pt x="25" y="70"/>
                    <a:pt x="25" y="70"/>
                  </a:cubicBezTo>
                  <a:cubicBezTo>
                    <a:pt x="25" y="70"/>
                    <a:pt x="25" y="69"/>
                    <a:pt x="26" y="69"/>
                  </a:cubicBezTo>
                  <a:cubicBezTo>
                    <a:pt x="29" y="69"/>
                    <a:pt x="29" y="69"/>
                    <a:pt x="29" y="69"/>
                  </a:cubicBezTo>
                  <a:cubicBezTo>
                    <a:pt x="30" y="69"/>
                    <a:pt x="30" y="70"/>
                    <a:pt x="30" y="70"/>
                  </a:cubicBezTo>
                  <a:cubicBezTo>
                    <a:pt x="30" y="73"/>
                    <a:pt x="30" y="73"/>
                    <a:pt x="30" y="73"/>
                  </a:cubicBezTo>
                  <a:cubicBezTo>
                    <a:pt x="30" y="74"/>
                    <a:pt x="29" y="74"/>
                    <a:pt x="29" y="74"/>
                  </a:cubicBezTo>
                  <a:cubicBezTo>
                    <a:pt x="25" y="74"/>
                    <a:pt x="25" y="74"/>
                    <a:pt x="25" y="74"/>
                  </a:cubicBezTo>
                  <a:cubicBezTo>
                    <a:pt x="25" y="74"/>
                    <a:pt x="25" y="74"/>
                    <a:pt x="25" y="73"/>
                  </a:cubicBezTo>
                  <a:close/>
                  <a:moveTo>
                    <a:pt x="23" y="70"/>
                  </a:moveTo>
                  <a:cubicBezTo>
                    <a:pt x="23" y="73"/>
                    <a:pt x="23" y="73"/>
                    <a:pt x="23" y="73"/>
                  </a:cubicBezTo>
                  <a:cubicBezTo>
                    <a:pt x="23" y="74"/>
                    <a:pt x="23" y="74"/>
                    <a:pt x="22" y="74"/>
                  </a:cubicBezTo>
                  <a:cubicBezTo>
                    <a:pt x="19" y="74"/>
                    <a:pt x="19" y="74"/>
                    <a:pt x="19" y="74"/>
                  </a:cubicBezTo>
                  <a:cubicBezTo>
                    <a:pt x="18" y="74"/>
                    <a:pt x="18" y="74"/>
                    <a:pt x="18" y="73"/>
                  </a:cubicBezTo>
                  <a:cubicBezTo>
                    <a:pt x="18" y="70"/>
                    <a:pt x="18" y="70"/>
                    <a:pt x="18" y="70"/>
                  </a:cubicBezTo>
                  <a:cubicBezTo>
                    <a:pt x="18" y="70"/>
                    <a:pt x="19" y="69"/>
                    <a:pt x="19" y="69"/>
                  </a:cubicBezTo>
                  <a:cubicBezTo>
                    <a:pt x="23" y="69"/>
                    <a:pt x="23" y="69"/>
                    <a:pt x="23" y="69"/>
                  </a:cubicBezTo>
                  <a:cubicBezTo>
                    <a:pt x="23" y="69"/>
                    <a:pt x="23" y="70"/>
                    <a:pt x="23" y="70"/>
                  </a:cubicBezTo>
                  <a:close/>
                  <a:moveTo>
                    <a:pt x="12" y="70"/>
                  </a:moveTo>
                  <a:cubicBezTo>
                    <a:pt x="12" y="70"/>
                    <a:pt x="12" y="69"/>
                    <a:pt x="13" y="69"/>
                  </a:cubicBezTo>
                  <a:cubicBezTo>
                    <a:pt x="16" y="69"/>
                    <a:pt x="16" y="69"/>
                    <a:pt x="16" y="69"/>
                  </a:cubicBezTo>
                  <a:cubicBezTo>
                    <a:pt x="17" y="69"/>
                    <a:pt x="17" y="70"/>
                    <a:pt x="17" y="70"/>
                  </a:cubicBezTo>
                  <a:cubicBezTo>
                    <a:pt x="16" y="73"/>
                    <a:pt x="16" y="73"/>
                    <a:pt x="16" y="73"/>
                  </a:cubicBezTo>
                  <a:cubicBezTo>
                    <a:pt x="16" y="74"/>
                    <a:pt x="16" y="74"/>
                    <a:pt x="16" y="74"/>
                  </a:cubicBezTo>
                  <a:cubicBezTo>
                    <a:pt x="12" y="74"/>
                    <a:pt x="12" y="74"/>
                    <a:pt x="12" y="74"/>
                  </a:cubicBezTo>
                  <a:cubicBezTo>
                    <a:pt x="12" y="74"/>
                    <a:pt x="11" y="74"/>
                    <a:pt x="11" y="73"/>
                  </a:cubicBezTo>
                  <a:lnTo>
                    <a:pt x="12" y="70"/>
                  </a:lnTo>
                  <a:close/>
                  <a:moveTo>
                    <a:pt x="11" y="77"/>
                  </a:moveTo>
                  <a:cubicBezTo>
                    <a:pt x="11" y="76"/>
                    <a:pt x="11" y="76"/>
                    <a:pt x="12" y="76"/>
                  </a:cubicBezTo>
                  <a:cubicBezTo>
                    <a:pt x="16" y="76"/>
                    <a:pt x="16" y="76"/>
                    <a:pt x="16" y="76"/>
                  </a:cubicBezTo>
                  <a:cubicBezTo>
                    <a:pt x="17" y="76"/>
                    <a:pt x="17" y="76"/>
                    <a:pt x="17" y="77"/>
                  </a:cubicBezTo>
                  <a:cubicBezTo>
                    <a:pt x="17" y="80"/>
                    <a:pt x="17" y="80"/>
                    <a:pt x="17" y="80"/>
                  </a:cubicBezTo>
                  <a:cubicBezTo>
                    <a:pt x="17" y="80"/>
                    <a:pt x="16" y="81"/>
                    <a:pt x="16" y="81"/>
                  </a:cubicBezTo>
                  <a:cubicBezTo>
                    <a:pt x="11" y="81"/>
                    <a:pt x="11" y="81"/>
                    <a:pt x="11" y="81"/>
                  </a:cubicBezTo>
                  <a:cubicBezTo>
                    <a:pt x="11" y="81"/>
                    <a:pt x="11" y="80"/>
                    <a:pt x="11" y="80"/>
                  </a:cubicBezTo>
                  <a:lnTo>
                    <a:pt x="11" y="77"/>
                  </a:lnTo>
                  <a:close/>
                  <a:moveTo>
                    <a:pt x="14" y="87"/>
                  </a:moveTo>
                  <a:cubicBezTo>
                    <a:pt x="14" y="87"/>
                    <a:pt x="14" y="87"/>
                    <a:pt x="13" y="87"/>
                  </a:cubicBezTo>
                  <a:cubicBezTo>
                    <a:pt x="11" y="87"/>
                    <a:pt x="11" y="87"/>
                    <a:pt x="11" y="87"/>
                  </a:cubicBezTo>
                  <a:cubicBezTo>
                    <a:pt x="10" y="87"/>
                    <a:pt x="10" y="87"/>
                    <a:pt x="10" y="87"/>
                  </a:cubicBezTo>
                  <a:cubicBezTo>
                    <a:pt x="10" y="83"/>
                    <a:pt x="10" y="83"/>
                    <a:pt x="10" y="83"/>
                  </a:cubicBezTo>
                  <a:cubicBezTo>
                    <a:pt x="10" y="83"/>
                    <a:pt x="11" y="82"/>
                    <a:pt x="11" y="82"/>
                  </a:cubicBezTo>
                  <a:cubicBezTo>
                    <a:pt x="14" y="82"/>
                    <a:pt x="14" y="82"/>
                    <a:pt x="14" y="82"/>
                  </a:cubicBezTo>
                  <a:cubicBezTo>
                    <a:pt x="14" y="82"/>
                    <a:pt x="14" y="83"/>
                    <a:pt x="14" y="83"/>
                  </a:cubicBezTo>
                  <a:lnTo>
                    <a:pt x="14" y="87"/>
                  </a:lnTo>
                  <a:close/>
                  <a:moveTo>
                    <a:pt x="22" y="87"/>
                  </a:moveTo>
                  <a:cubicBezTo>
                    <a:pt x="22" y="87"/>
                    <a:pt x="21" y="87"/>
                    <a:pt x="21" y="87"/>
                  </a:cubicBezTo>
                  <a:cubicBezTo>
                    <a:pt x="16" y="87"/>
                    <a:pt x="16" y="87"/>
                    <a:pt x="16" y="87"/>
                  </a:cubicBezTo>
                  <a:cubicBezTo>
                    <a:pt x="16" y="87"/>
                    <a:pt x="16" y="87"/>
                    <a:pt x="16" y="87"/>
                  </a:cubicBezTo>
                  <a:cubicBezTo>
                    <a:pt x="16" y="83"/>
                    <a:pt x="16" y="83"/>
                    <a:pt x="16" y="83"/>
                  </a:cubicBezTo>
                  <a:cubicBezTo>
                    <a:pt x="16" y="83"/>
                    <a:pt x="16" y="82"/>
                    <a:pt x="17" y="82"/>
                  </a:cubicBezTo>
                  <a:cubicBezTo>
                    <a:pt x="21" y="82"/>
                    <a:pt x="21" y="82"/>
                    <a:pt x="21" y="82"/>
                  </a:cubicBezTo>
                  <a:cubicBezTo>
                    <a:pt x="22" y="82"/>
                    <a:pt x="22" y="83"/>
                    <a:pt x="22" y="83"/>
                  </a:cubicBezTo>
                  <a:lnTo>
                    <a:pt x="22" y="87"/>
                  </a:lnTo>
                  <a:close/>
                  <a:moveTo>
                    <a:pt x="23" y="81"/>
                  </a:moveTo>
                  <a:cubicBezTo>
                    <a:pt x="19" y="81"/>
                    <a:pt x="19" y="81"/>
                    <a:pt x="19" y="81"/>
                  </a:cubicBezTo>
                  <a:cubicBezTo>
                    <a:pt x="18" y="81"/>
                    <a:pt x="18" y="80"/>
                    <a:pt x="18" y="80"/>
                  </a:cubicBezTo>
                  <a:cubicBezTo>
                    <a:pt x="18" y="77"/>
                    <a:pt x="18" y="77"/>
                    <a:pt x="18" y="77"/>
                  </a:cubicBezTo>
                  <a:cubicBezTo>
                    <a:pt x="19" y="76"/>
                    <a:pt x="19" y="76"/>
                    <a:pt x="19" y="76"/>
                  </a:cubicBezTo>
                  <a:cubicBezTo>
                    <a:pt x="23" y="76"/>
                    <a:pt x="23" y="76"/>
                    <a:pt x="23" y="76"/>
                  </a:cubicBezTo>
                  <a:cubicBezTo>
                    <a:pt x="23" y="76"/>
                    <a:pt x="24" y="76"/>
                    <a:pt x="24" y="77"/>
                  </a:cubicBezTo>
                  <a:cubicBezTo>
                    <a:pt x="23" y="80"/>
                    <a:pt x="23" y="80"/>
                    <a:pt x="23" y="80"/>
                  </a:cubicBezTo>
                  <a:cubicBezTo>
                    <a:pt x="23" y="80"/>
                    <a:pt x="23" y="81"/>
                    <a:pt x="23" y="81"/>
                  </a:cubicBezTo>
                  <a:close/>
                  <a:moveTo>
                    <a:pt x="65" y="87"/>
                  </a:moveTo>
                  <a:cubicBezTo>
                    <a:pt x="24" y="87"/>
                    <a:pt x="24" y="87"/>
                    <a:pt x="24" y="87"/>
                  </a:cubicBezTo>
                  <a:cubicBezTo>
                    <a:pt x="24" y="87"/>
                    <a:pt x="23" y="87"/>
                    <a:pt x="23" y="87"/>
                  </a:cubicBezTo>
                  <a:cubicBezTo>
                    <a:pt x="23" y="83"/>
                    <a:pt x="23" y="83"/>
                    <a:pt x="23" y="83"/>
                  </a:cubicBezTo>
                  <a:cubicBezTo>
                    <a:pt x="24" y="83"/>
                    <a:pt x="24" y="82"/>
                    <a:pt x="24" y="82"/>
                  </a:cubicBezTo>
                  <a:cubicBezTo>
                    <a:pt x="65" y="82"/>
                    <a:pt x="65" y="82"/>
                    <a:pt x="65" y="82"/>
                  </a:cubicBezTo>
                  <a:cubicBezTo>
                    <a:pt x="66" y="82"/>
                    <a:pt x="66" y="83"/>
                    <a:pt x="66" y="83"/>
                  </a:cubicBezTo>
                  <a:cubicBezTo>
                    <a:pt x="66" y="87"/>
                    <a:pt x="66" y="87"/>
                    <a:pt x="66" y="87"/>
                  </a:cubicBezTo>
                  <a:cubicBezTo>
                    <a:pt x="66" y="87"/>
                    <a:pt x="66" y="87"/>
                    <a:pt x="65" y="87"/>
                  </a:cubicBezTo>
                  <a:close/>
                  <a:moveTo>
                    <a:pt x="66" y="80"/>
                  </a:moveTo>
                  <a:cubicBezTo>
                    <a:pt x="65" y="77"/>
                    <a:pt x="65" y="77"/>
                    <a:pt x="65" y="77"/>
                  </a:cubicBezTo>
                  <a:cubicBezTo>
                    <a:pt x="65" y="76"/>
                    <a:pt x="66" y="76"/>
                    <a:pt x="66" y="76"/>
                  </a:cubicBezTo>
                  <a:cubicBezTo>
                    <a:pt x="70" y="76"/>
                    <a:pt x="70" y="76"/>
                    <a:pt x="70" y="76"/>
                  </a:cubicBezTo>
                  <a:cubicBezTo>
                    <a:pt x="70" y="76"/>
                    <a:pt x="71" y="76"/>
                    <a:pt x="71" y="77"/>
                  </a:cubicBezTo>
                  <a:cubicBezTo>
                    <a:pt x="71" y="80"/>
                    <a:pt x="71" y="80"/>
                    <a:pt x="71" y="80"/>
                  </a:cubicBezTo>
                  <a:cubicBezTo>
                    <a:pt x="71" y="80"/>
                    <a:pt x="71" y="81"/>
                    <a:pt x="70" y="81"/>
                  </a:cubicBezTo>
                  <a:cubicBezTo>
                    <a:pt x="67" y="81"/>
                    <a:pt x="67" y="81"/>
                    <a:pt x="67" y="81"/>
                  </a:cubicBezTo>
                  <a:cubicBezTo>
                    <a:pt x="66" y="81"/>
                    <a:pt x="66" y="80"/>
                    <a:pt x="66" y="80"/>
                  </a:cubicBezTo>
                  <a:close/>
                  <a:moveTo>
                    <a:pt x="73" y="87"/>
                  </a:moveTo>
                  <a:cubicBezTo>
                    <a:pt x="69" y="87"/>
                    <a:pt x="69" y="87"/>
                    <a:pt x="69" y="87"/>
                  </a:cubicBezTo>
                  <a:cubicBezTo>
                    <a:pt x="68" y="87"/>
                    <a:pt x="68" y="87"/>
                    <a:pt x="68" y="87"/>
                  </a:cubicBezTo>
                  <a:cubicBezTo>
                    <a:pt x="68" y="83"/>
                    <a:pt x="68" y="83"/>
                    <a:pt x="68" y="83"/>
                  </a:cubicBezTo>
                  <a:cubicBezTo>
                    <a:pt x="68" y="83"/>
                    <a:pt x="68" y="82"/>
                    <a:pt x="68" y="82"/>
                  </a:cubicBezTo>
                  <a:cubicBezTo>
                    <a:pt x="73" y="82"/>
                    <a:pt x="73" y="82"/>
                    <a:pt x="73" y="82"/>
                  </a:cubicBezTo>
                  <a:cubicBezTo>
                    <a:pt x="73" y="82"/>
                    <a:pt x="74" y="83"/>
                    <a:pt x="74" y="83"/>
                  </a:cubicBezTo>
                  <a:cubicBezTo>
                    <a:pt x="74" y="87"/>
                    <a:pt x="74" y="87"/>
                    <a:pt x="74" y="87"/>
                  </a:cubicBezTo>
                  <a:cubicBezTo>
                    <a:pt x="74" y="87"/>
                    <a:pt x="74" y="87"/>
                    <a:pt x="73" y="87"/>
                  </a:cubicBezTo>
                  <a:close/>
                  <a:moveTo>
                    <a:pt x="84" y="87"/>
                  </a:moveTo>
                  <a:cubicBezTo>
                    <a:pt x="76" y="87"/>
                    <a:pt x="76" y="87"/>
                    <a:pt x="76" y="87"/>
                  </a:cubicBezTo>
                  <a:cubicBezTo>
                    <a:pt x="76" y="87"/>
                    <a:pt x="76" y="87"/>
                    <a:pt x="76" y="87"/>
                  </a:cubicBezTo>
                  <a:cubicBezTo>
                    <a:pt x="75" y="83"/>
                    <a:pt x="75" y="83"/>
                    <a:pt x="75" y="83"/>
                  </a:cubicBezTo>
                  <a:cubicBezTo>
                    <a:pt x="75" y="83"/>
                    <a:pt x="75" y="82"/>
                    <a:pt x="76" y="82"/>
                  </a:cubicBezTo>
                  <a:cubicBezTo>
                    <a:pt x="83" y="82"/>
                    <a:pt x="83" y="82"/>
                    <a:pt x="83" y="82"/>
                  </a:cubicBezTo>
                  <a:cubicBezTo>
                    <a:pt x="84" y="82"/>
                    <a:pt x="84" y="83"/>
                    <a:pt x="84" y="83"/>
                  </a:cubicBezTo>
                  <a:cubicBezTo>
                    <a:pt x="85" y="87"/>
                    <a:pt x="85" y="87"/>
                    <a:pt x="85" y="87"/>
                  </a:cubicBezTo>
                  <a:cubicBezTo>
                    <a:pt x="85" y="87"/>
                    <a:pt x="84" y="87"/>
                    <a:pt x="84" y="87"/>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grpSp>
      <p:sp>
        <p:nvSpPr>
          <p:cNvPr id="59" name="Left Brace 58"/>
          <p:cNvSpPr/>
          <p:nvPr/>
        </p:nvSpPr>
        <p:spPr>
          <a:xfrm rot="10800000">
            <a:off x="2653404" y="1427205"/>
            <a:ext cx="372858" cy="5049795"/>
          </a:xfrm>
          <a:prstGeom prst="leftBrace">
            <a:avLst>
              <a:gd name="adj1" fmla="val 8333"/>
              <a:gd name="adj2" fmla="val 90720"/>
            </a:avLst>
          </a:prstGeom>
          <a:solidFill>
            <a:schemeClr val="bg1"/>
          </a:solidFill>
          <a:ln w="28575">
            <a:solidFill>
              <a:schemeClr val="tx2"/>
            </a:solidFill>
          </a:ln>
        </p:spPr>
        <p:style>
          <a:lnRef idx="1">
            <a:schemeClr val="accent2"/>
          </a:lnRef>
          <a:fillRef idx="0">
            <a:schemeClr val="accent2"/>
          </a:fillRef>
          <a:effectRef idx="0">
            <a:schemeClr val="accent2"/>
          </a:effectRef>
          <a:fontRef idx="minor">
            <a:schemeClr val="tx1"/>
          </a:fontRef>
        </p:style>
        <p:txBody>
          <a:bodyPr rtlCol="0" anchor="ctr"/>
          <a:lstStyle/>
          <a:p>
            <a:pPr algn="ctr" defTabSz="457200" eaLnBrk="1" fontAlgn="auto" hangingPunct="1">
              <a:spcBef>
                <a:spcPts val="0"/>
              </a:spcBef>
              <a:spcAft>
                <a:spcPts val="0"/>
              </a:spcAft>
            </a:pPr>
            <a:endParaRPr lang="en-GB" sz="1800" b="0" dirty="0">
              <a:solidFill>
                <a:prstClr val="black"/>
              </a:solidFill>
            </a:endParaRPr>
          </a:p>
        </p:txBody>
      </p:sp>
      <p:sp>
        <p:nvSpPr>
          <p:cNvPr id="60" name="Rectangle 3"/>
          <p:cNvSpPr txBox="1">
            <a:spLocks noChangeArrowheads="1"/>
          </p:cNvSpPr>
          <p:nvPr/>
        </p:nvSpPr>
        <p:spPr>
          <a:xfrm>
            <a:off x="3276600" y="2286000"/>
            <a:ext cx="5648325" cy="4332908"/>
          </a:xfrm>
          <a:prstGeom prst="rect">
            <a:avLst/>
          </a:prstGeom>
          <a:noFill/>
        </p:spPr>
        <p:txBody>
          <a:bodyPr anchor="t"/>
          <a:lstStyle>
            <a:defPPr>
              <a:defRPr lang="en-GB"/>
            </a:defPPr>
            <a:lvl1pPr marL="361950" indent="-361950" eaLnBrk="0" hangingPunct="0">
              <a:spcAft>
                <a:spcPct val="50000"/>
              </a:spcAft>
              <a:buClr>
                <a:schemeClr val="tx2"/>
              </a:buClr>
              <a:buSzPct val="110000"/>
              <a:buFont typeface="Wingdings" pitchFamily="2" charset="2"/>
              <a:buChar char="n"/>
              <a:defRPr>
                <a:solidFill>
                  <a:srgbClr val="000000"/>
                </a:solidFill>
                <a:latin typeface="+mn-lt"/>
              </a:defRPr>
            </a:lvl1pPr>
            <a:lvl2pPr marL="895350" indent="-352425" eaLnBrk="0" hangingPunct="0">
              <a:spcAft>
                <a:spcPct val="50000"/>
              </a:spcAft>
              <a:buClr>
                <a:schemeClr val="accent2"/>
              </a:buClr>
              <a:buSzPct val="110000"/>
              <a:buFont typeface="Wingdings" pitchFamily="2" charset="2"/>
              <a:buChar char="n"/>
              <a:defRPr>
                <a:solidFill>
                  <a:srgbClr val="000000"/>
                </a:solidFill>
                <a:latin typeface="+mn-lt"/>
              </a:defRPr>
            </a:lvl2pPr>
            <a:lvl3pPr marL="177800" lvl="2" indent="-177800" eaLnBrk="1" hangingPunct="1">
              <a:spcAft>
                <a:spcPct val="50000"/>
              </a:spcAft>
              <a:buClr>
                <a:srgbClr val="FFC000"/>
              </a:buClr>
              <a:buSzPct val="110000"/>
              <a:buFont typeface="Wingdings" pitchFamily="2" charset="2"/>
              <a:buChar char="n"/>
              <a:defRPr sz="1600">
                <a:latin typeface="FuturaT" charset="0"/>
              </a:defRPr>
            </a:lvl3pPr>
            <a:lvl4pPr marL="2749550" indent="-228600" eaLnBrk="0" hangingPunct="0">
              <a:spcBef>
                <a:spcPct val="20000"/>
              </a:spcBef>
              <a:buSzPct val="110000"/>
              <a:buFont typeface="Wingdings" pitchFamily="2" charset="2"/>
              <a:buChar char="n"/>
              <a:defRPr sz="3200">
                <a:latin typeface="+mn-lt"/>
              </a:defRPr>
            </a:lvl4pPr>
            <a:lvl5pPr marL="3157538" indent="-228600" eaLnBrk="0" hangingPunct="0">
              <a:spcBef>
                <a:spcPct val="20000"/>
              </a:spcBef>
              <a:buSzPct val="110000"/>
              <a:buFont typeface="Wingdings" pitchFamily="2" charset="2"/>
              <a:buChar char="n"/>
              <a:defRPr sz="3200">
                <a:latin typeface="+mn-lt"/>
              </a:defRPr>
            </a:lvl5pPr>
            <a:lvl6pPr marL="3614738" indent="-228600" fontAlgn="base">
              <a:spcBef>
                <a:spcPct val="20000"/>
              </a:spcBef>
              <a:spcAft>
                <a:spcPct val="0"/>
              </a:spcAft>
              <a:buSzPct val="110000"/>
              <a:buFont typeface="Wingdings" pitchFamily="2" charset="2"/>
              <a:buChar char="n"/>
              <a:defRPr sz="3200">
                <a:latin typeface="+mn-lt"/>
              </a:defRPr>
            </a:lvl6pPr>
            <a:lvl7pPr marL="4071938" indent="-228600" fontAlgn="base">
              <a:spcBef>
                <a:spcPct val="20000"/>
              </a:spcBef>
              <a:spcAft>
                <a:spcPct val="0"/>
              </a:spcAft>
              <a:buSzPct val="110000"/>
              <a:buFont typeface="Wingdings" pitchFamily="2" charset="2"/>
              <a:buChar char="n"/>
              <a:defRPr sz="3200">
                <a:latin typeface="+mn-lt"/>
              </a:defRPr>
            </a:lvl7pPr>
            <a:lvl8pPr marL="4529138" indent="-228600" fontAlgn="base">
              <a:spcBef>
                <a:spcPct val="20000"/>
              </a:spcBef>
              <a:spcAft>
                <a:spcPct val="0"/>
              </a:spcAft>
              <a:buSzPct val="110000"/>
              <a:buFont typeface="Wingdings" pitchFamily="2" charset="2"/>
              <a:buChar char="n"/>
              <a:defRPr sz="3200">
                <a:latin typeface="+mn-lt"/>
              </a:defRPr>
            </a:lvl8pPr>
            <a:lvl9pPr marL="4986338" indent="-228600" fontAlgn="base">
              <a:spcBef>
                <a:spcPct val="20000"/>
              </a:spcBef>
              <a:spcAft>
                <a:spcPct val="0"/>
              </a:spcAft>
              <a:buSzPct val="110000"/>
              <a:buFont typeface="Wingdings" pitchFamily="2" charset="2"/>
              <a:buChar char="n"/>
              <a:defRPr sz="3200">
                <a:latin typeface="+mn-lt"/>
              </a:defRPr>
            </a:lvl9pPr>
          </a:lstStyle>
          <a:p>
            <a:pPr marL="273050" lvl="1" indent="-180975" defTabSz="457200" eaLnBrk="1" hangingPunct="1">
              <a:spcBef>
                <a:spcPts val="0"/>
              </a:spcBef>
              <a:buClr>
                <a:srgbClr val="114FA0"/>
              </a:buClr>
              <a:buFont typeface="Wingdings" pitchFamily="2" charset="2"/>
              <a:buChar char="§"/>
            </a:pPr>
            <a:r>
              <a:rPr lang="en-GB" sz="1400" dirty="0">
                <a:solidFill>
                  <a:prstClr val="black"/>
                </a:solidFill>
                <a:latin typeface="Futura Lt BT" panose="020B0402020204020303" pitchFamily="34" charset="0"/>
                <a:ea typeface="+mn-ea"/>
                <a:cs typeface="+mn-cs"/>
              </a:rPr>
              <a:t>Final recipient type: </a:t>
            </a:r>
            <a:r>
              <a:rPr lang="en-GB" sz="1400" b="0" dirty="0" smtClean="0">
                <a:solidFill>
                  <a:prstClr val="black"/>
                </a:solidFill>
                <a:latin typeface="Futura Lt BT" panose="020B0402020204020303" pitchFamily="34" charset="0"/>
                <a:ea typeface="+mn-ea"/>
                <a:cs typeface="+mn-cs"/>
              </a:rPr>
              <a:t>early-stage SME</a:t>
            </a:r>
            <a:endParaRPr lang="en-GB" sz="1400" b="0" dirty="0">
              <a:solidFill>
                <a:prstClr val="black"/>
              </a:solidFill>
              <a:latin typeface="Futura Lt BT" panose="020B0402020204020303" pitchFamily="34" charset="0"/>
              <a:ea typeface="+mn-ea"/>
              <a:cs typeface="+mn-cs"/>
            </a:endParaRPr>
          </a:p>
          <a:p>
            <a:pPr marL="273050" lvl="1" indent="-180975" defTabSz="457200" eaLnBrk="1" hangingPunct="1">
              <a:spcBef>
                <a:spcPts val="0"/>
              </a:spcBef>
              <a:buClr>
                <a:srgbClr val="114FA0"/>
              </a:buClr>
              <a:buFont typeface="Wingdings" pitchFamily="2" charset="2"/>
              <a:buChar char="§"/>
            </a:pPr>
            <a:r>
              <a:rPr lang="en-GB" sz="1400" dirty="0">
                <a:solidFill>
                  <a:prstClr val="black"/>
                </a:solidFill>
                <a:latin typeface="Futura Lt BT" panose="020B0402020204020303" pitchFamily="34" charset="0"/>
                <a:ea typeface="+mn-ea"/>
                <a:cs typeface="+mn-cs"/>
              </a:rPr>
              <a:t>Edinburgh </a:t>
            </a:r>
            <a:r>
              <a:rPr lang="en-GB" sz="1400" b="0" dirty="0">
                <a:solidFill>
                  <a:prstClr val="black"/>
                </a:solidFill>
                <a:latin typeface="Futura Lt BT" panose="020B0402020204020303" pitchFamily="34" charset="0"/>
                <a:ea typeface="+mn-ea"/>
                <a:cs typeface="+mn-cs"/>
              </a:rPr>
              <a:t>based technology firm which developed universal platform for connecting and controlling devices over the </a:t>
            </a:r>
            <a:r>
              <a:rPr lang="en-GB" sz="1400" b="0" dirty="0" smtClean="0">
                <a:solidFill>
                  <a:prstClr val="black"/>
                </a:solidFill>
                <a:latin typeface="Futura Lt BT" panose="020B0402020204020303" pitchFamily="34" charset="0"/>
                <a:ea typeface="+mn-ea"/>
                <a:cs typeface="+mn-cs"/>
              </a:rPr>
              <a:t>Internet</a:t>
            </a:r>
          </a:p>
          <a:p>
            <a:pPr marL="987425" lvl="2" indent="-444500" defTabSz="457200">
              <a:spcBef>
                <a:spcPts val="0"/>
              </a:spcBef>
              <a:buClr>
                <a:srgbClr val="114FA0"/>
              </a:buClr>
              <a:buFont typeface="Wingdings" pitchFamily="2" charset="2"/>
              <a:buChar char="Ø"/>
            </a:pPr>
            <a:r>
              <a:rPr lang="en-GB" sz="1400" b="0" dirty="0" smtClean="0">
                <a:solidFill>
                  <a:prstClr val="black"/>
                </a:solidFill>
                <a:latin typeface="Futura Lt BT" panose="020B0402020204020303" pitchFamily="34" charset="0"/>
                <a:ea typeface="+mn-ea"/>
                <a:cs typeface="+mn-cs"/>
              </a:rPr>
              <a:t>Used for energy and security management	</a:t>
            </a:r>
          </a:p>
          <a:p>
            <a:pPr marL="273050" lvl="1" indent="-180975" defTabSz="457200" eaLnBrk="1" hangingPunct="1">
              <a:buClr>
                <a:srgbClr val="114FA0"/>
              </a:buClr>
              <a:buFont typeface="Wingdings" pitchFamily="2" charset="2"/>
              <a:buChar char="§"/>
              <a:defRPr/>
            </a:pPr>
            <a:r>
              <a:rPr lang="en-GB" sz="1400" dirty="0" smtClean="0">
                <a:solidFill>
                  <a:prstClr val="black"/>
                </a:solidFill>
                <a:latin typeface="Futura Lt BT" panose="020B0402020204020303" pitchFamily="34" charset="0"/>
                <a:ea typeface="+mn-ea"/>
                <a:cs typeface="+mn-cs"/>
              </a:rPr>
              <a:t>Loan purpose</a:t>
            </a:r>
            <a:r>
              <a:rPr lang="en-GB" sz="1400" b="0" dirty="0" smtClean="0">
                <a:solidFill>
                  <a:prstClr val="black"/>
                </a:solidFill>
                <a:latin typeface="Futura Lt BT" panose="020B0402020204020303" pitchFamily="34" charset="0"/>
                <a:ea typeface="+mn-ea"/>
                <a:cs typeface="+mn-cs"/>
              </a:rPr>
              <a:t>: implementation, trial and testing of energy management system called “Click”, developed by Net Things</a:t>
            </a:r>
          </a:p>
          <a:p>
            <a:pPr marL="2781300" lvl="2" indent="-361950" defTabSz="457200">
              <a:buClr>
                <a:srgbClr val="114FA0"/>
              </a:buClr>
              <a:buFont typeface="Wingdings" pitchFamily="2" charset="2"/>
              <a:buChar char="Ø"/>
              <a:defRPr/>
            </a:pPr>
            <a:r>
              <a:rPr lang="en-GB" sz="1400" b="0" dirty="0" smtClean="0">
                <a:solidFill>
                  <a:prstClr val="black"/>
                </a:solidFill>
                <a:latin typeface="Futura Lt BT" panose="020B0402020204020303" pitchFamily="34" charset="0"/>
                <a:ea typeface="+mn-ea"/>
                <a:cs typeface="+mn-cs"/>
              </a:rPr>
              <a:t>“</a:t>
            </a:r>
            <a:r>
              <a:rPr lang="en-GB" sz="1400" b="0" dirty="0">
                <a:solidFill>
                  <a:prstClr val="black"/>
                </a:solidFill>
                <a:latin typeface="Futura Lt BT" panose="020B0402020204020303" pitchFamily="34" charset="0"/>
                <a:ea typeface="+mn-ea"/>
                <a:cs typeface="+mn-cs"/>
              </a:rPr>
              <a:t>Click”, the companies flagship product, enables cost-effective </a:t>
            </a:r>
            <a:r>
              <a:rPr lang="en-GB" sz="1400" b="0" dirty="0" smtClean="0">
                <a:solidFill>
                  <a:prstClr val="black"/>
                </a:solidFill>
                <a:latin typeface="Futura Lt BT" panose="020B0402020204020303" pitchFamily="34" charset="0"/>
                <a:ea typeface="+mn-ea"/>
                <a:cs typeface="+mn-cs"/>
              </a:rPr>
              <a:t> energy management </a:t>
            </a:r>
            <a:r>
              <a:rPr lang="en-GB" sz="1400" b="0" dirty="0">
                <a:solidFill>
                  <a:prstClr val="black"/>
                </a:solidFill>
                <a:latin typeface="Futura Lt BT" panose="020B0402020204020303" pitchFamily="34" charset="0"/>
                <a:ea typeface="+mn-ea"/>
                <a:cs typeface="+mn-cs"/>
              </a:rPr>
              <a:t>of large estates or small commercial </a:t>
            </a:r>
            <a:r>
              <a:rPr lang="en-GB" sz="1400" b="0" dirty="0" smtClean="0">
                <a:solidFill>
                  <a:prstClr val="black"/>
                </a:solidFill>
                <a:latin typeface="Futura Lt BT" panose="020B0402020204020303" pitchFamily="34" charset="0"/>
                <a:ea typeface="+mn-ea"/>
                <a:cs typeface="+mn-cs"/>
              </a:rPr>
              <a:t>outlets</a:t>
            </a:r>
          </a:p>
          <a:p>
            <a:pPr marL="2781300" lvl="2" indent="-361950" defTabSz="457200">
              <a:buClr>
                <a:srgbClr val="114FA0"/>
              </a:buClr>
              <a:buFont typeface="Wingdings" pitchFamily="2" charset="2"/>
              <a:buChar char="Ø"/>
              <a:defRPr/>
            </a:pPr>
            <a:endParaRPr lang="en-GB" sz="1400" b="0" dirty="0">
              <a:solidFill>
                <a:prstClr val="black"/>
              </a:solidFill>
              <a:latin typeface="Futura Lt BT" panose="020B0402020204020303" pitchFamily="34" charset="0"/>
              <a:ea typeface="+mn-ea"/>
              <a:cs typeface="+mn-cs"/>
            </a:endParaRPr>
          </a:p>
          <a:p>
            <a:pPr marL="273050" lvl="1" indent="-180975" eaLnBrk="1" hangingPunct="1">
              <a:buClr>
                <a:srgbClr val="114FA0"/>
              </a:buClr>
              <a:buFont typeface="Wingdings" pitchFamily="2" charset="2"/>
              <a:buChar char="§"/>
              <a:defRPr/>
            </a:pPr>
            <a:r>
              <a:rPr lang="en-US" sz="1400" dirty="0" smtClean="0">
                <a:solidFill>
                  <a:prstClr val="black"/>
                </a:solidFill>
                <a:latin typeface="Futura Lt BT" panose="020B0402020204020303" pitchFamily="34" charset="0"/>
                <a:ea typeface="+mn-ea"/>
                <a:cs typeface="+mn-cs"/>
              </a:rPr>
              <a:t>Basis for eligibility</a:t>
            </a:r>
            <a:r>
              <a:rPr lang="en-US" sz="1400" b="0" dirty="0" smtClean="0">
                <a:solidFill>
                  <a:prstClr val="black"/>
                </a:solidFill>
                <a:latin typeface="Futura Lt BT" panose="020B0402020204020303" pitchFamily="34" charset="0"/>
                <a:ea typeface="+mn-ea"/>
                <a:cs typeface="+mn-cs"/>
              </a:rPr>
              <a:t>: implementation of new products</a:t>
            </a:r>
            <a:endParaRPr lang="en-GB" sz="1400" b="0" dirty="0">
              <a:solidFill>
                <a:prstClr val="black"/>
              </a:solidFill>
              <a:latin typeface="Futura Lt BT" panose="020B0402020204020303" pitchFamily="34" charset="0"/>
              <a:ea typeface="+mn-ea"/>
              <a:cs typeface="+mn-cs"/>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725" r="17334"/>
          <a:stretch/>
        </p:blipFill>
        <p:spPr bwMode="auto">
          <a:xfrm>
            <a:off x="3426956" y="4002749"/>
            <a:ext cx="2306432" cy="13270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 descr="C:\Users\ratkovsk\Desktop\NetThing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790" y="1399556"/>
            <a:ext cx="1524001" cy="304801"/>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3"/>
          <p:cNvSpPr txBox="1">
            <a:spLocks noChangeArrowheads="1"/>
          </p:cNvSpPr>
          <p:nvPr/>
        </p:nvSpPr>
        <p:spPr>
          <a:xfrm>
            <a:off x="244909" y="359680"/>
            <a:ext cx="6870265" cy="523220"/>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Bef>
                <a:spcPct val="20000"/>
              </a:spcBef>
              <a:spcAft>
                <a:spcPts val="0"/>
              </a:spcAft>
              <a:buFont typeface="Arial"/>
              <a:buNone/>
            </a:pPr>
            <a:r>
              <a:rPr lang="en-GB" sz="2800" dirty="0" smtClean="0">
                <a:solidFill>
                  <a:srgbClr val="114FA0"/>
                </a:solidFill>
                <a:latin typeface="Futura Lt BT" panose="020B0402020204020303" pitchFamily="34" charset="0"/>
              </a:rPr>
              <a:t>Case study (1)</a:t>
            </a:r>
            <a:endParaRPr lang="en-GB" sz="2800" dirty="0">
              <a:solidFill>
                <a:srgbClr val="114FA0"/>
              </a:solidFill>
              <a:latin typeface="Futura Lt BT" panose="020B0402020204020303" pitchFamily="34" charset="0"/>
            </a:endParaRPr>
          </a:p>
        </p:txBody>
      </p:sp>
    </p:spTree>
    <p:extLst>
      <p:ext uri="{BB962C8B-B14F-4D97-AF65-F5344CB8AC3E}">
        <p14:creationId xmlns:p14="http://schemas.microsoft.com/office/powerpoint/2010/main" val="120499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txBox="1">
            <a:spLocks/>
          </p:cNvSpPr>
          <p:nvPr/>
        </p:nvSpPr>
        <p:spPr>
          <a:xfrm>
            <a:off x="293188" y="252936"/>
            <a:ext cx="2448272" cy="504056"/>
          </a:xfrm>
          <a:prstGeom prst="rect">
            <a:avLst/>
          </a:prstGeom>
          <a:solidFill>
            <a:schemeClr val="bg1"/>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GB" sz="2400" dirty="0">
              <a:solidFill>
                <a:prstClr val="black">
                  <a:lumMod val="65000"/>
                  <a:lumOff val="35000"/>
                </a:prstClr>
              </a:solidFill>
              <a:latin typeface="Myriad Pro"/>
              <a:cs typeface="Myriad Pro"/>
            </a:endParaRPr>
          </a:p>
        </p:txBody>
      </p:sp>
      <p:sp>
        <p:nvSpPr>
          <p:cNvPr id="14" name="Rectangle 13"/>
          <p:cNvSpPr/>
          <p:nvPr/>
        </p:nvSpPr>
        <p:spPr>
          <a:xfrm>
            <a:off x="246355" y="1547323"/>
            <a:ext cx="2401595" cy="388310"/>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a:solidFill>
                  <a:srgbClr val="114FA0"/>
                </a:solidFill>
                <a:latin typeface="Futura Lt BT" panose="020B0402020204020303" pitchFamily="34" charset="0"/>
              </a:rPr>
              <a:t>Innovation eligibility criteria</a:t>
            </a:r>
          </a:p>
        </p:txBody>
      </p:sp>
      <p:grpSp>
        <p:nvGrpSpPr>
          <p:cNvPr id="15" name="Group 14"/>
          <p:cNvGrpSpPr/>
          <p:nvPr/>
        </p:nvGrpSpPr>
        <p:grpSpPr>
          <a:xfrm>
            <a:off x="132022" y="1955597"/>
            <a:ext cx="2515928" cy="3459314"/>
            <a:chOff x="2473877" y="2195303"/>
            <a:chExt cx="2654904" cy="3459314"/>
          </a:xfrm>
        </p:grpSpPr>
        <p:sp>
          <p:nvSpPr>
            <p:cNvPr id="16" name="TextBox 15"/>
            <p:cNvSpPr txBox="1"/>
            <p:nvPr/>
          </p:nvSpPr>
          <p:spPr>
            <a:xfrm>
              <a:off x="2611482" y="3577125"/>
              <a:ext cx="2517299" cy="2077492"/>
            </a:xfrm>
            <a:prstGeom prst="rect">
              <a:avLst/>
            </a:prstGeom>
            <a:solidFill>
              <a:schemeClr val="bg1">
                <a:lumMod val="95000"/>
              </a:schemeClr>
            </a:solidFill>
            <a:ln>
              <a:solidFill>
                <a:schemeClr val="tx1"/>
              </a:solidFill>
              <a:prstDash val="dash"/>
            </a:ln>
          </p:spPr>
          <p:txBody>
            <a:bodyPr wrap="square" rtlCol="0">
              <a:spAutoFit/>
            </a:bodyPr>
            <a:lstStyle/>
            <a:p>
              <a:pPr marL="171450" indent="-171450" defTabSz="457200" eaLnBrk="1" fontAlgn="auto" hangingPunct="1">
                <a:spcBef>
                  <a:spcPts val="0"/>
                </a:spcBef>
                <a:spcAft>
                  <a:spcPts val="0"/>
                </a:spcAft>
                <a:buFont typeface="Wingdings" panose="05000000000000000000" pitchFamily="2" charset="2"/>
                <a:buChar char="Ø"/>
              </a:pPr>
              <a:r>
                <a:rPr lang="en-GB" sz="1400" b="0" dirty="0" smtClean="0">
                  <a:solidFill>
                    <a:prstClr val="black"/>
                  </a:solidFill>
                  <a:latin typeface="Futura Lt BT" panose="020B0402020204020303" pitchFamily="34" charset="0"/>
                  <a:ea typeface="+mn-ea"/>
                  <a:cs typeface="+mn-cs"/>
                </a:rPr>
                <a:t>“Fast-growing enterprise” – average annualised endogenous growth in employees or turnover </a:t>
              </a:r>
              <a:r>
                <a:rPr lang="en-GB" sz="1400" b="0" dirty="0">
                  <a:solidFill>
                    <a:prstClr val="black"/>
                  </a:solidFill>
                  <a:latin typeface="Futura Lt BT" panose="020B0402020204020303" pitchFamily="34" charset="0"/>
                  <a:ea typeface="+mn-ea"/>
                  <a:cs typeface="+mn-cs"/>
                </a:rPr>
                <a:t>&gt;</a:t>
              </a:r>
              <a:r>
                <a:rPr lang="en-GB" sz="1400" b="0" dirty="0" smtClean="0">
                  <a:solidFill>
                    <a:prstClr val="black"/>
                  </a:solidFill>
                  <a:latin typeface="Futura Lt BT" panose="020B0402020204020303" pitchFamily="34" charset="0"/>
                  <a:ea typeface="+mn-ea"/>
                  <a:cs typeface="+mn-cs"/>
                </a:rPr>
                <a:t>20% a year, over a </a:t>
              </a:r>
              <a:r>
                <a:rPr lang="en-GB" sz="1400" b="0" u="sng" dirty="0" smtClean="0">
                  <a:solidFill>
                    <a:prstClr val="black"/>
                  </a:solidFill>
                  <a:latin typeface="Futura Lt BT" panose="020B0402020204020303" pitchFamily="34" charset="0"/>
                  <a:ea typeface="+mn-ea"/>
                  <a:cs typeface="+mn-cs"/>
                </a:rPr>
                <a:t>three-year period</a:t>
              </a:r>
              <a:r>
                <a:rPr lang="en-GB" sz="1400" b="0" dirty="0" smtClean="0">
                  <a:solidFill>
                    <a:prstClr val="black"/>
                  </a:solidFill>
                  <a:latin typeface="Futura Lt BT" panose="020B0402020204020303" pitchFamily="34" charset="0"/>
                  <a:ea typeface="+mn-ea"/>
                  <a:cs typeface="+mn-cs"/>
                </a:rPr>
                <a:t>, and ten or more employees at the beginning of the observation</a:t>
              </a:r>
            </a:p>
            <a:p>
              <a:pPr marL="171450" indent="-171450" defTabSz="457200" eaLnBrk="1" fontAlgn="auto" hangingPunct="1">
                <a:spcBef>
                  <a:spcPts val="0"/>
                </a:spcBef>
                <a:spcAft>
                  <a:spcPts val="0"/>
                </a:spcAft>
                <a:buFont typeface="Wingdings" panose="05000000000000000000" pitchFamily="2" charset="2"/>
                <a:buChar char="Ø"/>
              </a:pPr>
              <a:endParaRPr lang="en-GB" sz="300" b="0" dirty="0">
                <a:solidFill>
                  <a:prstClr val="black"/>
                </a:solidFill>
                <a:latin typeface="Futura Lt BT" panose="020B0402020204020303" pitchFamily="34" charset="0"/>
                <a:ea typeface="+mn-ea"/>
                <a:cs typeface="+mn-cs"/>
              </a:endParaRPr>
            </a:p>
          </p:txBody>
        </p:sp>
        <p:grpSp>
          <p:nvGrpSpPr>
            <p:cNvPr id="17" name="Group 16"/>
            <p:cNvGrpSpPr/>
            <p:nvPr/>
          </p:nvGrpSpPr>
          <p:grpSpPr>
            <a:xfrm>
              <a:off x="2473877" y="2195303"/>
              <a:ext cx="2654904" cy="1386097"/>
              <a:chOff x="107509" y="2062134"/>
              <a:chExt cx="2654904" cy="1386097"/>
            </a:xfrm>
          </p:grpSpPr>
          <p:sp>
            <p:nvSpPr>
              <p:cNvPr id="18" name="Rectangle 17"/>
              <p:cNvSpPr/>
              <p:nvPr/>
            </p:nvSpPr>
            <p:spPr>
              <a:xfrm>
                <a:off x="245114" y="2201667"/>
                <a:ext cx="2517299" cy="1246564"/>
              </a:xfrm>
              <a:prstGeom prst="rect">
                <a:avLst/>
              </a:prstGeom>
              <a:solidFill>
                <a:srgbClr val="FFC000"/>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smtClean="0">
                    <a:solidFill>
                      <a:srgbClr val="114FA0"/>
                    </a:solidFill>
                    <a:latin typeface="Futura Lt BT" panose="020B0402020204020303" pitchFamily="34" charset="0"/>
                  </a:rPr>
                  <a:t>The Final Beneficiary is a “</a:t>
                </a:r>
                <a:r>
                  <a:rPr lang="en-GB" sz="1400" u="sng" dirty="0" smtClean="0">
                    <a:solidFill>
                      <a:srgbClr val="114FA0"/>
                    </a:solidFill>
                    <a:latin typeface="Futura Lt BT" panose="020B0402020204020303" pitchFamily="34" charset="0"/>
                  </a:rPr>
                  <a:t>fast-growing enterprise</a:t>
                </a:r>
                <a:r>
                  <a:rPr lang="en-GB" sz="1400" dirty="0" smtClean="0">
                    <a:solidFill>
                      <a:srgbClr val="114FA0"/>
                    </a:solidFill>
                    <a:latin typeface="Futura Lt BT" panose="020B0402020204020303" pitchFamily="34" charset="0"/>
                  </a:rPr>
                  <a:t>” operating in a market for less than 12 years following its first commercial sale</a:t>
                </a:r>
                <a:endParaRPr lang="en-GB" sz="1400" dirty="0">
                  <a:solidFill>
                    <a:srgbClr val="114FA0"/>
                  </a:solidFill>
                  <a:latin typeface="Futura Lt BT" panose="020B0402020204020303" pitchFamily="34" charset="0"/>
                </a:endParaRPr>
              </a:p>
            </p:txBody>
          </p:sp>
          <p:sp>
            <p:nvSpPr>
              <p:cNvPr id="19" name="Oval 18"/>
              <p:cNvSpPr/>
              <p:nvPr/>
            </p:nvSpPr>
            <p:spPr>
              <a:xfrm>
                <a:off x="125265" y="2086252"/>
                <a:ext cx="239697" cy="257453"/>
              </a:xfrm>
              <a:prstGeom prst="ellipse">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eaLnBrk="1" fontAlgn="auto" hangingPunct="1">
                  <a:spcBef>
                    <a:spcPts val="0"/>
                  </a:spcBef>
                  <a:spcAft>
                    <a:spcPts val="0"/>
                  </a:spcAft>
                </a:pPr>
                <a:endParaRPr lang="en-GB" sz="1800" b="0" dirty="0">
                  <a:solidFill>
                    <a:prstClr val="white"/>
                  </a:solidFill>
                  <a:latin typeface="Futura Lt BT" panose="020B0402020204020303" pitchFamily="34" charset="0"/>
                </a:endParaRPr>
              </a:p>
            </p:txBody>
          </p:sp>
          <p:sp>
            <p:nvSpPr>
              <p:cNvPr id="20" name="TextBox 19"/>
              <p:cNvSpPr txBox="1"/>
              <p:nvPr/>
            </p:nvSpPr>
            <p:spPr>
              <a:xfrm>
                <a:off x="107509" y="2062134"/>
                <a:ext cx="239697" cy="307777"/>
              </a:xfrm>
              <a:prstGeom prst="rect">
                <a:avLst/>
              </a:prstGeom>
              <a:noFill/>
            </p:spPr>
            <p:txBody>
              <a:bodyPr wrap="square" rtlCol="0">
                <a:spAutoFit/>
              </a:bodyPr>
              <a:lstStyle/>
              <a:p>
                <a:pPr defTabSz="457200" eaLnBrk="1" fontAlgn="auto" hangingPunct="1">
                  <a:spcBef>
                    <a:spcPts val="0"/>
                  </a:spcBef>
                  <a:spcAft>
                    <a:spcPts val="0"/>
                  </a:spcAft>
                </a:pPr>
                <a:r>
                  <a:rPr lang="en-GB" sz="1400" dirty="0" smtClean="0">
                    <a:solidFill>
                      <a:prstClr val="white"/>
                    </a:solidFill>
                    <a:latin typeface="Futura Lt BT" panose="020B0402020204020303" pitchFamily="34" charset="0"/>
                    <a:ea typeface="+mn-ea"/>
                    <a:cs typeface="+mn-cs"/>
                  </a:rPr>
                  <a:t>2</a:t>
                </a:r>
                <a:endParaRPr lang="en-GB" sz="2000" dirty="0">
                  <a:solidFill>
                    <a:prstClr val="white"/>
                  </a:solidFill>
                  <a:latin typeface="Futura Lt BT" panose="020B0402020204020303" pitchFamily="34" charset="0"/>
                  <a:ea typeface="+mn-ea"/>
                  <a:cs typeface="+mn-cs"/>
                </a:endParaRPr>
              </a:p>
            </p:txBody>
          </p:sp>
        </p:grpSp>
      </p:grpSp>
      <p:grpSp>
        <p:nvGrpSpPr>
          <p:cNvPr id="23" name="Group 22"/>
          <p:cNvGrpSpPr/>
          <p:nvPr/>
        </p:nvGrpSpPr>
        <p:grpSpPr>
          <a:xfrm>
            <a:off x="3419475" y="1383922"/>
            <a:ext cx="5487058" cy="1025933"/>
            <a:chOff x="3495675" y="1538270"/>
            <a:chExt cx="5487058" cy="1025933"/>
          </a:xfrm>
        </p:grpSpPr>
        <p:sp>
          <p:nvSpPr>
            <p:cNvPr id="24" name="TextBox 23"/>
            <p:cNvSpPr txBox="1"/>
            <p:nvPr/>
          </p:nvSpPr>
          <p:spPr>
            <a:xfrm>
              <a:off x="6770986" y="1853910"/>
              <a:ext cx="2211747" cy="461665"/>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Type of business</a:t>
              </a:r>
            </a:p>
            <a:p>
              <a:pPr defTabSz="457200" eaLnBrk="1" fontAlgn="auto" hangingPunct="1">
                <a:spcBef>
                  <a:spcPts val="0"/>
                </a:spcBef>
                <a:spcAft>
                  <a:spcPts val="0"/>
                </a:spcAft>
              </a:pPr>
              <a:r>
                <a:rPr lang="en-GB" sz="1000" i="1" dirty="0" smtClean="0">
                  <a:solidFill>
                    <a:prstClr val="black"/>
                  </a:solidFill>
                  <a:latin typeface="Futura Lt BT" panose="020B0402020204020303" pitchFamily="34" charset="0"/>
                  <a:ea typeface="+mn-ea"/>
                  <a:cs typeface="+mn-cs"/>
                </a:rPr>
                <a:t>	Engineering company</a:t>
              </a:r>
              <a:endParaRPr lang="en-GB" sz="1000" dirty="0">
                <a:solidFill>
                  <a:prstClr val="black"/>
                </a:solidFill>
                <a:latin typeface="Futura Lt BT" panose="020B0402020204020303" pitchFamily="34" charset="0"/>
                <a:ea typeface="+mn-ea"/>
                <a:cs typeface="+mn-cs"/>
              </a:endParaRPr>
            </a:p>
          </p:txBody>
        </p:sp>
        <p:sp>
          <p:nvSpPr>
            <p:cNvPr id="25" name="TextBox 24"/>
            <p:cNvSpPr txBox="1"/>
            <p:nvPr/>
          </p:nvSpPr>
          <p:spPr>
            <a:xfrm>
              <a:off x="5095875" y="1853910"/>
              <a:ext cx="1646536"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Country</a:t>
              </a:r>
            </a:p>
            <a:p>
              <a:pPr defTabSz="457200" eaLnBrk="1" fontAlgn="auto" hangingPunct="1">
                <a:spcBef>
                  <a:spcPts val="0"/>
                </a:spcBef>
                <a:spcAft>
                  <a:spcPts val="0"/>
                </a:spcAft>
              </a:pPr>
              <a:r>
                <a:rPr lang="en-GB" sz="1300" i="1" dirty="0">
                  <a:solidFill>
                    <a:prstClr val="black"/>
                  </a:solidFill>
                  <a:latin typeface="Futura Lt BT" panose="020B0402020204020303" pitchFamily="34" charset="0"/>
                  <a:ea typeface="+mn-ea"/>
                  <a:cs typeface="+mn-cs"/>
                </a:rPr>
                <a:t>	</a:t>
              </a:r>
              <a:r>
                <a:rPr lang="en-GB" sz="1300" dirty="0" smtClean="0">
                  <a:solidFill>
                    <a:prstClr val="black"/>
                  </a:solidFill>
                  <a:latin typeface="Futura Lt BT" panose="020B0402020204020303" pitchFamily="34" charset="0"/>
                  <a:ea typeface="+mn-ea"/>
                  <a:cs typeface="+mn-cs"/>
                </a:rPr>
                <a:t>Belgium</a:t>
              </a:r>
              <a:endParaRPr lang="en-GB" sz="1300" dirty="0">
                <a:solidFill>
                  <a:prstClr val="black"/>
                </a:solidFill>
                <a:latin typeface="Futura Lt BT" panose="020B0402020204020303" pitchFamily="34" charset="0"/>
                <a:ea typeface="+mn-ea"/>
                <a:cs typeface="+mn-cs"/>
              </a:endParaRPr>
            </a:p>
          </p:txBody>
        </p:sp>
        <p:sp>
          <p:nvSpPr>
            <p:cNvPr id="26" name="TextBox 25"/>
            <p:cNvSpPr txBox="1"/>
            <p:nvPr/>
          </p:nvSpPr>
          <p:spPr>
            <a:xfrm>
              <a:off x="3495675" y="1856317"/>
              <a:ext cx="1570336" cy="707886"/>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defRPr/>
              </a:pPr>
              <a:r>
                <a:rPr lang="en-GB" sz="1400" b="0" kern="0" dirty="0" smtClean="0">
                  <a:solidFill>
                    <a:prstClr val="black"/>
                  </a:solidFill>
                  <a:latin typeface="Futura Lt BT" panose="020B0402020204020303" pitchFamily="34" charset="0"/>
                  <a:ea typeface="+mn-ea"/>
                  <a:cs typeface="+mn-cs"/>
                </a:rPr>
                <a:t>	</a:t>
              </a:r>
              <a:r>
                <a:rPr lang="en-GB" sz="1400" kern="0" dirty="0" smtClean="0">
                  <a:solidFill>
                    <a:srgbClr val="114FA0"/>
                  </a:solidFill>
                  <a:latin typeface="Futura Lt BT" panose="020B0402020204020303" pitchFamily="34" charset="0"/>
                  <a:ea typeface="+mn-ea"/>
                  <a:cs typeface="+mn-cs"/>
                </a:rPr>
                <a:t>Company</a:t>
              </a:r>
            </a:p>
            <a:p>
              <a:pPr defTabSz="457200" eaLnBrk="1" fontAlgn="auto" hangingPunct="1">
                <a:spcBef>
                  <a:spcPts val="0"/>
                </a:spcBef>
                <a:spcAft>
                  <a:spcPts val="0"/>
                </a:spcAft>
                <a:defRPr/>
              </a:pPr>
              <a:r>
                <a:rPr lang="en-GB" sz="1300" i="1" kern="0" dirty="0" smtClean="0">
                  <a:solidFill>
                    <a:prstClr val="black"/>
                  </a:solidFill>
                  <a:latin typeface="Futura Lt BT" panose="020B0402020204020303" pitchFamily="34" charset="0"/>
                  <a:ea typeface="+mn-ea"/>
                  <a:cs typeface="+mn-cs"/>
                </a:rPr>
                <a:t>	</a:t>
              </a:r>
              <a:r>
                <a:rPr lang="en-GB" sz="1300" kern="0" dirty="0" smtClean="0">
                  <a:solidFill>
                    <a:prstClr val="black"/>
                  </a:solidFill>
                  <a:latin typeface="Futura Lt BT" panose="020B0402020204020303" pitchFamily="34" charset="0"/>
                  <a:ea typeface="+mn-ea"/>
                  <a:cs typeface="+mn-cs"/>
                </a:rPr>
                <a:t>WOW 	Technologies</a:t>
              </a:r>
            </a:p>
          </p:txBody>
        </p:sp>
        <p:sp>
          <p:nvSpPr>
            <p:cNvPr id="27" name="Rectangle 26"/>
            <p:cNvSpPr/>
            <p:nvPr/>
          </p:nvSpPr>
          <p:spPr>
            <a:xfrm>
              <a:off x="5638799" y="1538270"/>
              <a:ext cx="3343933" cy="316112"/>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lIns="91418" tIns="45710" rIns="91418" bIns="45710" rtlCol="0" anchor="ctr"/>
            <a:lstStyle/>
            <a:p>
              <a:pPr algn="ctr" defTabSz="457200" eaLnBrk="1" fontAlgn="auto" hangingPunct="1">
                <a:spcBef>
                  <a:spcPts val="0"/>
                </a:spcBef>
                <a:spcAft>
                  <a:spcPts val="0"/>
                </a:spcAft>
                <a:defRPr/>
              </a:pPr>
              <a:r>
                <a:rPr lang="en-GB" sz="1400" kern="0" dirty="0" smtClean="0">
                  <a:solidFill>
                    <a:srgbClr val="114FA0"/>
                  </a:solidFill>
                  <a:latin typeface="Calibri"/>
                  <a:ea typeface="+mn-ea"/>
                  <a:cs typeface="+mn-cs"/>
                </a:rPr>
                <a:t>Final Recipient</a:t>
              </a:r>
            </a:p>
          </p:txBody>
        </p:sp>
        <p:sp>
          <p:nvSpPr>
            <p:cNvPr id="28" name="Freeform 9"/>
            <p:cNvSpPr>
              <a:spLocks noChangeAspect="1" noEditPoints="1"/>
            </p:cNvSpPr>
            <p:nvPr/>
          </p:nvSpPr>
          <p:spPr bwMode="auto">
            <a:xfrm>
              <a:off x="3724275" y="1962025"/>
              <a:ext cx="114640" cy="291600"/>
            </a:xfrm>
            <a:custGeom>
              <a:avLst/>
              <a:gdLst/>
              <a:ahLst/>
              <a:cxnLst>
                <a:cxn ang="0">
                  <a:pos x="12" y="8"/>
                </a:cxn>
                <a:cxn ang="0">
                  <a:pos x="21" y="0"/>
                </a:cxn>
                <a:cxn ang="0">
                  <a:pos x="29" y="8"/>
                </a:cxn>
                <a:cxn ang="0">
                  <a:pos x="21" y="17"/>
                </a:cxn>
                <a:cxn ang="0">
                  <a:pos x="12" y="8"/>
                </a:cxn>
                <a:cxn ang="0">
                  <a:pos x="30" y="21"/>
                </a:cxn>
                <a:cxn ang="0">
                  <a:pos x="11" y="21"/>
                </a:cxn>
                <a:cxn ang="0">
                  <a:pos x="0" y="32"/>
                </a:cxn>
                <a:cxn ang="0">
                  <a:pos x="0" y="58"/>
                </a:cxn>
                <a:cxn ang="0">
                  <a:pos x="4" y="62"/>
                </a:cxn>
                <a:cxn ang="0">
                  <a:pos x="7" y="58"/>
                </a:cxn>
                <a:cxn ang="0">
                  <a:pos x="7" y="34"/>
                </a:cxn>
                <a:cxn ang="0">
                  <a:pos x="11" y="34"/>
                </a:cxn>
                <a:cxn ang="0">
                  <a:pos x="11" y="102"/>
                </a:cxn>
                <a:cxn ang="0">
                  <a:pos x="15" y="106"/>
                </a:cxn>
                <a:cxn ang="0">
                  <a:pos x="19" y="102"/>
                </a:cxn>
                <a:cxn ang="0">
                  <a:pos x="19" y="62"/>
                </a:cxn>
                <a:cxn ang="0">
                  <a:pos x="23" y="62"/>
                </a:cxn>
                <a:cxn ang="0">
                  <a:pos x="23" y="102"/>
                </a:cxn>
                <a:cxn ang="0">
                  <a:pos x="27" y="106"/>
                </a:cxn>
                <a:cxn ang="0">
                  <a:pos x="31" y="102"/>
                </a:cxn>
                <a:cxn ang="0">
                  <a:pos x="31" y="34"/>
                </a:cxn>
                <a:cxn ang="0">
                  <a:pos x="35" y="34"/>
                </a:cxn>
                <a:cxn ang="0">
                  <a:pos x="35" y="58"/>
                </a:cxn>
                <a:cxn ang="0">
                  <a:pos x="38" y="62"/>
                </a:cxn>
                <a:cxn ang="0">
                  <a:pos x="41" y="58"/>
                </a:cxn>
                <a:cxn ang="0">
                  <a:pos x="41" y="32"/>
                </a:cxn>
                <a:cxn ang="0">
                  <a:pos x="30" y="21"/>
                </a:cxn>
              </a:cxnLst>
              <a:rect l="0" t="0" r="r" b="b"/>
              <a:pathLst>
                <a:path w="41" h="106">
                  <a:moveTo>
                    <a:pt x="12" y="8"/>
                  </a:moveTo>
                  <a:cubicBezTo>
                    <a:pt x="12" y="3"/>
                    <a:pt x="16" y="0"/>
                    <a:pt x="21" y="0"/>
                  </a:cubicBezTo>
                  <a:cubicBezTo>
                    <a:pt x="26" y="0"/>
                    <a:pt x="29" y="3"/>
                    <a:pt x="29" y="8"/>
                  </a:cubicBezTo>
                  <a:cubicBezTo>
                    <a:pt x="29" y="13"/>
                    <a:pt x="26" y="17"/>
                    <a:pt x="21" y="17"/>
                  </a:cubicBezTo>
                  <a:cubicBezTo>
                    <a:pt x="16" y="17"/>
                    <a:pt x="12" y="13"/>
                    <a:pt x="12" y="8"/>
                  </a:cubicBezTo>
                  <a:close/>
                  <a:moveTo>
                    <a:pt x="30" y="21"/>
                  </a:moveTo>
                  <a:cubicBezTo>
                    <a:pt x="27" y="21"/>
                    <a:pt x="14" y="21"/>
                    <a:pt x="11" y="21"/>
                  </a:cubicBezTo>
                  <a:cubicBezTo>
                    <a:pt x="5" y="21"/>
                    <a:pt x="0" y="26"/>
                    <a:pt x="0" y="32"/>
                  </a:cubicBezTo>
                  <a:cubicBezTo>
                    <a:pt x="0" y="35"/>
                    <a:pt x="0" y="56"/>
                    <a:pt x="0" y="58"/>
                  </a:cubicBezTo>
                  <a:cubicBezTo>
                    <a:pt x="0" y="60"/>
                    <a:pt x="1" y="62"/>
                    <a:pt x="4" y="62"/>
                  </a:cubicBezTo>
                  <a:cubicBezTo>
                    <a:pt x="6" y="62"/>
                    <a:pt x="7" y="60"/>
                    <a:pt x="7" y="58"/>
                  </a:cubicBezTo>
                  <a:cubicBezTo>
                    <a:pt x="7" y="56"/>
                    <a:pt x="7" y="34"/>
                    <a:pt x="7" y="34"/>
                  </a:cubicBezTo>
                  <a:cubicBezTo>
                    <a:pt x="11" y="34"/>
                    <a:pt x="11" y="34"/>
                    <a:pt x="11" y="34"/>
                  </a:cubicBezTo>
                  <a:cubicBezTo>
                    <a:pt x="11" y="34"/>
                    <a:pt x="11" y="97"/>
                    <a:pt x="11" y="102"/>
                  </a:cubicBezTo>
                  <a:cubicBezTo>
                    <a:pt x="11" y="104"/>
                    <a:pt x="12" y="106"/>
                    <a:pt x="15" y="106"/>
                  </a:cubicBezTo>
                  <a:cubicBezTo>
                    <a:pt x="18" y="106"/>
                    <a:pt x="19" y="104"/>
                    <a:pt x="19" y="102"/>
                  </a:cubicBezTo>
                  <a:cubicBezTo>
                    <a:pt x="19" y="97"/>
                    <a:pt x="19" y="62"/>
                    <a:pt x="19" y="62"/>
                  </a:cubicBezTo>
                  <a:cubicBezTo>
                    <a:pt x="23" y="62"/>
                    <a:pt x="23" y="62"/>
                    <a:pt x="23" y="62"/>
                  </a:cubicBezTo>
                  <a:cubicBezTo>
                    <a:pt x="23" y="62"/>
                    <a:pt x="23" y="97"/>
                    <a:pt x="23" y="102"/>
                  </a:cubicBezTo>
                  <a:cubicBezTo>
                    <a:pt x="23" y="104"/>
                    <a:pt x="24" y="106"/>
                    <a:pt x="27" y="106"/>
                  </a:cubicBezTo>
                  <a:cubicBezTo>
                    <a:pt x="30" y="106"/>
                    <a:pt x="31" y="104"/>
                    <a:pt x="31" y="102"/>
                  </a:cubicBezTo>
                  <a:cubicBezTo>
                    <a:pt x="31" y="97"/>
                    <a:pt x="31" y="34"/>
                    <a:pt x="31" y="34"/>
                  </a:cubicBezTo>
                  <a:cubicBezTo>
                    <a:pt x="35" y="34"/>
                    <a:pt x="35" y="34"/>
                    <a:pt x="35" y="34"/>
                  </a:cubicBezTo>
                  <a:cubicBezTo>
                    <a:pt x="35" y="34"/>
                    <a:pt x="35" y="56"/>
                    <a:pt x="35" y="58"/>
                  </a:cubicBezTo>
                  <a:cubicBezTo>
                    <a:pt x="35" y="60"/>
                    <a:pt x="36" y="62"/>
                    <a:pt x="38" y="62"/>
                  </a:cubicBezTo>
                  <a:cubicBezTo>
                    <a:pt x="40" y="62"/>
                    <a:pt x="41" y="60"/>
                    <a:pt x="41" y="58"/>
                  </a:cubicBezTo>
                  <a:cubicBezTo>
                    <a:pt x="41" y="56"/>
                    <a:pt x="41" y="35"/>
                    <a:pt x="41" y="32"/>
                  </a:cubicBezTo>
                  <a:cubicBezTo>
                    <a:pt x="41" y="26"/>
                    <a:pt x="36" y="21"/>
                    <a:pt x="30" y="21"/>
                  </a:cubicBezTo>
                  <a:close/>
                </a:path>
              </a:pathLst>
            </a:custGeom>
            <a:solidFill>
              <a:sysClr val="window" lastClr="FFFFFF">
                <a:lumMod val="50000"/>
              </a:sysClr>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29" name="Freeform 60"/>
            <p:cNvSpPr>
              <a:spLocks noChangeAspect="1" noEditPoints="1"/>
            </p:cNvSpPr>
            <p:nvPr/>
          </p:nvSpPr>
          <p:spPr bwMode="auto">
            <a:xfrm>
              <a:off x="5278139" y="1996225"/>
              <a:ext cx="225990" cy="223200"/>
            </a:xfrm>
            <a:custGeom>
              <a:avLst/>
              <a:gdLst/>
              <a:ahLst/>
              <a:cxnLst>
                <a:cxn ang="0">
                  <a:pos x="40" y="0"/>
                </a:cxn>
                <a:cxn ang="0">
                  <a:pos x="0" y="39"/>
                </a:cxn>
                <a:cxn ang="0">
                  <a:pos x="40" y="78"/>
                </a:cxn>
                <a:cxn ang="0">
                  <a:pos x="79" y="39"/>
                </a:cxn>
                <a:cxn ang="0">
                  <a:pos x="40" y="0"/>
                </a:cxn>
                <a:cxn ang="0">
                  <a:pos x="73" y="39"/>
                </a:cxn>
                <a:cxn ang="0">
                  <a:pos x="66" y="59"/>
                </a:cxn>
                <a:cxn ang="0">
                  <a:pos x="65" y="53"/>
                </a:cxn>
                <a:cxn ang="0">
                  <a:pos x="66" y="42"/>
                </a:cxn>
                <a:cxn ang="0">
                  <a:pos x="61" y="33"/>
                </a:cxn>
                <a:cxn ang="0">
                  <a:pos x="53" y="28"/>
                </a:cxn>
                <a:cxn ang="0">
                  <a:pos x="57" y="13"/>
                </a:cxn>
                <a:cxn ang="0">
                  <a:pos x="49" y="10"/>
                </a:cxn>
                <a:cxn ang="0">
                  <a:pos x="50" y="7"/>
                </a:cxn>
                <a:cxn ang="0">
                  <a:pos x="73" y="39"/>
                </a:cxn>
                <a:cxn ang="0">
                  <a:pos x="35" y="6"/>
                </a:cxn>
                <a:cxn ang="0">
                  <a:pos x="31" y="9"/>
                </a:cxn>
                <a:cxn ang="0">
                  <a:pos x="25" y="14"/>
                </a:cxn>
                <a:cxn ang="0">
                  <a:pos x="19" y="21"/>
                </a:cxn>
                <a:cxn ang="0">
                  <a:pos x="23" y="25"/>
                </a:cxn>
                <a:cxn ang="0">
                  <a:pos x="29" y="25"/>
                </a:cxn>
                <a:cxn ang="0">
                  <a:pos x="40" y="38"/>
                </a:cxn>
                <a:cxn ang="0">
                  <a:pos x="31" y="48"/>
                </a:cxn>
                <a:cxn ang="0">
                  <a:pos x="30" y="54"/>
                </a:cxn>
                <a:cxn ang="0">
                  <a:pos x="29" y="63"/>
                </a:cxn>
                <a:cxn ang="0">
                  <a:pos x="22" y="55"/>
                </a:cxn>
                <a:cxn ang="0">
                  <a:pos x="21" y="46"/>
                </a:cxn>
                <a:cxn ang="0">
                  <a:pos x="15" y="38"/>
                </a:cxn>
                <a:cxn ang="0">
                  <a:pos x="17" y="29"/>
                </a:cxn>
                <a:cxn ang="0">
                  <a:pos x="8" y="27"/>
                </a:cxn>
                <a:cxn ang="0">
                  <a:pos x="35" y="6"/>
                </a:cxn>
                <a:cxn ang="0">
                  <a:pos x="29" y="71"/>
                </a:cxn>
                <a:cxn ang="0">
                  <a:pos x="33" y="68"/>
                </a:cxn>
                <a:cxn ang="0">
                  <a:pos x="39" y="67"/>
                </a:cxn>
                <a:cxn ang="0">
                  <a:pos x="48" y="64"/>
                </a:cxn>
                <a:cxn ang="0">
                  <a:pos x="58" y="67"/>
                </a:cxn>
                <a:cxn ang="0">
                  <a:pos x="40" y="72"/>
                </a:cxn>
                <a:cxn ang="0">
                  <a:pos x="29" y="71"/>
                </a:cxn>
              </a:cxnLst>
              <a:rect l="0" t="0" r="r" b="b"/>
              <a:pathLst>
                <a:path w="79" h="78">
                  <a:moveTo>
                    <a:pt x="40" y="0"/>
                  </a:moveTo>
                  <a:cubicBezTo>
                    <a:pt x="18" y="0"/>
                    <a:pt x="0" y="17"/>
                    <a:pt x="0" y="39"/>
                  </a:cubicBezTo>
                  <a:cubicBezTo>
                    <a:pt x="0" y="61"/>
                    <a:pt x="18" y="78"/>
                    <a:pt x="40" y="78"/>
                  </a:cubicBezTo>
                  <a:cubicBezTo>
                    <a:pt x="61" y="78"/>
                    <a:pt x="79" y="61"/>
                    <a:pt x="79" y="39"/>
                  </a:cubicBezTo>
                  <a:cubicBezTo>
                    <a:pt x="79" y="17"/>
                    <a:pt x="61" y="0"/>
                    <a:pt x="40" y="0"/>
                  </a:cubicBezTo>
                  <a:close/>
                  <a:moveTo>
                    <a:pt x="73" y="39"/>
                  </a:moveTo>
                  <a:cubicBezTo>
                    <a:pt x="73" y="47"/>
                    <a:pt x="70" y="54"/>
                    <a:pt x="66" y="59"/>
                  </a:cubicBezTo>
                  <a:cubicBezTo>
                    <a:pt x="65" y="58"/>
                    <a:pt x="64" y="56"/>
                    <a:pt x="65" y="53"/>
                  </a:cubicBezTo>
                  <a:cubicBezTo>
                    <a:pt x="66" y="50"/>
                    <a:pt x="66" y="44"/>
                    <a:pt x="66" y="42"/>
                  </a:cubicBezTo>
                  <a:cubicBezTo>
                    <a:pt x="66" y="39"/>
                    <a:pt x="65" y="33"/>
                    <a:pt x="61" y="33"/>
                  </a:cubicBezTo>
                  <a:cubicBezTo>
                    <a:pt x="58" y="33"/>
                    <a:pt x="55" y="32"/>
                    <a:pt x="53" y="28"/>
                  </a:cubicBezTo>
                  <a:cubicBezTo>
                    <a:pt x="49" y="20"/>
                    <a:pt x="61" y="18"/>
                    <a:pt x="57" y="13"/>
                  </a:cubicBezTo>
                  <a:cubicBezTo>
                    <a:pt x="56" y="12"/>
                    <a:pt x="50" y="19"/>
                    <a:pt x="49" y="10"/>
                  </a:cubicBezTo>
                  <a:cubicBezTo>
                    <a:pt x="49" y="9"/>
                    <a:pt x="49" y="8"/>
                    <a:pt x="50" y="7"/>
                  </a:cubicBezTo>
                  <a:cubicBezTo>
                    <a:pt x="63" y="12"/>
                    <a:pt x="73" y="24"/>
                    <a:pt x="73" y="39"/>
                  </a:cubicBezTo>
                  <a:close/>
                  <a:moveTo>
                    <a:pt x="35" y="6"/>
                  </a:moveTo>
                  <a:cubicBezTo>
                    <a:pt x="34" y="7"/>
                    <a:pt x="32" y="8"/>
                    <a:pt x="31" y="9"/>
                  </a:cubicBezTo>
                  <a:cubicBezTo>
                    <a:pt x="28" y="12"/>
                    <a:pt x="27" y="11"/>
                    <a:pt x="25" y="14"/>
                  </a:cubicBezTo>
                  <a:cubicBezTo>
                    <a:pt x="24" y="16"/>
                    <a:pt x="19" y="20"/>
                    <a:pt x="19" y="21"/>
                  </a:cubicBezTo>
                  <a:cubicBezTo>
                    <a:pt x="19" y="23"/>
                    <a:pt x="21" y="25"/>
                    <a:pt x="23" y="25"/>
                  </a:cubicBezTo>
                  <a:cubicBezTo>
                    <a:pt x="24" y="24"/>
                    <a:pt x="27" y="24"/>
                    <a:pt x="29" y="25"/>
                  </a:cubicBezTo>
                  <a:cubicBezTo>
                    <a:pt x="31" y="26"/>
                    <a:pt x="45" y="26"/>
                    <a:pt x="40" y="38"/>
                  </a:cubicBezTo>
                  <a:cubicBezTo>
                    <a:pt x="39" y="42"/>
                    <a:pt x="33" y="41"/>
                    <a:pt x="31" y="48"/>
                  </a:cubicBezTo>
                  <a:cubicBezTo>
                    <a:pt x="31" y="49"/>
                    <a:pt x="30" y="53"/>
                    <a:pt x="30" y="54"/>
                  </a:cubicBezTo>
                  <a:cubicBezTo>
                    <a:pt x="30" y="56"/>
                    <a:pt x="31" y="63"/>
                    <a:pt x="29" y="63"/>
                  </a:cubicBezTo>
                  <a:cubicBezTo>
                    <a:pt x="28" y="63"/>
                    <a:pt x="22" y="57"/>
                    <a:pt x="22" y="55"/>
                  </a:cubicBezTo>
                  <a:cubicBezTo>
                    <a:pt x="22" y="54"/>
                    <a:pt x="21" y="50"/>
                    <a:pt x="21" y="46"/>
                  </a:cubicBezTo>
                  <a:cubicBezTo>
                    <a:pt x="21" y="43"/>
                    <a:pt x="15" y="43"/>
                    <a:pt x="15" y="38"/>
                  </a:cubicBezTo>
                  <a:cubicBezTo>
                    <a:pt x="15" y="34"/>
                    <a:pt x="18" y="31"/>
                    <a:pt x="17" y="29"/>
                  </a:cubicBezTo>
                  <a:cubicBezTo>
                    <a:pt x="17" y="27"/>
                    <a:pt x="11" y="27"/>
                    <a:pt x="8" y="27"/>
                  </a:cubicBezTo>
                  <a:cubicBezTo>
                    <a:pt x="13" y="16"/>
                    <a:pt x="23" y="7"/>
                    <a:pt x="35" y="6"/>
                  </a:cubicBezTo>
                  <a:close/>
                  <a:moveTo>
                    <a:pt x="29" y="71"/>
                  </a:moveTo>
                  <a:cubicBezTo>
                    <a:pt x="31" y="70"/>
                    <a:pt x="31" y="68"/>
                    <a:pt x="33" y="68"/>
                  </a:cubicBezTo>
                  <a:cubicBezTo>
                    <a:pt x="35" y="68"/>
                    <a:pt x="37" y="67"/>
                    <a:pt x="39" y="67"/>
                  </a:cubicBezTo>
                  <a:cubicBezTo>
                    <a:pt x="41" y="66"/>
                    <a:pt x="45" y="64"/>
                    <a:pt x="48" y="64"/>
                  </a:cubicBezTo>
                  <a:cubicBezTo>
                    <a:pt x="51" y="64"/>
                    <a:pt x="57" y="64"/>
                    <a:pt x="58" y="67"/>
                  </a:cubicBezTo>
                  <a:cubicBezTo>
                    <a:pt x="53" y="70"/>
                    <a:pt x="46" y="72"/>
                    <a:pt x="40" y="72"/>
                  </a:cubicBezTo>
                  <a:cubicBezTo>
                    <a:pt x="36" y="72"/>
                    <a:pt x="32" y="72"/>
                    <a:pt x="29" y="71"/>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30" name="Freeform 5"/>
            <p:cNvSpPr>
              <a:spLocks noChangeAspect="1" noEditPoints="1"/>
            </p:cNvSpPr>
            <p:nvPr/>
          </p:nvSpPr>
          <p:spPr bwMode="auto">
            <a:xfrm>
              <a:off x="6934200" y="1971550"/>
              <a:ext cx="276939" cy="291600"/>
            </a:xfrm>
            <a:custGeom>
              <a:avLst/>
              <a:gdLst/>
              <a:ahLst/>
              <a:cxnLst>
                <a:cxn ang="0">
                  <a:pos x="84" y="0"/>
                </a:cxn>
                <a:cxn ang="0">
                  <a:pos x="1" y="95"/>
                </a:cxn>
                <a:cxn ang="0">
                  <a:pos x="84" y="80"/>
                </a:cxn>
                <a:cxn ang="0">
                  <a:pos x="80" y="76"/>
                </a:cxn>
                <a:cxn ang="0">
                  <a:pos x="82" y="74"/>
                </a:cxn>
                <a:cxn ang="0">
                  <a:pos x="82" y="69"/>
                </a:cxn>
                <a:cxn ang="0">
                  <a:pos x="78" y="80"/>
                </a:cxn>
                <a:cxn ang="0">
                  <a:pos x="73" y="76"/>
                </a:cxn>
                <a:cxn ang="0">
                  <a:pos x="75" y="69"/>
                </a:cxn>
                <a:cxn ang="0">
                  <a:pos x="13" y="7"/>
                </a:cxn>
                <a:cxn ang="0">
                  <a:pos x="80" y="55"/>
                </a:cxn>
                <a:cxn ang="0">
                  <a:pos x="69" y="74"/>
                </a:cxn>
                <a:cxn ang="0">
                  <a:pos x="68" y="69"/>
                </a:cxn>
                <a:cxn ang="0">
                  <a:pos x="64" y="77"/>
                </a:cxn>
                <a:cxn ang="0">
                  <a:pos x="59" y="77"/>
                </a:cxn>
                <a:cxn ang="0">
                  <a:pos x="58" y="69"/>
                </a:cxn>
                <a:cxn ang="0">
                  <a:pos x="59" y="74"/>
                </a:cxn>
                <a:cxn ang="0">
                  <a:pos x="57" y="81"/>
                </a:cxn>
                <a:cxn ang="0">
                  <a:pos x="52" y="74"/>
                </a:cxn>
                <a:cxn ang="0">
                  <a:pos x="56" y="70"/>
                </a:cxn>
                <a:cxn ang="0">
                  <a:pos x="46" y="76"/>
                </a:cxn>
                <a:cxn ang="0">
                  <a:pos x="46" y="81"/>
                </a:cxn>
                <a:cxn ang="0">
                  <a:pos x="45" y="70"/>
                </a:cxn>
                <a:cxn ang="0">
                  <a:pos x="49" y="74"/>
                </a:cxn>
                <a:cxn ang="0">
                  <a:pos x="44" y="77"/>
                </a:cxn>
                <a:cxn ang="0">
                  <a:pos x="39" y="77"/>
                </a:cxn>
                <a:cxn ang="0">
                  <a:pos x="43" y="70"/>
                </a:cxn>
                <a:cxn ang="0">
                  <a:pos x="32" y="77"/>
                </a:cxn>
                <a:cxn ang="0">
                  <a:pos x="36" y="81"/>
                </a:cxn>
                <a:cxn ang="0">
                  <a:pos x="31" y="70"/>
                </a:cxn>
                <a:cxn ang="0">
                  <a:pos x="36" y="74"/>
                </a:cxn>
                <a:cxn ang="0">
                  <a:pos x="30" y="76"/>
                </a:cxn>
                <a:cxn ang="0">
                  <a:pos x="25" y="80"/>
                </a:cxn>
                <a:cxn ang="0">
                  <a:pos x="29" y="69"/>
                </a:cxn>
                <a:cxn ang="0">
                  <a:pos x="25" y="73"/>
                </a:cxn>
                <a:cxn ang="0">
                  <a:pos x="18" y="73"/>
                </a:cxn>
                <a:cxn ang="0">
                  <a:pos x="12" y="70"/>
                </a:cxn>
                <a:cxn ang="0">
                  <a:pos x="16" y="74"/>
                </a:cxn>
                <a:cxn ang="0">
                  <a:pos x="12" y="76"/>
                </a:cxn>
                <a:cxn ang="0">
                  <a:pos x="11" y="81"/>
                </a:cxn>
                <a:cxn ang="0">
                  <a:pos x="11" y="87"/>
                </a:cxn>
                <a:cxn ang="0">
                  <a:pos x="14" y="83"/>
                </a:cxn>
                <a:cxn ang="0">
                  <a:pos x="16" y="87"/>
                </a:cxn>
                <a:cxn ang="0">
                  <a:pos x="22" y="87"/>
                </a:cxn>
                <a:cxn ang="0">
                  <a:pos x="19" y="76"/>
                </a:cxn>
                <a:cxn ang="0">
                  <a:pos x="65" y="87"/>
                </a:cxn>
                <a:cxn ang="0">
                  <a:pos x="65" y="82"/>
                </a:cxn>
                <a:cxn ang="0">
                  <a:pos x="65" y="77"/>
                </a:cxn>
                <a:cxn ang="0">
                  <a:pos x="70" y="81"/>
                </a:cxn>
                <a:cxn ang="0">
                  <a:pos x="68" y="87"/>
                </a:cxn>
                <a:cxn ang="0">
                  <a:pos x="74" y="87"/>
                </a:cxn>
                <a:cxn ang="0">
                  <a:pos x="75" y="83"/>
                </a:cxn>
                <a:cxn ang="0">
                  <a:pos x="84" y="87"/>
                </a:cxn>
              </a:cxnLst>
              <a:rect l="0" t="0" r="r" b="b"/>
              <a:pathLst>
                <a:path w="95" h="100">
                  <a:moveTo>
                    <a:pt x="94" y="95"/>
                  </a:moveTo>
                  <a:cubicBezTo>
                    <a:pt x="88" y="61"/>
                    <a:pt x="88" y="61"/>
                    <a:pt x="88" y="61"/>
                  </a:cubicBezTo>
                  <a:cubicBezTo>
                    <a:pt x="88" y="61"/>
                    <a:pt x="88" y="61"/>
                    <a:pt x="88" y="61"/>
                  </a:cubicBezTo>
                  <a:cubicBezTo>
                    <a:pt x="88" y="6"/>
                    <a:pt x="88" y="6"/>
                    <a:pt x="88" y="6"/>
                  </a:cubicBezTo>
                  <a:cubicBezTo>
                    <a:pt x="88" y="3"/>
                    <a:pt x="86" y="0"/>
                    <a:pt x="84" y="0"/>
                  </a:cubicBezTo>
                  <a:cubicBezTo>
                    <a:pt x="11" y="0"/>
                    <a:pt x="11" y="0"/>
                    <a:pt x="11" y="0"/>
                  </a:cubicBezTo>
                  <a:cubicBezTo>
                    <a:pt x="8" y="0"/>
                    <a:pt x="6" y="3"/>
                    <a:pt x="6" y="6"/>
                  </a:cubicBezTo>
                  <a:cubicBezTo>
                    <a:pt x="6" y="61"/>
                    <a:pt x="6" y="61"/>
                    <a:pt x="6" y="61"/>
                  </a:cubicBezTo>
                  <a:cubicBezTo>
                    <a:pt x="6" y="61"/>
                    <a:pt x="6" y="61"/>
                    <a:pt x="6" y="61"/>
                  </a:cubicBezTo>
                  <a:cubicBezTo>
                    <a:pt x="1" y="95"/>
                    <a:pt x="1" y="95"/>
                    <a:pt x="1" y="95"/>
                  </a:cubicBezTo>
                  <a:cubicBezTo>
                    <a:pt x="0" y="97"/>
                    <a:pt x="3" y="100"/>
                    <a:pt x="6" y="100"/>
                  </a:cubicBezTo>
                  <a:cubicBezTo>
                    <a:pt x="90" y="100"/>
                    <a:pt x="90" y="100"/>
                    <a:pt x="90" y="100"/>
                  </a:cubicBezTo>
                  <a:cubicBezTo>
                    <a:pt x="93" y="100"/>
                    <a:pt x="95" y="97"/>
                    <a:pt x="94" y="95"/>
                  </a:cubicBezTo>
                  <a:close/>
                  <a:moveTo>
                    <a:pt x="83" y="77"/>
                  </a:moveTo>
                  <a:cubicBezTo>
                    <a:pt x="84" y="80"/>
                    <a:pt x="84" y="80"/>
                    <a:pt x="84" y="80"/>
                  </a:cubicBezTo>
                  <a:cubicBezTo>
                    <a:pt x="84" y="80"/>
                    <a:pt x="84" y="81"/>
                    <a:pt x="83" y="81"/>
                  </a:cubicBezTo>
                  <a:cubicBezTo>
                    <a:pt x="80" y="81"/>
                    <a:pt x="80" y="81"/>
                    <a:pt x="80" y="81"/>
                  </a:cubicBezTo>
                  <a:cubicBezTo>
                    <a:pt x="80" y="81"/>
                    <a:pt x="79" y="80"/>
                    <a:pt x="79" y="80"/>
                  </a:cubicBezTo>
                  <a:cubicBezTo>
                    <a:pt x="79" y="77"/>
                    <a:pt x="79" y="77"/>
                    <a:pt x="79" y="77"/>
                  </a:cubicBezTo>
                  <a:cubicBezTo>
                    <a:pt x="79" y="76"/>
                    <a:pt x="79" y="76"/>
                    <a:pt x="80" y="76"/>
                  </a:cubicBezTo>
                  <a:cubicBezTo>
                    <a:pt x="83" y="76"/>
                    <a:pt x="83" y="76"/>
                    <a:pt x="83" y="76"/>
                  </a:cubicBezTo>
                  <a:cubicBezTo>
                    <a:pt x="83" y="76"/>
                    <a:pt x="83" y="76"/>
                    <a:pt x="83" y="77"/>
                  </a:cubicBezTo>
                  <a:close/>
                  <a:moveTo>
                    <a:pt x="83" y="70"/>
                  </a:moveTo>
                  <a:cubicBezTo>
                    <a:pt x="83" y="73"/>
                    <a:pt x="83" y="73"/>
                    <a:pt x="83" y="73"/>
                  </a:cubicBezTo>
                  <a:cubicBezTo>
                    <a:pt x="83" y="74"/>
                    <a:pt x="83" y="74"/>
                    <a:pt x="82" y="74"/>
                  </a:cubicBezTo>
                  <a:cubicBezTo>
                    <a:pt x="79" y="74"/>
                    <a:pt x="79" y="74"/>
                    <a:pt x="79" y="74"/>
                  </a:cubicBezTo>
                  <a:cubicBezTo>
                    <a:pt x="78" y="74"/>
                    <a:pt x="78" y="74"/>
                    <a:pt x="78" y="73"/>
                  </a:cubicBezTo>
                  <a:cubicBezTo>
                    <a:pt x="78" y="70"/>
                    <a:pt x="78" y="70"/>
                    <a:pt x="78" y="70"/>
                  </a:cubicBezTo>
                  <a:cubicBezTo>
                    <a:pt x="78" y="70"/>
                    <a:pt x="78" y="69"/>
                    <a:pt x="78" y="69"/>
                  </a:cubicBezTo>
                  <a:cubicBezTo>
                    <a:pt x="82" y="69"/>
                    <a:pt x="82" y="69"/>
                    <a:pt x="82" y="69"/>
                  </a:cubicBezTo>
                  <a:cubicBezTo>
                    <a:pt x="82" y="69"/>
                    <a:pt x="83" y="70"/>
                    <a:pt x="83" y="70"/>
                  </a:cubicBezTo>
                  <a:close/>
                  <a:moveTo>
                    <a:pt x="73" y="76"/>
                  </a:moveTo>
                  <a:cubicBezTo>
                    <a:pt x="77" y="76"/>
                    <a:pt x="77" y="76"/>
                    <a:pt x="77" y="76"/>
                  </a:cubicBezTo>
                  <a:cubicBezTo>
                    <a:pt x="77" y="76"/>
                    <a:pt x="77" y="76"/>
                    <a:pt x="77" y="77"/>
                  </a:cubicBezTo>
                  <a:cubicBezTo>
                    <a:pt x="78" y="80"/>
                    <a:pt x="78" y="80"/>
                    <a:pt x="78" y="80"/>
                  </a:cubicBezTo>
                  <a:cubicBezTo>
                    <a:pt x="78" y="80"/>
                    <a:pt x="77" y="81"/>
                    <a:pt x="77" y="81"/>
                  </a:cubicBezTo>
                  <a:cubicBezTo>
                    <a:pt x="73" y="81"/>
                    <a:pt x="73" y="81"/>
                    <a:pt x="73" y="81"/>
                  </a:cubicBezTo>
                  <a:cubicBezTo>
                    <a:pt x="73" y="81"/>
                    <a:pt x="72" y="80"/>
                    <a:pt x="72" y="80"/>
                  </a:cubicBezTo>
                  <a:cubicBezTo>
                    <a:pt x="72" y="77"/>
                    <a:pt x="72" y="77"/>
                    <a:pt x="72" y="77"/>
                  </a:cubicBezTo>
                  <a:cubicBezTo>
                    <a:pt x="72" y="76"/>
                    <a:pt x="72" y="76"/>
                    <a:pt x="73" y="76"/>
                  </a:cubicBezTo>
                  <a:close/>
                  <a:moveTo>
                    <a:pt x="72" y="74"/>
                  </a:moveTo>
                  <a:cubicBezTo>
                    <a:pt x="71" y="74"/>
                    <a:pt x="71" y="74"/>
                    <a:pt x="71" y="73"/>
                  </a:cubicBezTo>
                  <a:cubicBezTo>
                    <a:pt x="71" y="70"/>
                    <a:pt x="71" y="70"/>
                    <a:pt x="71" y="70"/>
                  </a:cubicBezTo>
                  <a:cubicBezTo>
                    <a:pt x="71" y="70"/>
                    <a:pt x="71" y="69"/>
                    <a:pt x="72" y="69"/>
                  </a:cubicBezTo>
                  <a:cubicBezTo>
                    <a:pt x="75" y="69"/>
                    <a:pt x="75" y="69"/>
                    <a:pt x="75" y="69"/>
                  </a:cubicBezTo>
                  <a:cubicBezTo>
                    <a:pt x="75" y="69"/>
                    <a:pt x="76" y="70"/>
                    <a:pt x="76" y="70"/>
                  </a:cubicBezTo>
                  <a:cubicBezTo>
                    <a:pt x="76" y="73"/>
                    <a:pt x="76" y="73"/>
                    <a:pt x="76" y="73"/>
                  </a:cubicBezTo>
                  <a:cubicBezTo>
                    <a:pt x="76" y="74"/>
                    <a:pt x="76" y="74"/>
                    <a:pt x="75" y="74"/>
                  </a:cubicBezTo>
                  <a:lnTo>
                    <a:pt x="72" y="74"/>
                  </a:lnTo>
                  <a:close/>
                  <a:moveTo>
                    <a:pt x="13" y="7"/>
                  </a:moveTo>
                  <a:cubicBezTo>
                    <a:pt x="13" y="7"/>
                    <a:pt x="13" y="6"/>
                    <a:pt x="14" y="6"/>
                  </a:cubicBezTo>
                  <a:cubicBezTo>
                    <a:pt x="80" y="6"/>
                    <a:pt x="80" y="6"/>
                    <a:pt x="80" y="6"/>
                  </a:cubicBezTo>
                  <a:cubicBezTo>
                    <a:pt x="81" y="6"/>
                    <a:pt x="81" y="7"/>
                    <a:pt x="81" y="7"/>
                  </a:cubicBezTo>
                  <a:cubicBezTo>
                    <a:pt x="81" y="54"/>
                    <a:pt x="81" y="54"/>
                    <a:pt x="81" y="54"/>
                  </a:cubicBezTo>
                  <a:cubicBezTo>
                    <a:pt x="81" y="55"/>
                    <a:pt x="81" y="55"/>
                    <a:pt x="80" y="55"/>
                  </a:cubicBezTo>
                  <a:cubicBezTo>
                    <a:pt x="14" y="55"/>
                    <a:pt x="14" y="55"/>
                    <a:pt x="14" y="55"/>
                  </a:cubicBezTo>
                  <a:cubicBezTo>
                    <a:pt x="13" y="55"/>
                    <a:pt x="13" y="55"/>
                    <a:pt x="13" y="54"/>
                  </a:cubicBezTo>
                  <a:lnTo>
                    <a:pt x="13" y="7"/>
                  </a:lnTo>
                  <a:close/>
                  <a:moveTo>
                    <a:pt x="70" y="73"/>
                  </a:moveTo>
                  <a:cubicBezTo>
                    <a:pt x="70" y="74"/>
                    <a:pt x="69" y="74"/>
                    <a:pt x="69" y="74"/>
                  </a:cubicBezTo>
                  <a:cubicBezTo>
                    <a:pt x="65" y="74"/>
                    <a:pt x="65" y="74"/>
                    <a:pt x="65" y="74"/>
                  </a:cubicBezTo>
                  <a:cubicBezTo>
                    <a:pt x="65" y="74"/>
                    <a:pt x="64" y="74"/>
                    <a:pt x="64" y="73"/>
                  </a:cubicBezTo>
                  <a:cubicBezTo>
                    <a:pt x="64" y="70"/>
                    <a:pt x="64" y="70"/>
                    <a:pt x="64" y="70"/>
                  </a:cubicBezTo>
                  <a:cubicBezTo>
                    <a:pt x="64" y="70"/>
                    <a:pt x="65" y="69"/>
                    <a:pt x="65" y="69"/>
                  </a:cubicBezTo>
                  <a:cubicBezTo>
                    <a:pt x="68" y="69"/>
                    <a:pt x="68" y="69"/>
                    <a:pt x="68" y="69"/>
                  </a:cubicBezTo>
                  <a:cubicBezTo>
                    <a:pt x="69" y="69"/>
                    <a:pt x="69" y="70"/>
                    <a:pt x="69" y="70"/>
                  </a:cubicBezTo>
                  <a:lnTo>
                    <a:pt x="70" y="73"/>
                  </a:lnTo>
                  <a:close/>
                  <a:moveTo>
                    <a:pt x="60" y="76"/>
                  </a:moveTo>
                  <a:cubicBezTo>
                    <a:pt x="63" y="76"/>
                    <a:pt x="63" y="76"/>
                    <a:pt x="63" y="76"/>
                  </a:cubicBezTo>
                  <a:cubicBezTo>
                    <a:pt x="64" y="76"/>
                    <a:pt x="64" y="76"/>
                    <a:pt x="64" y="77"/>
                  </a:cubicBezTo>
                  <a:cubicBezTo>
                    <a:pt x="64" y="80"/>
                    <a:pt x="64" y="80"/>
                    <a:pt x="64" y="80"/>
                  </a:cubicBezTo>
                  <a:cubicBezTo>
                    <a:pt x="64" y="80"/>
                    <a:pt x="64" y="81"/>
                    <a:pt x="63" y="81"/>
                  </a:cubicBezTo>
                  <a:cubicBezTo>
                    <a:pt x="60" y="81"/>
                    <a:pt x="60" y="81"/>
                    <a:pt x="60" y="81"/>
                  </a:cubicBezTo>
                  <a:cubicBezTo>
                    <a:pt x="59" y="81"/>
                    <a:pt x="59" y="80"/>
                    <a:pt x="59" y="80"/>
                  </a:cubicBezTo>
                  <a:cubicBezTo>
                    <a:pt x="59" y="77"/>
                    <a:pt x="59" y="77"/>
                    <a:pt x="59" y="77"/>
                  </a:cubicBezTo>
                  <a:cubicBezTo>
                    <a:pt x="59" y="76"/>
                    <a:pt x="59" y="76"/>
                    <a:pt x="60" y="76"/>
                  </a:cubicBezTo>
                  <a:close/>
                  <a:moveTo>
                    <a:pt x="59" y="74"/>
                  </a:moveTo>
                  <a:cubicBezTo>
                    <a:pt x="58" y="74"/>
                    <a:pt x="58" y="74"/>
                    <a:pt x="58" y="73"/>
                  </a:cubicBezTo>
                  <a:cubicBezTo>
                    <a:pt x="58" y="70"/>
                    <a:pt x="58" y="70"/>
                    <a:pt x="58" y="70"/>
                  </a:cubicBezTo>
                  <a:cubicBezTo>
                    <a:pt x="58" y="70"/>
                    <a:pt x="58" y="69"/>
                    <a:pt x="58" y="69"/>
                  </a:cubicBezTo>
                  <a:cubicBezTo>
                    <a:pt x="62" y="69"/>
                    <a:pt x="62" y="69"/>
                    <a:pt x="62" y="69"/>
                  </a:cubicBezTo>
                  <a:cubicBezTo>
                    <a:pt x="62" y="69"/>
                    <a:pt x="63" y="70"/>
                    <a:pt x="63" y="70"/>
                  </a:cubicBezTo>
                  <a:cubicBezTo>
                    <a:pt x="63" y="73"/>
                    <a:pt x="63" y="73"/>
                    <a:pt x="63" y="73"/>
                  </a:cubicBezTo>
                  <a:cubicBezTo>
                    <a:pt x="63" y="74"/>
                    <a:pt x="63" y="74"/>
                    <a:pt x="62" y="74"/>
                  </a:cubicBezTo>
                  <a:lnTo>
                    <a:pt x="59" y="74"/>
                  </a:lnTo>
                  <a:close/>
                  <a:moveTo>
                    <a:pt x="53" y="76"/>
                  </a:moveTo>
                  <a:cubicBezTo>
                    <a:pt x="56" y="76"/>
                    <a:pt x="56" y="76"/>
                    <a:pt x="56" y="76"/>
                  </a:cubicBezTo>
                  <a:cubicBezTo>
                    <a:pt x="57" y="76"/>
                    <a:pt x="57" y="76"/>
                    <a:pt x="57" y="77"/>
                  </a:cubicBezTo>
                  <a:cubicBezTo>
                    <a:pt x="57" y="80"/>
                    <a:pt x="57" y="80"/>
                    <a:pt x="57" y="80"/>
                  </a:cubicBezTo>
                  <a:cubicBezTo>
                    <a:pt x="57" y="80"/>
                    <a:pt x="57" y="81"/>
                    <a:pt x="57" y="81"/>
                  </a:cubicBezTo>
                  <a:cubicBezTo>
                    <a:pt x="53" y="81"/>
                    <a:pt x="53" y="81"/>
                    <a:pt x="53" y="81"/>
                  </a:cubicBezTo>
                  <a:cubicBezTo>
                    <a:pt x="52" y="81"/>
                    <a:pt x="52" y="80"/>
                    <a:pt x="52" y="80"/>
                  </a:cubicBezTo>
                  <a:cubicBezTo>
                    <a:pt x="52" y="77"/>
                    <a:pt x="52" y="77"/>
                    <a:pt x="52" y="77"/>
                  </a:cubicBezTo>
                  <a:cubicBezTo>
                    <a:pt x="52" y="76"/>
                    <a:pt x="52" y="76"/>
                    <a:pt x="53" y="76"/>
                  </a:cubicBezTo>
                  <a:close/>
                  <a:moveTo>
                    <a:pt x="52" y="74"/>
                  </a:moveTo>
                  <a:cubicBezTo>
                    <a:pt x="52" y="74"/>
                    <a:pt x="51" y="74"/>
                    <a:pt x="51" y="73"/>
                  </a:cubicBezTo>
                  <a:cubicBezTo>
                    <a:pt x="51" y="70"/>
                    <a:pt x="51" y="70"/>
                    <a:pt x="51" y="70"/>
                  </a:cubicBezTo>
                  <a:cubicBezTo>
                    <a:pt x="51" y="70"/>
                    <a:pt x="51" y="69"/>
                    <a:pt x="52" y="69"/>
                  </a:cubicBezTo>
                  <a:cubicBezTo>
                    <a:pt x="55" y="69"/>
                    <a:pt x="55" y="69"/>
                    <a:pt x="55" y="69"/>
                  </a:cubicBezTo>
                  <a:cubicBezTo>
                    <a:pt x="56" y="69"/>
                    <a:pt x="56" y="70"/>
                    <a:pt x="56" y="70"/>
                  </a:cubicBezTo>
                  <a:cubicBezTo>
                    <a:pt x="56" y="73"/>
                    <a:pt x="56" y="73"/>
                    <a:pt x="56" y="73"/>
                  </a:cubicBezTo>
                  <a:cubicBezTo>
                    <a:pt x="56" y="74"/>
                    <a:pt x="56" y="74"/>
                    <a:pt x="56" y="74"/>
                  </a:cubicBezTo>
                  <a:lnTo>
                    <a:pt x="52" y="74"/>
                  </a:lnTo>
                  <a:close/>
                  <a:moveTo>
                    <a:pt x="45" y="77"/>
                  </a:moveTo>
                  <a:cubicBezTo>
                    <a:pt x="45" y="76"/>
                    <a:pt x="46" y="76"/>
                    <a:pt x="46" y="76"/>
                  </a:cubicBezTo>
                  <a:cubicBezTo>
                    <a:pt x="50" y="76"/>
                    <a:pt x="50" y="76"/>
                    <a:pt x="50" y="76"/>
                  </a:cubicBezTo>
                  <a:cubicBezTo>
                    <a:pt x="50" y="76"/>
                    <a:pt x="51" y="76"/>
                    <a:pt x="51" y="77"/>
                  </a:cubicBezTo>
                  <a:cubicBezTo>
                    <a:pt x="51" y="80"/>
                    <a:pt x="51" y="80"/>
                    <a:pt x="51" y="80"/>
                  </a:cubicBezTo>
                  <a:cubicBezTo>
                    <a:pt x="51" y="80"/>
                    <a:pt x="50" y="81"/>
                    <a:pt x="50" y="81"/>
                  </a:cubicBezTo>
                  <a:cubicBezTo>
                    <a:pt x="46" y="81"/>
                    <a:pt x="46" y="81"/>
                    <a:pt x="46" y="81"/>
                  </a:cubicBezTo>
                  <a:cubicBezTo>
                    <a:pt x="46" y="81"/>
                    <a:pt x="45" y="80"/>
                    <a:pt x="45" y="80"/>
                  </a:cubicBezTo>
                  <a:lnTo>
                    <a:pt x="45" y="77"/>
                  </a:lnTo>
                  <a:close/>
                  <a:moveTo>
                    <a:pt x="45" y="74"/>
                  </a:moveTo>
                  <a:cubicBezTo>
                    <a:pt x="45" y="74"/>
                    <a:pt x="44" y="74"/>
                    <a:pt x="44" y="73"/>
                  </a:cubicBezTo>
                  <a:cubicBezTo>
                    <a:pt x="45" y="70"/>
                    <a:pt x="45" y="70"/>
                    <a:pt x="45" y="70"/>
                  </a:cubicBezTo>
                  <a:cubicBezTo>
                    <a:pt x="45" y="70"/>
                    <a:pt x="45" y="69"/>
                    <a:pt x="45" y="69"/>
                  </a:cubicBezTo>
                  <a:cubicBezTo>
                    <a:pt x="49" y="69"/>
                    <a:pt x="49" y="69"/>
                    <a:pt x="49" y="69"/>
                  </a:cubicBezTo>
                  <a:cubicBezTo>
                    <a:pt x="49" y="69"/>
                    <a:pt x="50" y="70"/>
                    <a:pt x="50" y="70"/>
                  </a:cubicBezTo>
                  <a:cubicBezTo>
                    <a:pt x="50" y="73"/>
                    <a:pt x="50" y="73"/>
                    <a:pt x="50" y="73"/>
                  </a:cubicBezTo>
                  <a:cubicBezTo>
                    <a:pt x="50" y="74"/>
                    <a:pt x="49" y="74"/>
                    <a:pt x="49" y="74"/>
                  </a:cubicBezTo>
                  <a:lnTo>
                    <a:pt x="45" y="74"/>
                  </a:lnTo>
                  <a:close/>
                  <a:moveTo>
                    <a:pt x="39" y="77"/>
                  </a:moveTo>
                  <a:cubicBezTo>
                    <a:pt x="39" y="76"/>
                    <a:pt x="39" y="76"/>
                    <a:pt x="39" y="76"/>
                  </a:cubicBezTo>
                  <a:cubicBezTo>
                    <a:pt x="43" y="76"/>
                    <a:pt x="43" y="76"/>
                    <a:pt x="43" y="76"/>
                  </a:cubicBezTo>
                  <a:cubicBezTo>
                    <a:pt x="43" y="76"/>
                    <a:pt x="44" y="76"/>
                    <a:pt x="44" y="77"/>
                  </a:cubicBezTo>
                  <a:cubicBezTo>
                    <a:pt x="44" y="80"/>
                    <a:pt x="44" y="80"/>
                    <a:pt x="44" y="80"/>
                  </a:cubicBezTo>
                  <a:cubicBezTo>
                    <a:pt x="44" y="80"/>
                    <a:pt x="43" y="81"/>
                    <a:pt x="43" y="81"/>
                  </a:cubicBezTo>
                  <a:cubicBezTo>
                    <a:pt x="39" y="81"/>
                    <a:pt x="39" y="81"/>
                    <a:pt x="39" y="81"/>
                  </a:cubicBezTo>
                  <a:cubicBezTo>
                    <a:pt x="39" y="81"/>
                    <a:pt x="39" y="80"/>
                    <a:pt x="39" y="80"/>
                  </a:cubicBezTo>
                  <a:lnTo>
                    <a:pt x="39" y="77"/>
                  </a:lnTo>
                  <a:close/>
                  <a:moveTo>
                    <a:pt x="38" y="73"/>
                  </a:moveTo>
                  <a:cubicBezTo>
                    <a:pt x="38" y="70"/>
                    <a:pt x="38" y="70"/>
                    <a:pt x="38" y="70"/>
                  </a:cubicBezTo>
                  <a:cubicBezTo>
                    <a:pt x="38" y="70"/>
                    <a:pt x="38" y="69"/>
                    <a:pt x="39" y="69"/>
                  </a:cubicBezTo>
                  <a:cubicBezTo>
                    <a:pt x="42" y="69"/>
                    <a:pt x="42" y="69"/>
                    <a:pt x="42" y="69"/>
                  </a:cubicBezTo>
                  <a:cubicBezTo>
                    <a:pt x="43" y="69"/>
                    <a:pt x="43" y="70"/>
                    <a:pt x="43" y="70"/>
                  </a:cubicBezTo>
                  <a:cubicBezTo>
                    <a:pt x="43" y="73"/>
                    <a:pt x="43" y="73"/>
                    <a:pt x="43" y="73"/>
                  </a:cubicBezTo>
                  <a:cubicBezTo>
                    <a:pt x="43" y="74"/>
                    <a:pt x="43" y="74"/>
                    <a:pt x="42" y="74"/>
                  </a:cubicBezTo>
                  <a:cubicBezTo>
                    <a:pt x="39" y="74"/>
                    <a:pt x="39" y="74"/>
                    <a:pt x="39" y="74"/>
                  </a:cubicBezTo>
                  <a:cubicBezTo>
                    <a:pt x="38" y="74"/>
                    <a:pt x="38" y="74"/>
                    <a:pt x="38" y="73"/>
                  </a:cubicBezTo>
                  <a:close/>
                  <a:moveTo>
                    <a:pt x="32" y="77"/>
                  </a:moveTo>
                  <a:cubicBezTo>
                    <a:pt x="32" y="76"/>
                    <a:pt x="32" y="76"/>
                    <a:pt x="33" y="76"/>
                  </a:cubicBezTo>
                  <a:cubicBezTo>
                    <a:pt x="36" y="76"/>
                    <a:pt x="36" y="76"/>
                    <a:pt x="36" y="76"/>
                  </a:cubicBezTo>
                  <a:cubicBezTo>
                    <a:pt x="37" y="76"/>
                    <a:pt x="37" y="76"/>
                    <a:pt x="37" y="77"/>
                  </a:cubicBezTo>
                  <a:cubicBezTo>
                    <a:pt x="37" y="80"/>
                    <a:pt x="37" y="80"/>
                    <a:pt x="37" y="80"/>
                  </a:cubicBezTo>
                  <a:cubicBezTo>
                    <a:pt x="37" y="80"/>
                    <a:pt x="37" y="81"/>
                    <a:pt x="36" y="81"/>
                  </a:cubicBezTo>
                  <a:cubicBezTo>
                    <a:pt x="33" y="81"/>
                    <a:pt x="33" y="81"/>
                    <a:pt x="33" y="81"/>
                  </a:cubicBezTo>
                  <a:cubicBezTo>
                    <a:pt x="32" y="81"/>
                    <a:pt x="32" y="80"/>
                    <a:pt x="32" y="80"/>
                  </a:cubicBezTo>
                  <a:lnTo>
                    <a:pt x="32" y="77"/>
                  </a:lnTo>
                  <a:close/>
                  <a:moveTo>
                    <a:pt x="31" y="73"/>
                  </a:moveTo>
                  <a:cubicBezTo>
                    <a:pt x="31" y="70"/>
                    <a:pt x="31" y="70"/>
                    <a:pt x="31" y="70"/>
                  </a:cubicBezTo>
                  <a:cubicBezTo>
                    <a:pt x="31" y="70"/>
                    <a:pt x="32" y="69"/>
                    <a:pt x="32" y="69"/>
                  </a:cubicBezTo>
                  <a:cubicBezTo>
                    <a:pt x="36" y="69"/>
                    <a:pt x="36" y="69"/>
                    <a:pt x="36" y="69"/>
                  </a:cubicBezTo>
                  <a:cubicBezTo>
                    <a:pt x="36" y="69"/>
                    <a:pt x="37" y="70"/>
                    <a:pt x="37" y="70"/>
                  </a:cubicBezTo>
                  <a:cubicBezTo>
                    <a:pt x="36" y="73"/>
                    <a:pt x="36" y="73"/>
                    <a:pt x="36" y="73"/>
                  </a:cubicBezTo>
                  <a:cubicBezTo>
                    <a:pt x="36" y="74"/>
                    <a:pt x="36" y="74"/>
                    <a:pt x="36" y="74"/>
                  </a:cubicBezTo>
                  <a:cubicBezTo>
                    <a:pt x="32" y="74"/>
                    <a:pt x="32" y="74"/>
                    <a:pt x="32" y="74"/>
                  </a:cubicBezTo>
                  <a:cubicBezTo>
                    <a:pt x="32" y="74"/>
                    <a:pt x="31" y="74"/>
                    <a:pt x="31" y="73"/>
                  </a:cubicBezTo>
                  <a:close/>
                  <a:moveTo>
                    <a:pt x="25" y="77"/>
                  </a:moveTo>
                  <a:cubicBezTo>
                    <a:pt x="25" y="76"/>
                    <a:pt x="26" y="76"/>
                    <a:pt x="26" y="76"/>
                  </a:cubicBezTo>
                  <a:cubicBezTo>
                    <a:pt x="30" y="76"/>
                    <a:pt x="30" y="76"/>
                    <a:pt x="30" y="76"/>
                  </a:cubicBezTo>
                  <a:cubicBezTo>
                    <a:pt x="30" y="76"/>
                    <a:pt x="30" y="76"/>
                    <a:pt x="30" y="77"/>
                  </a:cubicBezTo>
                  <a:cubicBezTo>
                    <a:pt x="30" y="80"/>
                    <a:pt x="30" y="80"/>
                    <a:pt x="30" y="80"/>
                  </a:cubicBezTo>
                  <a:cubicBezTo>
                    <a:pt x="30" y="80"/>
                    <a:pt x="30" y="81"/>
                    <a:pt x="29" y="81"/>
                  </a:cubicBezTo>
                  <a:cubicBezTo>
                    <a:pt x="26" y="81"/>
                    <a:pt x="26" y="81"/>
                    <a:pt x="26" y="81"/>
                  </a:cubicBezTo>
                  <a:cubicBezTo>
                    <a:pt x="25" y="81"/>
                    <a:pt x="25" y="80"/>
                    <a:pt x="25" y="80"/>
                  </a:cubicBezTo>
                  <a:lnTo>
                    <a:pt x="25" y="77"/>
                  </a:lnTo>
                  <a:close/>
                  <a:moveTo>
                    <a:pt x="25" y="73"/>
                  </a:moveTo>
                  <a:cubicBezTo>
                    <a:pt x="25" y="70"/>
                    <a:pt x="25" y="70"/>
                    <a:pt x="25" y="70"/>
                  </a:cubicBezTo>
                  <a:cubicBezTo>
                    <a:pt x="25" y="70"/>
                    <a:pt x="25" y="69"/>
                    <a:pt x="26" y="69"/>
                  </a:cubicBezTo>
                  <a:cubicBezTo>
                    <a:pt x="29" y="69"/>
                    <a:pt x="29" y="69"/>
                    <a:pt x="29" y="69"/>
                  </a:cubicBezTo>
                  <a:cubicBezTo>
                    <a:pt x="30" y="69"/>
                    <a:pt x="30" y="70"/>
                    <a:pt x="30" y="70"/>
                  </a:cubicBezTo>
                  <a:cubicBezTo>
                    <a:pt x="30" y="73"/>
                    <a:pt x="30" y="73"/>
                    <a:pt x="30" y="73"/>
                  </a:cubicBezTo>
                  <a:cubicBezTo>
                    <a:pt x="30" y="74"/>
                    <a:pt x="29" y="74"/>
                    <a:pt x="29" y="74"/>
                  </a:cubicBezTo>
                  <a:cubicBezTo>
                    <a:pt x="25" y="74"/>
                    <a:pt x="25" y="74"/>
                    <a:pt x="25" y="74"/>
                  </a:cubicBezTo>
                  <a:cubicBezTo>
                    <a:pt x="25" y="74"/>
                    <a:pt x="25" y="74"/>
                    <a:pt x="25" y="73"/>
                  </a:cubicBezTo>
                  <a:close/>
                  <a:moveTo>
                    <a:pt x="23" y="70"/>
                  </a:moveTo>
                  <a:cubicBezTo>
                    <a:pt x="23" y="73"/>
                    <a:pt x="23" y="73"/>
                    <a:pt x="23" y="73"/>
                  </a:cubicBezTo>
                  <a:cubicBezTo>
                    <a:pt x="23" y="74"/>
                    <a:pt x="23" y="74"/>
                    <a:pt x="22" y="74"/>
                  </a:cubicBezTo>
                  <a:cubicBezTo>
                    <a:pt x="19" y="74"/>
                    <a:pt x="19" y="74"/>
                    <a:pt x="19" y="74"/>
                  </a:cubicBezTo>
                  <a:cubicBezTo>
                    <a:pt x="18" y="74"/>
                    <a:pt x="18" y="74"/>
                    <a:pt x="18" y="73"/>
                  </a:cubicBezTo>
                  <a:cubicBezTo>
                    <a:pt x="18" y="70"/>
                    <a:pt x="18" y="70"/>
                    <a:pt x="18" y="70"/>
                  </a:cubicBezTo>
                  <a:cubicBezTo>
                    <a:pt x="18" y="70"/>
                    <a:pt x="19" y="69"/>
                    <a:pt x="19" y="69"/>
                  </a:cubicBezTo>
                  <a:cubicBezTo>
                    <a:pt x="23" y="69"/>
                    <a:pt x="23" y="69"/>
                    <a:pt x="23" y="69"/>
                  </a:cubicBezTo>
                  <a:cubicBezTo>
                    <a:pt x="23" y="69"/>
                    <a:pt x="23" y="70"/>
                    <a:pt x="23" y="70"/>
                  </a:cubicBezTo>
                  <a:close/>
                  <a:moveTo>
                    <a:pt x="12" y="70"/>
                  </a:moveTo>
                  <a:cubicBezTo>
                    <a:pt x="12" y="70"/>
                    <a:pt x="12" y="69"/>
                    <a:pt x="13" y="69"/>
                  </a:cubicBezTo>
                  <a:cubicBezTo>
                    <a:pt x="16" y="69"/>
                    <a:pt x="16" y="69"/>
                    <a:pt x="16" y="69"/>
                  </a:cubicBezTo>
                  <a:cubicBezTo>
                    <a:pt x="17" y="69"/>
                    <a:pt x="17" y="70"/>
                    <a:pt x="17" y="70"/>
                  </a:cubicBezTo>
                  <a:cubicBezTo>
                    <a:pt x="16" y="73"/>
                    <a:pt x="16" y="73"/>
                    <a:pt x="16" y="73"/>
                  </a:cubicBezTo>
                  <a:cubicBezTo>
                    <a:pt x="16" y="74"/>
                    <a:pt x="16" y="74"/>
                    <a:pt x="16" y="74"/>
                  </a:cubicBezTo>
                  <a:cubicBezTo>
                    <a:pt x="12" y="74"/>
                    <a:pt x="12" y="74"/>
                    <a:pt x="12" y="74"/>
                  </a:cubicBezTo>
                  <a:cubicBezTo>
                    <a:pt x="12" y="74"/>
                    <a:pt x="11" y="74"/>
                    <a:pt x="11" y="73"/>
                  </a:cubicBezTo>
                  <a:lnTo>
                    <a:pt x="12" y="70"/>
                  </a:lnTo>
                  <a:close/>
                  <a:moveTo>
                    <a:pt x="11" y="77"/>
                  </a:moveTo>
                  <a:cubicBezTo>
                    <a:pt x="11" y="76"/>
                    <a:pt x="11" y="76"/>
                    <a:pt x="12" y="76"/>
                  </a:cubicBezTo>
                  <a:cubicBezTo>
                    <a:pt x="16" y="76"/>
                    <a:pt x="16" y="76"/>
                    <a:pt x="16" y="76"/>
                  </a:cubicBezTo>
                  <a:cubicBezTo>
                    <a:pt x="17" y="76"/>
                    <a:pt x="17" y="76"/>
                    <a:pt x="17" y="77"/>
                  </a:cubicBezTo>
                  <a:cubicBezTo>
                    <a:pt x="17" y="80"/>
                    <a:pt x="17" y="80"/>
                    <a:pt x="17" y="80"/>
                  </a:cubicBezTo>
                  <a:cubicBezTo>
                    <a:pt x="17" y="80"/>
                    <a:pt x="16" y="81"/>
                    <a:pt x="16" y="81"/>
                  </a:cubicBezTo>
                  <a:cubicBezTo>
                    <a:pt x="11" y="81"/>
                    <a:pt x="11" y="81"/>
                    <a:pt x="11" y="81"/>
                  </a:cubicBezTo>
                  <a:cubicBezTo>
                    <a:pt x="11" y="81"/>
                    <a:pt x="11" y="80"/>
                    <a:pt x="11" y="80"/>
                  </a:cubicBezTo>
                  <a:lnTo>
                    <a:pt x="11" y="77"/>
                  </a:lnTo>
                  <a:close/>
                  <a:moveTo>
                    <a:pt x="14" y="87"/>
                  </a:moveTo>
                  <a:cubicBezTo>
                    <a:pt x="14" y="87"/>
                    <a:pt x="14" y="87"/>
                    <a:pt x="13" y="87"/>
                  </a:cubicBezTo>
                  <a:cubicBezTo>
                    <a:pt x="11" y="87"/>
                    <a:pt x="11" y="87"/>
                    <a:pt x="11" y="87"/>
                  </a:cubicBezTo>
                  <a:cubicBezTo>
                    <a:pt x="10" y="87"/>
                    <a:pt x="10" y="87"/>
                    <a:pt x="10" y="87"/>
                  </a:cubicBezTo>
                  <a:cubicBezTo>
                    <a:pt x="10" y="83"/>
                    <a:pt x="10" y="83"/>
                    <a:pt x="10" y="83"/>
                  </a:cubicBezTo>
                  <a:cubicBezTo>
                    <a:pt x="10" y="83"/>
                    <a:pt x="11" y="82"/>
                    <a:pt x="11" y="82"/>
                  </a:cubicBezTo>
                  <a:cubicBezTo>
                    <a:pt x="14" y="82"/>
                    <a:pt x="14" y="82"/>
                    <a:pt x="14" y="82"/>
                  </a:cubicBezTo>
                  <a:cubicBezTo>
                    <a:pt x="14" y="82"/>
                    <a:pt x="14" y="83"/>
                    <a:pt x="14" y="83"/>
                  </a:cubicBezTo>
                  <a:lnTo>
                    <a:pt x="14" y="87"/>
                  </a:lnTo>
                  <a:close/>
                  <a:moveTo>
                    <a:pt x="22" y="87"/>
                  </a:moveTo>
                  <a:cubicBezTo>
                    <a:pt x="22" y="87"/>
                    <a:pt x="21" y="87"/>
                    <a:pt x="21" y="87"/>
                  </a:cubicBezTo>
                  <a:cubicBezTo>
                    <a:pt x="16" y="87"/>
                    <a:pt x="16" y="87"/>
                    <a:pt x="16" y="87"/>
                  </a:cubicBezTo>
                  <a:cubicBezTo>
                    <a:pt x="16" y="87"/>
                    <a:pt x="16" y="87"/>
                    <a:pt x="16" y="87"/>
                  </a:cubicBezTo>
                  <a:cubicBezTo>
                    <a:pt x="16" y="83"/>
                    <a:pt x="16" y="83"/>
                    <a:pt x="16" y="83"/>
                  </a:cubicBezTo>
                  <a:cubicBezTo>
                    <a:pt x="16" y="83"/>
                    <a:pt x="16" y="82"/>
                    <a:pt x="17" y="82"/>
                  </a:cubicBezTo>
                  <a:cubicBezTo>
                    <a:pt x="21" y="82"/>
                    <a:pt x="21" y="82"/>
                    <a:pt x="21" y="82"/>
                  </a:cubicBezTo>
                  <a:cubicBezTo>
                    <a:pt x="22" y="82"/>
                    <a:pt x="22" y="83"/>
                    <a:pt x="22" y="83"/>
                  </a:cubicBezTo>
                  <a:lnTo>
                    <a:pt x="22" y="87"/>
                  </a:lnTo>
                  <a:close/>
                  <a:moveTo>
                    <a:pt x="23" y="81"/>
                  </a:moveTo>
                  <a:cubicBezTo>
                    <a:pt x="19" y="81"/>
                    <a:pt x="19" y="81"/>
                    <a:pt x="19" y="81"/>
                  </a:cubicBezTo>
                  <a:cubicBezTo>
                    <a:pt x="18" y="81"/>
                    <a:pt x="18" y="80"/>
                    <a:pt x="18" y="80"/>
                  </a:cubicBezTo>
                  <a:cubicBezTo>
                    <a:pt x="18" y="77"/>
                    <a:pt x="18" y="77"/>
                    <a:pt x="18" y="77"/>
                  </a:cubicBezTo>
                  <a:cubicBezTo>
                    <a:pt x="19" y="76"/>
                    <a:pt x="19" y="76"/>
                    <a:pt x="19" y="76"/>
                  </a:cubicBezTo>
                  <a:cubicBezTo>
                    <a:pt x="23" y="76"/>
                    <a:pt x="23" y="76"/>
                    <a:pt x="23" y="76"/>
                  </a:cubicBezTo>
                  <a:cubicBezTo>
                    <a:pt x="23" y="76"/>
                    <a:pt x="24" y="76"/>
                    <a:pt x="24" y="77"/>
                  </a:cubicBezTo>
                  <a:cubicBezTo>
                    <a:pt x="23" y="80"/>
                    <a:pt x="23" y="80"/>
                    <a:pt x="23" y="80"/>
                  </a:cubicBezTo>
                  <a:cubicBezTo>
                    <a:pt x="23" y="80"/>
                    <a:pt x="23" y="81"/>
                    <a:pt x="23" y="81"/>
                  </a:cubicBezTo>
                  <a:close/>
                  <a:moveTo>
                    <a:pt x="65" y="87"/>
                  </a:moveTo>
                  <a:cubicBezTo>
                    <a:pt x="24" y="87"/>
                    <a:pt x="24" y="87"/>
                    <a:pt x="24" y="87"/>
                  </a:cubicBezTo>
                  <a:cubicBezTo>
                    <a:pt x="24" y="87"/>
                    <a:pt x="23" y="87"/>
                    <a:pt x="23" y="87"/>
                  </a:cubicBezTo>
                  <a:cubicBezTo>
                    <a:pt x="23" y="83"/>
                    <a:pt x="23" y="83"/>
                    <a:pt x="23" y="83"/>
                  </a:cubicBezTo>
                  <a:cubicBezTo>
                    <a:pt x="24" y="83"/>
                    <a:pt x="24" y="82"/>
                    <a:pt x="24" y="82"/>
                  </a:cubicBezTo>
                  <a:cubicBezTo>
                    <a:pt x="65" y="82"/>
                    <a:pt x="65" y="82"/>
                    <a:pt x="65" y="82"/>
                  </a:cubicBezTo>
                  <a:cubicBezTo>
                    <a:pt x="66" y="82"/>
                    <a:pt x="66" y="83"/>
                    <a:pt x="66" y="83"/>
                  </a:cubicBezTo>
                  <a:cubicBezTo>
                    <a:pt x="66" y="87"/>
                    <a:pt x="66" y="87"/>
                    <a:pt x="66" y="87"/>
                  </a:cubicBezTo>
                  <a:cubicBezTo>
                    <a:pt x="66" y="87"/>
                    <a:pt x="66" y="87"/>
                    <a:pt x="65" y="87"/>
                  </a:cubicBezTo>
                  <a:close/>
                  <a:moveTo>
                    <a:pt x="66" y="80"/>
                  </a:moveTo>
                  <a:cubicBezTo>
                    <a:pt x="65" y="77"/>
                    <a:pt x="65" y="77"/>
                    <a:pt x="65" y="77"/>
                  </a:cubicBezTo>
                  <a:cubicBezTo>
                    <a:pt x="65" y="76"/>
                    <a:pt x="66" y="76"/>
                    <a:pt x="66" y="76"/>
                  </a:cubicBezTo>
                  <a:cubicBezTo>
                    <a:pt x="70" y="76"/>
                    <a:pt x="70" y="76"/>
                    <a:pt x="70" y="76"/>
                  </a:cubicBezTo>
                  <a:cubicBezTo>
                    <a:pt x="70" y="76"/>
                    <a:pt x="71" y="76"/>
                    <a:pt x="71" y="77"/>
                  </a:cubicBezTo>
                  <a:cubicBezTo>
                    <a:pt x="71" y="80"/>
                    <a:pt x="71" y="80"/>
                    <a:pt x="71" y="80"/>
                  </a:cubicBezTo>
                  <a:cubicBezTo>
                    <a:pt x="71" y="80"/>
                    <a:pt x="71" y="81"/>
                    <a:pt x="70" y="81"/>
                  </a:cubicBezTo>
                  <a:cubicBezTo>
                    <a:pt x="67" y="81"/>
                    <a:pt x="67" y="81"/>
                    <a:pt x="67" y="81"/>
                  </a:cubicBezTo>
                  <a:cubicBezTo>
                    <a:pt x="66" y="81"/>
                    <a:pt x="66" y="80"/>
                    <a:pt x="66" y="80"/>
                  </a:cubicBezTo>
                  <a:close/>
                  <a:moveTo>
                    <a:pt x="73" y="87"/>
                  </a:moveTo>
                  <a:cubicBezTo>
                    <a:pt x="69" y="87"/>
                    <a:pt x="69" y="87"/>
                    <a:pt x="69" y="87"/>
                  </a:cubicBezTo>
                  <a:cubicBezTo>
                    <a:pt x="68" y="87"/>
                    <a:pt x="68" y="87"/>
                    <a:pt x="68" y="87"/>
                  </a:cubicBezTo>
                  <a:cubicBezTo>
                    <a:pt x="68" y="83"/>
                    <a:pt x="68" y="83"/>
                    <a:pt x="68" y="83"/>
                  </a:cubicBezTo>
                  <a:cubicBezTo>
                    <a:pt x="68" y="83"/>
                    <a:pt x="68" y="82"/>
                    <a:pt x="68" y="82"/>
                  </a:cubicBezTo>
                  <a:cubicBezTo>
                    <a:pt x="73" y="82"/>
                    <a:pt x="73" y="82"/>
                    <a:pt x="73" y="82"/>
                  </a:cubicBezTo>
                  <a:cubicBezTo>
                    <a:pt x="73" y="82"/>
                    <a:pt x="74" y="83"/>
                    <a:pt x="74" y="83"/>
                  </a:cubicBezTo>
                  <a:cubicBezTo>
                    <a:pt x="74" y="87"/>
                    <a:pt x="74" y="87"/>
                    <a:pt x="74" y="87"/>
                  </a:cubicBezTo>
                  <a:cubicBezTo>
                    <a:pt x="74" y="87"/>
                    <a:pt x="74" y="87"/>
                    <a:pt x="73" y="87"/>
                  </a:cubicBezTo>
                  <a:close/>
                  <a:moveTo>
                    <a:pt x="84" y="87"/>
                  </a:moveTo>
                  <a:cubicBezTo>
                    <a:pt x="76" y="87"/>
                    <a:pt x="76" y="87"/>
                    <a:pt x="76" y="87"/>
                  </a:cubicBezTo>
                  <a:cubicBezTo>
                    <a:pt x="76" y="87"/>
                    <a:pt x="76" y="87"/>
                    <a:pt x="76" y="87"/>
                  </a:cubicBezTo>
                  <a:cubicBezTo>
                    <a:pt x="75" y="83"/>
                    <a:pt x="75" y="83"/>
                    <a:pt x="75" y="83"/>
                  </a:cubicBezTo>
                  <a:cubicBezTo>
                    <a:pt x="75" y="83"/>
                    <a:pt x="75" y="82"/>
                    <a:pt x="76" y="82"/>
                  </a:cubicBezTo>
                  <a:cubicBezTo>
                    <a:pt x="83" y="82"/>
                    <a:pt x="83" y="82"/>
                    <a:pt x="83" y="82"/>
                  </a:cubicBezTo>
                  <a:cubicBezTo>
                    <a:pt x="84" y="82"/>
                    <a:pt x="84" y="83"/>
                    <a:pt x="84" y="83"/>
                  </a:cubicBezTo>
                  <a:cubicBezTo>
                    <a:pt x="85" y="87"/>
                    <a:pt x="85" y="87"/>
                    <a:pt x="85" y="87"/>
                  </a:cubicBezTo>
                  <a:cubicBezTo>
                    <a:pt x="85" y="87"/>
                    <a:pt x="84" y="87"/>
                    <a:pt x="84" y="87"/>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grpSp>
      <p:sp>
        <p:nvSpPr>
          <p:cNvPr id="31" name="Left Brace 30"/>
          <p:cNvSpPr/>
          <p:nvPr/>
        </p:nvSpPr>
        <p:spPr>
          <a:xfrm rot="10800000">
            <a:off x="2653404" y="1447799"/>
            <a:ext cx="372858" cy="4952999"/>
          </a:xfrm>
          <a:prstGeom prst="leftBrace">
            <a:avLst>
              <a:gd name="adj1" fmla="val 8333"/>
              <a:gd name="adj2" fmla="val 90720"/>
            </a:avLst>
          </a:prstGeom>
          <a:solidFill>
            <a:schemeClr val="bg1"/>
          </a:solidFill>
          <a:ln w="28575">
            <a:solidFill>
              <a:schemeClr val="tx2"/>
            </a:solidFill>
          </a:ln>
        </p:spPr>
        <p:style>
          <a:lnRef idx="1">
            <a:schemeClr val="accent2"/>
          </a:lnRef>
          <a:fillRef idx="0">
            <a:schemeClr val="accent2"/>
          </a:fillRef>
          <a:effectRef idx="0">
            <a:schemeClr val="accent2"/>
          </a:effectRef>
          <a:fontRef idx="minor">
            <a:schemeClr val="tx1"/>
          </a:fontRef>
        </p:style>
        <p:txBody>
          <a:bodyPr rtlCol="0" anchor="ctr"/>
          <a:lstStyle/>
          <a:p>
            <a:pPr algn="ctr" defTabSz="457200" eaLnBrk="1" fontAlgn="auto" hangingPunct="1">
              <a:spcBef>
                <a:spcPts val="0"/>
              </a:spcBef>
              <a:spcAft>
                <a:spcPts val="0"/>
              </a:spcAft>
            </a:pPr>
            <a:endParaRPr lang="en-GB" sz="1800" b="0" dirty="0">
              <a:solidFill>
                <a:prstClr val="black"/>
              </a:solidFill>
            </a:endParaRPr>
          </a:p>
        </p:txBody>
      </p:sp>
      <p:sp>
        <p:nvSpPr>
          <p:cNvPr id="32" name="Rectangle 3"/>
          <p:cNvSpPr txBox="1">
            <a:spLocks noChangeArrowheads="1"/>
          </p:cNvSpPr>
          <p:nvPr/>
        </p:nvSpPr>
        <p:spPr>
          <a:xfrm>
            <a:off x="3429000" y="2448892"/>
            <a:ext cx="5477533" cy="4332908"/>
          </a:xfrm>
          <a:prstGeom prst="rect">
            <a:avLst/>
          </a:prstGeom>
          <a:noFill/>
        </p:spPr>
        <p:txBody>
          <a:bodyPr anchor="t"/>
          <a:lstStyle>
            <a:defPPr>
              <a:defRPr lang="en-GB"/>
            </a:defPPr>
            <a:lvl1pPr marL="361950" indent="-361950" eaLnBrk="0" hangingPunct="0">
              <a:spcAft>
                <a:spcPct val="50000"/>
              </a:spcAft>
              <a:buClr>
                <a:schemeClr val="tx2"/>
              </a:buClr>
              <a:buSzPct val="110000"/>
              <a:buFont typeface="Wingdings" pitchFamily="2" charset="2"/>
              <a:buChar char="n"/>
              <a:defRPr>
                <a:solidFill>
                  <a:srgbClr val="000000"/>
                </a:solidFill>
                <a:latin typeface="+mn-lt"/>
              </a:defRPr>
            </a:lvl1pPr>
            <a:lvl2pPr marL="895350" indent="-352425" eaLnBrk="0" hangingPunct="0">
              <a:spcAft>
                <a:spcPct val="50000"/>
              </a:spcAft>
              <a:buClr>
                <a:schemeClr val="accent2"/>
              </a:buClr>
              <a:buSzPct val="110000"/>
              <a:buFont typeface="Wingdings" pitchFamily="2" charset="2"/>
              <a:buChar char="n"/>
              <a:defRPr>
                <a:solidFill>
                  <a:srgbClr val="000000"/>
                </a:solidFill>
                <a:latin typeface="+mn-lt"/>
              </a:defRPr>
            </a:lvl2pPr>
            <a:lvl3pPr marL="177800" lvl="2" indent="-177800" eaLnBrk="1" hangingPunct="1">
              <a:spcAft>
                <a:spcPct val="50000"/>
              </a:spcAft>
              <a:buClr>
                <a:srgbClr val="FFC000"/>
              </a:buClr>
              <a:buSzPct val="110000"/>
              <a:buFont typeface="Wingdings" pitchFamily="2" charset="2"/>
              <a:buChar char="n"/>
              <a:defRPr sz="1600">
                <a:latin typeface="FuturaT" charset="0"/>
              </a:defRPr>
            </a:lvl3pPr>
            <a:lvl4pPr marL="2749550" indent="-228600" eaLnBrk="0" hangingPunct="0">
              <a:spcBef>
                <a:spcPct val="20000"/>
              </a:spcBef>
              <a:buSzPct val="110000"/>
              <a:buFont typeface="Wingdings" pitchFamily="2" charset="2"/>
              <a:buChar char="n"/>
              <a:defRPr sz="3200">
                <a:latin typeface="+mn-lt"/>
              </a:defRPr>
            </a:lvl4pPr>
            <a:lvl5pPr marL="3157538" indent="-228600" eaLnBrk="0" hangingPunct="0">
              <a:spcBef>
                <a:spcPct val="20000"/>
              </a:spcBef>
              <a:buSzPct val="110000"/>
              <a:buFont typeface="Wingdings" pitchFamily="2" charset="2"/>
              <a:buChar char="n"/>
              <a:defRPr sz="3200">
                <a:latin typeface="+mn-lt"/>
              </a:defRPr>
            </a:lvl5pPr>
            <a:lvl6pPr marL="3614738" indent="-228600" fontAlgn="base">
              <a:spcBef>
                <a:spcPct val="20000"/>
              </a:spcBef>
              <a:spcAft>
                <a:spcPct val="0"/>
              </a:spcAft>
              <a:buSzPct val="110000"/>
              <a:buFont typeface="Wingdings" pitchFamily="2" charset="2"/>
              <a:buChar char="n"/>
              <a:defRPr sz="3200">
                <a:latin typeface="+mn-lt"/>
              </a:defRPr>
            </a:lvl6pPr>
            <a:lvl7pPr marL="4071938" indent="-228600" fontAlgn="base">
              <a:spcBef>
                <a:spcPct val="20000"/>
              </a:spcBef>
              <a:spcAft>
                <a:spcPct val="0"/>
              </a:spcAft>
              <a:buSzPct val="110000"/>
              <a:buFont typeface="Wingdings" pitchFamily="2" charset="2"/>
              <a:buChar char="n"/>
              <a:defRPr sz="3200">
                <a:latin typeface="+mn-lt"/>
              </a:defRPr>
            </a:lvl7pPr>
            <a:lvl8pPr marL="4529138" indent="-228600" fontAlgn="base">
              <a:spcBef>
                <a:spcPct val="20000"/>
              </a:spcBef>
              <a:spcAft>
                <a:spcPct val="0"/>
              </a:spcAft>
              <a:buSzPct val="110000"/>
              <a:buFont typeface="Wingdings" pitchFamily="2" charset="2"/>
              <a:buChar char="n"/>
              <a:defRPr sz="3200">
                <a:latin typeface="+mn-lt"/>
              </a:defRPr>
            </a:lvl8pPr>
            <a:lvl9pPr marL="4986338" indent="-228600" fontAlgn="base">
              <a:spcBef>
                <a:spcPct val="20000"/>
              </a:spcBef>
              <a:spcAft>
                <a:spcPct val="0"/>
              </a:spcAft>
              <a:buSzPct val="110000"/>
              <a:buFont typeface="Wingdings" pitchFamily="2" charset="2"/>
              <a:buChar char="n"/>
              <a:defRPr sz="3200">
                <a:latin typeface="+mn-lt"/>
              </a:defRPr>
            </a:lvl9pPr>
          </a:lstStyle>
          <a:p>
            <a:pPr marL="273050" lvl="1" indent="-180975" eaLnBrk="1" hangingPunct="1">
              <a:spcBef>
                <a:spcPts val="0"/>
              </a:spcBef>
              <a:buClr>
                <a:srgbClr val="114FA0"/>
              </a:buClr>
              <a:buFont typeface="Wingdings" pitchFamily="2" charset="2"/>
              <a:buChar char="§"/>
            </a:pPr>
            <a:r>
              <a:rPr lang="en-GB" sz="1400" dirty="0" smtClean="0">
                <a:solidFill>
                  <a:prstClr val="black"/>
                </a:solidFill>
                <a:latin typeface="Futura Lt BT" panose="020B0402020204020303" pitchFamily="34" charset="0"/>
                <a:ea typeface="+mn-ea"/>
                <a:cs typeface="+mn-cs"/>
              </a:rPr>
              <a:t>Final recipient type: </a:t>
            </a:r>
            <a:r>
              <a:rPr lang="en-GB" sz="1400" b="0" dirty="0">
                <a:solidFill>
                  <a:prstClr val="black"/>
                </a:solidFill>
                <a:latin typeface="Futura Lt BT" panose="020B0402020204020303" pitchFamily="34" charset="0"/>
                <a:ea typeface="+mn-ea"/>
                <a:cs typeface="+mn-cs"/>
              </a:rPr>
              <a:t>small </a:t>
            </a:r>
            <a:r>
              <a:rPr lang="en-GB" sz="1400" b="0" dirty="0" smtClean="0">
                <a:solidFill>
                  <a:prstClr val="black"/>
                </a:solidFill>
                <a:latin typeface="Futura Lt BT" panose="020B0402020204020303" pitchFamily="34" charset="0"/>
                <a:ea typeface="+mn-ea"/>
                <a:cs typeface="+mn-cs"/>
              </a:rPr>
              <a:t>business </a:t>
            </a:r>
          </a:p>
          <a:p>
            <a:pPr marL="273050" lvl="1" indent="-180975" eaLnBrk="1" hangingPunct="1">
              <a:spcBef>
                <a:spcPts val="0"/>
              </a:spcBef>
              <a:buClr>
                <a:srgbClr val="114FA0"/>
              </a:buClr>
              <a:buFont typeface="Wingdings" pitchFamily="2" charset="2"/>
              <a:buChar char="§"/>
            </a:pPr>
            <a:r>
              <a:rPr lang="en-GB" sz="1400" b="0" dirty="0" smtClean="0">
                <a:solidFill>
                  <a:prstClr val="black"/>
                </a:solidFill>
                <a:latin typeface="Futura Lt BT" panose="020B0402020204020303" pitchFamily="34" charset="0"/>
                <a:ea typeface="+mn-ea"/>
                <a:cs typeface="+mn-cs"/>
              </a:rPr>
              <a:t>Specialised in the </a:t>
            </a:r>
            <a:r>
              <a:rPr lang="en-GB" sz="1400" dirty="0" smtClean="0">
                <a:solidFill>
                  <a:prstClr val="black"/>
                </a:solidFill>
                <a:latin typeface="Futura Lt BT" panose="020B0402020204020303" pitchFamily="34" charset="0"/>
                <a:ea typeface="+mn-ea"/>
                <a:cs typeface="+mn-cs"/>
              </a:rPr>
              <a:t>production of tailor-made machinery </a:t>
            </a:r>
            <a:r>
              <a:rPr lang="en-GB" sz="1400" b="0" dirty="0" smtClean="0">
                <a:solidFill>
                  <a:prstClr val="black"/>
                </a:solidFill>
                <a:latin typeface="Futura Lt BT" panose="020B0402020204020303" pitchFamily="34" charset="0"/>
                <a:ea typeface="+mn-ea"/>
                <a:cs typeface="+mn-cs"/>
              </a:rPr>
              <a:t>and </a:t>
            </a:r>
            <a:r>
              <a:rPr lang="en-GB" sz="1400" dirty="0" smtClean="0">
                <a:solidFill>
                  <a:prstClr val="black"/>
                </a:solidFill>
                <a:latin typeface="Futura Lt BT" panose="020B0402020204020303" pitchFamily="34" charset="0"/>
                <a:ea typeface="+mn-ea"/>
                <a:cs typeface="+mn-cs"/>
              </a:rPr>
              <a:t>automated equipment </a:t>
            </a:r>
            <a:r>
              <a:rPr lang="en-GB" sz="1400" b="0" dirty="0" smtClean="0">
                <a:solidFill>
                  <a:prstClr val="black"/>
                </a:solidFill>
                <a:latin typeface="Futura Lt BT" panose="020B0402020204020303" pitchFamily="34" charset="0"/>
                <a:ea typeface="+mn-ea"/>
                <a:cs typeface="+mn-cs"/>
              </a:rPr>
              <a:t>for various sectors (aeronautics, biotech, pharma, agriculture, energy etc.)</a:t>
            </a:r>
            <a:endParaRPr lang="en-GB" sz="1400" b="0" dirty="0">
              <a:solidFill>
                <a:prstClr val="black"/>
              </a:solidFill>
              <a:latin typeface="Futura Lt BT" panose="020B0402020204020303" pitchFamily="34" charset="0"/>
              <a:ea typeface="+mn-ea"/>
              <a:cs typeface="+mn-cs"/>
            </a:endParaRPr>
          </a:p>
          <a:p>
            <a:pPr marL="2508250" lvl="2" indent="-263525" defTabSz="457200">
              <a:spcBef>
                <a:spcPts val="0"/>
              </a:spcBef>
              <a:buClr>
                <a:srgbClr val="114FA0"/>
              </a:buClr>
              <a:buFont typeface="Wingdings" pitchFamily="2" charset="2"/>
              <a:buChar char="Ø"/>
            </a:pPr>
            <a:r>
              <a:rPr lang="en-GB" sz="1400" b="0" dirty="0">
                <a:solidFill>
                  <a:prstClr val="black"/>
                </a:solidFill>
                <a:latin typeface="Futura Lt BT" panose="020B0402020204020303" pitchFamily="34" charset="0"/>
                <a:ea typeface="+mn-ea"/>
                <a:cs typeface="+mn-cs"/>
              </a:rPr>
              <a:t>Team of 64 specialists with significant potential for further </a:t>
            </a:r>
            <a:r>
              <a:rPr lang="en-GB" sz="1400" b="0" dirty="0" smtClean="0">
                <a:solidFill>
                  <a:prstClr val="black"/>
                </a:solidFill>
                <a:latin typeface="Futura Lt BT" panose="020B0402020204020303" pitchFamily="34" charset="0"/>
                <a:ea typeface="+mn-ea"/>
                <a:cs typeface="+mn-cs"/>
              </a:rPr>
              <a:t>growth</a:t>
            </a:r>
          </a:p>
          <a:p>
            <a:pPr marL="2508250" lvl="2" indent="-263525" defTabSz="457200">
              <a:spcBef>
                <a:spcPts val="0"/>
              </a:spcBef>
              <a:buClr>
                <a:srgbClr val="114FA0"/>
              </a:buClr>
              <a:buFont typeface="Wingdings" pitchFamily="2" charset="2"/>
              <a:buChar char="Ø"/>
            </a:pPr>
            <a:r>
              <a:rPr lang="en-GB" sz="1400" b="0" dirty="0" smtClean="0">
                <a:solidFill>
                  <a:prstClr val="black"/>
                </a:solidFill>
                <a:latin typeface="Futura Lt BT" panose="020B0402020204020303" pitchFamily="34" charset="0"/>
                <a:ea typeface="+mn-ea"/>
                <a:cs typeface="+mn-cs"/>
              </a:rPr>
              <a:t>Targeted number of employees above 100 in five years</a:t>
            </a:r>
            <a:endParaRPr lang="en-GB" sz="1400" b="0" dirty="0">
              <a:solidFill>
                <a:prstClr val="black"/>
              </a:solidFill>
              <a:latin typeface="Futura Lt BT" panose="020B0402020204020303" pitchFamily="34" charset="0"/>
              <a:ea typeface="+mn-ea"/>
              <a:cs typeface="+mn-cs"/>
            </a:endParaRPr>
          </a:p>
          <a:p>
            <a:pPr marL="273050" lvl="1" indent="-180975" eaLnBrk="1" hangingPunct="1">
              <a:buClr>
                <a:srgbClr val="114FA0"/>
              </a:buClr>
              <a:buFont typeface="Wingdings" pitchFamily="2" charset="2"/>
              <a:buChar char="§"/>
              <a:defRPr/>
            </a:pPr>
            <a:r>
              <a:rPr lang="en-GB" sz="1400" dirty="0" smtClean="0">
                <a:solidFill>
                  <a:prstClr val="black"/>
                </a:solidFill>
                <a:latin typeface="Futura Lt BT" panose="020B0402020204020303" pitchFamily="34" charset="0"/>
                <a:ea typeface="+mn-ea"/>
                <a:cs typeface="+mn-cs"/>
              </a:rPr>
              <a:t>Loan purpose</a:t>
            </a:r>
            <a:r>
              <a:rPr lang="en-GB" sz="1400" b="0" dirty="0" smtClean="0">
                <a:solidFill>
                  <a:prstClr val="black"/>
                </a:solidFill>
                <a:latin typeface="Futura Lt BT" panose="020B0402020204020303" pitchFamily="34" charset="0"/>
                <a:ea typeface="+mn-ea"/>
                <a:cs typeface="+mn-cs"/>
              </a:rPr>
              <a:t>: working capital investment and increase in number of employees</a:t>
            </a:r>
          </a:p>
          <a:p>
            <a:pPr marL="273050" lvl="1" indent="-180975" eaLnBrk="1" hangingPunct="1">
              <a:buClr>
                <a:srgbClr val="114FA0"/>
              </a:buClr>
              <a:buFont typeface="Wingdings" pitchFamily="2" charset="2"/>
              <a:buChar char="§"/>
              <a:defRPr/>
            </a:pPr>
            <a:r>
              <a:rPr lang="en-US" sz="1400" dirty="0" smtClean="0">
                <a:solidFill>
                  <a:prstClr val="black"/>
                </a:solidFill>
                <a:latin typeface="Futura Lt BT" panose="020B0402020204020303" pitchFamily="34" charset="0"/>
                <a:ea typeface="+mn-ea"/>
                <a:cs typeface="+mn-cs"/>
              </a:rPr>
              <a:t>Basis for eligibility</a:t>
            </a:r>
            <a:r>
              <a:rPr lang="en-US" sz="1400" b="0" dirty="0" smtClean="0">
                <a:solidFill>
                  <a:prstClr val="black"/>
                </a:solidFill>
                <a:latin typeface="Futura Lt BT" panose="020B0402020204020303" pitchFamily="34" charset="0"/>
                <a:ea typeface="+mn-ea"/>
                <a:cs typeface="+mn-cs"/>
              </a:rPr>
              <a:t>: fast-growing and highly adaptive enterprise which can serve as a producer for multiple industries </a:t>
            </a:r>
            <a:endParaRPr lang="en-GB" sz="1400" b="0" dirty="0">
              <a:solidFill>
                <a:prstClr val="black"/>
              </a:solidFill>
              <a:latin typeface="Futura Lt BT" panose="020B0402020204020303" pitchFamily="34" charset="0"/>
              <a:ea typeface="+mn-ea"/>
              <a:cs typeface="+mn-cs"/>
            </a:endParaRPr>
          </a:p>
        </p:txBody>
      </p:sp>
      <p:pic>
        <p:nvPicPr>
          <p:cNvPr id="2051" name="Picture 3" descr="C:\Users\ratkovsk\Desktop\wow technolog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1421165"/>
            <a:ext cx="2151641" cy="26991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075" y="3501008"/>
            <a:ext cx="1885934" cy="1273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
          <p:cNvSpPr txBox="1">
            <a:spLocks noChangeArrowheads="1"/>
          </p:cNvSpPr>
          <p:nvPr/>
        </p:nvSpPr>
        <p:spPr>
          <a:xfrm>
            <a:off x="244909" y="359680"/>
            <a:ext cx="6870265" cy="523220"/>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Bef>
                <a:spcPct val="20000"/>
              </a:spcBef>
              <a:spcAft>
                <a:spcPts val="0"/>
              </a:spcAft>
              <a:buFont typeface="Arial"/>
              <a:buNone/>
            </a:pPr>
            <a:r>
              <a:rPr lang="en-GB" sz="2800" dirty="0" smtClean="0">
                <a:solidFill>
                  <a:srgbClr val="114FA0"/>
                </a:solidFill>
                <a:latin typeface="Futura Lt BT" panose="020B0402020204020303" pitchFamily="34" charset="0"/>
              </a:rPr>
              <a:t>Case study (2)</a:t>
            </a:r>
            <a:endParaRPr lang="en-GB" sz="2800" dirty="0">
              <a:solidFill>
                <a:srgbClr val="114FA0"/>
              </a:solidFill>
              <a:latin typeface="Futura Lt BT" panose="020B0402020204020303" pitchFamily="34" charset="0"/>
            </a:endParaRPr>
          </a:p>
        </p:txBody>
      </p:sp>
    </p:spTree>
    <p:extLst>
      <p:ext uri="{BB962C8B-B14F-4D97-AF65-F5344CB8AC3E}">
        <p14:creationId xmlns:p14="http://schemas.microsoft.com/office/powerpoint/2010/main" val="29627956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3"/>
          <p:cNvSpPr txBox="1">
            <a:spLocks noChangeArrowheads="1"/>
          </p:cNvSpPr>
          <p:nvPr/>
        </p:nvSpPr>
        <p:spPr>
          <a:xfrm>
            <a:off x="3333750" y="2391742"/>
            <a:ext cx="5572783" cy="4332908"/>
          </a:xfrm>
          <a:prstGeom prst="rect">
            <a:avLst/>
          </a:prstGeom>
          <a:noFill/>
        </p:spPr>
        <p:txBody>
          <a:bodyPr anchor="t"/>
          <a:lstStyle>
            <a:defPPr>
              <a:defRPr lang="en-GB"/>
            </a:defPPr>
            <a:lvl1pPr marL="361950" indent="-361950" eaLnBrk="0" hangingPunct="0">
              <a:spcAft>
                <a:spcPct val="50000"/>
              </a:spcAft>
              <a:buClr>
                <a:schemeClr val="tx2"/>
              </a:buClr>
              <a:buSzPct val="110000"/>
              <a:buFont typeface="Wingdings" pitchFamily="2" charset="2"/>
              <a:buChar char="n"/>
              <a:defRPr>
                <a:solidFill>
                  <a:srgbClr val="000000"/>
                </a:solidFill>
                <a:latin typeface="+mn-lt"/>
              </a:defRPr>
            </a:lvl1pPr>
            <a:lvl2pPr marL="895350" indent="-352425" eaLnBrk="0" hangingPunct="0">
              <a:spcAft>
                <a:spcPct val="50000"/>
              </a:spcAft>
              <a:buClr>
                <a:schemeClr val="accent2"/>
              </a:buClr>
              <a:buSzPct val="110000"/>
              <a:buFont typeface="Wingdings" pitchFamily="2" charset="2"/>
              <a:buChar char="n"/>
              <a:defRPr>
                <a:solidFill>
                  <a:srgbClr val="000000"/>
                </a:solidFill>
                <a:latin typeface="+mn-lt"/>
              </a:defRPr>
            </a:lvl2pPr>
            <a:lvl3pPr marL="177800" lvl="2" indent="-177800" eaLnBrk="1" hangingPunct="1">
              <a:spcAft>
                <a:spcPct val="50000"/>
              </a:spcAft>
              <a:buClr>
                <a:srgbClr val="FFC000"/>
              </a:buClr>
              <a:buSzPct val="110000"/>
              <a:buFont typeface="Wingdings" pitchFamily="2" charset="2"/>
              <a:buChar char="n"/>
              <a:defRPr sz="1600">
                <a:latin typeface="FuturaT" charset="0"/>
              </a:defRPr>
            </a:lvl3pPr>
            <a:lvl4pPr marL="2749550" indent="-228600" eaLnBrk="0" hangingPunct="0">
              <a:spcBef>
                <a:spcPct val="20000"/>
              </a:spcBef>
              <a:buSzPct val="110000"/>
              <a:buFont typeface="Wingdings" pitchFamily="2" charset="2"/>
              <a:buChar char="n"/>
              <a:defRPr sz="3200">
                <a:latin typeface="+mn-lt"/>
              </a:defRPr>
            </a:lvl4pPr>
            <a:lvl5pPr marL="3157538" indent="-228600" eaLnBrk="0" hangingPunct="0">
              <a:spcBef>
                <a:spcPct val="20000"/>
              </a:spcBef>
              <a:buSzPct val="110000"/>
              <a:buFont typeface="Wingdings" pitchFamily="2" charset="2"/>
              <a:buChar char="n"/>
              <a:defRPr sz="3200">
                <a:latin typeface="+mn-lt"/>
              </a:defRPr>
            </a:lvl5pPr>
            <a:lvl6pPr marL="3614738" indent="-228600" fontAlgn="base">
              <a:spcBef>
                <a:spcPct val="20000"/>
              </a:spcBef>
              <a:spcAft>
                <a:spcPct val="0"/>
              </a:spcAft>
              <a:buSzPct val="110000"/>
              <a:buFont typeface="Wingdings" pitchFamily="2" charset="2"/>
              <a:buChar char="n"/>
              <a:defRPr sz="3200">
                <a:latin typeface="+mn-lt"/>
              </a:defRPr>
            </a:lvl6pPr>
            <a:lvl7pPr marL="4071938" indent="-228600" fontAlgn="base">
              <a:spcBef>
                <a:spcPct val="20000"/>
              </a:spcBef>
              <a:spcAft>
                <a:spcPct val="0"/>
              </a:spcAft>
              <a:buSzPct val="110000"/>
              <a:buFont typeface="Wingdings" pitchFamily="2" charset="2"/>
              <a:buChar char="n"/>
              <a:defRPr sz="3200">
                <a:latin typeface="+mn-lt"/>
              </a:defRPr>
            </a:lvl7pPr>
            <a:lvl8pPr marL="4529138" indent="-228600" fontAlgn="base">
              <a:spcBef>
                <a:spcPct val="20000"/>
              </a:spcBef>
              <a:spcAft>
                <a:spcPct val="0"/>
              </a:spcAft>
              <a:buSzPct val="110000"/>
              <a:buFont typeface="Wingdings" pitchFamily="2" charset="2"/>
              <a:buChar char="n"/>
              <a:defRPr sz="3200">
                <a:latin typeface="+mn-lt"/>
              </a:defRPr>
            </a:lvl8pPr>
            <a:lvl9pPr marL="4986338" indent="-228600" fontAlgn="base">
              <a:spcBef>
                <a:spcPct val="20000"/>
              </a:spcBef>
              <a:spcAft>
                <a:spcPct val="0"/>
              </a:spcAft>
              <a:buSzPct val="110000"/>
              <a:buFont typeface="Wingdings" pitchFamily="2" charset="2"/>
              <a:buChar char="n"/>
              <a:defRPr sz="3200">
                <a:latin typeface="+mn-lt"/>
              </a:defRPr>
            </a:lvl9pPr>
          </a:lstStyle>
          <a:p>
            <a:pPr marL="273050" lvl="1" indent="-180975" eaLnBrk="1" hangingPunct="1">
              <a:spcBef>
                <a:spcPts val="0"/>
              </a:spcBef>
              <a:buClr>
                <a:srgbClr val="114FA0"/>
              </a:buClr>
              <a:buFont typeface="Wingdings" pitchFamily="2" charset="2"/>
              <a:buChar char="§"/>
            </a:pPr>
            <a:r>
              <a:rPr lang="en-GB" sz="1400" dirty="0" smtClean="0">
                <a:solidFill>
                  <a:prstClr val="black"/>
                </a:solidFill>
                <a:latin typeface="Futura Lt BT" panose="020B0402020204020303" pitchFamily="34" charset="0"/>
                <a:ea typeface="+mn-ea"/>
                <a:cs typeface="+mn-cs"/>
              </a:rPr>
              <a:t>Final recipient type: </a:t>
            </a:r>
            <a:r>
              <a:rPr lang="en-GB" sz="1400" b="0" dirty="0">
                <a:solidFill>
                  <a:prstClr val="black"/>
                </a:solidFill>
                <a:latin typeface="Futura Lt BT" panose="020B0402020204020303" pitchFamily="34" charset="0"/>
                <a:ea typeface="+mn-ea"/>
                <a:cs typeface="+mn-cs"/>
              </a:rPr>
              <a:t>small </a:t>
            </a:r>
            <a:r>
              <a:rPr lang="en-GB" sz="1400" b="0" dirty="0" smtClean="0">
                <a:solidFill>
                  <a:prstClr val="black"/>
                </a:solidFill>
                <a:latin typeface="Futura Lt BT" panose="020B0402020204020303" pitchFamily="34" charset="0"/>
                <a:ea typeface="+mn-ea"/>
                <a:cs typeface="+mn-cs"/>
              </a:rPr>
              <a:t>business</a:t>
            </a:r>
          </a:p>
          <a:p>
            <a:pPr marL="273050" lvl="1" indent="-180975" eaLnBrk="1" hangingPunct="1">
              <a:spcBef>
                <a:spcPts val="0"/>
              </a:spcBef>
              <a:buClr>
                <a:srgbClr val="114FA0"/>
              </a:buClr>
              <a:buFont typeface="Wingdings" pitchFamily="2" charset="2"/>
              <a:buChar char="§"/>
            </a:pPr>
            <a:r>
              <a:rPr lang="en-US" sz="1400" b="0" dirty="0" err="1" smtClean="0">
                <a:solidFill>
                  <a:prstClr val="black"/>
                </a:solidFill>
                <a:latin typeface="Futura Lt BT" panose="020B0402020204020303" pitchFamily="34" charset="0"/>
                <a:ea typeface="+mn-ea"/>
                <a:cs typeface="+mn-cs"/>
              </a:rPr>
              <a:t>Aurel</a:t>
            </a:r>
            <a:r>
              <a:rPr lang="en-US" sz="1400" b="0" dirty="0" smtClean="0">
                <a:solidFill>
                  <a:prstClr val="black"/>
                </a:solidFill>
                <a:latin typeface="Futura Lt BT" panose="020B0402020204020303" pitchFamily="34" charset="0"/>
                <a:ea typeface="+mn-ea"/>
                <a:cs typeface="+mn-cs"/>
              </a:rPr>
              <a:t> manufactures machines and automation systems for electronic production of sensors, energy and electronic modules</a:t>
            </a:r>
            <a:endParaRPr lang="en-GB" sz="1400" b="0" dirty="0">
              <a:solidFill>
                <a:prstClr val="black"/>
              </a:solidFill>
              <a:latin typeface="Futura Lt BT" panose="020B0402020204020303" pitchFamily="34" charset="0"/>
              <a:ea typeface="+mn-ea"/>
              <a:cs typeface="+mn-cs"/>
            </a:endParaRPr>
          </a:p>
          <a:p>
            <a:pPr marL="2508250" lvl="2" indent="-263525" defTabSz="457200">
              <a:spcBef>
                <a:spcPts val="0"/>
              </a:spcBef>
              <a:buClr>
                <a:srgbClr val="114FA0"/>
              </a:buClr>
              <a:buFont typeface="Wingdings" pitchFamily="2" charset="2"/>
              <a:buChar char="Ø"/>
            </a:pPr>
            <a:r>
              <a:rPr lang="en-GB" sz="1400" b="0" dirty="0" smtClean="0">
                <a:solidFill>
                  <a:prstClr val="black"/>
                </a:solidFill>
                <a:latin typeface="Futura Lt BT" panose="020B0402020204020303" pitchFamily="34" charset="0"/>
                <a:ea typeface="+mn-ea"/>
                <a:cs typeface="+mn-cs"/>
              </a:rPr>
              <a:t>Developing </a:t>
            </a:r>
            <a:r>
              <a:rPr lang="en-GB" sz="1400" b="0" dirty="0">
                <a:solidFill>
                  <a:prstClr val="black"/>
                </a:solidFill>
                <a:latin typeface="Futura Lt BT" panose="020B0402020204020303" pitchFamily="34" charset="0"/>
                <a:ea typeface="+mn-ea"/>
                <a:cs typeface="+mn-cs"/>
              </a:rPr>
              <a:t>and manufacturing electronic circuits in thick film </a:t>
            </a:r>
            <a:r>
              <a:rPr lang="en-GB" sz="1400" b="0" dirty="0" smtClean="0">
                <a:solidFill>
                  <a:prstClr val="black"/>
                </a:solidFill>
                <a:latin typeface="Futura Lt BT" panose="020B0402020204020303" pitchFamily="34" charset="0"/>
                <a:ea typeface="+mn-ea"/>
                <a:cs typeface="+mn-cs"/>
              </a:rPr>
              <a:t>industry</a:t>
            </a:r>
          </a:p>
          <a:p>
            <a:pPr marL="2508250" lvl="2" indent="-263525" defTabSz="457200">
              <a:spcBef>
                <a:spcPts val="0"/>
              </a:spcBef>
              <a:buClr>
                <a:srgbClr val="114FA0"/>
              </a:buClr>
              <a:buFont typeface="Wingdings" pitchFamily="2" charset="2"/>
              <a:buChar char="Ø"/>
            </a:pPr>
            <a:r>
              <a:rPr lang="en-US" sz="1400" b="0" dirty="0" smtClean="0">
                <a:solidFill>
                  <a:prstClr val="black"/>
                </a:solidFill>
                <a:latin typeface="Futura Lt BT" panose="020B0402020204020303" pitchFamily="34" charset="0"/>
                <a:ea typeface="+mn-ea"/>
                <a:cs typeface="+mn-cs"/>
              </a:rPr>
              <a:t>Power lighting industry</a:t>
            </a:r>
          </a:p>
          <a:p>
            <a:pPr marL="2508250" lvl="2" indent="-263525" defTabSz="457200">
              <a:spcBef>
                <a:spcPts val="0"/>
              </a:spcBef>
              <a:buClr>
                <a:srgbClr val="114FA0"/>
              </a:buClr>
              <a:buFont typeface="Wingdings" pitchFamily="2" charset="2"/>
              <a:buChar char="Ø"/>
            </a:pPr>
            <a:r>
              <a:rPr lang="en-US" sz="1400" b="0" dirty="0" smtClean="0">
                <a:solidFill>
                  <a:prstClr val="black"/>
                </a:solidFill>
                <a:latin typeface="Futura Lt BT" panose="020B0402020204020303" pitchFamily="34" charset="0"/>
                <a:ea typeface="+mn-ea"/>
                <a:cs typeface="+mn-cs"/>
              </a:rPr>
              <a:t>Heating elements &amp; breaking resistors</a:t>
            </a:r>
            <a:endParaRPr lang="en-GB" sz="1400" b="0" dirty="0">
              <a:solidFill>
                <a:prstClr val="black"/>
              </a:solidFill>
              <a:latin typeface="Futura Lt BT" panose="020B0402020204020303" pitchFamily="34" charset="0"/>
              <a:ea typeface="+mn-ea"/>
              <a:cs typeface="+mn-cs"/>
            </a:endParaRPr>
          </a:p>
          <a:p>
            <a:pPr marL="273050" lvl="1" indent="-180975" eaLnBrk="1" hangingPunct="1">
              <a:buClr>
                <a:srgbClr val="114FA0"/>
              </a:buClr>
              <a:buFont typeface="Wingdings" pitchFamily="2" charset="2"/>
              <a:buChar char="§"/>
              <a:defRPr/>
            </a:pPr>
            <a:r>
              <a:rPr lang="en-GB" sz="1400" dirty="0" smtClean="0">
                <a:solidFill>
                  <a:prstClr val="black"/>
                </a:solidFill>
                <a:latin typeface="Futura Lt BT" panose="020B0402020204020303" pitchFamily="34" charset="0"/>
                <a:ea typeface="+mn-ea"/>
                <a:cs typeface="+mn-cs"/>
              </a:rPr>
              <a:t>Loan purpose</a:t>
            </a:r>
            <a:r>
              <a:rPr lang="en-GB" sz="1400" b="0" dirty="0" smtClean="0">
                <a:solidFill>
                  <a:prstClr val="black"/>
                </a:solidFill>
                <a:latin typeface="Futura Lt BT" panose="020B0402020204020303" pitchFamily="34" charset="0"/>
                <a:ea typeface="+mn-ea"/>
                <a:cs typeface="+mn-cs"/>
              </a:rPr>
              <a:t>: acquisition of new equipment, specialist staff and research in areas of power lighting and power resistors</a:t>
            </a:r>
          </a:p>
          <a:p>
            <a:pPr marL="273050" lvl="1" indent="-180975" eaLnBrk="1" hangingPunct="1">
              <a:buClr>
                <a:srgbClr val="114FA0"/>
              </a:buClr>
              <a:buFont typeface="Wingdings" pitchFamily="2" charset="2"/>
              <a:buChar char="§"/>
              <a:defRPr/>
            </a:pPr>
            <a:r>
              <a:rPr lang="en-US" sz="1400" dirty="0" smtClean="0">
                <a:solidFill>
                  <a:prstClr val="black"/>
                </a:solidFill>
                <a:latin typeface="Futura Lt BT" panose="020B0402020204020303" pitchFamily="34" charset="0"/>
                <a:ea typeface="+mn-ea"/>
                <a:cs typeface="+mn-cs"/>
              </a:rPr>
              <a:t>Basis for eligibility</a:t>
            </a:r>
            <a:r>
              <a:rPr lang="en-US" sz="1400" b="0" dirty="0" smtClean="0">
                <a:solidFill>
                  <a:prstClr val="black"/>
                </a:solidFill>
                <a:latin typeface="Futura Lt BT" panose="020B0402020204020303" pitchFamily="34" charset="0"/>
                <a:ea typeface="+mn-ea"/>
                <a:cs typeface="+mn-cs"/>
              </a:rPr>
              <a:t>: frequent R&amp;I costs and investments </a:t>
            </a:r>
            <a:endParaRPr lang="en-GB" sz="1400" b="0" dirty="0">
              <a:solidFill>
                <a:prstClr val="black"/>
              </a:solidFill>
              <a:latin typeface="Futura Lt BT" panose="020B0402020204020303" pitchFamily="34" charset="0"/>
              <a:ea typeface="+mn-ea"/>
              <a:cs typeface="+mn-cs"/>
            </a:endParaRPr>
          </a:p>
        </p:txBody>
      </p:sp>
      <p:pic>
        <p:nvPicPr>
          <p:cNvPr id="3075" name="Picture 3" descr="C:\Users\ratkovsk\Desktop\Aurel 2.png"/>
          <p:cNvPicPr>
            <a:picLocks noChangeAspect="1" noChangeArrowheads="1"/>
          </p:cNvPicPr>
          <p:nvPr/>
        </p:nvPicPr>
        <p:blipFill rotWithShape="1">
          <a:blip r:embed="rId3">
            <a:extLst>
              <a:ext uri="{28A0092B-C50C-407E-A947-70E740481C1C}">
                <a14:useLocalDpi xmlns:a14="http://schemas.microsoft.com/office/drawing/2010/main" val="0"/>
              </a:ext>
            </a:extLst>
          </a:blip>
          <a:srcRect l="5240" t="3151" r="4226" b="6426"/>
          <a:stretch/>
        </p:blipFill>
        <p:spPr bwMode="auto">
          <a:xfrm>
            <a:off x="3884801" y="3356992"/>
            <a:ext cx="1317138" cy="1375796"/>
          </a:xfrm>
          <a:prstGeom prst="rect">
            <a:avLst/>
          </a:prstGeom>
          <a:noFill/>
          <a:extLst>
            <a:ext uri="{909E8E84-426E-40DD-AFC4-6F175D3DCCD1}">
              <a14:hiddenFill xmlns:a14="http://schemas.microsoft.com/office/drawing/2010/main">
                <a:solidFill>
                  <a:srgbClr val="FFFFFF"/>
                </a:solidFill>
              </a14:hiddenFill>
            </a:ext>
          </a:extLst>
        </p:spPr>
      </p:pic>
      <p:sp>
        <p:nvSpPr>
          <p:cNvPr id="22" name="Title 1"/>
          <p:cNvSpPr txBox="1">
            <a:spLocks/>
          </p:cNvSpPr>
          <p:nvPr/>
        </p:nvSpPr>
        <p:spPr>
          <a:xfrm>
            <a:off x="293188" y="252936"/>
            <a:ext cx="2448272" cy="504056"/>
          </a:xfrm>
          <a:prstGeom prst="rect">
            <a:avLst/>
          </a:prstGeom>
          <a:solidFill>
            <a:schemeClr val="bg1"/>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fontAlgn="auto">
              <a:spcAft>
                <a:spcPts val="0"/>
              </a:spcAft>
            </a:pPr>
            <a:endParaRPr lang="en-GB" sz="2400" dirty="0">
              <a:solidFill>
                <a:prstClr val="black">
                  <a:lumMod val="65000"/>
                  <a:lumOff val="35000"/>
                </a:prstClr>
              </a:solidFill>
              <a:latin typeface="Myriad Pro"/>
              <a:cs typeface="Myriad Pro"/>
            </a:endParaRPr>
          </a:p>
        </p:txBody>
      </p:sp>
      <p:sp>
        <p:nvSpPr>
          <p:cNvPr id="13" name="Rectangle 12"/>
          <p:cNvSpPr/>
          <p:nvPr/>
        </p:nvSpPr>
        <p:spPr>
          <a:xfrm>
            <a:off x="246355" y="1738182"/>
            <a:ext cx="2401595" cy="388310"/>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smtClean="0">
                <a:solidFill>
                  <a:srgbClr val="114FA0"/>
                </a:solidFill>
                <a:latin typeface="Futura Lt BT" panose="020B0402020204020303" pitchFamily="34" charset="0"/>
              </a:rPr>
              <a:t>Innovation eligibility criteria</a:t>
            </a:r>
          </a:p>
        </p:txBody>
      </p:sp>
      <p:grpSp>
        <p:nvGrpSpPr>
          <p:cNvPr id="23" name="Group 22"/>
          <p:cNvGrpSpPr/>
          <p:nvPr/>
        </p:nvGrpSpPr>
        <p:grpSpPr>
          <a:xfrm>
            <a:off x="218480" y="2152362"/>
            <a:ext cx="2383655" cy="2744857"/>
            <a:chOff x="4696286" y="2194876"/>
            <a:chExt cx="2383655" cy="2744857"/>
          </a:xfrm>
        </p:grpSpPr>
        <p:sp>
          <p:nvSpPr>
            <p:cNvPr id="24" name="TextBox 23"/>
            <p:cNvSpPr txBox="1"/>
            <p:nvPr/>
          </p:nvSpPr>
          <p:spPr>
            <a:xfrm>
              <a:off x="4833891" y="3985626"/>
              <a:ext cx="2246048" cy="954107"/>
            </a:xfrm>
            <a:prstGeom prst="rect">
              <a:avLst/>
            </a:prstGeom>
            <a:solidFill>
              <a:schemeClr val="bg1">
                <a:lumMod val="95000"/>
              </a:schemeClr>
            </a:solidFill>
            <a:ln>
              <a:solidFill>
                <a:schemeClr val="tx1"/>
              </a:solidFill>
              <a:prstDash val="dash"/>
            </a:ln>
          </p:spPr>
          <p:txBody>
            <a:bodyPr wrap="square" rtlCol="0">
              <a:spAutoFit/>
            </a:bodyPr>
            <a:lstStyle/>
            <a:p>
              <a:pPr marL="171450" indent="-171450" defTabSz="457200" eaLnBrk="1" fontAlgn="auto" hangingPunct="1">
                <a:spcBef>
                  <a:spcPts val="0"/>
                </a:spcBef>
                <a:spcAft>
                  <a:spcPts val="0"/>
                </a:spcAft>
                <a:buFont typeface="Wingdings" panose="05000000000000000000" pitchFamily="2" charset="2"/>
                <a:buChar char="Ø"/>
              </a:pPr>
              <a:r>
                <a:rPr lang="en-GB" sz="1400" b="0" dirty="0" smtClean="0">
                  <a:solidFill>
                    <a:prstClr val="black"/>
                  </a:solidFill>
                  <a:latin typeface="Futura Lt BT" panose="020B0402020204020303" pitchFamily="34" charset="0"/>
                  <a:ea typeface="+mn-ea"/>
                  <a:cs typeface="+mn-cs"/>
                </a:rPr>
                <a:t>in at least one of the </a:t>
              </a:r>
              <a:r>
                <a:rPr lang="en-GB" sz="1400" b="0" u="sng" dirty="0" smtClean="0">
                  <a:solidFill>
                    <a:prstClr val="black"/>
                  </a:solidFill>
                  <a:latin typeface="Futura Lt BT" panose="020B0402020204020303" pitchFamily="34" charset="0"/>
                  <a:ea typeface="+mn-ea"/>
                  <a:cs typeface="+mn-cs"/>
                </a:rPr>
                <a:t>three years</a:t>
              </a:r>
              <a:r>
                <a:rPr lang="en-GB" sz="1400" b="0" dirty="0" smtClean="0">
                  <a:solidFill>
                    <a:prstClr val="black"/>
                  </a:solidFill>
                  <a:latin typeface="Futura Lt BT" panose="020B0402020204020303" pitchFamily="34" charset="0"/>
                  <a:ea typeface="+mn-ea"/>
                  <a:cs typeface="+mn-cs"/>
                </a:rPr>
                <a:t> preceding the loan application</a:t>
              </a:r>
            </a:p>
            <a:p>
              <a:pPr marL="171450" indent="-171450" defTabSz="457200" eaLnBrk="1" fontAlgn="auto" hangingPunct="1">
                <a:spcBef>
                  <a:spcPts val="0"/>
                </a:spcBef>
                <a:spcAft>
                  <a:spcPts val="0"/>
                </a:spcAft>
                <a:buFont typeface="Wingdings" panose="05000000000000000000" pitchFamily="2" charset="2"/>
                <a:buChar char="Ø"/>
              </a:pPr>
              <a:endParaRPr lang="en-GB" sz="1400" b="0" dirty="0">
                <a:solidFill>
                  <a:prstClr val="black"/>
                </a:solidFill>
                <a:latin typeface="Futura Lt BT" panose="020B0402020204020303" pitchFamily="34" charset="0"/>
                <a:ea typeface="+mn-ea"/>
                <a:cs typeface="+mn-cs"/>
              </a:endParaRPr>
            </a:p>
          </p:txBody>
        </p:sp>
        <p:grpSp>
          <p:nvGrpSpPr>
            <p:cNvPr id="25" name="Group 24"/>
            <p:cNvGrpSpPr/>
            <p:nvPr/>
          </p:nvGrpSpPr>
          <p:grpSpPr>
            <a:xfrm>
              <a:off x="4696286" y="2194876"/>
              <a:ext cx="2383655" cy="1799657"/>
              <a:chOff x="107509" y="2062134"/>
              <a:chExt cx="2383655" cy="1799657"/>
            </a:xfrm>
          </p:grpSpPr>
          <p:sp>
            <p:nvSpPr>
              <p:cNvPr id="26" name="Rectangle 25"/>
              <p:cNvSpPr/>
              <p:nvPr/>
            </p:nvSpPr>
            <p:spPr>
              <a:xfrm>
                <a:off x="245114" y="2201666"/>
                <a:ext cx="2246050" cy="1660125"/>
              </a:xfrm>
              <a:prstGeom prst="rect">
                <a:avLst/>
              </a:prstGeom>
              <a:solidFill>
                <a:srgbClr val="FFC000"/>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lIns="91418" tIns="45710" rIns="91418" bIns="45710" rtlCol="0" anchor="ctr"/>
              <a:lstStyle/>
              <a:p>
                <a:pPr algn="ctr" defTabSz="457200" eaLnBrk="1" fontAlgn="auto" hangingPunct="1">
                  <a:spcBef>
                    <a:spcPts val="0"/>
                  </a:spcBef>
                  <a:spcAft>
                    <a:spcPts val="0"/>
                  </a:spcAft>
                </a:pPr>
                <a:r>
                  <a:rPr lang="en-GB" sz="1400" dirty="0" smtClean="0">
                    <a:solidFill>
                      <a:srgbClr val="114FA0"/>
                    </a:solidFill>
                    <a:latin typeface="Futura Lt BT" panose="020B0402020204020303" pitchFamily="34" charset="0"/>
                  </a:rPr>
                  <a:t>The </a:t>
                </a:r>
                <a:r>
                  <a:rPr lang="en-GB" sz="1400" dirty="0">
                    <a:solidFill>
                      <a:srgbClr val="114FA0"/>
                    </a:solidFill>
                    <a:latin typeface="Futura Lt BT" panose="020B0402020204020303" pitchFamily="34" charset="0"/>
                  </a:rPr>
                  <a:t>Final Beneficiary has </a:t>
                </a:r>
                <a:r>
                  <a:rPr lang="en-GB" sz="1400" dirty="0" smtClean="0">
                    <a:solidFill>
                      <a:srgbClr val="114FA0"/>
                    </a:solidFill>
                    <a:latin typeface="Futura Lt BT" panose="020B0402020204020303" pitchFamily="34" charset="0"/>
                  </a:rPr>
                  <a:t>been operating in the market for less than 7 years following its first commercial sale, and its </a:t>
                </a:r>
                <a:r>
                  <a:rPr lang="en-GB" sz="1400" u="sng" dirty="0" smtClean="0">
                    <a:solidFill>
                      <a:srgbClr val="114FA0"/>
                    </a:solidFill>
                    <a:latin typeface="Futura Lt BT" panose="020B0402020204020303" pitchFamily="34" charset="0"/>
                  </a:rPr>
                  <a:t>R&amp;I costs represent at least 5% of total operating costs</a:t>
                </a:r>
                <a:endParaRPr lang="en-GB" sz="1400" u="sng" dirty="0">
                  <a:solidFill>
                    <a:srgbClr val="114FA0"/>
                  </a:solidFill>
                  <a:latin typeface="Futura Lt BT" panose="020B0402020204020303" pitchFamily="34" charset="0"/>
                </a:endParaRPr>
              </a:p>
            </p:txBody>
          </p:sp>
          <p:sp>
            <p:nvSpPr>
              <p:cNvPr id="27" name="Oval 26"/>
              <p:cNvSpPr/>
              <p:nvPr/>
            </p:nvSpPr>
            <p:spPr>
              <a:xfrm>
                <a:off x="125265" y="2086252"/>
                <a:ext cx="239697" cy="257453"/>
              </a:xfrm>
              <a:prstGeom prst="ellipse">
                <a:avLst/>
              </a:prstGeom>
              <a:solidFill>
                <a:srgbClr val="0070C0"/>
              </a:solidFill>
              <a:ln>
                <a:solidFill>
                  <a:srgbClr val="0070C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defTabSz="457200" eaLnBrk="1" fontAlgn="auto" hangingPunct="1">
                  <a:spcBef>
                    <a:spcPts val="0"/>
                  </a:spcBef>
                  <a:spcAft>
                    <a:spcPts val="0"/>
                  </a:spcAft>
                </a:pPr>
                <a:endParaRPr lang="en-GB" sz="1800" b="0" dirty="0">
                  <a:solidFill>
                    <a:prstClr val="white"/>
                  </a:solidFill>
                  <a:latin typeface="Futura Lt BT" panose="020B0402020204020303" pitchFamily="34" charset="0"/>
                </a:endParaRPr>
              </a:p>
            </p:txBody>
          </p:sp>
          <p:sp>
            <p:nvSpPr>
              <p:cNvPr id="28" name="TextBox 27"/>
              <p:cNvSpPr txBox="1"/>
              <p:nvPr/>
            </p:nvSpPr>
            <p:spPr>
              <a:xfrm>
                <a:off x="107509" y="2062134"/>
                <a:ext cx="239697" cy="307777"/>
              </a:xfrm>
              <a:prstGeom prst="rect">
                <a:avLst/>
              </a:prstGeom>
              <a:noFill/>
            </p:spPr>
            <p:txBody>
              <a:bodyPr wrap="square" rtlCol="0">
                <a:spAutoFit/>
              </a:bodyPr>
              <a:lstStyle/>
              <a:p>
                <a:pPr defTabSz="457200" eaLnBrk="1" fontAlgn="auto" hangingPunct="1">
                  <a:spcBef>
                    <a:spcPts val="0"/>
                  </a:spcBef>
                  <a:spcAft>
                    <a:spcPts val="0"/>
                  </a:spcAft>
                </a:pPr>
                <a:r>
                  <a:rPr lang="en-GB" sz="1400" dirty="0" smtClean="0">
                    <a:solidFill>
                      <a:prstClr val="white"/>
                    </a:solidFill>
                    <a:latin typeface="Futura Lt BT" panose="020B0402020204020303" pitchFamily="34" charset="0"/>
                    <a:ea typeface="+mn-ea"/>
                    <a:cs typeface="+mn-cs"/>
                  </a:rPr>
                  <a:t>3</a:t>
                </a:r>
                <a:endParaRPr lang="en-GB" sz="2000" dirty="0">
                  <a:solidFill>
                    <a:prstClr val="white"/>
                  </a:solidFill>
                  <a:latin typeface="Futura Lt BT" panose="020B0402020204020303" pitchFamily="34" charset="0"/>
                  <a:ea typeface="+mn-ea"/>
                  <a:cs typeface="+mn-cs"/>
                </a:endParaRPr>
              </a:p>
            </p:txBody>
          </p:sp>
        </p:grpSp>
      </p:grpSp>
      <p:grpSp>
        <p:nvGrpSpPr>
          <p:cNvPr id="2" name="Group 1"/>
          <p:cNvGrpSpPr/>
          <p:nvPr/>
        </p:nvGrpSpPr>
        <p:grpSpPr>
          <a:xfrm>
            <a:off x="3419475" y="1531738"/>
            <a:ext cx="5487058" cy="830462"/>
            <a:chOff x="3495675" y="1533686"/>
            <a:chExt cx="5487058" cy="830462"/>
          </a:xfrm>
        </p:grpSpPr>
        <p:sp>
          <p:nvSpPr>
            <p:cNvPr id="45" name="TextBox 44"/>
            <p:cNvSpPr txBox="1"/>
            <p:nvPr/>
          </p:nvSpPr>
          <p:spPr>
            <a:xfrm>
              <a:off x="6770986" y="1853910"/>
              <a:ext cx="2211747"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Type of business</a:t>
              </a:r>
            </a:p>
            <a:p>
              <a:pPr defTabSz="457200" eaLnBrk="1" fontAlgn="auto" hangingPunct="1">
                <a:spcBef>
                  <a:spcPts val="0"/>
                </a:spcBef>
                <a:spcAft>
                  <a:spcPts val="0"/>
                </a:spcAft>
              </a:pPr>
              <a:r>
                <a:rPr lang="en-GB" sz="1300" i="1" dirty="0" smtClean="0">
                  <a:solidFill>
                    <a:prstClr val="black"/>
                  </a:solidFill>
                  <a:latin typeface="Futura Lt BT" panose="020B0402020204020303" pitchFamily="34" charset="0"/>
                  <a:ea typeface="+mn-ea"/>
                  <a:cs typeface="+mn-cs"/>
                </a:rPr>
                <a:t>	</a:t>
              </a:r>
              <a:r>
                <a:rPr lang="en-GB" sz="1000" i="1" dirty="0" smtClean="0">
                  <a:solidFill>
                    <a:prstClr val="black"/>
                  </a:solidFill>
                  <a:latin typeface="Futura Lt BT" panose="020B0402020204020303" pitchFamily="34" charset="0"/>
                  <a:ea typeface="+mn-ea"/>
                  <a:cs typeface="+mn-cs"/>
                </a:rPr>
                <a:t>Customized Electronics</a:t>
              </a:r>
              <a:endParaRPr lang="en-GB" sz="1000" dirty="0">
                <a:solidFill>
                  <a:prstClr val="black"/>
                </a:solidFill>
                <a:latin typeface="Futura Lt BT" panose="020B0402020204020303" pitchFamily="34" charset="0"/>
                <a:ea typeface="+mn-ea"/>
                <a:cs typeface="+mn-cs"/>
              </a:endParaRPr>
            </a:p>
          </p:txBody>
        </p:sp>
        <p:sp>
          <p:nvSpPr>
            <p:cNvPr id="44" name="TextBox 43"/>
            <p:cNvSpPr txBox="1"/>
            <p:nvPr/>
          </p:nvSpPr>
          <p:spPr>
            <a:xfrm>
              <a:off x="5095875" y="1853910"/>
              <a:ext cx="1646536"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pPr>
              <a:r>
                <a:rPr lang="en-GB" sz="1300" b="0" dirty="0">
                  <a:solidFill>
                    <a:prstClr val="black"/>
                  </a:solidFill>
                  <a:latin typeface="Futura Lt BT" panose="020B0402020204020303" pitchFamily="34" charset="0"/>
                  <a:ea typeface="+mn-ea"/>
                  <a:cs typeface="+mn-cs"/>
                </a:rPr>
                <a:t>	</a:t>
              </a:r>
              <a:r>
                <a:rPr lang="en-GB" sz="1400" dirty="0">
                  <a:solidFill>
                    <a:srgbClr val="114FA0"/>
                  </a:solidFill>
                  <a:latin typeface="Futura Lt BT" panose="020B0402020204020303" pitchFamily="34" charset="0"/>
                  <a:ea typeface="+mn-ea"/>
                  <a:cs typeface="+mn-cs"/>
                </a:rPr>
                <a:t>Country</a:t>
              </a:r>
            </a:p>
            <a:p>
              <a:pPr defTabSz="457200" eaLnBrk="1" fontAlgn="auto" hangingPunct="1">
                <a:spcBef>
                  <a:spcPts val="0"/>
                </a:spcBef>
                <a:spcAft>
                  <a:spcPts val="0"/>
                </a:spcAft>
              </a:pPr>
              <a:r>
                <a:rPr lang="en-GB" sz="1300" i="1" dirty="0">
                  <a:solidFill>
                    <a:prstClr val="black"/>
                  </a:solidFill>
                  <a:latin typeface="Futura Lt BT" panose="020B0402020204020303" pitchFamily="34" charset="0"/>
                  <a:ea typeface="+mn-ea"/>
                  <a:cs typeface="+mn-cs"/>
                </a:rPr>
                <a:t>	</a:t>
              </a:r>
              <a:r>
                <a:rPr lang="en-GB" sz="1300" dirty="0" smtClean="0">
                  <a:solidFill>
                    <a:prstClr val="black"/>
                  </a:solidFill>
                  <a:latin typeface="Futura Lt BT" panose="020B0402020204020303" pitchFamily="34" charset="0"/>
                  <a:ea typeface="+mn-ea"/>
                  <a:cs typeface="+mn-cs"/>
                </a:rPr>
                <a:t>Italy</a:t>
              </a:r>
              <a:endParaRPr lang="en-GB" sz="1300" dirty="0">
                <a:solidFill>
                  <a:prstClr val="black"/>
                </a:solidFill>
                <a:latin typeface="Futura Lt BT" panose="020B0402020204020303" pitchFamily="34" charset="0"/>
                <a:ea typeface="+mn-ea"/>
                <a:cs typeface="+mn-cs"/>
              </a:endParaRPr>
            </a:p>
          </p:txBody>
        </p:sp>
        <p:sp>
          <p:nvSpPr>
            <p:cNvPr id="33" name="TextBox 32"/>
            <p:cNvSpPr txBox="1"/>
            <p:nvPr/>
          </p:nvSpPr>
          <p:spPr>
            <a:xfrm>
              <a:off x="3495675" y="1856317"/>
              <a:ext cx="1570336" cy="507831"/>
            </a:xfrm>
            <a:prstGeom prst="rect">
              <a:avLst/>
            </a:prstGeom>
            <a:solidFill>
              <a:sysClr val="window" lastClr="FFFFFF">
                <a:lumMod val="95000"/>
              </a:sysClr>
            </a:solidFill>
            <a:ln>
              <a:solidFill>
                <a:sysClr val="windowText" lastClr="000000"/>
              </a:solidFill>
              <a:prstDash val="dash"/>
            </a:ln>
          </p:spPr>
          <p:txBody>
            <a:bodyPr wrap="square" rtlCol="0">
              <a:spAutoFit/>
            </a:bodyPr>
            <a:lstStyle/>
            <a:p>
              <a:pPr defTabSz="457200" eaLnBrk="1" fontAlgn="auto" hangingPunct="1">
                <a:spcBef>
                  <a:spcPts val="0"/>
                </a:spcBef>
                <a:spcAft>
                  <a:spcPts val="0"/>
                </a:spcAft>
                <a:defRPr/>
              </a:pPr>
              <a:r>
                <a:rPr lang="en-GB" sz="1400" b="0" kern="0" dirty="0" smtClean="0">
                  <a:solidFill>
                    <a:prstClr val="black"/>
                  </a:solidFill>
                  <a:latin typeface="Futura Lt BT" panose="020B0402020204020303" pitchFamily="34" charset="0"/>
                  <a:ea typeface="+mn-ea"/>
                  <a:cs typeface="+mn-cs"/>
                </a:rPr>
                <a:t>	</a:t>
              </a:r>
              <a:r>
                <a:rPr lang="en-GB" sz="1400" kern="0" dirty="0" smtClean="0">
                  <a:solidFill>
                    <a:srgbClr val="114FA0"/>
                  </a:solidFill>
                  <a:latin typeface="Futura Lt BT" panose="020B0402020204020303" pitchFamily="34" charset="0"/>
                  <a:ea typeface="+mn-ea"/>
                  <a:cs typeface="+mn-cs"/>
                </a:rPr>
                <a:t>Company</a:t>
              </a:r>
            </a:p>
            <a:p>
              <a:pPr defTabSz="457200" eaLnBrk="1" fontAlgn="auto" hangingPunct="1">
                <a:spcBef>
                  <a:spcPts val="0"/>
                </a:spcBef>
                <a:spcAft>
                  <a:spcPts val="0"/>
                </a:spcAft>
                <a:defRPr/>
              </a:pPr>
              <a:r>
                <a:rPr lang="en-GB" sz="1300" i="1" kern="0" dirty="0" smtClean="0">
                  <a:solidFill>
                    <a:prstClr val="black"/>
                  </a:solidFill>
                  <a:latin typeface="Futura Lt BT" panose="020B0402020204020303" pitchFamily="34" charset="0"/>
                  <a:ea typeface="+mn-ea"/>
                  <a:cs typeface="+mn-cs"/>
                </a:rPr>
                <a:t>	</a:t>
              </a:r>
              <a:r>
                <a:rPr lang="en-GB" sz="1300" kern="0" dirty="0" err="1" smtClean="0">
                  <a:solidFill>
                    <a:prstClr val="black"/>
                  </a:solidFill>
                  <a:latin typeface="Futura Lt BT" panose="020B0402020204020303" pitchFamily="34" charset="0"/>
                  <a:ea typeface="+mn-ea"/>
                  <a:cs typeface="+mn-cs"/>
                </a:rPr>
                <a:t>Aurel</a:t>
              </a:r>
              <a:endParaRPr lang="en-GB" sz="1300" kern="0" dirty="0" smtClean="0">
                <a:solidFill>
                  <a:prstClr val="black"/>
                </a:solidFill>
                <a:latin typeface="Futura Lt BT" panose="020B0402020204020303" pitchFamily="34" charset="0"/>
                <a:ea typeface="+mn-ea"/>
                <a:cs typeface="+mn-cs"/>
              </a:endParaRPr>
            </a:p>
          </p:txBody>
        </p:sp>
        <p:sp>
          <p:nvSpPr>
            <p:cNvPr id="34" name="Rectangle 33"/>
            <p:cNvSpPr/>
            <p:nvPr/>
          </p:nvSpPr>
          <p:spPr>
            <a:xfrm>
              <a:off x="5105399" y="1533686"/>
              <a:ext cx="3877333" cy="316112"/>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lIns="91418" tIns="45710" rIns="91418" bIns="45710" rtlCol="0" anchor="ctr"/>
            <a:lstStyle/>
            <a:p>
              <a:pPr algn="ctr" defTabSz="457200" eaLnBrk="1" fontAlgn="auto" hangingPunct="1">
                <a:spcBef>
                  <a:spcPts val="0"/>
                </a:spcBef>
                <a:spcAft>
                  <a:spcPts val="0"/>
                </a:spcAft>
                <a:defRPr/>
              </a:pPr>
              <a:r>
                <a:rPr lang="en-GB" sz="1400" kern="0" dirty="0" smtClean="0">
                  <a:solidFill>
                    <a:srgbClr val="114FA0"/>
                  </a:solidFill>
                  <a:latin typeface="Calibri"/>
                  <a:ea typeface="+mn-ea"/>
                  <a:cs typeface="+mn-cs"/>
                </a:rPr>
                <a:t>Final Recipient</a:t>
              </a:r>
            </a:p>
          </p:txBody>
        </p:sp>
        <p:sp>
          <p:nvSpPr>
            <p:cNvPr id="39" name="Freeform 9"/>
            <p:cNvSpPr>
              <a:spLocks noChangeAspect="1" noEditPoints="1"/>
            </p:cNvSpPr>
            <p:nvPr/>
          </p:nvSpPr>
          <p:spPr bwMode="auto">
            <a:xfrm>
              <a:off x="3724275" y="1962025"/>
              <a:ext cx="114640" cy="291600"/>
            </a:xfrm>
            <a:custGeom>
              <a:avLst/>
              <a:gdLst/>
              <a:ahLst/>
              <a:cxnLst>
                <a:cxn ang="0">
                  <a:pos x="12" y="8"/>
                </a:cxn>
                <a:cxn ang="0">
                  <a:pos x="21" y="0"/>
                </a:cxn>
                <a:cxn ang="0">
                  <a:pos x="29" y="8"/>
                </a:cxn>
                <a:cxn ang="0">
                  <a:pos x="21" y="17"/>
                </a:cxn>
                <a:cxn ang="0">
                  <a:pos x="12" y="8"/>
                </a:cxn>
                <a:cxn ang="0">
                  <a:pos x="30" y="21"/>
                </a:cxn>
                <a:cxn ang="0">
                  <a:pos x="11" y="21"/>
                </a:cxn>
                <a:cxn ang="0">
                  <a:pos x="0" y="32"/>
                </a:cxn>
                <a:cxn ang="0">
                  <a:pos x="0" y="58"/>
                </a:cxn>
                <a:cxn ang="0">
                  <a:pos x="4" y="62"/>
                </a:cxn>
                <a:cxn ang="0">
                  <a:pos x="7" y="58"/>
                </a:cxn>
                <a:cxn ang="0">
                  <a:pos x="7" y="34"/>
                </a:cxn>
                <a:cxn ang="0">
                  <a:pos x="11" y="34"/>
                </a:cxn>
                <a:cxn ang="0">
                  <a:pos x="11" y="102"/>
                </a:cxn>
                <a:cxn ang="0">
                  <a:pos x="15" y="106"/>
                </a:cxn>
                <a:cxn ang="0">
                  <a:pos x="19" y="102"/>
                </a:cxn>
                <a:cxn ang="0">
                  <a:pos x="19" y="62"/>
                </a:cxn>
                <a:cxn ang="0">
                  <a:pos x="23" y="62"/>
                </a:cxn>
                <a:cxn ang="0">
                  <a:pos x="23" y="102"/>
                </a:cxn>
                <a:cxn ang="0">
                  <a:pos x="27" y="106"/>
                </a:cxn>
                <a:cxn ang="0">
                  <a:pos x="31" y="102"/>
                </a:cxn>
                <a:cxn ang="0">
                  <a:pos x="31" y="34"/>
                </a:cxn>
                <a:cxn ang="0">
                  <a:pos x="35" y="34"/>
                </a:cxn>
                <a:cxn ang="0">
                  <a:pos x="35" y="58"/>
                </a:cxn>
                <a:cxn ang="0">
                  <a:pos x="38" y="62"/>
                </a:cxn>
                <a:cxn ang="0">
                  <a:pos x="41" y="58"/>
                </a:cxn>
                <a:cxn ang="0">
                  <a:pos x="41" y="32"/>
                </a:cxn>
                <a:cxn ang="0">
                  <a:pos x="30" y="21"/>
                </a:cxn>
              </a:cxnLst>
              <a:rect l="0" t="0" r="r" b="b"/>
              <a:pathLst>
                <a:path w="41" h="106">
                  <a:moveTo>
                    <a:pt x="12" y="8"/>
                  </a:moveTo>
                  <a:cubicBezTo>
                    <a:pt x="12" y="3"/>
                    <a:pt x="16" y="0"/>
                    <a:pt x="21" y="0"/>
                  </a:cubicBezTo>
                  <a:cubicBezTo>
                    <a:pt x="26" y="0"/>
                    <a:pt x="29" y="3"/>
                    <a:pt x="29" y="8"/>
                  </a:cubicBezTo>
                  <a:cubicBezTo>
                    <a:pt x="29" y="13"/>
                    <a:pt x="26" y="17"/>
                    <a:pt x="21" y="17"/>
                  </a:cubicBezTo>
                  <a:cubicBezTo>
                    <a:pt x="16" y="17"/>
                    <a:pt x="12" y="13"/>
                    <a:pt x="12" y="8"/>
                  </a:cubicBezTo>
                  <a:close/>
                  <a:moveTo>
                    <a:pt x="30" y="21"/>
                  </a:moveTo>
                  <a:cubicBezTo>
                    <a:pt x="27" y="21"/>
                    <a:pt x="14" y="21"/>
                    <a:pt x="11" y="21"/>
                  </a:cubicBezTo>
                  <a:cubicBezTo>
                    <a:pt x="5" y="21"/>
                    <a:pt x="0" y="26"/>
                    <a:pt x="0" y="32"/>
                  </a:cubicBezTo>
                  <a:cubicBezTo>
                    <a:pt x="0" y="35"/>
                    <a:pt x="0" y="56"/>
                    <a:pt x="0" y="58"/>
                  </a:cubicBezTo>
                  <a:cubicBezTo>
                    <a:pt x="0" y="60"/>
                    <a:pt x="1" y="62"/>
                    <a:pt x="4" y="62"/>
                  </a:cubicBezTo>
                  <a:cubicBezTo>
                    <a:pt x="6" y="62"/>
                    <a:pt x="7" y="60"/>
                    <a:pt x="7" y="58"/>
                  </a:cubicBezTo>
                  <a:cubicBezTo>
                    <a:pt x="7" y="56"/>
                    <a:pt x="7" y="34"/>
                    <a:pt x="7" y="34"/>
                  </a:cubicBezTo>
                  <a:cubicBezTo>
                    <a:pt x="11" y="34"/>
                    <a:pt x="11" y="34"/>
                    <a:pt x="11" y="34"/>
                  </a:cubicBezTo>
                  <a:cubicBezTo>
                    <a:pt x="11" y="34"/>
                    <a:pt x="11" y="97"/>
                    <a:pt x="11" y="102"/>
                  </a:cubicBezTo>
                  <a:cubicBezTo>
                    <a:pt x="11" y="104"/>
                    <a:pt x="12" y="106"/>
                    <a:pt x="15" y="106"/>
                  </a:cubicBezTo>
                  <a:cubicBezTo>
                    <a:pt x="18" y="106"/>
                    <a:pt x="19" y="104"/>
                    <a:pt x="19" y="102"/>
                  </a:cubicBezTo>
                  <a:cubicBezTo>
                    <a:pt x="19" y="97"/>
                    <a:pt x="19" y="62"/>
                    <a:pt x="19" y="62"/>
                  </a:cubicBezTo>
                  <a:cubicBezTo>
                    <a:pt x="23" y="62"/>
                    <a:pt x="23" y="62"/>
                    <a:pt x="23" y="62"/>
                  </a:cubicBezTo>
                  <a:cubicBezTo>
                    <a:pt x="23" y="62"/>
                    <a:pt x="23" y="97"/>
                    <a:pt x="23" y="102"/>
                  </a:cubicBezTo>
                  <a:cubicBezTo>
                    <a:pt x="23" y="104"/>
                    <a:pt x="24" y="106"/>
                    <a:pt x="27" y="106"/>
                  </a:cubicBezTo>
                  <a:cubicBezTo>
                    <a:pt x="30" y="106"/>
                    <a:pt x="31" y="104"/>
                    <a:pt x="31" y="102"/>
                  </a:cubicBezTo>
                  <a:cubicBezTo>
                    <a:pt x="31" y="97"/>
                    <a:pt x="31" y="34"/>
                    <a:pt x="31" y="34"/>
                  </a:cubicBezTo>
                  <a:cubicBezTo>
                    <a:pt x="35" y="34"/>
                    <a:pt x="35" y="34"/>
                    <a:pt x="35" y="34"/>
                  </a:cubicBezTo>
                  <a:cubicBezTo>
                    <a:pt x="35" y="34"/>
                    <a:pt x="35" y="56"/>
                    <a:pt x="35" y="58"/>
                  </a:cubicBezTo>
                  <a:cubicBezTo>
                    <a:pt x="35" y="60"/>
                    <a:pt x="36" y="62"/>
                    <a:pt x="38" y="62"/>
                  </a:cubicBezTo>
                  <a:cubicBezTo>
                    <a:pt x="40" y="62"/>
                    <a:pt x="41" y="60"/>
                    <a:pt x="41" y="58"/>
                  </a:cubicBezTo>
                  <a:cubicBezTo>
                    <a:pt x="41" y="56"/>
                    <a:pt x="41" y="35"/>
                    <a:pt x="41" y="32"/>
                  </a:cubicBezTo>
                  <a:cubicBezTo>
                    <a:pt x="41" y="26"/>
                    <a:pt x="36" y="21"/>
                    <a:pt x="30" y="21"/>
                  </a:cubicBezTo>
                  <a:close/>
                </a:path>
              </a:pathLst>
            </a:custGeom>
            <a:solidFill>
              <a:sysClr val="window" lastClr="FFFFFF">
                <a:lumMod val="50000"/>
              </a:sysClr>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40" name="Freeform 60"/>
            <p:cNvSpPr>
              <a:spLocks noChangeAspect="1" noEditPoints="1"/>
            </p:cNvSpPr>
            <p:nvPr/>
          </p:nvSpPr>
          <p:spPr bwMode="auto">
            <a:xfrm>
              <a:off x="5278139" y="1996225"/>
              <a:ext cx="225990" cy="223200"/>
            </a:xfrm>
            <a:custGeom>
              <a:avLst/>
              <a:gdLst/>
              <a:ahLst/>
              <a:cxnLst>
                <a:cxn ang="0">
                  <a:pos x="40" y="0"/>
                </a:cxn>
                <a:cxn ang="0">
                  <a:pos x="0" y="39"/>
                </a:cxn>
                <a:cxn ang="0">
                  <a:pos x="40" y="78"/>
                </a:cxn>
                <a:cxn ang="0">
                  <a:pos x="79" y="39"/>
                </a:cxn>
                <a:cxn ang="0">
                  <a:pos x="40" y="0"/>
                </a:cxn>
                <a:cxn ang="0">
                  <a:pos x="73" y="39"/>
                </a:cxn>
                <a:cxn ang="0">
                  <a:pos x="66" y="59"/>
                </a:cxn>
                <a:cxn ang="0">
                  <a:pos x="65" y="53"/>
                </a:cxn>
                <a:cxn ang="0">
                  <a:pos x="66" y="42"/>
                </a:cxn>
                <a:cxn ang="0">
                  <a:pos x="61" y="33"/>
                </a:cxn>
                <a:cxn ang="0">
                  <a:pos x="53" y="28"/>
                </a:cxn>
                <a:cxn ang="0">
                  <a:pos x="57" y="13"/>
                </a:cxn>
                <a:cxn ang="0">
                  <a:pos x="49" y="10"/>
                </a:cxn>
                <a:cxn ang="0">
                  <a:pos x="50" y="7"/>
                </a:cxn>
                <a:cxn ang="0">
                  <a:pos x="73" y="39"/>
                </a:cxn>
                <a:cxn ang="0">
                  <a:pos x="35" y="6"/>
                </a:cxn>
                <a:cxn ang="0">
                  <a:pos x="31" y="9"/>
                </a:cxn>
                <a:cxn ang="0">
                  <a:pos x="25" y="14"/>
                </a:cxn>
                <a:cxn ang="0">
                  <a:pos x="19" y="21"/>
                </a:cxn>
                <a:cxn ang="0">
                  <a:pos x="23" y="25"/>
                </a:cxn>
                <a:cxn ang="0">
                  <a:pos x="29" y="25"/>
                </a:cxn>
                <a:cxn ang="0">
                  <a:pos x="40" y="38"/>
                </a:cxn>
                <a:cxn ang="0">
                  <a:pos x="31" y="48"/>
                </a:cxn>
                <a:cxn ang="0">
                  <a:pos x="30" y="54"/>
                </a:cxn>
                <a:cxn ang="0">
                  <a:pos x="29" y="63"/>
                </a:cxn>
                <a:cxn ang="0">
                  <a:pos x="22" y="55"/>
                </a:cxn>
                <a:cxn ang="0">
                  <a:pos x="21" y="46"/>
                </a:cxn>
                <a:cxn ang="0">
                  <a:pos x="15" y="38"/>
                </a:cxn>
                <a:cxn ang="0">
                  <a:pos x="17" y="29"/>
                </a:cxn>
                <a:cxn ang="0">
                  <a:pos x="8" y="27"/>
                </a:cxn>
                <a:cxn ang="0">
                  <a:pos x="35" y="6"/>
                </a:cxn>
                <a:cxn ang="0">
                  <a:pos x="29" y="71"/>
                </a:cxn>
                <a:cxn ang="0">
                  <a:pos x="33" y="68"/>
                </a:cxn>
                <a:cxn ang="0">
                  <a:pos x="39" y="67"/>
                </a:cxn>
                <a:cxn ang="0">
                  <a:pos x="48" y="64"/>
                </a:cxn>
                <a:cxn ang="0">
                  <a:pos x="58" y="67"/>
                </a:cxn>
                <a:cxn ang="0">
                  <a:pos x="40" y="72"/>
                </a:cxn>
                <a:cxn ang="0">
                  <a:pos x="29" y="71"/>
                </a:cxn>
              </a:cxnLst>
              <a:rect l="0" t="0" r="r" b="b"/>
              <a:pathLst>
                <a:path w="79" h="78">
                  <a:moveTo>
                    <a:pt x="40" y="0"/>
                  </a:moveTo>
                  <a:cubicBezTo>
                    <a:pt x="18" y="0"/>
                    <a:pt x="0" y="17"/>
                    <a:pt x="0" y="39"/>
                  </a:cubicBezTo>
                  <a:cubicBezTo>
                    <a:pt x="0" y="61"/>
                    <a:pt x="18" y="78"/>
                    <a:pt x="40" y="78"/>
                  </a:cubicBezTo>
                  <a:cubicBezTo>
                    <a:pt x="61" y="78"/>
                    <a:pt x="79" y="61"/>
                    <a:pt x="79" y="39"/>
                  </a:cubicBezTo>
                  <a:cubicBezTo>
                    <a:pt x="79" y="17"/>
                    <a:pt x="61" y="0"/>
                    <a:pt x="40" y="0"/>
                  </a:cubicBezTo>
                  <a:close/>
                  <a:moveTo>
                    <a:pt x="73" y="39"/>
                  </a:moveTo>
                  <a:cubicBezTo>
                    <a:pt x="73" y="47"/>
                    <a:pt x="70" y="54"/>
                    <a:pt x="66" y="59"/>
                  </a:cubicBezTo>
                  <a:cubicBezTo>
                    <a:pt x="65" y="58"/>
                    <a:pt x="64" y="56"/>
                    <a:pt x="65" y="53"/>
                  </a:cubicBezTo>
                  <a:cubicBezTo>
                    <a:pt x="66" y="50"/>
                    <a:pt x="66" y="44"/>
                    <a:pt x="66" y="42"/>
                  </a:cubicBezTo>
                  <a:cubicBezTo>
                    <a:pt x="66" y="39"/>
                    <a:pt x="65" y="33"/>
                    <a:pt x="61" y="33"/>
                  </a:cubicBezTo>
                  <a:cubicBezTo>
                    <a:pt x="58" y="33"/>
                    <a:pt x="55" y="32"/>
                    <a:pt x="53" y="28"/>
                  </a:cubicBezTo>
                  <a:cubicBezTo>
                    <a:pt x="49" y="20"/>
                    <a:pt x="61" y="18"/>
                    <a:pt x="57" y="13"/>
                  </a:cubicBezTo>
                  <a:cubicBezTo>
                    <a:pt x="56" y="12"/>
                    <a:pt x="50" y="19"/>
                    <a:pt x="49" y="10"/>
                  </a:cubicBezTo>
                  <a:cubicBezTo>
                    <a:pt x="49" y="9"/>
                    <a:pt x="49" y="8"/>
                    <a:pt x="50" y="7"/>
                  </a:cubicBezTo>
                  <a:cubicBezTo>
                    <a:pt x="63" y="12"/>
                    <a:pt x="73" y="24"/>
                    <a:pt x="73" y="39"/>
                  </a:cubicBezTo>
                  <a:close/>
                  <a:moveTo>
                    <a:pt x="35" y="6"/>
                  </a:moveTo>
                  <a:cubicBezTo>
                    <a:pt x="34" y="7"/>
                    <a:pt x="32" y="8"/>
                    <a:pt x="31" y="9"/>
                  </a:cubicBezTo>
                  <a:cubicBezTo>
                    <a:pt x="28" y="12"/>
                    <a:pt x="27" y="11"/>
                    <a:pt x="25" y="14"/>
                  </a:cubicBezTo>
                  <a:cubicBezTo>
                    <a:pt x="24" y="16"/>
                    <a:pt x="19" y="20"/>
                    <a:pt x="19" y="21"/>
                  </a:cubicBezTo>
                  <a:cubicBezTo>
                    <a:pt x="19" y="23"/>
                    <a:pt x="21" y="25"/>
                    <a:pt x="23" y="25"/>
                  </a:cubicBezTo>
                  <a:cubicBezTo>
                    <a:pt x="24" y="24"/>
                    <a:pt x="27" y="24"/>
                    <a:pt x="29" y="25"/>
                  </a:cubicBezTo>
                  <a:cubicBezTo>
                    <a:pt x="31" y="26"/>
                    <a:pt x="45" y="26"/>
                    <a:pt x="40" y="38"/>
                  </a:cubicBezTo>
                  <a:cubicBezTo>
                    <a:pt x="39" y="42"/>
                    <a:pt x="33" y="41"/>
                    <a:pt x="31" y="48"/>
                  </a:cubicBezTo>
                  <a:cubicBezTo>
                    <a:pt x="31" y="49"/>
                    <a:pt x="30" y="53"/>
                    <a:pt x="30" y="54"/>
                  </a:cubicBezTo>
                  <a:cubicBezTo>
                    <a:pt x="30" y="56"/>
                    <a:pt x="31" y="63"/>
                    <a:pt x="29" y="63"/>
                  </a:cubicBezTo>
                  <a:cubicBezTo>
                    <a:pt x="28" y="63"/>
                    <a:pt x="22" y="57"/>
                    <a:pt x="22" y="55"/>
                  </a:cubicBezTo>
                  <a:cubicBezTo>
                    <a:pt x="22" y="54"/>
                    <a:pt x="21" y="50"/>
                    <a:pt x="21" y="46"/>
                  </a:cubicBezTo>
                  <a:cubicBezTo>
                    <a:pt x="21" y="43"/>
                    <a:pt x="15" y="43"/>
                    <a:pt x="15" y="38"/>
                  </a:cubicBezTo>
                  <a:cubicBezTo>
                    <a:pt x="15" y="34"/>
                    <a:pt x="18" y="31"/>
                    <a:pt x="17" y="29"/>
                  </a:cubicBezTo>
                  <a:cubicBezTo>
                    <a:pt x="17" y="27"/>
                    <a:pt x="11" y="27"/>
                    <a:pt x="8" y="27"/>
                  </a:cubicBezTo>
                  <a:cubicBezTo>
                    <a:pt x="13" y="16"/>
                    <a:pt x="23" y="7"/>
                    <a:pt x="35" y="6"/>
                  </a:cubicBezTo>
                  <a:close/>
                  <a:moveTo>
                    <a:pt x="29" y="71"/>
                  </a:moveTo>
                  <a:cubicBezTo>
                    <a:pt x="31" y="70"/>
                    <a:pt x="31" y="68"/>
                    <a:pt x="33" y="68"/>
                  </a:cubicBezTo>
                  <a:cubicBezTo>
                    <a:pt x="35" y="68"/>
                    <a:pt x="37" y="67"/>
                    <a:pt x="39" y="67"/>
                  </a:cubicBezTo>
                  <a:cubicBezTo>
                    <a:pt x="41" y="66"/>
                    <a:pt x="45" y="64"/>
                    <a:pt x="48" y="64"/>
                  </a:cubicBezTo>
                  <a:cubicBezTo>
                    <a:pt x="51" y="64"/>
                    <a:pt x="57" y="64"/>
                    <a:pt x="58" y="67"/>
                  </a:cubicBezTo>
                  <a:cubicBezTo>
                    <a:pt x="53" y="70"/>
                    <a:pt x="46" y="72"/>
                    <a:pt x="40" y="72"/>
                  </a:cubicBezTo>
                  <a:cubicBezTo>
                    <a:pt x="36" y="72"/>
                    <a:pt x="32" y="72"/>
                    <a:pt x="29" y="71"/>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sp>
          <p:nvSpPr>
            <p:cNvPr id="42" name="Freeform 5"/>
            <p:cNvSpPr>
              <a:spLocks noChangeAspect="1" noEditPoints="1"/>
            </p:cNvSpPr>
            <p:nvPr/>
          </p:nvSpPr>
          <p:spPr bwMode="auto">
            <a:xfrm>
              <a:off x="6934200" y="1971550"/>
              <a:ext cx="276939" cy="291600"/>
            </a:xfrm>
            <a:custGeom>
              <a:avLst/>
              <a:gdLst/>
              <a:ahLst/>
              <a:cxnLst>
                <a:cxn ang="0">
                  <a:pos x="84" y="0"/>
                </a:cxn>
                <a:cxn ang="0">
                  <a:pos x="1" y="95"/>
                </a:cxn>
                <a:cxn ang="0">
                  <a:pos x="84" y="80"/>
                </a:cxn>
                <a:cxn ang="0">
                  <a:pos x="80" y="76"/>
                </a:cxn>
                <a:cxn ang="0">
                  <a:pos x="82" y="74"/>
                </a:cxn>
                <a:cxn ang="0">
                  <a:pos x="82" y="69"/>
                </a:cxn>
                <a:cxn ang="0">
                  <a:pos x="78" y="80"/>
                </a:cxn>
                <a:cxn ang="0">
                  <a:pos x="73" y="76"/>
                </a:cxn>
                <a:cxn ang="0">
                  <a:pos x="75" y="69"/>
                </a:cxn>
                <a:cxn ang="0">
                  <a:pos x="13" y="7"/>
                </a:cxn>
                <a:cxn ang="0">
                  <a:pos x="80" y="55"/>
                </a:cxn>
                <a:cxn ang="0">
                  <a:pos x="69" y="74"/>
                </a:cxn>
                <a:cxn ang="0">
                  <a:pos x="68" y="69"/>
                </a:cxn>
                <a:cxn ang="0">
                  <a:pos x="64" y="77"/>
                </a:cxn>
                <a:cxn ang="0">
                  <a:pos x="59" y="77"/>
                </a:cxn>
                <a:cxn ang="0">
                  <a:pos x="58" y="69"/>
                </a:cxn>
                <a:cxn ang="0">
                  <a:pos x="59" y="74"/>
                </a:cxn>
                <a:cxn ang="0">
                  <a:pos x="57" y="81"/>
                </a:cxn>
                <a:cxn ang="0">
                  <a:pos x="52" y="74"/>
                </a:cxn>
                <a:cxn ang="0">
                  <a:pos x="56" y="70"/>
                </a:cxn>
                <a:cxn ang="0">
                  <a:pos x="46" y="76"/>
                </a:cxn>
                <a:cxn ang="0">
                  <a:pos x="46" y="81"/>
                </a:cxn>
                <a:cxn ang="0">
                  <a:pos x="45" y="70"/>
                </a:cxn>
                <a:cxn ang="0">
                  <a:pos x="49" y="74"/>
                </a:cxn>
                <a:cxn ang="0">
                  <a:pos x="44" y="77"/>
                </a:cxn>
                <a:cxn ang="0">
                  <a:pos x="39" y="77"/>
                </a:cxn>
                <a:cxn ang="0">
                  <a:pos x="43" y="70"/>
                </a:cxn>
                <a:cxn ang="0">
                  <a:pos x="32" y="77"/>
                </a:cxn>
                <a:cxn ang="0">
                  <a:pos x="36" y="81"/>
                </a:cxn>
                <a:cxn ang="0">
                  <a:pos x="31" y="70"/>
                </a:cxn>
                <a:cxn ang="0">
                  <a:pos x="36" y="74"/>
                </a:cxn>
                <a:cxn ang="0">
                  <a:pos x="30" y="76"/>
                </a:cxn>
                <a:cxn ang="0">
                  <a:pos x="25" y="80"/>
                </a:cxn>
                <a:cxn ang="0">
                  <a:pos x="29" y="69"/>
                </a:cxn>
                <a:cxn ang="0">
                  <a:pos x="25" y="73"/>
                </a:cxn>
                <a:cxn ang="0">
                  <a:pos x="18" y="73"/>
                </a:cxn>
                <a:cxn ang="0">
                  <a:pos x="12" y="70"/>
                </a:cxn>
                <a:cxn ang="0">
                  <a:pos x="16" y="74"/>
                </a:cxn>
                <a:cxn ang="0">
                  <a:pos x="12" y="76"/>
                </a:cxn>
                <a:cxn ang="0">
                  <a:pos x="11" y="81"/>
                </a:cxn>
                <a:cxn ang="0">
                  <a:pos x="11" y="87"/>
                </a:cxn>
                <a:cxn ang="0">
                  <a:pos x="14" y="83"/>
                </a:cxn>
                <a:cxn ang="0">
                  <a:pos x="16" y="87"/>
                </a:cxn>
                <a:cxn ang="0">
                  <a:pos x="22" y="87"/>
                </a:cxn>
                <a:cxn ang="0">
                  <a:pos x="19" y="76"/>
                </a:cxn>
                <a:cxn ang="0">
                  <a:pos x="65" y="87"/>
                </a:cxn>
                <a:cxn ang="0">
                  <a:pos x="65" y="82"/>
                </a:cxn>
                <a:cxn ang="0">
                  <a:pos x="65" y="77"/>
                </a:cxn>
                <a:cxn ang="0">
                  <a:pos x="70" y="81"/>
                </a:cxn>
                <a:cxn ang="0">
                  <a:pos x="68" y="87"/>
                </a:cxn>
                <a:cxn ang="0">
                  <a:pos x="74" y="87"/>
                </a:cxn>
                <a:cxn ang="0">
                  <a:pos x="75" y="83"/>
                </a:cxn>
                <a:cxn ang="0">
                  <a:pos x="84" y="87"/>
                </a:cxn>
              </a:cxnLst>
              <a:rect l="0" t="0" r="r" b="b"/>
              <a:pathLst>
                <a:path w="95" h="100">
                  <a:moveTo>
                    <a:pt x="94" y="95"/>
                  </a:moveTo>
                  <a:cubicBezTo>
                    <a:pt x="88" y="61"/>
                    <a:pt x="88" y="61"/>
                    <a:pt x="88" y="61"/>
                  </a:cubicBezTo>
                  <a:cubicBezTo>
                    <a:pt x="88" y="61"/>
                    <a:pt x="88" y="61"/>
                    <a:pt x="88" y="61"/>
                  </a:cubicBezTo>
                  <a:cubicBezTo>
                    <a:pt x="88" y="6"/>
                    <a:pt x="88" y="6"/>
                    <a:pt x="88" y="6"/>
                  </a:cubicBezTo>
                  <a:cubicBezTo>
                    <a:pt x="88" y="3"/>
                    <a:pt x="86" y="0"/>
                    <a:pt x="84" y="0"/>
                  </a:cubicBezTo>
                  <a:cubicBezTo>
                    <a:pt x="11" y="0"/>
                    <a:pt x="11" y="0"/>
                    <a:pt x="11" y="0"/>
                  </a:cubicBezTo>
                  <a:cubicBezTo>
                    <a:pt x="8" y="0"/>
                    <a:pt x="6" y="3"/>
                    <a:pt x="6" y="6"/>
                  </a:cubicBezTo>
                  <a:cubicBezTo>
                    <a:pt x="6" y="61"/>
                    <a:pt x="6" y="61"/>
                    <a:pt x="6" y="61"/>
                  </a:cubicBezTo>
                  <a:cubicBezTo>
                    <a:pt x="6" y="61"/>
                    <a:pt x="6" y="61"/>
                    <a:pt x="6" y="61"/>
                  </a:cubicBezTo>
                  <a:cubicBezTo>
                    <a:pt x="1" y="95"/>
                    <a:pt x="1" y="95"/>
                    <a:pt x="1" y="95"/>
                  </a:cubicBezTo>
                  <a:cubicBezTo>
                    <a:pt x="0" y="97"/>
                    <a:pt x="3" y="100"/>
                    <a:pt x="6" y="100"/>
                  </a:cubicBezTo>
                  <a:cubicBezTo>
                    <a:pt x="90" y="100"/>
                    <a:pt x="90" y="100"/>
                    <a:pt x="90" y="100"/>
                  </a:cubicBezTo>
                  <a:cubicBezTo>
                    <a:pt x="93" y="100"/>
                    <a:pt x="95" y="97"/>
                    <a:pt x="94" y="95"/>
                  </a:cubicBezTo>
                  <a:close/>
                  <a:moveTo>
                    <a:pt x="83" y="77"/>
                  </a:moveTo>
                  <a:cubicBezTo>
                    <a:pt x="84" y="80"/>
                    <a:pt x="84" y="80"/>
                    <a:pt x="84" y="80"/>
                  </a:cubicBezTo>
                  <a:cubicBezTo>
                    <a:pt x="84" y="80"/>
                    <a:pt x="84" y="81"/>
                    <a:pt x="83" y="81"/>
                  </a:cubicBezTo>
                  <a:cubicBezTo>
                    <a:pt x="80" y="81"/>
                    <a:pt x="80" y="81"/>
                    <a:pt x="80" y="81"/>
                  </a:cubicBezTo>
                  <a:cubicBezTo>
                    <a:pt x="80" y="81"/>
                    <a:pt x="79" y="80"/>
                    <a:pt x="79" y="80"/>
                  </a:cubicBezTo>
                  <a:cubicBezTo>
                    <a:pt x="79" y="77"/>
                    <a:pt x="79" y="77"/>
                    <a:pt x="79" y="77"/>
                  </a:cubicBezTo>
                  <a:cubicBezTo>
                    <a:pt x="79" y="76"/>
                    <a:pt x="79" y="76"/>
                    <a:pt x="80" y="76"/>
                  </a:cubicBezTo>
                  <a:cubicBezTo>
                    <a:pt x="83" y="76"/>
                    <a:pt x="83" y="76"/>
                    <a:pt x="83" y="76"/>
                  </a:cubicBezTo>
                  <a:cubicBezTo>
                    <a:pt x="83" y="76"/>
                    <a:pt x="83" y="76"/>
                    <a:pt x="83" y="77"/>
                  </a:cubicBezTo>
                  <a:close/>
                  <a:moveTo>
                    <a:pt x="83" y="70"/>
                  </a:moveTo>
                  <a:cubicBezTo>
                    <a:pt x="83" y="73"/>
                    <a:pt x="83" y="73"/>
                    <a:pt x="83" y="73"/>
                  </a:cubicBezTo>
                  <a:cubicBezTo>
                    <a:pt x="83" y="74"/>
                    <a:pt x="83" y="74"/>
                    <a:pt x="82" y="74"/>
                  </a:cubicBezTo>
                  <a:cubicBezTo>
                    <a:pt x="79" y="74"/>
                    <a:pt x="79" y="74"/>
                    <a:pt x="79" y="74"/>
                  </a:cubicBezTo>
                  <a:cubicBezTo>
                    <a:pt x="78" y="74"/>
                    <a:pt x="78" y="74"/>
                    <a:pt x="78" y="73"/>
                  </a:cubicBezTo>
                  <a:cubicBezTo>
                    <a:pt x="78" y="70"/>
                    <a:pt x="78" y="70"/>
                    <a:pt x="78" y="70"/>
                  </a:cubicBezTo>
                  <a:cubicBezTo>
                    <a:pt x="78" y="70"/>
                    <a:pt x="78" y="69"/>
                    <a:pt x="78" y="69"/>
                  </a:cubicBezTo>
                  <a:cubicBezTo>
                    <a:pt x="82" y="69"/>
                    <a:pt x="82" y="69"/>
                    <a:pt x="82" y="69"/>
                  </a:cubicBezTo>
                  <a:cubicBezTo>
                    <a:pt x="82" y="69"/>
                    <a:pt x="83" y="70"/>
                    <a:pt x="83" y="70"/>
                  </a:cubicBezTo>
                  <a:close/>
                  <a:moveTo>
                    <a:pt x="73" y="76"/>
                  </a:moveTo>
                  <a:cubicBezTo>
                    <a:pt x="77" y="76"/>
                    <a:pt x="77" y="76"/>
                    <a:pt x="77" y="76"/>
                  </a:cubicBezTo>
                  <a:cubicBezTo>
                    <a:pt x="77" y="76"/>
                    <a:pt x="77" y="76"/>
                    <a:pt x="77" y="77"/>
                  </a:cubicBezTo>
                  <a:cubicBezTo>
                    <a:pt x="78" y="80"/>
                    <a:pt x="78" y="80"/>
                    <a:pt x="78" y="80"/>
                  </a:cubicBezTo>
                  <a:cubicBezTo>
                    <a:pt x="78" y="80"/>
                    <a:pt x="77" y="81"/>
                    <a:pt x="77" y="81"/>
                  </a:cubicBezTo>
                  <a:cubicBezTo>
                    <a:pt x="73" y="81"/>
                    <a:pt x="73" y="81"/>
                    <a:pt x="73" y="81"/>
                  </a:cubicBezTo>
                  <a:cubicBezTo>
                    <a:pt x="73" y="81"/>
                    <a:pt x="72" y="80"/>
                    <a:pt x="72" y="80"/>
                  </a:cubicBezTo>
                  <a:cubicBezTo>
                    <a:pt x="72" y="77"/>
                    <a:pt x="72" y="77"/>
                    <a:pt x="72" y="77"/>
                  </a:cubicBezTo>
                  <a:cubicBezTo>
                    <a:pt x="72" y="76"/>
                    <a:pt x="72" y="76"/>
                    <a:pt x="73" y="76"/>
                  </a:cubicBezTo>
                  <a:close/>
                  <a:moveTo>
                    <a:pt x="72" y="74"/>
                  </a:moveTo>
                  <a:cubicBezTo>
                    <a:pt x="71" y="74"/>
                    <a:pt x="71" y="74"/>
                    <a:pt x="71" y="73"/>
                  </a:cubicBezTo>
                  <a:cubicBezTo>
                    <a:pt x="71" y="70"/>
                    <a:pt x="71" y="70"/>
                    <a:pt x="71" y="70"/>
                  </a:cubicBezTo>
                  <a:cubicBezTo>
                    <a:pt x="71" y="70"/>
                    <a:pt x="71" y="69"/>
                    <a:pt x="72" y="69"/>
                  </a:cubicBezTo>
                  <a:cubicBezTo>
                    <a:pt x="75" y="69"/>
                    <a:pt x="75" y="69"/>
                    <a:pt x="75" y="69"/>
                  </a:cubicBezTo>
                  <a:cubicBezTo>
                    <a:pt x="75" y="69"/>
                    <a:pt x="76" y="70"/>
                    <a:pt x="76" y="70"/>
                  </a:cubicBezTo>
                  <a:cubicBezTo>
                    <a:pt x="76" y="73"/>
                    <a:pt x="76" y="73"/>
                    <a:pt x="76" y="73"/>
                  </a:cubicBezTo>
                  <a:cubicBezTo>
                    <a:pt x="76" y="74"/>
                    <a:pt x="76" y="74"/>
                    <a:pt x="75" y="74"/>
                  </a:cubicBezTo>
                  <a:lnTo>
                    <a:pt x="72" y="74"/>
                  </a:lnTo>
                  <a:close/>
                  <a:moveTo>
                    <a:pt x="13" y="7"/>
                  </a:moveTo>
                  <a:cubicBezTo>
                    <a:pt x="13" y="7"/>
                    <a:pt x="13" y="6"/>
                    <a:pt x="14" y="6"/>
                  </a:cubicBezTo>
                  <a:cubicBezTo>
                    <a:pt x="80" y="6"/>
                    <a:pt x="80" y="6"/>
                    <a:pt x="80" y="6"/>
                  </a:cubicBezTo>
                  <a:cubicBezTo>
                    <a:pt x="81" y="6"/>
                    <a:pt x="81" y="7"/>
                    <a:pt x="81" y="7"/>
                  </a:cubicBezTo>
                  <a:cubicBezTo>
                    <a:pt x="81" y="54"/>
                    <a:pt x="81" y="54"/>
                    <a:pt x="81" y="54"/>
                  </a:cubicBezTo>
                  <a:cubicBezTo>
                    <a:pt x="81" y="55"/>
                    <a:pt x="81" y="55"/>
                    <a:pt x="80" y="55"/>
                  </a:cubicBezTo>
                  <a:cubicBezTo>
                    <a:pt x="14" y="55"/>
                    <a:pt x="14" y="55"/>
                    <a:pt x="14" y="55"/>
                  </a:cubicBezTo>
                  <a:cubicBezTo>
                    <a:pt x="13" y="55"/>
                    <a:pt x="13" y="55"/>
                    <a:pt x="13" y="54"/>
                  </a:cubicBezTo>
                  <a:lnTo>
                    <a:pt x="13" y="7"/>
                  </a:lnTo>
                  <a:close/>
                  <a:moveTo>
                    <a:pt x="70" y="73"/>
                  </a:moveTo>
                  <a:cubicBezTo>
                    <a:pt x="70" y="74"/>
                    <a:pt x="69" y="74"/>
                    <a:pt x="69" y="74"/>
                  </a:cubicBezTo>
                  <a:cubicBezTo>
                    <a:pt x="65" y="74"/>
                    <a:pt x="65" y="74"/>
                    <a:pt x="65" y="74"/>
                  </a:cubicBezTo>
                  <a:cubicBezTo>
                    <a:pt x="65" y="74"/>
                    <a:pt x="64" y="74"/>
                    <a:pt x="64" y="73"/>
                  </a:cubicBezTo>
                  <a:cubicBezTo>
                    <a:pt x="64" y="70"/>
                    <a:pt x="64" y="70"/>
                    <a:pt x="64" y="70"/>
                  </a:cubicBezTo>
                  <a:cubicBezTo>
                    <a:pt x="64" y="70"/>
                    <a:pt x="65" y="69"/>
                    <a:pt x="65" y="69"/>
                  </a:cubicBezTo>
                  <a:cubicBezTo>
                    <a:pt x="68" y="69"/>
                    <a:pt x="68" y="69"/>
                    <a:pt x="68" y="69"/>
                  </a:cubicBezTo>
                  <a:cubicBezTo>
                    <a:pt x="69" y="69"/>
                    <a:pt x="69" y="70"/>
                    <a:pt x="69" y="70"/>
                  </a:cubicBezTo>
                  <a:lnTo>
                    <a:pt x="70" y="73"/>
                  </a:lnTo>
                  <a:close/>
                  <a:moveTo>
                    <a:pt x="60" y="76"/>
                  </a:moveTo>
                  <a:cubicBezTo>
                    <a:pt x="63" y="76"/>
                    <a:pt x="63" y="76"/>
                    <a:pt x="63" y="76"/>
                  </a:cubicBezTo>
                  <a:cubicBezTo>
                    <a:pt x="64" y="76"/>
                    <a:pt x="64" y="76"/>
                    <a:pt x="64" y="77"/>
                  </a:cubicBezTo>
                  <a:cubicBezTo>
                    <a:pt x="64" y="80"/>
                    <a:pt x="64" y="80"/>
                    <a:pt x="64" y="80"/>
                  </a:cubicBezTo>
                  <a:cubicBezTo>
                    <a:pt x="64" y="80"/>
                    <a:pt x="64" y="81"/>
                    <a:pt x="63" y="81"/>
                  </a:cubicBezTo>
                  <a:cubicBezTo>
                    <a:pt x="60" y="81"/>
                    <a:pt x="60" y="81"/>
                    <a:pt x="60" y="81"/>
                  </a:cubicBezTo>
                  <a:cubicBezTo>
                    <a:pt x="59" y="81"/>
                    <a:pt x="59" y="80"/>
                    <a:pt x="59" y="80"/>
                  </a:cubicBezTo>
                  <a:cubicBezTo>
                    <a:pt x="59" y="77"/>
                    <a:pt x="59" y="77"/>
                    <a:pt x="59" y="77"/>
                  </a:cubicBezTo>
                  <a:cubicBezTo>
                    <a:pt x="59" y="76"/>
                    <a:pt x="59" y="76"/>
                    <a:pt x="60" y="76"/>
                  </a:cubicBezTo>
                  <a:close/>
                  <a:moveTo>
                    <a:pt x="59" y="74"/>
                  </a:moveTo>
                  <a:cubicBezTo>
                    <a:pt x="58" y="74"/>
                    <a:pt x="58" y="74"/>
                    <a:pt x="58" y="73"/>
                  </a:cubicBezTo>
                  <a:cubicBezTo>
                    <a:pt x="58" y="70"/>
                    <a:pt x="58" y="70"/>
                    <a:pt x="58" y="70"/>
                  </a:cubicBezTo>
                  <a:cubicBezTo>
                    <a:pt x="58" y="70"/>
                    <a:pt x="58" y="69"/>
                    <a:pt x="58" y="69"/>
                  </a:cubicBezTo>
                  <a:cubicBezTo>
                    <a:pt x="62" y="69"/>
                    <a:pt x="62" y="69"/>
                    <a:pt x="62" y="69"/>
                  </a:cubicBezTo>
                  <a:cubicBezTo>
                    <a:pt x="62" y="69"/>
                    <a:pt x="63" y="70"/>
                    <a:pt x="63" y="70"/>
                  </a:cubicBezTo>
                  <a:cubicBezTo>
                    <a:pt x="63" y="73"/>
                    <a:pt x="63" y="73"/>
                    <a:pt x="63" y="73"/>
                  </a:cubicBezTo>
                  <a:cubicBezTo>
                    <a:pt x="63" y="74"/>
                    <a:pt x="63" y="74"/>
                    <a:pt x="62" y="74"/>
                  </a:cubicBezTo>
                  <a:lnTo>
                    <a:pt x="59" y="74"/>
                  </a:lnTo>
                  <a:close/>
                  <a:moveTo>
                    <a:pt x="53" y="76"/>
                  </a:moveTo>
                  <a:cubicBezTo>
                    <a:pt x="56" y="76"/>
                    <a:pt x="56" y="76"/>
                    <a:pt x="56" y="76"/>
                  </a:cubicBezTo>
                  <a:cubicBezTo>
                    <a:pt x="57" y="76"/>
                    <a:pt x="57" y="76"/>
                    <a:pt x="57" y="77"/>
                  </a:cubicBezTo>
                  <a:cubicBezTo>
                    <a:pt x="57" y="80"/>
                    <a:pt x="57" y="80"/>
                    <a:pt x="57" y="80"/>
                  </a:cubicBezTo>
                  <a:cubicBezTo>
                    <a:pt x="57" y="80"/>
                    <a:pt x="57" y="81"/>
                    <a:pt x="57" y="81"/>
                  </a:cubicBezTo>
                  <a:cubicBezTo>
                    <a:pt x="53" y="81"/>
                    <a:pt x="53" y="81"/>
                    <a:pt x="53" y="81"/>
                  </a:cubicBezTo>
                  <a:cubicBezTo>
                    <a:pt x="52" y="81"/>
                    <a:pt x="52" y="80"/>
                    <a:pt x="52" y="80"/>
                  </a:cubicBezTo>
                  <a:cubicBezTo>
                    <a:pt x="52" y="77"/>
                    <a:pt x="52" y="77"/>
                    <a:pt x="52" y="77"/>
                  </a:cubicBezTo>
                  <a:cubicBezTo>
                    <a:pt x="52" y="76"/>
                    <a:pt x="52" y="76"/>
                    <a:pt x="53" y="76"/>
                  </a:cubicBezTo>
                  <a:close/>
                  <a:moveTo>
                    <a:pt x="52" y="74"/>
                  </a:moveTo>
                  <a:cubicBezTo>
                    <a:pt x="52" y="74"/>
                    <a:pt x="51" y="74"/>
                    <a:pt x="51" y="73"/>
                  </a:cubicBezTo>
                  <a:cubicBezTo>
                    <a:pt x="51" y="70"/>
                    <a:pt x="51" y="70"/>
                    <a:pt x="51" y="70"/>
                  </a:cubicBezTo>
                  <a:cubicBezTo>
                    <a:pt x="51" y="70"/>
                    <a:pt x="51" y="69"/>
                    <a:pt x="52" y="69"/>
                  </a:cubicBezTo>
                  <a:cubicBezTo>
                    <a:pt x="55" y="69"/>
                    <a:pt x="55" y="69"/>
                    <a:pt x="55" y="69"/>
                  </a:cubicBezTo>
                  <a:cubicBezTo>
                    <a:pt x="56" y="69"/>
                    <a:pt x="56" y="70"/>
                    <a:pt x="56" y="70"/>
                  </a:cubicBezTo>
                  <a:cubicBezTo>
                    <a:pt x="56" y="73"/>
                    <a:pt x="56" y="73"/>
                    <a:pt x="56" y="73"/>
                  </a:cubicBezTo>
                  <a:cubicBezTo>
                    <a:pt x="56" y="74"/>
                    <a:pt x="56" y="74"/>
                    <a:pt x="56" y="74"/>
                  </a:cubicBezTo>
                  <a:lnTo>
                    <a:pt x="52" y="74"/>
                  </a:lnTo>
                  <a:close/>
                  <a:moveTo>
                    <a:pt x="45" y="77"/>
                  </a:moveTo>
                  <a:cubicBezTo>
                    <a:pt x="45" y="76"/>
                    <a:pt x="46" y="76"/>
                    <a:pt x="46" y="76"/>
                  </a:cubicBezTo>
                  <a:cubicBezTo>
                    <a:pt x="50" y="76"/>
                    <a:pt x="50" y="76"/>
                    <a:pt x="50" y="76"/>
                  </a:cubicBezTo>
                  <a:cubicBezTo>
                    <a:pt x="50" y="76"/>
                    <a:pt x="51" y="76"/>
                    <a:pt x="51" y="77"/>
                  </a:cubicBezTo>
                  <a:cubicBezTo>
                    <a:pt x="51" y="80"/>
                    <a:pt x="51" y="80"/>
                    <a:pt x="51" y="80"/>
                  </a:cubicBezTo>
                  <a:cubicBezTo>
                    <a:pt x="51" y="80"/>
                    <a:pt x="50" y="81"/>
                    <a:pt x="50" y="81"/>
                  </a:cubicBezTo>
                  <a:cubicBezTo>
                    <a:pt x="46" y="81"/>
                    <a:pt x="46" y="81"/>
                    <a:pt x="46" y="81"/>
                  </a:cubicBezTo>
                  <a:cubicBezTo>
                    <a:pt x="46" y="81"/>
                    <a:pt x="45" y="80"/>
                    <a:pt x="45" y="80"/>
                  </a:cubicBezTo>
                  <a:lnTo>
                    <a:pt x="45" y="77"/>
                  </a:lnTo>
                  <a:close/>
                  <a:moveTo>
                    <a:pt x="45" y="74"/>
                  </a:moveTo>
                  <a:cubicBezTo>
                    <a:pt x="45" y="74"/>
                    <a:pt x="44" y="74"/>
                    <a:pt x="44" y="73"/>
                  </a:cubicBezTo>
                  <a:cubicBezTo>
                    <a:pt x="45" y="70"/>
                    <a:pt x="45" y="70"/>
                    <a:pt x="45" y="70"/>
                  </a:cubicBezTo>
                  <a:cubicBezTo>
                    <a:pt x="45" y="70"/>
                    <a:pt x="45" y="69"/>
                    <a:pt x="45" y="69"/>
                  </a:cubicBezTo>
                  <a:cubicBezTo>
                    <a:pt x="49" y="69"/>
                    <a:pt x="49" y="69"/>
                    <a:pt x="49" y="69"/>
                  </a:cubicBezTo>
                  <a:cubicBezTo>
                    <a:pt x="49" y="69"/>
                    <a:pt x="50" y="70"/>
                    <a:pt x="50" y="70"/>
                  </a:cubicBezTo>
                  <a:cubicBezTo>
                    <a:pt x="50" y="73"/>
                    <a:pt x="50" y="73"/>
                    <a:pt x="50" y="73"/>
                  </a:cubicBezTo>
                  <a:cubicBezTo>
                    <a:pt x="50" y="74"/>
                    <a:pt x="49" y="74"/>
                    <a:pt x="49" y="74"/>
                  </a:cubicBezTo>
                  <a:lnTo>
                    <a:pt x="45" y="74"/>
                  </a:lnTo>
                  <a:close/>
                  <a:moveTo>
                    <a:pt x="39" y="77"/>
                  </a:moveTo>
                  <a:cubicBezTo>
                    <a:pt x="39" y="76"/>
                    <a:pt x="39" y="76"/>
                    <a:pt x="39" y="76"/>
                  </a:cubicBezTo>
                  <a:cubicBezTo>
                    <a:pt x="43" y="76"/>
                    <a:pt x="43" y="76"/>
                    <a:pt x="43" y="76"/>
                  </a:cubicBezTo>
                  <a:cubicBezTo>
                    <a:pt x="43" y="76"/>
                    <a:pt x="44" y="76"/>
                    <a:pt x="44" y="77"/>
                  </a:cubicBezTo>
                  <a:cubicBezTo>
                    <a:pt x="44" y="80"/>
                    <a:pt x="44" y="80"/>
                    <a:pt x="44" y="80"/>
                  </a:cubicBezTo>
                  <a:cubicBezTo>
                    <a:pt x="44" y="80"/>
                    <a:pt x="43" y="81"/>
                    <a:pt x="43" y="81"/>
                  </a:cubicBezTo>
                  <a:cubicBezTo>
                    <a:pt x="39" y="81"/>
                    <a:pt x="39" y="81"/>
                    <a:pt x="39" y="81"/>
                  </a:cubicBezTo>
                  <a:cubicBezTo>
                    <a:pt x="39" y="81"/>
                    <a:pt x="39" y="80"/>
                    <a:pt x="39" y="80"/>
                  </a:cubicBezTo>
                  <a:lnTo>
                    <a:pt x="39" y="77"/>
                  </a:lnTo>
                  <a:close/>
                  <a:moveTo>
                    <a:pt x="38" y="73"/>
                  </a:moveTo>
                  <a:cubicBezTo>
                    <a:pt x="38" y="70"/>
                    <a:pt x="38" y="70"/>
                    <a:pt x="38" y="70"/>
                  </a:cubicBezTo>
                  <a:cubicBezTo>
                    <a:pt x="38" y="70"/>
                    <a:pt x="38" y="69"/>
                    <a:pt x="39" y="69"/>
                  </a:cubicBezTo>
                  <a:cubicBezTo>
                    <a:pt x="42" y="69"/>
                    <a:pt x="42" y="69"/>
                    <a:pt x="42" y="69"/>
                  </a:cubicBezTo>
                  <a:cubicBezTo>
                    <a:pt x="43" y="69"/>
                    <a:pt x="43" y="70"/>
                    <a:pt x="43" y="70"/>
                  </a:cubicBezTo>
                  <a:cubicBezTo>
                    <a:pt x="43" y="73"/>
                    <a:pt x="43" y="73"/>
                    <a:pt x="43" y="73"/>
                  </a:cubicBezTo>
                  <a:cubicBezTo>
                    <a:pt x="43" y="74"/>
                    <a:pt x="43" y="74"/>
                    <a:pt x="42" y="74"/>
                  </a:cubicBezTo>
                  <a:cubicBezTo>
                    <a:pt x="39" y="74"/>
                    <a:pt x="39" y="74"/>
                    <a:pt x="39" y="74"/>
                  </a:cubicBezTo>
                  <a:cubicBezTo>
                    <a:pt x="38" y="74"/>
                    <a:pt x="38" y="74"/>
                    <a:pt x="38" y="73"/>
                  </a:cubicBezTo>
                  <a:close/>
                  <a:moveTo>
                    <a:pt x="32" y="77"/>
                  </a:moveTo>
                  <a:cubicBezTo>
                    <a:pt x="32" y="76"/>
                    <a:pt x="32" y="76"/>
                    <a:pt x="33" y="76"/>
                  </a:cubicBezTo>
                  <a:cubicBezTo>
                    <a:pt x="36" y="76"/>
                    <a:pt x="36" y="76"/>
                    <a:pt x="36" y="76"/>
                  </a:cubicBezTo>
                  <a:cubicBezTo>
                    <a:pt x="37" y="76"/>
                    <a:pt x="37" y="76"/>
                    <a:pt x="37" y="77"/>
                  </a:cubicBezTo>
                  <a:cubicBezTo>
                    <a:pt x="37" y="80"/>
                    <a:pt x="37" y="80"/>
                    <a:pt x="37" y="80"/>
                  </a:cubicBezTo>
                  <a:cubicBezTo>
                    <a:pt x="37" y="80"/>
                    <a:pt x="37" y="81"/>
                    <a:pt x="36" y="81"/>
                  </a:cubicBezTo>
                  <a:cubicBezTo>
                    <a:pt x="33" y="81"/>
                    <a:pt x="33" y="81"/>
                    <a:pt x="33" y="81"/>
                  </a:cubicBezTo>
                  <a:cubicBezTo>
                    <a:pt x="32" y="81"/>
                    <a:pt x="32" y="80"/>
                    <a:pt x="32" y="80"/>
                  </a:cubicBezTo>
                  <a:lnTo>
                    <a:pt x="32" y="77"/>
                  </a:lnTo>
                  <a:close/>
                  <a:moveTo>
                    <a:pt x="31" y="73"/>
                  </a:moveTo>
                  <a:cubicBezTo>
                    <a:pt x="31" y="70"/>
                    <a:pt x="31" y="70"/>
                    <a:pt x="31" y="70"/>
                  </a:cubicBezTo>
                  <a:cubicBezTo>
                    <a:pt x="31" y="70"/>
                    <a:pt x="32" y="69"/>
                    <a:pt x="32" y="69"/>
                  </a:cubicBezTo>
                  <a:cubicBezTo>
                    <a:pt x="36" y="69"/>
                    <a:pt x="36" y="69"/>
                    <a:pt x="36" y="69"/>
                  </a:cubicBezTo>
                  <a:cubicBezTo>
                    <a:pt x="36" y="69"/>
                    <a:pt x="37" y="70"/>
                    <a:pt x="37" y="70"/>
                  </a:cubicBezTo>
                  <a:cubicBezTo>
                    <a:pt x="36" y="73"/>
                    <a:pt x="36" y="73"/>
                    <a:pt x="36" y="73"/>
                  </a:cubicBezTo>
                  <a:cubicBezTo>
                    <a:pt x="36" y="74"/>
                    <a:pt x="36" y="74"/>
                    <a:pt x="36" y="74"/>
                  </a:cubicBezTo>
                  <a:cubicBezTo>
                    <a:pt x="32" y="74"/>
                    <a:pt x="32" y="74"/>
                    <a:pt x="32" y="74"/>
                  </a:cubicBezTo>
                  <a:cubicBezTo>
                    <a:pt x="32" y="74"/>
                    <a:pt x="31" y="74"/>
                    <a:pt x="31" y="73"/>
                  </a:cubicBezTo>
                  <a:close/>
                  <a:moveTo>
                    <a:pt x="25" y="77"/>
                  </a:moveTo>
                  <a:cubicBezTo>
                    <a:pt x="25" y="76"/>
                    <a:pt x="26" y="76"/>
                    <a:pt x="26" y="76"/>
                  </a:cubicBezTo>
                  <a:cubicBezTo>
                    <a:pt x="30" y="76"/>
                    <a:pt x="30" y="76"/>
                    <a:pt x="30" y="76"/>
                  </a:cubicBezTo>
                  <a:cubicBezTo>
                    <a:pt x="30" y="76"/>
                    <a:pt x="30" y="76"/>
                    <a:pt x="30" y="77"/>
                  </a:cubicBezTo>
                  <a:cubicBezTo>
                    <a:pt x="30" y="80"/>
                    <a:pt x="30" y="80"/>
                    <a:pt x="30" y="80"/>
                  </a:cubicBezTo>
                  <a:cubicBezTo>
                    <a:pt x="30" y="80"/>
                    <a:pt x="30" y="81"/>
                    <a:pt x="29" y="81"/>
                  </a:cubicBezTo>
                  <a:cubicBezTo>
                    <a:pt x="26" y="81"/>
                    <a:pt x="26" y="81"/>
                    <a:pt x="26" y="81"/>
                  </a:cubicBezTo>
                  <a:cubicBezTo>
                    <a:pt x="25" y="81"/>
                    <a:pt x="25" y="80"/>
                    <a:pt x="25" y="80"/>
                  </a:cubicBezTo>
                  <a:lnTo>
                    <a:pt x="25" y="77"/>
                  </a:lnTo>
                  <a:close/>
                  <a:moveTo>
                    <a:pt x="25" y="73"/>
                  </a:moveTo>
                  <a:cubicBezTo>
                    <a:pt x="25" y="70"/>
                    <a:pt x="25" y="70"/>
                    <a:pt x="25" y="70"/>
                  </a:cubicBezTo>
                  <a:cubicBezTo>
                    <a:pt x="25" y="70"/>
                    <a:pt x="25" y="69"/>
                    <a:pt x="26" y="69"/>
                  </a:cubicBezTo>
                  <a:cubicBezTo>
                    <a:pt x="29" y="69"/>
                    <a:pt x="29" y="69"/>
                    <a:pt x="29" y="69"/>
                  </a:cubicBezTo>
                  <a:cubicBezTo>
                    <a:pt x="30" y="69"/>
                    <a:pt x="30" y="70"/>
                    <a:pt x="30" y="70"/>
                  </a:cubicBezTo>
                  <a:cubicBezTo>
                    <a:pt x="30" y="73"/>
                    <a:pt x="30" y="73"/>
                    <a:pt x="30" y="73"/>
                  </a:cubicBezTo>
                  <a:cubicBezTo>
                    <a:pt x="30" y="74"/>
                    <a:pt x="29" y="74"/>
                    <a:pt x="29" y="74"/>
                  </a:cubicBezTo>
                  <a:cubicBezTo>
                    <a:pt x="25" y="74"/>
                    <a:pt x="25" y="74"/>
                    <a:pt x="25" y="74"/>
                  </a:cubicBezTo>
                  <a:cubicBezTo>
                    <a:pt x="25" y="74"/>
                    <a:pt x="25" y="74"/>
                    <a:pt x="25" y="73"/>
                  </a:cubicBezTo>
                  <a:close/>
                  <a:moveTo>
                    <a:pt x="23" y="70"/>
                  </a:moveTo>
                  <a:cubicBezTo>
                    <a:pt x="23" y="73"/>
                    <a:pt x="23" y="73"/>
                    <a:pt x="23" y="73"/>
                  </a:cubicBezTo>
                  <a:cubicBezTo>
                    <a:pt x="23" y="74"/>
                    <a:pt x="23" y="74"/>
                    <a:pt x="22" y="74"/>
                  </a:cubicBezTo>
                  <a:cubicBezTo>
                    <a:pt x="19" y="74"/>
                    <a:pt x="19" y="74"/>
                    <a:pt x="19" y="74"/>
                  </a:cubicBezTo>
                  <a:cubicBezTo>
                    <a:pt x="18" y="74"/>
                    <a:pt x="18" y="74"/>
                    <a:pt x="18" y="73"/>
                  </a:cubicBezTo>
                  <a:cubicBezTo>
                    <a:pt x="18" y="70"/>
                    <a:pt x="18" y="70"/>
                    <a:pt x="18" y="70"/>
                  </a:cubicBezTo>
                  <a:cubicBezTo>
                    <a:pt x="18" y="70"/>
                    <a:pt x="19" y="69"/>
                    <a:pt x="19" y="69"/>
                  </a:cubicBezTo>
                  <a:cubicBezTo>
                    <a:pt x="23" y="69"/>
                    <a:pt x="23" y="69"/>
                    <a:pt x="23" y="69"/>
                  </a:cubicBezTo>
                  <a:cubicBezTo>
                    <a:pt x="23" y="69"/>
                    <a:pt x="23" y="70"/>
                    <a:pt x="23" y="70"/>
                  </a:cubicBezTo>
                  <a:close/>
                  <a:moveTo>
                    <a:pt x="12" y="70"/>
                  </a:moveTo>
                  <a:cubicBezTo>
                    <a:pt x="12" y="70"/>
                    <a:pt x="12" y="69"/>
                    <a:pt x="13" y="69"/>
                  </a:cubicBezTo>
                  <a:cubicBezTo>
                    <a:pt x="16" y="69"/>
                    <a:pt x="16" y="69"/>
                    <a:pt x="16" y="69"/>
                  </a:cubicBezTo>
                  <a:cubicBezTo>
                    <a:pt x="17" y="69"/>
                    <a:pt x="17" y="70"/>
                    <a:pt x="17" y="70"/>
                  </a:cubicBezTo>
                  <a:cubicBezTo>
                    <a:pt x="16" y="73"/>
                    <a:pt x="16" y="73"/>
                    <a:pt x="16" y="73"/>
                  </a:cubicBezTo>
                  <a:cubicBezTo>
                    <a:pt x="16" y="74"/>
                    <a:pt x="16" y="74"/>
                    <a:pt x="16" y="74"/>
                  </a:cubicBezTo>
                  <a:cubicBezTo>
                    <a:pt x="12" y="74"/>
                    <a:pt x="12" y="74"/>
                    <a:pt x="12" y="74"/>
                  </a:cubicBezTo>
                  <a:cubicBezTo>
                    <a:pt x="12" y="74"/>
                    <a:pt x="11" y="74"/>
                    <a:pt x="11" y="73"/>
                  </a:cubicBezTo>
                  <a:lnTo>
                    <a:pt x="12" y="70"/>
                  </a:lnTo>
                  <a:close/>
                  <a:moveTo>
                    <a:pt x="11" y="77"/>
                  </a:moveTo>
                  <a:cubicBezTo>
                    <a:pt x="11" y="76"/>
                    <a:pt x="11" y="76"/>
                    <a:pt x="12" y="76"/>
                  </a:cubicBezTo>
                  <a:cubicBezTo>
                    <a:pt x="16" y="76"/>
                    <a:pt x="16" y="76"/>
                    <a:pt x="16" y="76"/>
                  </a:cubicBezTo>
                  <a:cubicBezTo>
                    <a:pt x="17" y="76"/>
                    <a:pt x="17" y="76"/>
                    <a:pt x="17" y="77"/>
                  </a:cubicBezTo>
                  <a:cubicBezTo>
                    <a:pt x="17" y="80"/>
                    <a:pt x="17" y="80"/>
                    <a:pt x="17" y="80"/>
                  </a:cubicBezTo>
                  <a:cubicBezTo>
                    <a:pt x="17" y="80"/>
                    <a:pt x="16" y="81"/>
                    <a:pt x="16" y="81"/>
                  </a:cubicBezTo>
                  <a:cubicBezTo>
                    <a:pt x="11" y="81"/>
                    <a:pt x="11" y="81"/>
                    <a:pt x="11" y="81"/>
                  </a:cubicBezTo>
                  <a:cubicBezTo>
                    <a:pt x="11" y="81"/>
                    <a:pt x="11" y="80"/>
                    <a:pt x="11" y="80"/>
                  </a:cubicBezTo>
                  <a:lnTo>
                    <a:pt x="11" y="77"/>
                  </a:lnTo>
                  <a:close/>
                  <a:moveTo>
                    <a:pt x="14" y="87"/>
                  </a:moveTo>
                  <a:cubicBezTo>
                    <a:pt x="14" y="87"/>
                    <a:pt x="14" y="87"/>
                    <a:pt x="13" y="87"/>
                  </a:cubicBezTo>
                  <a:cubicBezTo>
                    <a:pt x="11" y="87"/>
                    <a:pt x="11" y="87"/>
                    <a:pt x="11" y="87"/>
                  </a:cubicBezTo>
                  <a:cubicBezTo>
                    <a:pt x="10" y="87"/>
                    <a:pt x="10" y="87"/>
                    <a:pt x="10" y="87"/>
                  </a:cubicBezTo>
                  <a:cubicBezTo>
                    <a:pt x="10" y="83"/>
                    <a:pt x="10" y="83"/>
                    <a:pt x="10" y="83"/>
                  </a:cubicBezTo>
                  <a:cubicBezTo>
                    <a:pt x="10" y="83"/>
                    <a:pt x="11" y="82"/>
                    <a:pt x="11" y="82"/>
                  </a:cubicBezTo>
                  <a:cubicBezTo>
                    <a:pt x="14" y="82"/>
                    <a:pt x="14" y="82"/>
                    <a:pt x="14" y="82"/>
                  </a:cubicBezTo>
                  <a:cubicBezTo>
                    <a:pt x="14" y="82"/>
                    <a:pt x="14" y="83"/>
                    <a:pt x="14" y="83"/>
                  </a:cubicBezTo>
                  <a:lnTo>
                    <a:pt x="14" y="87"/>
                  </a:lnTo>
                  <a:close/>
                  <a:moveTo>
                    <a:pt x="22" y="87"/>
                  </a:moveTo>
                  <a:cubicBezTo>
                    <a:pt x="22" y="87"/>
                    <a:pt x="21" y="87"/>
                    <a:pt x="21" y="87"/>
                  </a:cubicBezTo>
                  <a:cubicBezTo>
                    <a:pt x="16" y="87"/>
                    <a:pt x="16" y="87"/>
                    <a:pt x="16" y="87"/>
                  </a:cubicBezTo>
                  <a:cubicBezTo>
                    <a:pt x="16" y="87"/>
                    <a:pt x="16" y="87"/>
                    <a:pt x="16" y="87"/>
                  </a:cubicBezTo>
                  <a:cubicBezTo>
                    <a:pt x="16" y="83"/>
                    <a:pt x="16" y="83"/>
                    <a:pt x="16" y="83"/>
                  </a:cubicBezTo>
                  <a:cubicBezTo>
                    <a:pt x="16" y="83"/>
                    <a:pt x="16" y="82"/>
                    <a:pt x="17" y="82"/>
                  </a:cubicBezTo>
                  <a:cubicBezTo>
                    <a:pt x="21" y="82"/>
                    <a:pt x="21" y="82"/>
                    <a:pt x="21" y="82"/>
                  </a:cubicBezTo>
                  <a:cubicBezTo>
                    <a:pt x="22" y="82"/>
                    <a:pt x="22" y="83"/>
                    <a:pt x="22" y="83"/>
                  </a:cubicBezTo>
                  <a:lnTo>
                    <a:pt x="22" y="87"/>
                  </a:lnTo>
                  <a:close/>
                  <a:moveTo>
                    <a:pt x="23" y="81"/>
                  </a:moveTo>
                  <a:cubicBezTo>
                    <a:pt x="19" y="81"/>
                    <a:pt x="19" y="81"/>
                    <a:pt x="19" y="81"/>
                  </a:cubicBezTo>
                  <a:cubicBezTo>
                    <a:pt x="18" y="81"/>
                    <a:pt x="18" y="80"/>
                    <a:pt x="18" y="80"/>
                  </a:cubicBezTo>
                  <a:cubicBezTo>
                    <a:pt x="18" y="77"/>
                    <a:pt x="18" y="77"/>
                    <a:pt x="18" y="77"/>
                  </a:cubicBezTo>
                  <a:cubicBezTo>
                    <a:pt x="19" y="76"/>
                    <a:pt x="19" y="76"/>
                    <a:pt x="19" y="76"/>
                  </a:cubicBezTo>
                  <a:cubicBezTo>
                    <a:pt x="23" y="76"/>
                    <a:pt x="23" y="76"/>
                    <a:pt x="23" y="76"/>
                  </a:cubicBezTo>
                  <a:cubicBezTo>
                    <a:pt x="23" y="76"/>
                    <a:pt x="24" y="76"/>
                    <a:pt x="24" y="77"/>
                  </a:cubicBezTo>
                  <a:cubicBezTo>
                    <a:pt x="23" y="80"/>
                    <a:pt x="23" y="80"/>
                    <a:pt x="23" y="80"/>
                  </a:cubicBezTo>
                  <a:cubicBezTo>
                    <a:pt x="23" y="80"/>
                    <a:pt x="23" y="81"/>
                    <a:pt x="23" y="81"/>
                  </a:cubicBezTo>
                  <a:close/>
                  <a:moveTo>
                    <a:pt x="65" y="87"/>
                  </a:moveTo>
                  <a:cubicBezTo>
                    <a:pt x="24" y="87"/>
                    <a:pt x="24" y="87"/>
                    <a:pt x="24" y="87"/>
                  </a:cubicBezTo>
                  <a:cubicBezTo>
                    <a:pt x="24" y="87"/>
                    <a:pt x="23" y="87"/>
                    <a:pt x="23" y="87"/>
                  </a:cubicBezTo>
                  <a:cubicBezTo>
                    <a:pt x="23" y="83"/>
                    <a:pt x="23" y="83"/>
                    <a:pt x="23" y="83"/>
                  </a:cubicBezTo>
                  <a:cubicBezTo>
                    <a:pt x="24" y="83"/>
                    <a:pt x="24" y="82"/>
                    <a:pt x="24" y="82"/>
                  </a:cubicBezTo>
                  <a:cubicBezTo>
                    <a:pt x="65" y="82"/>
                    <a:pt x="65" y="82"/>
                    <a:pt x="65" y="82"/>
                  </a:cubicBezTo>
                  <a:cubicBezTo>
                    <a:pt x="66" y="82"/>
                    <a:pt x="66" y="83"/>
                    <a:pt x="66" y="83"/>
                  </a:cubicBezTo>
                  <a:cubicBezTo>
                    <a:pt x="66" y="87"/>
                    <a:pt x="66" y="87"/>
                    <a:pt x="66" y="87"/>
                  </a:cubicBezTo>
                  <a:cubicBezTo>
                    <a:pt x="66" y="87"/>
                    <a:pt x="66" y="87"/>
                    <a:pt x="65" y="87"/>
                  </a:cubicBezTo>
                  <a:close/>
                  <a:moveTo>
                    <a:pt x="66" y="80"/>
                  </a:moveTo>
                  <a:cubicBezTo>
                    <a:pt x="65" y="77"/>
                    <a:pt x="65" y="77"/>
                    <a:pt x="65" y="77"/>
                  </a:cubicBezTo>
                  <a:cubicBezTo>
                    <a:pt x="65" y="76"/>
                    <a:pt x="66" y="76"/>
                    <a:pt x="66" y="76"/>
                  </a:cubicBezTo>
                  <a:cubicBezTo>
                    <a:pt x="70" y="76"/>
                    <a:pt x="70" y="76"/>
                    <a:pt x="70" y="76"/>
                  </a:cubicBezTo>
                  <a:cubicBezTo>
                    <a:pt x="70" y="76"/>
                    <a:pt x="71" y="76"/>
                    <a:pt x="71" y="77"/>
                  </a:cubicBezTo>
                  <a:cubicBezTo>
                    <a:pt x="71" y="80"/>
                    <a:pt x="71" y="80"/>
                    <a:pt x="71" y="80"/>
                  </a:cubicBezTo>
                  <a:cubicBezTo>
                    <a:pt x="71" y="80"/>
                    <a:pt x="71" y="81"/>
                    <a:pt x="70" y="81"/>
                  </a:cubicBezTo>
                  <a:cubicBezTo>
                    <a:pt x="67" y="81"/>
                    <a:pt x="67" y="81"/>
                    <a:pt x="67" y="81"/>
                  </a:cubicBezTo>
                  <a:cubicBezTo>
                    <a:pt x="66" y="81"/>
                    <a:pt x="66" y="80"/>
                    <a:pt x="66" y="80"/>
                  </a:cubicBezTo>
                  <a:close/>
                  <a:moveTo>
                    <a:pt x="73" y="87"/>
                  </a:moveTo>
                  <a:cubicBezTo>
                    <a:pt x="69" y="87"/>
                    <a:pt x="69" y="87"/>
                    <a:pt x="69" y="87"/>
                  </a:cubicBezTo>
                  <a:cubicBezTo>
                    <a:pt x="68" y="87"/>
                    <a:pt x="68" y="87"/>
                    <a:pt x="68" y="87"/>
                  </a:cubicBezTo>
                  <a:cubicBezTo>
                    <a:pt x="68" y="83"/>
                    <a:pt x="68" y="83"/>
                    <a:pt x="68" y="83"/>
                  </a:cubicBezTo>
                  <a:cubicBezTo>
                    <a:pt x="68" y="83"/>
                    <a:pt x="68" y="82"/>
                    <a:pt x="68" y="82"/>
                  </a:cubicBezTo>
                  <a:cubicBezTo>
                    <a:pt x="73" y="82"/>
                    <a:pt x="73" y="82"/>
                    <a:pt x="73" y="82"/>
                  </a:cubicBezTo>
                  <a:cubicBezTo>
                    <a:pt x="73" y="82"/>
                    <a:pt x="74" y="83"/>
                    <a:pt x="74" y="83"/>
                  </a:cubicBezTo>
                  <a:cubicBezTo>
                    <a:pt x="74" y="87"/>
                    <a:pt x="74" y="87"/>
                    <a:pt x="74" y="87"/>
                  </a:cubicBezTo>
                  <a:cubicBezTo>
                    <a:pt x="74" y="87"/>
                    <a:pt x="74" y="87"/>
                    <a:pt x="73" y="87"/>
                  </a:cubicBezTo>
                  <a:close/>
                  <a:moveTo>
                    <a:pt x="84" y="87"/>
                  </a:moveTo>
                  <a:cubicBezTo>
                    <a:pt x="76" y="87"/>
                    <a:pt x="76" y="87"/>
                    <a:pt x="76" y="87"/>
                  </a:cubicBezTo>
                  <a:cubicBezTo>
                    <a:pt x="76" y="87"/>
                    <a:pt x="76" y="87"/>
                    <a:pt x="76" y="87"/>
                  </a:cubicBezTo>
                  <a:cubicBezTo>
                    <a:pt x="75" y="83"/>
                    <a:pt x="75" y="83"/>
                    <a:pt x="75" y="83"/>
                  </a:cubicBezTo>
                  <a:cubicBezTo>
                    <a:pt x="75" y="83"/>
                    <a:pt x="75" y="82"/>
                    <a:pt x="76" y="82"/>
                  </a:cubicBezTo>
                  <a:cubicBezTo>
                    <a:pt x="83" y="82"/>
                    <a:pt x="83" y="82"/>
                    <a:pt x="83" y="82"/>
                  </a:cubicBezTo>
                  <a:cubicBezTo>
                    <a:pt x="84" y="82"/>
                    <a:pt x="84" y="83"/>
                    <a:pt x="84" y="83"/>
                  </a:cubicBezTo>
                  <a:cubicBezTo>
                    <a:pt x="85" y="87"/>
                    <a:pt x="85" y="87"/>
                    <a:pt x="85" y="87"/>
                  </a:cubicBezTo>
                  <a:cubicBezTo>
                    <a:pt x="85" y="87"/>
                    <a:pt x="84" y="87"/>
                    <a:pt x="84" y="87"/>
                  </a:cubicBezTo>
                  <a:close/>
                </a:path>
              </a:pathLst>
            </a:custGeom>
            <a:solidFill>
              <a:srgbClr val="114FA0"/>
            </a:solidFill>
            <a:ln w="9525">
              <a:noFill/>
              <a:round/>
              <a:headEnd/>
              <a:tailEnd/>
            </a:ln>
          </p:spPr>
          <p:txBody>
            <a:bodyPr vert="horz" wrap="square" lIns="91440" tIns="45720" rIns="91440" bIns="45720" numCol="1" anchor="t" anchorCtr="0" compatLnSpc="1">
              <a:prstTxWarp prst="textNoShape">
                <a:avLst/>
              </a:prstTxWarp>
            </a:bodyPr>
            <a:lstStyle/>
            <a:p>
              <a:pPr defTabSz="457200" eaLnBrk="1" fontAlgn="auto" hangingPunct="1">
                <a:spcBef>
                  <a:spcPts val="0"/>
                </a:spcBef>
                <a:spcAft>
                  <a:spcPts val="0"/>
                </a:spcAft>
                <a:defRPr/>
              </a:pPr>
              <a:endParaRPr lang="en-GB" sz="1800" b="0" kern="0" dirty="0" smtClean="0">
                <a:solidFill>
                  <a:prstClr val="black"/>
                </a:solidFill>
                <a:latin typeface="Calibri"/>
                <a:ea typeface="+mn-ea"/>
                <a:cs typeface="+mn-cs"/>
              </a:endParaRPr>
            </a:p>
          </p:txBody>
        </p:sp>
      </p:grpSp>
      <p:sp>
        <p:nvSpPr>
          <p:cNvPr id="43" name="Left Brace 42"/>
          <p:cNvSpPr/>
          <p:nvPr/>
        </p:nvSpPr>
        <p:spPr>
          <a:xfrm rot="10800000">
            <a:off x="2653404" y="1570081"/>
            <a:ext cx="372858" cy="4426892"/>
          </a:xfrm>
          <a:prstGeom prst="leftBrace">
            <a:avLst>
              <a:gd name="adj1" fmla="val 8333"/>
              <a:gd name="adj2" fmla="val 90720"/>
            </a:avLst>
          </a:prstGeom>
          <a:solidFill>
            <a:schemeClr val="bg1"/>
          </a:solidFill>
          <a:ln w="28575">
            <a:solidFill>
              <a:schemeClr val="tx2"/>
            </a:solidFill>
          </a:ln>
        </p:spPr>
        <p:style>
          <a:lnRef idx="1">
            <a:schemeClr val="accent2"/>
          </a:lnRef>
          <a:fillRef idx="0">
            <a:schemeClr val="accent2"/>
          </a:fillRef>
          <a:effectRef idx="0">
            <a:schemeClr val="accent2"/>
          </a:effectRef>
          <a:fontRef idx="minor">
            <a:schemeClr val="tx1"/>
          </a:fontRef>
        </p:style>
        <p:txBody>
          <a:bodyPr rtlCol="0" anchor="ctr"/>
          <a:lstStyle/>
          <a:p>
            <a:pPr algn="ctr" defTabSz="457200" eaLnBrk="1" fontAlgn="auto" hangingPunct="1">
              <a:spcBef>
                <a:spcPts val="0"/>
              </a:spcBef>
              <a:spcAft>
                <a:spcPts val="0"/>
              </a:spcAft>
            </a:pPr>
            <a:endParaRPr lang="en-GB" sz="1800" b="0" dirty="0">
              <a:solidFill>
                <a:prstClr val="black"/>
              </a:solidFill>
            </a:endParaRPr>
          </a:p>
        </p:txBody>
      </p:sp>
      <p:pic>
        <p:nvPicPr>
          <p:cNvPr id="3074" name="Picture 2" descr="C:\Users\ratkovsk\Desktop\Aurel.PNG"/>
          <p:cNvPicPr>
            <a:picLocks noChangeAspect="1" noChangeArrowheads="1"/>
          </p:cNvPicPr>
          <p:nvPr/>
        </p:nvPicPr>
        <p:blipFill rotWithShape="1">
          <a:blip r:embed="rId4">
            <a:extLst>
              <a:ext uri="{28A0092B-C50C-407E-A947-70E740481C1C}">
                <a14:useLocalDpi xmlns:a14="http://schemas.microsoft.com/office/drawing/2010/main" val="0"/>
              </a:ext>
            </a:extLst>
          </a:blip>
          <a:srcRect b="10761"/>
          <a:stretch/>
        </p:blipFill>
        <p:spPr bwMode="auto">
          <a:xfrm>
            <a:off x="3419475" y="1385741"/>
            <a:ext cx="1570336" cy="457348"/>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3"/>
          <p:cNvSpPr txBox="1">
            <a:spLocks noChangeArrowheads="1"/>
          </p:cNvSpPr>
          <p:nvPr/>
        </p:nvSpPr>
        <p:spPr>
          <a:xfrm>
            <a:off x="244909" y="359680"/>
            <a:ext cx="6870265" cy="523220"/>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Bef>
                <a:spcPct val="20000"/>
              </a:spcBef>
              <a:spcAft>
                <a:spcPts val="0"/>
              </a:spcAft>
              <a:buFont typeface="Arial"/>
              <a:buNone/>
            </a:pPr>
            <a:r>
              <a:rPr lang="en-GB" sz="2800" dirty="0" smtClean="0">
                <a:solidFill>
                  <a:srgbClr val="114FA0"/>
                </a:solidFill>
                <a:latin typeface="Futura Lt BT" panose="020B0402020204020303" pitchFamily="34" charset="0"/>
              </a:rPr>
              <a:t>Case study (3)</a:t>
            </a:r>
            <a:endParaRPr lang="en-GB" sz="2800" dirty="0">
              <a:solidFill>
                <a:srgbClr val="114FA0"/>
              </a:solidFill>
              <a:latin typeface="Futura Lt BT" panose="020B0402020204020303" pitchFamily="34" charset="0"/>
            </a:endParaRPr>
          </a:p>
        </p:txBody>
      </p:sp>
    </p:spTree>
    <p:extLst>
      <p:ext uri="{BB962C8B-B14F-4D97-AF65-F5344CB8AC3E}">
        <p14:creationId xmlns:p14="http://schemas.microsoft.com/office/powerpoint/2010/main" val="28286640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InnovFin </a:t>
            </a:r>
            <a:r>
              <a:rPr lang="fr-BE" b="1" dirty="0" smtClean="0"/>
              <a:t>Product Overview</a:t>
            </a:r>
            <a:endParaRPr lang="en-GB" b="1" dirty="0"/>
          </a:p>
        </p:txBody>
      </p:sp>
      <p:sp>
        <p:nvSpPr>
          <p:cNvPr id="22" name="Textplatzhalter 6"/>
          <p:cNvSpPr txBox="1">
            <a:spLocks/>
          </p:cNvSpPr>
          <p:nvPr/>
        </p:nvSpPr>
        <p:spPr>
          <a:xfrm>
            <a:off x="8569855" y="6604215"/>
            <a:ext cx="478832" cy="204450"/>
          </a:xfrm>
          <a:prstGeom prst="rect">
            <a:avLst/>
          </a:prstGeom>
        </p:spPr>
        <p:txBody>
          <a:bodyPr vert="horz"/>
          <a:lstStyle>
            <a:lvl1pPr marL="0" indent="0" algn="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endParaRPr lang="de-DE" b="0" dirty="0"/>
          </a:p>
        </p:txBody>
      </p:sp>
      <p:pic>
        <p:nvPicPr>
          <p:cNvPr id="1028" name="Picture 4" descr="C:\Users\MAZIER\AppData\Local\Temp\SNAGHTMLb9a3d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028700"/>
            <a:ext cx="8991537" cy="498652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644008" y="1484784"/>
            <a:ext cx="1440160" cy="10081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98820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6632"/>
            <a:ext cx="4943932" cy="5877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48400">
            <a:off x="4414915" y="1355287"/>
            <a:ext cx="4559382" cy="4633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platzhalter 1"/>
          <p:cNvSpPr txBox="1">
            <a:spLocks/>
          </p:cNvSpPr>
          <p:nvPr/>
        </p:nvSpPr>
        <p:spPr>
          <a:xfrm>
            <a:off x="5652120" y="0"/>
            <a:ext cx="3439294" cy="85370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b="1" dirty="0" smtClean="0">
                <a:solidFill>
                  <a:schemeClr val="tx1">
                    <a:lumMod val="65000"/>
                    <a:lumOff val="35000"/>
                  </a:schemeClr>
                </a:solidFill>
                <a:latin typeface="Myriad Pro"/>
              </a:rPr>
              <a:t>EIB's EU-backed RDI Financing Solutions</a:t>
            </a:r>
            <a:endParaRPr lang="de-DE" sz="2800" b="1" dirty="0">
              <a:solidFill>
                <a:schemeClr val="tx1">
                  <a:lumMod val="65000"/>
                  <a:lumOff val="35000"/>
                </a:schemeClr>
              </a:solidFill>
              <a:latin typeface="Myriad Pro"/>
            </a:endParaRPr>
          </a:p>
        </p:txBody>
      </p:sp>
      <p:sp>
        <p:nvSpPr>
          <p:cNvPr id="5" name="TextBox 4"/>
          <p:cNvSpPr txBox="1"/>
          <p:nvPr/>
        </p:nvSpPr>
        <p:spPr>
          <a:xfrm>
            <a:off x="899592" y="4437112"/>
            <a:ext cx="2376264" cy="584775"/>
          </a:xfrm>
          <a:prstGeom prst="rect">
            <a:avLst/>
          </a:prstGeom>
          <a:solidFill>
            <a:schemeClr val="accent6">
              <a:lumMod val="40000"/>
              <a:lumOff val="60000"/>
            </a:schemeClr>
          </a:solidFill>
        </p:spPr>
        <p:txBody>
          <a:bodyPr wrap="square" rtlCol="0">
            <a:spAutoFit/>
          </a:bodyPr>
          <a:lstStyle/>
          <a:p>
            <a:r>
              <a:rPr lang="fr-BE" sz="3200" dirty="0" smtClean="0">
                <a:solidFill>
                  <a:srgbClr val="FF0000"/>
                </a:solidFill>
              </a:rPr>
              <a:t>InnovFin</a:t>
            </a:r>
            <a:endParaRPr lang="en-GB" sz="3200" dirty="0">
              <a:solidFill>
                <a:srgbClr val="FF0000"/>
              </a:solidFill>
            </a:endParaRPr>
          </a:p>
        </p:txBody>
      </p:sp>
      <p:sp>
        <p:nvSpPr>
          <p:cNvPr id="10" name="TextBox 9"/>
          <p:cNvSpPr txBox="1"/>
          <p:nvPr/>
        </p:nvSpPr>
        <p:spPr>
          <a:xfrm>
            <a:off x="5436096" y="4435574"/>
            <a:ext cx="3024336" cy="584775"/>
          </a:xfrm>
          <a:prstGeom prst="rect">
            <a:avLst/>
          </a:prstGeom>
          <a:solidFill>
            <a:schemeClr val="accent6">
              <a:lumMod val="40000"/>
              <a:lumOff val="60000"/>
            </a:schemeClr>
          </a:solidFill>
        </p:spPr>
        <p:txBody>
          <a:bodyPr wrap="square" rtlCol="0">
            <a:spAutoFit/>
          </a:bodyPr>
          <a:lstStyle/>
          <a:p>
            <a:r>
              <a:rPr lang="fr-BE" sz="3200" dirty="0" smtClean="0">
                <a:solidFill>
                  <a:schemeClr val="accent3">
                    <a:lumMod val="75000"/>
                  </a:schemeClr>
                </a:solidFill>
              </a:rPr>
              <a:t>EFSI, IIW</a:t>
            </a:r>
            <a:endParaRPr lang="en-GB" sz="3200" dirty="0">
              <a:solidFill>
                <a:schemeClr val="accent3">
                  <a:lumMod val="75000"/>
                </a:schemeClr>
              </a:solidFill>
            </a:endParaRPr>
          </a:p>
        </p:txBody>
      </p:sp>
    </p:spTree>
    <p:extLst>
      <p:ext uri="{BB962C8B-B14F-4D97-AF65-F5344CB8AC3E}">
        <p14:creationId xmlns:p14="http://schemas.microsoft.com/office/powerpoint/2010/main" val="136786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How does InnovFin Science work?</a:t>
            </a:r>
            <a:endParaRPr lang="en-GB" dirty="0"/>
          </a:p>
        </p:txBody>
      </p:sp>
      <p:sp>
        <p:nvSpPr>
          <p:cNvPr id="14" name="Content Placeholder 3"/>
          <p:cNvSpPr>
            <a:spLocks noGrp="1"/>
          </p:cNvSpPr>
          <p:nvPr>
            <p:ph idx="1"/>
          </p:nvPr>
        </p:nvSpPr>
        <p:spPr>
          <a:xfrm>
            <a:off x="457200" y="2819400"/>
            <a:ext cx="8229600" cy="2667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base">
              <a:spcAft>
                <a:spcPct val="0"/>
              </a:spcAft>
              <a:buBlip>
                <a:blip r:embed="rId2"/>
              </a:buBlip>
            </a:pPr>
            <a:r>
              <a:rPr lang="en-GB" sz="1800" dirty="0" smtClean="0"/>
              <a:t>Direct long term financing for Research Institutes, Universities and Research Organizations in any Participating Country.</a:t>
            </a:r>
            <a:endParaRPr lang="en-GB" sz="1800" dirty="0"/>
          </a:p>
          <a:p>
            <a:pPr fontAlgn="base">
              <a:spcAft>
                <a:spcPct val="0"/>
              </a:spcAft>
              <a:buBlip>
                <a:blip r:embed="rId2"/>
              </a:buBlip>
            </a:pPr>
            <a:r>
              <a:rPr lang="en-GB" sz="1800" dirty="0"/>
              <a:t>Eligible project required. EIB finances up to 50% of </a:t>
            </a:r>
            <a:r>
              <a:rPr lang="pt-BR" sz="1800" dirty="0"/>
              <a:t>R&amp;I Activities, R&amp;I Infrastructure, EUREKA or </a:t>
            </a:r>
            <a:r>
              <a:rPr lang="pt-BR" sz="1800" dirty="0" smtClean="0"/>
              <a:t>ERA </a:t>
            </a:r>
            <a:r>
              <a:rPr lang="en-GB" sz="1800" dirty="0" smtClean="0"/>
              <a:t>investments.</a:t>
            </a:r>
            <a:endParaRPr lang="en-GB" sz="1800" dirty="0"/>
          </a:p>
          <a:p>
            <a:pPr fontAlgn="base">
              <a:spcAft>
                <a:spcPct val="0"/>
              </a:spcAft>
              <a:buBlip>
                <a:blip r:embed="rId2"/>
              </a:buBlip>
            </a:pPr>
            <a:r>
              <a:rPr lang="en-GB" sz="1800" dirty="0"/>
              <a:t>Comprehensive due diligence including project due diligence (technical, financial, economic</a:t>
            </a:r>
            <a:r>
              <a:rPr lang="en-GB" sz="1800" dirty="0" smtClean="0"/>
              <a:t>).</a:t>
            </a:r>
            <a:endParaRPr lang="en-GB" sz="1800" dirty="0"/>
          </a:p>
          <a:p>
            <a:pPr fontAlgn="base">
              <a:spcAft>
                <a:spcPct val="0"/>
              </a:spcAft>
              <a:buBlip>
                <a:blip r:embed="rId2"/>
              </a:buBlip>
            </a:pPr>
            <a:r>
              <a:rPr lang="en-GB" sz="1800" dirty="0"/>
              <a:t>EIB standard </a:t>
            </a:r>
            <a:r>
              <a:rPr lang="en-GB" sz="1800" dirty="0" smtClean="0"/>
              <a:t>documentation.</a:t>
            </a:r>
            <a:endParaRPr lang="en-GB" sz="1800" dirty="0"/>
          </a:p>
          <a:p>
            <a:pPr fontAlgn="base">
              <a:spcAft>
                <a:spcPct val="0"/>
              </a:spcAft>
              <a:buBlip>
                <a:blip r:embed="rId2"/>
              </a:buBlip>
            </a:pPr>
            <a:endParaRPr lang="en-GB" sz="1800" dirty="0"/>
          </a:p>
        </p:txBody>
      </p:sp>
      <p:sp>
        <p:nvSpPr>
          <p:cNvPr id="30" name="Rectangle 29"/>
          <p:cNvSpPr/>
          <p:nvPr/>
        </p:nvSpPr>
        <p:spPr>
          <a:xfrm>
            <a:off x="480492" y="1291282"/>
            <a:ext cx="1838300" cy="1045964"/>
          </a:xfrm>
          <a:prstGeom prst="rect">
            <a:avLst/>
          </a:prstGeom>
          <a:solidFill>
            <a:schemeClr val="bg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4400" b="0" dirty="0" smtClean="0">
                <a:solidFill>
                  <a:prstClr val="white"/>
                </a:solidFill>
              </a:rPr>
              <a:t>EIF</a:t>
            </a:r>
            <a:endParaRPr lang="en-GB" sz="4400" b="0" dirty="0">
              <a:solidFill>
                <a:prstClr val="white"/>
              </a:solidFill>
            </a:endParaRPr>
          </a:p>
        </p:txBody>
      </p:sp>
      <p:sp>
        <p:nvSpPr>
          <p:cNvPr id="31" name="Rectangle 30"/>
          <p:cNvSpPr/>
          <p:nvPr/>
        </p:nvSpPr>
        <p:spPr>
          <a:xfrm>
            <a:off x="6495256" y="1219200"/>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2" name="Rectangle 31"/>
          <p:cNvSpPr/>
          <p:nvPr/>
        </p:nvSpPr>
        <p:spPr>
          <a:xfrm>
            <a:off x="6567264" y="1303908"/>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3" name="Rectangle 32"/>
          <p:cNvSpPr/>
          <p:nvPr/>
        </p:nvSpPr>
        <p:spPr>
          <a:xfrm>
            <a:off x="6660232" y="1384176"/>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34" name="Rectangle 33"/>
          <p:cNvSpPr/>
          <p:nvPr/>
        </p:nvSpPr>
        <p:spPr>
          <a:xfrm>
            <a:off x="6736432" y="1460376"/>
            <a:ext cx="2012032" cy="876870"/>
          </a:xfrm>
          <a:prstGeom prst="rect">
            <a:avLst/>
          </a:prstGeom>
          <a:solidFill>
            <a:srgbClr val="7F5DA4"/>
          </a:solidFill>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1400" dirty="0">
                <a:solidFill>
                  <a:prstClr val="white"/>
                </a:solidFill>
              </a:rPr>
              <a:t>R&amp;I </a:t>
            </a:r>
            <a:r>
              <a:rPr lang="de-CH" sz="1400" dirty="0" err="1">
                <a:solidFill>
                  <a:prstClr val="white"/>
                </a:solidFill>
              </a:rPr>
              <a:t>Activities</a:t>
            </a:r>
            <a:r>
              <a:rPr lang="de-CH" sz="1400" dirty="0" smtClean="0">
                <a:solidFill>
                  <a:prstClr val="white"/>
                </a:solidFill>
              </a:rPr>
              <a:t>,</a:t>
            </a:r>
            <a:r>
              <a:rPr lang="de-CH" sz="1400" dirty="0">
                <a:solidFill>
                  <a:prstClr val="white"/>
                </a:solidFill>
              </a:rPr>
              <a:t> </a:t>
            </a:r>
            <a:endParaRPr lang="de-CH" sz="1400" dirty="0" smtClean="0">
              <a:solidFill>
                <a:prstClr val="white"/>
              </a:solidFill>
            </a:endParaRPr>
          </a:p>
          <a:p>
            <a:pPr algn="ctr" eaLnBrk="1" fontAlgn="auto" hangingPunct="1">
              <a:spcBef>
                <a:spcPts val="0"/>
              </a:spcBef>
              <a:spcAft>
                <a:spcPts val="0"/>
              </a:spcAft>
            </a:pPr>
            <a:r>
              <a:rPr lang="de-CH" sz="1400" dirty="0" smtClean="0">
                <a:solidFill>
                  <a:prstClr val="white"/>
                </a:solidFill>
              </a:rPr>
              <a:t>EUREKA  </a:t>
            </a:r>
            <a:r>
              <a:rPr lang="de-CH" sz="1400" dirty="0" err="1" smtClean="0">
                <a:solidFill>
                  <a:prstClr val="white"/>
                </a:solidFill>
              </a:rPr>
              <a:t>or</a:t>
            </a:r>
            <a:r>
              <a:rPr lang="de-CH" sz="1400" dirty="0" smtClean="0">
                <a:solidFill>
                  <a:prstClr val="white"/>
                </a:solidFill>
              </a:rPr>
              <a:t> ERA,</a:t>
            </a:r>
          </a:p>
          <a:p>
            <a:pPr algn="ctr" eaLnBrk="1" fontAlgn="auto" hangingPunct="1">
              <a:spcBef>
                <a:spcPts val="0"/>
              </a:spcBef>
              <a:spcAft>
                <a:spcPts val="0"/>
              </a:spcAft>
            </a:pPr>
            <a:r>
              <a:rPr lang="de-CH" sz="1400" dirty="0" smtClean="0">
                <a:solidFill>
                  <a:prstClr val="white"/>
                </a:solidFill>
              </a:rPr>
              <a:t> </a:t>
            </a:r>
            <a:r>
              <a:rPr lang="de-CH" sz="1400" dirty="0">
                <a:solidFill>
                  <a:prstClr val="white"/>
                </a:solidFill>
              </a:rPr>
              <a:t>R&amp;I </a:t>
            </a:r>
            <a:r>
              <a:rPr lang="de-CH" sz="1400" dirty="0" smtClean="0">
                <a:solidFill>
                  <a:prstClr val="white"/>
                </a:solidFill>
              </a:rPr>
              <a:t>Infrastructure </a:t>
            </a:r>
            <a:br>
              <a:rPr lang="de-CH" sz="1400" dirty="0" smtClean="0">
                <a:solidFill>
                  <a:prstClr val="white"/>
                </a:solidFill>
              </a:rPr>
            </a:br>
            <a:r>
              <a:rPr lang="de-CH" sz="1800" dirty="0" smtClean="0">
                <a:solidFill>
                  <a:prstClr val="white"/>
                </a:solidFill>
              </a:rPr>
              <a:t>&gt;</a:t>
            </a:r>
            <a:r>
              <a:rPr lang="de-CH" sz="1400" dirty="0" smtClean="0">
                <a:solidFill>
                  <a:prstClr val="white"/>
                </a:solidFill>
              </a:rPr>
              <a:t>EUR 50m</a:t>
            </a:r>
            <a:endParaRPr lang="en-GB" sz="1400" dirty="0">
              <a:solidFill>
                <a:prstClr val="white"/>
              </a:solidFill>
            </a:endParaRPr>
          </a:p>
        </p:txBody>
      </p:sp>
      <p:cxnSp>
        <p:nvCxnSpPr>
          <p:cNvPr id="35" name="Straight Arrow Connector 34"/>
          <p:cNvCxnSpPr/>
          <p:nvPr/>
        </p:nvCxnSpPr>
        <p:spPr>
          <a:xfrm flipV="1">
            <a:off x="2321377" y="1777985"/>
            <a:ext cx="4173879" cy="1"/>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3787099" y="1868269"/>
            <a:ext cx="1611980" cy="646331"/>
          </a:xfrm>
          <a:prstGeom prst="rect">
            <a:avLst/>
          </a:prstGeom>
          <a:noFill/>
        </p:spPr>
        <p:txBody>
          <a:bodyPr wrap="none" rtlCol="0">
            <a:spAutoFit/>
          </a:bodyPr>
          <a:lstStyle/>
          <a:p>
            <a:pPr algn="ctr" eaLnBrk="1" fontAlgn="auto" hangingPunct="1">
              <a:spcBef>
                <a:spcPts val="0"/>
              </a:spcBef>
              <a:spcAft>
                <a:spcPts val="0"/>
              </a:spcAft>
            </a:pPr>
            <a:r>
              <a:rPr lang="de-CH" sz="1800" dirty="0" err="1" smtClean="0">
                <a:solidFill>
                  <a:srgbClr val="1F497D"/>
                </a:solidFill>
                <a:latin typeface="Calibri"/>
                <a:ea typeface="+mn-ea"/>
                <a:cs typeface="+mn-cs"/>
              </a:rPr>
              <a:t>Direct</a:t>
            </a:r>
            <a:r>
              <a:rPr lang="de-CH" sz="1800" dirty="0" smtClean="0">
                <a:solidFill>
                  <a:srgbClr val="1F497D"/>
                </a:solidFill>
                <a:latin typeface="Calibri"/>
                <a:ea typeface="+mn-ea"/>
                <a:cs typeface="+mn-cs"/>
              </a:rPr>
              <a:t> </a:t>
            </a:r>
            <a:r>
              <a:rPr lang="de-CH" sz="1800" dirty="0" err="1" smtClean="0">
                <a:solidFill>
                  <a:srgbClr val="1F497D"/>
                </a:solidFill>
                <a:latin typeface="Calibri"/>
                <a:ea typeface="+mn-ea"/>
                <a:cs typeface="+mn-cs"/>
              </a:rPr>
              <a:t>Lending</a:t>
            </a:r>
            <a:r>
              <a:rPr lang="de-CH" sz="1800" dirty="0" smtClean="0">
                <a:solidFill>
                  <a:srgbClr val="1F497D"/>
                </a:solidFill>
                <a:latin typeface="Calibri"/>
                <a:ea typeface="+mn-ea"/>
                <a:cs typeface="+mn-cs"/>
              </a:rPr>
              <a:t> </a:t>
            </a:r>
          </a:p>
          <a:p>
            <a:pPr algn="ctr" eaLnBrk="1" fontAlgn="auto" hangingPunct="1">
              <a:spcBef>
                <a:spcPts val="0"/>
              </a:spcBef>
              <a:spcAft>
                <a:spcPts val="0"/>
              </a:spcAft>
            </a:pPr>
            <a:r>
              <a:rPr lang="de-CH" sz="1800" dirty="0" smtClean="0">
                <a:solidFill>
                  <a:srgbClr val="1F497D"/>
                </a:solidFill>
                <a:latin typeface="Calibri"/>
                <a:ea typeface="+mn-ea"/>
                <a:cs typeface="+mn-cs"/>
              </a:rPr>
              <a:t>&gt;EUR 25m</a:t>
            </a:r>
            <a:endParaRPr lang="en-GB" sz="1800" dirty="0">
              <a:solidFill>
                <a:srgbClr val="1F497D"/>
              </a:solidFill>
              <a:latin typeface="Calibri"/>
              <a:ea typeface="+mn-ea"/>
              <a:cs typeface="+mn-cs"/>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772" y="1484958"/>
            <a:ext cx="1678838" cy="648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0" y="6019800"/>
            <a:ext cx="2438400" cy="533400"/>
            <a:chOff x="0" y="6019800"/>
            <a:chExt cx="2438400" cy="533400"/>
          </a:xfrm>
        </p:grpSpPr>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019800"/>
              <a:ext cx="19907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1828800" y="6096000"/>
              <a:ext cx="609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Tree>
    <p:extLst>
      <p:ext uri="{BB962C8B-B14F-4D97-AF65-F5344CB8AC3E}">
        <p14:creationId xmlns:p14="http://schemas.microsoft.com/office/powerpoint/2010/main" val="32441759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MAZIER\AppData\Local\Temp\SNAGHTMLb9a3d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028700"/>
            <a:ext cx="8991537" cy="49865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BE" dirty="0" smtClean="0"/>
              <a:t>InnovFin Product </a:t>
            </a:r>
            <a:r>
              <a:rPr lang="fr-BE" dirty="0" err="1" smtClean="0"/>
              <a:t>Overview</a:t>
            </a:r>
            <a:endParaRPr lang="en-GB" dirty="0"/>
          </a:p>
        </p:txBody>
      </p:sp>
      <p:sp>
        <p:nvSpPr>
          <p:cNvPr id="22" name="Textplatzhalter 6"/>
          <p:cNvSpPr txBox="1">
            <a:spLocks/>
          </p:cNvSpPr>
          <p:nvPr/>
        </p:nvSpPr>
        <p:spPr>
          <a:xfrm>
            <a:off x="8569855" y="6604215"/>
            <a:ext cx="478832" cy="204450"/>
          </a:xfrm>
          <a:prstGeom prst="rect">
            <a:avLst/>
          </a:prstGeom>
        </p:spPr>
        <p:txBody>
          <a:bodyPr vert="horz"/>
          <a:lstStyle>
            <a:lvl1pPr marL="0" indent="0" algn="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endParaRPr lang="de-DE" b="0" dirty="0"/>
          </a:p>
        </p:txBody>
      </p:sp>
      <p:sp>
        <p:nvSpPr>
          <p:cNvPr id="5" name="Rectangle 4"/>
          <p:cNvSpPr/>
          <p:nvPr/>
        </p:nvSpPr>
        <p:spPr>
          <a:xfrm>
            <a:off x="7543800" y="2057400"/>
            <a:ext cx="14478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Tree>
    <p:extLst>
      <p:ext uri="{BB962C8B-B14F-4D97-AF65-F5344CB8AC3E}">
        <p14:creationId xmlns:p14="http://schemas.microsoft.com/office/powerpoint/2010/main" val="241460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38998" y="188640"/>
            <a:ext cx="3024901"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11" name="Rectangle 10"/>
          <p:cNvSpPr/>
          <p:nvPr/>
        </p:nvSpPr>
        <p:spPr>
          <a:xfrm>
            <a:off x="138998" y="260648"/>
            <a:ext cx="3024901" cy="6480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 name="Title 1"/>
          <p:cNvSpPr>
            <a:spLocks noGrp="1"/>
          </p:cNvSpPr>
          <p:nvPr>
            <p:ph type="title"/>
          </p:nvPr>
        </p:nvSpPr>
        <p:spPr/>
        <p:txBody>
          <a:bodyPr/>
          <a:lstStyle/>
          <a:p>
            <a:pPr algn="l">
              <a:spcBef>
                <a:spcPct val="20000"/>
              </a:spcBef>
              <a:defRPr/>
            </a:pPr>
            <a:r>
              <a:rPr lang="en-US" sz="2800" dirty="0" smtClean="0">
                <a:solidFill>
                  <a:schemeClr val="tx1">
                    <a:lumMod val="65000"/>
                    <a:lumOff val="35000"/>
                  </a:schemeClr>
                </a:solidFill>
                <a:latin typeface="Myriad Pro"/>
                <a:ea typeface="+mn-ea"/>
                <a:cs typeface="Myriad Pro"/>
              </a:rPr>
              <a:t> </a:t>
            </a:r>
            <a:r>
              <a:rPr lang="en-US" sz="2800" dirty="0" smtClean="0">
                <a:latin typeface="Myriad Pro"/>
                <a:ea typeface="+mn-ea"/>
                <a:cs typeface="Myriad Pro"/>
              </a:rPr>
              <a:t>Innovation Finance Advisory- What do we do?</a:t>
            </a:r>
            <a:endParaRPr lang="en-GB" sz="2800" dirty="0">
              <a:latin typeface="Myriad Pro"/>
              <a:ea typeface="+mn-ea"/>
              <a:cs typeface="Myriad Pro"/>
            </a:endParaRPr>
          </a:p>
        </p:txBody>
      </p:sp>
      <p:sp>
        <p:nvSpPr>
          <p:cNvPr id="43" name="TextBox 42"/>
          <p:cNvSpPr txBox="1"/>
          <p:nvPr/>
        </p:nvSpPr>
        <p:spPr>
          <a:xfrm>
            <a:off x="1684973" y="1072734"/>
            <a:ext cx="6697027" cy="338554"/>
          </a:xfrm>
          <a:prstGeom prst="rect">
            <a:avLst/>
          </a:prstGeom>
          <a:noFill/>
        </p:spPr>
        <p:txBody>
          <a:bodyPr wrap="square" rtlCol="0">
            <a:spAutoFit/>
          </a:bodyPr>
          <a:lstStyle/>
          <a:p>
            <a:pPr eaLnBrk="1" fontAlgn="auto" hangingPunct="1">
              <a:spcBef>
                <a:spcPts val="0"/>
              </a:spcBef>
              <a:spcAft>
                <a:spcPts val="0"/>
              </a:spcAft>
            </a:pPr>
            <a:r>
              <a:rPr lang="en-US" sz="1600" dirty="0" smtClean="0">
                <a:solidFill>
                  <a:prstClr val="black"/>
                </a:solidFill>
                <a:latin typeface="Myriad Pro"/>
                <a:ea typeface="+mn-ea"/>
                <a:cs typeface="+mn-cs"/>
              </a:rPr>
              <a:t>Enable maximum access to finance for innovative projects </a:t>
            </a:r>
            <a:endParaRPr lang="en-US" sz="1600" dirty="0">
              <a:solidFill>
                <a:prstClr val="black"/>
              </a:solidFill>
              <a:latin typeface="Myriad Pro"/>
              <a:ea typeface="+mn-ea"/>
              <a:cs typeface="+mn-cs"/>
            </a:endParaRPr>
          </a:p>
        </p:txBody>
      </p:sp>
      <p:sp>
        <p:nvSpPr>
          <p:cNvPr id="44" name="Right Arrow 43"/>
          <p:cNvSpPr/>
          <p:nvPr/>
        </p:nvSpPr>
        <p:spPr>
          <a:xfrm>
            <a:off x="323528" y="5802868"/>
            <a:ext cx="648072" cy="184666"/>
          </a:xfrm>
          <a:prstGeom prst="rightArrow">
            <a:avLst/>
          </a:prstGeom>
          <a:blipFill>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1800" b="0">
              <a:solidFill>
                <a:prstClr val="white"/>
              </a:solidFill>
            </a:endParaRPr>
          </a:p>
        </p:txBody>
      </p:sp>
      <p:sp>
        <p:nvSpPr>
          <p:cNvPr id="45" name="TextBox 44"/>
          <p:cNvSpPr txBox="1"/>
          <p:nvPr/>
        </p:nvSpPr>
        <p:spPr>
          <a:xfrm>
            <a:off x="940466" y="5742801"/>
            <a:ext cx="6697027" cy="276999"/>
          </a:xfrm>
          <a:prstGeom prst="rect">
            <a:avLst/>
          </a:prstGeom>
          <a:noFill/>
        </p:spPr>
        <p:txBody>
          <a:bodyPr wrap="square" rtlCol="0">
            <a:spAutoFit/>
          </a:bodyPr>
          <a:lstStyle/>
          <a:p>
            <a:pPr eaLnBrk="1" fontAlgn="auto" hangingPunct="1">
              <a:spcBef>
                <a:spcPts val="0"/>
              </a:spcBef>
              <a:spcAft>
                <a:spcPts val="0"/>
              </a:spcAft>
            </a:pPr>
            <a:r>
              <a:rPr lang="en-US" sz="1200" dirty="0" smtClean="0">
                <a:solidFill>
                  <a:prstClr val="black"/>
                </a:solidFill>
                <a:latin typeface="Myriad Pro"/>
                <a:ea typeface="+mn-ea"/>
                <a:cs typeface="+mn-cs"/>
              </a:rPr>
              <a:t>Synergies between Projects Advisory and Horizontal Activities</a:t>
            </a:r>
            <a:endParaRPr lang="en-US" sz="1200" dirty="0">
              <a:solidFill>
                <a:prstClr val="black"/>
              </a:solidFill>
              <a:latin typeface="Myriad Pro"/>
              <a:ea typeface="+mn-ea"/>
              <a:cs typeface="+mn-cs"/>
            </a:endParaRPr>
          </a:p>
        </p:txBody>
      </p:sp>
      <p:sp>
        <p:nvSpPr>
          <p:cNvPr id="47" name="Rectangle 46"/>
          <p:cNvSpPr/>
          <p:nvPr/>
        </p:nvSpPr>
        <p:spPr>
          <a:xfrm>
            <a:off x="287897" y="4319771"/>
            <a:ext cx="2777989" cy="1123384"/>
          </a:xfrm>
          <a:prstGeom prst="rect">
            <a:avLst/>
          </a:prstGeom>
          <a:noFill/>
          <a:ln w="19050">
            <a:solidFill>
              <a:srgbClr val="6FAD1A"/>
            </a:solidFill>
            <a:prstDash val="sysDash"/>
            <a:bevel/>
          </a:ln>
        </p:spPr>
        <p:txBody>
          <a:bodyPr wrap="square" rtlCol="0">
            <a:spAutoFit/>
          </a:bodyPr>
          <a:lstStyle/>
          <a:p>
            <a:pPr marL="171450" indent="-171450" eaLnBrk="1" fontAlgn="auto" hangingPunct="1">
              <a:spcBef>
                <a:spcPts val="0"/>
              </a:spcBef>
              <a:spcAft>
                <a:spcPts val="300"/>
              </a:spcAft>
              <a:buFont typeface="Wingdings" panose="05000000000000000000" pitchFamily="2" charset="2"/>
              <a:buChar char="§"/>
            </a:pPr>
            <a:endParaRPr lang="en-US" sz="400" b="0" dirty="0" smtClean="0">
              <a:solidFill>
                <a:prstClr val="black"/>
              </a:solidFill>
              <a:latin typeface="Myriad Pro"/>
              <a:ea typeface="+mn-ea"/>
              <a:cs typeface="Myriad Pro"/>
            </a:endParaRPr>
          </a:p>
          <a:p>
            <a:pPr marL="171450" indent="-171450" eaLnBrk="1" fontAlgn="auto" hangingPunct="1">
              <a:spcBef>
                <a:spcPts val="0"/>
              </a:spcBef>
              <a:spcAft>
                <a:spcPts val="300"/>
              </a:spcAft>
              <a:buFont typeface="Wingdings" panose="05000000000000000000" pitchFamily="2" charset="2"/>
              <a:buChar char="§"/>
            </a:pPr>
            <a:r>
              <a:rPr lang="en-US" sz="1200" b="0" dirty="0" smtClean="0">
                <a:solidFill>
                  <a:prstClr val="black"/>
                </a:solidFill>
                <a:latin typeface="Myriad Pro"/>
                <a:ea typeface="+mn-ea"/>
                <a:cs typeface="Myriad Pro"/>
              </a:rPr>
              <a:t>Arctic </a:t>
            </a:r>
            <a:r>
              <a:rPr lang="en-US" sz="1200" b="0" dirty="0">
                <a:solidFill>
                  <a:prstClr val="black"/>
                </a:solidFill>
                <a:latin typeface="Myriad Pro"/>
                <a:ea typeface="+mn-ea"/>
                <a:cs typeface="Myriad Pro"/>
              </a:rPr>
              <a:t>Arc</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Fuel Cells and Hydrogen Joint Undertaking (H2M)</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Philips Health </a:t>
            </a:r>
            <a:r>
              <a:rPr lang="en-US" sz="1200" b="0" dirty="0" smtClean="0">
                <a:solidFill>
                  <a:prstClr val="black"/>
                </a:solidFill>
                <a:latin typeface="Myriad Pro"/>
                <a:ea typeface="+mn-ea"/>
                <a:cs typeface="Myriad Pro"/>
              </a:rPr>
              <a:t>Continuum</a:t>
            </a:r>
          </a:p>
          <a:p>
            <a:pPr marL="171450" indent="-171450" eaLnBrk="1" fontAlgn="auto" hangingPunct="1">
              <a:spcBef>
                <a:spcPts val="0"/>
              </a:spcBef>
              <a:spcAft>
                <a:spcPts val="300"/>
              </a:spcAft>
              <a:buFont typeface="Wingdings" panose="05000000000000000000" pitchFamily="2" charset="2"/>
              <a:buChar char="§"/>
            </a:pPr>
            <a:endParaRPr lang="en-US" sz="500" b="0" dirty="0">
              <a:solidFill>
                <a:prstClr val="black"/>
              </a:solidFill>
              <a:latin typeface="Myriad Pro"/>
              <a:ea typeface="+mn-ea"/>
              <a:cs typeface="Myriad Pro"/>
            </a:endParaRPr>
          </a:p>
        </p:txBody>
      </p:sp>
      <p:grpSp>
        <p:nvGrpSpPr>
          <p:cNvPr id="5" name="Group 4"/>
          <p:cNvGrpSpPr/>
          <p:nvPr/>
        </p:nvGrpSpPr>
        <p:grpSpPr>
          <a:xfrm>
            <a:off x="292631" y="2059359"/>
            <a:ext cx="2772962" cy="2126789"/>
            <a:chOff x="448876" y="2564903"/>
            <a:chExt cx="2621754" cy="2126789"/>
          </a:xfrm>
        </p:grpSpPr>
        <p:sp>
          <p:nvSpPr>
            <p:cNvPr id="46" name="TextBox 45"/>
            <p:cNvSpPr txBox="1"/>
            <p:nvPr/>
          </p:nvSpPr>
          <p:spPr>
            <a:xfrm>
              <a:off x="453620" y="2682205"/>
              <a:ext cx="2612266" cy="1723549"/>
            </a:xfrm>
            <a:prstGeom prst="rect">
              <a:avLst/>
            </a:prstGeom>
            <a:noFill/>
          </p:spPr>
          <p:txBody>
            <a:bodyPr wrap="square" rtlCol="0">
              <a:spAutoFit/>
            </a:bodyPr>
            <a:lstStyle/>
            <a:p>
              <a:pPr marL="171450" indent="-171450" eaLnBrk="1" fontAlgn="auto" hangingPunct="1">
                <a:spcBef>
                  <a:spcPts val="0"/>
                </a:spcBef>
                <a:spcAft>
                  <a:spcPts val="600"/>
                </a:spcAft>
                <a:buFont typeface="Wingdings" panose="05000000000000000000" pitchFamily="2" charset="2"/>
                <a:buChar char="§"/>
              </a:pPr>
              <a:r>
                <a:rPr lang="en-US" sz="1200" dirty="0">
                  <a:solidFill>
                    <a:prstClr val="black"/>
                  </a:solidFill>
                  <a:latin typeface="Myriad Pro"/>
                  <a:ea typeface="+mn-ea"/>
                  <a:cs typeface="Myriad Pro"/>
                </a:rPr>
                <a:t>Improve bankability/investment readiness</a:t>
              </a:r>
            </a:p>
            <a:p>
              <a:pPr marL="171450" indent="-171450" eaLnBrk="1" fontAlgn="auto" hangingPunct="1">
                <a:spcBef>
                  <a:spcPts val="0"/>
                </a:spcBef>
                <a:spcAft>
                  <a:spcPts val="600"/>
                </a:spcAft>
                <a:buFont typeface="Wingdings" panose="05000000000000000000" pitchFamily="2" charset="2"/>
                <a:buChar char="§"/>
              </a:pPr>
              <a:r>
                <a:rPr lang="en-US" sz="1200" dirty="0">
                  <a:solidFill>
                    <a:prstClr val="black"/>
                  </a:solidFill>
                  <a:latin typeface="Myriad Pro"/>
                  <a:ea typeface="+mn-ea"/>
                  <a:cs typeface="Myriad Pro"/>
                </a:rPr>
                <a:t>Enable earlier/ faster access to finance</a:t>
              </a:r>
            </a:p>
            <a:p>
              <a:pPr marL="171450" indent="-171450" eaLnBrk="1" fontAlgn="auto" hangingPunct="1">
                <a:spcBef>
                  <a:spcPts val="0"/>
                </a:spcBef>
                <a:spcAft>
                  <a:spcPts val="0"/>
                </a:spcAft>
                <a:buFont typeface="Wingdings" panose="05000000000000000000" pitchFamily="2" charset="2"/>
                <a:buChar char="§"/>
              </a:pPr>
              <a:r>
                <a:rPr lang="en-US" sz="1200" dirty="0">
                  <a:solidFill>
                    <a:prstClr val="black"/>
                  </a:solidFill>
                  <a:latin typeface="Myriad Pro"/>
                  <a:ea typeface="+mn-ea"/>
                  <a:cs typeface="Myriad Pro"/>
                </a:rPr>
                <a:t>Light Project Advisory</a:t>
              </a:r>
            </a:p>
            <a:p>
              <a:pPr eaLnBrk="1" fontAlgn="auto" hangingPunct="1">
                <a:spcBef>
                  <a:spcPts val="0"/>
                </a:spcBef>
                <a:spcAft>
                  <a:spcPts val="0"/>
                </a:spcAft>
              </a:pPr>
              <a:endParaRPr lang="en-US" sz="1200" b="0" dirty="0" smtClean="0">
                <a:solidFill>
                  <a:prstClr val="black"/>
                </a:solidFill>
                <a:latin typeface="Myriad Pro"/>
                <a:ea typeface="+mn-ea"/>
                <a:cs typeface="Myriad Pro"/>
              </a:endParaRPr>
            </a:p>
            <a:p>
              <a:pPr marL="171450" indent="-171450" eaLnBrk="1" fontAlgn="auto" hangingPunct="1">
                <a:spcBef>
                  <a:spcPts val="0"/>
                </a:spcBef>
                <a:spcAft>
                  <a:spcPts val="0"/>
                </a:spcAft>
                <a:buFont typeface="Wingdings" panose="05000000000000000000" pitchFamily="2" charset="2"/>
                <a:buChar char="§"/>
              </a:pPr>
              <a:endParaRPr lang="en-US" sz="1200" b="0" dirty="0">
                <a:solidFill>
                  <a:prstClr val="black">
                    <a:lumMod val="75000"/>
                    <a:lumOff val="25000"/>
                  </a:prstClr>
                </a:solidFill>
                <a:latin typeface="Myriad Pro"/>
                <a:ea typeface="+mn-ea"/>
                <a:cs typeface="Myriad Pro"/>
              </a:endParaRPr>
            </a:p>
          </p:txBody>
        </p:sp>
        <p:sp>
          <p:nvSpPr>
            <p:cNvPr id="49" name="Rectangle 48"/>
            <p:cNvSpPr/>
            <p:nvPr/>
          </p:nvSpPr>
          <p:spPr>
            <a:xfrm>
              <a:off x="448876" y="2564903"/>
              <a:ext cx="2621754" cy="2126789"/>
            </a:xfrm>
            <a:prstGeom prst="rect">
              <a:avLst/>
            </a:prstGeom>
            <a:noFill/>
            <a:ln w="25400" cap="sq">
              <a:solidFill>
                <a:srgbClr val="6FAD1A"/>
              </a:solidFill>
              <a:prstDash val="solid"/>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48" name="Rounded Rectangle 47"/>
          <p:cNvSpPr/>
          <p:nvPr/>
        </p:nvSpPr>
        <p:spPr>
          <a:xfrm>
            <a:off x="280095" y="1827266"/>
            <a:ext cx="2801517" cy="303486"/>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pPr>
            <a:r>
              <a:rPr lang="en-US" kern="0" dirty="0">
                <a:solidFill>
                  <a:prstClr val="white"/>
                </a:solidFill>
                <a:latin typeface="Arial Greek" panose="020B0604020202020204" pitchFamily="34" charset="0"/>
                <a:ea typeface="MS PGothic" pitchFamily="34" charset="-128"/>
              </a:rPr>
              <a:t>Projects Advisory </a:t>
            </a:r>
          </a:p>
        </p:txBody>
      </p:sp>
      <p:sp>
        <p:nvSpPr>
          <p:cNvPr id="50" name="Rectangle 49"/>
          <p:cNvSpPr/>
          <p:nvPr/>
        </p:nvSpPr>
        <p:spPr>
          <a:xfrm>
            <a:off x="6055332" y="4335841"/>
            <a:ext cx="2777989" cy="1569660"/>
          </a:xfrm>
          <a:prstGeom prst="rect">
            <a:avLst/>
          </a:prstGeom>
          <a:noFill/>
          <a:ln w="19050">
            <a:solidFill>
              <a:srgbClr val="6FAD1A"/>
            </a:solidFill>
            <a:prstDash val="sysDash"/>
            <a:bevel/>
          </a:ln>
        </p:spPr>
        <p:txBody>
          <a:bodyPr wrap="square" rtlCol="0">
            <a:spAutoFit/>
          </a:bodyPr>
          <a:lstStyle/>
          <a:p>
            <a:pPr marL="171450" indent="-171450" eaLnBrk="1" fontAlgn="auto" hangingPunct="1">
              <a:spcBef>
                <a:spcPts val="0"/>
              </a:spcBef>
              <a:spcAft>
                <a:spcPts val="300"/>
              </a:spcAft>
              <a:buFont typeface="Wingdings" panose="05000000000000000000" pitchFamily="2" charset="2"/>
              <a:buChar char="§"/>
            </a:pPr>
            <a:endParaRPr lang="en-US" sz="400" b="0" dirty="0" smtClean="0">
              <a:solidFill>
                <a:prstClr val="black"/>
              </a:solidFill>
              <a:latin typeface="Myriad Pro"/>
              <a:ea typeface="+mn-ea"/>
              <a:cs typeface="Myriad Pro"/>
            </a:endParaRP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Circular Economy (CE)</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Key Enabling Technologies (KETs)</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Infectious Diseases Financing Facility (IDFF)</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Bio-economy</a:t>
            </a:r>
          </a:p>
          <a:p>
            <a:pPr marL="171450" indent="-171450" eaLnBrk="1" fontAlgn="auto" hangingPunct="1">
              <a:spcBef>
                <a:spcPts val="0"/>
              </a:spcBef>
              <a:spcAft>
                <a:spcPts val="300"/>
              </a:spcAft>
              <a:buFont typeface="Wingdings" panose="05000000000000000000" pitchFamily="2" charset="2"/>
              <a:buChar char="§"/>
            </a:pPr>
            <a:r>
              <a:rPr lang="en-US" sz="1200" b="0" dirty="0">
                <a:solidFill>
                  <a:prstClr val="black"/>
                </a:solidFill>
                <a:latin typeface="Myriad Pro"/>
                <a:ea typeface="+mn-ea"/>
                <a:cs typeface="Myriad Pro"/>
              </a:rPr>
              <a:t>RTOs/EARTO</a:t>
            </a:r>
          </a:p>
          <a:p>
            <a:pPr marL="171450" indent="-171450" eaLnBrk="1" fontAlgn="auto" hangingPunct="1">
              <a:spcBef>
                <a:spcPts val="0"/>
              </a:spcBef>
              <a:spcAft>
                <a:spcPts val="300"/>
              </a:spcAft>
              <a:buFont typeface="Wingdings" panose="05000000000000000000" pitchFamily="2" charset="2"/>
              <a:buChar char="§"/>
            </a:pPr>
            <a:endParaRPr lang="en-US" sz="500" b="0" dirty="0">
              <a:solidFill>
                <a:prstClr val="black"/>
              </a:solidFill>
              <a:latin typeface="Myriad Pro"/>
              <a:ea typeface="+mn-ea"/>
              <a:cs typeface="Myriad Pro"/>
            </a:endParaRPr>
          </a:p>
        </p:txBody>
      </p:sp>
      <p:grpSp>
        <p:nvGrpSpPr>
          <p:cNvPr id="52" name="Group 51"/>
          <p:cNvGrpSpPr/>
          <p:nvPr/>
        </p:nvGrpSpPr>
        <p:grpSpPr>
          <a:xfrm>
            <a:off x="6055332" y="2075429"/>
            <a:ext cx="2768840" cy="2456404"/>
            <a:chOff x="448876" y="2564903"/>
            <a:chExt cx="2621754" cy="2456404"/>
          </a:xfrm>
        </p:grpSpPr>
        <p:sp>
          <p:nvSpPr>
            <p:cNvPr id="54" name="TextBox 53"/>
            <p:cNvSpPr txBox="1"/>
            <p:nvPr/>
          </p:nvSpPr>
          <p:spPr>
            <a:xfrm>
              <a:off x="453620" y="2682205"/>
              <a:ext cx="2612266" cy="2339102"/>
            </a:xfrm>
            <a:prstGeom prst="rect">
              <a:avLst/>
            </a:prstGeom>
            <a:noFill/>
          </p:spPr>
          <p:txBody>
            <a:bodyPr wrap="square" rtlCol="0">
              <a:spAutoFit/>
            </a:bodyPr>
            <a:lstStyle/>
            <a:p>
              <a:pPr marL="171450" indent="-171450" eaLnBrk="1" fontAlgn="auto" hangingPunct="1">
                <a:spcBef>
                  <a:spcPts val="0"/>
                </a:spcBef>
                <a:spcAft>
                  <a:spcPts val="600"/>
                </a:spcAft>
                <a:buFont typeface="Wingdings" panose="05000000000000000000" pitchFamily="2" charset="2"/>
                <a:buChar char="§"/>
              </a:pPr>
              <a:r>
                <a:rPr lang="en-US" sz="1200" dirty="0">
                  <a:solidFill>
                    <a:prstClr val="black"/>
                  </a:solidFill>
                  <a:latin typeface="Myriad Pro"/>
                  <a:ea typeface="+mn-ea"/>
                  <a:cs typeface="Myriad Pro"/>
                </a:rPr>
                <a:t>Improve framework conditions for financing</a:t>
              </a:r>
            </a:p>
            <a:p>
              <a:pPr marL="171450" indent="-171450" eaLnBrk="1" fontAlgn="auto" hangingPunct="1">
                <a:spcBef>
                  <a:spcPts val="0"/>
                </a:spcBef>
                <a:spcAft>
                  <a:spcPts val="600"/>
                </a:spcAft>
                <a:buFont typeface="Wingdings" panose="05000000000000000000" pitchFamily="2" charset="2"/>
                <a:buChar char="§"/>
              </a:pPr>
              <a:r>
                <a:rPr lang="en-US" sz="1200" dirty="0">
                  <a:solidFill>
                    <a:prstClr val="black"/>
                  </a:solidFill>
                  <a:latin typeface="Myriad Pro"/>
                  <a:ea typeface="+mn-ea"/>
                  <a:cs typeface="Myriad Pro"/>
                </a:rPr>
                <a:t>Develop “business case” for new financing mechanisms in RDI sectors</a:t>
              </a:r>
            </a:p>
            <a:p>
              <a:pPr marL="171450" indent="-171450" eaLnBrk="1" fontAlgn="auto" hangingPunct="1">
                <a:spcBef>
                  <a:spcPts val="0"/>
                </a:spcBef>
                <a:spcAft>
                  <a:spcPts val="0"/>
                </a:spcAft>
                <a:buFont typeface="Wingdings" panose="05000000000000000000" pitchFamily="2" charset="2"/>
                <a:buChar char="§"/>
              </a:pPr>
              <a:r>
                <a:rPr lang="en-US" sz="1200" dirty="0">
                  <a:solidFill>
                    <a:prstClr val="black"/>
                  </a:solidFill>
                  <a:latin typeface="Myriad Pro"/>
                  <a:ea typeface="+mn-ea"/>
                  <a:cs typeface="Myriad Pro"/>
                </a:rPr>
                <a:t>Prepare studies on increasing effectiveness of financial instruments to address specific sector/RDI policy objectives</a:t>
              </a:r>
            </a:p>
            <a:p>
              <a:pPr eaLnBrk="1" fontAlgn="auto" hangingPunct="1">
                <a:spcBef>
                  <a:spcPts val="0"/>
                </a:spcBef>
                <a:spcAft>
                  <a:spcPts val="0"/>
                </a:spcAft>
              </a:pPr>
              <a:endParaRPr lang="en-US" sz="1200" b="0" dirty="0">
                <a:solidFill>
                  <a:prstClr val="black"/>
                </a:solidFill>
                <a:latin typeface="Myriad Pro"/>
                <a:ea typeface="+mn-ea"/>
                <a:cs typeface="Myriad Pro"/>
              </a:endParaRPr>
            </a:p>
            <a:p>
              <a:pPr eaLnBrk="1" fontAlgn="auto" hangingPunct="1">
                <a:spcBef>
                  <a:spcPts val="0"/>
                </a:spcBef>
                <a:spcAft>
                  <a:spcPts val="0"/>
                </a:spcAft>
              </a:pPr>
              <a:endParaRPr lang="en-US" sz="1200" b="0" dirty="0" smtClean="0">
                <a:solidFill>
                  <a:prstClr val="black"/>
                </a:solidFill>
                <a:latin typeface="Myriad Pro"/>
                <a:ea typeface="+mn-ea"/>
                <a:cs typeface="Myriad Pro"/>
              </a:endParaRPr>
            </a:p>
            <a:p>
              <a:pPr marL="171450" indent="-171450" eaLnBrk="1" fontAlgn="auto" hangingPunct="1">
                <a:spcBef>
                  <a:spcPts val="0"/>
                </a:spcBef>
                <a:spcAft>
                  <a:spcPts val="0"/>
                </a:spcAft>
                <a:buFont typeface="Wingdings" panose="05000000000000000000" pitchFamily="2" charset="2"/>
                <a:buChar char="§"/>
              </a:pPr>
              <a:endParaRPr lang="en-US" sz="400" b="0" dirty="0">
                <a:solidFill>
                  <a:prstClr val="black">
                    <a:lumMod val="75000"/>
                    <a:lumOff val="25000"/>
                  </a:prstClr>
                </a:solidFill>
                <a:latin typeface="Myriad Pro"/>
                <a:ea typeface="+mn-ea"/>
                <a:cs typeface="Myriad Pro"/>
              </a:endParaRPr>
            </a:p>
          </p:txBody>
        </p:sp>
        <p:sp>
          <p:nvSpPr>
            <p:cNvPr id="55" name="Rectangle 54"/>
            <p:cNvSpPr/>
            <p:nvPr/>
          </p:nvSpPr>
          <p:spPr>
            <a:xfrm>
              <a:off x="448876" y="2564903"/>
              <a:ext cx="2621754" cy="2126789"/>
            </a:xfrm>
            <a:prstGeom prst="rect">
              <a:avLst/>
            </a:prstGeom>
            <a:noFill/>
            <a:ln w="25400" cap="sq">
              <a:solidFill>
                <a:srgbClr val="6FAD1A"/>
              </a:solidFill>
              <a:prstDash val="solid"/>
              <a:miter lim="800000"/>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sp>
        <p:nvSpPr>
          <p:cNvPr id="53" name="Rounded Rectangle 52"/>
          <p:cNvSpPr/>
          <p:nvPr/>
        </p:nvSpPr>
        <p:spPr>
          <a:xfrm>
            <a:off x="6040735" y="1843336"/>
            <a:ext cx="2801517" cy="303486"/>
          </a:xfrm>
          <a:prstGeom prst="roundRect">
            <a:avLst>
              <a:gd name="adj"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auto">
              <a:spcBef>
                <a:spcPts val="0"/>
              </a:spcBef>
              <a:spcAft>
                <a:spcPts val="0"/>
              </a:spcAft>
            </a:pPr>
            <a:r>
              <a:rPr lang="en-US" kern="0" dirty="0" smtClean="0">
                <a:solidFill>
                  <a:prstClr val="white"/>
                </a:solidFill>
                <a:latin typeface="Arial Greek" panose="020B0604020202020204" pitchFamily="34" charset="0"/>
                <a:ea typeface="MS PGothic" pitchFamily="34" charset="-128"/>
              </a:rPr>
              <a:t>Horizontal Activities</a:t>
            </a:r>
            <a:endParaRPr lang="en-US" kern="0" dirty="0">
              <a:solidFill>
                <a:prstClr val="white"/>
              </a:solidFill>
              <a:latin typeface="Arial Greek" panose="020B0604020202020204" pitchFamily="34" charset="0"/>
              <a:ea typeface="MS PGothic" pitchFamily="34" charset="-128"/>
            </a:endParaRPr>
          </a:p>
        </p:txBody>
      </p:sp>
      <p:grpSp>
        <p:nvGrpSpPr>
          <p:cNvPr id="26" name="Group 25"/>
          <p:cNvGrpSpPr/>
          <p:nvPr/>
        </p:nvGrpSpPr>
        <p:grpSpPr>
          <a:xfrm>
            <a:off x="2915816" y="1466229"/>
            <a:ext cx="3292882" cy="3113411"/>
            <a:chOff x="3048000" y="2339518"/>
            <a:chExt cx="3179513" cy="3014586"/>
          </a:xfrm>
        </p:grpSpPr>
        <p:sp>
          <p:nvSpPr>
            <p:cNvPr id="27" name="Oval 26"/>
            <p:cNvSpPr/>
            <p:nvPr/>
          </p:nvSpPr>
          <p:spPr>
            <a:xfrm>
              <a:off x="3401346" y="2695054"/>
              <a:ext cx="2384580" cy="2311494"/>
            </a:xfrm>
            <a:prstGeom prst="ellipse">
              <a:avLst/>
            </a:prstGeom>
            <a:noFill/>
            <a:ln w="76200">
              <a:solidFill>
                <a:srgbClr val="6FAD1A"/>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1800" b="0">
                <a:solidFill>
                  <a:prstClr val="white"/>
                </a:solidFill>
              </a:endParaRPr>
            </a:p>
          </p:txBody>
        </p:sp>
        <p:grpSp>
          <p:nvGrpSpPr>
            <p:cNvPr id="28" name="Group 27"/>
            <p:cNvGrpSpPr/>
            <p:nvPr/>
          </p:nvGrpSpPr>
          <p:grpSpPr>
            <a:xfrm>
              <a:off x="3048000" y="3434173"/>
              <a:ext cx="762000" cy="762000"/>
              <a:chOff x="4262913" y="2345414"/>
              <a:chExt cx="762000" cy="762000"/>
            </a:xfrm>
          </p:grpSpPr>
          <p:sp>
            <p:nvSpPr>
              <p:cNvPr id="41" name="Oval 40"/>
              <p:cNvSpPr/>
              <p:nvPr/>
            </p:nvSpPr>
            <p:spPr>
              <a:xfrm>
                <a:off x="4262913" y="2345414"/>
                <a:ext cx="762000" cy="762000"/>
              </a:xfrm>
              <a:prstGeom prst="ellipse">
                <a:avLst/>
              </a:prstGeom>
              <a:solidFill>
                <a:srgbClr val="0070C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700" b="0" dirty="0">
                  <a:solidFill>
                    <a:prstClr val="white"/>
                  </a:solidFill>
                </a:endParaRPr>
              </a:p>
            </p:txBody>
          </p:sp>
          <p:sp>
            <p:nvSpPr>
              <p:cNvPr id="42" name="TextBox 41"/>
              <p:cNvSpPr txBox="1"/>
              <p:nvPr/>
            </p:nvSpPr>
            <p:spPr>
              <a:xfrm>
                <a:off x="4341753" y="2526360"/>
                <a:ext cx="644253" cy="389591"/>
              </a:xfrm>
              <a:prstGeom prst="rect">
                <a:avLst/>
              </a:prstGeom>
              <a:noFill/>
            </p:spPr>
            <p:txBody>
              <a:bodyPr wrap="none" rtlCol="0">
                <a:spAutoFit/>
              </a:bodyPr>
              <a:lstStyle/>
              <a:p>
                <a:pPr algn="ctr" eaLnBrk="1" fontAlgn="auto" hangingPunct="1">
                  <a:spcBef>
                    <a:spcPts val="0"/>
                  </a:spcBef>
                  <a:spcAft>
                    <a:spcPts val="0"/>
                  </a:spcAft>
                </a:pPr>
                <a:r>
                  <a:rPr lang="en-US" sz="900" dirty="0" smtClean="0">
                    <a:solidFill>
                      <a:prstClr val="white"/>
                    </a:solidFill>
                    <a:latin typeface="Calibri"/>
                    <a:ea typeface="+mn-ea"/>
                    <a:cs typeface="+mn-cs"/>
                  </a:rPr>
                  <a:t>Projects </a:t>
                </a:r>
              </a:p>
              <a:p>
                <a:pPr algn="ctr" eaLnBrk="1" fontAlgn="auto" hangingPunct="1">
                  <a:spcBef>
                    <a:spcPts val="0"/>
                  </a:spcBef>
                  <a:spcAft>
                    <a:spcPts val="0"/>
                  </a:spcAft>
                </a:pPr>
                <a:r>
                  <a:rPr lang="en-US" sz="900" dirty="0" smtClean="0">
                    <a:solidFill>
                      <a:prstClr val="white"/>
                    </a:solidFill>
                    <a:latin typeface="Calibri"/>
                    <a:ea typeface="+mn-ea"/>
                    <a:cs typeface="+mn-cs"/>
                  </a:rPr>
                  <a:t>Advisory</a:t>
                </a:r>
                <a:endParaRPr lang="en-US" sz="900" dirty="0">
                  <a:solidFill>
                    <a:prstClr val="white"/>
                  </a:solidFill>
                  <a:latin typeface="Calibri"/>
                  <a:ea typeface="+mn-ea"/>
                  <a:cs typeface="+mn-cs"/>
                </a:endParaRPr>
              </a:p>
            </p:txBody>
          </p:sp>
        </p:grpSp>
        <p:grpSp>
          <p:nvGrpSpPr>
            <p:cNvPr id="29" name="Group 28"/>
            <p:cNvGrpSpPr/>
            <p:nvPr/>
          </p:nvGrpSpPr>
          <p:grpSpPr>
            <a:xfrm>
              <a:off x="4204674" y="4592104"/>
              <a:ext cx="835071" cy="762000"/>
              <a:chOff x="4267985" y="4586061"/>
              <a:chExt cx="835071" cy="762000"/>
            </a:xfrm>
          </p:grpSpPr>
          <p:sp>
            <p:nvSpPr>
              <p:cNvPr id="39" name="Oval 38"/>
              <p:cNvSpPr/>
              <p:nvPr/>
            </p:nvSpPr>
            <p:spPr>
              <a:xfrm>
                <a:off x="4293722" y="4586061"/>
                <a:ext cx="762001" cy="762000"/>
              </a:xfrm>
              <a:prstGeom prst="ellipse">
                <a:avLst/>
              </a:prstGeom>
              <a:solidFill>
                <a:srgbClr val="0070C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700" b="0" dirty="0">
                  <a:solidFill>
                    <a:prstClr val="white"/>
                  </a:solidFill>
                </a:endParaRPr>
              </a:p>
            </p:txBody>
          </p:sp>
          <p:sp>
            <p:nvSpPr>
              <p:cNvPr id="40" name="TextBox 39"/>
              <p:cNvSpPr txBox="1"/>
              <p:nvPr/>
            </p:nvSpPr>
            <p:spPr>
              <a:xfrm>
                <a:off x="4267985" y="4713145"/>
                <a:ext cx="835071" cy="507831"/>
              </a:xfrm>
              <a:prstGeom prst="rect">
                <a:avLst/>
              </a:prstGeom>
              <a:noFill/>
            </p:spPr>
            <p:txBody>
              <a:bodyPr wrap="square" rtlCol="0">
                <a:spAutoFit/>
              </a:bodyPr>
              <a:lstStyle/>
              <a:p>
                <a:pPr algn="ctr" eaLnBrk="1" fontAlgn="auto" hangingPunct="1">
                  <a:spcBef>
                    <a:spcPts val="0"/>
                  </a:spcBef>
                  <a:spcAft>
                    <a:spcPts val="0"/>
                  </a:spcAft>
                </a:pPr>
                <a:r>
                  <a:rPr lang="en-US" sz="900" dirty="0" smtClean="0">
                    <a:solidFill>
                      <a:prstClr val="white"/>
                    </a:solidFill>
                    <a:latin typeface="Calibri"/>
                    <a:ea typeface="+mn-ea"/>
                    <a:cs typeface="+mn-cs"/>
                  </a:rPr>
                  <a:t>Transfer of Lessons Learned</a:t>
                </a:r>
                <a:endParaRPr lang="en-US" sz="900" dirty="0">
                  <a:solidFill>
                    <a:prstClr val="white"/>
                  </a:solidFill>
                  <a:latin typeface="Calibri"/>
                  <a:ea typeface="+mn-ea"/>
                  <a:cs typeface="+mn-cs"/>
                </a:endParaRPr>
              </a:p>
            </p:txBody>
          </p:sp>
        </p:grpSp>
        <p:grpSp>
          <p:nvGrpSpPr>
            <p:cNvPr id="30" name="Group 29"/>
            <p:cNvGrpSpPr/>
            <p:nvPr/>
          </p:nvGrpSpPr>
          <p:grpSpPr>
            <a:xfrm>
              <a:off x="5380603" y="3434173"/>
              <a:ext cx="846910" cy="762000"/>
              <a:chOff x="4262913" y="2345414"/>
              <a:chExt cx="846910" cy="762000"/>
            </a:xfrm>
          </p:grpSpPr>
          <p:sp>
            <p:nvSpPr>
              <p:cNvPr id="37" name="Oval 36"/>
              <p:cNvSpPr/>
              <p:nvPr/>
            </p:nvSpPr>
            <p:spPr>
              <a:xfrm>
                <a:off x="4262913" y="2345414"/>
                <a:ext cx="762000" cy="762000"/>
              </a:xfrm>
              <a:prstGeom prst="ellipse">
                <a:avLst/>
              </a:prstGeom>
              <a:solidFill>
                <a:srgbClr val="0070C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700" b="0" dirty="0">
                  <a:solidFill>
                    <a:prstClr val="white"/>
                  </a:solidFill>
                </a:endParaRPr>
              </a:p>
            </p:txBody>
          </p:sp>
          <p:sp>
            <p:nvSpPr>
              <p:cNvPr id="38" name="TextBox 37"/>
              <p:cNvSpPr txBox="1"/>
              <p:nvPr/>
            </p:nvSpPr>
            <p:spPr>
              <a:xfrm>
                <a:off x="4274752" y="2506174"/>
                <a:ext cx="835071" cy="369332"/>
              </a:xfrm>
              <a:prstGeom prst="rect">
                <a:avLst/>
              </a:prstGeom>
              <a:noFill/>
            </p:spPr>
            <p:txBody>
              <a:bodyPr wrap="square" rtlCol="0">
                <a:spAutoFit/>
              </a:bodyPr>
              <a:lstStyle/>
              <a:p>
                <a:pPr algn="ctr" eaLnBrk="1" fontAlgn="auto" hangingPunct="1">
                  <a:spcBef>
                    <a:spcPts val="0"/>
                  </a:spcBef>
                  <a:spcAft>
                    <a:spcPts val="0"/>
                  </a:spcAft>
                </a:pPr>
                <a:r>
                  <a:rPr lang="en-US" sz="900" dirty="0" smtClean="0">
                    <a:solidFill>
                      <a:prstClr val="white"/>
                    </a:solidFill>
                    <a:latin typeface="Calibri"/>
                    <a:ea typeface="+mn-ea"/>
                    <a:cs typeface="+mn-cs"/>
                  </a:rPr>
                  <a:t>Horizontal Activities</a:t>
                </a:r>
                <a:endParaRPr lang="en-US" sz="900" dirty="0">
                  <a:solidFill>
                    <a:prstClr val="white"/>
                  </a:solidFill>
                  <a:latin typeface="Calibri"/>
                  <a:ea typeface="+mn-ea"/>
                  <a:cs typeface="+mn-cs"/>
                </a:endParaRPr>
              </a:p>
            </p:txBody>
          </p:sp>
        </p:grpSp>
        <p:grpSp>
          <p:nvGrpSpPr>
            <p:cNvPr id="31" name="Group 30"/>
            <p:cNvGrpSpPr/>
            <p:nvPr/>
          </p:nvGrpSpPr>
          <p:grpSpPr>
            <a:xfrm>
              <a:off x="4158157" y="2339518"/>
              <a:ext cx="914400" cy="762000"/>
              <a:chOff x="4190984" y="164796"/>
              <a:chExt cx="914400" cy="762000"/>
            </a:xfrm>
          </p:grpSpPr>
          <p:sp>
            <p:nvSpPr>
              <p:cNvPr id="35" name="Oval 34"/>
              <p:cNvSpPr/>
              <p:nvPr/>
            </p:nvSpPr>
            <p:spPr>
              <a:xfrm>
                <a:off x="4263241" y="164796"/>
                <a:ext cx="761998" cy="762000"/>
              </a:xfrm>
              <a:prstGeom prst="ellipse">
                <a:avLst/>
              </a:prstGeom>
              <a:solidFill>
                <a:srgbClr val="0070C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700" b="0" dirty="0">
                  <a:solidFill>
                    <a:prstClr val="white"/>
                  </a:solidFill>
                </a:endParaRPr>
              </a:p>
            </p:txBody>
          </p:sp>
          <p:sp>
            <p:nvSpPr>
              <p:cNvPr id="36" name="TextBox 35"/>
              <p:cNvSpPr txBox="1"/>
              <p:nvPr/>
            </p:nvSpPr>
            <p:spPr>
              <a:xfrm>
                <a:off x="4190984" y="335664"/>
                <a:ext cx="914400" cy="369332"/>
              </a:xfrm>
              <a:prstGeom prst="rect">
                <a:avLst/>
              </a:prstGeom>
              <a:noFill/>
            </p:spPr>
            <p:txBody>
              <a:bodyPr wrap="square" rtlCol="0">
                <a:spAutoFit/>
              </a:bodyPr>
              <a:lstStyle/>
              <a:p>
                <a:pPr algn="ctr" eaLnBrk="1" fontAlgn="auto" hangingPunct="1">
                  <a:spcBef>
                    <a:spcPts val="0"/>
                  </a:spcBef>
                  <a:spcAft>
                    <a:spcPts val="0"/>
                  </a:spcAft>
                </a:pPr>
                <a:r>
                  <a:rPr lang="en-US" sz="900" dirty="0" smtClean="0">
                    <a:solidFill>
                      <a:prstClr val="white"/>
                    </a:solidFill>
                    <a:latin typeface="Calibri"/>
                    <a:ea typeface="+mn-ea"/>
                    <a:cs typeface="+mn-cs"/>
                  </a:rPr>
                  <a:t>Pipeline Development</a:t>
                </a:r>
                <a:endParaRPr lang="en-US" sz="900" dirty="0">
                  <a:solidFill>
                    <a:prstClr val="white"/>
                  </a:solidFill>
                  <a:latin typeface="Calibri"/>
                  <a:ea typeface="+mn-ea"/>
                  <a:cs typeface="+mn-cs"/>
                </a:endParaRPr>
              </a:p>
            </p:txBody>
          </p:sp>
        </p:grpSp>
        <p:grpSp>
          <p:nvGrpSpPr>
            <p:cNvPr id="32" name="Group 31"/>
            <p:cNvGrpSpPr/>
            <p:nvPr/>
          </p:nvGrpSpPr>
          <p:grpSpPr>
            <a:xfrm>
              <a:off x="4067175" y="3338720"/>
              <a:ext cx="1094939" cy="1092860"/>
              <a:chOff x="4038600" y="3276600"/>
              <a:chExt cx="1094939" cy="1092860"/>
            </a:xfrm>
          </p:grpSpPr>
          <p:sp>
            <p:nvSpPr>
              <p:cNvPr id="33" name="Oval 32"/>
              <p:cNvSpPr/>
              <p:nvPr/>
            </p:nvSpPr>
            <p:spPr>
              <a:xfrm>
                <a:off x="4038600" y="3276600"/>
                <a:ext cx="1094939" cy="1092860"/>
              </a:xfrm>
              <a:prstGeom prst="ellipse">
                <a:avLst/>
              </a:prstGeom>
              <a:solidFill>
                <a:srgbClr val="6FAD1A"/>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34" name="TextBox 33"/>
              <p:cNvSpPr txBox="1"/>
              <p:nvPr/>
            </p:nvSpPr>
            <p:spPr>
              <a:xfrm>
                <a:off x="4150382" y="3561420"/>
                <a:ext cx="886507" cy="476812"/>
              </a:xfrm>
              <a:prstGeom prst="rect">
                <a:avLst/>
              </a:prstGeom>
              <a:noFill/>
            </p:spPr>
            <p:txBody>
              <a:bodyPr wrap="square" rtlCol="0">
                <a:spAutoFit/>
              </a:bodyPr>
              <a:lstStyle/>
              <a:p>
                <a:pPr algn="ctr" eaLnBrk="1" fontAlgn="auto" hangingPunct="1">
                  <a:spcBef>
                    <a:spcPts val="0"/>
                  </a:spcBef>
                  <a:spcAft>
                    <a:spcPts val="0"/>
                  </a:spcAft>
                </a:pPr>
                <a:r>
                  <a:rPr lang="en-US" sz="1300" dirty="0" smtClean="0">
                    <a:solidFill>
                      <a:prstClr val="white"/>
                    </a:solidFill>
                    <a:latin typeface="Calibri"/>
                    <a:ea typeface="+mn-ea"/>
                    <a:cs typeface="+mn-cs"/>
                  </a:rPr>
                  <a:t>InnovFin Advisory</a:t>
                </a:r>
                <a:endParaRPr lang="en-US" sz="1300" dirty="0">
                  <a:solidFill>
                    <a:prstClr val="white"/>
                  </a:solidFill>
                  <a:latin typeface="Calibri"/>
                  <a:ea typeface="+mn-ea"/>
                  <a:cs typeface="+mn-cs"/>
                </a:endParaRPr>
              </a:p>
            </p:txBody>
          </p:sp>
        </p:grpSp>
      </p:grpSp>
      <p:grpSp>
        <p:nvGrpSpPr>
          <p:cNvPr id="7" name="Group 6"/>
          <p:cNvGrpSpPr/>
          <p:nvPr/>
        </p:nvGrpSpPr>
        <p:grpSpPr>
          <a:xfrm>
            <a:off x="77891" y="6089582"/>
            <a:ext cx="2131909" cy="463618"/>
            <a:chOff x="77891" y="6089582"/>
            <a:chExt cx="2131909" cy="463618"/>
          </a:xfrm>
        </p:grpSpPr>
        <p:sp>
          <p:nvSpPr>
            <p:cNvPr id="6" name="Rectangle 5"/>
            <p:cNvSpPr/>
            <p:nvPr/>
          </p:nvSpPr>
          <p:spPr>
            <a:xfrm>
              <a:off x="762000" y="6248400"/>
              <a:ext cx="14478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91" y="6089582"/>
              <a:ext cx="893710" cy="463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2548761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628800"/>
            <a:ext cx="8229600" cy="4537075"/>
          </a:xfrm>
        </p:spPr>
        <p:txBody>
          <a:bodyPr/>
          <a:lstStyle/>
          <a:p>
            <a:pPr marL="0" indent="0" algn="ctr">
              <a:buFontTx/>
              <a:buNone/>
              <a:defRPr/>
            </a:pPr>
            <a:r>
              <a:rPr lang="fr-BE" b="1" i="0" dirty="0" smtClean="0">
                <a:solidFill>
                  <a:srgbClr val="002060"/>
                </a:solidFill>
              </a:rPr>
              <a:t>Thank you for your attention…</a:t>
            </a:r>
          </a:p>
          <a:p>
            <a:pPr marL="0" indent="0" algn="ctr">
              <a:buFontTx/>
              <a:buNone/>
              <a:defRPr/>
            </a:pPr>
            <a:endParaRPr lang="fr-BE" b="1" i="0" dirty="0" smtClean="0">
              <a:solidFill>
                <a:srgbClr val="002060"/>
              </a:solidFill>
            </a:endParaRPr>
          </a:p>
          <a:p>
            <a:pPr marL="0" indent="0" algn="ctr">
              <a:buFontTx/>
              <a:buNone/>
              <a:defRPr/>
            </a:pPr>
            <a:r>
              <a:rPr lang="fr-BE" b="1" i="0" dirty="0" smtClean="0">
                <a:solidFill>
                  <a:srgbClr val="002060"/>
                </a:solidFill>
              </a:rPr>
              <a:t>Any questions?</a:t>
            </a:r>
          </a:p>
          <a:p>
            <a:pPr marL="0" indent="0" algn="ctr">
              <a:buFontTx/>
              <a:buNone/>
              <a:defRPr/>
            </a:pPr>
            <a:r>
              <a:rPr lang="fr-BE" b="1" i="0" dirty="0" smtClean="0">
                <a:solidFill>
                  <a:srgbClr val="002060"/>
                </a:solidFill>
                <a:hlinkClick r:id="rId2"/>
              </a:rPr>
              <a:t>Samuel.maenhout@ec.europa.eu</a:t>
            </a:r>
            <a:endParaRPr lang="fr-BE" b="1" i="0" dirty="0" smtClean="0">
              <a:solidFill>
                <a:srgbClr val="002060"/>
              </a:solidFill>
            </a:endParaRPr>
          </a:p>
          <a:p>
            <a:pPr marL="0" indent="0" algn="ctr">
              <a:buFontTx/>
              <a:buNone/>
              <a:defRPr/>
            </a:pPr>
            <a:endParaRPr lang="fr-BE" b="1" i="0" dirty="0" smtClean="0">
              <a:solidFill>
                <a:srgbClr val="002060"/>
              </a:solidFill>
            </a:endParaRPr>
          </a:p>
          <a:p>
            <a:pPr marL="0" indent="0" algn="ctr">
              <a:buFontTx/>
              <a:buNone/>
              <a:defRPr/>
            </a:pPr>
            <a:r>
              <a:rPr lang="fr-BE" b="1" i="0" dirty="0" smtClean="0">
                <a:solidFill>
                  <a:srgbClr val="002060"/>
                </a:solidFill>
              </a:rPr>
              <a:t>More information on InnovFin </a:t>
            </a:r>
            <a:r>
              <a:rPr lang="fr-BE" b="1" i="0" dirty="0" err="1" smtClean="0">
                <a:solidFill>
                  <a:srgbClr val="002060"/>
                </a:solidFill>
              </a:rPr>
              <a:t>products</a:t>
            </a:r>
            <a:r>
              <a:rPr lang="fr-BE" b="1" i="0" dirty="0" smtClean="0">
                <a:solidFill>
                  <a:srgbClr val="002060"/>
                </a:solidFill>
              </a:rPr>
              <a:t> at</a:t>
            </a:r>
          </a:p>
          <a:p>
            <a:pPr marL="0" indent="0" algn="ctr">
              <a:buFontTx/>
              <a:buNone/>
              <a:defRPr/>
            </a:pPr>
            <a:r>
              <a:rPr lang="fr-BE" b="1" i="0" dirty="0">
                <a:solidFill>
                  <a:srgbClr val="002060"/>
                </a:solidFill>
                <a:hlinkClick r:id="rId3"/>
              </a:rPr>
              <a:t>http://</a:t>
            </a:r>
            <a:r>
              <a:rPr lang="fr-BE" b="1" i="0" dirty="0" smtClean="0">
                <a:solidFill>
                  <a:srgbClr val="002060"/>
                </a:solidFill>
                <a:hlinkClick r:id="rId3"/>
              </a:rPr>
              <a:t>www.eib.org/products/blending/innovfin/products/index.htm</a:t>
            </a:r>
            <a:r>
              <a:rPr lang="fr-BE" b="1" i="0" dirty="0" smtClean="0">
                <a:solidFill>
                  <a:srgbClr val="002060"/>
                </a:solidFill>
              </a:rPr>
              <a:t>  </a:t>
            </a:r>
          </a:p>
          <a:p>
            <a:pPr marL="0" indent="0" algn="ctr">
              <a:buFontTx/>
              <a:buNone/>
              <a:defRPr/>
            </a:pPr>
            <a:endParaRPr lang="fr-BE" b="1" i="0" dirty="0">
              <a:solidFill>
                <a:srgbClr val="002060"/>
              </a:solidFill>
            </a:endParaRPr>
          </a:p>
          <a:p>
            <a:pPr marL="0" indent="0" algn="ctr">
              <a:buFontTx/>
              <a:buNone/>
              <a:defRPr/>
            </a:pPr>
            <a:r>
              <a:rPr lang="fr-BE" b="1" i="0" dirty="0">
                <a:solidFill>
                  <a:srgbClr val="002060"/>
                </a:solidFill>
                <a:hlinkClick r:id="rId4"/>
              </a:rPr>
              <a:t>EFSI for </a:t>
            </a:r>
            <a:r>
              <a:rPr lang="fr-BE" b="1" i="0" dirty="0" smtClean="0">
                <a:solidFill>
                  <a:srgbClr val="002060"/>
                </a:solidFill>
                <a:hlinkClick r:id="rId4"/>
              </a:rPr>
              <a:t>SMEs and </a:t>
            </a:r>
            <a:r>
              <a:rPr lang="fr-BE" b="1" i="0" dirty="0" err="1" smtClean="0">
                <a:solidFill>
                  <a:srgbClr val="002060"/>
                </a:solidFill>
                <a:hlinkClick r:id="rId4"/>
              </a:rPr>
              <a:t>small</a:t>
            </a:r>
            <a:r>
              <a:rPr lang="fr-BE" b="1" i="0" dirty="0" smtClean="0">
                <a:solidFill>
                  <a:srgbClr val="002060"/>
                </a:solidFill>
                <a:hlinkClick r:id="rId4"/>
              </a:rPr>
              <a:t> </a:t>
            </a:r>
            <a:r>
              <a:rPr lang="fr-BE" b="1" i="0" dirty="0" err="1" smtClean="0">
                <a:solidFill>
                  <a:srgbClr val="002060"/>
                </a:solidFill>
                <a:hlinkClick r:id="rId4"/>
              </a:rPr>
              <a:t>midcaps</a:t>
            </a:r>
            <a:endParaRPr lang="fr-BE" b="1" i="0" dirty="0">
              <a:solidFill>
                <a:srgbClr val="002060"/>
              </a:solidFill>
            </a:endParaRPr>
          </a:p>
          <a:p>
            <a:pPr marL="0" indent="0" algn="ctr">
              <a:buFontTx/>
              <a:buNone/>
              <a:defRPr/>
            </a:pPr>
            <a:r>
              <a:rPr lang="fr-BE" b="1" i="0" dirty="0" smtClean="0">
                <a:solidFill>
                  <a:srgbClr val="002060"/>
                </a:solidFill>
                <a:hlinkClick r:id="rId5"/>
              </a:rPr>
              <a:t>EFSI for </a:t>
            </a:r>
            <a:r>
              <a:rPr lang="fr-BE" b="1" i="0" dirty="0" err="1" smtClean="0">
                <a:solidFill>
                  <a:srgbClr val="002060"/>
                </a:solidFill>
                <a:hlinkClick r:id="rId5"/>
              </a:rPr>
              <a:t>other</a:t>
            </a:r>
            <a:r>
              <a:rPr lang="fr-BE" b="1" i="0" dirty="0" smtClean="0">
                <a:solidFill>
                  <a:srgbClr val="002060"/>
                </a:solidFill>
                <a:hlinkClick r:id="rId5"/>
              </a:rPr>
              <a:t> types of organisations</a:t>
            </a:r>
            <a:endParaRPr lang="en-GB" b="1" i="0" dirty="0">
              <a:solidFill>
                <a:srgbClr val="002060"/>
              </a:solidFill>
            </a:endParaRPr>
          </a:p>
        </p:txBody>
      </p:sp>
    </p:spTree>
    <p:extLst>
      <p:ext uri="{BB962C8B-B14F-4D97-AF65-F5344CB8AC3E}">
        <p14:creationId xmlns:p14="http://schemas.microsoft.com/office/powerpoint/2010/main" val="41473630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768" y="304800"/>
            <a:ext cx="8229600" cy="808037"/>
          </a:xfrm>
        </p:spPr>
        <p:txBody>
          <a:bodyPr/>
          <a:lstStyle/>
          <a:p>
            <a:r>
              <a:rPr lang="fr-BE" b="1" dirty="0" smtClean="0"/>
              <a:t>How does the MidCap Guarantee work?</a:t>
            </a:r>
            <a:endParaRPr lang="en-GB" b="1" dirty="0"/>
          </a:p>
        </p:txBody>
      </p:sp>
      <p:sp>
        <p:nvSpPr>
          <p:cNvPr id="18" name="Rectangle 17"/>
          <p:cNvSpPr/>
          <p:nvPr/>
        </p:nvSpPr>
        <p:spPr>
          <a:xfrm>
            <a:off x="480492" y="1684114"/>
            <a:ext cx="1838300" cy="1045964"/>
          </a:xfrm>
          <a:prstGeom prst="rect">
            <a:avLst/>
          </a:prstGeom>
          <a:solidFill>
            <a:schemeClr val="bg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4400" b="0" dirty="0" smtClean="0">
                <a:solidFill>
                  <a:prstClr val="white"/>
                </a:solidFill>
              </a:rPr>
              <a:t>EIF</a:t>
            </a:r>
            <a:endParaRPr lang="en-GB" sz="4400" b="0" dirty="0">
              <a:solidFill>
                <a:prstClr val="white"/>
              </a:solidFill>
            </a:endParaRPr>
          </a:p>
        </p:txBody>
      </p:sp>
      <p:sp>
        <p:nvSpPr>
          <p:cNvPr id="19" name="Rectangle 18"/>
          <p:cNvSpPr/>
          <p:nvPr/>
        </p:nvSpPr>
        <p:spPr>
          <a:xfrm>
            <a:off x="3631828" y="1684114"/>
            <a:ext cx="1808708" cy="1045964"/>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2000" dirty="0" smtClean="0">
                <a:solidFill>
                  <a:prstClr val="white"/>
                </a:solidFill>
              </a:rPr>
              <a:t>Financial</a:t>
            </a:r>
          </a:p>
          <a:p>
            <a:pPr algn="ctr" eaLnBrk="1" fontAlgn="auto" hangingPunct="1">
              <a:spcBef>
                <a:spcPts val="0"/>
              </a:spcBef>
              <a:spcAft>
                <a:spcPts val="0"/>
              </a:spcAft>
            </a:pPr>
            <a:r>
              <a:rPr lang="de-CH" sz="2000" dirty="0" err="1" smtClean="0">
                <a:solidFill>
                  <a:prstClr val="white"/>
                </a:solidFill>
              </a:rPr>
              <a:t>Intermediary</a:t>
            </a:r>
            <a:endParaRPr lang="en-GB" sz="2000" dirty="0">
              <a:solidFill>
                <a:prstClr val="white"/>
              </a:solidFill>
            </a:endParaRPr>
          </a:p>
        </p:txBody>
      </p:sp>
      <p:sp>
        <p:nvSpPr>
          <p:cNvPr id="20" name="Rectangle 19"/>
          <p:cNvSpPr/>
          <p:nvPr/>
        </p:nvSpPr>
        <p:spPr>
          <a:xfrm>
            <a:off x="6495256" y="1612032"/>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1" name="Rectangle 20"/>
          <p:cNvSpPr/>
          <p:nvPr/>
        </p:nvSpPr>
        <p:spPr>
          <a:xfrm>
            <a:off x="6567264" y="1696740"/>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2" name="Rectangle 21"/>
          <p:cNvSpPr/>
          <p:nvPr/>
        </p:nvSpPr>
        <p:spPr>
          <a:xfrm>
            <a:off x="6660232" y="1777008"/>
            <a:ext cx="2012032" cy="876870"/>
          </a:xfrm>
          <a:prstGeom prst="rect">
            <a:avLst/>
          </a:prstGeom>
          <a:solidFill>
            <a:schemeClr val="bg1">
              <a:lumMod val="8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sp>
        <p:nvSpPr>
          <p:cNvPr id="23" name="Rectangle 22"/>
          <p:cNvSpPr/>
          <p:nvPr/>
        </p:nvSpPr>
        <p:spPr>
          <a:xfrm>
            <a:off x="6736432" y="1853208"/>
            <a:ext cx="2012032" cy="876870"/>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2000" dirty="0" smtClean="0">
                <a:solidFill>
                  <a:prstClr val="white"/>
                </a:solidFill>
              </a:rPr>
              <a:t>Innovative</a:t>
            </a:r>
          </a:p>
          <a:p>
            <a:pPr algn="ctr" eaLnBrk="1" fontAlgn="auto" hangingPunct="1">
              <a:spcBef>
                <a:spcPts val="0"/>
              </a:spcBef>
              <a:spcAft>
                <a:spcPts val="0"/>
              </a:spcAft>
            </a:pPr>
            <a:r>
              <a:rPr lang="de-CH" sz="2000" dirty="0" err="1" smtClean="0">
                <a:solidFill>
                  <a:prstClr val="white"/>
                </a:solidFill>
              </a:rPr>
              <a:t>Midcaps</a:t>
            </a:r>
            <a:endParaRPr lang="de-CH" sz="2000" dirty="0" smtClean="0">
              <a:solidFill>
                <a:prstClr val="white"/>
              </a:solidFill>
            </a:endParaRPr>
          </a:p>
          <a:p>
            <a:pPr algn="ctr" eaLnBrk="1" fontAlgn="auto" hangingPunct="1">
              <a:spcBef>
                <a:spcPts val="0"/>
              </a:spcBef>
              <a:spcAft>
                <a:spcPts val="0"/>
              </a:spcAft>
            </a:pPr>
            <a:r>
              <a:rPr lang="de-CH" sz="1600" dirty="0">
                <a:solidFill>
                  <a:prstClr val="white"/>
                </a:solidFill>
              </a:rPr>
              <a:t>3,000 </a:t>
            </a:r>
            <a:r>
              <a:rPr lang="de-CH" sz="1600" dirty="0" err="1">
                <a:solidFill>
                  <a:prstClr val="white"/>
                </a:solidFill>
              </a:rPr>
              <a:t>e</a:t>
            </a:r>
            <a:r>
              <a:rPr lang="de-CH" sz="1600" dirty="0" err="1" smtClean="0">
                <a:solidFill>
                  <a:prstClr val="white"/>
                </a:solidFill>
              </a:rPr>
              <a:t>mployees</a:t>
            </a:r>
            <a:endParaRPr lang="en-GB" sz="1600" dirty="0">
              <a:solidFill>
                <a:prstClr val="white"/>
              </a:solidFill>
            </a:endParaRPr>
          </a:p>
        </p:txBody>
      </p:sp>
      <p:cxnSp>
        <p:nvCxnSpPr>
          <p:cNvPr id="24" name="Straight Arrow Connector 23"/>
          <p:cNvCxnSpPr/>
          <p:nvPr/>
        </p:nvCxnSpPr>
        <p:spPr>
          <a:xfrm>
            <a:off x="2321377" y="1905000"/>
            <a:ext cx="1284187" cy="0"/>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5440536" y="1918301"/>
            <a:ext cx="1054720" cy="0"/>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578645" y="1998965"/>
            <a:ext cx="734495" cy="646331"/>
          </a:xfrm>
          <a:prstGeom prst="rect">
            <a:avLst/>
          </a:prstGeom>
          <a:noFill/>
        </p:spPr>
        <p:txBody>
          <a:bodyPr wrap="none" rtlCol="0">
            <a:spAutoFit/>
          </a:bodyPr>
          <a:lstStyle/>
          <a:p>
            <a:pPr algn="ctr" eaLnBrk="1" fontAlgn="auto" hangingPunct="1">
              <a:spcBef>
                <a:spcPts val="0"/>
              </a:spcBef>
              <a:spcAft>
                <a:spcPts val="0"/>
              </a:spcAft>
            </a:pPr>
            <a:r>
              <a:rPr lang="de-CH" sz="1800" dirty="0" smtClean="0">
                <a:solidFill>
                  <a:srgbClr val="1F497D"/>
                </a:solidFill>
                <a:latin typeface="Calibri"/>
                <a:ea typeface="+mn-ea"/>
                <a:cs typeface="+mn-cs"/>
              </a:rPr>
              <a:t>New </a:t>
            </a:r>
          </a:p>
          <a:p>
            <a:pPr algn="ctr" eaLnBrk="1" fontAlgn="auto" hangingPunct="1">
              <a:spcBef>
                <a:spcPts val="0"/>
              </a:spcBef>
              <a:spcAft>
                <a:spcPts val="0"/>
              </a:spcAft>
            </a:pPr>
            <a:r>
              <a:rPr lang="de-CH" sz="1800" dirty="0" err="1" smtClean="0">
                <a:solidFill>
                  <a:srgbClr val="1F497D"/>
                </a:solidFill>
                <a:latin typeface="Calibri"/>
                <a:ea typeface="+mn-ea"/>
                <a:cs typeface="+mn-cs"/>
              </a:rPr>
              <a:t>Loans</a:t>
            </a:r>
            <a:endParaRPr lang="en-GB" sz="1800" dirty="0">
              <a:solidFill>
                <a:srgbClr val="1F497D"/>
              </a:solidFill>
              <a:latin typeface="Calibri"/>
              <a:ea typeface="+mn-ea"/>
              <a:cs typeface="+mn-cs"/>
            </a:endParaRPr>
          </a:p>
        </p:txBody>
      </p:sp>
      <p:sp>
        <p:nvSpPr>
          <p:cNvPr id="27" name="TextBox 26"/>
          <p:cNvSpPr txBox="1"/>
          <p:nvPr/>
        </p:nvSpPr>
        <p:spPr>
          <a:xfrm>
            <a:off x="2416200" y="1900064"/>
            <a:ext cx="1189364" cy="923330"/>
          </a:xfrm>
          <a:prstGeom prst="rect">
            <a:avLst/>
          </a:prstGeom>
          <a:noFill/>
        </p:spPr>
        <p:txBody>
          <a:bodyPr wrap="none" rtlCol="0">
            <a:spAutoFit/>
          </a:bodyPr>
          <a:lstStyle/>
          <a:p>
            <a:pPr algn="ctr" eaLnBrk="1" fontAlgn="auto" hangingPunct="1">
              <a:spcBef>
                <a:spcPts val="0"/>
              </a:spcBef>
              <a:spcAft>
                <a:spcPts val="0"/>
              </a:spcAft>
            </a:pPr>
            <a:r>
              <a:rPr lang="de-CH" sz="1800" dirty="0" smtClean="0">
                <a:solidFill>
                  <a:srgbClr val="1F497D"/>
                </a:solidFill>
                <a:latin typeface="Calibri"/>
                <a:ea typeface="+mn-ea"/>
                <a:cs typeface="+mn-cs"/>
              </a:rPr>
              <a:t>50%</a:t>
            </a:r>
            <a:br>
              <a:rPr lang="de-CH" sz="1800" dirty="0" smtClean="0">
                <a:solidFill>
                  <a:srgbClr val="1F497D"/>
                </a:solidFill>
                <a:latin typeface="Calibri"/>
                <a:ea typeface="+mn-ea"/>
                <a:cs typeface="+mn-cs"/>
              </a:rPr>
            </a:br>
            <a:r>
              <a:rPr lang="de-CH" sz="1800" dirty="0" err="1" smtClean="0">
                <a:solidFill>
                  <a:srgbClr val="1F497D"/>
                </a:solidFill>
                <a:latin typeface="Calibri"/>
                <a:ea typeface="+mn-ea"/>
                <a:cs typeface="+mn-cs"/>
              </a:rPr>
              <a:t>Guarantee</a:t>
            </a:r>
            <a:endParaRPr lang="de-CH" sz="1800" dirty="0" smtClean="0">
              <a:solidFill>
                <a:srgbClr val="1F497D"/>
              </a:solidFill>
              <a:latin typeface="Calibri"/>
              <a:ea typeface="+mn-ea"/>
              <a:cs typeface="+mn-cs"/>
            </a:endParaRPr>
          </a:p>
          <a:p>
            <a:pPr algn="ctr" eaLnBrk="1" fontAlgn="auto" hangingPunct="1">
              <a:spcBef>
                <a:spcPts val="0"/>
              </a:spcBef>
              <a:spcAft>
                <a:spcPts val="0"/>
              </a:spcAft>
            </a:pPr>
            <a:r>
              <a:rPr lang="de-CH" sz="1800" dirty="0" smtClean="0">
                <a:solidFill>
                  <a:srgbClr val="1F497D"/>
                </a:solidFill>
                <a:latin typeface="Calibri"/>
                <a:ea typeface="+mn-ea"/>
                <a:cs typeface="+mn-cs"/>
              </a:rPr>
              <a:t>EUR 25m</a:t>
            </a:r>
            <a:endParaRPr lang="en-GB" sz="1800" dirty="0">
              <a:solidFill>
                <a:srgbClr val="1F497D"/>
              </a:solidFill>
              <a:latin typeface="Calibri"/>
              <a:ea typeface="+mn-ea"/>
              <a:cs typeface="+mn-cs"/>
            </a:endParaRPr>
          </a:p>
        </p:txBody>
      </p:sp>
      <p:pic>
        <p:nvPicPr>
          <p:cNvPr id="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800" y="1824376"/>
            <a:ext cx="1687684" cy="664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Rectangle 3"/>
          <p:cNvSpPr>
            <a:spLocks noChangeArrowheads="1"/>
          </p:cNvSpPr>
          <p:nvPr/>
        </p:nvSpPr>
        <p:spPr bwMode="auto">
          <a:xfrm>
            <a:off x="467544" y="3173204"/>
            <a:ext cx="8280920"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58775" indent="-358775" algn="just" eaLnBrk="1" fontAlgn="auto" hangingPunct="1">
              <a:spcBef>
                <a:spcPts val="1048"/>
              </a:spcBef>
              <a:spcAft>
                <a:spcPts val="1800"/>
              </a:spcAft>
              <a:buClr>
                <a:srgbClr val="1F497D"/>
              </a:buClr>
              <a:buSzPct val="110000"/>
              <a:buFont typeface="Wingdings" panose="05000000000000000000" pitchFamily="2" charset="2"/>
              <a:buChar char=""/>
            </a:pPr>
            <a:r>
              <a:rPr lang="en-GB" sz="1800" b="0" dirty="0" smtClean="0">
                <a:solidFill>
                  <a:prstClr val="black"/>
                </a:solidFill>
                <a:latin typeface="Myriad Pro"/>
                <a:ea typeface="+mn-ea"/>
                <a:cs typeface="Myriad Pro"/>
              </a:rPr>
              <a:t>50% loss coverage for new midcap loans of up to EUR 50m not covered under InnovFin SME Guarantee</a:t>
            </a:r>
          </a:p>
          <a:p>
            <a:pPr marL="358775" indent="-358775" algn="just" eaLnBrk="1" fontAlgn="auto" hangingPunct="1">
              <a:spcBef>
                <a:spcPts val="1048"/>
              </a:spcBef>
              <a:spcAft>
                <a:spcPts val="1800"/>
              </a:spcAft>
              <a:buClr>
                <a:srgbClr val="1F497D"/>
              </a:buClr>
              <a:buSzPct val="110000"/>
              <a:buFont typeface="Wingdings" panose="05000000000000000000" pitchFamily="2" charset="2"/>
              <a:buChar char=""/>
            </a:pPr>
            <a:r>
              <a:rPr lang="de-CH" sz="1800" b="0" dirty="0" smtClean="0">
                <a:solidFill>
                  <a:prstClr val="black"/>
                </a:solidFill>
                <a:latin typeface="Myriad Pro"/>
                <a:ea typeface="+mn-ea"/>
                <a:cs typeface="Myriad Pro"/>
              </a:rPr>
              <a:t>Pari-</a:t>
            </a:r>
            <a:r>
              <a:rPr lang="de-CH" sz="1800" b="0" dirty="0" err="1" smtClean="0">
                <a:solidFill>
                  <a:prstClr val="black"/>
                </a:solidFill>
                <a:latin typeface="Myriad Pro"/>
                <a:ea typeface="+mn-ea"/>
                <a:cs typeface="Myriad Pro"/>
              </a:rPr>
              <a:t>passu</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sharing</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of</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risk</a:t>
            </a:r>
            <a:r>
              <a:rPr lang="de-CH" sz="1800" b="0" dirty="0" smtClean="0">
                <a:solidFill>
                  <a:prstClr val="black"/>
                </a:solidFill>
                <a:latin typeface="Myriad Pro"/>
                <a:ea typeface="+mn-ea"/>
                <a:cs typeface="Myriad Pro"/>
              </a:rPr>
              <a:t> and </a:t>
            </a:r>
            <a:r>
              <a:rPr lang="de-CH" sz="1800" b="0" dirty="0" err="1" smtClean="0">
                <a:solidFill>
                  <a:prstClr val="black"/>
                </a:solidFill>
                <a:latin typeface="Myriad Pro"/>
                <a:ea typeface="+mn-ea"/>
                <a:cs typeface="Myriad Pro"/>
              </a:rPr>
              <a:t>pricing</a:t>
            </a:r>
            <a:endParaRPr lang="de-CH" sz="1800" b="0" dirty="0" smtClean="0">
              <a:solidFill>
                <a:prstClr val="black"/>
              </a:solidFill>
              <a:latin typeface="Myriad Pro"/>
              <a:ea typeface="+mn-ea"/>
              <a:cs typeface="Myriad Pro"/>
            </a:endParaRPr>
          </a:p>
          <a:p>
            <a:pPr marL="358775" indent="-358775" algn="just" eaLnBrk="1" fontAlgn="auto" hangingPunct="1">
              <a:spcBef>
                <a:spcPts val="1048"/>
              </a:spcBef>
              <a:spcAft>
                <a:spcPts val="1800"/>
              </a:spcAft>
              <a:buClr>
                <a:srgbClr val="1F497D"/>
              </a:buClr>
              <a:buSzPct val="110000"/>
              <a:buFont typeface="Wingdings" panose="05000000000000000000" pitchFamily="2" charset="2"/>
              <a:buChar char=""/>
            </a:pPr>
            <a:r>
              <a:rPr lang="de-CH" sz="1800" b="0" dirty="0" err="1" smtClean="0">
                <a:solidFill>
                  <a:prstClr val="black"/>
                </a:solidFill>
                <a:latin typeface="Myriad Pro"/>
                <a:ea typeface="+mn-ea"/>
                <a:cs typeface="Myriad Pro"/>
              </a:rPr>
              <a:t>Full</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delegation</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to</a:t>
            </a:r>
            <a:r>
              <a:rPr lang="de-CH" sz="1800" b="0" dirty="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financial</a:t>
            </a:r>
            <a:r>
              <a:rPr lang="de-CH" sz="1800" b="0" dirty="0" smtClean="0">
                <a:solidFill>
                  <a:prstClr val="black"/>
                </a:solidFill>
                <a:latin typeface="Myriad Pro"/>
                <a:ea typeface="+mn-ea"/>
                <a:cs typeface="Myriad Pro"/>
              </a:rPr>
              <a:t> intermediaries</a:t>
            </a:r>
          </a:p>
          <a:p>
            <a:pPr marL="358775" indent="-358775" algn="just" eaLnBrk="1" fontAlgn="auto" hangingPunct="1">
              <a:spcBef>
                <a:spcPts val="1048"/>
              </a:spcBef>
              <a:spcAft>
                <a:spcPts val="1800"/>
              </a:spcAft>
              <a:buClr>
                <a:srgbClr val="1F497D"/>
              </a:buClr>
              <a:buSzPct val="110000"/>
              <a:buFont typeface="Wingdings" panose="05000000000000000000" pitchFamily="2" charset="2"/>
              <a:buChar char=""/>
            </a:pPr>
            <a:r>
              <a:rPr lang="de-CH" sz="1800" b="0" dirty="0" err="1" smtClean="0">
                <a:solidFill>
                  <a:prstClr val="black"/>
                </a:solidFill>
                <a:latin typeface="Myriad Pro"/>
                <a:ea typeface="+mn-ea"/>
                <a:cs typeface="Myriad Pro"/>
              </a:rPr>
              <a:t>Favourable</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capital</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treatment</a:t>
            </a:r>
            <a:r>
              <a:rPr lang="de-CH" sz="1800" b="0" dirty="0" smtClean="0">
                <a:solidFill>
                  <a:prstClr val="black"/>
                </a:solidFill>
                <a:latin typeface="Myriad Pro"/>
                <a:ea typeface="+mn-ea"/>
                <a:cs typeface="Myriad Pro"/>
              </a:rPr>
              <a:t> </a:t>
            </a:r>
            <a:r>
              <a:rPr lang="de-CH" sz="1800" b="0" dirty="0" err="1" smtClean="0">
                <a:solidFill>
                  <a:prstClr val="black"/>
                </a:solidFill>
                <a:latin typeface="Myriad Pro"/>
                <a:ea typeface="+mn-ea"/>
                <a:cs typeface="Myriad Pro"/>
              </a:rPr>
              <a:t>expected</a:t>
            </a:r>
            <a:endParaRPr lang="de-CH" sz="1800" b="0" dirty="0" smtClean="0">
              <a:solidFill>
                <a:prstClr val="black"/>
              </a:solidFill>
              <a:latin typeface="Myriad Pro"/>
              <a:ea typeface="+mn-ea"/>
              <a:cs typeface="Myriad Pro"/>
            </a:endParaRPr>
          </a:p>
        </p:txBody>
      </p:sp>
      <p:grpSp>
        <p:nvGrpSpPr>
          <p:cNvPr id="5" name="Group 4"/>
          <p:cNvGrpSpPr/>
          <p:nvPr/>
        </p:nvGrpSpPr>
        <p:grpSpPr>
          <a:xfrm>
            <a:off x="5791200" y="3505200"/>
            <a:ext cx="3048000" cy="1960183"/>
            <a:chOff x="5257800" y="4038600"/>
            <a:chExt cx="3048000" cy="1960183"/>
          </a:xfrm>
        </p:grpSpPr>
        <p:pic>
          <p:nvPicPr>
            <p:cNvPr id="32" name="Picture 3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17429" y="5596760"/>
              <a:ext cx="2988371" cy="402023"/>
            </a:xfrm>
            <a:prstGeom prst="rect">
              <a:avLst/>
            </a:prstGeom>
            <a:noFill/>
            <a:ln>
              <a:noFill/>
            </a:ln>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4928619"/>
              <a:ext cx="1232969" cy="460564"/>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57800" y="4107862"/>
              <a:ext cx="1329175" cy="659396"/>
            </a:xfrm>
            <a:prstGeom prst="rect">
              <a:avLst/>
            </a:prstGeom>
            <a:ln>
              <a:noFill/>
            </a:ln>
          </p:spPr>
        </p:pic>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8467" y="4897095"/>
              <a:ext cx="1136575" cy="568288"/>
            </a:xfrm>
            <a:prstGeom prst="rect">
              <a:avLst/>
            </a:prstGeom>
            <a:ln>
              <a:noFill/>
            </a:ln>
          </p:spPr>
        </p:pic>
        <p:pic>
          <p:nvPicPr>
            <p:cNvPr id="17" name="Picture 16" descr="C:\Users\burtonfa\Desktop\lgo_kbc.gif"/>
            <p:cNvPicPr/>
            <p:nvPr/>
          </p:nvPicPr>
          <p:blipFill>
            <a:blip r:embed="rId7">
              <a:extLst>
                <a:ext uri="{28A0092B-C50C-407E-A947-70E740481C1C}">
                  <a14:useLocalDpi xmlns:a14="http://schemas.microsoft.com/office/drawing/2010/main" val="0"/>
                </a:ext>
              </a:extLst>
            </a:blip>
            <a:srcRect/>
            <a:stretch>
              <a:fillRect/>
            </a:stretch>
          </p:blipFill>
          <p:spPr bwMode="auto">
            <a:xfrm>
              <a:off x="7644846" y="4038600"/>
              <a:ext cx="610201" cy="664783"/>
            </a:xfrm>
            <a:prstGeom prst="rect">
              <a:avLst/>
            </a:prstGeom>
            <a:noFill/>
            <a:ln>
              <a:noFill/>
            </a:ln>
          </p:spPr>
        </p:pic>
      </p:grpSp>
      <p:sp>
        <p:nvSpPr>
          <p:cNvPr id="6" name="Rectangle 5"/>
          <p:cNvSpPr/>
          <p:nvPr/>
        </p:nvSpPr>
        <p:spPr>
          <a:xfrm>
            <a:off x="5654845" y="3484940"/>
            <a:ext cx="3412955" cy="1980443"/>
          </a:xfrm>
          <a:prstGeom prst="rect">
            <a:avLst/>
          </a:prstGeom>
          <a:no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grpSp>
        <p:nvGrpSpPr>
          <p:cNvPr id="8" name="Group 7"/>
          <p:cNvGrpSpPr/>
          <p:nvPr/>
        </p:nvGrpSpPr>
        <p:grpSpPr>
          <a:xfrm>
            <a:off x="47625" y="5981700"/>
            <a:ext cx="2273752" cy="571500"/>
            <a:chOff x="47625" y="5981700"/>
            <a:chExt cx="2273752" cy="571500"/>
          </a:xfrm>
        </p:grpSpPr>
        <p:sp>
          <p:nvSpPr>
            <p:cNvPr id="7" name="Rectangle 6"/>
            <p:cNvSpPr/>
            <p:nvPr/>
          </p:nvSpPr>
          <p:spPr>
            <a:xfrm>
              <a:off x="1524000" y="6172200"/>
              <a:ext cx="797377"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a:solidFill>
                  <a:prstClr val="white"/>
                </a:solidFill>
              </a:endParaRPr>
            </a:p>
          </p:txBody>
        </p:sp>
        <p:pic>
          <p:nvPicPr>
            <p:cNvPr id="819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625" y="5981700"/>
              <a:ext cx="1704975" cy="571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10225232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Elbow Connector 7"/>
          <p:cNvCxnSpPr/>
          <p:nvPr/>
        </p:nvCxnSpPr>
        <p:spPr>
          <a:xfrm rot="10800000" flipV="1">
            <a:off x="4800600" y="1678360"/>
            <a:ext cx="2057400" cy="182372"/>
          </a:xfrm>
          <a:prstGeom prst="bentConnector2">
            <a:avLst/>
          </a:prstGeom>
          <a:solidFill>
            <a:srgbClr val="114FA0"/>
          </a:solidFill>
        </p:spPr>
        <p:style>
          <a:lnRef idx="1">
            <a:schemeClr val="accent1"/>
          </a:lnRef>
          <a:fillRef idx="3">
            <a:schemeClr val="accent1"/>
          </a:fillRef>
          <a:effectRef idx="2">
            <a:schemeClr val="accent1"/>
          </a:effectRef>
          <a:fontRef idx="minor">
            <a:schemeClr val="lt1"/>
          </a:fontRef>
        </p:style>
      </p:cxnSp>
      <p:cxnSp>
        <p:nvCxnSpPr>
          <p:cNvPr id="6" name="Elbow Connector 5"/>
          <p:cNvCxnSpPr/>
          <p:nvPr/>
        </p:nvCxnSpPr>
        <p:spPr>
          <a:xfrm>
            <a:off x="1905000" y="1678521"/>
            <a:ext cx="2438400" cy="182211"/>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61768" y="381000"/>
            <a:ext cx="8729832" cy="808037"/>
          </a:xfrm>
        </p:spPr>
        <p:txBody>
          <a:bodyPr>
            <a:normAutofit/>
          </a:bodyPr>
          <a:lstStyle/>
          <a:p>
            <a:r>
              <a:rPr lang="fr-BE" dirty="0" smtClean="0"/>
              <a:t>How does InnovFin Corporate Research Equity work?</a:t>
            </a:r>
            <a:endParaRPr lang="en-GB" dirty="0"/>
          </a:p>
        </p:txBody>
      </p:sp>
      <p:sp>
        <p:nvSpPr>
          <p:cNvPr id="29" name="Rectangle 3"/>
          <p:cNvSpPr>
            <a:spLocks noChangeArrowheads="1"/>
          </p:cNvSpPr>
          <p:nvPr/>
        </p:nvSpPr>
        <p:spPr bwMode="auto">
          <a:xfrm>
            <a:off x="397055" y="3194720"/>
            <a:ext cx="4022545" cy="2520280"/>
          </a:xfrm>
          <a:prstGeom prst="rect">
            <a:avLst/>
          </a:prstGeom>
          <a:noFill/>
          <a:ln w="9525">
            <a:solidFill>
              <a:schemeClr val="tx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noAutofit/>
          </a:bodyPr>
          <a:lstStyle/>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Direct contingent loan of EUR 75m-150m split between an EFSI tranche of min EUR 60m and InnovFin tranche for the remainder</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Loans can be structured as off-balance sheet liabilities</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Loans will be contingent upon the success of the underlying investments</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Loans will be participating, i.e. remuneration in line with the success</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EIB can finance up to 50% of all investments over 3 years</a:t>
            </a:r>
            <a:endParaRPr lang="en-GB" sz="1400" b="0" dirty="0">
              <a:solidFill>
                <a:prstClr val="black"/>
              </a:solidFill>
              <a:latin typeface="Calibri"/>
              <a:ea typeface="+mn-ea"/>
              <a:cs typeface="+mn-cs"/>
            </a:endParaRPr>
          </a:p>
        </p:txBody>
      </p:sp>
      <p:sp>
        <p:nvSpPr>
          <p:cNvPr id="30" name="Rectangle 29"/>
          <p:cNvSpPr/>
          <p:nvPr/>
        </p:nvSpPr>
        <p:spPr>
          <a:xfrm>
            <a:off x="501855" y="1155539"/>
            <a:ext cx="1838300" cy="1045964"/>
          </a:xfrm>
          <a:prstGeom prst="rect">
            <a:avLst/>
          </a:prstGeom>
          <a:solidFill>
            <a:schemeClr val="bg1"/>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4400" b="0" dirty="0" smtClean="0">
                <a:solidFill>
                  <a:prstClr val="white"/>
                </a:solidFill>
              </a:rPr>
              <a:t>EIF</a:t>
            </a:r>
            <a:endParaRPr lang="en-GB" sz="4400" b="0" dirty="0">
              <a:solidFill>
                <a:prstClr val="white"/>
              </a:solidFill>
            </a:endParaRPr>
          </a:p>
        </p:txBody>
      </p:sp>
      <p:sp>
        <p:nvSpPr>
          <p:cNvPr id="34" name="Rectangle 33"/>
          <p:cNvSpPr/>
          <p:nvPr/>
        </p:nvSpPr>
        <p:spPr>
          <a:xfrm>
            <a:off x="6448400" y="1239925"/>
            <a:ext cx="2012032" cy="876870"/>
          </a:xfrm>
          <a:prstGeom prst="rect">
            <a:avLst/>
          </a:prstGeom>
          <a:solidFill>
            <a:srgbClr val="114FA0"/>
          </a:solidFill>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de-CH" sz="1400" dirty="0">
                <a:solidFill>
                  <a:prstClr val="white"/>
                </a:solidFill>
              </a:rPr>
              <a:t>Corporate</a:t>
            </a:r>
            <a:br>
              <a:rPr lang="de-CH" sz="1400" dirty="0">
                <a:solidFill>
                  <a:prstClr val="white"/>
                </a:solidFill>
              </a:rPr>
            </a:br>
            <a:r>
              <a:rPr lang="de-CH" sz="1400" dirty="0">
                <a:solidFill>
                  <a:prstClr val="white"/>
                </a:solidFill>
              </a:rPr>
              <a:t>&gt;3,000 Employees</a:t>
            </a:r>
            <a:endParaRPr lang="en-GB" sz="1400" dirty="0">
              <a:solidFill>
                <a:prstClr val="white"/>
              </a:solidFill>
            </a:endParaRPr>
          </a:p>
        </p:txBody>
      </p:sp>
      <p:sp>
        <p:nvSpPr>
          <p:cNvPr id="4" name="Rectangle 3"/>
          <p:cNvSpPr/>
          <p:nvPr/>
        </p:nvSpPr>
        <p:spPr>
          <a:xfrm>
            <a:off x="3505200" y="1860732"/>
            <a:ext cx="2133600" cy="876788"/>
          </a:xfrm>
          <a:prstGeom prst="rect">
            <a:avLst/>
          </a:prstGeom>
          <a:solidFill>
            <a:srgbClr val="114FA0"/>
          </a:solidFill>
        </p:spPr>
        <p:style>
          <a:lnRef idx="1">
            <a:schemeClr val="accent1"/>
          </a:lnRef>
          <a:fillRef idx="3">
            <a:schemeClr val="accent1"/>
          </a:fillRef>
          <a:effectRef idx="2">
            <a:schemeClr val="accent1"/>
          </a:effectRef>
          <a:fontRef idx="minor">
            <a:schemeClr val="lt1"/>
          </a:fontRef>
        </p:style>
        <p:txBody>
          <a:bodyPr rtlCol="0" anchor="ctr"/>
          <a:lstStyle/>
          <a:p>
            <a:pPr algn="ctr" eaLnBrk="1" fontAlgn="auto" hangingPunct="1">
              <a:spcBef>
                <a:spcPts val="0"/>
              </a:spcBef>
              <a:spcAft>
                <a:spcPts val="0"/>
              </a:spcAft>
            </a:pPr>
            <a:r>
              <a:rPr lang="en-US" sz="1400" dirty="0">
                <a:solidFill>
                  <a:prstClr val="white"/>
                </a:solidFill>
              </a:rPr>
              <a:t>R&amp;D Project(s)</a:t>
            </a:r>
          </a:p>
        </p:txBody>
      </p:sp>
      <p:cxnSp>
        <p:nvCxnSpPr>
          <p:cNvPr id="12" name="Elbow Connector 11"/>
          <p:cNvCxnSpPr>
            <a:stCxn id="34" idx="2"/>
            <a:endCxn id="4" idx="3"/>
          </p:cNvCxnSpPr>
          <p:nvPr/>
        </p:nvCxnSpPr>
        <p:spPr>
          <a:xfrm rot="5400000">
            <a:off x="6455443" y="1300152"/>
            <a:ext cx="182331" cy="181561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981600" y="1401760"/>
            <a:ext cx="885800" cy="246221"/>
          </a:xfrm>
          <a:prstGeom prst="rect">
            <a:avLst/>
          </a:prstGeom>
          <a:noFill/>
        </p:spPr>
        <p:txBody>
          <a:bodyPr wrap="square" rtlCol="0">
            <a:spAutoFit/>
          </a:bodyPr>
          <a:lstStyle/>
          <a:p>
            <a:pPr eaLnBrk="1" fontAlgn="auto" hangingPunct="1">
              <a:spcBef>
                <a:spcPts val="0"/>
              </a:spcBef>
              <a:spcAft>
                <a:spcPts val="0"/>
              </a:spcAft>
            </a:pPr>
            <a:r>
              <a:rPr lang="en-US" sz="1000" b="0" dirty="0" smtClean="0">
                <a:solidFill>
                  <a:srgbClr val="4F81BD"/>
                </a:solidFill>
                <a:latin typeface="Calibri"/>
                <a:ea typeface="+mn-ea"/>
                <a:cs typeface="+mn-cs"/>
              </a:rPr>
              <a:t>Funding</a:t>
            </a:r>
            <a:endParaRPr lang="en-US" sz="1000" b="0" dirty="0">
              <a:solidFill>
                <a:srgbClr val="4F81BD"/>
              </a:solidFill>
              <a:latin typeface="Calibri"/>
              <a:ea typeface="+mn-ea"/>
              <a:cs typeface="+mn-cs"/>
            </a:endParaRPr>
          </a:p>
        </p:txBody>
      </p:sp>
      <p:sp>
        <p:nvSpPr>
          <p:cNvPr id="23" name="TextBox 22"/>
          <p:cNvSpPr txBox="1"/>
          <p:nvPr/>
        </p:nvSpPr>
        <p:spPr>
          <a:xfrm>
            <a:off x="2743200" y="1401760"/>
            <a:ext cx="1343000" cy="246221"/>
          </a:xfrm>
          <a:prstGeom prst="rect">
            <a:avLst/>
          </a:prstGeom>
          <a:noFill/>
        </p:spPr>
        <p:txBody>
          <a:bodyPr wrap="square" rtlCol="0">
            <a:spAutoFit/>
          </a:bodyPr>
          <a:lstStyle/>
          <a:p>
            <a:pPr algn="r" eaLnBrk="1" fontAlgn="auto" hangingPunct="1">
              <a:spcBef>
                <a:spcPts val="0"/>
              </a:spcBef>
              <a:spcAft>
                <a:spcPts val="0"/>
              </a:spcAft>
            </a:pPr>
            <a:r>
              <a:rPr lang="en-US" sz="1000" b="0" dirty="0" smtClean="0">
                <a:solidFill>
                  <a:srgbClr val="4F81BD"/>
                </a:solidFill>
                <a:latin typeface="Calibri"/>
                <a:ea typeface="+mn-ea"/>
                <a:cs typeface="+mn-cs"/>
              </a:rPr>
              <a:t>Contingent Funding</a:t>
            </a:r>
            <a:endParaRPr lang="en-US" sz="1000" b="0" dirty="0">
              <a:solidFill>
                <a:srgbClr val="4F81BD"/>
              </a:solidFill>
              <a:latin typeface="Calibri"/>
              <a:ea typeface="+mn-ea"/>
              <a:cs typeface="+mn-cs"/>
            </a:endParaRPr>
          </a:p>
        </p:txBody>
      </p:sp>
      <p:sp>
        <p:nvSpPr>
          <p:cNvPr id="24" name="TextBox 23"/>
          <p:cNvSpPr txBox="1"/>
          <p:nvPr/>
        </p:nvSpPr>
        <p:spPr>
          <a:xfrm>
            <a:off x="6186500" y="2309566"/>
            <a:ext cx="885800" cy="400110"/>
          </a:xfrm>
          <a:prstGeom prst="rect">
            <a:avLst/>
          </a:prstGeom>
          <a:noFill/>
        </p:spPr>
        <p:txBody>
          <a:bodyPr wrap="square" rtlCol="0">
            <a:spAutoFit/>
          </a:bodyPr>
          <a:lstStyle/>
          <a:p>
            <a:pPr eaLnBrk="1" fontAlgn="auto" hangingPunct="1">
              <a:spcBef>
                <a:spcPts val="0"/>
              </a:spcBef>
              <a:spcAft>
                <a:spcPts val="0"/>
              </a:spcAft>
            </a:pPr>
            <a:r>
              <a:rPr lang="en-US" sz="1000" b="0" dirty="0" smtClean="0">
                <a:solidFill>
                  <a:srgbClr val="4F81BD"/>
                </a:solidFill>
                <a:latin typeface="Calibri"/>
                <a:ea typeface="+mn-ea"/>
                <a:cs typeface="+mn-cs"/>
              </a:rPr>
              <a:t>Operational resources</a:t>
            </a:r>
            <a:endParaRPr lang="en-US" sz="1000" b="0" dirty="0">
              <a:solidFill>
                <a:srgbClr val="4F81BD"/>
              </a:solidFill>
              <a:latin typeface="Calibri"/>
              <a:ea typeface="+mn-ea"/>
              <a:cs typeface="+mn-cs"/>
            </a:endParaRPr>
          </a:p>
        </p:txBody>
      </p:sp>
      <p:pic>
        <p:nvPicPr>
          <p:cNvPr id="1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162" y="1326878"/>
            <a:ext cx="1678838" cy="648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3"/>
          <p:cNvSpPr>
            <a:spLocks noChangeArrowheads="1"/>
          </p:cNvSpPr>
          <p:nvPr/>
        </p:nvSpPr>
        <p:spPr bwMode="auto">
          <a:xfrm>
            <a:off x="4724400" y="3194720"/>
            <a:ext cx="4022545" cy="2520280"/>
          </a:xfrm>
          <a:prstGeom prst="rect">
            <a:avLst/>
          </a:prstGeom>
          <a:noFill/>
          <a:ln w="9525">
            <a:solidFill>
              <a:schemeClr val="tx2">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noAutofit/>
          </a:bodyPr>
          <a:lstStyle/>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No Crowding out. Complementary finance to house banks</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EIB signalling effect to attract other banks &amp; investors </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Long-term lending at attractive terms</a:t>
            </a:r>
          </a:p>
          <a:p>
            <a:pPr marL="342900" indent="-342900" eaLnBrk="1" hangingPunct="1">
              <a:spcBef>
                <a:spcPct val="20000"/>
              </a:spcBef>
              <a:buFont typeface="Arial" pitchFamily="34" charset="0"/>
              <a:buBlip>
                <a:blip r:embed="rId2"/>
              </a:buBlip>
            </a:pPr>
            <a:r>
              <a:rPr lang="en-GB" sz="1400" b="0" dirty="0" smtClean="0">
                <a:solidFill>
                  <a:prstClr val="black"/>
                </a:solidFill>
                <a:latin typeface="Calibri"/>
                <a:ea typeface="+mn-ea"/>
                <a:cs typeface="+mn-cs"/>
              </a:rPr>
              <a:t>Growth finance without dilution of shareholders</a:t>
            </a:r>
            <a:endParaRPr lang="en-GB" sz="1400" b="0" dirty="0">
              <a:solidFill>
                <a:prstClr val="black"/>
              </a:solidFill>
              <a:latin typeface="Calibri"/>
              <a:ea typeface="+mn-ea"/>
              <a:cs typeface="+mn-cs"/>
            </a:endParaRPr>
          </a:p>
        </p:txBody>
      </p:sp>
      <p:sp>
        <p:nvSpPr>
          <p:cNvPr id="11" name="TextBox 10"/>
          <p:cNvSpPr txBox="1"/>
          <p:nvPr/>
        </p:nvSpPr>
        <p:spPr>
          <a:xfrm>
            <a:off x="397055" y="2831068"/>
            <a:ext cx="4022545" cy="307777"/>
          </a:xfrm>
          <a:prstGeom prst="rect">
            <a:avLst/>
          </a:prstGeom>
          <a:solidFill>
            <a:srgbClr val="114FA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eaLnBrk="1" fontAlgn="auto" hangingPunct="1">
              <a:spcBef>
                <a:spcPts val="0"/>
              </a:spcBef>
              <a:spcAft>
                <a:spcPts val="0"/>
              </a:spcAft>
            </a:pPr>
            <a:r>
              <a:rPr lang="fr-BE" dirty="0">
                <a:solidFill>
                  <a:prstClr val="white"/>
                </a:solidFill>
              </a:rPr>
              <a:t>Terms</a:t>
            </a:r>
            <a:endParaRPr lang="en-GB" dirty="0">
              <a:solidFill>
                <a:prstClr val="white"/>
              </a:solidFill>
            </a:endParaRPr>
          </a:p>
        </p:txBody>
      </p:sp>
      <p:sp>
        <p:nvSpPr>
          <p:cNvPr id="22" name="TextBox 21"/>
          <p:cNvSpPr txBox="1"/>
          <p:nvPr/>
        </p:nvSpPr>
        <p:spPr>
          <a:xfrm>
            <a:off x="4724399" y="2825388"/>
            <a:ext cx="4022545" cy="307777"/>
          </a:xfrm>
          <a:prstGeom prst="rect">
            <a:avLst/>
          </a:prstGeom>
          <a:solidFill>
            <a:srgbClr val="114FA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ctr">
              <a:defRPr sz="14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eaLnBrk="1" fontAlgn="auto" hangingPunct="1">
              <a:spcBef>
                <a:spcPts val="0"/>
              </a:spcBef>
              <a:spcAft>
                <a:spcPts val="0"/>
              </a:spcAft>
            </a:pPr>
            <a:r>
              <a:rPr lang="fr-BE" dirty="0">
                <a:solidFill>
                  <a:prstClr val="white"/>
                </a:solidFill>
              </a:rPr>
              <a:t>Advantages</a:t>
            </a:r>
            <a:endParaRPr lang="en-GB" dirty="0">
              <a:solidFill>
                <a:prstClr val="white"/>
              </a:solidFill>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991225"/>
            <a:ext cx="2305050"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31291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33400" y="1023135"/>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GB" sz="2000" b="0" dirty="0" smtClean="0">
                <a:solidFill>
                  <a:prstClr val="white"/>
                </a:solidFill>
                <a:latin typeface="Futura Lt BT" panose="020B0402020204020303" pitchFamily="34" charset="0"/>
              </a:rPr>
              <a:t>Promotion </a:t>
            </a:r>
            <a:r>
              <a:rPr lang="en-GB" sz="2000" b="0" dirty="0">
                <a:solidFill>
                  <a:prstClr val="white"/>
                </a:solidFill>
                <a:latin typeface="Futura Lt BT" panose="020B0402020204020303" pitchFamily="34" charset="0"/>
              </a:rPr>
              <a:t>of IP, </a:t>
            </a:r>
            <a:r>
              <a:rPr lang="en-GB" sz="2000" b="0" dirty="0" smtClean="0">
                <a:solidFill>
                  <a:prstClr val="white"/>
                </a:solidFill>
                <a:latin typeface="Futura Lt BT" panose="020B0402020204020303" pitchFamily="34" charset="0"/>
              </a:rPr>
              <a:t>licensing, spin offs, spin-outs</a:t>
            </a:r>
            <a:endParaRPr lang="en-GB" sz="2000" b="0" dirty="0">
              <a:solidFill>
                <a:prstClr val="white"/>
              </a:solidFill>
              <a:latin typeface="Futura Lt BT" panose="020B0402020204020303" pitchFamily="34" charset="0"/>
            </a:endParaRPr>
          </a:p>
        </p:txBody>
      </p:sp>
      <p:sp>
        <p:nvSpPr>
          <p:cNvPr id="6" name="Freeform 5"/>
          <p:cNvSpPr/>
          <p:nvPr/>
        </p:nvSpPr>
        <p:spPr>
          <a:xfrm>
            <a:off x="6047198" y="990600"/>
            <a:ext cx="2632492" cy="160020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Open to </a:t>
            </a:r>
            <a:r>
              <a:rPr lang="en-US" sz="2000" b="0" dirty="0" smtClean="0">
                <a:solidFill>
                  <a:srgbClr val="114FA0"/>
                </a:solidFill>
                <a:latin typeface="Futura Lt BT" panose="020B0402020204020303" pitchFamily="34" charset="0"/>
                <a:ea typeface="+mn-ea"/>
              </a:rPr>
              <a:t>Proof-of-Concept pockets</a:t>
            </a:r>
            <a:endParaRPr lang="en-GB" sz="2000" b="0" dirty="0">
              <a:solidFill>
                <a:srgbClr val="114FA0"/>
              </a:solidFill>
              <a:latin typeface="Futura Lt BT" panose="020B0402020204020303" pitchFamily="34" charset="0"/>
              <a:ea typeface="+mn-ea"/>
            </a:endParaRPr>
          </a:p>
        </p:txBody>
      </p:sp>
      <p:sp>
        <p:nvSpPr>
          <p:cNvPr id="9" name="Freeform 8"/>
          <p:cNvSpPr/>
          <p:nvPr/>
        </p:nvSpPr>
        <p:spPr>
          <a:xfrm>
            <a:off x="533400" y="4475945"/>
            <a:ext cx="2605094"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pPr>
            <a:r>
              <a:rPr lang="en-US" sz="2000" b="0" dirty="0" smtClean="0">
                <a:solidFill>
                  <a:srgbClr val="114FA0"/>
                </a:solidFill>
                <a:latin typeface="Futura Lt BT" panose="020B0402020204020303" pitchFamily="34" charset="0"/>
                <a:ea typeface="+mn-ea"/>
              </a:rPr>
              <a:t>TRL 3-8</a:t>
            </a:r>
            <a:endParaRPr lang="en-GB" sz="2000" b="0" dirty="0">
              <a:solidFill>
                <a:srgbClr val="114FA0"/>
              </a:solidFill>
              <a:latin typeface="Futura Lt BT" panose="020B0402020204020303" pitchFamily="34" charset="0"/>
              <a:ea typeface="+mn-ea"/>
            </a:endParaRPr>
          </a:p>
        </p:txBody>
      </p:sp>
      <p:sp>
        <p:nvSpPr>
          <p:cNvPr id="10" name="Freeform 9"/>
          <p:cNvSpPr/>
          <p:nvPr/>
        </p:nvSpPr>
        <p:spPr>
          <a:xfrm>
            <a:off x="6019800" y="4475945"/>
            <a:ext cx="2632492"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GB" sz="2000" b="0" dirty="0" smtClean="0">
                <a:solidFill>
                  <a:prstClr val="white"/>
                </a:solidFill>
                <a:latin typeface="Futura Lt BT" panose="020B0402020204020303" pitchFamily="34" charset="0"/>
              </a:rPr>
              <a:t>SMEs, JVs, projects</a:t>
            </a:r>
            <a:endParaRPr lang="en-GB" sz="2000" b="0" dirty="0">
              <a:solidFill>
                <a:prstClr val="white"/>
              </a:solidFill>
              <a:latin typeface="Futura Lt BT" panose="020B0402020204020303" pitchFamily="34" charset="0"/>
            </a:endParaRPr>
          </a:p>
        </p:txBody>
      </p:sp>
      <p:sp>
        <p:nvSpPr>
          <p:cNvPr id="12" name="Freeform 11"/>
          <p:cNvSpPr/>
          <p:nvPr/>
        </p:nvSpPr>
        <p:spPr>
          <a:xfrm>
            <a:off x="6047198" y="2723345"/>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Investment size up to </a:t>
            </a:r>
            <a:r>
              <a:rPr lang="en-US" sz="2000" b="0" dirty="0" smtClean="0">
                <a:solidFill>
                  <a:prstClr val="white"/>
                </a:solidFill>
                <a:latin typeface="Futura Lt BT" panose="020B0402020204020303" pitchFamily="34" charset="0"/>
              </a:rPr>
              <a:t>EUR 50 million</a:t>
            </a:r>
            <a:endParaRPr lang="en-GB" sz="2000" b="0" dirty="0">
              <a:solidFill>
                <a:prstClr val="white"/>
              </a:solidFill>
              <a:latin typeface="Futura Lt BT" panose="020B0402020204020303" pitchFamily="34" charset="0"/>
            </a:endParaRPr>
          </a:p>
        </p:txBody>
      </p:sp>
      <p:sp>
        <p:nvSpPr>
          <p:cNvPr id="13" name="Freeform 12"/>
          <p:cNvSpPr/>
          <p:nvPr/>
        </p:nvSpPr>
        <p:spPr>
          <a:xfrm>
            <a:off x="523126" y="2737044"/>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Investment size up to 50% of total commitments</a:t>
            </a:r>
            <a:endParaRPr lang="en-GB" sz="2000" b="0" dirty="0">
              <a:solidFill>
                <a:prstClr val="white"/>
              </a:solidFill>
              <a:latin typeface="Futura Lt BT" panose="020B0402020204020303" pitchFamily="34" charset="0"/>
            </a:endParaRPr>
          </a:p>
        </p:txBody>
      </p:sp>
      <p:sp>
        <p:nvSpPr>
          <p:cNvPr id="14" name="Freeform 13"/>
          <p:cNvSpPr/>
          <p:nvPr/>
        </p:nvSpPr>
        <p:spPr>
          <a:xfrm>
            <a:off x="3276600" y="1023135"/>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Pre-seed and seed funds, including </a:t>
            </a:r>
            <a:r>
              <a:rPr lang="en-GB" sz="2000" b="0" dirty="0" smtClean="0">
                <a:solidFill>
                  <a:prstClr val="white"/>
                </a:solidFill>
                <a:latin typeface="Futura Lt BT" panose="020B0402020204020303" pitchFamily="34" charset="0"/>
              </a:rPr>
              <a:t>affiliated with TTOs, ROs, HEIs</a:t>
            </a:r>
            <a:endParaRPr lang="en-GB" sz="2000" b="0" dirty="0">
              <a:solidFill>
                <a:prstClr val="white"/>
              </a:solidFill>
              <a:latin typeface="Futura Lt BT" panose="020B0402020204020303" pitchFamily="34" charset="0"/>
            </a:endParaRPr>
          </a:p>
          <a:p>
            <a:pPr algn="ctr" defTabSz="977900" eaLnBrk="1" fontAlgn="auto" hangingPunct="1">
              <a:lnSpc>
                <a:spcPct val="90000"/>
              </a:lnSpc>
              <a:spcAft>
                <a:spcPct val="35000"/>
              </a:spcAft>
            </a:pPr>
            <a:endParaRPr lang="en-US" sz="2000" b="0" dirty="0">
              <a:solidFill>
                <a:prstClr val="white"/>
              </a:solidFill>
              <a:latin typeface="Futura Lt BT" panose="020B0402020204020303" pitchFamily="34" charset="0"/>
            </a:endParaRPr>
          </a:p>
        </p:txBody>
      </p:sp>
      <p:sp>
        <p:nvSpPr>
          <p:cNvPr id="15" name="Freeform 14"/>
          <p:cNvSpPr/>
          <p:nvPr/>
        </p:nvSpPr>
        <p:spPr>
          <a:xfrm>
            <a:off x="3261189" y="4475944"/>
            <a:ext cx="2605094" cy="1516131"/>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At least 50% of fund size focused on TT</a:t>
            </a:r>
            <a:endParaRPr lang="en-GB" sz="2000" b="0" dirty="0">
              <a:solidFill>
                <a:prstClr val="white"/>
              </a:solidFill>
              <a:latin typeface="Futura Lt BT" panose="020B0402020204020303" pitchFamily="34" charset="0"/>
            </a:endParaRPr>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4882" y="3128155"/>
            <a:ext cx="2586812" cy="723614"/>
          </a:xfrm>
          <a:prstGeom prst="rect">
            <a:avLst/>
          </a:prstGeom>
        </p:spPr>
      </p:pic>
      <p:sp>
        <p:nvSpPr>
          <p:cNvPr id="7" name="Rectangle 6"/>
          <p:cNvSpPr/>
          <p:nvPr/>
        </p:nvSpPr>
        <p:spPr>
          <a:xfrm>
            <a:off x="1447800" y="304800"/>
            <a:ext cx="10668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nvGrpSpPr>
          <p:cNvPr id="8" name="Group 7"/>
          <p:cNvGrpSpPr/>
          <p:nvPr/>
        </p:nvGrpSpPr>
        <p:grpSpPr>
          <a:xfrm>
            <a:off x="76200" y="6063816"/>
            <a:ext cx="2133600" cy="489384"/>
            <a:chOff x="76200" y="6063816"/>
            <a:chExt cx="2133600" cy="489384"/>
          </a:xfrm>
        </p:grpSpPr>
        <p:sp>
          <p:nvSpPr>
            <p:cNvPr id="5" name="Rectangle 4"/>
            <p:cNvSpPr/>
            <p:nvPr/>
          </p:nvSpPr>
          <p:spPr>
            <a:xfrm>
              <a:off x="1600200" y="6248400"/>
              <a:ext cx="609600" cy="304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063816"/>
              <a:ext cx="1749473" cy="489384"/>
            </a:xfrm>
            <a:prstGeom prst="rect">
              <a:avLst/>
            </a:prstGeom>
            <a:solidFill>
              <a:schemeClr val="bg1"/>
            </a:solidFill>
          </p:spPr>
        </p:pic>
      </p:grpSp>
      <p:sp>
        <p:nvSpPr>
          <p:cNvPr id="2" name="Title 1"/>
          <p:cNvSpPr>
            <a:spLocks noGrp="1"/>
          </p:cNvSpPr>
          <p:nvPr>
            <p:ph type="title"/>
          </p:nvPr>
        </p:nvSpPr>
        <p:spPr/>
        <p:txBody>
          <a:bodyPr/>
          <a:lstStyle/>
          <a:p>
            <a:r>
              <a:rPr lang="fr-BE" dirty="0" smtClean="0"/>
              <a:t>InnovFin </a:t>
            </a:r>
            <a:r>
              <a:rPr lang="fr-BE" b="1" dirty="0" smtClean="0"/>
              <a:t>Technology Transfer</a:t>
            </a:r>
            <a:endParaRPr lang="en-GB" b="1" dirty="0"/>
          </a:p>
        </p:txBody>
      </p:sp>
    </p:spTree>
    <p:extLst>
      <p:ext uri="{BB962C8B-B14F-4D97-AF65-F5344CB8AC3E}">
        <p14:creationId xmlns:p14="http://schemas.microsoft.com/office/powerpoint/2010/main" val="785730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33400" y="104299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ts val="0"/>
              </a:spcAft>
            </a:pPr>
            <a:r>
              <a:rPr lang="en-US" sz="2000" b="0" dirty="0" smtClean="0">
                <a:solidFill>
                  <a:prstClr val="white"/>
                </a:solidFill>
                <a:latin typeface="Futura Lt BT" panose="020B0402020204020303" pitchFamily="34" charset="0"/>
              </a:rPr>
              <a:t>Business Angel managed funds </a:t>
            </a:r>
            <a:r>
              <a:rPr lang="en-US" sz="2000" b="0" dirty="0">
                <a:solidFill>
                  <a:prstClr val="white"/>
                </a:solidFill>
                <a:latin typeface="Futura Lt BT" panose="020B0402020204020303" pitchFamily="34" charset="0"/>
              </a:rPr>
              <a:t>and </a:t>
            </a:r>
            <a:endParaRPr lang="en-US" sz="2000" b="0" dirty="0" smtClean="0">
              <a:solidFill>
                <a:prstClr val="white"/>
              </a:solidFill>
              <a:latin typeface="Futura Lt BT" panose="020B0402020204020303" pitchFamily="34" charset="0"/>
            </a:endParaRPr>
          </a:p>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c</a:t>
            </a:r>
            <a:r>
              <a:rPr lang="en-US" sz="2000" b="0" dirty="0" smtClean="0">
                <a:solidFill>
                  <a:prstClr val="white"/>
                </a:solidFill>
                <a:latin typeface="Futura Lt BT" panose="020B0402020204020303" pitchFamily="34" charset="0"/>
              </a:rPr>
              <a:t>o-investment </a:t>
            </a:r>
            <a:r>
              <a:rPr lang="en-US" sz="2000" b="0" dirty="0">
                <a:solidFill>
                  <a:prstClr val="white"/>
                </a:solidFill>
                <a:latin typeface="Futura Lt BT" panose="020B0402020204020303" pitchFamily="34" charset="0"/>
              </a:rPr>
              <a:t>funds</a:t>
            </a:r>
          </a:p>
        </p:txBody>
      </p:sp>
      <p:sp>
        <p:nvSpPr>
          <p:cNvPr id="6" name="Freeform 5"/>
          <p:cNvSpPr/>
          <p:nvPr/>
        </p:nvSpPr>
        <p:spPr>
          <a:xfrm>
            <a:off x="6019800" y="1066800"/>
            <a:ext cx="2632492" cy="152400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Investment size typically up to 50% of total commitments</a:t>
            </a:r>
          </a:p>
        </p:txBody>
      </p:sp>
      <p:sp>
        <p:nvSpPr>
          <p:cNvPr id="9" name="Freeform 8"/>
          <p:cNvSpPr/>
          <p:nvPr/>
        </p:nvSpPr>
        <p:spPr>
          <a:xfrm>
            <a:off x="533400" y="4495800"/>
            <a:ext cx="2605094"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Investment size up to EUR 50 million</a:t>
            </a:r>
          </a:p>
        </p:txBody>
      </p:sp>
      <p:sp>
        <p:nvSpPr>
          <p:cNvPr id="10" name="Freeform 9"/>
          <p:cNvSpPr/>
          <p:nvPr/>
        </p:nvSpPr>
        <p:spPr>
          <a:xfrm>
            <a:off x="6047198" y="4495800"/>
            <a:ext cx="2632492"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Emphasis </a:t>
            </a:r>
            <a:r>
              <a:rPr lang="en-US" sz="2000" b="0" dirty="0">
                <a:solidFill>
                  <a:prstClr val="white"/>
                </a:solidFill>
                <a:latin typeface="Futura Lt BT" panose="020B0402020204020303" pitchFamily="34" charset="0"/>
              </a:rPr>
              <a:t>on seed and </a:t>
            </a:r>
            <a:r>
              <a:rPr lang="en-US" sz="2000" b="0" dirty="0" smtClean="0">
                <a:solidFill>
                  <a:prstClr val="white"/>
                </a:solidFill>
                <a:latin typeface="Futura Lt BT" panose="020B0402020204020303" pitchFamily="34" charset="0"/>
              </a:rPr>
              <a:t>start-up stage; can include social enterprises</a:t>
            </a:r>
            <a:endParaRPr lang="en-GB" sz="2000" b="0" dirty="0">
              <a:solidFill>
                <a:prstClr val="white"/>
              </a:solidFill>
              <a:latin typeface="Futura Lt BT" panose="020B0402020204020303" pitchFamily="34" charset="0"/>
            </a:endParaRPr>
          </a:p>
        </p:txBody>
      </p:sp>
      <p:sp>
        <p:nvSpPr>
          <p:cNvPr id="12" name="Freeform 11"/>
          <p:cNvSpPr/>
          <p:nvPr/>
        </p:nvSpPr>
        <p:spPr>
          <a:xfrm>
            <a:off x="6047198" y="2743200"/>
            <a:ext cx="2605094" cy="167640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May invest &gt;50% fund size if the co-investment ratio is not higher than 50% on deal-by-deal basis</a:t>
            </a:r>
            <a:endParaRPr lang="en-US" sz="2000" b="0" dirty="0">
              <a:solidFill>
                <a:prstClr val="white"/>
              </a:solidFill>
              <a:latin typeface="Futura Lt BT" panose="020B0402020204020303" pitchFamily="34" charset="0"/>
            </a:endParaRPr>
          </a:p>
        </p:txBody>
      </p:sp>
      <p:sp>
        <p:nvSpPr>
          <p:cNvPr id="13" name="Freeform 12"/>
          <p:cNvSpPr/>
          <p:nvPr/>
        </p:nvSpPr>
        <p:spPr>
          <a:xfrm>
            <a:off x="523126" y="2667000"/>
            <a:ext cx="2605094" cy="1637709"/>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BA Funds are expected to take investment decisions, &amp; not passively  co-invest</a:t>
            </a:r>
            <a:endParaRPr lang="en-US" sz="2000" b="0" dirty="0">
              <a:solidFill>
                <a:prstClr val="white"/>
              </a:solidFill>
              <a:latin typeface="Futura Lt BT" panose="020B0402020204020303" pitchFamily="34" charset="0"/>
            </a:endParaRPr>
          </a:p>
        </p:txBody>
      </p:sp>
      <p:sp>
        <p:nvSpPr>
          <p:cNvPr id="14" name="Freeform 13"/>
          <p:cNvSpPr/>
          <p:nvPr/>
        </p:nvSpPr>
        <p:spPr>
          <a:xfrm>
            <a:off x="3276600" y="1042990"/>
            <a:ext cx="2605094" cy="16240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GB" sz="2000" b="0" dirty="0" smtClean="0">
                <a:solidFill>
                  <a:prstClr val="white"/>
                </a:solidFill>
                <a:latin typeface="Futura Lt BT" panose="020B0402020204020303" pitchFamily="34" charset="0"/>
              </a:rPr>
              <a:t>Open </a:t>
            </a:r>
            <a:r>
              <a:rPr lang="en-GB" sz="2000" b="0" dirty="0">
                <a:solidFill>
                  <a:prstClr val="white"/>
                </a:solidFill>
                <a:latin typeface="Futura Lt BT" panose="020B0402020204020303" pitchFamily="34" charset="0"/>
              </a:rPr>
              <a:t>for experienced business angels wishing to team up and set up their first BA funds</a:t>
            </a:r>
            <a:endParaRPr lang="en-US" sz="2000" b="0" dirty="0">
              <a:solidFill>
                <a:prstClr val="white"/>
              </a:solidFill>
              <a:latin typeface="Futura Lt BT" panose="020B0402020204020303" pitchFamily="34" charset="0"/>
            </a:endParaRPr>
          </a:p>
        </p:txBody>
      </p:sp>
      <p:sp>
        <p:nvSpPr>
          <p:cNvPr id="15" name="Freeform 14"/>
          <p:cNvSpPr/>
          <p:nvPr/>
        </p:nvSpPr>
        <p:spPr>
          <a:xfrm>
            <a:off x="3276600" y="4500426"/>
            <a:ext cx="2605094" cy="1516131"/>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Focus on ICT and other H2020 sectors</a:t>
            </a:r>
          </a:p>
          <a:p>
            <a:pPr algn="ctr" defTabSz="977900" eaLnBrk="1" fontAlgn="auto" hangingPunct="1">
              <a:lnSpc>
                <a:spcPct val="90000"/>
              </a:lnSpc>
              <a:spcAft>
                <a:spcPct val="35000"/>
              </a:spcAft>
            </a:pPr>
            <a:endParaRPr lang="en-US" sz="2000" b="0" dirty="0">
              <a:solidFill>
                <a:prstClr val="white"/>
              </a:solidFill>
              <a:latin typeface="Futura Lt BT" panose="020B0402020204020303"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32988" y="3155298"/>
            <a:ext cx="2586812" cy="723614"/>
          </a:xfrm>
          <a:prstGeom prst="rect">
            <a:avLst/>
          </a:prstGeom>
        </p:spPr>
      </p:pic>
      <p:grpSp>
        <p:nvGrpSpPr>
          <p:cNvPr id="11" name="Group 10"/>
          <p:cNvGrpSpPr/>
          <p:nvPr/>
        </p:nvGrpSpPr>
        <p:grpSpPr>
          <a:xfrm>
            <a:off x="76200" y="6084256"/>
            <a:ext cx="2209800" cy="468944"/>
            <a:chOff x="76200" y="6084256"/>
            <a:chExt cx="2209800" cy="468944"/>
          </a:xfrm>
        </p:grpSpPr>
        <p:sp>
          <p:nvSpPr>
            <p:cNvPr id="7" name="Rectangle 6"/>
            <p:cNvSpPr/>
            <p:nvPr/>
          </p:nvSpPr>
          <p:spPr>
            <a:xfrm>
              <a:off x="1371600" y="6318728"/>
              <a:ext cx="914400" cy="234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084256"/>
              <a:ext cx="1676400" cy="468944"/>
            </a:xfrm>
            <a:prstGeom prst="rect">
              <a:avLst/>
            </a:prstGeom>
            <a:solidFill>
              <a:schemeClr val="bg1"/>
            </a:solidFill>
          </p:spPr>
        </p:pic>
      </p:grpSp>
      <p:sp>
        <p:nvSpPr>
          <p:cNvPr id="8" name="Rectangle 7"/>
          <p:cNvSpPr/>
          <p:nvPr/>
        </p:nvSpPr>
        <p:spPr>
          <a:xfrm>
            <a:off x="1524000" y="3810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 name="Title 1"/>
          <p:cNvSpPr>
            <a:spLocks noGrp="1"/>
          </p:cNvSpPr>
          <p:nvPr>
            <p:ph type="title"/>
          </p:nvPr>
        </p:nvSpPr>
        <p:spPr/>
        <p:txBody>
          <a:bodyPr/>
          <a:lstStyle/>
          <a:p>
            <a:r>
              <a:rPr lang="fr-BE" dirty="0" smtClean="0"/>
              <a:t>InnovFin </a:t>
            </a:r>
            <a:r>
              <a:rPr lang="fr-BE" b="1" dirty="0" smtClean="0"/>
              <a:t>Business Angels</a:t>
            </a:r>
            <a:endParaRPr lang="en-GB" b="1" dirty="0"/>
          </a:p>
        </p:txBody>
      </p:sp>
    </p:spTree>
    <p:extLst>
      <p:ext uri="{BB962C8B-B14F-4D97-AF65-F5344CB8AC3E}">
        <p14:creationId xmlns:p14="http://schemas.microsoft.com/office/powerpoint/2010/main" val="1394886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23126" y="104299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Early-stage focused VC funds &amp; co-investment </a:t>
            </a:r>
            <a:r>
              <a:rPr lang="en-US" sz="2000" b="0" dirty="0">
                <a:solidFill>
                  <a:prstClr val="white"/>
                </a:solidFill>
                <a:latin typeface="Futura Lt BT" panose="020B0402020204020303" pitchFamily="34" charset="0"/>
              </a:rPr>
              <a:t>funds</a:t>
            </a:r>
          </a:p>
        </p:txBody>
      </p:sp>
      <p:sp>
        <p:nvSpPr>
          <p:cNvPr id="6" name="Freeform 5"/>
          <p:cNvSpPr/>
          <p:nvPr/>
        </p:nvSpPr>
        <p:spPr>
          <a:xfrm>
            <a:off x="6019800" y="1066800"/>
            <a:ext cx="2632492" cy="152400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Investment size typically up to 25%, but not higher than 50% of total commitments</a:t>
            </a:r>
          </a:p>
        </p:txBody>
      </p:sp>
      <p:sp>
        <p:nvSpPr>
          <p:cNvPr id="9" name="Freeform 8"/>
          <p:cNvSpPr/>
          <p:nvPr/>
        </p:nvSpPr>
        <p:spPr>
          <a:xfrm>
            <a:off x="533400" y="4495800"/>
            <a:ext cx="2605094"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smtClean="0">
                <a:solidFill>
                  <a:srgbClr val="114FA0"/>
                </a:solidFill>
                <a:latin typeface="Futura Lt BT" panose="020B0402020204020303" pitchFamily="34" charset="0"/>
                <a:ea typeface="+mn-ea"/>
              </a:rPr>
              <a:t>Seed stage and </a:t>
            </a:r>
            <a:r>
              <a:rPr lang="en-US" sz="2000" b="0" dirty="0">
                <a:solidFill>
                  <a:srgbClr val="114FA0"/>
                </a:solidFill>
                <a:latin typeface="Futura Lt BT" panose="020B0402020204020303" pitchFamily="34" charset="0"/>
                <a:ea typeface="+mn-ea"/>
              </a:rPr>
              <a:t>series A </a:t>
            </a:r>
            <a:r>
              <a:rPr lang="en-US" sz="2000" b="0" dirty="0" smtClean="0">
                <a:solidFill>
                  <a:srgbClr val="114FA0"/>
                </a:solidFill>
                <a:latin typeface="Futura Lt BT" panose="020B0402020204020303" pitchFamily="34" charset="0"/>
                <a:ea typeface="+mn-ea"/>
              </a:rPr>
              <a:t>rounds, series B on case-by-case basis</a:t>
            </a:r>
            <a:endParaRPr lang="en-US" sz="2000" b="0" dirty="0">
              <a:solidFill>
                <a:srgbClr val="114FA0"/>
              </a:solidFill>
              <a:latin typeface="Futura Lt BT" panose="020B0402020204020303" pitchFamily="34" charset="0"/>
              <a:ea typeface="+mn-ea"/>
            </a:endParaRPr>
          </a:p>
        </p:txBody>
      </p:sp>
      <p:sp>
        <p:nvSpPr>
          <p:cNvPr id="10" name="Freeform 9"/>
          <p:cNvSpPr/>
          <p:nvPr/>
        </p:nvSpPr>
        <p:spPr>
          <a:xfrm>
            <a:off x="6019800" y="4495800"/>
            <a:ext cx="2632492"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Investment size up to EUR 50 million</a:t>
            </a:r>
            <a:endParaRPr lang="en-GB" sz="2000" b="0" dirty="0">
              <a:solidFill>
                <a:prstClr val="white"/>
              </a:solidFill>
              <a:latin typeface="Futura Lt BT" panose="020B0402020204020303" pitchFamily="34" charset="0"/>
            </a:endParaRPr>
          </a:p>
        </p:txBody>
      </p:sp>
      <p:sp>
        <p:nvSpPr>
          <p:cNvPr id="12" name="Freeform 11"/>
          <p:cNvSpPr/>
          <p:nvPr/>
        </p:nvSpPr>
        <p:spPr>
          <a:xfrm>
            <a:off x="6047198" y="274320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Focus on </a:t>
            </a:r>
            <a:r>
              <a:rPr lang="en-US" sz="2000" b="0" dirty="0" smtClean="0">
                <a:solidFill>
                  <a:prstClr val="white"/>
                </a:solidFill>
                <a:latin typeface="Futura Lt BT" panose="020B0402020204020303" pitchFamily="34" charset="0"/>
              </a:rPr>
              <a:t>one or more </a:t>
            </a:r>
            <a:r>
              <a:rPr lang="en-US" sz="2000" b="0" dirty="0">
                <a:solidFill>
                  <a:prstClr val="white"/>
                </a:solidFill>
                <a:latin typeface="Futura Lt BT" panose="020B0402020204020303" pitchFamily="34" charset="0"/>
              </a:rPr>
              <a:t>H2020 sectors</a:t>
            </a:r>
          </a:p>
        </p:txBody>
      </p:sp>
      <p:sp>
        <p:nvSpPr>
          <p:cNvPr id="13" name="Freeform 12"/>
          <p:cNvSpPr/>
          <p:nvPr/>
        </p:nvSpPr>
        <p:spPr>
          <a:xfrm>
            <a:off x="523126" y="2756899"/>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Open to multi-stage </a:t>
            </a:r>
            <a:r>
              <a:rPr lang="en-US" sz="2000" b="0" dirty="0">
                <a:solidFill>
                  <a:prstClr val="white"/>
                </a:solidFill>
                <a:latin typeface="Futura Lt BT" panose="020B0402020204020303" pitchFamily="34" charset="0"/>
              </a:rPr>
              <a:t>strategies </a:t>
            </a:r>
            <a:endParaRPr lang="en-US" sz="2000" b="0" dirty="0" smtClean="0">
              <a:solidFill>
                <a:prstClr val="white"/>
              </a:solidFill>
              <a:latin typeface="Futura Lt BT" panose="020B0402020204020303" pitchFamily="34" charset="0"/>
            </a:endParaRPr>
          </a:p>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(combining other EIF-managed </a:t>
            </a:r>
            <a:r>
              <a:rPr lang="en-US" sz="2000" b="0" dirty="0">
                <a:solidFill>
                  <a:prstClr val="white"/>
                </a:solidFill>
                <a:latin typeface="Futura Lt BT" panose="020B0402020204020303" pitchFamily="34" charset="0"/>
              </a:rPr>
              <a:t>resources)</a:t>
            </a:r>
          </a:p>
        </p:txBody>
      </p:sp>
      <p:sp>
        <p:nvSpPr>
          <p:cNvPr id="14" name="Freeform 13"/>
          <p:cNvSpPr/>
          <p:nvPr/>
        </p:nvSpPr>
        <p:spPr>
          <a:xfrm>
            <a:off x="3276600" y="104299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Available for first-time </a:t>
            </a:r>
            <a:r>
              <a:rPr lang="en-US" sz="2000" b="0" dirty="0">
                <a:solidFill>
                  <a:prstClr val="white"/>
                </a:solidFill>
                <a:latin typeface="Futura Lt BT" panose="020B0402020204020303" pitchFamily="34" charset="0"/>
              </a:rPr>
              <a:t>or </a:t>
            </a:r>
            <a:r>
              <a:rPr lang="en-US" sz="2000" b="0" dirty="0" smtClean="0">
                <a:solidFill>
                  <a:prstClr val="white"/>
                </a:solidFill>
                <a:latin typeface="Futura Lt BT" panose="020B0402020204020303" pitchFamily="34" charset="0"/>
              </a:rPr>
              <a:t>emerging </a:t>
            </a:r>
            <a:r>
              <a:rPr lang="en-US" sz="2000" b="0" dirty="0">
                <a:solidFill>
                  <a:prstClr val="white"/>
                </a:solidFill>
                <a:latin typeface="Futura Lt BT" panose="020B0402020204020303" pitchFamily="34" charset="0"/>
              </a:rPr>
              <a:t>investment teams</a:t>
            </a:r>
          </a:p>
        </p:txBody>
      </p:sp>
      <p:sp>
        <p:nvSpPr>
          <p:cNvPr id="15" name="Freeform 14"/>
          <p:cNvSpPr/>
          <p:nvPr/>
        </p:nvSpPr>
        <p:spPr>
          <a:xfrm>
            <a:off x="3261189" y="4495799"/>
            <a:ext cx="2605094" cy="1516131"/>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First closing preferred, other closings </a:t>
            </a:r>
            <a:r>
              <a:rPr lang="en-US" sz="2000" u="sng" dirty="0" smtClean="0">
                <a:solidFill>
                  <a:prstClr val="white"/>
                </a:solidFill>
                <a:latin typeface="Futura Lt BT" panose="020B0402020204020303" pitchFamily="34" charset="0"/>
              </a:rPr>
              <a:t>if catalytic</a:t>
            </a:r>
            <a:endParaRPr lang="en-GB" sz="2000" u="sng" dirty="0">
              <a:solidFill>
                <a:prstClr val="white"/>
              </a:solidFill>
              <a:latin typeface="Futura Lt BT" panose="020B0402020204020303" pitchFamily="34" charset="0"/>
            </a:endParaRPr>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5903" y="3048000"/>
            <a:ext cx="2836297" cy="793403"/>
          </a:xfrm>
          <a:prstGeom prst="rect">
            <a:avLst/>
          </a:prstGeom>
        </p:spPr>
      </p:pic>
      <p:sp>
        <p:nvSpPr>
          <p:cNvPr id="20" name="Rectangle 19"/>
          <p:cNvSpPr/>
          <p:nvPr/>
        </p:nvSpPr>
        <p:spPr>
          <a:xfrm>
            <a:off x="1524000" y="3810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nvGrpSpPr>
          <p:cNvPr id="7" name="Group 6"/>
          <p:cNvGrpSpPr/>
          <p:nvPr/>
        </p:nvGrpSpPr>
        <p:grpSpPr>
          <a:xfrm>
            <a:off x="76200" y="6071596"/>
            <a:ext cx="2286000" cy="481604"/>
            <a:chOff x="76200" y="6071596"/>
            <a:chExt cx="2286000" cy="481604"/>
          </a:xfrm>
        </p:grpSpPr>
        <p:sp>
          <p:nvSpPr>
            <p:cNvPr id="5" name="Rectangle 4"/>
            <p:cNvSpPr/>
            <p:nvPr/>
          </p:nvSpPr>
          <p:spPr>
            <a:xfrm>
              <a:off x="1371600" y="60960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071596"/>
              <a:ext cx="1721668" cy="481604"/>
            </a:xfrm>
            <a:prstGeom prst="rect">
              <a:avLst/>
            </a:prstGeom>
            <a:solidFill>
              <a:schemeClr val="bg1"/>
            </a:solidFill>
          </p:spPr>
        </p:pic>
      </p:grpSp>
      <p:sp>
        <p:nvSpPr>
          <p:cNvPr id="2" name="Title 1"/>
          <p:cNvSpPr>
            <a:spLocks noGrp="1"/>
          </p:cNvSpPr>
          <p:nvPr>
            <p:ph type="title"/>
          </p:nvPr>
        </p:nvSpPr>
        <p:spPr/>
        <p:txBody>
          <a:bodyPr/>
          <a:lstStyle/>
          <a:p>
            <a:r>
              <a:rPr lang="fr-BE" dirty="0" smtClean="0"/>
              <a:t>InnovFin </a:t>
            </a:r>
            <a:r>
              <a:rPr lang="fr-BE" b="1" dirty="0" smtClean="0"/>
              <a:t>VC</a:t>
            </a:r>
            <a:endParaRPr lang="en-GB" b="1" dirty="0"/>
          </a:p>
        </p:txBody>
      </p:sp>
    </p:spTree>
    <p:extLst>
      <p:ext uri="{BB962C8B-B14F-4D97-AF65-F5344CB8AC3E}">
        <p14:creationId xmlns:p14="http://schemas.microsoft.com/office/powerpoint/2010/main" val="3998252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457200" y="100805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FoF targets at least 4 countries (EU and/or H2020 Associated Countries)</a:t>
            </a:r>
            <a:endParaRPr lang="en-US" sz="2000" b="0" dirty="0">
              <a:solidFill>
                <a:prstClr val="white"/>
              </a:solidFill>
              <a:latin typeface="Futura Lt BT" panose="020B0402020204020303" pitchFamily="34" charset="0"/>
            </a:endParaRPr>
          </a:p>
        </p:txBody>
      </p:sp>
      <p:sp>
        <p:nvSpPr>
          <p:cNvPr id="6" name="Freeform 5"/>
          <p:cNvSpPr/>
          <p:nvPr/>
        </p:nvSpPr>
        <p:spPr>
          <a:xfrm>
            <a:off x="5943600" y="1008050"/>
            <a:ext cx="2632492"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Investment size up to EUR 50 million</a:t>
            </a:r>
          </a:p>
          <a:p>
            <a:pPr algn="ctr" defTabSz="457200" eaLnBrk="1" fontAlgn="auto" hangingPunct="1">
              <a:spcBef>
                <a:spcPts val="0"/>
              </a:spcBef>
              <a:spcAft>
                <a:spcPts val="0"/>
              </a:spcAft>
            </a:pPr>
            <a:r>
              <a:rPr lang="en-US" sz="2000" b="0" dirty="0">
                <a:solidFill>
                  <a:srgbClr val="114FA0"/>
                </a:solidFill>
                <a:latin typeface="Futura Lt BT" panose="020B0402020204020303" pitchFamily="34" charset="0"/>
                <a:ea typeface="+mn-ea"/>
              </a:rPr>
              <a:t>(typically up to 25% of total FoF’s commitments)</a:t>
            </a:r>
          </a:p>
        </p:txBody>
      </p:sp>
      <p:sp>
        <p:nvSpPr>
          <p:cNvPr id="9" name="Freeform 8"/>
          <p:cNvSpPr/>
          <p:nvPr/>
        </p:nvSpPr>
        <p:spPr>
          <a:xfrm>
            <a:off x="457200" y="4460860"/>
            <a:ext cx="2605094"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FFC000"/>
          </a:solidFill>
          <a:ln w="9525" cap="flat" cmpd="sng" algn="ctr">
            <a:solidFill>
              <a:sysClr val="window" lastClr="FFFFFF">
                <a:lumMod val="75000"/>
              </a:sysClr>
            </a:solidFill>
            <a:prstDash val="solid"/>
          </a:ln>
          <a:effectLst/>
        </p:spPr>
        <p:txBody>
          <a:bodyPr rtlCol="0" anchor="ctr"/>
          <a:lstStyle/>
          <a:p>
            <a:pPr algn="ctr" defTabSz="457200" eaLnBrk="1" fontAlgn="auto" hangingPunct="1">
              <a:spcBef>
                <a:spcPts val="0"/>
              </a:spcBef>
              <a:spcAft>
                <a:spcPts val="0"/>
              </a:spcAft>
            </a:pPr>
            <a:r>
              <a:rPr lang="en-US" sz="2000" b="0" dirty="0" smtClean="0">
                <a:solidFill>
                  <a:srgbClr val="114FA0"/>
                </a:solidFill>
                <a:latin typeface="Futura Lt BT" panose="020B0402020204020303" pitchFamily="34" charset="0"/>
                <a:ea typeface="+mn-ea"/>
              </a:rPr>
              <a:t>At least 50% aggregate investee funds investable amounts to be placed in EU</a:t>
            </a:r>
            <a:endParaRPr lang="en-US" sz="2000" b="0" dirty="0">
              <a:solidFill>
                <a:srgbClr val="114FA0"/>
              </a:solidFill>
              <a:latin typeface="Futura Lt BT" panose="020B0402020204020303" pitchFamily="34" charset="0"/>
              <a:ea typeface="+mn-ea"/>
            </a:endParaRPr>
          </a:p>
        </p:txBody>
      </p:sp>
      <p:sp>
        <p:nvSpPr>
          <p:cNvPr id="10" name="Freeform 9"/>
          <p:cNvSpPr/>
          <p:nvPr/>
        </p:nvSpPr>
        <p:spPr>
          <a:xfrm>
            <a:off x="5943600" y="4460860"/>
            <a:ext cx="2632492" cy="1471606"/>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Effective &amp; transparent FoF governance</a:t>
            </a:r>
            <a:endParaRPr lang="en-US" sz="2000" b="0" dirty="0">
              <a:solidFill>
                <a:prstClr val="white"/>
              </a:solidFill>
              <a:latin typeface="Futura Lt BT" panose="020B0402020204020303" pitchFamily="34" charset="0"/>
            </a:endParaRPr>
          </a:p>
        </p:txBody>
      </p:sp>
      <p:sp>
        <p:nvSpPr>
          <p:cNvPr id="12" name="Freeform 11"/>
          <p:cNvSpPr/>
          <p:nvPr/>
        </p:nvSpPr>
        <p:spPr>
          <a:xfrm>
            <a:off x="5970998" y="270826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Investee FMs established </a:t>
            </a:r>
            <a:r>
              <a:rPr lang="en-US" sz="2000" b="0" dirty="0">
                <a:solidFill>
                  <a:prstClr val="white"/>
                </a:solidFill>
                <a:latin typeface="Futura Lt BT" panose="020B0402020204020303" pitchFamily="34" charset="0"/>
              </a:rPr>
              <a:t>or operating in </a:t>
            </a:r>
            <a:r>
              <a:rPr lang="en-US" sz="2000" b="0" dirty="0" smtClean="0">
                <a:solidFill>
                  <a:prstClr val="white"/>
                </a:solidFill>
                <a:latin typeface="Futura Lt BT" panose="020B0402020204020303" pitchFamily="34" charset="0"/>
              </a:rPr>
              <a:t>EU or H2020 Associated Countries</a:t>
            </a:r>
            <a:endParaRPr lang="en-US" sz="2000" b="0" dirty="0">
              <a:solidFill>
                <a:prstClr val="white"/>
              </a:solidFill>
              <a:latin typeface="Futura Lt BT" panose="020B0402020204020303" pitchFamily="34" charset="0"/>
            </a:endParaRPr>
          </a:p>
        </p:txBody>
      </p:sp>
      <p:sp>
        <p:nvSpPr>
          <p:cNvPr id="13" name="Freeform 12"/>
          <p:cNvSpPr/>
          <p:nvPr/>
        </p:nvSpPr>
        <p:spPr>
          <a:xfrm>
            <a:off x="479461" y="2721959"/>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a:solidFill>
                  <a:prstClr val="white"/>
                </a:solidFill>
                <a:latin typeface="Futura Lt BT" panose="020B0402020204020303" pitchFamily="34" charset="0"/>
              </a:rPr>
              <a:t>Investee </a:t>
            </a:r>
            <a:r>
              <a:rPr lang="en-US" sz="2000" b="0" dirty="0" smtClean="0">
                <a:solidFill>
                  <a:prstClr val="white"/>
                </a:solidFill>
                <a:latin typeface="Futura Lt BT" panose="020B0402020204020303" pitchFamily="34" charset="0"/>
              </a:rPr>
              <a:t> funds should focus </a:t>
            </a:r>
            <a:r>
              <a:rPr lang="en-US" sz="2000" b="0" dirty="0">
                <a:solidFill>
                  <a:prstClr val="white"/>
                </a:solidFill>
                <a:latin typeface="Futura Lt BT" panose="020B0402020204020303" pitchFamily="34" charset="0"/>
              </a:rPr>
              <a:t>on </a:t>
            </a:r>
            <a:r>
              <a:rPr lang="en-US" sz="2000" b="0" dirty="0" smtClean="0">
                <a:solidFill>
                  <a:prstClr val="white"/>
                </a:solidFill>
                <a:latin typeface="Futura Lt BT" panose="020B0402020204020303" pitchFamily="34" charset="0"/>
              </a:rPr>
              <a:t>H2020 sectors</a:t>
            </a:r>
            <a:endParaRPr lang="en-GB" sz="2000" b="0" dirty="0">
              <a:solidFill>
                <a:prstClr val="white"/>
              </a:solidFill>
              <a:latin typeface="Futura Lt BT" panose="020B0402020204020303" pitchFamily="34" charset="0"/>
            </a:endParaRPr>
          </a:p>
        </p:txBody>
      </p:sp>
      <p:sp>
        <p:nvSpPr>
          <p:cNvPr id="14" name="Freeform 13"/>
          <p:cNvSpPr/>
          <p:nvPr/>
        </p:nvSpPr>
        <p:spPr>
          <a:xfrm>
            <a:off x="3200400" y="1008050"/>
            <a:ext cx="2605094" cy="154781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Commitments to </a:t>
            </a:r>
            <a:r>
              <a:rPr lang="en-US" sz="2000" b="0" dirty="0">
                <a:solidFill>
                  <a:prstClr val="white"/>
                </a:solidFill>
                <a:latin typeface="Futura Lt BT" panose="020B0402020204020303" pitchFamily="34" charset="0"/>
              </a:rPr>
              <a:t>venture </a:t>
            </a:r>
            <a:r>
              <a:rPr lang="en-US" sz="2000" b="0" dirty="0" smtClean="0">
                <a:solidFill>
                  <a:prstClr val="white"/>
                </a:solidFill>
                <a:latin typeface="Futura Lt BT" panose="020B0402020204020303" pitchFamily="34" charset="0"/>
              </a:rPr>
              <a:t>fund-of- funds</a:t>
            </a:r>
            <a:endParaRPr lang="en-US" sz="2000" b="0" dirty="0">
              <a:solidFill>
                <a:prstClr val="white"/>
              </a:solidFill>
              <a:latin typeface="Futura Lt BT" panose="020B0402020204020303" pitchFamily="34" charset="0"/>
            </a:endParaRPr>
          </a:p>
        </p:txBody>
      </p:sp>
      <p:sp>
        <p:nvSpPr>
          <p:cNvPr id="15" name="Freeform 14"/>
          <p:cNvSpPr/>
          <p:nvPr/>
        </p:nvSpPr>
        <p:spPr>
          <a:xfrm>
            <a:off x="3184989" y="4460859"/>
            <a:ext cx="2605094" cy="1516131"/>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rgbClr val="114F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2000" b="0" dirty="0" smtClean="0">
                <a:solidFill>
                  <a:prstClr val="white"/>
                </a:solidFill>
                <a:latin typeface="Futura Lt BT" panose="020B0402020204020303" pitchFamily="34" charset="0"/>
              </a:rPr>
              <a:t>Open to multi-stage strategies with significant (&gt;30%) early-stage allocation</a:t>
            </a:r>
            <a:endParaRPr lang="en-US" sz="2000" b="0" dirty="0">
              <a:solidFill>
                <a:prstClr val="white"/>
              </a:solidFill>
              <a:latin typeface="Futura Lt BT" panose="020B0402020204020303"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0216" y="3113508"/>
            <a:ext cx="2635784" cy="737313"/>
          </a:xfrm>
          <a:prstGeom prst="rect">
            <a:avLst/>
          </a:prstGeom>
        </p:spPr>
      </p:pic>
      <p:sp>
        <p:nvSpPr>
          <p:cNvPr id="19" name="Rectangle 18"/>
          <p:cNvSpPr/>
          <p:nvPr/>
        </p:nvSpPr>
        <p:spPr>
          <a:xfrm>
            <a:off x="1524000" y="381000"/>
            <a:ext cx="609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4" name="Title 3"/>
          <p:cNvSpPr>
            <a:spLocks noGrp="1"/>
          </p:cNvSpPr>
          <p:nvPr>
            <p:ph type="title"/>
          </p:nvPr>
        </p:nvSpPr>
        <p:spPr>
          <a:xfrm>
            <a:off x="261768" y="411163"/>
            <a:ext cx="8653632" cy="579437"/>
          </a:xfrm>
        </p:spPr>
        <p:txBody>
          <a:bodyPr>
            <a:normAutofit/>
          </a:bodyPr>
          <a:lstStyle/>
          <a:p>
            <a:r>
              <a:rPr lang="fr-BE" dirty="0" smtClean="0"/>
              <a:t>InnovFin </a:t>
            </a:r>
            <a:r>
              <a:rPr lang="fr-BE" b="1" dirty="0" smtClean="0"/>
              <a:t>Funds-of-Funds</a:t>
            </a:r>
            <a:r>
              <a:rPr lang="fr-BE" dirty="0" smtClean="0"/>
              <a:t> </a:t>
            </a:r>
            <a:r>
              <a:rPr lang="fr-BE" sz="1900" dirty="0" smtClean="0"/>
              <a:t>(distinct from Pan-European FoF, q.v.)  </a:t>
            </a:r>
            <a:endParaRPr lang="en-GB" sz="1900" dirty="0"/>
          </a:p>
        </p:txBody>
      </p:sp>
      <p:grpSp>
        <p:nvGrpSpPr>
          <p:cNvPr id="8" name="Group 7"/>
          <p:cNvGrpSpPr/>
          <p:nvPr/>
        </p:nvGrpSpPr>
        <p:grpSpPr>
          <a:xfrm>
            <a:off x="76200" y="6075673"/>
            <a:ext cx="2057400" cy="477527"/>
            <a:chOff x="76200" y="6075673"/>
            <a:chExt cx="2057400" cy="477527"/>
          </a:xfrm>
        </p:grpSpPr>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6075673"/>
              <a:ext cx="1707090" cy="477527"/>
            </a:xfrm>
            <a:prstGeom prst="rect">
              <a:avLst/>
            </a:prstGeom>
            <a:solidFill>
              <a:schemeClr val="bg1"/>
            </a:solidFill>
          </p:spPr>
        </p:pic>
        <p:sp>
          <p:nvSpPr>
            <p:cNvPr id="7" name="Rectangle 6"/>
            <p:cNvSpPr/>
            <p:nvPr/>
          </p:nvSpPr>
          <p:spPr>
            <a:xfrm>
              <a:off x="1524000" y="6238236"/>
              <a:ext cx="609600" cy="314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spTree>
    <p:extLst>
      <p:ext uri="{BB962C8B-B14F-4D97-AF65-F5344CB8AC3E}">
        <p14:creationId xmlns:p14="http://schemas.microsoft.com/office/powerpoint/2010/main" val="1718252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24744"/>
            <a:ext cx="8229600" cy="4876800"/>
          </a:xfrm>
        </p:spPr>
        <p:txBody>
          <a:bodyPr>
            <a:normAutofit fontScale="85000" lnSpcReduction="10000"/>
          </a:bodyPr>
          <a:lstStyle/>
          <a:p>
            <a:pPr marL="0" indent="0">
              <a:lnSpc>
                <a:spcPts val="2000"/>
              </a:lnSpc>
              <a:spcBef>
                <a:spcPts val="600"/>
              </a:spcBef>
              <a:spcAft>
                <a:spcPct val="30000"/>
              </a:spcAft>
              <a:buClr>
                <a:srgbClr val="595959"/>
              </a:buClr>
              <a:buSzPct val="110000"/>
              <a:buNone/>
            </a:pPr>
            <a:r>
              <a:rPr lang="en-GB" sz="2800" b="1" dirty="0">
                <a:solidFill>
                  <a:schemeClr val="accent6">
                    <a:lumMod val="75000"/>
                  </a:schemeClr>
                </a:solidFill>
                <a:latin typeface="Myriad Pro"/>
              </a:rPr>
              <a:t>What support </a:t>
            </a:r>
            <a:r>
              <a:rPr lang="en-GB" sz="2800" b="1" dirty="0" smtClean="0">
                <a:solidFill>
                  <a:schemeClr val="accent6">
                    <a:lumMod val="75000"/>
                  </a:schemeClr>
                </a:solidFill>
                <a:latin typeface="Myriad Pro"/>
              </a:rPr>
              <a:t>is on offer?</a:t>
            </a:r>
          </a:p>
          <a:p>
            <a:pPr>
              <a:lnSpc>
                <a:spcPts val="2000"/>
              </a:lnSpc>
              <a:spcBef>
                <a:spcPts val="600"/>
              </a:spcBef>
              <a:spcAft>
                <a:spcPct val="30000"/>
              </a:spcAft>
              <a:buClr>
                <a:srgbClr val="595959"/>
              </a:buClr>
              <a:buSzPct val="110000"/>
              <a:buFont typeface="Wingdings" panose="05000000000000000000" pitchFamily="2" charset="2"/>
              <a:buChar char="ü"/>
            </a:pPr>
            <a:r>
              <a:rPr lang="en-GB" sz="2000" i="1" dirty="0" smtClean="0">
                <a:solidFill>
                  <a:schemeClr val="tx1">
                    <a:lumMod val="65000"/>
                    <a:lumOff val="35000"/>
                  </a:schemeClr>
                </a:solidFill>
                <a:latin typeface="Myriad Pro"/>
                <a:cs typeface="Myriad Pro"/>
              </a:rPr>
              <a:t>Risk-sharing </a:t>
            </a:r>
            <a:r>
              <a:rPr lang="en-GB" sz="2000" i="1" dirty="0">
                <a:solidFill>
                  <a:schemeClr val="tx1">
                    <a:lumMod val="65000"/>
                    <a:lumOff val="35000"/>
                  </a:schemeClr>
                </a:solidFill>
                <a:latin typeface="Myriad Pro"/>
                <a:cs typeface="Myriad Pro"/>
              </a:rPr>
              <a:t>in the form of </a:t>
            </a:r>
            <a:r>
              <a:rPr lang="en-GB" sz="2000" b="1" i="1" dirty="0">
                <a:latin typeface="Myriad Pro"/>
                <a:cs typeface="Myriad Pro"/>
              </a:rPr>
              <a:t>loans</a:t>
            </a:r>
            <a:r>
              <a:rPr lang="en-GB" sz="2000" i="1" dirty="0">
                <a:solidFill>
                  <a:schemeClr val="tx1">
                    <a:lumMod val="65000"/>
                    <a:lumOff val="35000"/>
                  </a:schemeClr>
                </a:solidFill>
                <a:latin typeface="Myriad Pro"/>
                <a:cs typeface="Myriad Pro"/>
              </a:rPr>
              <a:t> and </a:t>
            </a:r>
            <a:r>
              <a:rPr lang="en-GB" sz="2000" b="1" i="1" dirty="0">
                <a:latin typeface="Myriad Pro"/>
                <a:cs typeface="Myriad Pro"/>
              </a:rPr>
              <a:t>guarantees</a:t>
            </a:r>
          </a:p>
          <a:p>
            <a:pPr>
              <a:lnSpc>
                <a:spcPts val="2000"/>
              </a:lnSpc>
              <a:spcBef>
                <a:spcPts val="600"/>
              </a:spcBef>
              <a:spcAft>
                <a:spcPct val="30000"/>
              </a:spcAft>
              <a:buClr>
                <a:srgbClr val="595959"/>
              </a:buClr>
              <a:buSzPct val="110000"/>
              <a:buFont typeface="Wingdings" panose="05000000000000000000" pitchFamily="2" charset="2"/>
              <a:buChar char="ü"/>
            </a:pPr>
            <a:r>
              <a:rPr lang="en-GB" sz="2000" i="1" dirty="0" smtClean="0">
                <a:solidFill>
                  <a:schemeClr val="tx1">
                    <a:lumMod val="65000"/>
                    <a:lumOff val="35000"/>
                  </a:schemeClr>
                </a:solidFill>
                <a:latin typeface="Myriad Pro"/>
                <a:cs typeface="Myriad Pro"/>
              </a:rPr>
              <a:t>Risk </a:t>
            </a:r>
            <a:r>
              <a:rPr lang="en-GB" sz="2000" i="1" dirty="0">
                <a:solidFill>
                  <a:schemeClr val="tx1">
                    <a:lumMod val="65000"/>
                    <a:lumOff val="35000"/>
                  </a:schemeClr>
                </a:solidFill>
                <a:latin typeface="Myriad Pro"/>
                <a:cs typeface="Myriad Pro"/>
              </a:rPr>
              <a:t>finance in the form of </a:t>
            </a:r>
            <a:r>
              <a:rPr lang="en-GB" sz="2000" b="1" i="1" dirty="0" smtClean="0">
                <a:latin typeface="Myriad Pro"/>
                <a:cs typeface="Myriad Pro"/>
              </a:rPr>
              <a:t>equity</a:t>
            </a:r>
          </a:p>
          <a:p>
            <a:pPr marL="0" indent="0">
              <a:lnSpc>
                <a:spcPts val="2000"/>
              </a:lnSpc>
              <a:spcBef>
                <a:spcPts val="600"/>
              </a:spcBef>
              <a:spcAft>
                <a:spcPct val="30000"/>
              </a:spcAft>
              <a:buClr>
                <a:srgbClr val="595959"/>
              </a:buClr>
              <a:buSzPct val="110000"/>
              <a:buNone/>
            </a:pPr>
            <a:r>
              <a:rPr lang="en-GB" sz="2800" b="1" dirty="0">
                <a:solidFill>
                  <a:schemeClr val="accent6">
                    <a:lumMod val="75000"/>
                  </a:schemeClr>
                </a:solidFill>
                <a:latin typeface="Myriad Pro"/>
              </a:rPr>
              <a:t>For who or what?</a:t>
            </a:r>
          </a:p>
          <a:p>
            <a:pPr marL="342900" lvl="1" indent="-342900">
              <a:lnSpc>
                <a:spcPts val="2000"/>
              </a:lnSpc>
              <a:spcBef>
                <a:spcPts val="600"/>
              </a:spcBef>
              <a:spcAft>
                <a:spcPct val="30000"/>
              </a:spcAft>
              <a:buClr>
                <a:srgbClr val="595959"/>
              </a:buClr>
              <a:buSzPct val="110000"/>
              <a:buFont typeface="Wingdings" panose="05000000000000000000" pitchFamily="2" charset="2"/>
              <a:buChar char="ü"/>
            </a:pPr>
            <a:r>
              <a:rPr lang="en-GB" sz="2000" i="1" dirty="0">
                <a:solidFill>
                  <a:schemeClr val="tx1">
                    <a:lumMod val="65000"/>
                    <a:lumOff val="35000"/>
                  </a:schemeClr>
                </a:solidFill>
                <a:latin typeface="Myriad Pro"/>
                <a:cs typeface="Myriad Pro"/>
              </a:rPr>
              <a:t>RDI-driven/ innovative </a:t>
            </a:r>
            <a:r>
              <a:rPr lang="en-GB" sz="2000" b="1" i="1" dirty="0">
                <a:latin typeface="Myriad Pro"/>
                <a:cs typeface="Myriad Pro"/>
              </a:rPr>
              <a:t>SMEs &amp; small midcaps </a:t>
            </a:r>
          </a:p>
          <a:p>
            <a:pPr marL="342900" lvl="1" indent="-342900">
              <a:lnSpc>
                <a:spcPts val="2000"/>
              </a:lnSpc>
              <a:spcBef>
                <a:spcPts val="600"/>
              </a:spcBef>
              <a:spcAft>
                <a:spcPct val="30000"/>
              </a:spcAft>
              <a:buClr>
                <a:srgbClr val="595959"/>
              </a:buClr>
              <a:buSzPct val="110000"/>
              <a:buFont typeface="Wingdings" panose="05000000000000000000" pitchFamily="2" charset="2"/>
              <a:buChar char="ü"/>
            </a:pPr>
            <a:r>
              <a:rPr lang="en-GB" sz="2000" i="1" dirty="0">
                <a:solidFill>
                  <a:schemeClr val="tx1">
                    <a:lumMod val="65000"/>
                    <a:lumOff val="35000"/>
                  </a:schemeClr>
                </a:solidFill>
                <a:latin typeface="Myriad Pro"/>
                <a:cs typeface="Myriad Pro"/>
              </a:rPr>
              <a:t>Ambitious </a:t>
            </a:r>
            <a:r>
              <a:rPr lang="en-GB" sz="2000" b="1" i="1" dirty="0">
                <a:latin typeface="Myriad Pro"/>
                <a:cs typeface="Myriad Pro"/>
              </a:rPr>
              <a:t>RDI projects </a:t>
            </a:r>
            <a:r>
              <a:rPr lang="en-GB" sz="2000" i="1" dirty="0">
                <a:solidFill>
                  <a:schemeClr val="tx1">
                    <a:lumMod val="65000"/>
                    <a:lumOff val="35000"/>
                  </a:schemeClr>
                </a:solidFill>
                <a:latin typeface="Myriad Pro"/>
                <a:cs typeface="Myriad Pro"/>
              </a:rPr>
              <a:t>carried out by a variety of recipients (companies, stand-alone projects etc.)</a:t>
            </a:r>
          </a:p>
          <a:p>
            <a:pPr marL="0" indent="0">
              <a:lnSpc>
                <a:spcPts val="2000"/>
              </a:lnSpc>
              <a:spcBef>
                <a:spcPts val="600"/>
              </a:spcBef>
              <a:spcAft>
                <a:spcPct val="30000"/>
              </a:spcAft>
              <a:buClr>
                <a:srgbClr val="595959"/>
              </a:buClr>
              <a:buSzPct val="110000"/>
              <a:buNone/>
            </a:pPr>
            <a:r>
              <a:rPr lang="en-GB" sz="2800" b="1" dirty="0">
                <a:solidFill>
                  <a:schemeClr val="accent6">
                    <a:lumMod val="75000"/>
                  </a:schemeClr>
                </a:solidFill>
                <a:latin typeface="Myriad Pro"/>
              </a:rPr>
              <a:t>To serve which purpose? 	</a:t>
            </a:r>
            <a:r>
              <a:rPr lang="en-GB" sz="1800" dirty="0">
                <a:latin typeface="Myriad Pro"/>
              </a:rPr>
              <a:t>	</a:t>
            </a:r>
          </a:p>
          <a:p>
            <a:pPr marL="342900" lvl="1" indent="-342900">
              <a:lnSpc>
                <a:spcPts val="2000"/>
              </a:lnSpc>
              <a:spcBef>
                <a:spcPts val="600"/>
              </a:spcBef>
              <a:spcAft>
                <a:spcPct val="30000"/>
              </a:spcAft>
              <a:buClr>
                <a:srgbClr val="595959"/>
              </a:buClr>
              <a:buSzPct val="110000"/>
              <a:buFont typeface="Wingdings" panose="05000000000000000000" pitchFamily="2" charset="2"/>
              <a:buChar char="ü"/>
            </a:pPr>
            <a:r>
              <a:rPr lang="en-GB" sz="2000" i="1" dirty="0">
                <a:solidFill>
                  <a:schemeClr val="tx1">
                    <a:lumMod val="65000"/>
                    <a:lumOff val="35000"/>
                  </a:schemeClr>
                </a:solidFill>
                <a:latin typeface="Myriad Pro"/>
                <a:cs typeface="Myriad Pro"/>
              </a:rPr>
              <a:t>Stimulate more </a:t>
            </a:r>
            <a:r>
              <a:rPr lang="en-GB" sz="2000" b="1" i="1" dirty="0">
                <a:latin typeface="Myriad Pro"/>
                <a:cs typeface="Myriad Pro"/>
              </a:rPr>
              <a:t>private sector investment </a:t>
            </a:r>
            <a:r>
              <a:rPr lang="en-GB" sz="2000" i="1" dirty="0">
                <a:solidFill>
                  <a:schemeClr val="tx1">
                    <a:lumMod val="65000"/>
                    <a:lumOff val="35000"/>
                  </a:schemeClr>
                </a:solidFill>
                <a:latin typeface="Myriad Pro"/>
                <a:cs typeface="Myriad Pro"/>
              </a:rPr>
              <a:t>in research and innovation	</a:t>
            </a:r>
          </a:p>
          <a:p>
            <a:pPr marL="342900" lvl="1" indent="-342900">
              <a:lnSpc>
                <a:spcPts val="2000"/>
              </a:lnSpc>
              <a:spcBef>
                <a:spcPts val="600"/>
              </a:spcBef>
              <a:spcAft>
                <a:spcPct val="30000"/>
              </a:spcAft>
              <a:buClr>
                <a:srgbClr val="595959"/>
              </a:buClr>
              <a:buSzPct val="110000"/>
              <a:buFont typeface="Wingdings" panose="05000000000000000000" pitchFamily="2" charset="2"/>
              <a:buChar char="ü"/>
            </a:pPr>
            <a:r>
              <a:rPr lang="en-GB" sz="2000" b="1" i="1" dirty="0">
                <a:latin typeface="Myriad Pro"/>
                <a:cs typeface="Myriad Pro"/>
              </a:rPr>
              <a:t>No market distortion</a:t>
            </a:r>
            <a:r>
              <a:rPr lang="en-GB" sz="2000" i="1" dirty="0">
                <a:solidFill>
                  <a:schemeClr val="tx1">
                    <a:lumMod val="65000"/>
                    <a:lumOff val="35000"/>
                  </a:schemeClr>
                </a:solidFill>
                <a:latin typeface="Myriad Pro"/>
                <a:cs typeface="Myriad Pro"/>
              </a:rPr>
              <a:t>: intervention only to address financing gaps in the R&amp;D&amp;I delivery chain (notably due to high risk), and as such help translate  R&amp;D results to the market (/innovation) </a:t>
            </a:r>
          </a:p>
          <a:p>
            <a:endParaRPr lang="en-GB" dirty="0"/>
          </a:p>
        </p:txBody>
      </p:sp>
      <p:sp>
        <p:nvSpPr>
          <p:cNvPr id="4" name="Textplatzhalter 1"/>
          <p:cNvSpPr txBox="1">
            <a:spLocks/>
          </p:cNvSpPr>
          <p:nvPr/>
        </p:nvSpPr>
        <p:spPr>
          <a:xfrm>
            <a:off x="16421" y="0"/>
            <a:ext cx="8264396" cy="70968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None/>
            </a:pPr>
            <a:r>
              <a:rPr lang="en-GB" sz="2800" b="1" dirty="0" smtClean="0">
                <a:solidFill>
                  <a:schemeClr val="tx1">
                    <a:lumMod val="65000"/>
                    <a:lumOff val="35000"/>
                  </a:schemeClr>
                </a:solidFill>
                <a:latin typeface="Myriad Pro"/>
              </a:rPr>
              <a:t>Horizon 2020 Access to Risk Finance – Basics: InnovFin, EU Finance for Innovators </a:t>
            </a:r>
            <a:endParaRPr lang="de-DE" sz="2800" b="1" dirty="0">
              <a:solidFill>
                <a:schemeClr val="tx1">
                  <a:lumMod val="65000"/>
                  <a:lumOff val="35000"/>
                </a:schemeClr>
              </a:solidFill>
              <a:latin typeface="Myriad Pro"/>
            </a:endParaRPr>
          </a:p>
        </p:txBody>
      </p:sp>
    </p:spTree>
    <p:extLst>
      <p:ext uri="{BB962C8B-B14F-4D97-AF65-F5344CB8AC3E}">
        <p14:creationId xmlns:p14="http://schemas.microsoft.com/office/powerpoint/2010/main" val="264511193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Innovation Eligibility Criteria</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1519" y="319730"/>
            <a:ext cx="2034384" cy="732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3"/>
          <p:cNvSpPr txBox="1">
            <a:spLocks/>
          </p:cNvSpPr>
          <p:nvPr/>
        </p:nvSpPr>
        <p:spPr>
          <a:xfrm>
            <a:off x="8205477" y="6427312"/>
            <a:ext cx="497955" cy="365125"/>
          </a:xfrm>
          <a:prstGeom prst="rect">
            <a:avLst/>
          </a:prstGeom>
        </p:spPr>
        <p:txBody>
          <a:bodyPr vert="horz" lIns="91440" tIns="45720" rIns="91440" bIns="45720" rtlCol="0">
            <a:normAutofit/>
          </a:bodyPr>
          <a:lstStyle>
            <a:lvl1pPr marL="0" indent="0" algn="r" defTabSz="914400" rtl="0" eaLnBrk="1" latinLnBrk="0" hangingPunct="1">
              <a:spcBef>
                <a:spcPct val="20000"/>
              </a:spcBef>
              <a:buFontTx/>
              <a:buNone/>
              <a:defRPr sz="900" kern="1200" baseline="0">
                <a:solidFill>
                  <a:srgbClr val="FFFFFF"/>
                </a:solidFill>
                <a:latin typeface="Myriad Pro Light"/>
                <a:ea typeface="+mn-ea"/>
                <a:cs typeface="Myriad Pro Light"/>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fld id="{1BFBAB30-7D6C-482F-9445-DA24C961621B}" type="slidenum">
              <a:rPr lang="en-GB" b="0" smtClean="0">
                <a:solidFill>
                  <a:srgbClr val="114FA0"/>
                </a:solidFill>
              </a:rPr>
              <a:pPr fontAlgn="auto">
                <a:spcAft>
                  <a:spcPts val="0"/>
                </a:spcAft>
              </a:pPr>
              <a:t>30</a:t>
            </a:fld>
            <a:endParaRPr lang="en-GB" b="0" dirty="0">
              <a:solidFill>
                <a:srgbClr val="114FA0"/>
              </a:solidFill>
            </a:endParaRPr>
          </a:p>
        </p:txBody>
      </p:sp>
    </p:spTree>
    <p:extLst>
      <p:ext uri="{BB962C8B-B14F-4D97-AF65-F5344CB8AC3E}">
        <p14:creationId xmlns:p14="http://schemas.microsoft.com/office/powerpoint/2010/main" val="7163423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fontScale="92500" lnSpcReduction="10000"/>
          </a:bodyPr>
          <a:lstStyle/>
          <a:p>
            <a:r>
              <a:rPr lang="en-US" dirty="0" smtClean="0"/>
              <a:t>3</a:t>
            </a:r>
            <a:endParaRPr lang="en-GB" dirty="0"/>
          </a:p>
        </p:txBody>
      </p:sp>
      <p:graphicFrame>
        <p:nvGraphicFramePr>
          <p:cNvPr id="6" name="Group 441"/>
          <p:cNvGraphicFramePr>
            <a:graphicFrameLocks noGrp="1"/>
          </p:cNvGraphicFramePr>
          <p:nvPr>
            <p:extLst>
              <p:ext uri="{D42A27DB-BD31-4B8C-83A1-F6EECF244321}">
                <p14:modId xmlns:p14="http://schemas.microsoft.com/office/powerpoint/2010/main" val="3543934948"/>
              </p:ext>
            </p:extLst>
          </p:nvPr>
        </p:nvGraphicFramePr>
        <p:xfrm>
          <a:off x="92211" y="1428521"/>
          <a:ext cx="8754928" cy="4840222"/>
        </p:xfrm>
        <a:graphic>
          <a:graphicData uri="http://schemas.openxmlformats.org/drawingml/2006/table">
            <a:tbl>
              <a:tblPr/>
              <a:tblGrid>
                <a:gridCol w="1654934">
                  <a:extLst>
                    <a:ext uri="{9D8B030D-6E8A-4147-A177-3AD203B41FA5}">
                      <a16:colId xmlns:a16="http://schemas.microsoft.com/office/drawing/2014/main" val="20000"/>
                    </a:ext>
                  </a:extLst>
                </a:gridCol>
                <a:gridCol w="4808449">
                  <a:extLst>
                    <a:ext uri="{9D8B030D-6E8A-4147-A177-3AD203B41FA5}">
                      <a16:colId xmlns:a16="http://schemas.microsoft.com/office/drawing/2014/main" val="20001"/>
                    </a:ext>
                  </a:extLst>
                </a:gridCol>
                <a:gridCol w="2291545">
                  <a:extLst>
                    <a:ext uri="{9D8B030D-6E8A-4147-A177-3AD203B41FA5}">
                      <a16:colId xmlns:a16="http://schemas.microsoft.com/office/drawing/2014/main" val="20002"/>
                    </a:ext>
                  </a:extLst>
                </a:gridCol>
              </a:tblGrid>
              <a:tr h="278916">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GB" altLang="en-US" sz="900" b="1" i="0" u="none" strike="noStrike" cap="none" normalizeH="0" baseline="0" dirty="0" smtClean="0">
                          <a:ln>
                            <a:noFill/>
                          </a:ln>
                          <a:solidFill>
                            <a:srgbClr val="FFD100"/>
                          </a:solidFill>
                          <a:effectLst/>
                          <a:latin typeface="Arial" charset="0"/>
                          <a:ea typeface="Arial" charset="0"/>
                          <a:cs typeface="Arial" charset="0"/>
                        </a:rPr>
                        <a:t>Short Description</a:t>
                      </a:r>
                    </a:p>
                  </a:txBody>
                  <a:tcPr marL="90000" marR="90000" marT="75600" marB="7560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GB" altLang="en-US" sz="900" b="1" i="0" u="none" strike="noStrike" cap="none" normalizeH="0" baseline="0" dirty="0" smtClean="0">
                          <a:ln>
                            <a:noFill/>
                          </a:ln>
                          <a:solidFill>
                            <a:schemeClr val="tx2"/>
                          </a:solidFill>
                          <a:effectLst/>
                          <a:latin typeface="Arial" charset="0"/>
                          <a:ea typeface="Arial" charset="0"/>
                          <a:cs typeface="Arial" charset="0"/>
                        </a:rPr>
                        <a:t>Description</a:t>
                      </a:r>
                    </a:p>
                  </a:txBody>
                  <a:tcPr marL="90000" marR="90000" marT="75600" marB="75600"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2"/>
                          </a:solidFill>
                          <a:effectLst/>
                          <a:latin typeface="Arial" charset="0"/>
                          <a:ea typeface="Arial" charset="0"/>
                          <a:cs typeface="Arial" charset="0"/>
                        </a:rPr>
                        <a:t>Sufficient Evidence</a:t>
                      </a:r>
                      <a:endParaRPr kumimoji="0" lang="en-GB" altLang="en-US" sz="900" b="1" i="0" u="none" strike="noStrike" cap="none" normalizeH="0" baseline="0" dirty="0" smtClean="0">
                        <a:ln>
                          <a:noFill/>
                        </a:ln>
                        <a:solidFill>
                          <a:schemeClr val="tx2"/>
                        </a:solidFill>
                        <a:effectLst/>
                        <a:latin typeface="Arial" charset="0"/>
                        <a:ea typeface="Arial" charset="0"/>
                        <a:cs typeface="Arial" charset="0"/>
                      </a:endParaRPr>
                    </a:p>
                  </a:txBody>
                  <a:tcPr marL="90000" marR="90000" marT="75600" marB="75600"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26846">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
                          <a:schemeClr val="tx2"/>
                        </a:buClr>
                        <a:buSzTx/>
                        <a:buFont typeface="+mj-lt"/>
                        <a:buNone/>
                        <a:tabLst/>
                      </a:pPr>
                      <a:r>
                        <a:rPr kumimoji="0" lang="en-GB" altLang="en-US" sz="900" b="1" i="0" u="none" strike="noStrike" cap="none" normalizeH="0" baseline="0" dirty="0" smtClean="0">
                          <a:ln>
                            <a:noFill/>
                          </a:ln>
                          <a:solidFill>
                            <a:schemeClr val="tx1"/>
                          </a:solidFill>
                          <a:effectLst/>
                          <a:latin typeface="Arial" charset="0"/>
                          <a:ea typeface="Arial" charset="0"/>
                          <a:cs typeface="Arial" charset="0"/>
                        </a:rPr>
                        <a:t>1. Innovative products / processes / services</a:t>
                      </a: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lvl1pPr marL="112713" indent="-112713"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246063" indent="-131763" algn="l" defTabSz="1062038">
                        <a:spcBef>
                          <a:spcPct val="20000"/>
                        </a:spcBef>
                        <a:buClr>
                          <a:schemeClr val="tx2"/>
                        </a:buClr>
                        <a:defRPr sz="1200">
                          <a:solidFill>
                            <a:schemeClr val="tx1"/>
                          </a:solidFill>
                          <a:latin typeface="Arial" charset="0"/>
                          <a:ea typeface="Arial" charset="0"/>
                          <a:cs typeface="Arial" charset="0"/>
                        </a:defRPr>
                      </a:lvl2pPr>
                      <a:lvl3pPr marL="368300" indent="-12065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intends to use the funds </a:t>
                      </a:r>
                      <a:r>
                        <a:rPr lang="en-GB" sz="900" kern="1200" dirty="0" smtClean="0">
                          <a:solidFill>
                            <a:schemeClr val="tx1"/>
                          </a:solidFill>
                          <a:effectLst/>
                          <a:latin typeface="Arial" charset="0"/>
                          <a:ea typeface="Arial" charset="0"/>
                          <a:cs typeface="Arial" charset="0"/>
                        </a:rPr>
                        <a:t>to invest in producing, developing or implementing new or substantially improved (i) products, processes or services, or (ii) production or delivery methods, or (iii) organisational or process innovation including business models that are innovative and where there is a risk of technological, industrial or </a:t>
                      </a:r>
                      <a:r>
                        <a:rPr lang="en-GB" sz="900" kern="1200" smtClean="0">
                          <a:solidFill>
                            <a:schemeClr val="tx1"/>
                          </a:solidFill>
                          <a:effectLst/>
                          <a:latin typeface="Arial" charset="0"/>
                          <a:ea typeface="Arial" charset="0"/>
                          <a:cs typeface="Arial" charset="0"/>
                        </a:rPr>
                        <a:t>business failure</a:t>
                      </a:r>
                      <a:endParaRPr lang="en-GB" sz="900" dirty="0" smtClean="0"/>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sz="900" b="0" i="0" u="none" strike="noStrike" kern="1200" cap="none" normalizeH="0" baseline="0" noProof="0" smtClean="0">
                          <a:ln>
                            <a:noFill/>
                          </a:ln>
                          <a:solidFill>
                            <a:schemeClr val="tx1"/>
                          </a:solidFill>
                          <a:effectLst/>
                          <a:latin typeface="Arial" charset="0"/>
                          <a:ea typeface="Arial" charset="0"/>
                          <a:cs typeface="Arial" charset="0"/>
                        </a:rPr>
                        <a:t>(i) declaration of intent and (ii) business plan where such risks of failure are evidenced by an external expert</a:t>
                      </a:r>
                      <a:endParaRPr kumimoji="0" lang="en-US" sz="900" b="0" i="0" u="none" strike="noStrike" kern="1200" cap="none" normalizeH="0" baseline="0" noProof="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6846">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
                          <a:schemeClr val="tx2"/>
                        </a:buClr>
                        <a:buSzTx/>
                        <a:buFont typeface="+mj-lt"/>
                        <a:buNone/>
                        <a:tabLst/>
                      </a:pPr>
                      <a:r>
                        <a:rPr kumimoji="0" lang="en-GB" altLang="en-US" sz="900" b="1" i="0" u="none" strike="noStrike" cap="none" normalizeH="0" baseline="0" dirty="0" smtClean="0">
                          <a:ln>
                            <a:noFill/>
                          </a:ln>
                          <a:solidFill>
                            <a:schemeClr val="tx1"/>
                          </a:solidFill>
                          <a:effectLst/>
                          <a:latin typeface="Arial" charset="0"/>
                          <a:ea typeface="Arial" charset="0"/>
                          <a:cs typeface="Arial" charset="0"/>
                        </a:rPr>
                        <a:t>2. Fast-growing enterprise</a:t>
                      </a: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lvl1pPr marL="112713" indent="-112713"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254000" indent="-139700" algn="l" defTabSz="1062038">
                        <a:spcBef>
                          <a:spcPct val="20000"/>
                        </a:spcBef>
                        <a:buClr>
                          <a:schemeClr val="tx2"/>
                        </a:buClr>
                        <a:defRPr sz="1200">
                          <a:solidFill>
                            <a:schemeClr val="tx1"/>
                          </a:solidFill>
                          <a:latin typeface="Arial" charset="0"/>
                          <a:ea typeface="Arial" charset="0"/>
                          <a:cs typeface="Arial" charset="0"/>
                        </a:defRPr>
                      </a:lvl2pPr>
                      <a:lvl3pPr marL="371475" indent="-115888"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is operating for less than 12 years, with an average annualized employee or turnover growth greater than 20% a year, over a 3-year period. Final Recipient must have ten or more employees at the beginning of the observation period</a:t>
                      </a:r>
                      <a:endParaRPr kumimoji="0" lang="en-GB" altLang="en-US" sz="900" b="0"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Appropriate evidence of such information provided in the financial statements, evidence of growth rate and employees</a:t>
                      </a: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pPr>
                      <a:endParaRPr kumimoji="0" lang="en-GB" altLang="en-US" sz="900" b="0"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2"/>
                  </a:ext>
                </a:extLst>
              </a:tr>
              <a:tr h="600313">
                <a:tc>
                  <a:txBody>
                    <a:bodyPr/>
                    <a:lstStyle/>
                    <a:p>
                      <a:pPr marL="0" marR="0" lvl="0" indent="0" algn="l" defTabSz="1062038" rtl="0" eaLnBrk="0" fontAlgn="base" latinLnBrk="0" hangingPunct="0">
                        <a:lnSpc>
                          <a:spcPct val="100000"/>
                        </a:lnSpc>
                        <a:spcBef>
                          <a:spcPct val="0"/>
                        </a:spcBef>
                        <a:spcAft>
                          <a:spcPct val="0"/>
                        </a:spcAft>
                        <a:buClr>
                          <a:schemeClr val="tx2"/>
                        </a:buClr>
                        <a:buSzTx/>
                        <a:buFont typeface="Wingdings" panose="05000000000000000000" pitchFamily="2" charset="2"/>
                        <a:buNone/>
                        <a:tabLst/>
                      </a:pPr>
                      <a:r>
                        <a:rPr kumimoji="0" lang="en-GB" altLang="en-US" sz="900" b="1" i="0" u="none" strike="noStrike" cap="none" normalizeH="0" baseline="0" dirty="0" smtClean="0">
                          <a:ln>
                            <a:noFill/>
                          </a:ln>
                          <a:solidFill>
                            <a:schemeClr val="tx1"/>
                          </a:solidFill>
                          <a:effectLst/>
                          <a:latin typeface="Arial" charset="0"/>
                          <a:ea typeface="Arial" charset="0"/>
                          <a:cs typeface="Arial" charset="0"/>
                        </a:rPr>
                        <a:t>3. R&amp;I costs ≥ 5% of operating costs</a:t>
                      </a: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is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operating in a market for less than 7 years, whose R&amp;I costs represent at least 5% of its total operating costs, in at least one of the 3 years preceding the loan application. In case of a </a:t>
                      </a: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(eg. start-up) without financial history, the calculation is done using its current financial statements</a:t>
                      </a:r>
                      <a:endParaRPr kumimoji="0" lang="en-GB"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Appropriate evidence of such information provided in the financial statements</a:t>
                      </a: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pPr>
                      <a:endParaRPr kumimoji="0" lang="en-GB"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67645">
                <a:tc>
                  <a:txBody>
                    <a:bodyPr/>
                    <a:lstStyle/>
                    <a:p>
                      <a:pPr marL="0" marR="0" lvl="0" indent="0" algn="l" defTabSz="1062038" rtl="0" eaLnBrk="0" fontAlgn="base" latinLnBrk="0" hangingPunct="0">
                        <a:lnSpc>
                          <a:spcPct val="100000"/>
                        </a:lnSpc>
                        <a:spcBef>
                          <a:spcPct val="0"/>
                        </a:spcBef>
                        <a:spcAft>
                          <a:spcPct val="0"/>
                        </a:spcAft>
                        <a:buClr>
                          <a:schemeClr val="tx2"/>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4. Innovation potential</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p>
                      <a:pPr marL="0" marR="0" lvl="0" indent="0" algn="l" defTabSz="1062038" rtl="0" eaLnBrk="0" fontAlgn="base" latinLnBrk="0" hangingPunct="0">
                        <a:lnSpc>
                          <a:spcPct val="100000"/>
                        </a:lnSpc>
                        <a:spcBef>
                          <a:spcPct val="0"/>
                        </a:spcBef>
                        <a:spcAft>
                          <a:spcPct val="0"/>
                        </a:spcAft>
                        <a:buClrTx/>
                        <a:buSzTx/>
                        <a:buFontTx/>
                        <a:buNone/>
                        <a:tabLst/>
                      </a:pP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shall have a significant innovation potential or be an “R&amp;I-intensive enterprise”. This is assessed through an additional 11 sub-criteria, where the most used criteria are detailed below:</a:t>
                      </a:r>
                      <a:endParaRPr kumimoji="0" lang="en-GB"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As per one of the below criteria</a:t>
                      </a: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pPr>
                      <a:endParaRPr kumimoji="0" lang="en-GB"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4"/>
                  </a:ext>
                </a:extLst>
              </a:tr>
              <a:tr h="626846">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a) Annual R&amp;I expenses </a:t>
                      </a:r>
                      <a:r>
                        <a:rPr kumimoji="0" lang="en-GB" altLang="en-US" sz="900" b="1" i="0" u="none" strike="noStrike" cap="none" normalizeH="0" baseline="0" dirty="0" smtClean="0">
                          <a:ln>
                            <a:noFill/>
                          </a:ln>
                          <a:solidFill>
                            <a:schemeClr val="tx1"/>
                          </a:solidFill>
                          <a:effectLst/>
                          <a:latin typeface="Arial" charset="0"/>
                          <a:ea typeface="Arial" charset="0"/>
                          <a:cs typeface="Arial" charset="0"/>
                        </a:rPr>
                        <a:t>≥ 20% of   transaction size</a:t>
                      </a: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indent="0">
                        <a:buFont typeface="Wingdings" panose="05000000000000000000" pitchFamily="2" charset="2"/>
                        <a:buNone/>
                      </a:pPr>
                      <a:r>
                        <a:rPr kumimoji="0" lang="en-GB" sz="900" b="0" i="0" u="none" strike="noStrike" kern="1200" cap="none" normalizeH="0" baseline="0" dirty="0" smtClean="0">
                          <a:ln>
                            <a:noFill/>
                          </a:ln>
                          <a:solidFill>
                            <a:schemeClr val="tx1"/>
                          </a:solidFill>
                          <a:effectLst/>
                          <a:latin typeface="Arial" charset="0"/>
                          <a:ea typeface="Arial" charset="0"/>
                          <a:cs typeface="Arial" charset="0"/>
                        </a:rPr>
                        <a:t>Annual R&amp;I expenses are ≥ 20% of the requested loan amount and the Final Recipient’s business plan indicates the increase in R&amp;I expenses is at least equal to requested Final Recipient Transaction amount</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Financial statements evidencing </a:t>
                      </a:r>
                      <a:r>
                        <a:rPr kumimoji="0" lang="en-GB" sz="900" b="0" i="0" u="none" strike="noStrike" kern="1200" cap="none" normalizeH="0" baseline="0" dirty="0" smtClean="0">
                          <a:ln>
                            <a:noFill/>
                          </a:ln>
                          <a:solidFill>
                            <a:schemeClr val="tx1"/>
                          </a:solidFill>
                          <a:effectLst/>
                          <a:latin typeface="Arial" charset="0"/>
                          <a:ea typeface="Arial" charset="0"/>
                          <a:cs typeface="Arial" charset="0"/>
                        </a:rPr>
                        <a:t>R&amp;I and total operating costs </a:t>
                      </a:r>
                      <a:endParaRPr kumimoji="0" lang="en-US" altLang="en-US" sz="900" b="0" i="0" u="none" strike="noStrike" kern="1200" cap="none" normalizeH="0" baseline="0" dirty="0" smtClean="0">
                        <a:ln>
                          <a:noFill/>
                        </a:ln>
                        <a:solidFill>
                          <a:schemeClr val="tx1"/>
                        </a:solidFill>
                        <a:effectLst/>
                        <a:latin typeface="Arial" charset="0"/>
                        <a:ea typeface="Arial" charset="0"/>
                        <a:cs typeface="Arial" charset="0"/>
                      </a:endParaRP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Undertaking of the company and  business plan evidencing expenditures</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94179">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b) 80% of funds spent on R&amp;I activities</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 will spend at least 80% of the transaction on R&amp;I activities. </a:t>
                      </a:r>
                    </a:p>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b="1" i="1" u="sng" dirty="0" smtClean="0">
                          <a:latin typeface="Arial" panose="020B0604020202020204" pitchFamily="34" charset="0"/>
                        </a:rPr>
                        <a:t>Condition</a:t>
                      </a:r>
                      <a:r>
                        <a:rPr lang="en-GB" sz="900" b="1" i="1" u="none" dirty="0" smtClean="0">
                          <a:latin typeface="Arial" panose="020B0604020202020204" pitchFamily="34" charset="0"/>
                        </a:rPr>
                        <a:t>:</a:t>
                      </a:r>
                      <a:r>
                        <a:rPr lang="en-GB" sz="900" b="0" i="1" u="none" dirty="0" smtClean="0">
                          <a:latin typeface="Arial" panose="020B0604020202020204" pitchFamily="34" charset="0"/>
                        </a:rPr>
                        <a:t> </a:t>
                      </a:r>
                      <a:r>
                        <a:rPr lang="en-GB" sz="900" dirty="0" smtClean="0">
                          <a:latin typeface="Arial" panose="020B0604020202020204" pitchFamily="34" charset="0"/>
                        </a:rPr>
                        <a:t>the remaining 20% to be spent on costs necessary to enable such activities.</a:t>
                      </a: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Undertaking of the company and  business plan evidencing expenditures</a:t>
                      </a: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6"/>
                  </a:ext>
                </a:extLst>
              </a:tr>
              <a:tr h="600313">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c) Innovation support / grants</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p>
                      <a:pPr marL="361950" marR="0" lvl="0" indent="-17145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Char char="Ø"/>
                        <a:tabLst/>
                      </a:pP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a:t>
                      </a:r>
                      <a:r>
                        <a:rPr kumimoji="0" lang="en-GB" sz="900" b="0" i="0" u="none" strike="noStrike" kern="1200" cap="none" normalizeH="0" baseline="0" dirty="0" smtClean="0">
                          <a:ln>
                            <a:noFill/>
                          </a:ln>
                          <a:solidFill>
                            <a:schemeClr val="tx1"/>
                          </a:solidFill>
                          <a:effectLst/>
                          <a:latin typeface="Arial" charset="0"/>
                          <a:ea typeface="Arial" charset="0"/>
                          <a:cs typeface="Arial" charset="0"/>
                        </a:rPr>
                        <a:t> has been formally awarded grants, loans or guarantees from European R&amp;I schemes (Horizon 2020/FP7) or national research or innovation support schemes.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900" b="1" i="1" u="sng" dirty="0" smtClean="0">
                          <a:latin typeface="Arial" panose="020B0604020202020204" pitchFamily="34" charset="0"/>
                        </a:rPr>
                        <a:t>Condition</a:t>
                      </a:r>
                      <a:r>
                        <a:rPr lang="en-GB" sz="900" b="1" i="1" u="none" dirty="0" smtClean="0">
                          <a:latin typeface="Arial" panose="020B0604020202020204" pitchFamily="34" charset="0"/>
                        </a:rPr>
                        <a:t>:</a:t>
                      </a:r>
                      <a:r>
                        <a:rPr lang="en-GB" sz="900" dirty="0" smtClean="0">
                          <a:latin typeface="Arial" panose="020B0604020202020204" pitchFamily="34" charset="0"/>
                        </a:rPr>
                        <a:t> over last 3 years and the final recipient transaction should not be covering the same expense.</a:t>
                      </a: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Evidence of award dated less than 36 months before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93200">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d) R&amp;D Prize</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 has been awarded over the last 24 months with an R&amp;D prize or innovation prize, provided by an EU institution or an EU body.</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sz="900" b="0" i="0" u="none" strike="noStrike" kern="1200" cap="none" normalizeH="0" baseline="0" noProof="0" dirty="0" smtClean="0">
                          <a:ln>
                            <a:noFill/>
                          </a:ln>
                          <a:solidFill>
                            <a:schemeClr val="tx1"/>
                          </a:solidFill>
                          <a:effectLst/>
                          <a:latin typeface="Arial" charset="0"/>
                          <a:ea typeface="Arial" charset="0"/>
                          <a:cs typeface="Arial" charset="0"/>
                        </a:rPr>
                        <a:t>Evidence of an innovation prize dated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less than 24 months before </a:t>
                      </a:r>
                      <a:endParaRPr kumimoji="0" lang="en-US" sz="900" b="0" i="0" u="none" strike="noStrike" kern="1200" cap="none" normalizeH="0" baseline="0" noProof="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8"/>
                  </a:ext>
                </a:extLst>
              </a:tr>
            </a:tbl>
          </a:graphicData>
        </a:graphic>
      </p:graphicFrame>
      <p:sp>
        <p:nvSpPr>
          <p:cNvPr id="8" name="Slide Number Placeholder 3"/>
          <p:cNvSpPr txBox="1">
            <a:spLocks/>
          </p:cNvSpPr>
          <p:nvPr/>
        </p:nvSpPr>
        <p:spPr>
          <a:xfrm>
            <a:off x="8205477" y="6427312"/>
            <a:ext cx="497955" cy="365125"/>
          </a:xfrm>
          <a:prstGeom prst="rect">
            <a:avLst/>
          </a:prstGeom>
        </p:spPr>
        <p:txBody>
          <a:bodyPr vert="horz" lIns="91440" tIns="45720" rIns="91440" bIns="45720" rtlCol="0">
            <a:normAutofit/>
          </a:bodyPr>
          <a:lstStyle>
            <a:lvl1pPr marL="0" indent="0" algn="r" defTabSz="914400" rtl="0" eaLnBrk="1" latinLnBrk="0" hangingPunct="1">
              <a:spcBef>
                <a:spcPct val="20000"/>
              </a:spcBef>
              <a:buFontTx/>
              <a:buNone/>
              <a:defRPr sz="900" kern="1200" baseline="0">
                <a:solidFill>
                  <a:srgbClr val="FFFFFF"/>
                </a:solidFill>
                <a:latin typeface="Myriad Pro Light"/>
                <a:ea typeface="+mn-ea"/>
                <a:cs typeface="Myriad Pro Light"/>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fld id="{1BFBAB30-7D6C-482F-9445-DA24C961621B}" type="slidenum">
              <a:rPr lang="en-GB" b="0" smtClean="0">
                <a:solidFill>
                  <a:srgbClr val="114FA0"/>
                </a:solidFill>
              </a:rPr>
              <a:pPr fontAlgn="auto">
                <a:spcAft>
                  <a:spcPts val="0"/>
                </a:spcAft>
              </a:pPr>
              <a:t>31</a:t>
            </a:fld>
            <a:endParaRPr lang="en-GB" b="0" dirty="0">
              <a:solidFill>
                <a:srgbClr val="114FA0"/>
              </a:solidFill>
            </a:endParaRPr>
          </a:p>
        </p:txBody>
      </p:sp>
      <p:sp>
        <p:nvSpPr>
          <p:cNvPr id="13" name="TextBox 12"/>
          <p:cNvSpPr txBox="1"/>
          <p:nvPr/>
        </p:nvSpPr>
        <p:spPr>
          <a:xfrm>
            <a:off x="85550" y="6408262"/>
            <a:ext cx="7915450" cy="276999"/>
          </a:xfrm>
          <a:prstGeom prst="rect">
            <a:avLst/>
          </a:prstGeom>
          <a:noFill/>
        </p:spPr>
        <p:txBody>
          <a:bodyPr wrap="square" rtlCol="0">
            <a:spAutoFit/>
          </a:bodyPr>
          <a:lstStyle/>
          <a:p>
            <a:pPr defTabSz="457200" eaLnBrk="1" fontAlgn="auto" hangingPunct="1">
              <a:spcBef>
                <a:spcPts val="0"/>
              </a:spcBef>
              <a:spcAft>
                <a:spcPts val="0"/>
              </a:spcAft>
            </a:pPr>
            <a:r>
              <a:rPr lang="en-US" sz="1200" b="0" baseline="30000" dirty="0" smtClean="0">
                <a:solidFill>
                  <a:prstClr val="black"/>
                </a:solidFill>
                <a:latin typeface="Futura Lt BT" panose="020B0402020204020303" pitchFamily="34" charset="0"/>
                <a:ea typeface="+mn-ea"/>
                <a:cs typeface="+mn-cs"/>
              </a:rPr>
              <a:t>1</a:t>
            </a:r>
            <a:r>
              <a:rPr lang="en-US" sz="1200" b="0" dirty="0" smtClean="0">
                <a:solidFill>
                  <a:prstClr val="black"/>
                </a:solidFill>
                <a:latin typeface="Futura Lt BT" panose="020B0402020204020303" pitchFamily="34" charset="0"/>
                <a:ea typeface="+mn-ea"/>
                <a:cs typeface="+mn-cs"/>
              </a:rPr>
              <a:t> At least one criterion needs to be met</a:t>
            </a:r>
            <a:endParaRPr lang="en-GB" sz="1200" b="0" dirty="0">
              <a:solidFill>
                <a:prstClr val="black"/>
              </a:solidFill>
              <a:latin typeface="Futura Lt BT" panose="020B0402020204020303" pitchFamily="34" charset="0"/>
              <a:ea typeface="+mn-ea"/>
              <a:cs typeface="+mn-cs"/>
            </a:endParaRPr>
          </a:p>
        </p:txBody>
      </p:sp>
      <p:sp>
        <p:nvSpPr>
          <p:cNvPr id="7" name="Rectangle 3"/>
          <p:cNvSpPr txBox="1">
            <a:spLocks noChangeArrowheads="1"/>
          </p:cNvSpPr>
          <p:nvPr/>
        </p:nvSpPr>
        <p:spPr>
          <a:xfrm>
            <a:off x="244909" y="359680"/>
            <a:ext cx="6870265" cy="523220"/>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Bef>
                <a:spcPct val="20000"/>
              </a:spcBef>
              <a:spcAft>
                <a:spcPts val="0"/>
              </a:spcAft>
              <a:buFont typeface="Arial"/>
              <a:buNone/>
            </a:pPr>
            <a:r>
              <a:rPr lang="en-GB" sz="2800" dirty="0" smtClean="0">
                <a:solidFill>
                  <a:srgbClr val="114FA0"/>
                </a:solidFill>
                <a:latin typeface="Futura Lt BT" panose="020B0402020204020303" pitchFamily="34" charset="0"/>
              </a:rPr>
              <a:t>Innovation Eligibility Criteria</a:t>
            </a:r>
            <a:r>
              <a:rPr lang="en-GB" sz="2800" baseline="30000" dirty="0" smtClean="0">
                <a:solidFill>
                  <a:srgbClr val="114FA0"/>
                </a:solidFill>
                <a:latin typeface="Futura Lt BT" panose="020B0402020204020303" pitchFamily="34" charset="0"/>
              </a:rPr>
              <a:t>1</a:t>
            </a:r>
            <a:endParaRPr lang="en-GB" sz="2800" baseline="30000" dirty="0">
              <a:solidFill>
                <a:srgbClr val="114FA0"/>
              </a:solidFill>
              <a:latin typeface="Futura Lt BT" panose="020B0402020204020303" pitchFamily="34" charset="0"/>
            </a:endParaRPr>
          </a:p>
        </p:txBody>
      </p:sp>
    </p:spTree>
    <p:extLst>
      <p:ext uri="{BB962C8B-B14F-4D97-AF65-F5344CB8AC3E}">
        <p14:creationId xmlns:p14="http://schemas.microsoft.com/office/powerpoint/2010/main" val="22512472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fontScale="92500" lnSpcReduction="10000"/>
          </a:bodyPr>
          <a:lstStyle/>
          <a:p>
            <a:r>
              <a:rPr lang="en-US" dirty="0" smtClean="0"/>
              <a:t>4</a:t>
            </a:r>
            <a:endParaRPr lang="en-GB" dirty="0"/>
          </a:p>
        </p:txBody>
      </p:sp>
      <p:sp>
        <p:nvSpPr>
          <p:cNvPr id="11" name="Slide Number Placeholder 3"/>
          <p:cNvSpPr txBox="1">
            <a:spLocks/>
          </p:cNvSpPr>
          <p:nvPr/>
        </p:nvSpPr>
        <p:spPr>
          <a:xfrm>
            <a:off x="8205477" y="6427312"/>
            <a:ext cx="497955" cy="365125"/>
          </a:xfrm>
          <a:prstGeom prst="rect">
            <a:avLst/>
          </a:prstGeom>
        </p:spPr>
        <p:txBody>
          <a:bodyPr vert="horz" lIns="91440" tIns="45720" rIns="91440" bIns="45720" rtlCol="0">
            <a:normAutofit/>
          </a:bodyPr>
          <a:lstStyle>
            <a:lvl1pPr marL="0" indent="0" algn="r" defTabSz="914400" rtl="0" eaLnBrk="1" latinLnBrk="0" hangingPunct="1">
              <a:spcBef>
                <a:spcPct val="20000"/>
              </a:spcBef>
              <a:buFontTx/>
              <a:buNone/>
              <a:defRPr sz="900" kern="1200" baseline="0">
                <a:solidFill>
                  <a:srgbClr val="FFFFFF"/>
                </a:solidFill>
                <a:latin typeface="Myriad Pro Light"/>
                <a:ea typeface="+mn-ea"/>
                <a:cs typeface="Myriad Pro Light"/>
              </a:defRPr>
            </a:lvl1pPr>
            <a:lvl2pPr marL="268288" indent="-268288" algn="l" defTabSz="914400" rtl="0" eaLnBrk="1" latinLnBrk="0" hangingPunct="1">
              <a:spcBef>
                <a:spcPct val="20000"/>
              </a:spcBef>
              <a:buClr>
                <a:schemeClr val="accent1"/>
              </a:buClr>
              <a:buFont typeface="Wingdings" pitchFamily="2" charset="2"/>
              <a:buChar char="§"/>
              <a:defRPr sz="1800" kern="1200">
                <a:solidFill>
                  <a:schemeClr val="tx1"/>
                </a:solidFill>
                <a:latin typeface="Arial" pitchFamily="34" charset="0"/>
                <a:ea typeface="+mn-ea"/>
                <a:cs typeface="Arial" pitchFamily="34" charset="0"/>
              </a:defRPr>
            </a:lvl2pPr>
            <a:lvl3pPr marL="536575" indent="-268288" algn="l" defTabSz="914400" rtl="0" eaLnBrk="1" latinLnBrk="0" hangingPunct="1">
              <a:spcBef>
                <a:spcPct val="20000"/>
              </a:spcBef>
              <a:buClr>
                <a:schemeClr val="accent1"/>
              </a:buClr>
              <a:buFont typeface="Wingdings" pitchFamily="2" charset="2"/>
              <a:buChar char="§"/>
              <a:defRPr sz="1600" kern="1200">
                <a:solidFill>
                  <a:schemeClr val="tx1"/>
                </a:solidFill>
                <a:latin typeface="Arial" pitchFamily="34" charset="0"/>
                <a:ea typeface="+mn-ea"/>
                <a:cs typeface="Arial" pitchFamily="34" charset="0"/>
              </a:defRPr>
            </a:lvl3pPr>
            <a:lvl4pPr marL="804863" indent="-268288" algn="l" defTabSz="914400" rtl="0" eaLnBrk="1" latinLnBrk="0" hangingPunct="1">
              <a:spcBef>
                <a:spcPct val="20000"/>
              </a:spcBef>
              <a:buClr>
                <a:schemeClr val="accent1"/>
              </a:buClr>
              <a:buFont typeface="Wingdings" pitchFamily="2" charset="2"/>
              <a:buChar char="§"/>
              <a:defRPr sz="1400" kern="1200">
                <a:solidFill>
                  <a:schemeClr val="tx1"/>
                </a:solidFill>
                <a:latin typeface="Arial" pitchFamily="34" charset="0"/>
                <a:ea typeface="+mn-ea"/>
                <a:cs typeface="Arial" pitchFamily="34" charset="0"/>
              </a:defRPr>
            </a:lvl4pPr>
            <a:lvl5pPr marL="1073150" indent="-268288" algn="l" defTabSz="914400" rtl="0" eaLnBrk="1" latinLnBrk="0" hangingPunct="1">
              <a:spcBef>
                <a:spcPct val="20000"/>
              </a:spcBef>
              <a:buClr>
                <a:schemeClr val="accent1"/>
              </a:buClr>
              <a:buFont typeface="Wingdings" pitchFamily="2" charset="2"/>
              <a:buChar char="§"/>
              <a:tabLst>
                <a:tab pos="990600" algn="l"/>
              </a:tabLst>
              <a:defRPr sz="12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spcAft>
                <a:spcPts val="0"/>
              </a:spcAft>
            </a:pPr>
            <a:fld id="{1BFBAB30-7D6C-482F-9445-DA24C961621B}" type="slidenum">
              <a:rPr lang="en-GB" b="0" smtClean="0">
                <a:solidFill>
                  <a:srgbClr val="114FA0"/>
                </a:solidFill>
              </a:rPr>
              <a:pPr fontAlgn="auto">
                <a:spcAft>
                  <a:spcPts val="0"/>
                </a:spcAft>
              </a:pPr>
              <a:t>32</a:t>
            </a:fld>
            <a:endParaRPr lang="en-GB" b="0" dirty="0">
              <a:solidFill>
                <a:srgbClr val="114FA0"/>
              </a:solidFill>
            </a:endParaRPr>
          </a:p>
        </p:txBody>
      </p:sp>
      <p:graphicFrame>
        <p:nvGraphicFramePr>
          <p:cNvPr id="13" name="Group 441"/>
          <p:cNvGraphicFramePr>
            <a:graphicFrameLocks noGrp="1"/>
          </p:cNvGraphicFramePr>
          <p:nvPr>
            <p:extLst>
              <p:ext uri="{D42A27DB-BD31-4B8C-83A1-F6EECF244321}">
                <p14:modId xmlns:p14="http://schemas.microsoft.com/office/powerpoint/2010/main" val="2143360204"/>
              </p:ext>
            </p:extLst>
          </p:nvPr>
        </p:nvGraphicFramePr>
        <p:xfrm>
          <a:off x="92211" y="1428524"/>
          <a:ext cx="8754928" cy="4866949"/>
        </p:xfrm>
        <a:graphic>
          <a:graphicData uri="http://schemas.openxmlformats.org/drawingml/2006/table">
            <a:tbl>
              <a:tblPr/>
              <a:tblGrid>
                <a:gridCol w="1654934">
                  <a:extLst>
                    <a:ext uri="{9D8B030D-6E8A-4147-A177-3AD203B41FA5}">
                      <a16:colId xmlns:a16="http://schemas.microsoft.com/office/drawing/2014/main" val="20000"/>
                    </a:ext>
                  </a:extLst>
                </a:gridCol>
                <a:gridCol w="4808449">
                  <a:extLst>
                    <a:ext uri="{9D8B030D-6E8A-4147-A177-3AD203B41FA5}">
                      <a16:colId xmlns:a16="http://schemas.microsoft.com/office/drawing/2014/main" val="20001"/>
                    </a:ext>
                  </a:extLst>
                </a:gridCol>
                <a:gridCol w="2291545">
                  <a:extLst>
                    <a:ext uri="{9D8B030D-6E8A-4147-A177-3AD203B41FA5}">
                      <a16:colId xmlns:a16="http://schemas.microsoft.com/office/drawing/2014/main" val="20002"/>
                    </a:ext>
                  </a:extLst>
                </a:gridCol>
              </a:tblGrid>
              <a:tr h="282300">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GB" altLang="en-US" sz="900" b="1" i="0" u="none" strike="noStrike" cap="none" normalizeH="0" baseline="0" dirty="0" smtClean="0">
                          <a:ln>
                            <a:noFill/>
                          </a:ln>
                          <a:solidFill>
                            <a:srgbClr val="FFD100"/>
                          </a:solidFill>
                          <a:effectLst/>
                          <a:latin typeface="Arial" charset="0"/>
                          <a:ea typeface="Arial" charset="0"/>
                          <a:cs typeface="Arial" charset="0"/>
                        </a:rPr>
                        <a:t>Short Description</a:t>
                      </a:r>
                    </a:p>
                  </a:txBody>
                  <a:tcPr marL="90000" marR="90000" marT="75600" marB="75600"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lvl1pPr algn="l" defTabSz="1062038">
                        <a:spcBef>
                          <a:spcPct val="20000"/>
                        </a:spcBef>
                        <a:buClr>
                          <a:schemeClr val="tx2"/>
                        </a:buClr>
                        <a:buFont typeface="Symbol" pitchFamily="18" charset="2"/>
                        <a:defRPr sz="1400">
                          <a:solidFill>
                            <a:schemeClr val="tx1"/>
                          </a:solidFill>
                          <a:latin typeface="Arial" charset="0"/>
                          <a:ea typeface="Arial" charset="0"/>
                          <a:cs typeface="Arial" charset="0"/>
                        </a:defRPr>
                      </a:lvl1pPr>
                      <a:lvl2pPr marL="781050" indent="-300038" algn="l" defTabSz="1062038">
                        <a:spcBef>
                          <a:spcPct val="20000"/>
                        </a:spcBef>
                        <a:buClr>
                          <a:schemeClr val="tx2"/>
                        </a:buClr>
                        <a:defRPr sz="1200">
                          <a:solidFill>
                            <a:schemeClr val="tx1"/>
                          </a:solidFill>
                          <a:latin typeface="Arial" charset="0"/>
                          <a:ea typeface="Arial" charset="0"/>
                          <a:cs typeface="Arial" charset="0"/>
                        </a:defRPr>
                      </a:lvl2pPr>
                      <a:lvl3pPr marL="1201738" indent="-241300" algn="l" defTabSz="1062038">
                        <a:spcBef>
                          <a:spcPct val="20000"/>
                        </a:spcBef>
                        <a:buClr>
                          <a:schemeClr val="tx2"/>
                        </a:buClr>
                        <a:defRPr sz="1000">
                          <a:solidFill>
                            <a:schemeClr val="tx1"/>
                          </a:solidFill>
                          <a:latin typeface="Arial" charset="0"/>
                          <a:ea typeface="Arial" charset="0"/>
                          <a:cs typeface="Arial" charset="0"/>
                        </a:defRPr>
                      </a:lvl3pPr>
                      <a:lvl4pPr marL="1682750" indent="-241300" algn="l" defTabSz="1062038">
                        <a:spcBef>
                          <a:spcPct val="20000"/>
                        </a:spcBef>
                        <a:buClr>
                          <a:schemeClr val="tx2"/>
                        </a:buClr>
                        <a:defRPr sz="900">
                          <a:solidFill>
                            <a:schemeClr val="tx1"/>
                          </a:solidFill>
                          <a:latin typeface="Arial" charset="0"/>
                          <a:ea typeface="Arial" charset="0"/>
                          <a:cs typeface="Arial" charset="0"/>
                        </a:defRPr>
                      </a:lvl4pPr>
                      <a:lvl5pPr marL="2162175" indent="-241300" algn="l" defTabSz="1062038">
                        <a:spcBef>
                          <a:spcPct val="20000"/>
                        </a:spcBef>
                        <a:buClr>
                          <a:schemeClr val="tx2"/>
                        </a:buClr>
                        <a:defRPr sz="1000">
                          <a:solidFill>
                            <a:schemeClr val="tx1"/>
                          </a:solidFill>
                          <a:latin typeface="Arial" charset="0"/>
                          <a:ea typeface="Arial" charset="0"/>
                          <a:cs typeface="Arial" charset="0"/>
                        </a:defRPr>
                      </a:lvl5pPr>
                      <a:lvl6pPr marL="26193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6pPr>
                      <a:lvl7pPr marL="30765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7pPr>
                      <a:lvl8pPr marL="35337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8pPr>
                      <a:lvl9pPr marL="3990975" indent="-241300" defTabSz="1062038" eaLnBrk="0" fontAlgn="base" hangingPunct="0">
                        <a:spcBef>
                          <a:spcPct val="20000"/>
                        </a:spcBef>
                        <a:spcAft>
                          <a:spcPct val="0"/>
                        </a:spcAft>
                        <a:buClr>
                          <a:schemeClr val="tx2"/>
                        </a:buClr>
                        <a:defRPr sz="1000">
                          <a:solidFill>
                            <a:schemeClr val="tx1"/>
                          </a:solidFill>
                          <a:latin typeface="Arial" charset="0"/>
                          <a:ea typeface="Arial" charset="0"/>
                          <a:cs typeface="Arial" charset="0"/>
                        </a:defRPr>
                      </a:lvl9p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GB" altLang="en-US" sz="900" b="1" i="0" u="none" strike="noStrike" cap="none" normalizeH="0" baseline="0" dirty="0" smtClean="0">
                          <a:ln>
                            <a:noFill/>
                          </a:ln>
                          <a:solidFill>
                            <a:schemeClr val="tx2"/>
                          </a:solidFill>
                          <a:effectLst/>
                          <a:latin typeface="Arial" charset="0"/>
                          <a:ea typeface="Arial" charset="0"/>
                          <a:cs typeface="Arial" charset="0"/>
                        </a:rPr>
                        <a:t>Description</a:t>
                      </a:r>
                    </a:p>
                  </a:txBody>
                  <a:tcPr marL="90000" marR="90000" marT="75600" marB="75600"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1062038"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2"/>
                          </a:solidFill>
                          <a:effectLst/>
                          <a:latin typeface="Arial" charset="0"/>
                          <a:ea typeface="Arial" charset="0"/>
                          <a:cs typeface="Arial" charset="0"/>
                        </a:rPr>
                        <a:t>Sufficient Evidence</a:t>
                      </a:r>
                      <a:endParaRPr kumimoji="0" lang="en-GB" altLang="en-US" sz="900" b="1" i="0" u="none" strike="noStrike" cap="none" normalizeH="0" baseline="0" dirty="0" smtClean="0">
                        <a:ln>
                          <a:noFill/>
                        </a:ln>
                        <a:solidFill>
                          <a:schemeClr val="tx2"/>
                        </a:solidFill>
                        <a:effectLst/>
                        <a:latin typeface="Arial" charset="0"/>
                        <a:ea typeface="Arial" charset="0"/>
                        <a:cs typeface="Arial" charset="0"/>
                      </a:endParaRPr>
                    </a:p>
                  </a:txBody>
                  <a:tcPr marL="90000" marR="90000" marT="75600" marB="75600" anchor="ctr" horzOverflow="overflow">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07597">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e) Technology right</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pPr>
                      <a:r>
                        <a:rPr kumimoji="0" lang="en-US" altLang="en-US" sz="900" b="0" i="0" u="none" strike="noStrike" cap="none" normalizeH="0" baseline="0" dirty="0" smtClean="0">
                          <a:ln>
                            <a:noFill/>
                          </a:ln>
                          <a:solidFill>
                            <a:schemeClr val="tx1"/>
                          </a:solidFill>
                          <a:effectLst/>
                          <a:latin typeface="Arial" charset="0"/>
                          <a:ea typeface="Arial" charset="0"/>
                          <a:cs typeface="Arial" charset="0"/>
                        </a:rPr>
                        <a:t>Final Recipient </a:t>
                      </a: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has registered at least one technology right in the last 24 months, and the purpose of the loan is to enable the use of this technology. </a:t>
                      </a:r>
                      <a:r>
                        <a:rPr lang="en-GB" sz="900" b="0" u="none" dirty="0" smtClean="0">
                          <a:latin typeface="Arial" panose="020B0604020202020204" pitchFamily="34" charset="0"/>
                        </a:rPr>
                        <a:t>Technology right could</a:t>
                      </a:r>
                      <a:r>
                        <a:rPr lang="en-GB" sz="900" b="0" u="none" baseline="0" dirty="0" smtClean="0">
                          <a:latin typeface="Arial" panose="020B0604020202020204" pitchFamily="34" charset="0"/>
                        </a:rPr>
                        <a:t> be a</a:t>
                      </a:r>
                      <a:r>
                        <a:rPr lang="en-GB" sz="900" dirty="0" smtClean="0">
                          <a:latin typeface="Arial" panose="020B0604020202020204" pitchFamily="34" charset="0"/>
                        </a:rPr>
                        <a:t> patent, utility model, topography, semiconductor product, supplementary protection certificate medicinal products, plant breeder’s certificate or software copyright</a:t>
                      </a: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Technology right with the registration dated less than 24 months before </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0973">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f) Venture Capital</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Final Recipient is an early stage SME that has received an investment over last 24 months from a venture capital investor / business angel.</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Evidence of the investment </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2"/>
                  </a:ext>
                </a:extLst>
              </a:tr>
              <a:tr h="634452">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g) Risk Finance Investment</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dirty="0" smtClean="0">
                          <a:latin typeface="Arial" panose="020B0604020202020204" pitchFamily="34" charset="0"/>
                        </a:rPr>
                        <a:t>Final Recipient requires a risk finance investment which is ≥ 50% of its annual turnover in preceding 5 years.</a:t>
                      </a:r>
                    </a:p>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b="1" i="1" u="sng" dirty="0" smtClean="0">
                          <a:latin typeface="Arial" panose="020B0604020202020204" pitchFamily="34" charset="0"/>
                        </a:rPr>
                        <a:t>Condition:</a:t>
                      </a:r>
                      <a:r>
                        <a:rPr lang="en-GB" sz="900" b="1" i="1" u="none" dirty="0" smtClean="0">
                          <a:latin typeface="Arial" panose="020B0604020202020204" pitchFamily="34" charset="0"/>
                        </a:rPr>
                        <a:t> </a:t>
                      </a:r>
                      <a:r>
                        <a:rPr lang="en-GB" sz="900" dirty="0" smtClean="0">
                          <a:latin typeface="Arial" panose="020B0604020202020204" pitchFamily="34" charset="0"/>
                        </a:rPr>
                        <a:t>based on the business plan prepared in view of entering new product or geographical market</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Business plan evidencing the intention</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3319">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h) R&amp;I costs at least 10% of total operating costs</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indent="0">
                        <a:buFont typeface="Wingdings" panose="05000000000000000000" pitchFamily="2" charset="2"/>
                        <a:buNone/>
                      </a:pPr>
                      <a:r>
                        <a:rPr lang="en-GB" sz="900" dirty="0" smtClean="0">
                          <a:latin typeface="Arial" panose="020B0604020202020204" pitchFamily="34" charset="0"/>
                        </a:rPr>
                        <a:t>Final Recipient’s R&amp;I costs represent at least 10% of its total operating costs in at least one of three preceding years (or current financial statements if no financial history)</a:t>
                      </a:r>
                      <a:endParaRPr lang="en-GB" sz="900" b="1" i="1" u="sng" dirty="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Financial statements evidencing </a:t>
                      </a:r>
                      <a:r>
                        <a:rPr kumimoji="0" lang="en-GB" sz="900" b="0" i="0" u="none" strike="noStrike" kern="1200" cap="none" normalizeH="0" baseline="0" dirty="0" smtClean="0">
                          <a:ln>
                            <a:noFill/>
                          </a:ln>
                          <a:solidFill>
                            <a:schemeClr val="tx1"/>
                          </a:solidFill>
                          <a:effectLst/>
                          <a:latin typeface="Arial" charset="0"/>
                          <a:ea typeface="Arial" charset="0"/>
                          <a:cs typeface="Arial" charset="0"/>
                        </a:rPr>
                        <a:t>R&amp;I and total operating costs </a:t>
                      </a:r>
                      <a:endParaRPr kumimoji="0" lang="en-US"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4"/>
                  </a:ext>
                </a:extLst>
              </a:tr>
              <a:tr h="607597">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defRPr/>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i) </a:t>
                      </a:r>
                      <a:r>
                        <a:rPr kumimoji="0" lang="en-GB" altLang="en-US" sz="900" b="1" i="0" u="none" strike="noStrike" kern="1200" cap="none" normalizeH="0" baseline="0" dirty="0" smtClean="0">
                          <a:ln>
                            <a:noFill/>
                          </a:ln>
                          <a:solidFill>
                            <a:schemeClr val="tx1"/>
                          </a:solidFill>
                          <a:effectLst/>
                          <a:latin typeface="Arial" charset="0"/>
                          <a:ea typeface="Arial" charset="0"/>
                          <a:cs typeface="Arial" charset="0"/>
                        </a:rPr>
                        <a:t>S</a:t>
                      </a:r>
                      <a:r>
                        <a:rPr kumimoji="0" lang="en-GB" sz="900" b="1" i="0" u="none" strike="noStrike" kern="1200" cap="none" normalizeH="0" baseline="0" dirty="0" smtClean="0">
                          <a:ln>
                            <a:noFill/>
                          </a:ln>
                          <a:solidFill>
                            <a:schemeClr val="tx1"/>
                          </a:solidFill>
                          <a:effectLst/>
                          <a:latin typeface="Arial" charset="0"/>
                          <a:ea typeface="Arial" charset="0"/>
                          <a:cs typeface="Arial" charset="0"/>
                        </a:rPr>
                        <a:t>mall mid-cap and R&amp;I costs </a:t>
                      </a:r>
                      <a:r>
                        <a:rPr kumimoji="0" lang="en-US" altLang="en-US" sz="900" b="1" i="0" u="none" strike="noStrike" kern="1200" cap="none" normalizeH="0" baseline="0" dirty="0" smtClean="0">
                          <a:ln>
                            <a:noFill/>
                          </a:ln>
                          <a:solidFill>
                            <a:schemeClr val="tx1"/>
                          </a:solidFill>
                          <a:effectLst/>
                          <a:latin typeface="Arial" charset="0"/>
                          <a:ea typeface="Arial" charset="0"/>
                          <a:cs typeface="Arial" charset="0"/>
                        </a:rPr>
                        <a:t>at least 10% of total operating costs</a:t>
                      </a:r>
                      <a:endParaRPr kumimoji="0" lang="en-GB" altLang="en-US" sz="900" b="1"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dirty="0" smtClean="0">
                          <a:latin typeface="Arial" panose="020B0604020202020204" pitchFamily="34" charset="0"/>
                        </a:rPr>
                        <a:t>Final Recipient is a small mid-cap and its R&amp;I costs represent at least 10% per year of its total operating costs in the three preceding years or at least 15% in at least one</a:t>
                      </a:r>
                      <a:r>
                        <a:rPr lang="en-GB" sz="900" baseline="0" dirty="0" smtClean="0">
                          <a:latin typeface="Arial" panose="020B0604020202020204" pitchFamily="34" charset="0"/>
                        </a:rPr>
                        <a:t> of the three preceding years preceding the Final Recipient's application for the final recipient transaction.</a:t>
                      </a:r>
                      <a:endParaRPr lang="en-GB" sz="900" b="1" i="1" u="sng"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Financial statements evidencing </a:t>
                      </a:r>
                      <a:r>
                        <a:rPr kumimoji="0" lang="en-GB" sz="900" b="0" i="0" u="none" strike="noStrike" kern="1200" cap="none" normalizeH="0" baseline="0" dirty="0" smtClean="0">
                          <a:ln>
                            <a:noFill/>
                          </a:ln>
                          <a:solidFill>
                            <a:schemeClr val="tx1"/>
                          </a:solidFill>
                          <a:effectLst/>
                          <a:latin typeface="Arial" charset="0"/>
                          <a:ea typeface="Arial" charset="0"/>
                          <a:cs typeface="Arial" charset="0"/>
                        </a:rPr>
                        <a:t>R&amp;I and total operating costs </a:t>
                      </a:r>
                      <a:endParaRPr kumimoji="0" lang="en-US" altLang="en-US" sz="900" b="0" i="0" u="none" strike="noStrike" kern="1200"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1171562">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j) R&amp;I costs qualify under EU support  measure</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dirty="0" smtClean="0">
                          <a:latin typeface="Arial" panose="020B0604020202020204" pitchFamily="34" charset="0"/>
                        </a:rPr>
                        <a:t>Final Recipient has incurred R&amp;I expenses qualified in the past 36 months by competent national, regional or institutional bodies, as a part of support measures approved by the European Commission designed to incentivize R&amp;I</a:t>
                      </a:r>
                      <a:r>
                        <a:rPr lang="en-GB" sz="900" baseline="0" dirty="0" smtClean="0">
                          <a:latin typeface="Arial" panose="020B0604020202020204" pitchFamily="34" charset="0"/>
                        </a:rPr>
                        <a:t> (example: “</a:t>
                      </a:r>
                      <a:r>
                        <a:rPr lang="en-GB" sz="900" i="1" baseline="0" dirty="0" smtClean="0">
                          <a:latin typeface="Arial" panose="020B0604020202020204" pitchFamily="34" charset="0"/>
                        </a:rPr>
                        <a:t>Credit Impot-Recherche”  </a:t>
                      </a:r>
                      <a:r>
                        <a:rPr lang="en-GB" sz="900" baseline="0" dirty="0" smtClean="0">
                          <a:latin typeface="Arial" panose="020B0604020202020204" pitchFamily="34" charset="0"/>
                        </a:rPr>
                        <a:t>in France)</a:t>
                      </a:r>
                      <a:endParaRPr lang="en-GB" sz="900" dirty="0" smtClean="0">
                        <a:latin typeface="Arial" panose="020B0604020202020204" pitchFamily="34" charset="0"/>
                      </a:endParaRPr>
                    </a:p>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b="1" i="1" u="sng" dirty="0" smtClean="0">
                          <a:latin typeface="Arial" panose="020B0604020202020204" pitchFamily="34" charset="0"/>
                        </a:rPr>
                        <a:t>Condition</a:t>
                      </a:r>
                      <a:r>
                        <a:rPr lang="en-GB" sz="900" b="1" u="sng" dirty="0" smtClean="0">
                          <a:latin typeface="Arial" panose="020B0604020202020204" pitchFamily="34" charset="0"/>
                        </a:rPr>
                        <a:t>s</a:t>
                      </a:r>
                      <a:r>
                        <a:rPr lang="en-GB" sz="900" u="sng" dirty="0" smtClean="0">
                          <a:latin typeface="Arial" panose="020B0604020202020204" pitchFamily="34" charset="0"/>
                        </a:rPr>
                        <a:t>:</a:t>
                      </a:r>
                      <a:r>
                        <a:rPr lang="en-GB" sz="900" u="none" dirty="0" smtClean="0">
                          <a:latin typeface="Arial" panose="020B0604020202020204" pitchFamily="34" charset="0"/>
                        </a:rPr>
                        <a:t> Designation shall not be limited to or otherwise in favour of any particular</a:t>
                      </a:r>
                      <a:r>
                        <a:rPr lang="en-GB" sz="900" u="none" baseline="0" dirty="0" smtClean="0">
                          <a:latin typeface="Arial" panose="020B0604020202020204" pitchFamily="34" charset="0"/>
                        </a:rPr>
                        <a:t> industry, shall reflect one of the innovation criteria with the exception 4d), the</a:t>
                      </a:r>
                      <a:r>
                        <a:rPr lang="en-GB" sz="900" dirty="0" smtClean="0">
                          <a:latin typeface="Arial" panose="020B0604020202020204" pitchFamily="34" charset="0"/>
                        </a:rPr>
                        <a:t> body must be independent of the financial intermediary and final recipient</a:t>
                      </a:r>
                      <a:r>
                        <a:rPr lang="en-GB" sz="900" b="1" dirty="0" smtClean="0">
                          <a:latin typeface="Arial" panose="020B0604020202020204" pitchFamily="34" charset="0"/>
                        </a:rPr>
                        <a:t> </a:t>
                      </a:r>
                      <a:r>
                        <a:rPr lang="en-GB" sz="900" b="0" dirty="0" smtClean="0">
                          <a:latin typeface="Arial" panose="020B0604020202020204" pitchFamily="34" charset="0"/>
                        </a:rPr>
                        <a:t>and</a:t>
                      </a:r>
                      <a:r>
                        <a:rPr lang="en-GB" sz="900" b="1" baseline="0" dirty="0" smtClean="0">
                          <a:latin typeface="Arial" panose="020B0604020202020204" pitchFamily="34" charset="0"/>
                        </a:rPr>
                        <a:t> </a:t>
                      </a:r>
                      <a:r>
                        <a:rPr lang="en-GB" sz="900" dirty="0" smtClean="0">
                          <a:latin typeface="Arial" panose="020B0604020202020204" pitchFamily="34" charset="0"/>
                        </a:rPr>
                        <a:t>final recipient transaction covers incremental expenditures as</a:t>
                      </a:r>
                      <a:r>
                        <a:rPr lang="en-GB" sz="900" baseline="0" dirty="0" smtClean="0">
                          <a:latin typeface="Arial" panose="020B0604020202020204" pitchFamily="34" charset="0"/>
                        </a:rPr>
                        <a:t> indicated in the business plan.</a:t>
                      </a:r>
                      <a:endParaRPr lang="en-GB" sz="900" dirty="0" smtClean="0">
                        <a:latin typeface="Arial" panose="020B0604020202020204" pitchFamily="34" charset="0"/>
                      </a:endParaRP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Evidence of such qualification</a:t>
                      </a:r>
                    </a:p>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Business plan evidencing the intention</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2">
                        <a:lumMod val="20000"/>
                        <a:lumOff val="80000"/>
                      </a:schemeClr>
                    </a:solidFill>
                  </a:tcPr>
                </a:tc>
                <a:extLst>
                  <a:ext uri="{0D108BD9-81ED-4DB2-BD59-A6C34878D82A}">
                    <a16:rowId xmlns:a16="http://schemas.microsoft.com/office/drawing/2014/main" val="10006"/>
                  </a:ext>
                </a:extLst>
              </a:tr>
              <a:tr h="634452">
                <a:tc>
                  <a:txBody>
                    <a:bodyPr/>
                    <a:lstStyle/>
                    <a:p>
                      <a:pPr marL="190500" marR="0" lvl="0" indent="0" algn="l" defTabSz="1062038" rtl="0" eaLnBrk="0" fontAlgn="base" latinLnBrk="0" hangingPunct="0">
                        <a:lnSpc>
                          <a:spcPct val="100000"/>
                        </a:lnSpc>
                        <a:spcBef>
                          <a:spcPct val="0"/>
                        </a:spcBef>
                        <a:spcAft>
                          <a:spcPct val="0"/>
                        </a:spcAft>
                        <a:buClr>
                          <a:schemeClr val="accent1"/>
                        </a:buClr>
                        <a:buSzTx/>
                        <a:buFont typeface="Wingdings" panose="05000000000000000000" pitchFamily="2" charset="2"/>
                        <a:buNone/>
                        <a:tabLst/>
                      </a:pPr>
                      <a:r>
                        <a:rPr kumimoji="0" lang="en-US" altLang="en-US" sz="900" b="1" i="0" u="none" strike="noStrike" cap="none" normalizeH="0" baseline="0" dirty="0" smtClean="0">
                          <a:ln>
                            <a:noFill/>
                          </a:ln>
                          <a:solidFill>
                            <a:schemeClr val="tx1"/>
                          </a:solidFill>
                          <a:effectLst/>
                          <a:latin typeface="Arial" charset="0"/>
                          <a:ea typeface="Arial" charset="0"/>
                          <a:cs typeface="Arial" charset="0"/>
                        </a:rPr>
                        <a:t>k) Designated innovative</a:t>
                      </a:r>
                      <a:endParaRPr kumimoji="0" lang="en-GB" altLang="en-US" sz="900" b="1" i="0" u="none" strike="noStrike" cap="none" normalizeH="0" baseline="0" dirty="0" smtClean="0">
                        <a:ln>
                          <a:noFill/>
                        </a:ln>
                        <a:solidFill>
                          <a:schemeClr val="tx1"/>
                        </a:solidFill>
                        <a:effectLst/>
                        <a:latin typeface="Arial" charset="0"/>
                        <a:ea typeface="Arial" charset="0"/>
                        <a:cs typeface="Arial" charset="0"/>
                      </a:endParaRPr>
                    </a:p>
                  </a:txBody>
                  <a:tcPr marL="90000" marR="90000" marT="36000" marB="36000" horzOverflow="overflow">
                    <a:lnL w="12700" cap="flat" cmpd="sng" algn="ctr">
                      <a:solidFill>
                        <a:schemeClr val="tx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dirty="0" smtClean="0">
                          <a:latin typeface="Arial" panose="020B0604020202020204" pitchFamily="34" charset="0"/>
                        </a:rPr>
                        <a:t>Final Recipient has been designated as an innovative</a:t>
                      </a:r>
                      <a:r>
                        <a:rPr lang="en-GB" sz="900" baseline="0" dirty="0" smtClean="0">
                          <a:latin typeface="Arial" panose="020B0604020202020204" pitchFamily="34" charset="0"/>
                        </a:rPr>
                        <a:t> </a:t>
                      </a:r>
                      <a:r>
                        <a:rPr lang="en-GB" sz="900" dirty="0" smtClean="0">
                          <a:latin typeface="Arial" panose="020B0604020202020204" pitchFamily="34" charset="0"/>
                        </a:rPr>
                        <a:t>company in the last 36 months</a:t>
                      </a:r>
                    </a:p>
                    <a:p>
                      <a:pPr marL="0" marR="0" lvl="0" indent="0" algn="just"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lang="en-GB" sz="900" b="1" i="1" u="sng" dirty="0" smtClean="0">
                          <a:latin typeface="Arial" panose="020B0604020202020204" pitchFamily="34" charset="0"/>
                        </a:rPr>
                        <a:t>Conditions:</a:t>
                      </a:r>
                      <a:r>
                        <a:rPr lang="en-GB" sz="900" b="0" i="0" u="none" baseline="0" dirty="0" smtClean="0">
                          <a:latin typeface="Arial" panose="020B0604020202020204" pitchFamily="34" charset="0"/>
                        </a:rPr>
                        <a:t> T</a:t>
                      </a:r>
                      <a:r>
                        <a:rPr lang="en-GB" sz="900" dirty="0" smtClean="0">
                          <a:latin typeface="Arial" panose="020B0604020202020204" pitchFamily="34" charset="0"/>
                        </a:rPr>
                        <a:t>he designation is made by an independent national, regional or EU body under publicly available criteria and the final recipient transaction covers incremental expenditures.</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062038" rtl="0" eaLnBrk="0" fontAlgn="base" latinLnBrk="0" hangingPunct="0">
                        <a:lnSpc>
                          <a:spcPct val="100000"/>
                        </a:lnSpc>
                        <a:spcBef>
                          <a:spcPct val="20000"/>
                        </a:spcBef>
                        <a:spcAft>
                          <a:spcPct val="0"/>
                        </a:spcAft>
                        <a:buClr>
                          <a:schemeClr val="tx2"/>
                        </a:buClr>
                        <a:buSzTx/>
                        <a:buFont typeface="Symbol" pitchFamily="18" charset="2"/>
                        <a:buNone/>
                        <a:tabLst/>
                        <a:defRPr/>
                      </a:pPr>
                      <a:r>
                        <a:rPr kumimoji="0" lang="en-US" altLang="en-US" sz="900" b="0" i="0" u="none" strike="noStrike" kern="1200" cap="none" normalizeH="0" baseline="0" dirty="0" smtClean="0">
                          <a:ln>
                            <a:noFill/>
                          </a:ln>
                          <a:solidFill>
                            <a:schemeClr val="tx1"/>
                          </a:solidFill>
                          <a:effectLst/>
                          <a:latin typeface="Arial" charset="0"/>
                          <a:ea typeface="Arial" charset="0"/>
                          <a:cs typeface="Arial" charset="0"/>
                        </a:rPr>
                        <a:t>Evidence of such designation</a:t>
                      </a:r>
                    </a:p>
                  </a:txBody>
                  <a:tcPr marL="90000" marR="90000" marT="36000" marB="36000"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
        <p:nvSpPr>
          <p:cNvPr id="14" name="TextBox 13"/>
          <p:cNvSpPr txBox="1"/>
          <p:nvPr/>
        </p:nvSpPr>
        <p:spPr>
          <a:xfrm>
            <a:off x="85550" y="6408262"/>
            <a:ext cx="7915450" cy="276999"/>
          </a:xfrm>
          <a:prstGeom prst="rect">
            <a:avLst/>
          </a:prstGeom>
          <a:noFill/>
        </p:spPr>
        <p:txBody>
          <a:bodyPr wrap="square" rtlCol="0">
            <a:spAutoFit/>
          </a:bodyPr>
          <a:lstStyle/>
          <a:p>
            <a:pPr defTabSz="457200" eaLnBrk="1" fontAlgn="auto" hangingPunct="1">
              <a:spcBef>
                <a:spcPts val="0"/>
              </a:spcBef>
              <a:spcAft>
                <a:spcPts val="0"/>
              </a:spcAft>
            </a:pPr>
            <a:r>
              <a:rPr lang="en-US" sz="1200" b="0" baseline="30000" dirty="0" smtClean="0">
                <a:solidFill>
                  <a:prstClr val="black"/>
                </a:solidFill>
                <a:latin typeface="Futura Lt BT" panose="020B0402020204020303" pitchFamily="34" charset="0"/>
                <a:ea typeface="+mn-ea"/>
                <a:cs typeface="+mn-cs"/>
              </a:rPr>
              <a:t>1</a:t>
            </a:r>
            <a:r>
              <a:rPr lang="en-US" sz="1200" b="0" dirty="0" smtClean="0">
                <a:solidFill>
                  <a:prstClr val="black"/>
                </a:solidFill>
                <a:latin typeface="Futura Lt BT" panose="020B0402020204020303" pitchFamily="34" charset="0"/>
                <a:ea typeface="+mn-ea"/>
                <a:cs typeface="+mn-cs"/>
              </a:rPr>
              <a:t> At least one criterion needs to be met</a:t>
            </a:r>
            <a:endParaRPr lang="en-GB" sz="1200" b="0" dirty="0">
              <a:solidFill>
                <a:prstClr val="black"/>
              </a:solidFill>
              <a:latin typeface="Futura Lt BT" panose="020B0402020204020303" pitchFamily="34" charset="0"/>
              <a:ea typeface="+mn-ea"/>
              <a:cs typeface="+mn-cs"/>
            </a:endParaRPr>
          </a:p>
        </p:txBody>
      </p:sp>
      <p:sp>
        <p:nvSpPr>
          <p:cNvPr id="8" name="Rectangle 3"/>
          <p:cNvSpPr txBox="1">
            <a:spLocks noChangeArrowheads="1"/>
          </p:cNvSpPr>
          <p:nvPr/>
        </p:nvSpPr>
        <p:spPr>
          <a:xfrm>
            <a:off x="244909" y="305350"/>
            <a:ext cx="6870265" cy="523220"/>
          </a:xfrm>
          <a:prstGeom prst="rect">
            <a:avLst/>
          </a:prstGeom>
        </p:spPr>
        <p:txBody>
          <a:bodyPr vert="horz" wrap="square" lIns="91440" tIns="45720" rIns="91440" bIns="45720" rtlCol="0" anchor="t" anchorCtr="0">
            <a:spAutoFit/>
          </a:bodyPr>
          <a:lstStyle>
            <a:lvl1pPr algn="l" defTabSz="914400" rtl="0" eaLnBrk="1" latinLnBrk="0" hangingPunct="1">
              <a:spcBef>
                <a:spcPct val="0"/>
              </a:spcBef>
              <a:buNone/>
              <a:defRPr sz="3200" b="1" kern="1200">
                <a:solidFill>
                  <a:schemeClr val="tx2"/>
                </a:solidFill>
                <a:latin typeface="Arial" pitchFamily="34" charset="0"/>
                <a:ea typeface="+mj-ea"/>
                <a:cs typeface="Arial" pitchFamily="34" charset="0"/>
              </a:defRPr>
            </a:lvl1pPr>
          </a:lstStyle>
          <a:p>
            <a:pPr fontAlgn="auto">
              <a:spcBef>
                <a:spcPct val="20000"/>
              </a:spcBef>
              <a:spcAft>
                <a:spcPts val="0"/>
              </a:spcAft>
              <a:buFont typeface="Arial"/>
              <a:buNone/>
            </a:pPr>
            <a:r>
              <a:rPr lang="en-GB" sz="2800" dirty="0" smtClean="0">
                <a:solidFill>
                  <a:srgbClr val="114FA0"/>
                </a:solidFill>
                <a:latin typeface="Futura Lt BT" panose="020B0402020204020303" pitchFamily="34" charset="0"/>
              </a:rPr>
              <a:t>Innovation Eligibility Criteria</a:t>
            </a:r>
            <a:r>
              <a:rPr lang="en-GB" sz="2800" baseline="30000" dirty="0" smtClean="0">
                <a:solidFill>
                  <a:srgbClr val="114FA0"/>
                </a:solidFill>
                <a:latin typeface="Futura Lt BT" panose="020B0402020204020303" pitchFamily="34" charset="0"/>
              </a:rPr>
              <a:t>1 </a:t>
            </a:r>
            <a:r>
              <a:rPr lang="en-GB" sz="2800" dirty="0" smtClean="0">
                <a:solidFill>
                  <a:srgbClr val="114FA0"/>
                </a:solidFill>
                <a:latin typeface="Futura Lt BT" panose="020B0402020204020303" pitchFamily="34" charset="0"/>
              </a:rPr>
              <a:t>(cont’d)</a:t>
            </a:r>
            <a:endParaRPr lang="en-GB" sz="2800" dirty="0">
              <a:solidFill>
                <a:srgbClr val="114FA0"/>
              </a:solidFill>
              <a:latin typeface="Futura Lt BT" panose="020B0402020204020303" pitchFamily="34" charset="0"/>
            </a:endParaRPr>
          </a:p>
        </p:txBody>
      </p:sp>
    </p:spTree>
    <p:extLst>
      <p:ext uri="{BB962C8B-B14F-4D97-AF65-F5344CB8AC3E}">
        <p14:creationId xmlns:p14="http://schemas.microsoft.com/office/powerpoint/2010/main" val="19979171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
          <p:cNvSpPr txBox="1">
            <a:spLocks noChangeArrowheads="1"/>
          </p:cNvSpPr>
          <p:nvPr/>
        </p:nvSpPr>
        <p:spPr bwMode="auto">
          <a:xfrm>
            <a:off x="-36513" y="-33338"/>
            <a:ext cx="91805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en-US" sz="2800" i="0" dirty="0">
                <a:solidFill>
                  <a:schemeClr val="tx1">
                    <a:lumMod val="65000"/>
                    <a:lumOff val="35000"/>
                  </a:schemeClr>
                </a:solidFill>
                <a:latin typeface="Myriad Pro"/>
              </a:rPr>
              <a:t>Financial Instruments for Innovation </a:t>
            </a:r>
            <a:r>
              <a:rPr lang="en-GB" altLang="en-US" sz="2800" i="0" dirty="0" smtClean="0">
                <a:solidFill>
                  <a:schemeClr val="tx1">
                    <a:lumMod val="65000"/>
                    <a:lumOff val="35000"/>
                  </a:schemeClr>
                </a:solidFill>
                <a:latin typeface="Myriad Pro"/>
              </a:rPr>
              <a:t>&amp; </a:t>
            </a:r>
            <a:r>
              <a:rPr lang="en-GB" altLang="en-US" sz="2800" i="0" dirty="0">
                <a:solidFill>
                  <a:schemeClr val="tx1">
                    <a:lumMod val="65000"/>
                    <a:lumOff val="35000"/>
                  </a:schemeClr>
                </a:solidFill>
                <a:latin typeface="Myriad Pro"/>
              </a:rPr>
              <a:t>Growth: How Does It Work?  </a:t>
            </a:r>
          </a:p>
        </p:txBody>
      </p:sp>
      <p:sp>
        <p:nvSpPr>
          <p:cNvPr id="30" name="Down Arrow 29"/>
          <p:cNvSpPr/>
          <p:nvPr/>
        </p:nvSpPr>
        <p:spPr bwMode="auto">
          <a:xfrm>
            <a:off x="868363" y="1876196"/>
            <a:ext cx="484188" cy="2160588"/>
          </a:xfrm>
          <a:prstGeom prst="downArrow">
            <a:avLst/>
          </a:prstGeom>
          <a:ln>
            <a:solidFill>
              <a:srgbClr val="C00000"/>
            </a:solidFill>
          </a:ln>
          <a:extLst/>
        </p:spPr>
        <p:style>
          <a:lnRef idx="2">
            <a:schemeClr val="accent2"/>
          </a:lnRef>
          <a:fillRef idx="1">
            <a:schemeClr val="lt1"/>
          </a:fillRef>
          <a:effectRef idx="0">
            <a:schemeClr val="accent2"/>
          </a:effectRef>
          <a:fontRef idx="minor">
            <a:schemeClr val="dk1"/>
          </a:fontRef>
        </p:style>
        <p:txBody>
          <a:bodyPr anchor="ctr"/>
          <a:lstStyle/>
          <a:p>
            <a:pPr marL="3175">
              <a:defRPr/>
            </a:pPr>
            <a:endParaRPr lang="en-GB" sz="1200" b="0">
              <a:solidFill>
                <a:srgbClr val="C00000"/>
              </a:solidFill>
            </a:endParaRPr>
          </a:p>
        </p:txBody>
      </p:sp>
      <p:sp>
        <p:nvSpPr>
          <p:cNvPr id="31" name="TextBox 6"/>
          <p:cNvSpPr txBox="1">
            <a:spLocks noChangeArrowheads="1"/>
          </p:cNvSpPr>
          <p:nvPr/>
        </p:nvSpPr>
        <p:spPr bwMode="auto">
          <a:xfrm>
            <a:off x="280988" y="1252556"/>
            <a:ext cx="1727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200" i="0" dirty="0">
                <a:solidFill>
                  <a:srgbClr val="C00000"/>
                </a:solidFill>
              </a:rPr>
              <a:t>Mainly Larger Midcaps and large corporates</a:t>
            </a:r>
            <a:r>
              <a:rPr lang="en-GB" altLang="en-US" sz="1200" i="0" dirty="0">
                <a:solidFill>
                  <a:srgbClr val="000000"/>
                </a:solidFill>
              </a:rPr>
              <a:t>*</a:t>
            </a:r>
          </a:p>
        </p:txBody>
      </p:sp>
      <p:sp>
        <p:nvSpPr>
          <p:cNvPr id="32" name="TextBox 7"/>
          <p:cNvSpPr txBox="1">
            <a:spLocks noChangeArrowheads="1"/>
          </p:cNvSpPr>
          <p:nvPr/>
        </p:nvSpPr>
        <p:spPr bwMode="auto">
          <a:xfrm>
            <a:off x="281038" y="4047331"/>
            <a:ext cx="18176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800" i="0" dirty="0">
                <a:solidFill>
                  <a:srgbClr val="C00000"/>
                </a:solidFill>
              </a:rPr>
              <a:t>European Investment Bank (EIB)</a:t>
            </a:r>
          </a:p>
        </p:txBody>
      </p:sp>
      <p:pic>
        <p:nvPicPr>
          <p:cNvPr id="3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2337" y="1832192"/>
            <a:ext cx="54292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5712" y="1851044"/>
            <a:ext cx="54292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TextBox 14"/>
          <p:cNvSpPr txBox="1">
            <a:spLocks noChangeArrowheads="1"/>
          </p:cNvSpPr>
          <p:nvPr/>
        </p:nvSpPr>
        <p:spPr bwMode="auto">
          <a:xfrm>
            <a:off x="3924300" y="4356100"/>
            <a:ext cx="20875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800" i="0" dirty="0">
                <a:solidFill>
                  <a:srgbClr val="00B050"/>
                </a:solidFill>
              </a:rPr>
              <a:t>European Investment Fund (EIF)</a:t>
            </a:r>
          </a:p>
        </p:txBody>
      </p:sp>
      <p:sp>
        <p:nvSpPr>
          <p:cNvPr id="36" name="TextBox 16"/>
          <p:cNvSpPr txBox="1">
            <a:spLocks noChangeArrowheads="1"/>
          </p:cNvSpPr>
          <p:nvPr/>
        </p:nvSpPr>
        <p:spPr bwMode="auto">
          <a:xfrm>
            <a:off x="794" y="5229200"/>
            <a:ext cx="8856662" cy="707886"/>
          </a:xfrm>
          <a:prstGeom prst="rect">
            <a:avLst/>
          </a:prstGeom>
          <a:solidFill>
            <a:srgbClr val="FBC463"/>
          </a:solidFill>
          <a:ln>
            <a:noFill/>
          </a:ln>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en-US" sz="1000" i="0" dirty="0">
                <a:solidFill>
                  <a:srgbClr val="000000"/>
                </a:solidFill>
              </a:rPr>
              <a:t>*All entities are eligible also PPPs, universities, research infrastructures etc., provided they can borrow</a:t>
            </a:r>
          </a:p>
          <a:p>
            <a:pPr eaLnBrk="1" hangingPunct="1">
              <a:spcBef>
                <a:spcPct val="0"/>
              </a:spcBef>
              <a:buClrTx/>
              <a:buFontTx/>
              <a:buNone/>
            </a:pPr>
            <a:r>
              <a:rPr lang="en-GB" altLang="en-US" sz="1000" i="0" dirty="0">
                <a:solidFill>
                  <a:srgbClr val="000000"/>
                </a:solidFill>
              </a:rPr>
              <a:t>**Bank or a financial institution </a:t>
            </a:r>
            <a:r>
              <a:rPr lang="en-GB" altLang="en-US" sz="800" i="0" dirty="0">
                <a:solidFill>
                  <a:srgbClr val="000000"/>
                </a:solidFill>
              </a:rPr>
              <a:t>selected</a:t>
            </a:r>
            <a:r>
              <a:rPr lang="en-GB" altLang="en-US" sz="1000" i="0" dirty="0">
                <a:solidFill>
                  <a:srgbClr val="000000"/>
                </a:solidFill>
              </a:rPr>
              <a:t> on the basis of the call for expression of interest that signed an agreement with the EIF</a:t>
            </a:r>
          </a:p>
          <a:p>
            <a:pPr eaLnBrk="1" hangingPunct="1">
              <a:spcBef>
                <a:spcPct val="0"/>
              </a:spcBef>
              <a:buClrTx/>
              <a:buFontTx/>
              <a:buNone/>
            </a:pPr>
            <a:r>
              <a:rPr lang="en-GB" altLang="en-US" sz="1000" i="0" dirty="0">
                <a:solidFill>
                  <a:srgbClr val="000000"/>
                </a:solidFill>
              </a:rPr>
              <a:t>*** Fund selected on the basis of a call of expression of interest that signed an agreement with the </a:t>
            </a:r>
            <a:r>
              <a:rPr lang="en-GB" altLang="en-US" sz="1000" i="0" dirty="0" smtClean="0">
                <a:solidFill>
                  <a:srgbClr val="000000"/>
                </a:solidFill>
              </a:rPr>
              <a:t>EIF</a:t>
            </a:r>
            <a:endParaRPr lang="en-GB" altLang="en-US" sz="1000" i="0" dirty="0">
              <a:solidFill>
                <a:srgbClr val="000000"/>
              </a:solidFill>
            </a:endParaRPr>
          </a:p>
        </p:txBody>
      </p:sp>
      <p:sp>
        <p:nvSpPr>
          <p:cNvPr id="37" name="TextBox 17"/>
          <p:cNvSpPr txBox="1">
            <a:spLocks noChangeArrowheads="1"/>
          </p:cNvSpPr>
          <p:nvPr/>
        </p:nvSpPr>
        <p:spPr bwMode="auto">
          <a:xfrm>
            <a:off x="6557963" y="4724400"/>
            <a:ext cx="237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800" i="0">
                <a:solidFill>
                  <a:srgbClr val="00B050"/>
                </a:solidFill>
              </a:rPr>
              <a:t>EIF</a:t>
            </a:r>
          </a:p>
        </p:txBody>
      </p:sp>
      <p:pic>
        <p:nvPicPr>
          <p:cNvPr id="3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893" y="3857625"/>
            <a:ext cx="542925"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19"/>
          <p:cNvSpPr txBox="1">
            <a:spLocks noChangeArrowheads="1"/>
          </p:cNvSpPr>
          <p:nvPr/>
        </p:nvSpPr>
        <p:spPr bwMode="auto">
          <a:xfrm>
            <a:off x="4029869" y="3259138"/>
            <a:ext cx="20161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600" i="0" dirty="0">
                <a:solidFill>
                  <a:srgbClr val="00B050"/>
                </a:solidFill>
              </a:rPr>
              <a:t>Financial intermediary</a:t>
            </a:r>
            <a:r>
              <a:rPr lang="en-GB" altLang="en-US" sz="1600" i="0" dirty="0">
                <a:solidFill>
                  <a:srgbClr val="000000"/>
                </a:solidFill>
              </a:rPr>
              <a:t>**</a:t>
            </a:r>
          </a:p>
        </p:txBody>
      </p:sp>
      <p:pic>
        <p:nvPicPr>
          <p:cNvPr id="4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4738" y="4291013"/>
            <a:ext cx="542925"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TextBox 20"/>
          <p:cNvSpPr txBox="1">
            <a:spLocks noChangeArrowheads="1"/>
          </p:cNvSpPr>
          <p:nvPr/>
        </p:nvSpPr>
        <p:spPr bwMode="auto">
          <a:xfrm>
            <a:off x="6513513" y="3686175"/>
            <a:ext cx="233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600" i="0">
                <a:solidFill>
                  <a:srgbClr val="00B050"/>
                </a:solidFill>
              </a:rPr>
              <a:t>Financial intermediary</a:t>
            </a:r>
            <a:r>
              <a:rPr lang="en-GB" altLang="en-US" sz="1600" i="0">
                <a:solidFill>
                  <a:srgbClr val="000000"/>
                </a:solidFill>
              </a:rPr>
              <a:t>***</a:t>
            </a:r>
          </a:p>
        </p:txBody>
      </p:sp>
      <p:sp>
        <p:nvSpPr>
          <p:cNvPr id="42" name="TextBox 41"/>
          <p:cNvSpPr txBox="1"/>
          <p:nvPr/>
        </p:nvSpPr>
        <p:spPr>
          <a:xfrm>
            <a:off x="6834188" y="882669"/>
            <a:ext cx="2016125" cy="368300"/>
          </a:xfrm>
          <a:prstGeom prst="rect">
            <a:avLst/>
          </a:prstGeom>
          <a:ln>
            <a:solidFill>
              <a:srgbClr val="006699"/>
            </a:solidFill>
          </a:ln>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n-GB" sz="1800" b="0" dirty="0">
                <a:solidFill>
                  <a:srgbClr val="000000"/>
                </a:solidFill>
              </a:rPr>
              <a:t>Equity</a:t>
            </a:r>
          </a:p>
        </p:txBody>
      </p:sp>
      <p:pic>
        <p:nvPicPr>
          <p:cNvPr id="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73350" y="1987767"/>
            <a:ext cx="542925"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TextBox 14"/>
          <p:cNvSpPr txBox="1">
            <a:spLocks noChangeArrowheads="1"/>
          </p:cNvSpPr>
          <p:nvPr/>
        </p:nvSpPr>
        <p:spPr bwMode="auto">
          <a:xfrm>
            <a:off x="1876424" y="4356100"/>
            <a:ext cx="20875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800" i="0" dirty="0">
                <a:solidFill>
                  <a:srgbClr val="C00000"/>
                </a:solidFill>
              </a:rPr>
              <a:t>  EIB</a:t>
            </a:r>
          </a:p>
        </p:txBody>
      </p:sp>
      <p:pic>
        <p:nvPicPr>
          <p:cNvPr id="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3350" y="3843338"/>
            <a:ext cx="542925"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6" name="TextBox 19"/>
          <p:cNvSpPr txBox="1">
            <a:spLocks noChangeArrowheads="1"/>
          </p:cNvSpPr>
          <p:nvPr/>
        </p:nvSpPr>
        <p:spPr bwMode="auto">
          <a:xfrm>
            <a:off x="2011363" y="3203594"/>
            <a:ext cx="198437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600" i="0">
                <a:solidFill>
                  <a:srgbClr val="C00000"/>
                </a:solidFill>
              </a:rPr>
              <a:t>Financial intermediary</a:t>
            </a:r>
            <a:r>
              <a:rPr lang="en-GB" altLang="en-US" sz="1600" i="0">
                <a:solidFill>
                  <a:srgbClr val="000000"/>
                </a:solidFill>
              </a:rPr>
              <a:t>**</a:t>
            </a:r>
            <a:r>
              <a:rPr lang="en-GB" altLang="en-US" sz="1800" i="0">
                <a:solidFill>
                  <a:srgbClr val="00B050"/>
                </a:solidFill>
              </a:rPr>
              <a:t> </a:t>
            </a:r>
          </a:p>
        </p:txBody>
      </p:sp>
      <p:sp>
        <p:nvSpPr>
          <p:cNvPr id="47" name="TextBox 10"/>
          <p:cNvSpPr txBox="1">
            <a:spLocks noChangeArrowheads="1"/>
          </p:cNvSpPr>
          <p:nvPr/>
        </p:nvSpPr>
        <p:spPr bwMode="auto">
          <a:xfrm>
            <a:off x="2008188" y="1250969"/>
            <a:ext cx="18732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200" i="0" dirty="0">
                <a:solidFill>
                  <a:srgbClr val="C00000"/>
                </a:solidFill>
              </a:rPr>
              <a:t>Midcaps: Loan guarantee up to €25 m</a:t>
            </a:r>
          </a:p>
        </p:txBody>
      </p:sp>
      <p:sp>
        <p:nvSpPr>
          <p:cNvPr id="48" name="TextBox 10"/>
          <p:cNvSpPr txBox="1">
            <a:spLocks noChangeArrowheads="1"/>
          </p:cNvSpPr>
          <p:nvPr/>
        </p:nvSpPr>
        <p:spPr bwMode="auto">
          <a:xfrm>
            <a:off x="4060826" y="1252556"/>
            <a:ext cx="1993900" cy="584200"/>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600" i="0" dirty="0">
                <a:solidFill>
                  <a:srgbClr val="00B050"/>
                </a:solidFill>
              </a:rPr>
              <a:t>SMEs and small midcaps</a:t>
            </a:r>
          </a:p>
        </p:txBody>
      </p:sp>
      <p:sp>
        <p:nvSpPr>
          <p:cNvPr id="49" name="TextBox 12"/>
          <p:cNvSpPr txBox="1">
            <a:spLocks noChangeArrowheads="1"/>
          </p:cNvSpPr>
          <p:nvPr/>
        </p:nvSpPr>
        <p:spPr bwMode="auto">
          <a:xfrm>
            <a:off x="6818313" y="1266844"/>
            <a:ext cx="2117725" cy="584200"/>
          </a:xfrm>
          <a:prstGeom prst="rect">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ClrTx/>
              <a:buFontTx/>
              <a:buNone/>
            </a:pPr>
            <a:r>
              <a:rPr lang="en-GB" altLang="en-US" sz="1600" i="0">
                <a:solidFill>
                  <a:srgbClr val="00B050"/>
                </a:solidFill>
              </a:rPr>
              <a:t>SMEs and small midcaps</a:t>
            </a:r>
          </a:p>
        </p:txBody>
      </p:sp>
      <p:sp>
        <p:nvSpPr>
          <p:cNvPr id="50" name="TextBox 49"/>
          <p:cNvSpPr txBox="1"/>
          <p:nvPr/>
        </p:nvSpPr>
        <p:spPr>
          <a:xfrm>
            <a:off x="124297" y="882669"/>
            <a:ext cx="6353175" cy="369887"/>
          </a:xfrm>
          <a:prstGeom prst="rect">
            <a:avLst/>
          </a:prstGeom>
          <a:ln>
            <a:solidFill>
              <a:srgbClr val="006699"/>
            </a:solidFill>
          </a:ln>
        </p:spPr>
        <p:style>
          <a:lnRef idx="2">
            <a:schemeClr val="accent2"/>
          </a:lnRef>
          <a:fillRef idx="1">
            <a:schemeClr val="lt1"/>
          </a:fillRef>
          <a:effectRef idx="0">
            <a:schemeClr val="accent2"/>
          </a:effectRef>
          <a:fontRef idx="minor">
            <a:schemeClr val="dk1"/>
          </a:fontRef>
        </p:style>
        <p:txBody>
          <a:bodyPr>
            <a:spAutoFit/>
          </a:bodyPr>
          <a:lstStyle/>
          <a:p>
            <a:pPr algn="ctr">
              <a:defRPr/>
            </a:pPr>
            <a:r>
              <a:rPr lang="en-GB" sz="1800" b="0" dirty="0">
                <a:solidFill>
                  <a:srgbClr val="000000"/>
                </a:solidFill>
              </a:rPr>
              <a:t>Debt (guarantees)         </a:t>
            </a:r>
            <a:endParaRPr lang="en-GB" sz="1800" dirty="0">
              <a:solidFill>
                <a:srgbClr val="000000"/>
              </a:solidFill>
            </a:endParaRPr>
          </a:p>
        </p:txBody>
      </p:sp>
    </p:spTree>
    <p:extLst>
      <p:ext uri="{BB962C8B-B14F-4D97-AF65-F5344CB8AC3E}">
        <p14:creationId xmlns:p14="http://schemas.microsoft.com/office/powerpoint/2010/main" val="1839164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smtClean="0"/>
              <a:t>InnovFin </a:t>
            </a:r>
            <a:r>
              <a:rPr lang="fr-BE" b="1" dirty="0" smtClean="0"/>
              <a:t>Product Overview</a:t>
            </a:r>
            <a:endParaRPr lang="en-GB" b="1" dirty="0"/>
          </a:p>
        </p:txBody>
      </p:sp>
      <p:sp>
        <p:nvSpPr>
          <p:cNvPr id="22" name="Textplatzhalter 6"/>
          <p:cNvSpPr txBox="1">
            <a:spLocks/>
          </p:cNvSpPr>
          <p:nvPr/>
        </p:nvSpPr>
        <p:spPr>
          <a:xfrm>
            <a:off x="8569855" y="6604215"/>
            <a:ext cx="478832" cy="204450"/>
          </a:xfrm>
          <a:prstGeom prst="rect">
            <a:avLst/>
          </a:prstGeom>
        </p:spPr>
        <p:txBody>
          <a:bodyPr vert="horz"/>
          <a:lstStyle>
            <a:lvl1pPr marL="0" indent="0" algn="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endParaRPr lang="de-DE" b="0" dirty="0"/>
          </a:p>
        </p:txBody>
      </p:sp>
      <p:pic>
        <p:nvPicPr>
          <p:cNvPr id="1028" name="Picture 4" descr="C:\Users\MAZIER\AppData\Local\Temp\SNAGHTMLb9a3d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028700"/>
            <a:ext cx="8991537" cy="49865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7150" y="1484784"/>
            <a:ext cx="2930674" cy="38164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4644008" y="1484784"/>
            <a:ext cx="1440160" cy="10081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7524328" y="1484784"/>
            <a:ext cx="1524359" cy="100811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0048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219200" y="73871"/>
            <a:ext cx="1524000" cy="611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7" name="Rectangle 6"/>
          <p:cNvSpPr/>
          <p:nvPr/>
        </p:nvSpPr>
        <p:spPr>
          <a:xfrm>
            <a:off x="3124200" y="990600"/>
            <a:ext cx="2438400" cy="5169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2" name="Title 1"/>
          <p:cNvSpPr>
            <a:spLocks noGrp="1"/>
          </p:cNvSpPr>
          <p:nvPr>
            <p:ph type="title"/>
          </p:nvPr>
        </p:nvSpPr>
        <p:spPr/>
        <p:txBody>
          <a:bodyPr vert="horz" lIns="91440" tIns="45720" rIns="91440" bIns="45720" rtlCol="0" anchor="ctr">
            <a:normAutofit/>
          </a:bodyPr>
          <a:lstStyle/>
          <a:p>
            <a:r>
              <a:rPr lang="en-US" dirty="0"/>
              <a:t>InnovFin </a:t>
            </a:r>
            <a:r>
              <a:rPr lang="en-US" b="1" dirty="0" smtClean="0"/>
              <a:t>SME Guarantee </a:t>
            </a:r>
            <a:r>
              <a:rPr lang="en-US" dirty="0"/>
              <a:t>– </a:t>
            </a:r>
            <a:r>
              <a:rPr lang="en-US" dirty="0" smtClean="0"/>
              <a:t>intervention </a:t>
            </a:r>
            <a:r>
              <a:rPr lang="en-US" dirty="0"/>
              <a:t>logic</a:t>
            </a:r>
            <a:endParaRPr lang="en-GB" dirty="0"/>
          </a:p>
        </p:txBody>
      </p:sp>
      <p:sp>
        <p:nvSpPr>
          <p:cNvPr id="10" name="Freeform 9"/>
          <p:cNvSpPr/>
          <p:nvPr/>
        </p:nvSpPr>
        <p:spPr>
          <a:xfrm>
            <a:off x="457200" y="1969246"/>
            <a:ext cx="1958400" cy="756284"/>
          </a:xfrm>
          <a:custGeom>
            <a:avLst/>
            <a:gdLst>
              <a:gd name="connsiteX0" fmla="*/ 0 w 1953164"/>
              <a:gd name="connsiteY0" fmla="*/ 61138 h 611378"/>
              <a:gd name="connsiteX1" fmla="*/ 61138 w 1953164"/>
              <a:gd name="connsiteY1" fmla="*/ 0 h 611378"/>
              <a:gd name="connsiteX2" fmla="*/ 1892026 w 1953164"/>
              <a:gd name="connsiteY2" fmla="*/ 0 h 611378"/>
              <a:gd name="connsiteX3" fmla="*/ 1953164 w 1953164"/>
              <a:gd name="connsiteY3" fmla="*/ 61138 h 611378"/>
              <a:gd name="connsiteX4" fmla="*/ 1953164 w 1953164"/>
              <a:gd name="connsiteY4" fmla="*/ 550240 h 611378"/>
              <a:gd name="connsiteX5" fmla="*/ 1892026 w 1953164"/>
              <a:gd name="connsiteY5" fmla="*/ 611378 h 611378"/>
              <a:gd name="connsiteX6" fmla="*/ 61138 w 1953164"/>
              <a:gd name="connsiteY6" fmla="*/ 611378 h 611378"/>
              <a:gd name="connsiteX7" fmla="*/ 0 w 1953164"/>
              <a:gd name="connsiteY7" fmla="*/ 550240 h 611378"/>
              <a:gd name="connsiteX8" fmla="*/ 0 w 1953164"/>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164" h="611378">
                <a:moveTo>
                  <a:pt x="0" y="61138"/>
                </a:moveTo>
                <a:cubicBezTo>
                  <a:pt x="0" y="27372"/>
                  <a:pt x="27372" y="0"/>
                  <a:pt x="61138" y="0"/>
                </a:cubicBezTo>
                <a:lnTo>
                  <a:pt x="1892026" y="0"/>
                </a:lnTo>
                <a:cubicBezTo>
                  <a:pt x="1925792" y="0"/>
                  <a:pt x="1953164" y="27372"/>
                  <a:pt x="1953164" y="61138"/>
                </a:cubicBezTo>
                <a:lnTo>
                  <a:pt x="1953164" y="550240"/>
                </a:lnTo>
                <a:cubicBezTo>
                  <a:pt x="1953164" y="584006"/>
                  <a:pt x="1925792" y="611378"/>
                  <a:pt x="1892026" y="611378"/>
                </a:cubicBezTo>
                <a:lnTo>
                  <a:pt x="61138" y="611378"/>
                </a:lnTo>
                <a:cubicBezTo>
                  <a:pt x="27372" y="611378"/>
                  <a:pt x="0" y="584006"/>
                  <a:pt x="0" y="550240"/>
                </a:cubicBezTo>
                <a:lnTo>
                  <a:pt x="0" y="61138"/>
                </a:lnTo>
                <a:close/>
              </a:path>
            </a:pathLst>
          </a:custGeom>
          <a:solidFill>
            <a:schemeClr val="bg1"/>
          </a:solidFill>
          <a:ln>
            <a:solidFill>
              <a:srgbClr val="FFC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Use financing for innovative products, processes, services, business models</a:t>
            </a:r>
            <a:endParaRPr lang="en-GB" sz="1200" dirty="0">
              <a:solidFill>
                <a:srgbClr val="1F497D"/>
              </a:solidFill>
            </a:endParaRPr>
          </a:p>
        </p:txBody>
      </p:sp>
      <p:sp>
        <p:nvSpPr>
          <p:cNvPr id="16" name="Freeform 15"/>
          <p:cNvSpPr/>
          <p:nvPr/>
        </p:nvSpPr>
        <p:spPr>
          <a:xfrm>
            <a:off x="6347400" y="4560046"/>
            <a:ext cx="1958400" cy="611378"/>
          </a:xfrm>
          <a:custGeom>
            <a:avLst/>
            <a:gdLst>
              <a:gd name="connsiteX0" fmla="*/ 0 w 1434646"/>
              <a:gd name="connsiteY0" fmla="*/ 61138 h 611378"/>
              <a:gd name="connsiteX1" fmla="*/ 61138 w 1434646"/>
              <a:gd name="connsiteY1" fmla="*/ 0 h 611378"/>
              <a:gd name="connsiteX2" fmla="*/ 1373508 w 1434646"/>
              <a:gd name="connsiteY2" fmla="*/ 0 h 611378"/>
              <a:gd name="connsiteX3" fmla="*/ 1434646 w 1434646"/>
              <a:gd name="connsiteY3" fmla="*/ 61138 h 611378"/>
              <a:gd name="connsiteX4" fmla="*/ 1434646 w 1434646"/>
              <a:gd name="connsiteY4" fmla="*/ 550240 h 611378"/>
              <a:gd name="connsiteX5" fmla="*/ 1373508 w 1434646"/>
              <a:gd name="connsiteY5" fmla="*/ 611378 h 611378"/>
              <a:gd name="connsiteX6" fmla="*/ 61138 w 1434646"/>
              <a:gd name="connsiteY6" fmla="*/ 611378 h 611378"/>
              <a:gd name="connsiteX7" fmla="*/ 0 w 1434646"/>
              <a:gd name="connsiteY7" fmla="*/ 550240 h 611378"/>
              <a:gd name="connsiteX8" fmla="*/ 0 w 1434646"/>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4646" h="611378">
                <a:moveTo>
                  <a:pt x="0" y="61138"/>
                </a:moveTo>
                <a:cubicBezTo>
                  <a:pt x="0" y="27372"/>
                  <a:pt x="27372" y="0"/>
                  <a:pt x="61138" y="0"/>
                </a:cubicBezTo>
                <a:lnTo>
                  <a:pt x="1373508" y="0"/>
                </a:lnTo>
                <a:cubicBezTo>
                  <a:pt x="1407274" y="0"/>
                  <a:pt x="1434646" y="27372"/>
                  <a:pt x="1434646" y="61138"/>
                </a:cubicBezTo>
                <a:lnTo>
                  <a:pt x="1434646" y="550240"/>
                </a:lnTo>
                <a:cubicBezTo>
                  <a:pt x="1434646" y="584006"/>
                  <a:pt x="1407274" y="611378"/>
                  <a:pt x="1373508"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V</a:t>
            </a:r>
            <a:r>
              <a:rPr lang="en-US" sz="1200" dirty="0" smtClean="0">
                <a:solidFill>
                  <a:srgbClr val="1F497D"/>
                </a:solidFill>
                <a:latin typeface="Futura Lt BT" panose="020B0402020204020303" pitchFamily="34" charset="0"/>
              </a:rPr>
              <a:t>C </a:t>
            </a:r>
            <a:r>
              <a:rPr lang="en-US" sz="1200" dirty="0">
                <a:solidFill>
                  <a:srgbClr val="1F497D"/>
                </a:solidFill>
                <a:latin typeface="Futura Lt BT" panose="020B0402020204020303" pitchFamily="34" charset="0"/>
              </a:rPr>
              <a:t>fund or </a:t>
            </a:r>
            <a:r>
              <a:rPr lang="en-US" sz="1200" dirty="0" smtClean="0">
                <a:solidFill>
                  <a:srgbClr val="1F497D"/>
                </a:solidFill>
                <a:latin typeface="Futura Lt BT" panose="020B0402020204020303" pitchFamily="34" charset="0"/>
              </a:rPr>
              <a:t>Business Angel investee</a:t>
            </a:r>
            <a:endParaRPr lang="en-GB" sz="1200" dirty="0">
              <a:solidFill>
                <a:srgbClr val="1F497D"/>
              </a:solidFill>
              <a:latin typeface="Futura Lt BT" panose="020B0402020204020303" pitchFamily="34" charset="0"/>
            </a:endParaRPr>
          </a:p>
        </p:txBody>
      </p:sp>
      <p:sp>
        <p:nvSpPr>
          <p:cNvPr id="31" name="Freeform 30"/>
          <p:cNvSpPr/>
          <p:nvPr/>
        </p:nvSpPr>
        <p:spPr>
          <a:xfrm>
            <a:off x="6347400" y="3874246"/>
            <a:ext cx="1958400" cy="611378"/>
          </a:xfrm>
          <a:custGeom>
            <a:avLst/>
            <a:gdLst>
              <a:gd name="connsiteX0" fmla="*/ 0 w 2158878"/>
              <a:gd name="connsiteY0" fmla="*/ 61138 h 611378"/>
              <a:gd name="connsiteX1" fmla="*/ 61138 w 2158878"/>
              <a:gd name="connsiteY1" fmla="*/ 0 h 611378"/>
              <a:gd name="connsiteX2" fmla="*/ 2097740 w 2158878"/>
              <a:gd name="connsiteY2" fmla="*/ 0 h 611378"/>
              <a:gd name="connsiteX3" fmla="*/ 2158878 w 2158878"/>
              <a:gd name="connsiteY3" fmla="*/ 61138 h 611378"/>
              <a:gd name="connsiteX4" fmla="*/ 2158878 w 2158878"/>
              <a:gd name="connsiteY4" fmla="*/ 550240 h 611378"/>
              <a:gd name="connsiteX5" fmla="*/ 2097740 w 2158878"/>
              <a:gd name="connsiteY5" fmla="*/ 611378 h 611378"/>
              <a:gd name="connsiteX6" fmla="*/ 61138 w 2158878"/>
              <a:gd name="connsiteY6" fmla="*/ 611378 h 611378"/>
              <a:gd name="connsiteX7" fmla="*/ 0 w 2158878"/>
              <a:gd name="connsiteY7" fmla="*/ 550240 h 611378"/>
              <a:gd name="connsiteX8" fmla="*/ 0 w 2158878"/>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8878" h="611378">
                <a:moveTo>
                  <a:pt x="0" y="61138"/>
                </a:moveTo>
                <a:cubicBezTo>
                  <a:pt x="0" y="27372"/>
                  <a:pt x="27372" y="0"/>
                  <a:pt x="61138" y="0"/>
                </a:cubicBezTo>
                <a:lnTo>
                  <a:pt x="2097740" y="0"/>
                </a:lnTo>
                <a:cubicBezTo>
                  <a:pt x="2131506" y="0"/>
                  <a:pt x="2158878" y="27372"/>
                  <a:pt x="2158878" y="61138"/>
                </a:cubicBezTo>
                <a:lnTo>
                  <a:pt x="2158878" y="550240"/>
                </a:lnTo>
                <a:cubicBezTo>
                  <a:pt x="2158878" y="584006"/>
                  <a:pt x="2131506" y="611378"/>
                  <a:pt x="2097740"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f</a:t>
            </a:r>
            <a:r>
              <a:rPr lang="en-US" sz="1200" dirty="0" smtClean="0">
                <a:solidFill>
                  <a:srgbClr val="1F497D"/>
                </a:solidFill>
                <a:latin typeface="Futura Lt BT" panose="020B0402020204020303" pitchFamily="34" charset="0"/>
              </a:rPr>
              <a:t>ast-growing enterprise</a:t>
            </a:r>
            <a:endParaRPr lang="en-GB" sz="1200" dirty="0">
              <a:solidFill>
                <a:srgbClr val="1F497D"/>
              </a:solidFill>
              <a:latin typeface="Futura Lt BT" panose="020B0402020204020303" pitchFamily="34" charset="0"/>
            </a:endParaRPr>
          </a:p>
        </p:txBody>
      </p:sp>
      <p:sp>
        <p:nvSpPr>
          <p:cNvPr id="36" name="Oval 35"/>
          <p:cNvSpPr/>
          <p:nvPr/>
        </p:nvSpPr>
        <p:spPr>
          <a:xfrm>
            <a:off x="4758336" y="2401276"/>
            <a:ext cx="536575" cy="4412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44" name="Rectangle 43"/>
          <p:cNvSpPr/>
          <p:nvPr/>
        </p:nvSpPr>
        <p:spPr>
          <a:xfrm>
            <a:off x="3288200" y="1192537"/>
            <a:ext cx="2065591" cy="776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600" dirty="0" smtClean="0">
                <a:solidFill>
                  <a:srgbClr val="FFC000"/>
                </a:solidFill>
                <a:latin typeface="Futura Lt BT" panose="020B0402020204020303" pitchFamily="34" charset="0"/>
              </a:rPr>
              <a:t>INNOVATION</a:t>
            </a:r>
          </a:p>
          <a:p>
            <a:pPr algn="ctr" eaLnBrk="1" fontAlgn="auto" hangingPunct="1">
              <a:spcBef>
                <a:spcPts val="0"/>
              </a:spcBef>
              <a:spcAft>
                <a:spcPts val="0"/>
              </a:spcAft>
            </a:pPr>
            <a:r>
              <a:rPr lang="en-US" sz="1600" i="1" u="sng" dirty="0" smtClean="0">
                <a:solidFill>
                  <a:prstClr val="white"/>
                </a:solidFill>
                <a:latin typeface="Futura Lt BT" panose="020B0402020204020303" pitchFamily="34" charset="0"/>
              </a:rPr>
              <a:t>of all types </a:t>
            </a:r>
          </a:p>
        </p:txBody>
      </p:sp>
      <p:grpSp>
        <p:nvGrpSpPr>
          <p:cNvPr id="91" name="Group 90"/>
          <p:cNvGrpSpPr/>
          <p:nvPr/>
        </p:nvGrpSpPr>
        <p:grpSpPr>
          <a:xfrm>
            <a:off x="3763571" y="2440394"/>
            <a:ext cx="1227666" cy="1600200"/>
            <a:chOff x="1430867" y="-448736"/>
            <a:chExt cx="4893733" cy="5782736"/>
          </a:xfrm>
          <a:noFill/>
        </p:grpSpPr>
        <p:pic>
          <p:nvPicPr>
            <p:cNvPr id="35" name="Picture 34"/>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l="199" t="-186" r="-7210"/>
            <a:stretch/>
          </p:blipFill>
          <p:spPr>
            <a:xfrm>
              <a:off x="1430867" y="-448736"/>
              <a:ext cx="4741333" cy="3972839"/>
            </a:xfrm>
            <a:prstGeom prst="rect">
              <a:avLst/>
            </a:prstGeom>
            <a:grpFill/>
            <a:ln>
              <a:noFill/>
            </a:ln>
          </p:spPr>
        </p:pic>
        <p:cxnSp>
          <p:nvCxnSpPr>
            <p:cNvPr id="82" name="Straight Connector 81"/>
            <p:cNvCxnSpPr/>
            <p:nvPr/>
          </p:nvCxnSpPr>
          <p:spPr>
            <a:xfrm flipH="1">
              <a:off x="2257804" y="4428995"/>
              <a:ext cx="685800" cy="161601"/>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2528737" y="5144879"/>
              <a:ext cx="685800" cy="189121"/>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flipV="1">
              <a:off x="5486400" y="4509795"/>
              <a:ext cx="838200" cy="160824"/>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flipV="1">
              <a:off x="5364354" y="5133004"/>
              <a:ext cx="807846" cy="200996"/>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grpSp>
      <p:sp>
        <p:nvSpPr>
          <p:cNvPr id="22" name="Freeform 21"/>
          <p:cNvSpPr/>
          <p:nvPr/>
        </p:nvSpPr>
        <p:spPr>
          <a:xfrm>
            <a:off x="6324600" y="1136498"/>
            <a:ext cx="1958400" cy="451748"/>
          </a:xfrm>
          <a:custGeom>
            <a:avLst/>
            <a:gdLst>
              <a:gd name="connsiteX0" fmla="*/ 0 w 2318257"/>
              <a:gd name="connsiteY0" fmla="*/ 61138 h 611378"/>
              <a:gd name="connsiteX1" fmla="*/ 61138 w 2318257"/>
              <a:gd name="connsiteY1" fmla="*/ 0 h 611378"/>
              <a:gd name="connsiteX2" fmla="*/ 2257119 w 2318257"/>
              <a:gd name="connsiteY2" fmla="*/ 0 h 611378"/>
              <a:gd name="connsiteX3" fmla="*/ 2318257 w 2318257"/>
              <a:gd name="connsiteY3" fmla="*/ 61138 h 611378"/>
              <a:gd name="connsiteX4" fmla="*/ 2318257 w 2318257"/>
              <a:gd name="connsiteY4" fmla="*/ 550240 h 611378"/>
              <a:gd name="connsiteX5" fmla="*/ 2257119 w 2318257"/>
              <a:gd name="connsiteY5" fmla="*/ 611378 h 611378"/>
              <a:gd name="connsiteX6" fmla="*/ 61138 w 2318257"/>
              <a:gd name="connsiteY6" fmla="*/ 611378 h 611378"/>
              <a:gd name="connsiteX7" fmla="*/ 0 w 2318257"/>
              <a:gd name="connsiteY7" fmla="*/ 550240 h 611378"/>
              <a:gd name="connsiteX8" fmla="*/ 0 w 23182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8257" h="611378">
                <a:moveTo>
                  <a:pt x="0" y="61138"/>
                </a:moveTo>
                <a:cubicBezTo>
                  <a:pt x="0" y="27372"/>
                  <a:pt x="27372" y="0"/>
                  <a:pt x="61138" y="0"/>
                </a:cubicBezTo>
                <a:lnTo>
                  <a:pt x="2257119" y="0"/>
                </a:lnTo>
                <a:cubicBezTo>
                  <a:pt x="2290885" y="0"/>
                  <a:pt x="2318257" y="27372"/>
                  <a:pt x="2318257" y="61138"/>
                </a:cubicBezTo>
                <a:lnTo>
                  <a:pt x="2318257" y="550240"/>
                </a:lnTo>
                <a:cubicBezTo>
                  <a:pt x="2318257" y="584006"/>
                  <a:pt x="2290885" y="611378"/>
                  <a:pt x="2257119" y="611378"/>
                </a:cubicBezTo>
                <a:lnTo>
                  <a:pt x="61138" y="611378"/>
                </a:lnTo>
                <a:cubicBezTo>
                  <a:pt x="27372" y="611378"/>
                  <a:pt x="0" y="584006"/>
                  <a:pt x="0" y="550240"/>
                </a:cubicBezTo>
                <a:lnTo>
                  <a:pt x="0" y="61138"/>
                </a:lnTo>
                <a:close/>
              </a:path>
            </a:pathLst>
          </a:custGeom>
          <a:solidFill>
            <a:schemeClr val="bg1">
              <a:lumMod val="75000"/>
            </a:schemeClr>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INNOVATIVE COMPANY</a:t>
            </a:r>
            <a:endParaRPr lang="en-GB" sz="1200" dirty="0">
              <a:solidFill>
                <a:srgbClr val="1F497D"/>
              </a:solidFill>
            </a:endParaRPr>
          </a:p>
        </p:txBody>
      </p:sp>
      <p:sp>
        <p:nvSpPr>
          <p:cNvPr id="23" name="Freeform 22"/>
          <p:cNvSpPr/>
          <p:nvPr/>
        </p:nvSpPr>
        <p:spPr>
          <a:xfrm>
            <a:off x="457200" y="1136498"/>
            <a:ext cx="1958400" cy="611378"/>
          </a:xfrm>
          <a:custGeom>
            <a:avLst/>
            <a:gdLst>
              <a:gd name="connsiteX0" fmla="*/ 0 w 2318257"/>
              <a:gd name="connsiteY0" fmla="*/ 61138 h 611378"/>
              <a:gd name="connsiteX1" fmla="*/ 61138 w 2318257"/>
              <a:gd name="connsiteY1" fmla="*/ 0 h 611378"/>
              <a:gd name="connsiteX2" fmla="*/ 2257119 w 2318257"/>
              <a:gd name="connsiteY2" fmla="*/ 0 h 611378"/>
              <a:gd name="connsiteX3" fmla="*/ 2318257 w 2318257"/>
              <a:gd name="connsiteY3" fmla="*/ 61138 h 611378"/>
              <a:gd name="connsiteX4" fmla="*/ 2318257 w 2318257"/>
              <a:gd name="connsiteY4" fmla="*/ 550240 h 611378"/>
              <a:gd name="connsiteX5" fmla="*/ 2257119 w 2318257"/>
              <a:gd name="connsiteY5" fmla="*/ 611378 h 611378"/>
              <a:gd name="connsiteX6" fmla="*/ 61138 w 2318257"/>
              <a:gd name="connsiteY6" fmla="*/ 611378 h 611378"/>
              <a:gd name="connsiteX7" fmla="*/ 0 w 2318257"/>
              <a:gd name="connsiteY7" fmla="*/ 550240 h 611378"/>
              <a:gd name="connsiteX8" fmla="*/ 0 w 23182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8257" h="611378">
                <a:moveTo>
                  <a:pt x="0" y="61138"/>
                </a:moveTo>
                <a:cubicBezTo>
                  <a:pt x="0" y="27372"/>
                  <a:pt x="27372" y="0"/>
                  <a:pt x="61138" y="0"/>
                </a:cubicBezTo>
                <a:lnTo>
                  <a:pt x="2257119" y="0"/>
                </a:lnTo>
                <a:cubicBezTo>
                  <a:pt x="2290885" y="0"/>
                  <a:pt x="2318257" y="27372"/>
                  <a:pt x="2318257" y="61138"/>
                </a:cubicBezTo>
                <a:lnTo>
                  <a:pt x="2318257" y="550240"/>
                </a:lnTo>
                <a:cubicBezTo>
                  <a:pt x="2318257" y="584006"/>
                  <a:pt x="2290885" y="611378"/>
                  <a:pt x="2257119" y="611378"/>
                </a:cubicBezTo>
                <a:lnTo>
                  <a:pt x="61138" y="611378"/>
                </a:lnTo>
                <a:cubicBezTo>
                  <a:pt x="27372" y="611378"/>
                  <a:pt x="0" y="584006"/>
                  <a:pt x="0" y="550240"/>
                </a:cubicBezTo>
                <a:lnTo>
                  <a:pt x="0" y="61138"/>
                </a:lnTo>
                <a:close/>
              </a:path>
            </a:pathLst>
          </a:custGeom>
          <a:solidFill>
            <a:schemeClr val="bg1">
              <a:lumMod val="75000"/>
            </a:schemeClr>
          </a:solidFill>
          <a:ln>
            <a:solidFill>
              <a:srgbClr val="FFC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INNOVATIVE PROJECT</a:t>
            </a:r>
            <a:endParaRPr lang="en-GB" sz="1200" dirty="0">
              <a:solidFill>
                <a:srgbClr val="1F497D"/>
              </a:solidFill>
            </a:endParaRPr>
          </a:p>
        </p:txBody>
      </p:sp>
      <p:sp>
        <p:nvSpPr>
          <p:cNvPr id="4" name="Left Arrow 3"/>
          <p:cNvSpPr/>
          <p:nvPr/>
        </p:nvSpPr>
        <p:spPr>
          <a:xfrm>
            <a:off x="2438400" y="1283446"/>
            <a:ext cx="609600" cy="28088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5" name="Right Arrow 4"/>
          <p:cNvSpPr/>
          <p:nvPr/>
        </p:nvSpPr>
        <p:spPr>
          <a:xfrm>
            <a:off x="5638800" y="1283446"/>
            <a:ext cx="609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29" name="Rectangle 28"/>
          <p:cNvSpPr/>
          <p:nvPr/>
        </p:nvSpPr>
        <p:spPr>
          <a:xfrm>
            <a:off x="3344609" y="5245846"/>
            <a:ext cx="2065591" cy="776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600" dirty="0" smtClean="0">
              <a:solidFill>
                <a:prstClr val="white"/>
              </a:solidFill>
              <a:latin typeface="Futura Lt BT" panose="020B0402020204020303" pitchFamily="34" charset="0"/>
            </a:endParaRPr>
          </a:p>
        </p:txBody>
      </p:sp>
      <p:sp>
        <p:nvSpPr>
          <p:cNvPr id="51" name="Freeform 50"/>
          <p:cNvSpPr/>
          <p:nvPr/>
        </p:nvSpPr>
        <p:spPr>
          <a:xfrm>
            <a:off x="457200" y="2855440"/>
            <a:ext cx="1958400" cy="611378"/>
          </a:xfrm>
          <a:custGeom>
            <a:avLst/>
            <a:gdLst>
              <a:gd name="connsiteX0" fmla="*/ 0 w 1953164"/>
              <a:gd name="connsiteY0" fmla="*/ 61138 h 611378"/>
              <a:gd name="connsiteX1" fmla="*/ 61138 w 1953164"/>
              <a:gd name="connsiteY1" fmla="*/ 0 h 611378"/>
              <a:gd name="connsiteX2" fmla="*/ 1892026 w 1953164"/>
              <a:gd name="connsiteY2" fmla="*/ 0 h 611378"/>
              <a:gd name="connsiteX3" fmla="*/ 1953164 w 1953164"/>
              <a:gd name="connsiteY3" fmla="*/ 61138 h 611378"/>
              <a:gd name="connsiteX4" fmla="*/ 1953164 w 1953164"/>
              <a:gd name="connsiteY4" fmla="*/ 550240 h 611378"/>
              <a:gd name="connsiteX5" fmla="*/ 1892026 w 1953164"/>
              <a:gd name="connsiteY5" fmla="*/ 611378 h 611378"/>
              <a:gd name="connsiteX6" fmla="*/ 61138 w 1953164"/>
              <a:gd name="connsiteY6" fmla="*/ 611378 h 611378"/>
              <a:gd name="connsiteX7" fmla="*/ 0 w 1953164"/>
              <a:gd name="connsiteY7" fmla="*/ 550240 h 611378"/>
              <a:gd name="connsiteX8" fmla="*/ 0 w 1953164"/>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164" h="611378">
                <a:moveTo>
                  <a:pt x="0" y="61138"/>
                </a:moveTo>
                <a:cubicBezTo>
                  <a:pt x="0" y="27372"/>
                  <a:pt x="27372" y="0"/>
                  <a:pt x="61138" y="0"/>
                </a:cubicBezTo>
                <a:lnTo>
                  <a:pt x="1892026" y="0"/>
                </a:lnTo>
                <a:cubicBezTo>
                  <a:pt x="1925792" y="0"/>
                  <a:pt x="1953164" y="27372"/>
                  <a:pt x="1953164" y="61138"/>
                </a:cubicBezTo>
                <a:lnTo>
                  <a:pt x="1953164" y="550240"/>
                </a:lnTo>
                <a:cubicBezTo>
                  <a:pt x="1953164" y="584006"/>
                  <a:pt x="1925792" y="611378"/>
                  <a:pt x="1892026" y="611378"/>
                </a:cubicBezTo>
                <a:lnTo>
                  <a:pt x="61138" y="611378"/>
                </a:lnTo>
                <a:cubicBezTo>
                  <a:pt x="27372" y="611378"/>
                  <a:pt x="0" y="584006"/>
                  <a:pt x="0" y="550240"/>
                </a:cubicBezTo>
                <a:lnTo>
                  <a:pt x="0" y="61138"/>
                </a:lnTo>
                <a:close/>
              </a:path>
            </a:pathLst>
          </a:custGeom>
          <a:solidFill>
            <a:schemeClr val="bg1"/>
          </a:solidFill>
          <a:ln>
            <a:solidFill>
              <a:srgbClr val="FFC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b="0" dirty="0">
                <a:solidFill>
                  <a:srgbClr val="1F497D"/>
                </a:solidFill>
                <a:latin typeface="Futura Lt BT" panose="020B0402020204020303" pitchFamily="34" charset="0"/>
              </a:rPr>
              <a:t> </a:t>
            </a:r>
            <a:r>
              <a:rPr lang="en-US" sz="1200" dirty="0" smtClean="0">
                <a:solidFill>
                  <a:srgbClr val="1F497D"/>
                </a:solidFill>
                <a:latin typeface="Futura Lt BT" panose="020B0402020204020303" pitchFamily="34" charset="0"/>
              </a:rPr>
              <a:t>with high technological or industrial risk of failure</a:t>
            </a:r>
            <a:endParaRPr lang="en-GB" sz="1200" dirty="0">
              <a:solidFill>
                <a:srgbClr val="1F497D"/>
              </a:solidFill>
            </a:endParaRPr>
          </a:p>
        </p:txBody>
      </p:sp>
      <p:sp>
        <p:nvSpPr>
          <p:cNvPr id="52" name="Freeform 51"/>
          <p:cNvSpPr/>
          <p:nvPr/>
        </p:nvSpPr>
        <p:spPr>
          <a:xfrm>
            <a:off x="6347400" y="1676400"/>
            <a:ext cx="1958400" cy="751824"/>
          </a:xfrm>
          <a:custGeom>
            <a:avLst/>
            <a:gdLst>
              <a:gd name="connsiteX0" fmla="*/ 0 w 1428181"/>
              <a:gd name="connsiteY0" fmla="*/ 61138 h 611378"/>
              <a:gd name="connsiteX1" fmla="*/ 61138 w 1428181"/>
              <a:gd name="connsiteY1" fmla="*/ 0 h 611378"/>
              <a:gd name="connsiteX2" fmla="*/ 1367043 w 1428181"/>
              <a:gd name="connsiteY2" fmla="*/ 0 h 611378"/>
              <a:gd name="connsiteX3" fmla="*/ 1428181 w 1428181"/>
              <a:gd name="connsiteY3" fmla="*/ 61138 h 611378"/>
              <a:gd name="connsiteX4" fmla="*/ 1428181 w 1428181"/>
              <a:gd name="connsiteY4" fmla="*/ 550240 h 611378"/>
              <a:gd name="connsiteX5" fmla="*/ 1367043 w 1428181"/>
              <a:gd name="connsiteY5" fmla="*/ 611378 h 611378"/>
              <a:gd name="connsiteX6" fmla="*/ 61138 w 1428181"/>
              <a:gd name="connsiteY6" fmla="*/ 611378 h 611378"/>
              <a:gd name="connsiteX7" fmla="*/ 0 w 1428181"/>
              <a:gd name="connsiteY7" fmla="*/ 550240 h 611378"/>
              <a:gd name="connsiteX8" fmla="*/ 0 w 1428181"/>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28181" h="611378">
                <a:moveTo>
                  <a:pt x="0" y="61138"/>
                </a:moveTo>
                <a:cubicBezTo>
                  <a:pt x="0" y="27372"/>
                  <a:pt x="27372" y="0"/>
                  <a:pt x="61138" y="0"/>
                </a:cubicBezTo>
                <a:lnTo>
                  <a:pt x="1367043" y="0"/>
                </a:lnTo>
                <a:cubicBezTo>
                  <a:pt x="1400809" y="0"/>
                  <a:pt x="1428181" y="27372"/>
                  <a:pt x="1428181" y="61138"/>
                </a:cubicBezTo>
                <a:lnTo>
                  <a:pt x="1428181" y="550240"/>
                </a:lnTo>
                <a:cubicBezTo>
                  <a:pt x="1428181" y="584006"/>
                  <a:pt x="1400809" y="611378"/>
                  <a:pt x="1367043"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R&amp;I cost-intensive:</a:t>
            </a:r>
          </a:p>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 &gt; 5-10% of operating costs or &gt;20% of loan amount</a:t>
            </a:r>
            <a:endParaRPr lang="en-GB" sz="1200" dirty="0">
              <a:solidFill>
                <a:srgbClr val="1F497D"/>
              </a:solidFill>
            </a:endParaRPr>
          </a:p>
        </p:txBody>
      </p:sp>
      <p:sp>
        <p:nvSpPr>
          <p:cNvPr id="53" name="Freeform 52"/>
          <p:cNvSpPr/>
          <p:nvPr/>
        </p:nvSpPr>
        <p:spPr>
          <a:xfrm>
            <a:off x="6347400" y="2502646"/>
            <a:ext cx="1958400" cy="611378"/>
          </a:xfrm>
          <a:custGeom>
            <a:avLst/>
            <a:gdLst>
              <a:gd name="connsiteX0" fmla="*/ 0 w 2154285"/>
              <a:gd name="connsiteY0" fmla="*/ 61138 h 611378"/>
              <a:gd name="connsiteX1" fmla="*/ 61138 w 2154285"/>
              <a:gd name="connsiteY1" fmla="*/ 0 h 611378"/>
              <a:gd name="connsiteX2" fmla="*/ 2093147 w 2154285"/>
              <a:gd name="connsiteY2" fmla="*/ 0 h 611378"/>
              <a:gd name="connsiteX3" fmla="*/ 2154285 w 2154285"/>
              <a:gd name="connsiteY3" fmla="*/ 61138 h 611378"/>
              <a:gd name="connsiteX4" fmla="*/ 2154285 w 2154285"/>
              <a:gd name="connsiteY4" fmla="*/ 550240 h 611378"/>
              <a:gd name="connsiteX5" fmla="*/ 2093147 w 2154285"/>
              <a:gd name="connsiteY5" fmla="*/ 611378 h 611378"/>
              <a:gd name="connsiteX6" fmla="*/ 61138 w 2154285"/>
              <a:gd name="connsiteY6" fmla="*/ 611378 h 611378"/>
              <a:gd name="connsiteX7" fmla="*/ 0 w 2154285"/>
              <a:gd name="connsiteY7" fmla="*/ 550240 h 611378"/>
              <a:gd name="connsiteX8" fmla="*/ 0 w 2154285"/>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4285" h="611378">
                <a:moveTo>
                  <a:pt x="0" y="61138"/>
                </a:moveTo>
                <a:cubicBezTo>
                  <a:pt x="0" y="27372"/>
                  <a:pt x="27372" y="0"/>
                  <a:pt x="61138" y="0"/>
                </a:cubicBezTo>
                <a:lnTo>
                  <a:pt x="2093147" y="0"/>
                </a:lnTo>
                <a:cubicBezTo>
                  <a:pt x="2126913" y="0"/>
                  <a:pt x="2154285" y="27372"/>
                  <a:pt x="2154285" y="61138"/>
                </a:cubicBezTo>
                <a:lnTo>
                  <a:pt x="2154285" y="550240"/>
                </a:lnTo>
                <a:cubicBezTo>
                  <a:pt x="2154285" y="584006"/>
                  <a:pt x="2126913" y="611378"/>
                  <a:pt x="2093147"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registered a technology right and </a:t>
            </a:r>
            <a:r>
              <a:rPr lang="en-US" sz="1200" dirty="0" smtClean="0">
                <a:solidFill>
                  <a:srgbClr val="1F497D"/>
                </a:solidFill>
                <a:latin typeface="Futura Lt BT" panose="020B0402020204020303" pitchFamily="34" charset="0"/>
              </a:rPr>
              <a:t>wish to exploit </a:t>
            </a:r>
            <a:r>
              <a:rPr lang="en-US" sz="1200" dirty="0">
                <a:solidFill>
                  <a:srgbClr val="1F497D"/>
                </a:solidFill>
                <a:latin typeface="Futura Lt BT" panose="020B0402020204020303" pitchFamily="34" charset="0"/>
              </a:rPr>
              <a:t>it</a:t>
            </a:r>
            <a:endParaRPr lang="en-GB" sz="1200" dirty="0">
              <a:solidFill>
                <a:srgbClr val="1F497D"/>
              </a:solidFill>
              <a:latin typeface="Futura Lt BT" panose="020B0402020204020303" pitchFamily="34" charset="0"/>
            </a:endParaRPr>
          </a:p>
        </p:txBody>
      </p:sp>
      <p:sp>
        <p:nvSpPr>
          <p:cNvPr id="54" name="Freeform 53"/>
          <p:cNvSpPr/>
          <p:nvPr/>
        </p:nvSpPr>
        <p:spPr>
          <a:xfrm>
            <a:off x="6359769" y="3188446"/>
            <a:ext cx="1958400" cy="611378"/>
          </a:xfrm>
          <a:custGeom>
            <a:avLst/>
            <a:gdLst>
              <a:gd name="connsiteX0" fmla="*/ 0 w 2318257"/>
              <a:gd name="connsiteY0" fmla="*/ 61138 h 611378"/>
              <a:gd name="connsiteX1" fmla="*/ 61138 w 2318257"/>
              <a:gd name="connsiteY1" fmla="*/ 0 h 611378"/>
              <a:gd name="connsiteX2" fmla="*/ 2257119 w 2318257"/>
              <a:gd name="connsiteY2" fmla="*/ 0 h 611378"/>
              <a:gd name="connsiteX3" fmla="*/ 2318257 w 2318257"/>
              <a:gd name="connsiteY3" fmla="*/ 61138 h 611378"/>
              <a:gd name="connsiteX4" fmla="*/ 2318257 w 2318257"/>
              <a:gd name="connsiteY4" fmla="*/ 550240 h 611378"/>
              <a:gd name="connsiteX5" fmla="*/ 2257119 w 2318257"/>
              <a:gd name="connsiteY5" fmla="*/ 611378 h 611378"/>
              <a:gd name="connsiteX6" fmla="*/ 61138 w 2318257"/>
              <a:gd name="connsiteY6" fmla="*/ 611378 h 611378"/>
              <a:gd name="connsiteX7" fmla="*/ 0 w 2318257"/>
              <a:gd name="connsiteY7" fmla="*/ 550240 h 611378"/>
              <a:gd name="connsiteX8" fmla="*/ 0 w 23182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18257" h="611378">
                <a:moveTo>
                  <a:pt x="0" y="61138"/>
                </a:moveTo>
                <a:cubicBezTo>
                  <a:pt x="0" y="27372"/>
                  <a:pt x="27372" y="0"/>
                  <a:pt x="61138" y="0"/>
                </a:cubicBezTo>
                <a:lnTo>
                  <a:pt x="2257119" y="0"/>
                </a:lnTo>
                <a:cubicBezTo>
                  <a:pt x="2290885" y="0"/>
                  <a:pt x="2318257" y="27372"/>
                  <a:pt x="2318257" y="61138"/>
                </a:cubicBezTo>
                <a:lnTo>
                  <a:pt x="2318257" y="550240"/>
                </a:lnTo>
                <a:cubicBezTo>
                  <a:pt x="2318257" y="584006"/>
                  <a:pt x="2290885" y="611378"/>
                  <a:pt x="2257119"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i</a:t>
            </a:r>
            <a:r>
              <a:rPr lang="en-US" sz="1200" dirty="0" smtClean="0">
                <a:solidFill>
                  <a:srgbClr val="1F497D"/>
                </a:solidFill>
                <a:latin typeface="Futura Lt BT" panose="020B0402020204020303" pitchFamily="34" charset="0"/>
              </a:rPr>
              <a:t>nvesting in new </a:t>
            </a:r>
            <a:r>
              <a:rPr lang="en-US" sz="1200" dirty="0">
                <a:solidFill>
                  <a:srgbClr val="1F497D"/>
                </a:solidFill>
                <a:latin typeface="Futura Lt BT" panose="020B0402020204020303" pitchFamily="34" charset="0"/>
              </a:rPr>
              <a:t>products / new geographical market</a:t>
            </a:r>
            <a:endParaRPr lang="en-GB" sz="1200" dirty="0">
              <a:solidFill>
                <a:srgbClr val="1F497D"/>
              </a:solidFill>
              <a:latin typeface="Futura Lt BT" panose="020B0402020204020303" pitchFamily="34" charset="0"/>
            </a:endParaRPr>
          </a:p>
        </p:txBody>
      </p:sp>
      <p:sp>
        <p:nvSpPr>
          <p:cNvPr id="55" name="Freeform 54"/>
          <p:cNvSpPr/>
          <p:nvPr/>
        </p:nvSpPr>
        <p:spPr>
          <a:xfrm>
            <a:off x="6359769" y="5248105"/>
            <a:ext cx="1958400" cy="774450"/>
          </a:xfrm>
          <a:custGeom>
            <a:avLst/>
            <a:gdLst>
              <a:gd name="connsiteX0" fmla="*/ 0 w 1749965"/>
              <a:gd name="connsiteY0" fmla="*/ 61138 h 611378"/>
              <a:gd name="connsiteX1" fmla="*/ 61138 w 1749965"/>
              <a:gd name="connsiteY1" fmla="*/ 0 h 611378"/>
              <a:gd name="connsiteX2" fmla="*/ 1688827 w 1749965"/>
              <a:gd name="connsiteY2" fmla="*/ 0 h 611378"/>
              <a:gd name="connsiteX3" fmla="*/ 1749965 w 1749965"/>
              <a:gd name="connsiteY3" fmla="*/ 61138 h 611378"/>
              <a:gd name="connsiteX4" fmla="*/ 1749965 w 1749965"/>
              <a:gd name="connsiteY4" fmla="*/ 550240 h 611378"/>
              <a:gd name="connsiteX5" fmla="*/ 1688827 w 1749965"/>
              <a:gd name="connsiteY5" fmla="*/ 611378 h 611378"/>
              <a:gd name="connsiteX6" fmla="*/ 61138 w 1749965"/>
              <a:gd name="connsiteY6" fmla="*/ 611378 h 611378"/>
              <a:gd name="connsiteX7" fmla="*/ 0 w 1749965"/>
              <a:gd name="connsiteY7" fmla="*/ 550240 h 611378"/>
              <a:gd name="connsiteX8" fmla="*/ 0 w 1749965"/>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9965" h="611378">
                <a:moveTo>
                  <a:pt x="0" y="61138"/>
                </a:moveTo>
                <a:cubicBezTo>
                  <a:pt x="0" y="27372"/>
                  <a:pt x="27372" y="0"/>
                  <a:pt x="61138" y="0"/>
                </a:cubicBezTo>
                <a:lnTo>
                  <a:pt x="1688827" y="0"/>
                </a:lnTo>
                <a:cubicBezTo>
                  <a:pt x="1722593" y="0"/>
                  <a:pt x="1749965" y="27372"/>
                  <a:pt x="1749965" y="61138"/>
                </a:cubicBezTo>
                <a:lnTo>
                  <a:pt x="1749965" y="550240"/>
                </a:lnTo>
                <a:cubicBezTo>
                  <a:pt x="1749965" y="584006"/>
                  <a:pt x="1722593" y="611378"/>
                  <a:pt x="1688827"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recipients of </a:t>
            </a:r>
            <a:r>
              <a:rPr lang="en-US" sz="1200" dirty="0" smtClean="0">
                <a:solidFill>
                  <a:srgbClr val="1F497D"/>
                </a:solidFill>
                <a:latin typeface="Futura Lt BT" panose="020B0402020204020303" pitchFamily="34" charset="0"/>
              </a:rPr>
              <a:t>R&amp;I support schemes: grants, loans, guarantees, tax credits,  prizes </a:t>
            </a:r>
            <a:endParaRPr lang="en-GB" sz="1200" dirty="0">
              <a:solidFill>
                <a:srgbClr val="1F497D"/>
              </a:solidFill>
              <a:latin typeface="Futura Lt BT" panose="020B0402020204020303" pitchFamily="34" charset="0"/>
            </a:endParaRPr>
          </a:p>
        </p:txBody>
      </p:sp>
      <p:sp>
        <p:nvSpPr>
          <p:cNvPr id="56" name="Freeform 55"/>
          <p:cNvSpPr/>
          <p:nvPr/>
        </p:nvSpPr>
        <p:spPr>
          <a:xfrm>
            <a:off x="457200" y="3643868"/>
            <a:ext cx="1958400" cy="611378"/>
          </a:xfrm>
          <a:custGeom>
            <a:avLst/>
            <a:gdLst>
              <a:gd name="connsiteX0" fmla="*/ 0 w 1953164"/>
              <a:gd name="connsiteY0" fmla="*/ 61138 h 611378"/>
              <a:gd name="connsiteX1" fmla="*/ 61138 w 1953164"/>
              <a:gd name="connsiteY1" fmla="*/ 0 h 611378"/>
              <a:gd name="connsiteX2" fmla="*/ 1892026 w 1953164"/>
              <a:gd name="connsiteY2" fmla="*/ 0 h 611378"/>
              <a:gd name="connsiteX3" fmla="*/ 1953164 w 1953164"/>
              <a:gd name="connsiteY3" fmla="*/ 61138 h 611378"/>
              <a:gd name="connsiteX4" fmla="*/ 1953164 w 1953164"/>
              <a:gd name="connsiteY4" fmla="*/ 550240 h 611378"/>
              <a:gd name="connsiteX5" fmla="*/ 1892026 w 1953164"/>
              <a:gd name="connsiteY5" fmla="*/ 611378 h 611378"/>
              <a:gd name="connsiteX6" fmla="*/ 61138 w 1953164"/>
              <a:gd name="connsiteY6" fmla="*/ 611378 h 611378"/>
              <a:gd name="connsiteX7" fmla="*/ 0 w 1953164"/>
              <a:gd name="connsiteY7" fmla="*/ 550240 h 611378"/>
              <a:gd name="connsiteX8" fmla="*/ 0 w 1953164"/>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53164" h="611378">
                <a:moveTo>
                  <a:pt x="0" y="61138"/>
                </a:moveTo>
                <a:cubicBezTo>
                  <a:pt x="0" y="27372"/>
                  <a:pt x="27372" y="0"/>
                  <a:pt x="61138" y="0"/>
                </a:cubicBezTo>
                <a:lnTo>
                  <a:pt x="1892026" y="0"/>
                </a:lnTo>
                <a:cubicBezTo>
                  <a:pt x="1925792" y="0"/>
                  <a:pt x="1953164" y="27372"/>
                  <a:pt x="1953164" y="61138"/>
                </a:cubicBezTo>
                <a:lnTo>
                  <a:pt x="1953164" y="550240"/>
                </a:lnTo>
                <a:cubicBezTo>
                  <a:pt x="1953164" y="584006"/>
                  <a:pt x="1925792" y="611378"/>
                  <a:pt x="1892026" y="611378"/>
                </a:cubicBezTo>
                <a:lnTo>
                  <a:pt x="61138" y="611378"/>
                </a:lnTo>
                <a:cubicBezTo>
                  <a:pt x="27372" y="611378"/>
                  <a:pt x="0" y="584006"/>
                  <a:pt x="0" y="550240"/>
                </a:cubicBezTo>
                <a:lnTo>
                  <a:pt x="0" y="61138"/>
                </a:lnTo>
                <a:close/>
              </a:path>
            </a:pathLst>
          </a:custGeom>
          <a:solidFill>
            <a:schemeClr val="bg1"/>
          </a:solidFill>
          <a:ln>
            <a:solidFill>
              <a:srgbClr val="FFC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f</a:t>
            </a:r>
            <a:r>
              <a:rPr lang="en-US" sz="1200" dirty="0" smtClean="0">
                <a:solidFill>
                  <a:srgbClr val="1F497D"/>
                </a:solidFill>
                <a:latin typeface="Futura Lt BT" panose="020B0402020204020303" pitchFamily="34" charset="0"/>
              </a:rPr>
              <a:t>or at least 80% of the innovative endeavor</a:t>
            </a:r>
            <a:endParaRPr lang="en-GB" sz="1200" dirty="0">
              <a:solidFill>
                <a:srgbClr val="1F497D"/>
              </a:solidFill>
            </a:endParaRPr>
          </a:p>
        </p:txBody>
      </p:sp>
      <p:sp>
        <p:nvSpPr>
          <p:cNvPr id="27" name="Freeform 26"/>
          <p:cNvSpPr/>
          <p:nvPr/>
        </p:nvSpPr>
        <p:spPr>
          <a:xfrm>
            <a:off x="3288201" y="4172608"/>
            <a:ext cx="2122000" cy="626032"/>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rgbClr val="FFD1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dirty="0" smtClean="0">
                <a:solidFill>
                  <a:srgbClr val="0070C0"/>
                </a:solidFill>
                <a:latin typeface="Futura Lt BT" panose="020B0402020204020303" pitchFamily="34" charset="0"/>
              </a:rPr>
              <a:t>All SECTORS</a:t>
            </a:r>
            <a:endParaRPr lang="en-US" sz="1400" b="0" dirty="0">
              <a:solidFill>
                <a:srgbClr val="0070C0"/>
              </a:solidFill>
              <a:latin typeface="Futura Lt BT" panose="020B0402020204020303" pitchFamily="34" charset="0"/>
            </a:endParaRPr>
          </a:p>
        </p:txBody>
      </p:sp>
      <p:sp>
        <p:nvSpPr>
          <p:cNvPr id="28" name="Freeform 27"/>
          <p:cNvSpPr/>
          <p:nvPr/>
        </p:nvSpPr>
        <p:spPr>
          <a:xfrm>
            <a:off x="3326300" y="5017246"/>
            <a:ext cx="2083901" cy="914400"/>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rgbClr val="FFD1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dirty="0" smtClean="0">
                <a:solidFill>
                  <a:srgbClr val="0070C0"/>
                </a:solidFill>
                <a:latin typeface="Futura Lt BT" panose="020B0402020204020303" pitchFamily="34" charset="0"/>
              </a:rPr>
              <a:t>INCREMENTAL or DISRUPTIVE</a:t>
            </a:r>
            <a:br>
              <a:rPr lang="en-US" sz="1400" dirty="0" smtClean="0">
                <a:solidFill>
                  <a:srgbClr val="0070C0"/>
                </a:solidFill>
                <a:latin typeface="Futura Lt BT" panose="020B0402020204020303" pitchFamily="34" charset="0"/>
              </a:rPr>
            </a:br>
            <a:r>
              <a:rPr lang="en-US" sz="1400" dirty="0" smtClean="0">
                <a:solidFill>
                  <a:srgbClr val="0070C0"/>
                </a:solidFill>
                <a:latin typeface="Futura Lt BT" panose="020B0402020204020303" pitchFamily="34" charset="0"/>
              </a:rPr>
              <a:t>TECH, BUSINESS MODEL, PROCESS, SERVICE …</a:t>
            </a:r>
            <a:endParaRPr lang="en-US" sz="1400" dirty="0">
              <a:solidFill>
                <a:srgbClr val="0070C0"/>
              </a:solidFill>
              <a:latin typeface="Futura Lt BT" panose="020B0402020204020303" pitchFamily="34" charset="0"/>
            </a:endParaRPr>
          </a:p>
        </p:txBody>
      </p:sp>
      <p:grpSp>
        <p:nvGrpSpPr>
          <p:cNvPr id="11" name="Group 10"/>
          <p:cNvGrpSpPr/>
          <p:nvPr/>
        </p:nvGrpSpPr>
        <p:grpSpPr>
          <a:xfrm>
            <a:off x="76200" y="5605625"/>
            <a:ext cx="2339400" cy="919000"/>
            <a:chOff x="76200" y="5634200"/>
            <a:chExt cx="2339400" cy="919000"/>
          </a:xfrm>
        </p:grpSpPr>
        <p:sp>
          <p:nvSpPr>
            <p:cNvPr id="9" name="Rectangle 8"/>
            <p:cNvSpPr/>
            <p:nvPr/>
          </p:nvSpPr>
          <p:spPr>
            <a:xfrm>
              <a:off x="1676400" y="5634200"/>
              <a:ext cx="739200" cy="91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6017471"/>
              <a:ext cx="1600200" cy="535729"/>
            </a:xfrm>
            <a:prstGeom prst="rect">
              <a:avLst/>
            </a:prstGeom>
          </p:spPr>
        </p:pic>
      </p:grpSp>
    </p:spTree>
    <p:extLst>
      <p:ext uri="{BB962C8B-B14F-4D97-AF65-F5344CB8AC3E}">
        <p14:creationId xmlns:p14="http://schemas.microsoft.com/office/powerpoint/2010/main" val="1924886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66"/>
          <p:cNvSpPr/>
          <p:nvPr/>
        </p:nvSpPr>
        <p:spPr>
          <a:xfrm>
            <a:off x="3276600" y="1002555"/>
            <a:ext cx="2667000" cy="4886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2" name="Title 1"/>
          <p:cNvSpPr>
            <a:spLocks noGrp="1"/>
          </p:cNvSpPr>
          <p:nvPr>
            <p:ph type="title"/>
          </p:nvPr>
        </p:nvSpPr>
        <p:spPr/>
        <p:txBody>
          <a:bodyPr vert="horz" lIns="91440" tIns="45720" rIns="91440" bIns="45720" rtlCol="0" anchor="ctr">
            <a:normAutofit/>
          </a:bodyPr>
          <a:lstStyle/>
          <a:p>
            <a:r>
              <a:rPr lang="en-US" dirty="0"/>
              <a:t>InnovFin </a:t>
            </a:r>
            <a:r>
              <a:rPr lang="en-US" b="1" dirty="0"/>
              <a:t>Equity</a:t>
            </a:r>
            <a:r>
              <a:rPr lang="en-US" dirty="0"/>
              <a:t> – </a:t>
            </a:r>
            <a:r>
              <a:rPr lang="en-US" dirty="0" smtClean="0"/>
              <a:t>intervention </a:t>
            </a:r>
            <a:r>
              <a:rPr lang="en-US" dirty="0"/>
              <a:t>logic</a:t>
            </a:r>
            <a:endParaRPr lang="en-GB" dirty="0"/>
          </a:p>
        </p:txBody>
      </p:sp>
      <p:sp>
        <p:nvSpPr>
          <p:cNvPr id="22" name="Freeform 21"/>
          <p:cNvSpPr/>
          <p:nvPr/>
        </p:nvSpPr>
        <p:spPr>
          <a:xfrm>
            <a:off x="141410" y="1016827"/>
            <a:ext cx="2250219" cy="592251"/>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chemeClr val="bg1">
              <a:lumMod val="65000"/>
            </a:schemeClr>
          </a:solidFill>
          <a:ln>
            <a:solidFill>
              <a:srgbClr val="FFC00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dirty="0">
                <a:solidFill>
                  <a:srgbClr val="1F497D"/>
                </a:solidFill>
                <a:latin typeface="Futura Lt BT" panose="020B0402020204020303" pitchFamily="34" charset="0"/>
              </a:rPr>
              <a:t>Investment focus </a:t>
            </a:r>
            <a:r>
              <a:rPr lang="en-US" sz="1400" dirty="0" smtClean="0">
                <a:solidFill>
                  <a:srgbClr val="1F497D"/>
                </a:solidFill>
                <a:latin typeface="Futura Lt BT" panose="020B0402020204020303" pitchFamily="34" charset="0"/>
              </a:rPr>
              <a:t> of  financial intermediaries</a:t>
            </a:r>
            <a:endParaRPr lang="en-US" sz="1400" dirty="0">
              <a:solidFill>
                <a:srgbClr val="1F497D"/>
              </a:solidFill>
              <a:latin typeface="Futura Lt BT" panose="020B0402020204020303" pitchFamily="34" charset="0"/>
            </a:endParaRPr>
          </a:p>
        </p:txBody>
      </p:sp>
      <p:sp>
        <p:nvSpPr>
          <p:cNvPr id="21" name="Freeform 20"/>
          <p:cNvSpPr/>
          <p:nvPr/>
        </p:nvSpPr>
        <p:spPr>
          <a:xfrm>
            <a:off x="6781800" y="3352800"/>
            <a:ext cx="2016000" cy="1360667"/>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ALL FORMS</a:t>
            </a:r>
            <a:r>
              <a:rPr lang="en-US" sz="1200" b="0" dirty="0">
                <a:solidFill>
                  <a:srgbClr val="1F497D"/>
                </a:solidFill>
                <a:latin typeface="Futura Lt BT" panose="020B0402020204020303" pitchFamily="34" charset="0"/>
              </a:rPr>
              <a:t>: </a:t>
            </a:r>
            <a:r>
              <a:rPr lang="en-US" sz="1200" dirty="0">
                <a:solidFill>
                  <a:srgbClr val="1F497D"/>
                </a:solidFill>
                <a:latin typeface="Futura Lt BT" panose="020B0402020204020303" pitchFamily="34" charset="0"/>
              </a:rPr>
              <a:t>pre-corporate and corporate </a:t>
            </a:r>
          </a:p>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Startups, spin-offs, spin-outs, joint ventures, projects, technology rights, </a:t>
            </a:r>
            <a:r>
              <a:rPr lang="en-US" sz="1200" dirty="0" smtClean="0">
                <a:solidFill>
                  <a:srgbClr val="1F497D"/>
                </a:solidFill>
                <a:latin typeface="Futura Lt BT" panose="020B0402020204020303" pitchFamily="34" charset="0"/>
              </a:rPr>
              <a:t>etc.</a:t>
            </a:r>
            <a:endParaRPr lang="en-US" sz="1200" dirty="0">
              <a:solidFill>
                <a:srgbClr val="1F497D"/>
              </a:solidFill>
              <a:latin typeface="Futura Lt BT" panose="020B0402020204020303" pitchFamily="34" charset="0"/>
            </a:endParaRPr>
          </a:p>
        </p:txBody>
      </p:sp>
      <p:sp>
        <p:nvSpPr>
          <p:cNvPr id="19" name="Freeform 18"/>
          <p:cNvSpPr/>
          <p:nvPr/>
        </p:nvSpPr>
        <p:spPr>
          <a:xfrm>
            <a:off x="6781800" y="1762752"/>
            <a:ext cx="2016000" cy="1481026"/>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EARLY </a:t>
            </a:r>
            <a:r>
              <a:rPr lang="en-US" sz="1200" dirty="0" smtClean="0">
                <a:solidFill>
                  <a:srgbClr val="1F497D"/>
                </a:solidFill>
                <a:latin typeface="Futura Lt BT" panose="020B0402020204020303" pitchFamily="34" charset="0"/>
              </a:rPr>
              <a:t> STAGE</a:t>
            </a:r>
            <a:endParaRPr lang="en-US" sz="1200" dirty="0">
              <a:solidFill>
                <a:srgbClr val="1F497D"/>
              </a:solidFill>
              <a:latin typeface="Futura Lt BT" panose="020B0402020204020303" pitchFamily="34" charset="0"/>
            </a:endParaRPr>
          </a:p>
          <a:p>
            <a:pPr marL="171450" indent="-171450" defTabSz="533400" eaLnBrk="1" fontAlgn="auto" hangingPunct="1">
              <a:lnSpc>
                <a:spcPct val="90000"/>
              </a:lnSpc>
              <a:spcAft>
                <a:spcPct val="35000"/>
              </a:spcAft>
              <a:buFont typeface="Arial" panose="020B0604020202020204" pitchFamily="34" charset="0"/>
              <a:buChar char="•"/>
            </a:pPr>
            <a:r>
              <a:rPr lang="en-US" sz="1200" dirty="0">
                <a:solidFill>
                  <a:srgbClr val="1F497D"/>
                </a:solidFill>
                <a:latin typeface="Futura Lt BT" panose="020B0402020204020303" pitchFamily="34" charset="0"/>
              </a:rPr>
              <a:t>Proof of </a:t>
            </a:r>
            <a:r>
              <a:rPr lang="en-US" sz="1200" dirty="0" smtClean="0">
                <a:solidFill>
                  <a:srgbClr val="1F497D"/>
                </a:solidFill>
                <a:latin typeface="Futura Lt BT" panose="020B0402020204020303" pitchFamily="34" charset="0"/>
              </a:rPr>
              <a:t>concept (PoC)</a:t>
            </a:r>
            <a:endParaRPr lang="en-US" sz="1200" dirty="0">
              <a:solidFill>
                <a:srgbClr val="1F497D"/>
              </a:solidFill>
              <a:latin typeface="Futura Lt BT" panose="020B0402020204020303" pitchFamily="34" charset="0"/>
            </a:endParaRPr>
          </a:p>
          <a:p>
            <a:pPr marL="171450" indent="-171450" defTabSz="533400" eaLnBrk="1" fontAlgn="auto" hangingPunct="1">
              <a:lnSpc>
                <a:spcPct val="90000"/>
              </a:lnSpc>
              <a:spcAft>
                <a:spcPct val="35000"/>
              </a:spcAft>
              <a:buFont typeface="Arial" panose="020B0604020202020204" pitchFamily="34" charset="0"/>
              <a:buChar char="•"/>
            </a:pPr>
            <a:r>
              <a:rPr lang="fr-CH" sz="1200" dirty="0">
                <a:solidFill>
                  <a:srgbClr val="1F497D"/>
                </a:solidFill>
                <a:latin typeface="Futura Lt BT" panose="020B0402020204020303" pitchFamily="34" charset="0"/>
              </a:rPr>
              <a:t>Technology transfer</a:t>
            </a:r>
          </a:p>
          <a:p>
            <a:pPr marL="171450" indent="-171450" defTabSz="533400" eaLnBrk="1" fontAlgn="auto" hangingPunct="1">
              <a:lnSpc>
                <a:spcPct val="90000"/>
              </a:lnSpc>
              <a:spcAft>
                <a:spcPct val="35000"/>
              </a:spcAft>
              <a:buFont typeface="Arial" panose="020B0604020202020204" pitchFamily="34" charset="0"/>
              <a:buChar char="•"/>
            </a:pPr>
            <a:r>
              <a:rPr lang="fr-CH" sz="1200" dirty="0">
                <a:solidFill>
                  <a:srgbClr val="1F497D"/>
                </a:solidFill>
                <a:latin typeface="Futura Lt BT" panose="020B0402020204020303" pitchFamily="34" charset="0"/>
              </a:rPr>
              <a:t>Pre seed</a:t>
            </a:r>
          </a:p>
          <a:p>
            <a:pPr marL="171450" indent="-171450" defTabSz="533400" eaLnBrk="1" fontAlgn="auto" hangingPunct="1">
              <a:lnSpc>
                <a:spcPct val="90000"/>
              </a:lnSpc>
              <a:spcAft>
                <a:spcPct val="35000"/>
              </a:spcAft>
              <a:buFont typeface="Arial" panose="020B0604020202020204" pitchFamily="34" charset="0"/>
              <a:buChar char="•"/>
            </a:pPr>
            <a:r>
              <a:rPr lang="fr-CH" sz="1200" dirty="0">
                <a:solidFill>
                  <a:srgbClr val="1F497D"/>
                </a:solidFill>
                <a:latin typeface="Futura Lt BT" panose="020B0402020204020303" pitchFamily="34" charset="0"/>
              </a:rPr>
              <a:t>Seed</a:t>
            </a:r>
          </a:p>
          <a:p>
            <a:pPr marL="171450" indent="-171450" defTabSz="533400" eaLnBrk="1" fontAlgn="auto" hangingPunct="1">
              <a:lnSpc>
                <a:spcPct val="90000"/>
              </a:lnSpc>
              <a:spcAft>
                <a:spcPct val="35000"/>
              </a:spcAft>
              <a:buFont typeface="Arial" panose="020B0604020202020204" pitchFamily="34" charset="0"/>
              <a:buChar char="•"/>
            </a:pPr>
            <a:r>
              <a:rPr lang="fr-CH" sz="1200" dirty="0" smtClean="0">
                <a:solidFill>
                  <a:srgbClr val="1F497D"/>
                </a:solidFill>
                <a:latin typeface="Futura Lt BT" panose="020B0402020204020303" pitchFamily="34" charset="0"/>
              </a:rPr>
              <a:t>startup</a:t>
            </a:r>
            <a:r>
              <a:rPr lang="en-US" sz="1200" b="0" dirty="0" smtClean="0">
                <a:solidFill>
                  <a:srgbClr val="1F497D"/>
                </a:solidFill>
                <a:latin typeface="Futura Lt BT" panose="020B0402020204020303" pitchFamily="34" charset="0"/>
              </a:rPr>
              <a:t> </a:t>
            </a:r>
            <a:endParaRPr lang="en-US" sz="1200" b="0" dirty="0">
              <a:solidFill>
                <a:srgbClr val="1F497D"/>
              </a:solidFill>
              <a:latin typeface="Futura Lt BT" panose="020B0402020204020303" pitchFamily="34" charset="0"/>
            </a:endParaRPr>
          </a:p>
        </p:txBody>
      </p:sp>
      <p:sp>
        <p:nvSpPr>
          <p:cNvPr id="32" name="Oval 31"/>
          <p:cNvSpPr/>
          <p:nvPr/>
        </p:nvSpPr>
        <p:spPr>
          <a:xfrm>
            <a:off x="4820910" y="2762156"/>
            <a:ext cx="536575" cy="4412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36" name="Rectangle 35"/>
          <p:cNvSpPr/>
          <p:nvPr/>
        </p:nvSpPr>
        <p:spPr>
          <a:xfrm>
            <a:off x="3687138" y="1030083"/>
            <a:ext cx="1800374" cy="7767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600" dirty="0" smtClean="0">
                <a:solidFill>
                  <a:srgbClr val="FFD100"/>
                </a:solidFill>
                <a:latin typeface="Futura Lt BT" panose="020B0402020204020303" pitchFamily="34" charset="0"/>
              </a:rPr>
              <a:t>INNOVATION</a:t>
            </a:r>
          </a:p>
        </p:txBody>
      </p:sp>
      <p:sp>
        <p:nvSpPr>
          <p:cNvPr id="44" name="Freeform 43"/>
          <p:cNvSpPr/>
          <p:nvPr/>
        </p:nvSpPr>
        <p:spPr>
          <a:xfrm>
            <a:off x="3335154" y="3355332"/>
            <a:ext cx="2548800" cy="385771"/>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rgbClr val="FFD1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dirty="0" smtClean="0">
                <a:solidFill>
                  <a:srgbClr val="1F497D"/>
                </a:solidFill>
                <a:latin typeface="Futura Lt BT" panose="020B0402020204020303" pitchFamily="34" charset="0"/>
              </a:rPr>
              <a:t>FOCUS ON FUND STRATEGY </a:t>
            </a:r>
            <a:endParaRPr lang="en-US" sz="1400" dirty="0">
              <a:solidFill>
                <a:srgbClr val="1F497D"/>
              </a:solidFill>
              <a:latin typeface="Futura Lt BT" panose="020B0402020204020303" pitchFamily="34" charset="0"/>
            </a:endParaRPr>
          </a:p>
        </p:txBody>
      </p:sp>
      <p:sp>
        <p:nvSpPr>
          <p:cNvPr id="53" name="TextBox 52"/>
          <p:cNvSpPr txBox="1"/>
          <p:nvPr/>
        </p:nvSpPr>
        <p:spPr>
          <a:xfrm>
            <a:off x="313723" y="1600200"/>
            <a:ext cx="2077906" cy="523220"/>
          </a:xfrm>
          <a:prstGeom prst="rect">
            <a:avLst/>
          </a:prstGeom>
          <a:noFill/>
        </p:spPr>
        <p:txBody>
          <a:bodyPr wrap="square" rtlCol="0">
            <a:spAutoFit/>
          </a:bodyPr>
          <a:lstStyle/>
          <a:p>
            <a:pPr algn="ctr" eaLnBrk="1" fontAlgn="auto" hangingPunct="1">
              <a:spcBef>
                <a:spcPts val="0"/>
              </a:spcBef>
              <a:spcAft>
                <a:spcPts val="0"/>
              </a:spcAft>
            </a:pPr>
            <a:r>
              <a:rPr lang="en-US" sz="1400" dirty="0" smtClean="0">
                <a:solidFill>
                  <a:srgbClr val="FFC000"/>
                </a:solidFill>
                <a:latin typeface="Futura Lt BT" panose="020B0402020204020303" pitchFamily="34" charset="0"/>
                <a:ea typeface="+mn-ea"/>
                <a:cs typeface="+mn-cs"/>
              </a:rPr>
              <a:t>H2020 sectors</a:t>
            </a:r>
          </a:p>
          <a:p>
            <a:pPr algn="ctr" eaLnBrk="1" fontAlgn="auto" hangingPunct="1">
              <a:spcBef>
                <a:spcPts val="0"/>
              </a:spcBef>
              <a:spcAft>
                <a:spcPts val="0"/>
              </a:spcAft>
            </a:pPr>
            <a:r>
              <a:rPr lang="fr-CH" sz="1400" dirty="0" smtClean="0">
                <a:solidFill>
                  <a:srgbClr val="FFC000"/>
                </a:solidFill>
                <a:latin typeface="Futura Lt BT" panose="020B0402020204020303" pitchFamily="34" charset="0"/>
                <a:ea typeface="+mn-ea"/>
                <a:cs typeface="+mn-cs"/>
              </a:rPr>
              <a:t>&amp; societal challenges</a:t>
            </a:r>
            <a:endParaRPr lang="en-GB" sz="1400" dirty="0">
              <a:solidFill>
                <a:srgbClr val="FFC000"/>
              </a:solidFill>
              <a:latin typeface="Futura Lt BT" panose="020B0402020204020303" pitchFamily="34" charset="0"/>
              <a:ea typeface="+mn-ea"/>
              <a:cs typeface="+mn-cs"/>
            </a:endParaRPr>
          </a:p>
        </p:txBody>
      </p:sp>
      <p:sp>
        <p:nvSpPr>
          <p:cNvPr id="47" name="Flowchart: Alternate Process 46"/>
          <p:cNvSpPr/>
          <p:nvPr/>
        </p:nvSpPr>
        <p:spPr>
          <a:xfrm>
            <a:off x="141410" y="2090801"/>
            <a:ext cx="2250219" cy="3798199"/>
          </a:xfrm>
          <a:prstGeom prst="flowChartAlternateProcess">
            <a:avLst/>
          </a:prstGeom>
          <a:noFill/>
          <a:ln>
            <a:solidFill>
              <a:srgbClr val="FFC000"/>
            </a:solidFill>
          </a:ln>
          <a:effectLst>
            <a:outerShdw blurRad="50800" dist="50800" dir="5400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latin typeface="Futura Lt BT" panose="020B0402020204020303" pitchFamily="34" charset="0"/>
            </a:endParaRPr>
          </a:p>
        </p:txBody>
      </p:sp>
      <p:sp>
        <p:nvSpPr>
          <p:cNvPr id="54" name="Rectangle 53"/>
          <p:cNvSpPr/>
          <p:nvPr/>
        </p:nvSpPr>
        <p:spPr>
          <a:xfrm>
            <a:off x="299036" y="4389668"/>
            <a:ext cx="1947037" cy="4247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Food security / </a:t>
            </a:r>
            <a:r>
              <a:rPr lang="en-US" sz="1200" dirty="0" smtClean="0">
                <a:solidFill>
                  <a:srgbClr val="1F497D"/>
                </a:solidFill>
                <a:latin typeface="Futura Lt BT" panose="020B0402020204020303" pitchFamily="34" charset="0"/>
              </a:rPr>
              <a:t/>
            </a:r>
            <a:br>
              <a:rPr lang="en-US" sz="1200" dirty="0" smtClean="0">
                <a:solidFill>
                  <a:srgbClr val="1F497D"/>
                </a:solidFill>
                <a:latin typeface="Futura Lt BT" panose="020B0402020204020303" pitchFamily="34" charset="0"/>
              </a:rPr>
            </a:br>
            <a:r>
              <a:rPr lang="en-US" sz="1200" dirty="0" smtClean="0">
                <a:solidFill>
                  <a:srgbClr val="1F497D"/>
                </a:solidFill>
                <a:latin typeface="Futura Lt BT" panose="020B0402020204020303" pitchFamily="34" charset="0"/>
              </a:rPr>
              <a:t>bio- </a:t>
            </a:r>
            <a:r>
              <a:rPr lang="en-US" sz="1200" dirty="0">
                <a:solidFill>
                  <a:srgbClr val="1F497D"/>
                </a:solidFill>
                <a:latin typeface="Futura Lt BT" panose="020B0402020204020303" pitchFamily="34" charset="0"/>
              </a:rPr>
              <a:t>economy</a:t>
            </a:r>
          </a:p>
        </p:txBody>
      </p:sp>
      <p:sp>
        <p:nvSpPr>
          <p:cNvPr id="55" name="Rectangle 54"/>
          <p:cNvSpPr/>
          <p:nvPr/>
        </p:nvSpPr>
        <p:spPr>
          <a:xfrm>
            <a:off x="282105" y="4923068"/>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Health and </a:t>
            </a:r>
            <a:r>
              <a:rPr lang="en-US" sz="1200" dirty="0" smtClean="0">
                <a:solidFill>
                  <a:srgbClr val="1F497D"/>
                </a:solidFill>
                <a:latin typeface="Futura Lt BT" panose="020B0402020204020303" pitchFamily="34" charset="0"/>
              </a:rPr>
              <a:t>demographics</a:t>
            </a:r>
            <a:br>
              <a:rPr lang="en-US" sz="1200" dirty="0" smtClean="0">
                <a:solidFill>
                  <a:srgbClr val="1F497D"/>
                </a:solidFill>
                <a:latin typeface="Futura Lt BT" panose="020B0402020204020303" pitchFamily="34" charset="0"/>
              </a:rPr>
            </a:br>
            <a:endParaRPr lang="en-US" sz="1200" dirty="0">
              <a:solidFill>
                <a:srgbClr val="1F497D"/>
              </a:solidFill>
              <a:latin typeface="Futura Lt BT" panose="020B0402020204020303" pitchFamily="34" charset="0"/>
            </a:endParaRPr>
          </a:p>
        </p:txBody>
      </p:sp>
      <p:sp>
        <p:nvSpPr>
          <p:cNvPr id="56" name="Rectangle 55"/>
          <p:cNvSpPr/>
          <p:nvPr/>
        </p:nvSpPr>
        <p:spPr>
          <a:xfrm>
            <a:off x="294804" y="5304068"/>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Climate </a:t>
            </a:r>
            <a:r>
              <a:rPr lang="en-US" sz="1200" dirty="0" smtClean="0">
                <a:solidFill>
                  <a:srgbClr val="1F497D"/>
                </a:solidFill>
                <a:latin typeface="Futura Lt BT" panose="020B0402020204020303" pitchFamily="34" charset="0"/>
              </a:rPr>
              <a:t>change</a:t>
            </a:r>
            <a:br>
              <a:rPr lang="en-US" sz="1200" dirty="0" smtClean="0">
                <a:solidFill>
                  <a:srgbClr val="1F497D"/>
                </a:solidFill>
                <a:latin typeface="Futura Lt BT" panose="020B0402020204020303" pitchFamily="34" charset="0"/>
              </a:rPr>
            </a:br>
            <a:r>
              <a:rPr lang="en-US" sz="1200" dirty="0" smtClean="0">
                <a:solidFill>
                  <a:srgbClr val="1F497D"/>
                </a:solidFill>
                <a:latin typeface="Futura Lt BT" panose="020B0402020204020303" pitchFamily="34" charset="0"/>
              </a:rPr>
              <a:t/>
            </a:r>
            <a:br>
              <a:rPr lang="en-US" sz="1200" dirty="0" smtClean="0">
                <a:solidFill>
                  <a:srgbClr val="1F497D"/>
                </a:solidFill>
                <a:latin typeface="Futura Lt BT" panose="020B0402020204020303" pitchFamily="34" charset="0"/>
              </a:rPr>
            </a:br>
            <a:r>
              <a:rPr lang="en-US" sz="1200" dirty="0" smtClean="0">
                <a:solidFill>
                  <a:srgbClr val="1F497D"/>
                </a:solidFill>
                <a:latin typeface="Futura Lt BT" panose="020B0402020204020303" pitchFamily="34" charset="0"/>
              </a:rPr>
              <a:t>Space </a:t>
            </a:r>
            <a:r>
              <a:rPr lang="en-US" sz="1200" i="1" u="sng" dirty="0" smtClean="0">
                <a:solidFill>
                  <a:srgbClr val="1F497D"/>
                </a:solidFill>
                <a:latin typeface="Futura Lt BT" panose="020B0402020204020303" pitchFamily="34" charset="0"/>
              </a:rPr>
              <a:t>new pilot</a:t>
            </a:r>
            <a:endParaRPr lang="en-US" sz="1200" i="1" u="sng" dirty="0">
              <a:solidFill>
                <a:srgbClr val="1F497D"/>
              </a:solidFill>
              <a:latin typeface="Futura Lt BT" panose="020B0402020204020303" pitchFamily="34" charset="0"/>
            </a:endParaRPr>
          </a:p>
        </p:txBody>
      </p:sp>
      <p:sp>
        <p:nvSpPr>
          <p:cNvPr id="59" name="Rectangle 58"/>
          <p:cNvSpPr/>
          <p:nvPr/>
        </p:nvSpPr>
        <p:spPr>
          <a:xfrm>
            <a:off x="299038" y="2314072"/>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ICT/KET</a:t>
            </a:r>
          </a:p>
        </p:txBody>
      </p:sp>
      <p:sp>
        <p:nvSpPr>
          <p:cNvPr id="60" name="Rectangle 59"/>
          <p:cNvSpPr/>
          <p:nvPr/>
        </p:nvSpPr>
        <p:spPr>
          <a:xfrm>
            <a:off x="299037" y="3018068"/>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Biotech</a:t>
            </a:r>
            <a:endParaRPr lang="en-US" sz="1200" dirty="0">
              <a:solidFill>
                <a:srgbClr val="1F497D"/>
              </a:solidFill>
              <a:latin typeface="Futura Lt BT" panose="020B0402020204020303" pitchFamily="34" charset="0"/>
            </a:endParaRPr>
          </a:p>
        </p:txBody>
      </p:sp>
      <p:sp>
        <p:nvSpPr>
          <p:cNvPr id="61" name="Rectangle 60"/>
          <p:cNvSpPr/>
          <p:nvPr/>
        </p:nvSpPr>
        <p:spPr>
          <a:xfrm>
            <a:off x="299037" y="3322868"/>
            <a:ext cx="1967068"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Cleantech</a:t>
            </a:r>
            <a:endParaRPr lang="en-US" sz="1200" dirty="0">
              <a:solidFill>
                <a:srgbClr val="1F497D"/>
              </a:solidFill>
              <a:latin typeface="Futura Lt BT" panose="020B0402020204020303" pitchFamily="34" charset="0"/>
            </a:endParaRPr>
          </a:p>
        </p:txBody>
      </p:sp>
      <p:sp>
        <p:nvSpPr>
          <p:cNvPr id="62" name="Rectangle 61"/>
          <p:cNvSpPr/>
          <p:nvPr/>
        </p:nvSpPr>
        <p:spPr>
          <a:xfrm>
            <a:off x="319068" y="3703868"/>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Medtech</a:t>
            </a:r>
            <a:endParaRPr lang="en-US" sz="1200" dirty="0">
              <a:solidFill>
                <a:srgbClr val="1F497D"/>
              </a:solidFill>
              <a:latin typeface="Futura Lt BT" panose="020B0402020204020303" pitchFamily="34" charset="0"/>
            </a:endParaRPr>
          </a:p>
        </p:txBody>
      </p:sp>
      <p:sp>
        <p:nvSpPr>
          <p:cNvPr id="63" name="Rectangle 62"/>
          <p:cNvSpPr/>
          <p:nvPr/>
        </p:nvSpPr>
        <p:spPr>
          <a:xfrm>
            <a:off x="286528" y="2683336"/>
            <a:ext cx="1941622"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a:solidFill>
                  <a:srgbClr val="1F497D"/>
                </a:solidFill>
                <a:latin typeface="Futura Lt BT" panose="020B0402020204020303" pitchFamily="34" charset="0"/>
              </a:rPr>
              <a:t>Nanotechnologies</a:t>
            </a:r>
          </a:p>
        </p:txBody>
      </p:sp>
      <p:sp>
        <p:nvSpPr>
          <p:cNvPr id="64" name="Rectangle 63"/>
          <p:cNvSpPr/>
          <p:nvPr/>
        </p:nvSpPr>
        <p:spPr>
          <a:xfrm>
            <a:off x="309052" y="4008668"/>
            <a:ext cx="1947037" cy="258532"/>
          </a:xfrm>
          <a:prstGeom prst="rect">
            <a:avLst/>
          </a:prstGeom>
          <a:solidFill>
            <a:schemeClr val="bg1"/>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fr-CH" sz="1200" dirty="0">
                <a:solidFill>
                  <a:srgbClr val="1F497D"/>
                </a:solidFill>
                <a:latin typeface="Futura Lt BT" panose="020B0402020204020303" pitchFamily="34" charset="0"/>
              </a:rPr>
              <a:t>Resource efficiency</a:t>
            </a:r>
            <a:endParaRPr lang="en-US" sz="1200" dirty="0">
              <a:solidFill>
                <a:srgbClr val="1F497D"/>
              </a:solidFill>
              <a:latin typeface="Futura Lt BT" panose="020B0402020204020303" pitchFamily="34" charset="0"/>
            </a:endParaRPr>
          </a:p>
        </p:txBody>
      </p:sp>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92" y="5951230"/>
            <a:ext cx="2151950" cy="601970"/>
          </a:xfrm>
          <a:prstGeom prst="rect">
            <a:avLst/>
          </a:prstGeom>
          <a:solidFill>
            <a:schemeClr val="bg1"/>
          </a:solidFill>
        </p:spPr>
      </p:pic>
      <p:grpSp>
        <p:nvGrpSpPr>
          <p:cNvPr id="46" name="Group 45"/>
          <p:cNvGrpSpPr/>
          <p:nvPr/>
        </p:nvGrpSpPr>
        <p:grpSpPr>
          <a:xfrm>
            <a:off x="4057041" y="1910845"/>
            <a:ext cx="1227666" cy="1600200"/>
            <a:chOff x="1430867" y="-448736"/>
            <a:chExt cx="4893733" cy="5782736"/>
          </a:xfrm>
          <a:noFill/>
        </p:grpSpPr>
        <p:pic>
          <p:nvPicPr>
            <p:cNvPr id="48" name="Picture 47"/>
            <p:cNvPicPr>
              <a:picLocks noChangeAspect="1"/>
            </p:cNvPicPr>
            <p:nvPr/>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l="199" t="-186" r="-7210"/>
            <a:stretch/>
          </p:blipFill>
          <p:spPr>
            <a:xfrm>
              <a:off x="1430867" y="-448736"/>
              <a:ext cx="4741333" cy="3972839"/>
            </a:xfrm>
            <a:prstGeom prst="rect">
              <a:avLst/>
            </a:prstGeom>
            <a:grpFill/>
            <a:ln>
              <a:noFill/>
            </a:ln>
          </p:spPr>
        </p:pic>
        <p:cxnSp>
          <p:nvCxnSpPr>
            <p:cNvPr id="49" name="Straight Connector 48"/>
            <p:cNvCxnSpPr/>
            <p:nvPr/>
          </p:nvCxnSpPr>
          <p:spPr>
            <a:xfrm flipH="1">
              <a:off x="2257804" y="4428995"/>
              <a:ext cx="685800" cy="161601"/>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528737" y="5144879"/>
              <a:ext cx="685800" cy="189121"/>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5486400" y="4509795"/>
              <a:ext cx="838200" cy="160824"/>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5364354" y="5133004"/>
              <a:ext cx="807846" cy="200996"/>
            </a:xfrm>
            <a:prstGeom prst="line">
              <a:avLst/>
            </a:prstGeom>
            <a:grpFill/>
            <a:ln w="38100">
              <a:noFill/>
            </a:ln>
          </p:spPr>
          <p:style>
            <a:lnRef idx="1">
              <a:schemeClr val="accent1"/>
            </a:lnRef>
            <a:fillRef idx="0">
              <a:schemeClr val="accent1"/>
            </a:fillRef>
            <a:effectRef idx="0">
              <a:schemeClr val="accent1"/>
            </a:effectRef>
            <a:fontRef idx="minor">
              <a:schemeClr val="tx1"/>
            </a:fontRef>
          </p:style>
        </p:cxnSp>
      </p:grpSp>
      <p:sp>
        <p:nvSpPr>
          <p:cNvPr id="57" name="Freeform 56"/>
          <p:cNvSpPr/>
          <p:nvPr/>
        </p:nvSpPr>
        <p:spPr>
          <a:xfrm>
            <a:off x="3352800" y="3886199"/>
            <a:ext cx="2548800" cy="827267"/>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rgbClr val="FFD1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b="0" dirty="0" smtClean="0">
                <a:solidFill>
                  <a:srgbClr val="1F497D"/>
                </a:solidFill>
                <a:latin typeface="Futura Lt BT" panose="020B0402020204020303" pitchFamily="34" charset="0"/>
              </a:rPr>
              <a:t>In VC portfolio  all companies must be </a:t>
            </a:r>
            <a:r>
              <a:rPr lang="en-US" sz="1400" dirty="0" smtClean="0">
                <a:solidFill>
                  <a:srgbClr val="1F497D"/>
                </a:solidFill>
                <a:latin typeface="Futura Lt BT" panose="020B0402020204020303" pitchFamily="34" charset="0"/>
              </a:rPr>
              <a:t>innovative with high growth potential</a:t>
            </a:r>
            <a:endParaRPr lang="en-US" sz="1400" dirty="0">
              <a:solidFill>
                <a:srgbClr val="1F497D"/>
              </a:solidFill>
              <a:latin typeface="Futura Lt BT" panose="020B0402020204020303" pitchFamily="34" charset="0"/>
            </a:endParaRPr>
          </a:p>
        </p:txBody>
      </p:sp>
      <p:sp>
        <p:nvSpPr>
          <p:cNvPr id="58" name="Freeform 57"/>
          <p:cNvSpPr/>
          <p:nvPr/>
        </p:nvSpPr>
        <p:spPr>
          <a:xfrm>
            <a:off x="3384326" y="4973131"/>
            <a:ext cx="2548800" cy="626032"/>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rgbClr val="FFD1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400" dirty="0" smtClean="0">
                <a:solidFill>
                  <a:srgbClr val="1F497D"/>
                </a:solidFill>
                <a:latin typeface="Futura Lt BT" panose="020B0402020204020303" pitchFamily="34" charset="0"/>
              </a:rPr>
              <a:t>Mostly disruptive and new-to-the-world innovations</a:t>
            </a:r>
            <a:endParaRPr lang="en-US" sz="1400" dirty="0">
              <a:solidFill>
                <a:srgbClr val="1F497D"/>
              </a:solidFill>
              <a:latin typeface="Futura Lt BT" panose="020B0402020204020303" pitchFamily="34" charset="0"/>
            </a:endParaRPr>
          </a:p>
        </p:txBody>
      </p:sp>
      <p:sp>
        <p:nvSpPr>
          <p:cNvPr id="65" name="Freeform 64"/>
          <p:cNvSpPr/>
          <p:nvPr/>
        </p:nvSpPr>
        <p:spPr>
          <a:xfrm>
            <a:off x="6781800" y="4953000"/>
            <a:ext cx="2016000" cy="936000"/>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chemeClr val="bg1"/>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All TYPES</a:t>
            </a:r>
            <a:r>
              <a:rPr lang="en-US" sz="1200" b="0" dirty="0" smtClean="0">
                <a:solidFill>
                  <a:srgbClr val="1F497D"/>
                </a:solidFill>
                <a:latin typeface="Futura Lt BT" panose="020B0402020204020303" pitchFamily="34" charset="0"/>
              </a:rPr>
              <a:t>: </a:t>
            </a:r>
          </a:p>
          <a:p>
            <a:pPr algn="ctr" defTabSz="533400" eaLnBrk="1" fontAlgn="auto" hangingPunct="1">
              <a:lnSpc>
                <a:spcPct val="90000"/>
              </a:lnSpc>
              <a:spcAft>
                <a:spcPct val="35000"/>
              </a:spcAft>
            </a:pPr>
            <a:r>
              <a:rPr lang="en-US" sz="1200" dirty="0" smtClean="0">
                <a:solidFill>
                  <a:srgbClr val="1F497D"/>
                </a:solidFill>
                <a:latin typeface="Futura Lt BT" panose="020B0402020204020303" pitchFamily="34" charset="0"/>
              </a:rPr>
              <a:t>COMMERICAL &amp;</a:t>
            </a:r>
            <a:br>
              <a:rPr lang="en-US" sz="1200" dirty="0" smtClean="0">
                <a:solidFill>
                  <a:srgbClr val="1F497D"/>
                </a:solidFill>
                <a:latin typeface="Futura Lt BT" panose="020B0402020204020303" pitchFamily="34" charset="0"/>
              </a:rPr>
            </a:br>
            <a:r>
              <a:rPr lang="en-US" sz="1200" dirty="0" smtClean="0">
                <a:solidFill>
                  <a:srgbClr val="1F497D"/>
                </a:solidFill>
                <a:latin typeface="Futura Lt BT" panose="020B0402020204020303" pitchFamily="34" charset="0"/>
              </a:rPr>
              <a:t> </a:t>
            </a:r>
            <a:r>
              <a:rPr lang="en-US" sz="1200" dirty="0">
                <a:solidFill>
                  <a:srgbClr val="1F497D"/>
                </a:solidFill>
                <a:latin typeface="Futura Lt BT" panose="020B0402020204020303" pitchFamily="34" charset="0"/>
              </a:rPr>
              <a:t>SOCIAL ENTERPISES</a:t>
            </a:r>
          </a:p>
        </p:txBody>
      </p:sp>
      <p:sp>
        <p:nvSpPr>
          <p:cNvPr id="66" name="Freeform 65"/>
          <p:cNvSpPr/>
          <p:nvPr/>
        </p:nvSpPr>
        <p:spPr>
          <a:xfrm>
            <a:off x="6664690" y="1030083"/>
            <a:ext cx="2250219" cy="592251"/>
          </a:xfrm>
          <a:custGeom>
            <a:avLst/>
            <a:gdLst>
              <a:gd name="connsiteX0" fmla="*/ 0 w 2056457"/>
              <a:gd name="connsiteY0" fmla="*/ 61138 h 611378"/>
              <a:gd name="connsiteX1" fmla="*/ 61138 w 2056457"/>
              <a:gd name="connsiteY1" fmla="*/ 0 h 611378"/>
              <a:gd name="connsiteX2" fmla="*/ 1995319 w 2056457"/>
              <a:gd name="connsiteY2" fmla="*/ 0 h 611378"/>
              <a:gd name="connsiteX3" fmla="*/ 2056457 w 2056457"/>
              <a:gd name="connsiteY3" fmla="*/ 61138 h 611378"/>
              <a:gd name="connsiteX4" fmla="*/ 2056457 w 2056457"/>
              <a:gd name="connsiteY4" fmla="*/ 550240 h 611378"/>
              <a:gd name="connsiteX5" fmla="*/ 1995319 w 2056457"/>
              <a:gd name="connsiteY5" fmla="*/ 611378 h 611378"/>
              <a:gd name="connsiteX6" fmla="*/ 61138 w 2056457"/>
              <a:gd name="connsiteY6" fmla="*/ 611378 h 611378"/>
              <a:gd name="connsiteX7" fmla="*/ 0 w 2056457"/>
              <a:gd name="connsiteY7" fmla="*/ 550240 h 611378"/>
              <a:gd name="connsiteX8" fmla="*/ 0 w 2056457"/>
              <a:gd name="connsiteY8" fmla="*/ 61138 h 61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6457" h="611378">
                <a:moveTo>
                  <a:pt x="0" y="61138"/>
                </a:moveTo>
                <a:cubicBezTo>
                  <a:pt x="0" y="27372"/>
                  <a:pt x="27372" y="0"/>
                  <a:pt x="61138" y="0"/>
                </a:cubicBezTo>
                <a:lnTo>
                  <a:pt x="1995319" y="0"/>
                </a:lnTo>
                <a:cubicBezTo>
                  <a:pt x="2029085" y="0"/>
                  <a:pt x="2056457" y="27372"/>
                  <a:pt x="2056457" y="61138"/>
                </a:cubicBezTo>
                <a:lnTo>
                  <a:pt x="2056457" y="550240"/>
                </a:lnTo>
                <a:cubicBezTo>
                  <a:pt x="2056457" y="584006"/>
                  <a:pt x="2029085" y="611378"/>
                  <a:pt x="1995319" y="611378"/>
                </a:cubicBezTo>
                <a:lnTo>
                  <a:pt x="61138" y="611378"/>
                </a:lnTo>
                <a:cubicBezTo>
                  <a:pt x="27372" y="611378"/>
                  <a:pt x="0" y="584006"/>
                  <a:pt x="0" y="550240"/>
                </a:cubicBezTo>
                <a:lnTo>
                  <a:pt x="0" y="61138"/>
                </a:lnTo>
                <a:close/>
              </a:path>
            </a:pathLst>
          </a:custGeom>
          <a:solidFill>
            <a:schemeClr val="bg1">
              <a:lumMod val="65000"/>
            </a:schemeClr>
          </a:solidFill>
          <a:ln>
            <a:solidFill>
              <a:srgbClr val="0070C0"/>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0767" tIns="40767" rIns="40767" bIns="40767" numCol="1" spcCol="1270" anchor="ctr" anchorCtr="0">
            <a:noAutofit/>
          </a:bodyPr>
          <a:lstStyle/>
          <a:p>
            <a:pPr algn="ctr" defTabSz="533400" eaLnBrk="1" fontAlgn="auto" hangingPunct="1">
              <a:lnSpc>
                <a:spcPct val="90000"/>
              </a:lnSpc>
              <a:spcAft>
                <a:spcPct val="35000"/>
              </a:spcAft>
            </a:pPr>
            <a:r>
              <a:rPr lang="fr-CH" sz="1400" dirty="0" smtClean="0">
                <a:solidFill>
                  <a:srgbClr val="1F497D"/>
                </a:solidFill>
                <a:latin typeface="Futura Lt BT" panose="020B0402020204020303" pitchFamily="34" charset="0"/>
              </a:rPr>
              <a:t>Technology/knowledge intensive</a:t>
            </a:r>
            <a:endParaRPr lang="en-US" sz="1400" dirty="0">
              <a:solidFill>
                <a:srgbClr val="1F497D"/>
              </a:solidFill>
              <a:latin typeface="Futura Lt BT" panose="020B0402020204020303" pitchFamily="34" charset="0"/>
            </a:endParaRPr>
          </a:p>
        </p:txBody>
      </p:sp>
      <p:sp>
        <p:nvSpPr>
          <p:cNvPr id="68" name="Left Arrow 67"/>
          <p:cNvSpPr/>
          <p:nvPr/>
        </p:nvSpPr>
        <p:spPr>
          <a:xfrm>
            <a:off x="2537460" y="1156532"/>
            <a:ext cx="609600" cy="28088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
        <p:nvSpPr>
          <p:cNvPr id="69" name="Right Arrow 68"/>
          <p:cNvSpPr/>
          <p:nvPr/>
        </p:nvSpPr>
        <p:spPr>
          <a:xfrm>
            <a:off x="6019800" y="1143001"/>
            <a:ext cx="609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US" sz="1800" b="0" dirty="0">
              <a:solidFill>
                <a:prstClr val="white"/>
              </a:solidFill>
            </a:endParaRPr>
          </a:p>
        </p:txBody>
      </p:sp>
    </p:spTree>
    <p:extLst>
      <p:ext uri="{BB962C8B-B14F-4D97-AF65-F5344CB8AC3E}">
        <p14:creationId xmlns:p14="http://schemas.microsoft.com/office/powerpoint/2010/main" val="12454621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MAZIER\AppData\Local\Temp\SNAGHTMLb9a3d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028700"/>
            <a:ext cx="8991537" cy="49865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BE" dirty="0" smtClean="0"/>
              <a:t>InnovFin </a:t>
            </a:r>
            <a:r>
              <a:rPr lang="fr-BE" b="1" dirty="0" smtClean="0"/>
              <a:t>Product Overview</a:t>
            </a:r>
            <a:endParaRPr lang="en-GB" b="1" dirty="0"/>
          </a:p>
        </p:txBody>
      </p:sp>
      <p:sp>
        <p:nvSpPr>
          <p:cNvPr id="22" name="Textplatzhalter 6"/>
          <p:cNvSpPr txBox="1">
            <a:spLocks/>
          </p:cNvSpPr>
          <p:nvPr/>
        </p:nvSpPr>
        <p:spPr>
          <a:xfrm>
            <a:off x="8569855" y="6604215"/>
            <a:ext cx="478832" cy="204450"/>
          </a:xfrm>
          <a:prstGeom prst="rect">
            <a:avLst/>
          </a:prstGeom>
        </p:spPr>
        <p:txBody>
          <a:bodyPr vert="horz"/>
          <a:lstStyle>
            <a:lvl1pPr marL="0" indent="0" algn="r" defTabSz="457200" rtl="0" eaLnBrk="1" latinLnBrk="0" hangingPunct="1">
              <a:spcBef>
                <a:spcPct val="20000"/>
              </a:spcBef>
              <a:buFont typeface="Arial"/>
              <a:buNone/>
              <a:defRPr sz="900" kern="1200" baseline="0">
                <a:solidFill>
                  <a:srgbClr val="FFFFFF"/>
                </a:solidFill>
                <a:latin typeface="Myriad Pro Light"/>
                <a:ea typeface="+mn-ea"/>
                <a:cs typeface="Myriad Pro Light"/>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pPr>
            <a:endParaRPr lang="de-DE" b="0" dirty="0"/>
          </a:p>
        </p:txBody>
      </p:sp>
      <p:sp>
        <p:nvSpPr>
          <p:cNvPr id="3" name="Rectangle 2"/>
          <p:cNvSpPr/>
          <p:nvPr/>
        </p:nvSpPr>
        <p:spPr>
          <a:xfrm>
            <a:off x="76200" y="2057400"/>
            <a:ext cx="1447800" cy="2057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Tree>
    <p:extLst>
      <p:ext uri="{BB962C8B-B14F-4D97-AF65-F5344CB8AC3E}">
        <p14:creationId xmlns:p14="http://schemas.microsoft.com/office/powerpoint/2010/main" val="3508863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9" name="Picture 41"/>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t="20620"/>
          <a:stretch/>
        </p:blipFill>
        <p:spPr bwMode="auto">
          <a:xfrm>
            <a:off x="3094505" y="1271985"/>
            <a:ext cx="5820895" cy="4900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1275" y="3554632"/>
            <a:ext cx="1547090" cy="432770"/>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1275" y="1616673"/>
            <a:ext cx="1692195" cy="473361"/>
          </a:xfrm>
          <a:prstGeom prst="rect">
            <a:avLst/>
          </a:prstGeom>
        </p:spPr>
      </p:pic>
      <p:pic>
        <p:nvPicPr>
          <p:cNvPr id="38" name="Picture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70352" y="4397341"/>
            <a:ext cx="1562242" cy="437009"/>
          </a:xfrm>
          <a:prstGeom prst="rect">
            <a:avLst/>
          </a:prstGeom>
        </p:spPr>
      </p:pic>
      <p:pic>
        <p:nvPicPr>
          <p:cNvPr id="39" name="Picture 3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04211" y="2531073"/>
            <a:ext cx="1626322" cy="454934"/>
          </a:xfrm>
          <a:prstGeom prst="rect">
            <a:avLst/>
          </a:prstGeom>
        </p:spPr>
      </p:pic>
      <p:pic>
        <p:nvPicPr>
          <p:cNvPr id="19" name="Picture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200" y="6072316"/>
            <a:ext cx="1719087" cy="480884"/>
          </a:xfrm>
          <a:prstGeom prst="rect">
            <a:avLst/>
          </a:prstGeom>
          <a:solidFill>
            <a:schemeClr val="bg1"/>
          </a:solidFill>
        </p:spPr>
      </p:pic>
      <p:sp>
        <p:nvSpPr>
          <p:cNvPr id="6" name="Rectangle 5"/>
          <p:cNvSpPr/>
          <p:nvPr/>
        </p:nvSpPr>
        <p:spPr>
          <a:xfrm flipH="1">
            <a:off x="3518361" y="5437346"/>
            <a:ext cx="4813072" cy="3894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grpSp>
        <p:nvGrpSpPr>
          <p:cNvPr id="7" name="Group 6"/>
          <p:cNvGrpSpPr/>
          <p:nvPr/>
        </p:nvGrpSpPr>
        <p:grpSpPr>
          <a:xfrm>
            <a:off x="3729968" y="5463344"/>
            <a:ext cx="4884633" cy="337450"/>
            <a:chOff x="3130759" y="6082778"/>
            <a:chExt cx="4884633" cy="526648"/>
          </a:xfrm>
          <a:solidFill>
            <a:schemeClr val="bg1"/>
          </a:solidFill>
        </p:grpSpPr>
        <p:sp>
          <p:nvSpPr>
            <p:cNvPr id="51" name="TextBox 133"/>
            <p:cNvSpPr txBox="1"/>
            <p:nvPr/>
          </p:nvSpPr>
          <p:spPr>
            <a:xfrm>
              <a:off x="3130759" y="6082778"/>
              <a:ext cx="1250373" cy="526648"/>
            </a:xfrm>
            <a:prstGeom prst="rect">
              <a:avLst/>
            </a:prstGeom>
            <a:grpFill/>
          </p:spPr>
          <p:txBody>
            <a:bodyPr wrap="square" rtlCol="0" anchor="ctr" anchorCtr="0">
              <a:noAutofit/>
            </a:bodyPr>
            <a:lstStyle/>
            <a:p>
              <a:pPr algn="ctr" eaLnBrk="1" fontAlgn="auto" hangingPunct="1">
                <a:spcBef>
                  <a:spcPts val="0"/>
                </a:spcBef>
                <a:spcAft>
                  <a:spcPts val="0"/>
                </a:spcAft>
              </a:pPr>
              <a:r>
                <a:rPr lang="en-GB" sz="900" b="0" dirty="0">
                  <a:solidFill>
                    <a:srgbClr val="1F497D"/>
                  </a:solidFill>
                  <a:uFill>
                    <a:solidFill>
                      <a:srgbClr val="000000"/>
                    </a:solidFill>
                  </a:uFill>
                  <a:latin typeface="Futura Lt BT"/>
                  <a:ea typeface="Times New Roman"/>
                  <a:cs typeface="Arial"/>
                </a:rPr>
                <a:t>PRE-SEED PHASE</a:t>
              </a:r>
              <a:endParaRPr lang="en-GB" sz="1200" b="0" dirty="0">
                <a:solidFill>
                  <a:prstClr val="black"/>
                </a:solidFill>
                <a:uFill>
                  <a:solidFill>
                    <a:srgbClr val="000000"/>
                  </a:solidFill>
                </a:uFill>
                <a:latin typeface="Times New Roman"/>
                <a:ea typeface="Times New Roman"/>
                <a:cs typeface="+mn-cs"/>
              </a:endParaRPr>
            </a:p>
            <a:p>
              <a:pPr algn="ctr" eaLnBrk="1" fontAlgn="auto" hangingPunct="1">
                <a:spcBef>
                  <a:spcPts val="0"/>
                </a:spcBef>
                <a:spcAft>
                  <a:spcPts val="0"/>
                </a:spcAft>
              </a:pPr>
              <a:r>
                <a:rPr lang="en-US" sz="900" b="0" dirty="0">
                  <a:solidFill>
                    <a:srgbClr val="1F497D"/>
                  </a:solidFill>
                  <a:uFill>
                    <a:solidFill>
                      <a:srgbClr val="000000"/>
                    </a:solidFill>
                  </a:uFill>
                  <a:latin typeface="Futura Lt BT"/>
                  <a:ea typeface="Times New Roman"/>
                  <a:cs typeface="Arial"/>
                </a:rPr>
                <a:t>PROOF OF CONCEPT</a:t>
              </a:r>
              <a:endParaRPr lang="en-GB" sz="1200" b="0" dirty="0">
                <a:solidFill>
                  <a:prstClr val="black"/>
                </a:solidFill>
                <a:uFill>
                  <a:solidFill>
                    <a:srgbClr val="000000"/>
                  </a:solidFill>
                </a:uFill>
                <a:latin typeface="Times New Roman"/>
                <a:ea typeface="Times New Roman"/>
                <a:cs typeface="+mn-cs"/>
              </a:endParaRPr>
            </a:p>
          </p:txBody>
        </p:sp>
        <p:sp>
          <p:nvSpPr>
            <p:cNvPr id="52" name="TextBox 134"/>
            <p:cNvSpPr txBox="1"/>
            <p:nvPr/>
          </p:nvSpPr>
          <p:spPr>
            <a:xfrm>
              <a:off x="4272066" y="6137692"/>
              <a:ext cx="1123950" cy="373380"/>
            </a:xfrm>
            <a:prstGeom prst="rect">
              <a:avLst/>
            </a:prstGeom>
            <a:grpFill/>
          </p:spPr>
          <p:txBody>
            <a:bodyPr wrap="square" rtlCol="0" anchor="ctr" anchorCtr="0">
              <a:noAutofit/>
            </a:bodyPr>
            <a:lstStyle/>
            <a:p>
              <a:pPr algn="ctr" eaLnBrk="1" fontAlgn="auto" hangingPunct="1">
                <a:spcBef>
                  <a:spcPts val="0"/>
                </a:spcBef>
                <a:spcAft>
                  <a:spcPts val="0"/>
                </a:spcAft>
              </a:pPr>
              <a:r>
                <a:rPr lang="en-GB" sz="900" b="0" dirty="0">
                  <a:solidFill>
                    <a:srgbClr val="1F497D"/>
                  </a:solidFill>
                  <a:uFill>
                    <a:solidFill>
                      <a:srgbClr val="000000"/>
                    </a:solidFill>
                  </a:uFill>
                  <a:latin typeface="Futura Lt BT"/>
                  <a:ea typeface="Times New Roman"/>
                  <a:cs typeface="Arial"/>
                </a:rPr>
                <a:t>SEED PHASE</a:t>
              </a:r>
              <a:endParaRPr lang="en-GB" sz="1200" b="0" dirty="0">
                <a:solidFill>
                  <a:prstClr val="black"/>
                </a:solidFill>
                <a:uFill>
                  <a:solidFill>
                    <a:srgbClr val="000000"/>
                  </a:solidFill>
                </a:uFill>
                <a:latin typeface="Times New Roman"/>
                <a:ea typeface="Times New Roman"/>
                <a:cs typeface="+mn-cs"/>
              </a:endParaRPr>
            </a:p>
          </p:txBody>
        </p:sp>
        <p:sp>
          <p:nvSpPr>
            <p:cNvPr id="53" name="TextBox 135"/>
            <p:cNvSpPr txBox="1"/>
            <p:nvPr/>
          </p:nvSpPr>
          <p:spPr>
            <a:xfrm>
              <a:off x="5283598" y="6163392"/>
              <a:ext cx="894783" cy="373380"/>
            </a:xfrm>
            <a:prstGeom prst="rect">
              <a:avLst/>
            </a:prstGeom>
            <a:grpFill/>
          </p:spPr>
          <p:txBody>
            <a:bodyPr wrap="square" rtlCol="0" anchor="ctr" anchorCtr="0">
              <a:noAutofit/>
            </a:bodyPr>
            <a:lstStyle/>
            <a:p>
              <a:pPr algn="ctr" eaLnBrk="1" fontAlgn="auto" hangingPunct="1">
                <a:spcBef>
                  <a:spcPts val="0"/>
                </a:spcBef>
                <a:spcAft>
                  <a:spcPts val="0"/>
                </a:spcAft>
              </a:pPr>
              <a:r>
                <a:rPr lang="en-GB" sz="900" b="0" dirty="0">
                  <a:solidFill>
                    <a:srgbClr val="1F497D"/>
                  </a:solidFill>
                  <a:uFill>
                    <a:solidFill>
                      <a:srgbClr val="000000"/>
                    </a:solidFill>
                  </a:uFill>
                  <a:latin typeface="Futura Lt BT"/>
                  <a:ea typeface="Times New Roman"/>
                  <a:cs typeface="Arial"/>
                </a:rPr>
                <a:t>START-UP PHASE</a:t>
              </a:r>
              <a:endParaRPr lang="en-GB" sz="1200" b="0" dirty="0">
                <a:solidFill>
                  <a:prstClr val="black"/>
                </a:solidFill>
                <a:uFill>
                  <a:solidFill>
                    <a:srgbClr val="000000"/>
                  </a:solidFill>
                </a:uFill>
                <a:latin typeface="Times New Roman"/>
                <a:ea typeface="Times New Roman"/>
                <a:cs typeface="+mn-cs"/>
              </a:endParaRPr>
            </a:p>
          </p:txBody>
        </p:sp>
        <p:sp>
          <p:nvSpPr>
            <p:cNvPr id="54" name="TextBox 136"/>
            <p:cNvSpPr txBox="1"/>
            <p:nvPr/>
          </p:nvSpPr>
          <p:spPr>
            <a:xfrm>
              <a:off x="6102559" y="6093330"/>
              <a:ext cx="781685" cy="516096"/>
            </a:xfrm>
            <a:prstGeom prst="rect">
              <a:avLst/>
            </a:prstGeom>
            <a:grpFill/>
          </p:spPr>
          <p:txBody>
            <a:bodyPr wrap="square" lIns="0" rIns="0" rtlCol="0" anchor="ctr" anchorCtr="0">
              <a:noAutofit/>
            </a:bodyPr>
            <a:lstStyle/>
            <a:p>
              <a:pPr algn="ctr" eaLnBrk="1" fontAlgn="auto" hangingPunct="1">
                <a:spcBef>
                  <a:spcPts val="0"/>
                </a:spcBef>
                <a:spcAft>
                  <a:spcPts val="0"/>
                </a:spcAft>
              </a:pPr>
              <a:r>
                <a:rPr lang="en-GB" sz="900" b="0" dirty="0">
                  <a:solidFill>
                    <a:srgbClr val="1F497D"/>
                  </a:solidFill>
                  <a:uFill>
                    <a:solidFill>
                      <a:srgbClr val="000000"/>
                    </a:solidFill>
                  </a:uFill>
                  <a:latin typeface="Futura Lt BT"/>
                  <a:ea typeface="Times New Roman"/>
                  <a:cs typeface="Arial"/>
                </a:rPr>
                <a:t>EMERGING GROWTH</a:t>
              </a:r>
              <a:endParaRPr lang="en-GB" sz="1200" b="0" dirty="0">
                <a:solidFill>
                  <a:prstClr val="black"/>
                </a:solidFill>
                <a:uFill>
                  <a:solidFill>
                    <a:srgbClr val="000000"/>
                  </a:solidFill>
                </a:uFill>
                <a:latin typeface="Times New Roman"/>
                <a:ea typeface="Times New Roman"/>
                <a:cs typeface="+mn-cs"/>
              </a:endParaRPr>
            </a:p>
          </p:txBody>
        </p:sp>
        <p:sp>
          <p:nvSpPr>
            <p:cNvPr id="55" name="TextBox 137"/>
            <p:cNvSpPr txBox="1"/>
            <p:nvPr/>
          </p:nvSpPr>
          <p:spPr>
            <a:xfrm>
              <a:off x="6909222" y="6250070"/>
              <a:ext cx="1106170" cy="200025"/>
            </a:xfrm>
            <a:prstGeom prst="rect">
              <a:avLst/>
            </a:prstGeom>
            <a:grpFill/>
          </p:spPr>
          <p:txBody>
            <a:bodyPr wrap="square" lIns="0" rIns="0" rtlCol="0" anchor="ctr" anchorCtr="0">
              <a:noAutofit/>
            </a:bodyPr>
            <a:lstStyle/>
            <a:p>
              <a:pPr algn="ctr" eaLnBrk="1" fontAlgn="auto" hangingPunct="1">
                <a:spcBef>
                  <a:spcPts val="0"/>
                </a:spcBef>
                <a:spcAft>
                  <a:spcPts val="0"/>
                </a:spcAft>
              </a:pPr>
              <a:r>
                <a:rPr lang="en-GB" sz="900" b="0" dirty="0">
                  <a:solidFill>
                    <a:srgbClr val="1F497D"/>
                  </a:solidFill>
                  <a:uFill>
                    <a:solidFill>
                      <a:srgbClr val="000000"/>
                    </a:solidFill>
                  </a:uFill>
                  <a:latin typeface="Futura Lt BT"/>
                  <a:ea typeface="Times New Roman"/>
                  <a:cs typeface="Arial"/>
                </a:rPr>
                <a:t>DEVELOPMENT</a:t>
              </a:r>
              <a:endParaRPr lang="en-GB" sz="1200" b="0" dirty="0">
                <a:solidFill>
                  <a:prstClr val="black"/>
                </a:solidFill>
                <a:uFill>
                  <a:solidFill>
                    <a:srgbClr val="000000"/>
                  </a:solidFill>
                </a:uFill>
                <a:latin typeface="Times New Roman"/>
                <a:ea typeface="Times New Roman"/>
                <a:cs typeface="+mn-cs"/>
              </a:endParaRPr>
            </a:p>
          </p:txBody>
        </p:sp>
      </p:grpSp>
      <p:sp>
        <p:nvSpPr>
          <p:cNvPr id="28" name="Rectangle 27"/>
          <p:cNvSpPr/>
          <p:nvPr/>
        </p:nvSpPr>
        <p:spPr>
          <a:xfrm>
            <a:off x="232431" y="1721319"/>
            <a:ext cx="1002587" cy="956652"/>
          </a:xfrm>
          <a:prstGeom prst="rect">
            <a:avLst/>
          </a:prstGeom>
          <a:solidFill>
            <a:sysClr val="window" lastClr="FFFFFF">
              <a:lumMod val="85000"/>
            </a:sys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Early Stage focus</a:t>
            </a:r>
          </a:p>
        </p:txBody>
      </p:sp>
      <p:sp>
        <p:nvSpPr>
          <p:cNvPr id="30" name="Rectangle 29"/>
          <p:cNvSpPr/>
          <p:nvPr/>
        </p:nvSpPr>
        <p:spPr>
          <a:xfrm>
            <a:off x="2478849" y="1622659"/>
            <a:ext cx="1039512" cy="1153971"/>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Focus on Horizon 2020 objectives </a:t>
            </a:r>
          </a:p>
          <a:p>
            <a:pPr algn="ctr" defTabSz="457200" eaLnBrk="1" fontAlgn="auto" hangingPunct="1">
              <a:spcBef>
                <a:spcPts val="0"/>
              </a:spcBef>
              <a:spcAft>
                <a:spcPts val="0"/>
              </a:spcAft>
              <a:defRPr/>
            </a:pPr>
            <a:r>
              <a:rPr lang="en-US" sz="1100" b="0" kern="0" dirty="0" smtClean="0">
                <a:solidFill>
                  <a:srgbClr val="1F497D"/>
                </a:solidFill>
                <a:latin typeface="Futura Lt BT" panose="020B0402020204020303" pitchFamily="34" charset="0"/>
                <a:ea typeface="+mn-ea"/>
                <a:cs typeface="+mn-cs"/>
              </a:rPr>
              <a:t>(e.g. ICT, life sciences, clean energy)</a:t>
            </a:r>
          </a:p>
        </p:txBody>
      </p:sp>
      <p:sp>
        <p:nvSpPr>
          <p:cNvPr id="32" name="Rectangle 31"/>
          <p:cNvSpPr/>
          <p:nvPr/>
        </p:nvSpPr>
        <p:spPr>
          <a:xfrm>
            <a:off x="1327826" y="1622659"/>
            <a:ext cx="1066800" cy="1055312"/>
          </a:xfrm>
          <a:prstGeom prst="rect">
            <a:avLst/>
          </a:prstGeom>
          <a:solidFill>
            <a:schemeClr val="bg1">
              <a:lumMod val="65000"/>
            </a:scheme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endParaRPr lang="en-US" sz="1100" kern="0" dirty="0" smtClean="0">
              <a:solidFill>
                <a:srgbClr val="1F497D"/>
              </a:solidFill>
              <a:latin typeface="Futura Lt BT" panose="020B0402020204020303" pitchFamily="34" charset="0"/>
              <a:ea typeface="+mn-ea"/>
              <a:cs typeface="+mn-cs"/>
            </a:endParaRPr>
          </a:p>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Pre-seed, seed, start up phases </a:t>
            </a:r>
            <a:r>
              <a:rPr lang="en-US" sz="1100" b="0" kern="0" dirty="0" smtClean="0">
                <a:solidFill>
                  <a:srgbClr val="1F497D"/>
                </a:solidFill>
                <a:latin typeface="Futura Lt BT" panose="020B0402020204020303" pitchFamily="34" charset="0"/>
                <a:ea typeface="+mn-ea"/>
                <a:cs typeface="+mn-cs"/>
              </a:rPr>
              <a:t>(seed &amp; A rounds included) </a:t>
            </a:r>
          </a:p>
          <a:p>
            <a:pPr algn="ctr" defTabSz="457200" eaLnBrk="1" fontAlgn="auto" hangingPunct="1">
              <a:spcBef>
                <a:spcPts val="0"/>
              </a:spcBef>
              <a:spcAft>
                <a:spcPts val="0"/>
              </a:spcAft>
              <a:defRPr/>
            </a:pPr>
            <a:endParaRPr lang="en-US" sz="1100" kern="0" dirty="0" smtClean="0">
              <a:solidFill>
                <a:srgbClr val="1F497D"/>
              </a:solidFill>
              <a:latin typeface="Futura Lt BT" panose="020B0402020204020303" pitchFamily="34" charset="0"/>
              <a:ea typeface="+mn-ea"/>
              <a:cs typeface="+mn-cs"/>
            </a:endParaRPr>
          </a:p>
        </p:txBody>
      </p:sp>
      <p:sp>
        <p:nvSpPr>
          <p:cNvPr id="33" name="Rectangle 32"/>
          <p:cNvSpPr/>
          <p:nvPr/>
        </p:nvSpPr>
        <p:spPr>
          <a:xfrm>
            <a:off x="232431" y="3039013"/>
            <a:ext cx="1002587" cy="910750"/>
          </a:xfrm>
          <a:prstGeom prst="rect">
            <a:avLst/>
          </a:prstGeom>
          <a:solidFill>
            <a:schemeClr val="bg1">
              <a:lumMod val="65000"/>
            </a:scheme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Investment size </a:t>
            </a:r>
          </a:p>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up to EUR 50m </a:t>
            </a:r>
          </a:p>
        </p:txBody>
      </p:sp>
      <p:sp>
        <p:nvSpPr>
          <p:cNvPr id="34" name="Rectangle 33"/>
          <p:cNvSpPr/>
          <p:nvPr/>
        </p:nvSpPr>
        <p:spPr>
          <a:xfrm>
            <a:off x="1311132" y="2895600"/>
            <a:ext cx="1054900" cy="1295400"/>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200" b="0" kern="0" dirty="0" smtClean="0">
                <a:solidFill>
                  <a:srgbClr val="1F497D"/>
                </a:solidFill>
                <a:latin typeface="Futura Lt BT" panose="020B0402020204020303" pitchFamily="34" charset="0"/>
                <a:ea typeface="+mn-ea"/>
                <a:cs typeface="+mn-cs"/>
              </a:rPr>
              <a:t> </a:t>
            </a:r>
            <a:r>
              <a:rPr lang="en-US" sz="1200" kern="0" dirty="0" smtClean="0">
                <a:solidFill>
                  <a:srgbClr val="1F497D"/>
                </a:solidFill>
                <a:latin typeface="Futura Lt BT" panose="020B0402020204020303" pitchFamily="34" charset="0"/>
                <a:ea typeface="+mn-ea"/>
                <a:cs typeface="+mn-cs"/>
              </a:rPr>
              <a:t>Pari-passu</a:t>
            </a:r>
            <a:r>
              <a:rPr lang="en-US" sz="1200" b="0" kern="0" dirty="0" smtClean="0">
                <a:solidFill>
                  <a:srgbClr val="1F497D"/>
                </a:solidFill>
                <a:latin typeface="Futura Lt BT" panose="020B0402020204020303" pitchFamily="34" charset="0"/>
                <a:ea typeface="+mn-ea"/>
                <a:cs typeface="+mn-cs"/>
              </a:rPr>
              <a:t>, at least 30%</a:t>
            </a:r>
          </a:p>
          <a:p>
            <a:pPr algn="ctr" defTabSz="457200" eaLnBrk="1" fontAlgn="auto" hangingPunct="1">
              <a:spcBef>
                <a:spcPts val="0"/>
              </a:spcBef>
              <a:spcAft>
                <a:spcPts val="0"/>
              </a:spcAft>
              <a:defRPr/>
            </a:pPr>
            <a:r>
              <a:rPr lang="en-US" sz="1200" b="0" kern="0" dirty="0" smtClean="0">
                <a:solidFill>
                  <a:srgbClr val="1F497D"/>
                </a:solidFill>
                <a:latin typeface="Futura Lt BT" panose="020B0402020204020303" pitchFamily="34" charset="0"/>
                <a:ea typeface="+mn-ea"/>
                <a:cs typeface="+mn-cs"/>
              </a:rPr>
              <a:t>investment from private investors </a:t>
            </a:r>
          </a:p>
        </p:txBody>
      </p:sp>
      <p:sp>
        <p:nvSpPr>
          <p:cNvPr id="35" name="Rectangle 34"/>
          <p:cNvSpPr/>
          <p:nvPr/>
        </p:nvSpPr>
        <p:spPr>
          <a:xfrm>
            <a:off x="2514736" y="3062621"/>
            <a:ext cx="990464" cy="910750"/>
          </a:xfrm>
          <a:prstGeom prst="rect">
            <a:avLst/>
          </a:prstGeom>
          <a:solidFill>
            <a:schemeClr val="bg1">
              <a:lumMod val="65000"/>
            </a:scheme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100" kern="0" dirty="0" smtClean="0">
                <a:solidFill>
                  <a:srgbClr val="1F497D"/>
                </a:solidFill>
                <a:latin typeface="Futura Lt BT" panose="020B0402020204020303" pitchFamily="34" charset="0"/>
                <a:ea typeface="+mn-ea"/>
                <a:cs typeface="+mn-cs"/>
              </a:rPr>
              <a:t>Up </a:t>
            </a:r>
            <a:r>
              <a:rPr lang="en-US" sz="1100" kern="0" dirty="0">
                <a:solidFill>
                  <a:srgbClr val="1F497D"/>
                </a:solidFill>
                <a:latin typeface="Futura Lt BT" panose="020B0402020204020303" pitchFamily="34" charset="0"/>
                <a:ea typeface="+mn-ea"/>
                <a:cs typeface="+mn-cs"/>
              </a:rPr>
              <a:t>to </a:t>
            </a:r>
            <a:r>
              <a:rPr lang="en-US" sz="1100" kern="0" dirty="0" smtClean="0">
                <a:solidFill>
                  <a:srgbClr val="1F497D"/>
                </a:solidFill>
                <a:latin typeface="Futura Lt BT" panose="020B0402020204020303" pitchFamily="34" charset="0"/>
                <a:ea typeface="+mn-ea"/>
                <a:cs typeface="+mn-cs"/>
              </a:rPr>
              <a:t>25/50% </a:t>
            </a:r>
            <a:r>
              <a:rPr lang="en-US" sz="1100" kern="0" dirty="0">
                <a:solidFill>
                  <a:srgbClr val="1F497D"/>
                </a:solidFill>
                <a:latin typeface="Futura Lt BT" panose="020B0402020204020303" pitchFamily="34" charset="0"/>
                <a:ea typeface="+mn-ea"/>
                <a:cs typeface="+mn-cs"/>
              </a:rPr>
              <a:t>of total </a:t>
            </a:r>
            <a:r>
              <a:rPr lang="en-US" sz="1100" kern="0" dirty="0" smtClean="0">
                <a:solidFill>
                  <a:srgbClr val="1F497D"/>
                </a:solidFill>
                <a:latin typeface="Futura Lt BT" panose="020B0402020204020303" pitchFamily="34" charset="0"/>
                <a:ea typeface="+mn-ea"/>
                <a:cs typeface="+mn-cs"/>
              </a:rPr>
              <a:t>commitments</a:t>
            </a:r>
            <a:endParaRPr lang="en-US" sz="1100" kern="0" dirty="0">
              <a:solidFill>
                <a:srgbClr val="1F497D"/>
              </a:solidFill>
              <a:latin typeface="Futura Lt BT" panose="020B0402020204020303" pitchFamily="34" charset="0"/>
              <a:ea typeface="+mn-ea"/>
              <a:cs typeface="+mn-cs"/>
            </a:endParaRPr>
          </a:p>
        </p:txBody>
      </p:sp>
      <p:sp>
        <p:nvSpPr>
          <p:cNvPr id="40" name="Rectangle 39"/>
          <p:cNvSpPr/>
          <p:nvPr/>
        </p:nvSpPr>
        <p:spPr>
          <a:xfrm>
            <a:off x="1332624" y="4281821"/>
            <a:ext cx="1002586" cy="910750"/>
          </a:xfrm>
          <a:prstGeom prst="rect">
            <a:avLst/>
          </a:prstGeom>
          <a:solidFill>
            <a:schemeClr val="bg1">
              <a:lumMod val="65000"/>
            </a:scheme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fr-CH" sz="1100" kern="0" dirty="0" smtClean="0">
                <a:solidFill>
                  <a:srgbClr val="1F497D"/>
                </a:solidFill>
                <a:latin typeface="Futura Lt BT" panose="020B0402020204020303" pitchFamily="34" charset="0"/>
                <a:ea typeface="+mn-ea"/>
                <a:cs typeface="+mn-cs"/>
              </a:rPr>
              <a:t>EU + Horizon 2020 Associated Countries</a:t>
            </a:r>
            <a:endParaRPr lang="en-US" sz="1100" kern="0" dirty="0" smtClean="0">
              <a:solidFill>
                <a:srgbClr val="1F497D"/>
              </a:solidFill>
              <a:latin typeface="Futura Lt BT" panose="020B0402020204020303" pitchFamily="34" charset="0"/>
              <a:ea typeface="+mn-ea"/>
              <a:cs typeface="+mn-cs"/>
            </a:endParaRPr>
          </a:p>
        </p:txBody>
      </p:sp>
      <p:sp>
        <p:nvSpPr>
          <p:cNvPr id="44" name="Rectangle 43"/>
          <p:cNvSpPr/>
          <p:nvPr/>
        </p:nvSpPr>
        <p:spPr>
          <a:xfrm>
            <a:off x="156232" y="4287323"/>
            <a:ext cx="1054900" cy="910750"/>
          </a:xfrm>
          <a:prstGeom prst="rect">
            <a:avLst/>
          </a:prstGeom>
          <a:solidFill>
            <a:srgbClr val="FFC000"/>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en-US" sz="1200" b="0" kern="0" dirty="0" smtClean="0">
                <a:solidFill>
                  <a:srgbClr val="1F497D"/>
                </a:solidFill>
                <a:latin typeface="Futura Lt BT" panose="020B0402020204020303" pitchFamily="34" charset="0"/>
                <a:ea typeface="+mn-ea"/>
                <a:cs typeface="+mn-cs"/>
              </a:rPr>
              <a:t> </a:t>
            </a:r>
            <a:r>
              <a:rPr lang="en-US" sz="1200" kern="0" dirty="0" smtClean="0">
                <a:solidFill>
                  <a:srgbClr val="1F497D"/>
                </a:solidFill>
                <a:latin typeface="Futura Lt BT" panose="020B0402020204020303" pitchFamily="34" charset="0"/>
                <a:ea typeface="+mn-ea"/>
                <a:cs typeface="+mn-cs"/>
              </a:rPr>
              <a:t>x2 of investment ticket in eligible investees</a:t>
            </a:r>
            <a:endParaRPr lang="en-US" sz="1200" b="0" kern="0" dirty="0" smtClean="0">
              <a:solidFill>
                <a:srgbClr val="1F497D"/>
              </a:solidFill>
              <a:latin typeface="Futura Lt BT" panose="020B0402020204020303" pitchFamily="34" charset="0"/>
              <a:ea typeface="+mn-ea"/>
              <a:cs typeface="+mn-cs"/>
            </a:endParaRPr>
          </a:p>
        </p:txBody>
      </p:sp>
      <p:sp>
        <p:nvSpPr>
          <p:cNvPr id="45" name="Rectangle 44"/>
          <p:cNvSpPr/>
          <p:nvPr/>
        </p:nvSpPr>
        <p:spPr>
          <a:xfrm>
            <a:off x="2463076" y="4287323"/>
            <a:ext cx="1002586" cy="910750"/>
          </a:xfrm>
          <a:prstGeom prst="rect">
            <a:avLst/>
          </a:prstGeom>
          <a:solidFill>
            <a:sysClr val="window" lastClr="FFFFFF">
              <a:lumMod val="85000"/>
            </a:sysClr>
          </a:solidFill>
          <a:ln w="9525" cap="flat" cmpd="sng" algn="ctr">
            <a:solidFill>
              <a:sysClr val="window" lastClr="FFFFFF">
                <a:lumMod val="75000"/>
              </a:sysClr>
            </a:solidFill>
            <a:prstDash val="solid"/>
          </a:ln>
          <a:effectLst>
            <a:outerShdw blurRad="40000" dist="23000" dir="5400000" rotWithShape="0">
              <a:srgbClr val="000000">
                <a:alpha val="35000"/>
              </a:srgbClr>
            </a:outerShdw>
          </a:effectLst>
        </p:spPr>
        <p:txBody>
          <a:bodyPr rtlCol="0" anchor="ctr"/>
          <a:lstStyle/>
          <a:p>
            <a:pPr algn="ctr" defTabSz="457200" eaLnBrk="1" fontAlgn="auto" hangingPunct="1">
              <a:spcBef>
                <a:spcPts val="0"/>
              </a:spcBef>
              <a:spcAft>
                <a:spcPts val="0"/>
              </a:spcAft>
              <a:defRPr/>
            </a:pPr>
            <a:r>
              <a:rPr lang="fr-CH" sz="1100" kern="0" dirty="0" smtClean="0">
                <a:solidFill>
                  <a:srgbClr val="1F497D"/>
                </a:solidFill>
                <a:latin typeface="Futura Lt BT" panose="020B0402020204020303" pitchFamily="34" charset="0"/>
                <a:ea typeface="+mn-ea"/>
                <a:cs typeface="+mn-cs"/>
              </a:rPr>
              <a:t>Call for Expression of Interest</a:t>
            </a:r>
            <a:endParaRPr lang="en-US" sz="1100" kern="0" dirty="0" smtClean="0">
              <a:solidFill>
                <a:srgbClr val="1F497D"/>
              </a:solidFill>
              <a:latin typeface="Futura Lt BT" panose="020B0402020204020303" pitchFamily="34" charset="0"/>
              <a:ea typeface="+mn-ea"/>
              <a:cs typeface="+mn-cs"/>
            </a:endParaRPr>
          </a:p>
        </p:txBody>
      </p:sp>
      <p:sp>
        <p:nvSpPr>
          <p:cNvPr id="25" name="Rectangle 24"/>
          <p:cNvSpPr/>
          <p:nvPr/>
        </p:nvSpPr>
        <p:spPr>
          <a:xfrm>
            <a:off x="232431" y="1083273"/>
            <a:ext cx="3272769" cy="304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en-US" sz="1800" dirty="0" smtClean="0">
                <a:solidFill>
                  <a:srgbClr val="1F497D"/>
                </a:solidFill>
                <a:latin typeface="Futura Lt BT" panose="020B0402020204020303" pitchFamily="34" charset="0"/>
              </a:rPr>
              <a:t>Basic features</a:t>
            </a:r>
            <a:endParaRPr lang="en-US" sz="1800" dirty="0">
              <a:solidFill>
                <a:srgbClr val="1F497D"/>
              </a:solidFill>
              <a:latin typeface="Futura Lt BT" panose="020B0402020204020303" pitchFamily="34" charset="0"/>
            </a:endParaRPr>
          </a:p>
        </p:txBody>
      </p:sp>
      <p:sp>
        <p:nvSpPr>
          <p:cNvPr id="26" name="Rectangle 25"/>
          <p:cNvSpPr/>
          <p:nvPr/>
        </p:nvSpPr>
        <p:spPr>
          <a:xfrm>
            <a:off x="3762503" y="1083273"/>
            <a:ext cx="4852098" cy="3048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r>
              <a:rPr lang="fr-CH" sz="1800" dirty="0" smtClean="0">
                <a:solidFill>
                  <a:srgbClr val="1F497D"/>
                </a:solidFill>
                <a:latin typeface="Futura Lt BT" panose="020B0402020204020303" pitchFamily="34" charset="0"/>
              </a:rPr>
              <a:t>Stage coverage</a:t>
            </a:r>
            <a:endParaRPr lang="en-GB" sz="1800" dirty="0">
              <a:solidFill>
                <a:srgbClr val="1F497D"/>
              </a:solidFill>
              <a:latin typeface="Futura Lt BT" panose="020B0402020204020303" pitchFamily="34" charset="0"/>
            </a:endParaRPr>
          </a:p>
        </p:txBody>
      </p:sp>
      <p:sp>
        <p:nvSpPr>
          <p:cNvPr id="3" name="Rectangle 2"/>
          <p:cNvSpPr/>
          <p:nvPr/>
        </p:nvSpPr>
        <p:spPr>
          <a:xfrm>
            <a:off x="1600200" y="381000"/>
            <a:ext cx="914536"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 name="Rectangle 1"/>
          <p:cNvSpPr/>
          <p:nvPr/>
        </p:nvSpPr>
        <p:spPr>
          <a:xfrm>
            <a:off x="1600200" y="6312758"/>
            <a:ext cx="862876" cy="2404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fontAlgn="auto" hangingPunct="1">
              <a:spcBef>
                <a:spcPts val="0"/>
              </a:spcBef>
              <a:spcAft>
                <a:spcPts val="0"/>
              </a:spcAft>
            </a:pPr>
            <a:endParaRPr lang="en-GB" sz="1800" b="0" dirty="0">
              <a:solidFill>
                <a:prstClr val="white"/>
              </a:solidFill>
            </a:endParaRPr>
          </a:p>
        </p:txBody>
      </p:sp>
      <p:sp>
        <p:nvSpPr>
          <p:cNvPr id="29" name="Title 1"/>
          <p:cNvSpPr>
            <a:spLocks noGrp="1"/>
          </p:cNvSpPr>
          <p:nvPr>
            <p:ph type="title"/>
          </p:nvPr>
        </p:nvSpPr>
        <p:spPr>
          <a:xfrm>
            <a:off x="261768" y="411163"/>
            <a:ext cx="8425032" cy="579437"/>
          </a:xfrm>
        </p:spPr>
        <p:txBody>
          <a:bodyPr>
            <a:normAutofit fontScale="90000"/>
          </a:bodyPr>
          <a:lstStyle/>
          <a:p>
            <a:r>
              <a:rPr lang="fr-BE" dirty="0" smtClean="0"/>
              <a:t>InnovFin </a:t>
            </a:r>
            <a:r>
              <a:rPr lang="fr-BE" b="1" dirty="0" smtClean="0"/>
              <a:t>Equity </a:t>
            </a:r>
            <a:r>
              <a:rPr lang="fr-BE" sz="1100" b="1" i="1" dirty="0" smtClean="0"/>
              <a:t>– </a:t>
            </a:r>
            <a:r>
              <a:rPr lang="en-GB" sz="1100" b="1" i="1" dirty="0" smtClean="0"/>
              <a:t>list of funds currently selected at </a:t>
            </a:r>
            <a:r>
              <a:rPr lang="fr-BE" sz="1100" b="1" i="1" dirty="0" smtClean="0">
                <a:hlinkClick r:id="rId9"/>
              </a:rPr>
              <a:t>http</a:t>
            </a:r>
            <a:r>
              <a:rPr lang="fr-BE" sz="1100" b="1" i="1" dirty="0">
                <a:hlinkClick r:id="rId9"/>
              </a:rPr>
              <a:t>://</a:t>
            </a:r>
            <a:r>
              <a:rPr lang="fr-BE" sz="1100" b="1" i="1" dirty="0" smtClean="0">
                <a:hlinkClick r:id="rId9"/>
              </a:rPr>
              <a:t>www.eif.org/what_we_do/equity/single_eu_equity_instrument/innovfin-equity/innovfin-equity-signed-deals.pdf</a:t>
            </a:r>
            <a:r>
              <a:rPr lang="fr-BE" sz="1100" b="1" i="1" dirty="0" smtClean="0"/>
              <a:t> </a:t>
            </a:r>
            <a:endParaRPr lang="en-GB" sz="1100" b="1" i="1" dirty="0"/>
          </a:p>
        </p:txBody>
      </p:sp>
      <p:pic>
        <p:nvPicPr>
          <p:cNvPr id="1026"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550691" y="3675569"/>
            <a:ext cx="1251194" cy="749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54715" y="3404394"/>
            <a:ext cx="1328738" cy="786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550691" y="2468228"/>
            <a:ext cx="1313657" cy="786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Freeform 40"/>
          <p:cNvSpPr/>
          <p:nvPr/>
        </p:nvSpPr>
        <p:spPr>
          <a:xfrm>
            <a:off x="3582418" y="1436083"/>
            <a:ext cx="1283524" cy="834540"/>
          </a:xfrm>
          <a:custGeom>
            <a:avLst/>
            <a:gdLst>
              <a:gd name="connsiteX0" fmla="*/ 0 w 2833687"/>
              <a:gd name="connsiteY0" fmla="*/ 0 h 1700212"/>
              <a:gd name="connsiteX1" fmla="*/ 2833687 w 2833687"/>
              <a:gd name="connsiteY1" fmla="*/ 0 h 1700212"/>
              <a:gd name="connsiteX2" fmla="*/ 2833687 w 2833687"/>
              <a:gd name="connsiteY2" fmla="*/ 1700212 h 1700212"/>
              <a:gd name="connsiteX3" fmla="*/ 0 w 2833687"/>
              <a:gd name="connsiteY3" fmla="*/ 1700212 h 1700212"/>
              <a:gd name="connsiteX4" fmla="*/ 0 w 2833687"/>
              <a:gd name="connsiteY4" fmla="*/ 0 h 1700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687" h="1700212">
                <a:moveTo>
                  <a:pt x="0" y="0"/>
                </a:moveTo>
                <a:lnTo>
                  <a:pt x="2833687" y="0"/>
                </a:lnTo>
                <a:lnTo>
                  <a:pt x="2833687" y="1700212"/>
                </a:lnTo>
                <a:lnTo>
                  <a:pt x="0" y="1700212"/>
                </a:lnTo>
                <a:lnTo>
                  <a:pt x="0" y="0"/>
                </a:lnTo>
                <a:close/>
              </a:path>
            </a:pathLst>
          </a:custGeom>
          <a:solidFill>
            <a:schemeClr val="bg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3820" tIns="83820" rIns="83820" bIns="83820" numCol="1" spcCol="1270" anchor="ctr" anchorCtr="0">
            <a:noAutofit/>
          </a:bodyPr>
          <a:lstStyle/>
          <a:p>
            <a:pPr algn="ctr" defTabSz="977900" eaLnBrk="1" fontAlgn="auto" hangingPunct="1">
              <a:lnSpc>
                <a:spcPct val="90000"/>
              </a:lnSpc>
              <a:spcAft>
                <a:spcPct val="35000"/>
              </a:spcAft>
            </a:pPr>
            <a:r>
              <a:rPr lang="en-US" sz="1000" b="0" dirty="0" smtClean="0">
                <a:solidFill>
                  <a:prstClr val="white"/>
                </a:solidFill>
                <a:latin typeface="Futura Lt BT" panose="020B0402020204020303" pitchFamily="34" charset="0"/>
              </a:rPr>
              <a:t>FoF targets at least 4 countries (EU and/or H2020 Associated Countries)</a:t>
            </a:r>
            <a:endParaRPr lang="en-US" sz="1000" b="0" dirty="0">
              <a:solidFill>
                <a:prstClr val="white"/>
              </a:solidFill>
              <a:latin typeface="Futura Lt BT" panose="020B0402020204020303" pitchFamily="34" charset="0"/>
            </a:endParaRPr>
          </a:p>
        </p:txBody>
      </p:sp>
    </p:spTree>
    <p:extLst>
      <p:ext uri="{BB962C8B-B14F-4D97-AF65-F5344CB8AC3E}">
        <p14:creationId xmlns:p14="http://schemas.microsoft.com/office/powerpoint/2010/main" val="1328189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EIF">
      <a:dk1>
        <a:sysClr val="windowText" lastClr="000000"/>
      </a:dk1>
      <a:lt1>
        <a:sysClr val="window" lastClr="FFFFFF"/>
      </a:lt1>
      <a:dk2>
        <a:srgbClr val="114FA0"/>
      </a:dk2>
      <a:lt2>
        <a:srgbClr val="B6B6B6"/>
      </a:lt2>
      <a:accent1>
        <a:srgbClr val="FFD100"/>
      </a:accent1>
      <a:accent2>
        <a:srgbClr val="114FA0"/>
      </a:accent2>
      <a:accent3>
        <a:srgbClr val="B6B6B6"/>
      </a:accent3>
      <a:accent4>
        <a:srgbClr val="595959"/>
      </a:accent4>
      <a:accent5>
        <a:srgbClr val="C0D9F2"/>
      </a:accent5>
      <a:accent6>
        <a:srgbClr val="589ADB"/>
      </a:accent6>
      <a:hlink>
        <a:srgbClr val="072245"/>
      </a:hlink>
      <a:folHlink>
        <a:srgbClr val="114F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EIF">
      <a:dk1>
        <a:sysClr val="windowText" lastClr="000000"/>
      </a:dk1>
      <a:lt1>
        <a:sysClr val="window" lastClr="FFFFFF"/>
      </a:lt1>
      <a:dk2>
        <a:srgbClr val="114FA0"/>
      </a:dk2>
      <a:lt2>
        <a:srgbClr val="B6B6B6"/>
      </a:lt2>
      <a:accent1>
        <a:srgbClr val="FFD100"/>
      </a:accent1>
      <a:accent2>
        <a:srgbClr val="114FA0"/>
      </a:accent2>
      <a:accent3>
        <a:srgbClr val="B6B6B6"/>
      </a:accent3>
      <a:accent4>
        <a:srgbClr val="595959"/>
      </a:accent4>
      <a:accent5>
        <a:srgbClr val="C0D9F2"/>
      </a:accent5>
      <a:accent6>
        <a:srgbClr val="589ADB"/>
      </a:accent6>
      <a:hlink>
        <a:srgbClr val="072245"/>
      </a:hlink>
      <a:folHlink>
        <a:srgbClr val="114F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EIF">
      <a:dk1>
        <a:sysClr val="windowText" lastClr="000000"/>
      </a:dk1>
      <a:lt1>
        <a:sysClr val="window" lastClr="FFFFFF"/>
      </a:lt1>
      <a:dk2>
        <a:srgbClr val="114FA0"/>
      </a:dk2>
      <a:lt2>
        <a:srgbClr val="B6B6B6"/>
      </a:lt2>
      <a:accent1>
        <a:srgbClr val="FFD100"/>
      </a:accent1>
      <a:accent2>
        <a:srgbClr val="114FA0"/>
      </a:accent2>
      <a:accent3>
        <a:srgbClr val="B6B6B6"/>
      </a:accent3>
      <a:accent4>
        <a:srgbClr val="595959"/>
      </a:accent4>
      <a:accent5>
        <a:srgbClr val="C0D9F2"/>
      </a:accent5>
      <a:accent6>
        <a:srgbClr val="589ADB"/>
      </a:accent6>
      <a:hlink>
        <a:srgbClr val="072245"/>
      </a:hlink>
      <a:folHlink>
        <a:srgbClr val="114FA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IF">
    <a:dk1>
      <a:sysClr val="windowText" lastClr="000000"/>
    </a:dk1>
    <a:lt1>
      <a:sysClr val="window" lastClr="FFFFFF"/>
    </a:lt1>
    <a:dk2>
      <a:srgbClr val="114FA0"/>
    </a:dk2>
    <a:lt2>
      <a:srgbClr val="B6B6B6"/>
    </a:lt2>
    <a:accent1>
      <a:srgbClr val="FFD100"/>
    </a:accent1>
    <a:accent2>
      <a:srgbClr val="114FA0"/>
    </a:accent2>
    <a:accent3>
      <a:srgbClr val="B6B6B6"/>
    </a:accent3>
    <a:accent4>
      <a:srgbClr val="595959"/>
    </a:accent4>
    <a:accent5>
      <a:srgbClr val="C0D9F2"/>
    </a:accent5>
    <a:accent6>
      <a:srgbClr val="589ADB"/>
    </a:accent6>
    <a:hlink>
      <a:srgbClr val="072245"/>
    </a:hlink>
    <a:folHlink>
      <a:srgbClr val="114FA0"/>
    </a:folHlink>
  </a:clrScheme>
</a:themeOverride>
</file>

<file path=docProps/app.xml><?xml version="1.0" encoding="utf-8"?>
<Properties xmlns="http://schemas.openxmlformats.org/officeDocument/2006/extended-properties" xmlns:vt="http://schemas.openxmlformats.org/officeDocument/2006/docPropsVTypes">
  <Template/>
  <TotalTime>4253</TotalTime>
  <Words>2958</Words>
  <Application>Microsoft Office PowerPoint</Application>
  <PresentationFormat>On-screen Show (4:3)</PresentationFormat>
  <Paragraphs>454</Paragraphs>
  <Slides>32</Slides>
  <Notes>17</Notes>
  <HiddenSlides>0</HiddenSlides>
  <MMClips>0</MMClips>
  <ScaleCrop>false</ScaleCrop>
  <HeadingPairs>
    <vt:vector size="6" baseType="variant">
      <vt:variant>
        <vt:lpstr>Fonts Used</vt:lpstr>
      </vt:variant>
      <vt:variant>
        <vt:i4>13</vt:i4>
      </vt:variant>
      <vt:variant>
        <vt:lpstr>Theme</vt:lpstr>
      </vt:variant>
      <vt:variant>
        <vt:i4>10</vt:i4>
      </vt:variant>
      <vt:variant>
        <vt:lpstr>Slide Titles</vt:lpstr>
      </vt:variant>
      <vt:variant>
        <vt:i4>32</vt:i4>
      </vt:variant>
    </vt:vector>
  </HeadingPairs>
  <TitlesOfParts>
    <vt:vector size="55" baseType="lpstr">
      <vt:lpstr>MS PGothic</vt:lpstr>
      <vt:lpstr>MS PGothic</vt:lpstr>
      <vt:lpstr>Arial</vt:lpstr>
      <vt:lpstr>Arial Greek</vt:lpstr>
      <vt:lpstr>Calibri</vt:lpstr>
      <vt:lpstr>Futura Lt BT</vt:lpstr>
      <vt:lpstr>MV Boli</vt:lpstr>
      <vt:lpstr>Myriad Pro</vt:lpstr>
      <vt:lpstr>Myriad Pro Light</vt:lpstr>
      <vt:lpstr>Symbol</vt:lpstr>
      <vt:lpstr>Times New Roman</vt:lpstr>
      <vt:lpstr>Verdana</vt:lpstr>
      <vt:lpstr>Wingdings</vt:lpstr>
      <vt:lpstr>Office Theme</vt:lpstr>
      <vt:lpstr>1_Office Theme</vt:lpstr>
      <vt:lpstr>4_Office Theme</vt:lpstr>
      <vt:lpstr>2_Office Theme</vt:lpstr>
      <vt:lpstr>3_Office Theme</vt:lpstr>
      <vt:lpstr>5_Office Theme</vt:lpstr>
      <vt:lpstr>6_Office Theme</vt:lpstr>
      <vt:lpstr>Slide_Master</vt:lpstr>
      <vt:lpstr>7_Office Theme</vt:lpstr>
      <vt:lpstr>8_Office Theme</vt:lpstr>
      <vt:lpstr>PowerPoint Presentation</vt:lpstr>
      <vt:lpstr>PowerPoint Presentation</vt:lpstr>
      <vt:lpstr>PowerPoint Presentation</vt:lpstr>
      <vt:lpstr>PowerPoint Presentation</vt:lpstr>
      <vt:lpstr>InnovFin Product Overview</vt:lpstr>
      <vt:lpstr>InnovFin SME Guarantee – intervention logic</vt:lpstr>
      <vt:lpstr>InnovFin Equity – intervention logic</vt:lpstr>
      <vt:lpstr>InnovFin Product Overview</vt:lpstr>
      <vt:lpstr>InnovFin Equity – list of funds currently selected at http://www.eif.org/what_we_do/equity/single_eu_equity_instrument/innovfin-equity/innovfin-equity-signed-deals.pdf </vt:lpstr>
      <vt:lpstr>Pan-European VC Funds-of-Funds</vt:lpstr>
      <vt:lpstr>InnovFin Product Overview</vt:lpstr>
      <vt:lpstr>InnovFin SME Guarantee</vt:lpstr>
      <vt:lpstr>InnovFin SME Guarantee - Key Terms</vt:lpstr>
      <vt:lpstr>PowerPoint Presentation</vt:lpstr>
      <vt:lpstr>PowerPoint Presentation</vt:lpstr>
      <vt:lpstr>PowerPoint Presentation</vt:lpstr>
      <vt:lpstr>PowerPoint Presentation</vt:lpstr>
      <vt:lpstr>PowerPoint Presentation</vt:lpstr>
      <vt:lpstr>InnovFin Product Overview</vt:lpstr>
      <vt:lpstr>How does InnovFin Science work?</vt:lpstr>
      <vt:lpstr>InnovFin Product Overview</vt:lpstr>
      <vt:lpstr> Innovation Finance Advisory- What do we do?</vt:lpstr>
      <vt:lpstr>PowerPoint Presentation</vt:lpstr>
      <vt:lpstr>How does the MidCap Guarantee work?</vt:lpstr>
      <vt:lpstr>How does InnovFin Corporate Research Equity work?</vt:lpstr>
      <vt:lpstr>InnovFin Technology Transfer</vt:lpstr>
      <vt:lpstr>InnovFin Business Angels</vt:lpstr>
      <vt:lpstr>InnovFin VC</vt:lpstr>
      <vt:lpstr>InnovFin Funds-of-Funds (distinct from Pan-European FoF, q.v.)  </vt:lpstr>
      <vt:lpstr>Innovation Eligibility Criteria</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Valerie Brunner</cp:lastModifiedBy>
  <cp:revision>173</cp:revision>
  <dcterms:created xsi:type="dcterms:W3CDTF">2017-06-01T14:50:51Z</dcterms:created>
  <dcterms:modified xsi:type="dcterms:W3CDTF">2018-02-05T18:27:13Z</dcterms:modified>
</cp:coreProperties>
</file>