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688-27BC-429B-BC15-C8CF8FE0BD47}" type="datetimeFigureOut">
              <a:rPr lang="en-GB" smtClean="0"/>
              <a:t>30/11/2017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C014E-D73C-4929-8126-D32BBE0BF3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8189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688-27BC-429B-BC15-C8CF8FE0BD47}" type="datetimeFigureOut">
              <a:rPr lang="en-GB" smtClean="0"/>
              <a:t>30/11/2017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C014E-D73C-4929-8126-D32BBE0BF3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3059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688-27BC-429B-BC15-C8CF8FE0BD47}" type="datetimeFigureOut">
              <a:rPr lang="en-GB" smtClean="0"/>
              <a:t>30/11/2017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C014E-D73C-4929-8126-D32BBE0BF3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051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688-27BC-429B-BC15-C8CF8FE0BD47}" type="datetimeFigureOut">
              <a:rPr lang="en-GB" smtClean="0"/>
              <a:t>30/11/2017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C014E-D73C-4929-8126-D32BBE0BF3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7420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688-27BC-429B-BC15-C8CF8FE0BD47}" type="datetimeFigureOut">
              <a:rPr lang="en-GB" smtClean="0"/>
              <a:t>30/11/2017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C014E-D73C-4929-8126-D32BBE0BF3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6031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688-27BC-429B-BC15-C8CF8FE0BD47}" type="datetimeFigureOut">
              <a:rPr lang="en-GB" smtClean="0"/>
              <a:t>30/11/2017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C014E-D73C-4929-8126-D32BBE0BF3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1041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688-27BC-429B-BC15-C8CF8FE0BD47}" type="datetimeFigureOut">
              <a:rPr lang="en-GB" smtClean="0"/>
              <a:t>30/11/2017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C014E-D73C-4929-8126-D32BBE0BF3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9707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688-27BC-429B-BC15-C8CF8FE0BD47}" type="datetimeFigureOut">
              <a:rPr lang="en-GB" smtClean="0"/>
              <a:t>30/11/2017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C014E-D73C-4929-8126-D32BBE0BF3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6547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688-27BC-429B-BC15-C8CF8FE0BD47}" type="datetimeFigureOut">
              <a:rPr lang="en-GB" smtClean="0"/>
              <a:t>30/11/2017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C014E-D73C-4929-8126-D32BBE0BF3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0577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688-27BC-429B-BC15-C8CF8FE0BD47}" type="datetimeFigureOut">
              <a:rPr lang="en-GB" smtClean="0"/>
              <a:t>30/11/2017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C014E-D73C-4929-8126-D32BBE0BF3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9363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688-27BC-429B-BC15-C8CF8FE0BD47}" type="datetimeFigureOut">
              <a:rPr lang="en-GB" smtClean="0"/>
              <a:t>30/11/2017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C014E-D73C-4929-8126-D32BBE0BF3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2629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41688-27BC-429B-BC15-C8CF8FE0BD47}" type="datetimeFigureOut">
              <a:rPr lang="en-GB" smtClean="0"/>
              <a:t>30/11/2017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EC014E-D73C-4929-8126-D32BBE0BF3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5350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fair-center.eu/" TargetMode="External"/><Relationship Id="rId3" Type="http://schemas.openxmlformats.org/officeDocument/2006/relationships/hyperlink" Target="http://www.aalto.fi/fi/" TargetMode="External"/><Relationship Id="rId7" Type="http://schemas.openxmlformats.org/officeDocument/2006/relationships/hyperlink" Target="http://public.web.cern.ch/public/" TargetMode="External"/><Relationship Id="rId2" Type="http://schemas.openxmlformats.org/officeDocument/2006/relationships/hyperlink" Target="http://www.helsinki.fi/yliopisto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tut.fi/" TargetMode="External"/><Relationship Id="rId5" Type="http://schemas.openxmlformats.org/officeDocument/2006/relationships/hyperlink" Target="http://www.lut.fi/" TargetMode="External"/><Relationship Id="rId4" Type="http://schemas.openxmlformats.org/officeDocument/2006/relationships/hyperlink" Target="https://www.jyu.fi/" TargetMode="External"/><Relationship Id="rId9" Type="http://schemas.openxmlformats.org/officeDocument/2006/relationships/hyperlink" Target="http://www.hip.f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research.hip.fi/hwp/acctech/accelerator-technology/m-s-m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 smtClean="0"/>
              <a:t>Helsinki Institute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Physics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 smtClean="0"/>
              <a:t>Markus Aicheler </a:t>
            </a:r>
          </a:p>
          <a:p>
            <a:r>
              <a:rPr lang="de-CH" dirty="0" smtClean="0"/>
              <a:t>30.11.2017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6590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Our</a:t>
            </a:r>
            <a:r>
              <a:rPr lang="de-CH" dirty="0" smtClean="0"/>
              <a:t> </a:t>
            </a:r>
            <a:r>
              <a:rPr lang="de-CH" dirty="0" err="1" smtClean="0"/>
              <a:t>mission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n-GB" dirty="0" smtClean="0"/>
              <a:t>The </a:t>
            </a:r>
            <a:r>
              <a:rPr lang="en-GB" b="1" dirty="0" smtClean="0"/>
              <a:t>Helsinki Institute of Physics </a:t>
            </a:r>
            <a:r>
              <a:rPr lang="en-GB" dirty="0" smtClean="0"/>
              <a:t>is a physics research institute that is operated jointly by the </a:t>
            </a:r>
            <a:r>
              <a:rPr lang="en-GB" dirty="0" smtClean="0">
                <a:hlinkClick r:id="rId2" tooltip="University of Helsinki"/>
              </a:rPr>
              <a:t>University of Helsinki</a:t>
            </a:r>
            <a:r>
              <a:rPr lang="en-GB" dirty="0" smtClean="0"/>
              <a:t>, </a:t>
            </a:r>
            <a:r>
              <a:rPr lang="en-GB" dirty="0" smtClean="0">
                <a:hlinkClick r:id="rId3" tooltip="Aalto University"/>
              </a:rPr>
              <a:t>Aalto University</a:t>
            </a:r>
            <a:r>
              <a:rPr lang="en-GB" dirty="0" smtClean="0"/>
              <a:t>, the </a:t>
            </a:r>
            <a:r>
              <a:rPr lang="en-GB" dirty="0" smtClean="0">
                <a:hlinkClick r:id="rId4" tooltip="University of Jyväskylä"/>
              </a:rPr>
              <a:t>University of </a:t>
            </a:r>
            <a:r>
              <a:rPr lang="en-GB" dirty="0" err="1" smtClean="0">
                <a:hlinkClick r:id="rId4" tooltip="University of Jyväskylä"/>
              </a:rPr>
              <a:t>Jyväskylä</a:t>
            </a:r>
            <a:r>
              <a:rPr lang="en-GB" dirty="0" smtClean="0"/>
              <a:t>, the </a:t>
            </a:r>
            <a:r>
              <a:rPr lang="en-GB" dirty="0" smtClean="0">
                <a:hlinkClick r:id="rId5" tooltip="Lappeenranta University of Technology"/>
              </a:rPr>
              <a:t>Lappeenranta University of Technology</a:t>
            </a:r>
            <a:r>
              <a:rPr lang="en-GB" dirty="0" smtClean="0"/>
              <a:t>, and the </a:t>
            </a:r>
            <a:r>
              <a:rPr lang="en-GB" dirty="0" smtClean="0">
                <a:hlinkClick r:id="rId6" tooltip="Tampere University of Technology"/>
              </a:rPr>
              <a:t>Tampere University of Technology</a:t>
            </a:r>
            <a:r>
              <a:rPr lang="en-GB" dirty="0" smtClean="0"/>
              <a:t>. The </a:t>
            </a:r>
            <a:r>
              <a:rPr lang="en-GB" b="1" dirty="0" smtClean="0"/>
              <a:t>research activity </a:t>
            </a:r>
            <a:r>
              <a:rPr lang="en-GB" dirty="0" smtClean="0"/>
              <a:t>at the institute covers an extensive range of subjects in </a:t>
            </a:r>
            <a:r>
              <a:rPr lang="en-GB" b="1" dirty="0" smtClean="0"/>
              <a:t>theoretical physics and experimental subatomic physics</a:t>
            </a:r>
            <a:r>
              <a:rPr lang="en-GB" dirty="0" smtClean="0"/>
              <a:t>. The </a:t>
            </a:r>
            <a:r>
              <a:rPr lang="en-GB" b="1" dirty="0" smtClean="0"/>
              <a:t>mandate</a:t>
            </a:r>
            <a:r>
              <a:rPr lang="en-GB" dirty="0" smtClean="0"/>
              <a:t> of the institute is to </a:t>
            </a:r>
            <a:r>
              <a:rPr lang="en-GB" b="1" dirty="0" smtClean="0"/>
              <a:t>carry out and facilitate research in basic and applied physics</a:t>
            </a:r>
            <a:r>
              <a:rPr lang="en-GB" dirty="0" smtClean="0"/>
              <a:t> as well as in </a:t>
            </a:r>
            <a:r>
              <a:rPr lang="en-GB" b="1" dirty="0" smtClean="0"/>
              <a:t>physics research and technology</a:t>
            </a:r>
            <a:r>
              <a:rPr lang="en-GB" dirty="0" smtClean="0"/>
              <a:t> </a:t>
            </a:r>
            <a:r>
              <a:rPr lang="en-GB" b="1" dirty="0" smtClean="0"/>
              <a:t>development</a:t>
            </a:r>
            <a:r>
              <a:rPr lang="en-GB" dirty="0" smtClean="0"/>
              <a:t> at international accelerator laboratories. The institute is responsible for the Finnish research collaboration with </a:t>
            </a:r>
            <a:r>
              <a:rPr lang="en-GB" dirty="0" smtClean="0">
                <a:hlinkClick r:id="rId7" tooltip="CERN"/>
              </a:rPr>
              <a:t>CERN</a:t>
            </a:r>
            <a:r>
              <a:rPr lang="en-GB" dirty="0" smtClean="0"/>
              <a:t>. Also, the institute coordinates the Finnish contribution to the </a:t>
            </a:r>
            <a:r>
              <a:rPr lang="en-GB" dirty="0" smtClean="0">
                <a:hlinkClick r:id="rId8" tooltip="FAIR - An International Facility for Antiproton and Ion Research"/>
              </a:rPr>
              <a:t>FAIR</a:t>
            </a:r>
            <a:r>
              <a:rPr lang="en-GB" dirty="0" smtClean="0"/>
              <a:t> laboratory (Facility for Antiproton and Ion Research) currently under construction in Darmstadt, Germany.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902691" y="6253018"/>
            <a:ext cx="2676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Source: </a:t>
            </a:r>
            <a:r>
              <a:rPr lang="de-CH" dirty="0" smtClean="0">
                <a:hlinkClick r:id="rId9"/>
              </a:rPr>
              <a:t>http://www.hip.fi/</a:t>
            </a:r>
            <a:endParaRPr lang="de-CH" dirty="0" smtClean="0"/>
          </a:p>
        </p:txBody>
      </p:sp>
    </p:spTree>
    <p:extLst>
      <p:ext uri="{BB962C8B-B14F-4D97-AF65-F5344CB8AC3E}">
        <p14:creationId xmlns:p14="http://schemas.microsoft.com/office/powerpoint/2010/main" val="1337506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40" y="114300"/>
            <a:ext cx="7069182" cy="6682154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2724195" y="1983953"/>
            <a:ext cx="2048607" cy="888023"/>
          </a:xfrm>
          <a:prstGeom prst="ellipse">
            <a:avLst/>
          </a:prstGeom>
          <a:solidFill>
            <a:srgbClr val="FF0000">
              <a:alpha val="4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475140" y="2662826"/>
            <a:ext cx="5528496" cy="888023"/>
          </a:xfrm>
          <a:prstGeom prst="ellipse">
            <a:avLst/>
          </a:prstGeom>
          <a:solidFill>
            <a:srgbClr val="FF0000">
              <a:alpha val="4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4183540" y="3341699"/>
            <a:ext cx="1469115" cy="888023"/>
          </a:xfrm>
          <a:prstGeom prst="ellipse">
            <a:avLst/>
          </a:prstGeom>
          <a:solidFill>
            <a:srgbClr val="FF0000">
              <a:alpha val="4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7324437" y="3601044"/>
            <a:ext cx="4618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Starting 2018 Accelerator Technology program will be split in two: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Modules, Structures &amp; Manufacturing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Materials for accelerator technology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324437" y="2871976"/>
            <a:ext cx="2669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Four established programs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324437" y="2243298"/>
            <a:ext cx="3021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Will change beginning of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9239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Acc</a:t>
            </a:r>
            <a:r>
              <a:rPr lang="en-US" dirty="0" smtClean="0"/>
              <a:t>-Tech: Modules, Structures &amp; Manufacturing</a:t>
            </a:r>
            <a:br>
              <a:rPr lang="en-US" dirty="0" smtClean="0"/>
            </a:br>
            <a:r>
              <a:rPr lang="en-US" sz="1800" dirty="0" smtClean="0">
                <a:hlinkClick r:id="rId2"/>
              </a:rPr>
              <a:t>http://research.hip.fi/hwp/acctech/accelerator-technology/m-s-m/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en-US" dirty="0" smtClean="0"/>
              <a:t>The </a:t>
            </a:r>
            <a:r>
              <a:rPr lang="en-US" b="1" dirty="0" smtClean="0"/>
              <a:t>interest</a:t>
            </a:r>
            <a:r>
              <a:rPr lang="en-US" dirty="0" smtClean="0"/>
              <a:t> of the group lays in </a:t>
            </a:r>
            <a:r>
              <a:rPr lang="en-US" b="1" dirty="0" smtClean="0"/>
              <a:t>expanding the portfolio of manufacturing techniques</a:t>
            </a:r>
            <a:r>
              <a:rPr lang="en-US" dirty="0" smtClean="0"/>
              <a:t> and their </a:t>
            </a:r>
            <a:r>
              <a:rPr lang="en-US" b="1" dirty="0" smtClean="0"/>
              <a:t>industrial stakeholders applicable </a:t>
            </a:r>
            <a:r>
              <a:rPr lang="en-US" dirty="0" smtClean="0"/>
              <a:t>to upcoming accelerator machine challenges. Examples for typical manufacturing demands are: </a:t>
            </a:r>
            <a:r>
              <a:rPr lang="en-US" b="1" dirty="0" smtClean="0"/>
              <a:t>Ultra-high precision machining and assembly, additive manufacturing</a:t>
            </a:r>
            <a:r>
              <a:rPr lang="en-US" dirty="0" smtClean="0"/>
              <a:t> of metals and ceramics as well as high temperature bonding. The group tries to </a:t>
            </a:r>
            <a:r>
              <a:rPr lang="en-US" b="1" dirty="0" smtClean="0"/>
              <a:t>foster collaborations </a:t>
            </a:r>
            <a:r>
              <a:rPr lang="en-US" dirty="0" smtClean="0"/>
              <a:t>on these fields between </a:t>
            </a:r>
            <a:r>
              <a:rPr lang="en-US" b="1" dirty="0" smtClean="0"/>
              <a:t>Finnish companies and big science projects.</a:t>
            </a:r>
          </a:p>
          <a:p>
            <a:r>
              <a:rPr lang="en-US" dirty="0" smtClean="0"/>
              <a:t>Small group of currently 6 people (one researcher 5 PhD students)</a:t>
            </a:r>
          </a:p>
          <a:p>
            <a:r>
              <a:rPr lang="en-US" dirty="0" smtClean="0"/>
              <a:t>Current main focus is CLIC:</a:t>
            </a:r>
          </a:p>
          <a:p>
            <a:pPr lvl="1"/>
            <a:r>
              <a:rPr lang="en-US" dirty="0" smtClean="0"/>
              <a:t>Heavy enrolment in the </a:t>
            </a:r>
            <a:r>
              <a:rPr lang="en-US" b="1" dirty="0" smtClean="0"/>
              <a:t>CLIC module </a:t>
            </a:r>
            <a:r>
              <a:rPr lang="en-US" dirty="0" smtClean="0"/>
              <a:t>development and design (2-3 persons @CERN)</a:t>
            </a:r>
          </a:p>
          <a:p>
            <a:pPr lvl="1"/>
            <a:r>
              <a:rPr lang="en-US" dirty="0" smtClean="0"/>
              <a:t>Development of a non-destructive method with micron precision to measure the internal shape of the CLIC accelerating structure disk stack using Fourier Domain Short Coherence Interferometry (FDSCI).</a:t>
            </a:r>
          </a:p>
          <a:p>
            <a:pPr lvl="1"/>
            <a:r>
              <a:rPr lang="en-US" dirty="0" smtClean="0"/>
              <a:t>Development of a rapid ultralow pressure manometer to dynamically measure the outgassing from a RF loaded structure during one RF pulse</a:t>
            </a:r>
          </a:p>
          <a:p>
            <a:r>
              <a:rPr lang="en-US" dirty="0" smtClean="0"/>
              <a:t>Other area of work: Technology development for Beam instrumentation with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668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Examples CLIC-module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1451364"/>
            <a:ext cx="6482381" cy="4863063"/>
          </a:xfrm>
        </p:spPr>
      </p:pic>
      <p:sp>
        <p:nvSpPr>
          <p:cNvPr id="5" name="TextBox 4"/>
          <p:cNvSpPr txBox="1"/>
          <p:nvPr/>
        </p:nvSpPr>
        <p:spPr>
          <a:xfrm>
            <a:off x="7200900" y="1820007"/>
            <a:ext cx="505385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 CDR baseline design from 2013 test-mockup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Running thermal tests combined with numerical simulations in order to predict individual deformations and compensate for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Testing individual components for installation and alignment methods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Powering and cooling of individual components for establishing heat dissipation to air and cooling </a:t>
            </a:r>
            <a:r>
              <a:rPr lang="en-US" dirty="0" err="1" smtClean="0"/>
              <a:t>optimisation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68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Examples CLIC-module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Since beginning of 2017 we are establishing new baseline requirements for the CLIC module</a:t>
            </a:r>
          </a:p>
          <a:p>
            <a:r>
              <a:rPr lang="en-US" dirty="0" smtClean="0"/>
              <a:t>New design optimized for 380 GeV machine</a:t>
            </a:r>
          </a:p>
          <a:p>
            <a:r>
              <a:rPr lang="en-US" dirty="0" smtClean="0"/>
              <a:t>Two versions: klystron based and drive beam based</a:t>
            </a:r>
          </a:p>
          <a:p>
            <a:r>
              <a:rPr lang="en-US" dirty="0" smtClean="0"/>
              <a:t>Ongoing major efforts with C&amp;V and civil engineering in order to converge to a coherent ventilation scheme able to cope with heat dissipation from module (CLIC module is responsible for 95% of heat)</a:t>
            </a:r>
          </a:p>
          <a:p>
            <a:r>
              <a:rPr lang="en-US" dirty="0" smtClean="0"/>
              <a:t>New-generation module design just started based on two possible layouts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38985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would like to do for XLS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Help </a:t>
            </a:r>
            <a:r>
              <a:rPr lang="en-US" b="1" dirty="0" smtClean="0"/>
              <a:t>establishing</a:t>
            </a:r>
            <a:r>
              <a:rPr lang="en-US" dirty="0" smtClean="0"/>
              <a:t> </a:t>
            </a:r>
            <a:r>
              <a:rPr lang="en-US" b="1" dirty="0" smtClean="0"/>
              <a:t>alignment and stability requirements </a:t>
            </a:r>
            <a:r>
              <a:rPr lang="en-US" dirty="0" smtClean="0"/>
              <a:t>for each component in the </a:t>
            </a:r>
            <a:r>
              <a:rPr lang="en-US" dirty="0" err="1" smtClean="0"/>
              <a:t>linac</a:t>
            </a:r>
            <a:endParaRPr lang="en-US" dirty="0" smtClean="0"/>
          </a:p>
          <a:p>
            <a:pPr algn="just"/>
            <a:r>
              <a:rPr lang="en-US" dirty="0" smtClean="0"/>
              <a:t>Develop </a:t>
            </a:r>
            <a:r>
              <a:rPr lang="en-US" b="1" dirty="0" smtClean="0"/>
              <a:t>design for support structure </a:t>
            </a:r>
            <a:r>
              <a:rPr lang="en-US" dirty="0" smtClean="0"/>
              <a:t>of components for the entire length of the accelerator</a:t>
            </a:r>
          </a:p>
          <a:p>
            <a:pPr algn="just"/>
            <a:r>
              <a:rPr lang="en-US" dirty="0" smtClean="0"/>
              <a:t>Use lessons learned from CLIC module for </a:t>
            </a:r>
            <a:r>
              <a:rPr lang="en-US" b="1" dirty="0" smtClean="0"/>
              <a:t>high quality and affordable </a:t>
            </a:r>
            <a:r>
              <a:rPr lang="en-US" dirty="0" smtClean="0"/>
              <a:t>realization of </a:t>
            </a:r>
            <a:r>
              <a:rPr lang="en-US" b="1" dirty="0" smtClean="0"/>
              <a:t>support design</a:t>
            </a:r>
          </a:p>
          <a:p>
            <a:pPr algn="just"/>
            <a:r>
              <a:rPr lang="en-US" dirty="0" smtClean="0"/>
              <a:t>Use </a:t>
            </a:r>
            <a:r>
              <a:rPr lang="en-US" b="1" dirty="0" smtClean="0"/>
              <a:t>synergy</a:t>
            </a:r>
            <a:r>
              <a:rPr lang="en-US" dirty="0" smtClean="0"/>
              <a:t> in </a:t>
            </a:r>
            <a:r>
              <a:rPr lang="en-US" b="1" dirty="0" smtClean="0"/>
              <a:t>prototyping</a:t>
            </a:r>
            <a:r>
              <a:rPr lang="en-US" dirty="0" smtClean="0"/>
              <a:t> for </a:t>
            </a:r>
            <a:r>
              <a:rPr lang="en-US" b="1" dirty="0" smtClean="0"/>
              <a:t>CLIC module </a:t>
            </a:r>
            <a:r>
              <a:rPr lang="en-US" dirty="0" smtClean="0"/>
              <a:t>to improve XLS support design if necessary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70323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534</Words>
  <Application>Microsoft Office PowerPoint</Application>
  <PresentationFormat>Widescreen</PresentationFormat>
  <Paragraphs>35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Helsinki Institute of Physics</vt:lpstr>
      <vt:lpstr>Our mission</vt:lpstr>
      <vt:lpstr>PowerPoint Presentation</vt:lpstr>
      <vt:lpstr>Acc-Tech: Modules, Structures &amp; Manufacturing http://research.hip.fi/hwp/acctech/accelerator-technology/m-s-m/</vt:lpstr>
      <vt:lpstr>Examples CLIC-module</vt:lpstr>
      <vt:lpstr>Examples CLIC-module</vt:lpstr>
      <vt:lpstr>What we would like to do for XLS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Helsinki Institute of Physics</dc:title>
  <dc:creator>Markus Aicheler</dc:creator>
  <cp:lastModifiedBy>Markus Aicheler</cp:lastModifiedBy>
  <cp:revision>6</cp:revision>
  <dcterms:created xsi:type="dcterms:W3CDTF">2017-11-30T07:27:07Z</dcterms:created>
  <dcterms:modified xsi:type="dcterms:W3CDTF">2017-11-30T08:28:22Z</dcterms:modified>
</cp:coreProperties>
</file>