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49" r:id="rId2"/>
    <p:sldMasterId id="2147483673" r:id="rId3"/>
    <p:sldMasterId id="2147483685" r:id="rId4"/>
    <p:sldMasterId id="2147483698" r:id="rId5"/>
  </p:sldMasterIdLst>
  <p:notesMasterIdLst>
    <p:notesMasterId r:id="rId24"/>
  </p:notesMasterIdLst>
  <p:handoutMasterIdLst>
    <p:handoutMasterId r:id="rId25"/>
  </p:handoutMasterIdLst>
  <p:sldIdLst>
    <p:sldId id="665" r:id="rId6"/>
    <p:sldId id="677" r:id="rId7"/>
    <p:sldId id="668" r:id="rId8"/>
    <p:sldId id="622" r:id="rId9"/>
    <p:sldId id="623" r:id="rId10"/>
    <p:sldId id="624" r:id="rId11"/>
    <p:sldId id="680" r:id="rId12"/>
    <p:sldId id="679" r:id="rId13"/>
    <p:sldId id="647" r:id="rId14"/>
    <p:sldId id="648" r:id="rId15"/>
    <p:sldId id="649" r:id="rId16"/>
    <p:sldId id="653" r:id="rId17"/>
    <p:sldId id="654" r:id="rId18"/>
    <p:sldId id="656" r:id="rId19"/>
    <p:sldId id="657" r:id="rId20"/>
    <p:sldId id="675" r:id="rId21"/>
    <p:sldId id="658" r:id="rId22"/>
    <p:sldId id="676" r:id="rId23"/>
  </p:sldIdLst>
  <p:sldSz cx="9144000" cy="6858000" type="screen4x3"/>
  <p:notesSz cx="6794500" cy="9931400"/>
  <p:embeddedFontLst>
    <p:embeddedFont>
      <p:font typeface="Arial Unicode MS" panose="020B0604020202020204" pitchFamily="50" charset="-127"/>
      <p:regular r:id="rId26"/>
    </p:embeddedFont>
    <p:embeddedFont>
      <p:font typeface="맑은 고딕" panose="020B0503020000020004" pitchFamily="50" charset="-127"/>
      <p:regular r:id="rId27"/>
      <p:bold r:id="rId28"/>
    </p:embeddedFont>
    <p:embeddedFont>
      <p:font typeface="Cambria Math" panose="02040503050406030204" pitchFamily="18" charset="0"/>
      <p:regular r:id="rId29"/>
    </p:embeddedFont>
  </p:embeddedFontLst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b="1" kern="1200">
        <a:solidFill>
          <a:srgbClr val="00589C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19" userDrawn="1">
          <p15:clr>
            <a:srgbClr val="A4A3A4"/>
          </p15:clr>
        </p15:guide>
        <p15:guide id="2" orient="horz" pos="663" userDrawn="1">
          <p15:clr>
            <a:srgbClr val="A4A3A4"/>
          </p15:clr>
        </p15:guide>
        <p15:guide id="3" orient="horz" pos="210" userDrawn="1">
          <p15:clr>
            <a:srgbClr val="A4A3A4"/>
          </p15:clr>
        </p15:guide>
        <p15:guide id="4" orient="horz" pos="3113" userDrawn="1">
          <p15:clr>
            <a:srgbClr val="A4A3A4"/>
          </p15:clr>
        </p15:guide>
        <p15:guide id="5" orient="horz" pos="2115" userDrawn="1">
          <p15:clr>
            <a:srgbClr val="A4A3A4"/>
          </p15:clr>
        </p15:guide>
        <p15:guide id="6" pos="2880">
          <p15:clr>
            <a:srgbClr val="A4A3A4"/>
          </p15:clr>
        </p15:guide>
        <p15:guide id="7" pos="5397" userDrawn="1">
          <p15:clr>
            <a:srgbClr val="A4A3A4"/>
          </p15:clr>
        </p15:guide>
        <p15:guide id="8" pos="272" userDrawn="1">
          <p15:clr>
            <a:srgbClr val="A4A3A4"/>
          </p15:clr>
        </p15:guide>
        <p15:guide id="9" pos="367">
          <p15:clr>
            <a:srgbClr val="A4A3A4"/>
          </p15:clr>
        </p15:guide>
        <p15:guide id="11" pos="204" userDrawn="1">
          <p15:clr>
            <a:srgbClr val="A4A3A4"/>
          </p15:clr>
        </p15:guide>
        <p15:guide id="12" orient="horz" pos="5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nkowiak, Andreas" initials="JA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66FF33"/>
    <a:srgbClr val="FFC000"/>
    <a:srgbClr val="0CA49D"/>
    <a:srgbClr val="993300"/>
    <a:srgbClr val="799319"/>
    <a:srgbClr val="CC3300"/>
    <a:srgbClr val="8FAE1E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보통 스타일 3 - 강조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E9639D4-E3E2-4D34-9284-5A2195B3D0D7}" styleName="밝은 스타일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보통 스타일 3 - 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보통 스타일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7292A2E-F333-43FB-9621-5CBBE7FDCDCB}" styleName="밝은 스타일 2 - 강조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1" autoAdjust="0"/>
    <p:restoredTop sz="89910" autoAdjust="0"/>
  </p:normalViewPr>
  <p:slideViewPr>
    <p:cSldViewPr snapToGrid="0">
      <p:cViewPr varScale="1">
        <p:scale>
          <a:sx n="54" d="100"/>
          <a:sy n="54" d="100"/>
        </p:scale>
        <p:origin x="-666" y="-96"/>
      </p:cViewPr>
      <p:guideLst>
        <p:guide orient="horz" pos="2319"/>
        <p:guide orient="horz" pos="663"/>
        <p:guide orient="horz" pos="210"/>
        <p:guide orient="horz" pos="3113"/>
        <p:guide orient="horz" pos="2115"/>
        <p:guide orient="horz" pos="51"/>
        <p:guide pos="2880"/>
        <p:guide pos="5397"/>
        <p:guide pos="272"/>
        <p:guide pos="367"/>
        <p:guide pos="2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1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font" Target="fonts/font3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2.fntdata"/><Relationship Id="rId30" Type="http://schemas.openxmlformats.org/officeDocument/2006/relationships/commentAuthors" Target="commentAuthors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2" y="2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32926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2" y="9432926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43AA1AEC-CBE5-4DAB-BA1D-FC5A4663E8F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19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2" y="2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2950"/>
            <a:ext cx="4967288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1"/>
            <a:ext cx="5435600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2926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2" y="9432926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6" tIns="45708" rIns="91416" bIns="45708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4BFDF9E-FFF0-4D86-90E4-1271FF9B492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6761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528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BFDF9E-FFF0-4D86-90E4-1271FF9B4920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2181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3820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0774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32613" y="142875"/>
            <a:ext cx="2190750" cy="13541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57188" y="142875"/>
            <a:ext cx="6423025" cy="13541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858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852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836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5099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55980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8105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4577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276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9638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8463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41492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4100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5352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8508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6" descr="PPT_Image_Master_4.bmp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G:\interferometry_bsm_bessy\BessyVSR_HZB_Logo\PNG\BessyVSR_HZB_RGB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225" y="115888"/>
            <a:ext cx="2435225" cy="14462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9504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111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8221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9779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253249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0282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711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888423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29707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03403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19940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743943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655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460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2133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77564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7189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92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7188" y="1019175"/>
            <a:ext cx="4306887" cy="477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16475" y="1019175"/>
            <a:ext cx="4306888" cy="477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64870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7322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940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882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8143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148104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2550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4436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9047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641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0460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1217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06934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2114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13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482708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468364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35240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958334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00979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9003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35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289002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064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Grafik 8" descr="Wissenschaftl_Info_a_Kopf.bmp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Grafik 6" descr="Wissenschaftl_Info_ab_Willkommen.bmp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4" name="Titelplatzhalter 1"/>
          <p:cNvSpPr>
            <a:spLocks noGrp="1"/>
          </p:cNvSpPr>
          <p:nvPr>
            <p:ph type="title"/>
          </p:nvPr>
        </p:nvSpPr>
        <p:spPr bwMode="auto">
          <a:xfrm>
            <a:off x="800100" y="142875"/>
            <a:ext cx="82296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STEHT EIN KOLUMNENTITEL IN VERSALIEN 14 PT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57188" y="1019175"/>
            <a:ext cx="8766175" cy="4778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Grafik 8" descr="Wissenschaftl_Info_a_Kopf.bmp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647113" y="6583363"/>
            <a:ext cx="496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fld id="{C25F018E-331F-414F-B88A-F5D74E51130C}" type="slidenum">
              <a:rPr lang="en-GB" sz="1200"/>
              <a:pPr algn="r"/>
              <a:t>‹#›</a:t>
            </a:fld>
            <a:endParaRPr lang="en-GB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97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711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Grafik 8" descr="Wissenschaftl_Info_a_Kopf.bmp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647113" y="6583363"/>
            <a:ext cx="496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fld id="{8D287C6E-C8C4-423E-B281-E7C3DDA36D79}" type="slidenum">
              <a:rPr lang="en-GB" sz="1200"/>
              <a:pPr algn="r"/>
              <a:t>‹#›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1390575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Grafik 8" descr="Wissenschaftl_Info_a_Kopf.bmp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647113" y="6583363"/>
            <a:ext cx="496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fld id="{ADCB50CB-5A0F-42C7-B1C5-1288B60B0CF8}" type="slidenum">
              <a:rPr lang="en-GB" sz="1200" smtClean="0"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GB" sz="120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-13444" y="6575610"/>
            <a:ext cx="3560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A. Jankowiak, </a:t>
            </a:r>
            <a:r>
              <a:rPr lang="en-GB" sz="1200" dirty="0" err="1" smtClean="0"/>
              <a:t>B</a:t>
            </a:r>
            <a:r>
              <a:rPr lang="en-GB" sz="1200" i="1" dirty="0" err="1" smtClean="0"/>
              <a:t>ERL</a:t>
            </a:r>
            <a:r>
              <a:rPr lang="en-GB" sz="1200" dirty="0" err="1" smtClean="0"/>
              <a:t>inPro</a:t>
            </a:r>
            <a:r>
              <a:rPr lang="en-GB" sz="1200" dirty="0" smtClean="0"/>
              <a:t> MAC, 17.-18.05.2011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0587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pitchFamily="34" charset="0"/>
          <a:cs typeface="Arial" pitchFamily="34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pitchFamily="34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pitchFamily="34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Grafik 8" descr="Wissenschaftl_Info_a_Kopf.bmp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647113" y="6583363"/>
            <a:ext cx="496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fld id="{C25F018E-331F-414F-B88A-F5D74E51130C}" type="slidenum">
              <a:rPr lang="en-GB" sz="1200"/>
              <a:pPr algn="r"/>
              <a:t>‹#›</a:t>
            </a:fld>
            <a:endParaRPr lang="en-GB" sz="1200"/>
          </a:p>
        </p:txBody>
      </p:sp>
      <p:sp>
        <p:nvSpPr>
          <p:cNvPr id="5" name="Textfeld 4"/>
          <p:cNvSpPr txBox="1"/>
          <p:nvPr/>
        </p:nvSpPr>
        <p:spPr>
          <a:xfrm>
            <a:off x="-13444" y="6575610"/>
            <a:ext cx="5696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200" dirty="0" smtClean="0"/>
              <a:t>A. Jankowiak, 7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Meeting of the </a:t>
            </a:r>
            <a:r>
              <a:rPr lang="en-GB" sz="1200" dirty="0" err="1" smtClean="0"/>
              <a:t>B</a:t>
            </a:r>
            <a:r>
              <a:rPr lang="en-GB" sz="1200" i="1" dirty="0" err="1" smtClean="0"/>
              <a:t>ERL</a:t>
            </a:r>
            <a:r>
              <a:rPr lang="en-GB" sz="1200" dirty="0" err="1" smtClean="0"/>
              <a:t>inPro</a:t>
            </a:r>
            <a:r>
              <a:rPr lang="en-GB" sz="1200" baseline="0" dirty="0" smtClean="0"/>
              <a:t> </a:t>
            </a:r>
            <a:r>
              <a:rPr lang="en-GB" sz="1200" dirty="0" smtClean="0"/>
              <a:t>Steering Committee,</a:t>
            </a:r>
            <a:r>
              <a:rPr lang="en-GB" sz="1200" baseline="0" dirty="0" smtClean="0"/>
              <a:t> 08</a:t>
            </a:r>
            <a:r>
              <a:rPr lang="en-GB" sz="1200" dirty="0" smtClean="0"/>
              <a:t>.04.2013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05709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9.xml"/><Relationship Id="rId11" Type="http://schemas.openxmlformats.org/officeDocument/2006/relationships/image" Target="../media/image32.png"/><Relationship Id="rId10" Type="http://schemas.openxmlformats.org/officeDocument/2006/relationships/image" Target="../media/image18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0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40.png"/><Relationship Id="rId4" Type="http://schemas.openxmlformats.org/officeDocument/2006/relationships/image" Target="../media/image3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150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9.png"/><Relationship Id="rId9" Type="http://schemas.openxmlformats.org/officeDocument/2006/relationships/image" Target="../media/image17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uppieren 3"/>
          <p:cNvGrpSpPr>
            <a:grpSpLocks/>
          </p:cNvGrpSpPr>
          <p:nvPr/>
        </p:nvGrpSpPr>
        <p:grpSpPr bwMode="auto">
          <a:xfrm>
            <a:off x="250825" y="5732463"/>
            <a:ext cx="8497888" cy="992187"/>
            <a:chOff x="467515" y="5786454"/>
            <a:chExt cx="8497004" cy="991383"/>
          </a:xfrm>
        </p:grpSpPr>
        <p:sp>
          <p:nvSpPr>
            <p:cNvPr id="5" name="Textfeld 3"/>
            <p:cNvSpPr txBox="1"/>
            <p:nvPr/>
          </p:nvSpPr>
          <p:spPr>
            <a:xfrm>
              <a:off x="467515" y="5786454"/>
              <a:ext cx="7560476" cy="4612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2400" b="1" dirty="0" smtClean="0">
                  <a:solidFill>
                    <a:srgbClr val="00589C"/>
                  </a:solidFill>
                  <a:latin typeface="Arial" pitchFamily="34" charset="0"/>
                  <a:cs typeface="Arial" pitchFamily="34" charset="0"/>
                </a:rPr>
                <a:t>New button-type BPM design for BESSY VSR</a:t>
              </a:r>
              <a:endParaRPr lang="de-DE" sz="2400" b="1" cap="all" dirty="0">
                <a:solidFill>
                  <a:srgbClr val="00589C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6" name="Textfeld 4"/>
            <p:cNvSpPr txBox="1">
              <a:spLocks noChangeArrowheads="1"/>
            </p:cNvSpPr>
            <p:nvPr/>
          </p:nvSpPr>
          <p:spPr bwMode="auto">
            <a:xfrm>
              <a:off x="755549" y="6223835"/>
              <a:ext cx="8208970" cy="554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buFont typeface="Arial" charset="0"/>
                <a:defRPr sz="2100" b="1">
                  <a:solidFill>
                    <a:srgbClr val="00589C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tabLst>
                  <a:tab pos="1169988" algn="l"/>
                </a:tabLst>
                <a:defRPr b="1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hangingPunct="1">
                <a:buFontTx/>
                <a:buNone/>
              </a:pPr>
              <a:r>
                <a:rPr lang="de-DE" altLang="ko-KR" sz="1800" b="0" dirty="0">
                  <a:solidFill>
                    <a:schemeClr val="tx1"/>
                  </a:solidFill>
                  <a:ea typeface="굴림" charset="-127"/>
                </a:rPr>
                <a:t>J.-G. Hwang</a:t>
              </a:r>
              <a:r>
                <a:rPr lang="de-DE" altLang="ko-KR" sz="1800" b="0" dirty="0" smtClean="0">
                  <a:solidFill>
                    <a:schemeClr val="tx1"/>
                  </a:solidFill>
                  <a:ea typeface="굴림" charset="-127"/>
                </a:rPr>
                <a:t>, G. Schwietz, </a:t>
              </a:r>
              <a:r>
                <a:rPr lang="de-DE" altLang="ko-KR" sz="1800" b="0" dirty="0">
                  <a:solidFill>
                    <a:schemeClr val="tx1"/>
                  </a:solidFill>
                  <a:ea typeface="굴림" charset="-127"/>
                </a:rPr>
                <a:t>M. </a:t>
              </a:r>
              <a:r>
                <a:rPr lang="de-DE" altLang="ko-KR" sz="1800" b="0" dirty="0" smtClean="0">
                  <a:solidFill>
                    <a:schemeClr val="tx1"/>
                  </a:solidFill>
                  <a:ea typeface="굴림" charset="-127"/>
                </a:rPr>
                <a:t>Ries, </a:t>
              </a:r>
              <a:r>
                <a:rPr lang="de-DE" altLang="ko-KR" sz="1800" b="0" dirty="0">
                  <a:solidFill>
                    <a:schemeClr val="tx1"/>
                  </a:solidFill>
                  <a:ea typeface="굴림" charset="-127"/>
                </a:rPr>
                <a:t>A. </a:t>
              </a:r>
              <a:r>
                <a:rPr lang="de-DE" altLang="ko-KR" sz="1800" b="0" dirty="0" smtClean="0">
                  <a:solidFill>
                    <a:schemeClr val="tx1"/>
                  </a:solidFill>
                  <a:ea typeface="굴림" charset="-127"/>
                </a:rPr>
                <a:t>Schälicke</a:t>
              </a:r>
              <a:r>
                <a:rPr lang="de-DE" altLang="ko-KR" sz="1800" b="0" dirty="0">
                  <a:solidFill>
                    <a:schemeClr val="tx1"/>
                  </a:solidFill>
                  <a:ea typeface="굴림" charset="-127"/>
                </a:rPr>
                <a:t>, </a:t>
              </a:r>
              <a:r>
                <a:rPr lang="de-DE" altLang="ko-KR" sz="1800" b="0" dirty="0" smtClean="0">
                  <a:solidFill>
                    <a:schemeClr val="tx1"/>
                  </a:solidFill>
                  <a:ea typeface="굴림" charset="-127"/>
                </a:rPr>
                <a:t>V. Dürr</a:t>
              </a:r>
              <a:r>
                <a:rPr lang="de-DE" altLang="ko-KR" sz="1800" b="0" dirty="0">
                  <a:solidFill>
                    <a:schemeClr val="tx1"/>
                  </a:solidFill>
                  <a:ea typeface="굴림" charset="-127"/>
                </a:rPr>
                <a:t>, </a:t>
              </a:r>
              <a:r>
                <a:rPr lang="de-DE" altLang="ko-KR" sz="1800" b="0" dirty="0" smtClean="0">
                  <a:solidFill>
                    <a:schemeClr val="tx1"/>
                  </a:solidFill>
                  <a:ea typeface="굴림" charset="-127"/>
                </a:rPr>
                <a:t>D. Wolk </a:t>
              </a:r>
              <a:endParaRPr lang="de-DE" altLang="ko-KR" sz="1800" b="0" dirty="0">
                <a:solidFill>
                  <a:schemeClr val="tx1"/>
                </a:solidFill>
                <a:ea typeface="굴림" charset="-127"/>
              </a:endParaRPr>
            </a:p>
            <a:p>
              <a:pPr algn="l" eaLnBrk="1" hangingPunct="1">
                <a:buFontTx/>
                <a:buNone/>
              </a:pPr>
              <a:r>
                <a:rPr lang="de-DE" altLang="ko-KR" sz="1800" b="0" dirty="0">
                  <a:solidFill>
                    <a:schemeClr val="tx1"/>
                  </a:solidFill>
                  <a:ea typeface="굴림" charset="-127"/>
                </a:rPr>
                <a:t>Helmholtz-Zentrum </a:t>
              </a:r>
              <a:r>
                <a:rPr lang="de-DE" altLang="ko-KR" sz="1800" b="0" dirty="0" smtClean="0">
                  <a:solidFill>
                    <a:schemeClr val="tx1"/>
                  </a:solidFill>
                  <a:ea typeface="굴림" charset="-127"/>
                </a:rPr>
                <a:t>Berlin (HZB)</a:t>
              </a:r>
              <a:endParaRPr lang="de-DE" altLang="ko-KR" sz="1800" b="0" dirty="0">
                <a:solidFill>
                  <a:schemeClr val="tx1"/>
                </a:solidFill>
                <a:ea typeface="굴림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978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Untitled-1_capacitance_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451" y="3421771"/>
            <a:ext cx="4598169" cy="310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10" name="Picture 39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75" t="28239" r="73189" b="44636"/>
          <a:stretch/>
        </p:blipFill>
        <p:spPr bwMode="auto">
          <a:xfrm rot="16200000">
            <a:off x="5525358" y="372620"/>
            <a:ext cx="2270358" cy="341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679680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New button-type Beam Position </a:t>
            </a:r>
            <a:r>
              <a:rPr lang="en-US" altLang="ko-KR" sz="2000" dirty="0" smtClean="0">
                <a:solidFill>
                  <a:schemeClr val="bg1"/>
                </a:solidFill>
              </a:rPr>
              <a:t>Monitor (Button head)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95340" y="5249764"/>
            <a:ext cx="2132371" cy="60016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ko-KR" sz="1100" dirty="0" smtClean="0">
                <a:solidFill>
                  <a:srgbClr val="FF0000"/>
                </a:solidFill>
              </a:rPr>
              <a:t>▬</a:t>
            </a:r>
            <a:r>
              <a:rPr lang="en-US" altLang="ko-KR" sz="1100" dirty="0" smtClean="0"/>
              <a:t> </a:t>
            </a:r>
            <a:r>
              <a:rPr lang="en-US" altLang="ko-KR" sz="1100" dirty="0" smtClean="0">
                <a:solidFill>
                  <a:schemeClr val="tx1"/>
                </a:solidFill>
              </a:rPr>
              <a:t>L = 2.0 mm  </a:t>
            </a:r>
            <a:r>
              <a:rPr lang="en-US" altLang="ko-KR" sz="1100" dirty="0" smtClean="0">
                <a:solidFill>
                  <a:srgbClr val="FF0000"/>
                </a:solidFill>
              </a:rPr>
              <a:t>−−</a:t>
            </a:r>
            <a:r>
              <a:rPr lang="en-US" altLang="ko-KR" sz="1100" dirty="0" smtClean="0"/>
              <a:t> </a:t>
            </a:r>
            <a:r>
              <a:rPr lang="en-US" altLang="ko-KR" sz="1100" dirty="0">
                <a:solidFill>
                  <a:schemeClr val="tx1"/>
                </a:solidFill>
              </a:rPr>
              <a:t>g = 0.3 mm</a:t>
            </a:r>
          </a:p>
          <a:p>
            <a:pPr algn="l"/>
            <a:r>
              <a:rPr lang="en-US" altLang="ko-KR" sz="1100" dirty="0" smtClean="0">
                <a:solidFill>
                  <a:srgbClr val="66FF33"/>
                </a:solidFill>
              </a:rPr>
              <a:t>▬</a:t>
            </a:r>
            <a:r>
              <a:rPr lang="en-US" altLang="ko-KR" sz="1100" dirty="0" smtClean="0"/>
              <a:t> </a:t>
            </a:r>
            <a:r>
              <a:rPr lang="en-US" altLang="ko-KR" sz="1100" dirty="0" smtClean="0">
                <a:solidFill>
                  <a:schemeClr val="tx1"/>
                </a:solidFill>
              </a:rPr>
              <a:t>L = 2.5 mm  </a:t>
            </a:r>
            <a:r>
              <a:rPr lang="en-US" altLang="ko-KR" sz="1100" dirty="0" smtClean="0">
                <a:solidFill>
                  <a:srgbClr val="66FF33"/>
                </a:solidFill>
              </a:rPr>
              <a:t>−−</a:t>
            </a:r>
            <a:r>
              <a:rPr lang="en-US" altLang="ko-KR" sz="1100" dirty="0" smtClean="0"/>
              <a:t> </a:t>
            </a:r>
            <a:r>
              <a:rPr lang="en-US" altLang="ko-KR" sz="1100" dirty="0">
                <a:solidFill>
                  <a:schemeClr val="tx1"/>
                </a:solidFill>
              </a:rPr>
              <a:t>g = 0.5 mm</a:t>
            </a:r>
          </a:p>
          <a:p>
            <a:pPr algn="l"/>
            <a:r>
              <a:rPr lang="en-US" altLang="ko-KR" sz="1100" dirty="0" smtClean="0">
                <a:solidFill>
                  <a:srgbClr val="0000FF"/>
                </a:solidFill>
              </a:rPr>
              <a:t>▬</a:t>
            </a:r>
            <a:r>
              <a:rPr lang="en-US" altLang="ko-KR" sz="1100" dirty="0" smtClean="0"/>
              <a:t> </a:t>
            </a:r>
            <a:r>
              <a:rPr lang="en-US" altLang="ko-KR" sz="1100" dirty="0" smtClean="0">
                <a:solidFill>
                  <a:schemeClr val="tx1"/>
                </a:solidFill>
              </a:rPr>
              <a:t>L </a:t>
            </a:r>
            <a:r>
              <a:rPr lang="en-US" altLang="ko-KR" sz="1100" dirty="0">
                <a:solidFill>
                  <a:schemeClr val="tx1"/>
                </a:solidFill>
              </a:rPr>
              <a:t>= </a:t>
            </a:r>
            <a:r>
              <a:rPr lang="en-US" altLang="ko-KR" sz="1100" dirty="0" smtClean="0">
                <a:solidFill>
                  <a:schemeClr val="tx1"/>
                </a:solidFill>
              </a:rPr>
              <a:t>3.0 mm  </a:t>
            </a:r>
            <a:r>
              <a:rPr lang="en-US" altLang="ko-KR" sz="1100" dirty="0" smtClean="0">
                <a:solidFill>
                  <a:srgbClr val="0000FF"/>
                </a:solidFill>
              </a:rPr>
              <a:t>−−</a:t>
            </a:r>
            <a:r>
              <a:rPr lang="en-US" altLang="ko-KR" sz="1100" dirty="0" smtClean="0"/>
              <a:t> </a:t>
            </a:r>
            <a:r>
              <a:rPr lang="en-US" altLang="ko-KR" sz="1100" dirty="0">
                <a:solidFill>
                  <a:schemeClr val="tx1"/>
                </a:solidFill>
              </a:rPr>
              <a:t>g = 0.7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직사각형 3"/>
              <p:cNvSpPr/>
              <p:nvPr/>
            </p:nvSpPr>
            <p:spPr>
              <a:xfrm>
                <a:off x="85734" y="3421771"/>
                <a:ext cx="4174966" cy="34351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The </a:t>
                </a:r>
                <a:r>
                  <a:rPr lang="en-US" altLang="ko-KR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resulting voltage drop </a:t>
                </a:r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is</a:t>
                </a:r>
              </a:p>
              <a:p>
                <a:pPr algn="just"/>
                <a:endParaRPr lang="en-US" altLang="ko-KR" sz="8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𝑼</m:t>
                          </m:r>
                        </m:e>
                        <m: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𝒊𝒎</m:t>
                          </m:r>
                        </m:sub>
                      </m:sSub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ko-KR" altLang="en-US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𝜷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𝒄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𝑪</m:t>
                          </m:r>
                        </m:den>
                      </m:f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 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𝑨</m:t>
                          </m:r>
                        </m:num>
                        <m:den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ko-KR" altLang="en-US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𝝅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𝒂</m:t>
                          </m:r>
                        </m:den>
                      </m:f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 </m:t>
                      </m:r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𝒃𝒆𝒂𝒎</m:t>
                          </m:r>
                        </m:sub>
                      </m:sSub>
                    </m:oMath>
                  </m:oMathPara>
                </a14:m>
                <a:endParaRPr lang="en-US" altLang="ko-KR" sz="8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just"/>
                <a:endParaRPr lang="en-US" altLang="ko-KR" sz="8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just"/>
                <a:r>
                  <a:rPr lang="en-US" altLang="ko-KR" dirty="0" smtClean="0">
                    <a:solidFill>
                      <a:schemeClr val="tx1"/>
                    </a:solidFill>
                    <a:cs typeface="Arial" pitchFamily="34" charset="0"/>
                  </a:rPr>
                  <a:t>For high energy electron beams (</a:t>
                </a:r>
                <a14:m>
                  <m:oMath xmlns:m="http://schemas.openxmlformats.org/officeDocument/2006/math">
                    <m:r>
                      <a:rPr lang="ko-KR" altLang="en-US" i="1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𝜷</m:t>
                    </m:r>
                    <m:r>
                      <a:rPr lang="en-US" altLang="ko-KR" b="1" i="1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 ~ </m:t>
                    </m:r>
                    <m:r>
                      <a:rPr lang="en-US" altLang="ko-KR" b="1" i="1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𝟏</m:t>
                    </m:r>
                  </m:oMath>
                </a14:m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 , </a:t>
                </a:r>
                <a14:m>
                  <m:oMath xmlns:m="http://schemas.openxmlformats.org/officeDocument/2006/math">
                    <m:r>
                      <a:rPr lang="en-US" altLang="ko-KR" b="1" i="1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𝑨</m:t>
                    </m:r>
                    <m:r>
                      <a:rPr lang="en-US" altLang="ko-KR" b="1" i="1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= </m:t>
                    </m:r>
                    <m:r>
                      <a:rPr lang="ko-KR" altLang="en-US" b="1" i="1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𝝅</m:t>
                    </m:r>
                    <m:sSup>
                      <m:sSupPr>
                        <m:ctrlP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pPr>
                      <m:e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 </m:t>
                        </m:r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𝒓</m:t>
                        </m:r>
                      </m:e>
                      <m:sup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and the capacitance of coaxial structure (</a:t>
                </a:r>
                <a14:m>
                  <m:oMath xmlns:m="http://schemas.openxmlformats.org/officeDocument/2006/math">
                    <m:r>
                      <a:rPr lang="en-US" altLang="ko-KR" b="1" i="1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𝑪</m:t>
                    </m:r>
                    <m:r>
                      <a:rPr lang="en-US" altLang="ko-KR" b="1" i="1" smtClean="0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= </m:t>
                    </m:r>
                    <m:f>
                      <m:fPr>
                        <m:type m:val="skw"/>
                        <m:ctrlP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𝟐</m:t>
                        </m:r>
                        <m:r>
                          <a:rPr lang="ko-KR" altLang="en-US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𝝅</m:t>
                        </m:r>
                        <m:r>
                          <a:rPr lang="ko-KR" altLang="en-US" i="1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𝜺</m:t>
                        </m:r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 </m:t>
                        </m:r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𝑳</m:t>
                        </m:r>
                      </m:num>
                      <m:den>
                        <m:func>
                          <m:funcPr>
                            <m:ctrlPr>
                              <a:rPr lang="en-US" altLang="ko-KR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itchFamily="34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ko-KR" b="0" i="0" smtClean="0">
                                <a:solidFill>
                                  <a:schemeClr val="tx1"/>
                                </a:solidFill>
                                <a:latin typeface="Cambria Math"/>
                                <a:cs typeface="Arial" pitchFamily="34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altLang="ko-KR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altLang="ko-KR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(</m:t>
                                </m:r>
                                <m:r>
                                  <a:rPr lang="en-US" altLang="ko-KR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𝒓</m:t>
                                </m:r>
                                <m:r>
                                  <a:rPr lang="en-US" altLang="ko-KR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+</m:t>
                                </m:r>
                                <m:r>
                                  <a:rPr lang="en-US" altLang="ko-KR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𝒈</m:t>
                                </m:r>
                                <m:r>
                                  <a:rPr lang="en-US" altLang="ko-KR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)/</m:t>
                                </m:r>
                                <m:r>
                                  <a:rPr lang="en-US" altLang="ko-KR" i="1">
                                    <a:solidFill>
                                      <a:schemeClr val="tx1"/>
                                    </a:solidFill>
                                    <a:latin typeface="Cambria Math"/>
                                    <a:cs typeface="Arial" pitchFamily="34" charset="0"/>
                                  </a:rPr>
                                  <m:t>𝒓</m:t>
                                </m:r>
                              </m:e>
                            </m:d>
                          </m:e>
                        </m:func>
                      </m:den>
                    </m:f>
                  </m:oMath>
                </a14:m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),  the voltage is given by</a:t>
                </a:r>
              </a:p>
              <a:p>
                <a:pPr algn="just"/>
                <a:endParaRPr lang="en-US" altLang="ko-KR" sz="800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𝑼</m:t>
                          </m:r>
                        </m:e>
                        <m: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𝒊𝒎</m:t>
                          </m:r>
                        </m:sub>
                      </m:sSub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𝒄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</m:den>
                      </m:f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 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ko-K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Arial" pitchFamily="34" charset="0"/>
                                </a:rPr>
                              </m:ctrlPr>
                            </m:sSupPr>
                            <m:e>
                              <m:r>
                                <a:rPr lang="en-US" altLang="ko-K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𝒓</m:t>
                              </m:r>
                            </m:e>
                            <m:sup>
                              <m:r>
                                <a:rPr lang="en-US" altLang="ko-KR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𝒂</m:t>
                          </m:r>
                        </m:den>
                      </m:f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 </m:t>
                      </m:r>
                      <m:f>
                        <m:fPr>
                          <m:ctrlP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itchFamily="34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ko-KR" b="0" i="0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itchFamily="34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altLang="ko-KR" b="0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ko-KR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(</m:t>
                                  </m:r>
                                  <m:r>
                                    <a:rPr lang="en-US" altLang="ko-KR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𝒓</m:t>
                                  </m:r>
                                  <m:r>
                                    <a:rPr lang="en-US" altLang="ko-KR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+</m:t>
                                  </m:r>
                                  <m:r>
                                    <a:rPr lang="en-US" altLang="ko-KR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𝒈</m:t>
                                  </m:r>
                                  <m:r>
                                    <a:rPr lang="en-US" altLang="ko-KR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)/</m:t>
                                  </m:r>
                                  <m:r>
                                    <a:rPr lang="en-US" altLang="ko-KR" i="1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cs typeface="Arial" pitchFamily="34" charset="0"/>
                                    </a:rPr>
                                    <m:t>𝒓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ko-KR" altLang="en-US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𝝅</m:t>
                          </m:r>
                          <m:r>
                            <a:rPr lang="ko-KR" altLang="en-US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𝜺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en-US" altLang="ko-KR" b="1" i="1" smtClean="0">
                              <a:solidFill>
                                <a:srgbClr val="FF0000"/>
                              </a:solidFill>
                              <a:latin typeface="Cambria Math"/>
                              <a:cs typeface="Arial" pitchFamily="34" charset="0"/>
                            </a:rPr>
                            <m:t>𝑳</m:t>
                          </m:r>
                        </m:den>
                      </m:f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 </m:t>
                      </m:r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𝒃𝒆𝒂𝒎</m:t>
                          </m:r>
                        </m:sub>
                      </m:sSub>
                    </m:oMath>
                  </m:oMathPara>
                </a14:m>
                <a:endParaRPr lang="en-US" altLang="ko-KR" dirty="0">
                  <a:solidFill>
                    <a:schemeClr val="tx1"/>
                  </a:solidFill>
                  <a:cs typeface="Arial" pitchFamily="34" charset="0"/>
                </a:endParaRPr>
              </a:p>
              <a:p>
                <a:pPr algn="just"/>
                <a:endParaRPr lang="en-US" altLang="ko-KR" sz="800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just"/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where a is radius of</a:t>
                </a:r>
                <a:r>
                  <a:rPr lang="en-US" altLang="ko-KR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the</a:t>
                </a:r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chamber, </a:t>
                </a:r>
                <a14:m>
                  <m:oMath xmlns:m="http://schemas.openxmlformats.org/officeDocument/2006/math">
                    <m:r>
                      <a:rPr lang="ko-KR" altLang="en-US" i="1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𝜺</m:t>
                    </m:r>
                  </m:oMath>
                </a14:m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is the permittivity. </a:t>
                </a:r>
              </a:p>
            </p:txBody>
          </p:sp>
        </mc:Choice>
        <mc:Fallback xmlns="">
          <p:sp>
            <p:nvSpPr>
              <p:cNvPr id="4" name="직사각형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34" y="3421771"/>
                <a:ext cx="4174966" cy="3435171"/>
              </a:xfrm>
              <a:prstGeom prst="rect">
                <a:avLst/>
              </a:prstGeom>
              <a:blipFill rotWithShape="1">
                <a:blip r:embed="rId10"/>
                <a:stretch>
                  <a:fillRect l="-730" t="-532" r="-87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직선 연결선 7"/>
          <p:cNvCxnSpPr/>
          <p:nvPr/>
        </p:nvCxnSpPr>
        <p:spPr bwMode="auto">
          <a:xfrm flipV="1">
            <a:off x="4867711" y="2070547"/>
            <a:ext cx="3960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4" name="직선 연결선 23"/>
          <p:cNvCxnSpPr/>
          <p:nvPr/>
        </p:nvCxnSpPr>
        <p:spPr bwMode="auto">
          <a:xfrm flipV="1">
            <a:off x="8147269" y="1556777"/>
            <a:ext cx="648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3" name="직선 화살표 연결선 22"/>
          <p:cNvCxnSpPr/>
          <p:nvPr/>
        </p:nvCxnSpPr>
        <p:spPr bwMode="auto">
          <a:xfrm flipH="1" flipV="1">
            <a:off x="8486406" y="1584487"/>
            <a:ext cx="0" cy="4680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28" name="Picture 17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4" t="27006" r="64869" b="40455"/>
          <a:stretch/>
        </p:blipFill>
        <p:spPr bwMode="auto">
          <a:xfrm>
            <a:off x="555214" y="769832"/>
            <a:ext cx="3501045" cy="2560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" name="직선 연결선 28"/>
          <p:cNvCxnSpPr/>
          <p:nvPr/>
        </p:nvCxnSpPr>
        <p:spPr bwMode="auto">
          <a:xfrm>
            <a:off x="606338" y="2057463"/>
            <a:ext cx="3422211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0" name="직선 화살표 연결선 29"/>
          <p:cNvCxnSpPr/>
          <p:nvPr/>
        </p:nvCxnSpPr>
        <p:spPr bwMode="auto">
          <a:xfrm flipV="1">
            <a:off x="1582552" y="1440491"/>
            <a:ext cx="0" cy="61200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>
          <a:xfrm>
            <a:off x="1657330" y="1577214"/>
            <a:ext cx="2364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a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6182566" y="595664"/>
            <a:ext cx="845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Button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8507269" y="1665539"/>
            <a:ext cx="2364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r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36" name="직선 연결선 35"/>
          <p:cNvCxnSpPr/>
          <p:nvPr/>
        </p:nvCxnSpPr>
        <p:spPr bwMode="auto">
          <a:xfrm flipV="1">
            <a:off x="8064139" y="709446"/>
            <a:ext cx="0" cy="1044238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8" name="직선 연결선 37"/>
          <p:cNvCxnSpPr/>
          <p:nvPr/>
        </p:nvCxnSpPr>
        <p:spPr bwMode="auto">
          <a:xfrm flipV="1">
            <a:off x="8327379" y="709441"/>
            <a:ext cx="0" cy="1044238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9" name="직선 화살표 연결선 38"/>
          <p:cNvCxnSpPr/>
          <p:nvPr/>
        </p:nvCxnSpPr>
        <p:spPr bwMode="auto">
          <a:xfrm>
            <a:off x="7852225" y="802609"/>
            <a:ext cx="180000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1" name="직선 화살표 연결선 40"/>
          <p:cNvCxnSpPr/>
          <p:nvPr/>
        </p:nvCxnSpPr>
        <p:spPr bwMode="auto">
          <a:xfrm flipH="1">
            <a:off x="8364625" y="802609"/>
            <a:ext cx="180000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3" name="TextBox 42"/>
          <p:cNvSpPr txBox="1"/>
          <p:nvPr/>
        </p:nvSpPr>
        <p:spPr>
          <a:xfrm>
            <a:off x="8368181" y="802609"/>
            <a:ext cx="2364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solidFill>
                  <a:schemeClr val="tx1"/>
                </a:solidFill>
              </a:rPr>
              <a:t>L</a:t>
            </a:r>
            <a:endParaRPr lang="ko-KR" altLang="en-US" dirty="0">
              <a:solidFill>
                <a:schemeClr val="tx1"/>
              </a:solidFill>
            </a:endParaRPr>
          </a:p>
        </p:txBody>
      </p:sp>
      <p:cxnSp>
        <p:nvCxnSpPr>
          <p:cNvPr id="44" name="직선 연결선 43"/>
          <p:cNvCxnSpPr/>
          <p:nvPr/>
        </p:nvCxnSpPr>
        <p:spPr bwMode="auto">
          <a:xfrm flipV="1">
            <a:off x="8142159" y="1481191"/>
            <a:ext cx="648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5" name="직선 화살표 연결선 44"/>
          <p:cNvCxnSpPr/>
          <p:nvPr/>
        </p:nvCxnSpPr>
        <p:spPr bwMode="auto">
          <a:xfrm flipH="1" flipV="1">
            <a:off x="8734684" y="1555912"/>
            <a:ext cx="0" cy="1800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6" name="직선 화살표 연결선 45"/>
          <p:cNvCxnSpPr/>
          <p:nvPr/>
        </p:nvCxnSpPr>
        <p:spPr bwMode="auto">
          <a:xfrm>
            <a:off x="8725159" y="1293725"/>
            <a:ext cx="0" cy="18000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8" name="TextBox 47"/>
          <p:cNvSpPr txBox="1"/>
          <p:nvPr/>
        </p:nvSpPr>
        <p:spPr>
          <a:xfrm>
            <a:off x="8733580" y="1066233"/>
            <a:ext cx="2364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g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66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Untitled-1_capacitance_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438" y="3469412"/>
            <a:ext cx="5113290" cy="324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672753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New button-type Beam Position Monitor (Button head)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3" t="45864" r="42313" b="2343"/>
          <a:stretch/>
        </p:blipFill>
        <p:spPr bwMode="auto">
          <a:xfrm>
            <a:off x="215032" y="689471"/>
            <a:ext cx="4160010" cy="2862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131902" y="3838083"/>
            <a:ext cx="378797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dirty="0" smtClean="0">
                <a:solidFill>
                  <a:schemeClr val="tx1"/>
                </a:solidFill>
              </a:rPr>
              <a:t>     Large button 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</a:rPr>
              <a:t>       - Signal strength ↑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</a:rPr>
              <a:t>       - Cutoff frequency ↓</a:t>
            </a:r>
          </a:p>
          <a:p>
            <a:pPr algn="just"/>
            <a:endParaRPr lang="en-US" altLang="ko-KR" b="0" dirty="0">
              <a:solidFill>
                <a:schemeClr val="tx1"/>
              </a:solidFill>
            </a:endParaRPr>
          </a:p>
          <a:p>
            <a:pPr algn="just"/>
            <a:r>
              <a:rPr lang="en-US" altLang="ko-KR" b="0" dirty="0" smtClean="0">
                <a:solidFill>
                  <a:schemeClr val="tx1"/>
                </a:solidFill>
              </a:rPr>
              <a:t>What </a:t>
            </a:r>
            <a:r>
              <a:rPr lang="en-US" altLang="ko-KR" b="0" dirty="0">
                <a:solidFill>
                  <a:schemeClr val="tx1"/>
                </a:solidFill>
              </a:rPr>
              <a:t>is meant by the cutoff frequency f</a:t>
            </a:r>
            <a:r>
              <a:rPr lang="en-US" altLang="ko-KR" b="0" baseline="-25000" dirty="0">
                <a:solidFill>
                  <a:schemeClr val="tx1"/>
                </a:solidFill>
              </a:rPr>
              <a:t>c</a:t>
            </a:r>
            <a:r>
              <a:rPr lang="en-US" altLang="ko-KR" b="0" dirty="0">
                <a:solidFill>
                  <a:schemeClr val="tx1"/>
                </a:solidFill>
              </a:rPr>
              <a:t>? </a:t>
            </a:r>
            <a:r>
              <a:rPr lang="en-US" altLang="ko-KR" b="0" dirty="0" smtClean="0">
                <a:solidFill>
                  <a:schemeClr val="tx1"/>
                </a:solidFill>
              </a:rPr>
              <a:t/>
            </a:r>
            <a:br>
              <a:rPr lang="en-US" altLang="ko-KR" b="0" dirty="0" smtClean="0">
                <a:solidFill>
                  <a:schemeClr val="tx1"/>
                </a:solidFill>
              </a:rPr>
            </a:br>
            <a:r>
              <a:rPr lang="en-US" altLang="ko-KR" b="0" dirty="0" smtClean="0">
                <a:solidFill>
                  <a:schemeClr val="tx1"/>
                </a:solidFill>
              </a:rPr>
              <a:t> -The </a:t>
            </a:r>
            <a:r>
              <a:rPr lang="en-US" altLang="ko-KR" b="0" dirty="0">
                <a:solidFill>
                  <a:schemeClr val="tx1"/>
                </a:solidFill>
              </a:rPr>
              <a:t>desirable TEM mode is allowed to propagate at all frequencies, but at frequencies above f</a:t>
            </a:r>
            <a:r>
              <a:rPr lang="en-US" altLang="ko-KR" b="0" baseline="-25000" dirty="0">
                <a:solidFill>
                  <a:schemeClr val="tx1"/>
                </a:solidFill>
              </a:rPr>
              <a:t>c</a:t>
            </a:r>
            <a:r>
              <a:rPr lang="en-US" altLang="ko-KR" b="0" dirty="0">
                <a:solidFill>
                  <a:schemeClr val="tx1"/>
                </a:solidFill>
              </a:rPr>
              <a:t> the first higher-order mode called TE11 is also allowed to </a:t>
            </a:r>
            <a:r>
              <a:rPr lang="en-US" altLang="ko-KR" b="0" dirty="0" smtClean="0">
                <a:solidFill>
                  <a:schemeClr val="tx1"/>
                </a:solidFill>
              </a:rPr>
              <a:t>propagate</a:t>
            </a:r>
            <a:r>
              <a:rPr lang="en-US" altLang="ko-KR" b="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*</a:t>
            </a:r>
            <a:r>
              <a:rPr lang="en-US" altLang="ko-KR" b="0" dirty="0" smtClean="0">
                <a:solidFill>
                  <a:schemeClr val="tx1"/>
                </a:solidFill>
              </a:rPr>
              <a:t>.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106502" y="6348653"/>
            <a:ext cx="46351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ko-KR" sz="1200" b="0" baseline="30000" dirty="0">
                <a:solidFill>
                  <a:schemeClr val="tx1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† </a:t>
            </a:r>
            <a:r>
              <a:rPr lang="en-US" altLang="ko-KR" sz="1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</a:t>
            </a:r>
            <a:r>
              <a:rPr lang="en-US" altLang="ko-KR" sz="1200" b="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Blednykh</a:t>
            </a:r>
            <a:r>
              <a:rPr lang="en-US" altLang="ko-KR" sz="1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et. al., Proceedings of IPAC15, MOPMN021 (2015).</a:t>
            </a:r>
            <a:endParaRPr lang="ko-KR" altLang="en-US" sz="12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US" altLang="ko-KR" sz="1200" b="0" dirty="0" smtClean="0">
                <a:solidFill>
                  <a:schemeClr val="tx1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*</a:t>
            </a:r>
            <a:r>
              <a:rPr lang="en-US" altLang="ko-KR" sz="1200" b="0" dirty="0">
                <a:solidFill>
                  <a:schemeClr val="tx1"/>
                </a:solidFill>
                <a:latin typeface="Arial" panose="020B0604020202020204" pitchFamily="34" charset="0"/>
                <a:ea typeface="Arial Unicode MS"/>
                <a:cs typeface="Arial" panose="020B0604020202020204" pitchFamily="34" charset="0"/>
              </a:rPr>
              <a:t>https://www.microwaves101.com/encyclopedias/coax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87282" y="3838083"/>
            <a:ext cx="1264682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L = 2.0 mm</a:t>
            </a:r>
          </a:p>
          <a:p>
            <a:r>
              <a:rPr lang="en-US" altLang="ko-KR" dirty="0" smtClean="0">
                <a:solidFill>
                  <a:schemeClr val="tx1"/>
                </a:solidFill>
              </a:rPr>
              <a:t>g = 0.5 mm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직사각형 5"/>
              <p:cNvSpPr/>
              <p:nvPr/>
            </p:nvSpPr>
            <p:spPr>
              <a:xfrm>
                <a:off x="4488873" y="613271"/>
                <a:ext cx="4572000" cy="307321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/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Coaxial cavity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type modes TE</a:t>
                </a:r>
                <a:r>
                  <a:rPr lang="en-US" altLang="ko-KR" b="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m1p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-mode (H</a:t>
                </a:r>
                <a:r>
                  <a:rPr lang="en-US" altLang="ko-KR" b="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m1p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-mode) where </a:t>
                </a:r>
                <a:r>
                  <a:rPr lang="en-US" altLang="ko-KR" b="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 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altLang="ko-KR" b="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are </a:t>
                </a:r>
                <a:r>
                  <a:rPr lang="en-US" altLang="ko-KR" b="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1, 2, 3, k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(field variation in azimuthal 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longitudinal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directions). These modes then can be seen 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by the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beam at frequencies defined by the cut-off frequency.</a:t>
                </a:r>
              </a:p>
              <a:p>
                <a:pPr algn="just"/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cut-off frequency for H</a:t>
                </a:r>
                <a:r>
                  <a:rPr lang="en-US" altLang="ko-KR" b="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m1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-mode like in a 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coaxial waveguide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can be defined 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</a:t>
                </a:r>
                <a:r>
                  <a:rPr lang="en-US" altLang="ko-KR" b="0" baseline="30000" dirty="0" smtClean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†</a:t>
                </a:r>
                <a:endParaRPr lang="en-US" altLang="ko-KR" b="0" baseline="30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n-US" altLang="ko-KR" sz="8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𝑐</m:t>
                              </m:r>
                            </m:sub>
                          </m:sSub>
                        </m:e>
                        <m:sub/>
                        <m:sup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𝑚</m:t>
                              </m:r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sup>
                      </m:sSubSup>
                      <m:r>
                        <a:rPr lang="en-US" altLang="ko-KR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≈ </m:t>
                      </m:r>
                      <m:f>
                        <m:fPr>
                          <m:ctrlP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altLang="ko-KR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ko-KR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f>
                        <m:fPr>
                          <m:ctrlP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𝑐</m:t>
                          </m:r>
                        </m:num>
                        <m:den>
                          <m:r>
                            <a:rPr lang="ko-KR" alt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𝜋</m:t>
                          </m:r>
                        </m:den>
                      </m:f>
                      <m:r>
                        <a:rPr lang="en-US" altLang="ko-KR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f>
                        <m:fPr>
                          <m:ctrlP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𝑚</m:t>
                          </m:r>
                        </m:num>
                        <m:den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(2</m:t>
                          </m:r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𝑟</m:t>
                          </m:r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𝑔</m:t>
                          </m:r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altLang="ko-KR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n-US" altLang="ko-KR" sz="8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where r is the radius of button size and g is gap between button and chamber. </a:t>
                </a:r>
                <a:endParaRPr lang="en-US" altLang="ko-KR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직사각형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8873" y="613271"/>
                <a:ext cx="4572000" cy="3073214"/>
              </a:xfrm>
              <a:prstGeom prst="rect">
                <a:avLst/>
              </a:prstGeom>
              <a:blipFill rotWithShape="1">
                <a:blip r:embed="rId5"/>
                <a:stretch>
                  <a:fillRect l="-667" t="-595" r="-2133" b="-178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348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811299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New button-type Beam Position Monitor </a:t>
            </a:r>
            <a:r>
              <a:rPr lang="en-US" altLang="ko-KR" sz="2000" dirty="0" smtClean="0">
                <a:solidFill>
                  <a:schemeClr val="bg1"/>
                </a:solidFill>
              </a:rPr>
              <a:t>(Impedance matching)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pic>
        <p:nvPicPr>
          <p:cNvPr id="7" name="Picture 3" descr="C:\Users\USER\Desktop\BESSY\BPM\new_BPM\old_button_drawing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"/>
          <a:stretch/>
        </p:blipFill>
        <p:spPr bwMode="auto">
          <a:xfrm>
            <a:off x="530506" y="949703"/>
            <a:ext cx="3809793" cy="196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/>
          <p:cNvSpPr/>
          <p:nvPr/>
        </p:nvSpPr>
        <p:spPr>
          <a:xfrm>
            <a:off x="1695456" y="2858975"/>
            <a:ext cx="14798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>
                <a:solidFill>
                  <a:schemeClr val="tx1"/>
                </a:solidFill>
              </a:rPr>
              <a:t>Old button</a:t>
            </a:r>
            <a:endParaRPr lang="ko-KR" altLang="en-US" sz="2000" dirty="0"/>
          </a:p>
        </p:txBody>
      </p:sp>
      <p:cxnSp>
        <p:nvCxnSpPr>
          <p:cNvPr id="9" name="직선 화살표 연결선 8"/>
          <p:cNvCxnSpPr/>
          <p:nvPr/>
        </p:nvCxnSpPr>
        <p:spPr bwMode="auto">
          <a:xfrm flipV="1">
            <a:off x="1125821" y="1571934"/>
            <a:ext cx="0" cy="33167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0" name="직선 화살표 연결선 9"/>
          <p:cNvCxnSpPr/>
          <p:nvPr/>
        </p:nvCxnSpPr>
        <p:spPr bwMode="auto">
          <a:xfrm flipV="1">
            <a:off x="3175348" y="1446630"/>
            <a:ext cx="0" cy="31262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9218" name="Picture 2" descr="C:\Users\USER\Desktop\BESSY\BPM\new_BPM\old_butt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124" y="673728"/>
            <a:ext cx="4332642" cy="273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직선 화살표 연결선 10"/>
          <p:cNvCxnSpPr/>
          <p:nvPr/>
        </p:nvCxnSpPr>
        <p:spPr bwMode="auto">
          <a:xfrm flipV="1">
            <a:off x="6348986" y="890982"/>
            <a:ext cx="0" cy="33168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2" name="직선 화살표 연결선 11"/>
          <p:cNvCxnSpPr/>
          <p:nvPr/>
        </p:nvCxnSpPr>
        <p:spPr bwMode="auto">
          <a:xfrm>
            <a:off x="8232259" y="1876135"/>
            <a:ext cx="0" cy="3960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330" y="3403975"/>
            <a:ext cx="6413588" cy="2982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직사각형 5"/>
          <p:cNvSpPr/>
          <p:nvPr/>
        </p:nvSpPr>
        <p:spPr bwMode="auto">
          <a:xfrm>
            <a:off x="5586305" y="5095875"/>
            <a:ext cx="600075" cy="28118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62605" y="5095875"/>
            <a:ext cx="2095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Trapped mode in between insulator and button housing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86305" y="1912285"/>
            <a:ext cx="2095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Impedance mismatching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0273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6" t="33515" r="73417" b="32750"/>
          <a:stretch/>
        </p:blipFill>
        <p:spPr bwMode="auto">
          <a:xfrm>
            <a:off x="4985469" y="731038"/>
            <a:ext cx="3496585" cy="2697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직선 연결선 2"/>
          <p:cNvCxnSpPr/>
          <p:nvPr/>
        </p:nvCxnSpPr>
        <p:spPr bwMode="auto">
          <a:xfrm flipH="1">
            <a:off x="6721232" y="819660"/>
            <a:ext cx="0" cy="25200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" name="직선 연결선 3"/>
          <p:cNvCxnSpPr/>
          <p:nvPr/>
        </p:nvCxnSpPr>
        <p:spPr bwMode="auto">
          <a:xfrm flipH="1">
            <a:off x="6911732" y="819660"/>
            <a:ext cx="0" cy="25200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5" name="Picture 3" descr="C:\Users\USER\Desktop\rough_sc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192" y="3672325"/>
            <a:ext cx="4491140" cy="290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직선 화살표 연결선 5"/>
          <p:cNvCxnSpPr/>
          <p:nvPr/>
        </p:nvCxnSpPr>
        <p:spPr bwMode="auto">
          <a:xfrm flipV="1">
            <a:off x="5576929" y="942704"/>
            <a:ext cx="0" cy="1092554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7" name="직선 화살표 연결선 6"/>
          <p:cNvCxnSpPr/>
          <p:nvPr/>
        </p:nvCxnSpPr>
        <p:spPr bwMode="auto">
          <a:xfrm flipV="1">
            <a:off x="5986504" y="1572261"/>
            <a:ext cx="0" cy="467986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" name="직선 화살표 연결선 7"/>
          <p:cNvCxnSpPr/>
          <p:nvPr/>
        </p:nvCxnSpPr>
        <p:spPr bwMode="auto">
          <a:xfrm flipV="1">
            <a:off x="8224879" y="1612806"/>
            <a:ext cx="0" cy="466854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9" name="직선 화살표 연결선 8"/>
          <p:cNvCxnSpPr/>
          <p:nvPr/>
        </p:nvCxnSpPr>
        <p:spPr bwMode="auto">
          <a:xfrm flipV="1">
            <a:off x="8482054" y="1845666"/>
            <a:ext cx="0" cy="233993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0" name="직선 연결선 9"/>
          <p:cNvCxnSpPr/>
          <p:nvPr/>
        </p:nvCxnSpPr>
        <p:spPr bwMode="auto">
          <a:xfrm>
            <a:off x="4957149" y="2068822"/>
            <a:ext cx="3600000" cy="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1" name="직선 화살표 연결선 10"/>
          <p:cNvCxnSpPr/>
          <p:nvPr/>
        </p:nvCxnSpPr>
        <p:spPr bwMode="auto">
          <a:xfrm>
            <a:off x="6396079" y="2826741"/>
            <a:ext cx="274414" cy="1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2" name="직선 화살표 연결선 11"/>
          <p:cNvCxnSpPr/>
          <p:nvPr/>
        </p:nvCxnSpPr>
        <p:spPr bwMode="auto">
          <a:xfrm flipH="1">
            <a:off x="6946261" y="2826741"/>
            <a:ext cx="303886" cy="1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5611883" y="1175702"/>
            <a:ext cx="38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r</a:t>
            </a:r>
            <a:r>
              <a:rPr lang="en-US" altLang="ko-KR" sz="1400" baseline="-25000" dirty="0" smtClean="0"/>
              <a:t>22</a:t>
            </a:r>
            <a:endParaRPr lang="ko-KR" alt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021458" y="1664522"/>
            <a:ext cx="38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r</a:t>
            </a:r>
            <a:r>
              <a:rPr lang="en-US" altLang="ko-KR" sz="1400" baseline="-25000" dirty="0" smtClean="0"/>
              <a:t>21</a:t>
            </a:r>
            <a:endParaRPr lang="ko-KR" alt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8201404" y="1295262"/>
            <a:ext cx="389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r</a:t>
            </a:r>
            <a:r>
              <a:rPr lang="en-US" altLang="ko-KR" sz="1400" baseline="-25000" dirty="0" smtClean="0"/>
              <a:t>12</a:t>
            </a:r>
            <a:endParaRPr lang="ko-KR" alt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8448256" y="1784869"/>
            <a:ext cx="383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r</a:t>
            </a:r>
            <a:r>
              <a:rPr lang="en-US" altLang="ko-KR" sz="1400" baseline="-25000" dirty="0" smtClean="0"/>
              <a:t>11</a:t>
            </a:r>
            <a:endParaRPr lang="ko-KR" alt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6280481" y="2836267"/>
            <a:ext cx="471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400" dirty="0" smtClean="0">
                <a:latin typeface="Arial" panose="020B0604020202020204" pitchFamily="34" charset="0"/>
                <a:ea typeface="굴림"/>
                <a:cs typeface="Arial" panose="020B0604020202020204" pitchFamily="34" charset="0"/>
              </a:rPr>
              <a:t>Δ</a:t>
            </a:r>
            <a:r>
              <a:rPr lang="en-US" altLang="ko-KR" sz="1400" dirty="0" smtClean="0">
                <a:latin typeface="Arial" panose="020B0604020202020204" pitchFamily="34" charset="0"/>
                <a:ea typeface="굴림"/>
                <a:cs typeface="Arial" panose="020B0604020202020204" pitchFamily="34" charset="0"/>
              </a:rPr>
              <a:t>z</a:t>
            </a:r>
            <a:r>
              <a:rPr lang="en-US" altLang="ko-KR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직선 연결선 17"/>
          <p:cNvCxnSpPr/>
          <p:nvPr/>
        </p:nvCxnSpPr>
        <p:spPr bwMode="auto">
          <a:xfrm flipH="1">
            <a:off x="7937318" y="822604"/>
            <a:ext cx="0" cy="25200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" name="직선 연결선 18"/>
          <p:cNvCxnSpPr/>
          <p:nvPr/>
        </p:nvCxnSpPr>
        <p:spPr bwMode="auto">
          <a:xfrm flipH="1">
            <a:off x="8042093" y="822604"/>
            <a:ext cx="0" cy="2520000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" name="직선 화살표 연결선 19"/>
          <p:cNvCxnSpPr/>
          <p:nvPr/>
        </p:nvCxnSpPr>
        <p:spPr bwMode="auto">
          <a:xfrm>
            <a:off x="7616650" y="2836266"/>
            <a:ext cx="274414" cy="1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1" name="직선 화살표 연결선 20"/>
          <p:cNvCxnSpPr/>
          <p:nvPr/>
        </p:nvCxnSpPr>
        <p:spPr bwMode="auto">
          <a:xfrm flipH="1">
            <a:off x="8081107" y="2836266"/>
            <a:ext cx="303886" cy="1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7529627" y="2845792"/>
            <a:ext cx="471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ko-KR" sz="1400" dirty="0" smtClean="0">
                <a:latin typeface="Arial" panose="020B0604020202020204" pitchFamily="34" charset="0"/>
                <a:ea typeface="굴림"/>
                <a:cs typeface="Arial" panose="020B0604020202020204" pitchFamily="34" charset="0"/>
              </a:rPr>
              <a:t>Δ</a:t>
            </a:r>
            <a:r>
              <a:rPr lang="en-US" altLang="ko-KR" sz="1400" dirty="0" smtClean="0">
                <a:latin typeface="Arial" panose="020B0604020202020204" pitchFamily="34" charset="0"/>
                <a:ea typeface="굴림"/>
                <a:cs typeface="Arial" panose="020B0604020202020204" pitchFamily="34" charset="0"/>
              </a:rPr>
              <a:t>z</a:t>
            </a:r>
            <a:r>
              <a:rPr lang="en-US" altLang="ko-KR" sz="14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2497" y="3478269"/>
                <a:ext cx="4425695" cy="3453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en-US" altLang="ko-KR" dirty="0" smtClean="0">
                    <a:solidFill>
                      <a:schemeClr val="tx1"/>
                    </a:solidFill>
                  </a:rPr>
                  <a:t>Since the wave direction is varied due to the angle (radius change), the optimization of the relative edge position between inner and outer conductor is required. </a:t>
                </a:r>
              </a:p>
              <a:p>
                <a:pPr algn="just"/>
                <a:endParaRPr lang="en-US" altLang="ko-KR" sz="800" dirty="0">
                  <a:solidFill>
                    <a:schemeClr val="tx1"/>
                  </a:solidFill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𝒛</m:t>
                          </m:r>
                        </m:e>
                        <m:sub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𝒄𝒐</m:t>
                          </m:r>
                        </m:sub>
                      </m:sSub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𝟐𝟐</m:t>
                                  </m:r>
                                </m:sub>
                              </m:s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𝟐𝟏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𝒛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𝒑𝒐𝒔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ko-KR" dirty="0">
                  <a:solidFill>
                    <a:schemeClr val="tx1"/>
                  </a:solidFill>
                </a:endParaRPr>
              </a:p>
              <a:p>
                <a:pPr algn="just"/>
                <a:endParaRPr lang="en-US" altLang="ko-KR" sz="300" dirty="0" smtClean="0">
                  <a:solidFill>
                    <a:schemeClr val="tx1"/>
                  </a:solidFill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𝒛</m:t>
                          </m:r>
                        </m:e>
                        <m:sub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=</m:t>
                      </m:r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𝒌</m:t>
                          </m:r>
                        </m:e>
                        <m:sub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𝒄𝒐</m:t>
                          </m:r>
                        </m:sub>
                      </m:sSub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</a:rPr>
                        <m:t> 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en-US" altLang="ko-KR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𝟐𝟐</m:t>
                                  </m:r>
                                </m:sub>
                              </m:s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en-US" altLang="ko-KR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𝟐𝟏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altLang="ko-KR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𝒛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𝒑𝒐𝒔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𝟐𝟐</m:t>
                              </m:r>
                            </m:sub>
                          </m:s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𝟏𝟐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just"/>
                <a:endParaRPr lang="en-US" altLang="ko-KR" sz="800" dirty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n-US" altLang="ko-KR" dirty="0" smtClean="0">
                    <a:solidFill>
                      <a:schemeClr val="tx1"/>
                    </a:solidFill>
                  </a:rPr>
                  <a:t>, where </a:t>
                </a:r>
                <a:r>
                  <a:rPr lang="en-US" altLang="ko-KR" dirty="0" err="1" smtClean="0">
                    <a:solidFill>
                      <a:schemeClr val="tx1"/>
                    </a:solidFill>
                  </a:rPr>
                  <a:t>k</a:t>
                </a:r>
                <a:r>
                  <a:rPr lang="en-US" altLang="ko-KR" baseline="-25000" dirty="0" err="1" smtClean="0">
                    <a:solidFill>
                      <a:schemeClr val="tx1"/>
                    </a:solidFill>
                  </a:rPr>
                  <a:t>co</a:t>
                </a:r>
                <a:r>
                  <a:rPr lang="en-US" altLang="ko-KR" dirty="0" smtClean="0">
                    <a:solidFill>
                      <a:schemeClr val="tx1"/>
                    </a:solidFill>
                  </a:rPr>
                  <a:t> is coefficient. </a:t>
                </a:r>
              </a:p>
              <a:p>
                <a:pPr algn="just"/>
                <a:endParaRPr lang="en-US" altLang="ko-KR" sz="800" dirty="0" smtClean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n-US" altLang="ko-KR" dirty="0" smtClean="0">
                    <a:solidFill>
                      <a:schemeClr val="tx1"/>
                    </a:solidFill>
                  </a:rPr>
                  <a:t>The numerical calculation is performed for various </a:t>
                </a:r>
                <a:r>
                  <a:rPr lang="en-US" altLang="ko-KR" dirty="0" err="1" smtClean="0">
                    <a:solidFill>
                      <a:schemeClr val="tx1"/>
                    </a:solidFill>
                  </a:rPr>
                  <a:t>k</a:t>
                </a:r>
                <a:r>
                  <a:rPr lang="en-US" altLang="ko-KR" baseline="-25000" dirty="0" err="1" smtClean="0">
                    <a:solidFill>
                      <a:schemeClr val="tx1"/>
                    </a:solidFill>
                  </a:rPr>
                  <a:t>co</a:t>
                </a:r>
                <a:r>
                  <a:rPr lang="en-US" altLang="ko-KR" dirty="0" smtClean="0">
                    <a:solidFill>
                      <a:schemeClr val="tx1"/>
                    </a:solidFill>
                  </a:rPr>
                  <a:t>. </a:t>
                </a:r>
                <a:endParaRPr lang="en-US" altLang="ko-K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97" y="3478269"/>
                <a:ext cx="4425695" cy="3453638"/>
              </a:xfrm>
              <a:prstGeom prst="rect">
                <a:avLst/>
              </a:prstGeom>
              <a:blipFill rotWithShape="1">
                <a:blip r:embed="rId4"/>
                <a:stretch>
                  <a:fillRect l="-689" t="-530" r="-82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직선 화살표 연결선 23"/>
          <p:cNvCxnSpPr/>
          <p:nvPr/>
        </p:nvCxnSpPr>
        <p:spPr bwMode="auto">
          <a:xfrm>
            <a:off x="6932885" y="1452701"/>
            <a:ext cx="1095832" cy="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7236183" y="1452701"/>
            <a:ext cx="489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 smtClean="0">
                <a:latin typeface="Arial" panose="020B0604020202020204" pitchFamily="34" charset="0"/>
                <a:ea typeface="굴림"/>
                <a:cs typeface="Arial" panose="020B0604020202020204" pitchFamily="34" charset="0"/>
              </a:rPr>
              <a:t>z</a:t>
            </a:r>
            <a:r>
              <a:rPr lang="en-US" altLang="ko-KR" sz="14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pos</a:t>
            </a:r>
            <a:endParaRPr lang="ko-KR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66792" y="3856967"/>
            <a:ext cx="1941557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altLang="ko-KR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ko-KR" sz="1200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= 0.0  </a:t>
            </a:r>
            <a:r>
              <a:rPr lang="en-US" altLang="ko-KR" sz="1200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ko-KR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  <a:p>
            <a:pPr algn="l"/>
            <a:r>
              <a:rPr lang="en-US" altLang="ko-KR" sz="1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ko-KR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0.2  </a:t>
            </a:r>
            <a:r>
              <a:rPr lang="en-US" altLang="ko-KR" sz="1200" dirty="0">
                <a:solidFill>
                  <a:srgbClr val="66FF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ko-KR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0.3</a:t>
            </a:r>
          </a:p>
          <a:p>
            <a:pPr algn="l"/>
            <a:r>
              <a:rPr lang="en-US" altLang="ko-KR" sz="1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ko-KR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0.4  </a:t>
            </a:r>
            <a:r>
              <a:rPr lang="en-US" altLang="ko-KR" sz="1200" dirty="0">
                <a:solidFill>
                  <a:srgbClr val="0201B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ko-KR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</a:p>
          <a:p>
            <a:pPr algn="l"/>
            <a:r>
              <a:rPr lang="en-US" altLang="ko-KR" sz="1200" dirty="0">
                <a:solidFill>
                  <a:srgbClr val="FF98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▬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ko-KR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0.6  </a:t>
            </a:r>
            <a:r>
              <a:rPr lang="en-US" altLang="ko-KR" sz="1200" dirty="0" smtClean="0">
                <a:solidFill>
                  <a:srgbClr val="66FF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---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original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32214" y="5493451"/>
            <a:ext cx="18435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altLang="ko-KR" sz="12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= 48.2 </a:t>
            </a:r>
            <a:r>
              <a:rPr lang="el-GR" altLang="ko-KR" sz="1200" dirty="0" smtClean="0">
                <a:latin typeface="Arial" panose="020B0604020202020204" pitchFamily="34" charset="0"/>
                <a:ea typeface="굴림"/>
                <a:cs typeface="Arial" panose="020B0604020202020204" pitchFamily="34" charset="0"/>
              </a:rPr>
              <a:t>Ω</a:t>
            </a:r>
            <a:r>
              <a:rPr lang="en-US" altLang="ko-KR" sz="1200" dirty="0" smtClean="0">
                <a:latin typeface="Arial" panose="020B0604020202020204" pitchFamily="34" charset="0"/>
                <a:ea typeface="굴림"/>
                <a:cs typeface="Arial" panose="020B0604020202020204" pitchFamily="34" charset="0"/>
              </a:rPr>
              <a:t> for </a:t>
            </a:r>
            <a:r>
              <a:rPr lang="en-US" altLang="ko-KR" sz="1200" dirty="0" err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altLang="ko-KR" sz="12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 = 0.2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811299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New button-type Beam Position Monitor </a:t>
            </a:r>
            <a:r>
              <a:rPr lang="en-US" altLang="ko-KR" sz="2000" dirty="0" smtClean="0">
                <a:solidFill>
                  <a:schemeClr val="bg1"/>
                </a:solidFill>
              </a:rPr>
              <a:t>(Impedance matching)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grpSp>
        <p:nvGrpSpPr>
          <p:cNvPr id="89" name="그룹 88"/>
          <p:cNvGrpSpPr/>
          <p:nvPr/>
        </p:nvGrpSpPr>
        <p:grpSpPr>
          <a:xfrm>
            <a:off x="731031" y="1035983"/>
            <a:ext cx="3124057" cy="1856348"/>
            <a:chOff x="869083" y="660400"/>
            <a:chExt cx="3124057" cy="1856348"/>
          </a:xfrm>
        </p:grpSpPr>
        <p:cxnSp>
          <p:nvCxnSpPr>
            <p:cNvPr id="30" name="직선 연결선 29"/>
            <p:cNvCxnSpPr/>
            <p:nvPr/>
          </p:nvCxnSpPr>
          <p:spPr bwMode="auto">
            <a:xfrm>
              <a:off x="871104" y="1538892"/>
              <a:ext cx="7200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1" name="직선 연결선 30"/>
            <p:cNvCxnSpPr/>
            <p:nvPr/>
          </p:nvCxnSpPr>
          <p:spPr bwMode="auto">
            <a:xfrm>
              <a:off x="1575088" y="1532542"/>
              <a:ext cx="817419" cy="633731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3" name="직선 연결선 32"/>
            <p:cNvCxnSpPr/>
            <p:nvPr/>
          </p:nvCxnSpPr>
          <p:spPr bwMode="auto">
            <a:xfrm flipV="1">
              <a:off x="2382982" y="2163098"/>
              <a:ext cx="7200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6" name="직선 연결선 35"/>
            <p:cNvCxnSpPr/>
            <p:nvPr/>
          </p:nvCxnSpPr>
          <p:spPr bwMode="auto">
            <a:xfrm>
              <a:off x="896645" y="928309"/>
              <a:ext cx="7200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7" name="직선 연결선 36"/>
            <p:cNvCxnSpPr/>
            <p:nvPr/>
          </p:nvCxnSpPr>
          <p:spPr bwMode="auto">
            <a:xfrm>
              <a:off x="1597454" y="921959"/>
              <a:ext cx="817419" cy="633731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8" name="직선 연결선 37"/>
            <p:cNvCxnSpPr/>
            <p:nvPr/>
          </p:nvCxnSpPr>
          <p:spPr bwMode="auto">
            <a:xfrm flipV="1">
              <a:off x="2408523" y="1552515"/>
              <a:ext cx="7200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0" name="직선 연결선 39"/>
            <p:cNvCxnSpPr/>
            <p:nvPr/>
          </p:nvCxnSpPr>
          <p:spPr bwMode="auto">
            <a:xfrm>
              <a:off x="883804" y="1526192"/>
              <a:ext cx="0" cy="975708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2" name="직선 연결선 41"/>
            <p:cNvCxnSpPr/>
            <p:nvPr/>
          </p:nvCxnSpPr>
          <p:spPr bwMode="auto">
            <a:xfrm>
              <a:off x="869083" y="2501900"/>
              <a:ext cx="2232000" cy="0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4" name="직선 연결선 43"/>
            <p:cNvCxnSpPr/>
            <p:nvPr/>
          </p:nvCxnSpPr>
          <p:spPr bwMode="auto">
            <a:xfrm>
              <a:off x="3092880" y="2156748"/>
              <a:ext cx="0" cy="342000"/>
            </a:xfrm>
            <a:prstGeom prst="line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6" name="직선 화살표 연결선 45"/>
            <p:cNvCxnSpPr/>
            <p:nvPr/>
          </p:nvCxnSpPr>
          <p:spPr bwMode="auto">
            <a:xfrm flipV="1">
              <a:off x="876443" y="660400"/>
              <a:ext cx="0" cy="184150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8" name="직선 화살표 연결선 47"/>
            <p:cNvCxnSpPr/>
            <p:nvPr/>
          </p:nvCxnSpPr>
          <p:spPr bwMode="auto">
            <a:xfrm>
              <a:off x="869083" y="2516748"/>
              <a:ext cx="3124057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1" name="직선 화살표 연결선 50"/>
            <p:cNvCxnSpPr/>
            <p:nvPr/>
          </p:nvCxnSpPr>
          <p:spPr bwMode="auto">
            <a:xfrm>
              <a:off x="1012825" y="940396"/>
              <a:ext cx="0" cy="59685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3" name="직선 화살표 연결선 52"/>
            <p:cNvCxnSpPr/>
            <p:nvPr/>
          </p:nvCxnSpPr>
          <p:spPr bwMode="auto">
            <a:xfrm>
              <a:off x="1104900" y="940396"/>
              <a:ext cx="0" cy="59685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4" name="직선 화살표 연결선 53"/>
            <p:cNvCxnSpPr/>
            <p:nvPr/>
          </p:nvCxnSpPr>
          <p:spPr bwMode="auto">
            <a:xfrm>
              <a:off x="1181100" y="940396"/>
              <a:ext cx="0" cy="59685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5" name="직선 화살표 연결선 54"/>
            <p:cNvCxnSpPr/>
            <p:nvPr/>
          </p:nvCxnSpPr>
          <p:spPr bwMode="auto">
            <a:xfrm>
              <a:off x="1257300" y="940396"/>
              <a:ext cx="0" cy="59685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6" name="직선 화살표 연결선 55"/>
            <p:cNvCxnSpPr/>
            <p:nvPr/>
          </p:nvCxnSpPr>
          <p:spPr bwMode="auto">
            <a:xfrm>
              <a:off x="1342370" y="938861"/>
              <a:ext cx="0" cy="59685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7" name="직선 화살표 연결선 56"/>
            <p:cNvCxnSpPr/>
            <p:nvPr/>
          </p:nvCxnSpPr>
          <p:spPr bwMode="auto">
            <a:xfrm>
              <a:off x="2625725" y="1569417"/>
              <a:ext cx="0" cy="59685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8" name="직선 화살표 연결선 57"/>
            <p:cNvCxnSpPr/>
            <p:nvPr/>
          </p:nvCxnSpPr>
          <p:spPr bwMode="auto">
            <a:xfrm>
              <a:off x="2720975" y="1569417"/>
              <a:ext cx="0" cy="59685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9" name="직선 화살표 연결선 58"/>
            <p:cNvCxnSpPr/>
            <p:nvPr/>
          </p:nvCxnSpPr>
          <p:spPr bwMode="auto">
            <a:xfrm>
              <a:off x="2794000" y="1569417"/>
              <a:ext cx="0" cy="59685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0" name="직선 화살표 연결선 59"/>
            <p:cNvCxnSpPr/>
            <p:nvPr/>
          </p:nvCxnSpPr>
          <p:spPr bwMode="auto">
            <a:xfrm>
              <a:off x="2870200" y="1569417"/>
              <a:ext cx="0" cy="59685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1" name="직선 화살표 연결선 60"/>
            <p:cNvCxnSpPr/>
            <p:nvPr/>
          </p:nvCxnSpPr>
          <p:spPr bwMode="auto">
            <a:xfrm>
              <a:off x="2961620" y="1564707"/>
              <a:ext cx="0" cy="596856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6" name="직선 화살표 연결선 65"/>
            <p:cNvCxnSpPr/>
            <p:nvPr/>
          </p:nvCxnSpPr>
          <p:spPr bwMode="auto">
            <a:xfrm flipV="1">
              <a:off x="1762342" y="1308952"/>
              <a:ext cx="317063" cy="35964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0" name="직선 화살표 연결선 79"/>
            <p:cNvCxnSpPr/>
            <p:nvPr/>
          </p:nvCxnSpPr>
          <p:spPr bwMode="auto">
            <a:xfrm flipV="1">
              <a:off x="1866244" y="1399733"/>
              <a:ext cx="317063" cy="35964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1" name="직선 화살표 연결선 80"/>
            <p:cNvCxnSpPr/>
            <p:nvPr/>
          </p:nvCxnSpPr>
          <p:spPr bwMode="auto">
            <a:xfrm flipV="1">
              <a:off x="1822883" y="1356690"/>
              <a:ext cx="317063" cy="35964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2" name="직선 화살표 연결선 81"/>
            <p:cNvCxnSpPr/>
            <p:nvPr/>
          </p:nvCxnSpPr>
          <p:spPr bwMode="auto">
            <a:xfrm flipV="1">
              <a:off x="1920081" y="1446045"/>
              <a:ext cx="317063" cy="35964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83" name="직선 화살표 연결선 82"/>
            <p:cNvCxnSpPr/>
            <p:nvPr/>
          </p:nvCxnSpPr>
          <p:spPr bwMode="auto">
            <a:xfrm flipV="1">
              <a:off x="1983939" y="1493649"/>
              <a:ext cx="317063" cy="35964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86" name="TextBox 85"/>
            <p:cNvSpPr txBox="1"/>
            <p:nvPr/>
          </p:nvSpPr>
          <p:spPr>
            <a:xfrm>
              <a:off x="2490804" y="1681770"/>
              <a:ext cx="60639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5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endParaRPr lang="en-US" altLang="ko-KR" sz="1400" dirty="0" smtClean="0">
                <a:solidFill>
                  <a:srgbClr val="0000FF"/>
                </a:solidFill>
              </a:endParaRPr>
            </a:p>
            <a:p>
              <a:pPr>
                <a:lnSpc>
                  <a:spcPct val="50000"/>
                </a:lnSpc>
              </a:pP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500" dirty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endParaRPr lang="ko-KR" altLang="en-US" sz="1400" dirty="0">
                <a:solidFill>
                  <a:srgbClr val="0000FF"/>
                </a:solidFill>
              </a:endParaRPr>
            </a:p>
            <a:p>
              <a:pPr>
                <a:lnSpc>
                  <a:spcPct val="50000"/>
                </a:lnSpc>
              </a:pP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500" dirty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endParaRPr lang="ko-KR" alt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78743" y="1066266"/>
              <a:ext cx="60639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5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endParaRPr lang="en-US" altLang="ko-KR" sz="1400" dirty="0" smtClean="0">
                <a:solidFill>
                  <a:srgbClr val="0000FF"/>
                </a:solidFill>
              </a:endParaRPr>
            </a:p>
            <a:p>
              <a:pPr>
                <a:lnSpc>
                  <a:spcPct val="50000"/>
                </a:lnSpc>
              </a:pP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500" dirty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endParaRPr lang="ko-KR" altLang="en-US" sz="1400" dirty="0">
                <a:solidFill>
                  <a:srgbClr val="0000FF"/>
                </a:solidFill>
              </a:endParaRPr>
            </a:p>
            <a:p>
              <a:pPr>
                <a:lnSpc>
                  <a:spcPct val="50000"/>
                </a:lnSpc>
              </a:pP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500" dirty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1400" dirty="0" smtClean="0">
                  <a:solidFill>
                    <a:srgbClr val="0000FF"/>
                  </a:solidFill>
                </a:rPr>
                <a:t>˟</a:t>
              </a:r>
              <a:endParaRPr lang="ko-KR" alt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 rot="2447948">
              <a:off x="1709315" y="1462402"/>
              <a:ext cx="6063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50000"/>
                </a:lnSpc>
              </a:pPr>
              <a:r>
                <a:rPr lang="ko-KR" altLang="en-US" sz="600" dirty="0" smtClean="0">
                  <a:solidFill>
                    <a:srgbClr val="0000FF"/>
                  </a:solidFill>
                </a:rPr>
                <a:t>●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600" dirty="0" smtClean="0">
                  <a:solidFill>
                    <a:srgbClr val="0000FF"/>
                  </a:solidFill>
                </a:rPr>
                <a:t>●</a:t>
              </a:r>
              <a:r>
                <a:rPr lang="ko-KR" altLang="en-US" sz="5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600" dirty="0" smtClean="0">
                  <a:solidFill>
                    <a:srgbClr val="0000FF"/>
                  </a:solidFill>
                </a:rPr>
                <a:t>●</a:t>
              </a:r>
              <a:r>
                <a:rPr lang="ko-KR" altLang="en-US" sz="800" dirty="0" smtClean="0">
                  <a:solidFill>
                    <a:srgbClr val="0000FF"/>
                  </a:solidFill>
                </a:rPr>
                <a:t> </a:t>
              </a:r>
              <a:r>
                <a:rPr lang="ko-KR" altLang="en-US" sz="600" dirty="0" smtClean="0">
                  <a:solidFill>
                    <a:srgbClr val="0000FF"/>
                  </a:solidFill>
                </a:rPr>
                <a:t>●</a:t>
              </a:r>
              <a:endParaRPr lang="en-US" altLang="ko-KR" sz="600" dirty="0" smtClean="0">
                <a:solidFill>
                  <a:srgbClr val="0000FF"/>
                </a:solidFill>
              </a:endParaRPr>
            </a:p>
            <a:p>
              <a:pPr>
                <a:lnSpc>
                  <a:spcPct val="50000"/>
                </a:lnSpc>
              </a:pPr>
              <a:r>
                <a:rPr lang="ko-KR" altLang="en-US" sz="600" dirty="0">
                  <a:solidFill>
                    <a:srgbClr val="0000FF"/>
                  </a:solidFill>
                </a:rPr>
                <a:t>●</a:t>
              </a:r>
              <a:r>
                <a:rPr lang="ko-KR" altLang="en-US" sz="800" dirty="0">
                  <a:solidFill>
                    <a:srgbClr val="0000FF"/>
                  </a:solidFill>
                </a:rPr>
                <a:t> </a:t>
              </a:r>
              <a:r>
                <a:rPr lang="ko-KR" altLang="en-US" sz="600" dirty="0">
                  <a:solidFill>
                    <a:srgbClr val="0000FF"/>
                  </a:solidFill>
                </a:rPr>
                <a:t>●</a:t>
              </a:r>
              <a:r>
                <a:rPr lang="ko-KR" altLang="en-US" sz="500" dirty="0">
                  <a:solidFill>
                    <a:srgbClr val="0000FF"/>
                  </a:solidFill>
                </a:rPr>
                <a:t> </a:t>
              </a:r>
              <a:r>
                <a:rPr lang="ko-KR" altLang="en-US" sz="600" dirty="0">
                  <a:solidFill>
                    <a:srgbClr val="0000FF"/>
                  </a:solidFill>
                </a:rPr>
                <a:t>●</a:t>
              </a:r>
              <a:r>
                <a:rPr lang="ko-KR" altLang="en-US" sz="800" dirty="0">
                  <a:solidFill>
                    <a:srgbClr val="0000FF"/>
                  </a:solidFill>
                </a:rPr>
                <a:t> </a:t>
              </a:r>
              <a:r>
                <a:rPr lang="ko-KR" altLang="en-US" sz="600" dirty="0">
                  <a:solidFill>
                    <a:srgbClr val="0000FF"/>
                  </a:solidFill>
                </a:rPr>
                <a:t>●</a:t>
              </a:r>
            </a:p>
            <a:p>
              <a:pPr>
                <a:lnSpc>
                  <a:spcPct val="50000"/>
                </a:lnSpc>
              </a:pPr>
              <a:r>
                <a:rPr lang="ko-KR" altLang="en-US" sz="600" dirty="0">
                  <a:solidFill>
                    <a:srgbClr val="0000FF"/>
                  </a:solidFill>
                </a:rPr>
                <a:t>●</a:t>
              </a:r>
              <a:r>
                <a:rPr lang="ko-KR" altLang="en-US" sz="800" dirty="0">
                  <a:solidFill>
                    <a:srgbClr val="0000FF"/>
                  </a:solidFill>
                </a:rPr>
                <a:t> </a:t>
              </a:r>
              <a:r>
                <a:rPr lang="ko-KR" altLang="en-US" sz="600" dirty="0">
                  <a:solidFill>
                    <a:srgbClr val="0000FF"/>
                  </a:solidFill>
                </a:rPr>
                <a:t>●</a:t>
              </a:r>
              <a:r>
                <a:rPr lang="ko-KR" altLang="en-US" sz="500" dirty="0">
                  <a:solidFill>
                    <a:srgbClr val="0000FF"/>
                  </a:solidFill>
                </a:rPr>
                <a:t> </a:t>
              </a:r>
              <a:r>
                <a:rPr lang="ko-KR" altLang="en-US" sz="600" dirty="0">
                  <a:solidFill>
                    <a:srgbClr val="0000FF"/>
                  </a:solidFill>
                </a:rPr>
                <a:t>●</a:t>
              </a:r>
              <a:r>
                <a:rPr lang="ko-KR" altLang="en-US" sz="800" dirty="0">
                  <a:solidFill>
                    <a:srgbClr val="0000FF"/>
                  </a:solidFill>
                </a:rPr>
                <a:t> </a:t>
              </a:r>
              <a:r>
                <a:rPr lang="ko-KR" altLang="en-US" sz="600" dirty="0" smtClean="0">
                  <a:solidFill>
                    <a:srgbClr val="0000FF"/>
                  </a:solidFill>
                </a:rPr>
                <a:t>●</a:t>
              </a:r>
              <a:endParaRPr lang="ko-KR" altLang="en-US" sz="600" dirty="0">
                <a:solidFill>
                  <a:srgbClr val="0000FF"/>
                </a:solidFill>
              </a:endParaRPr>
            </a:p>
          </p:txBody>
        </p:sp>
      </p:grpSp>
      <p:sp>
        <p:nvSpPr>
          <p:cNvPr id="90" name="TextBox 89"/>
          <p:cNvSpPr txBox="1"/>
          <p:nvPr/>
        </p:nvSpPr>
        <p:spPr>
          <a:xfrm>
            <a:off x="3632200" y="2866931"/>
            <a:ext cx="48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z</a:t>
            </a:r>
            <a:endParaRPr lang="ko-KR" alt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259604" y="930004"/>
            <a:ext cx="48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r</a:t>
            </a:r>
            <a:endParaRPr lang="ko-KR" altLang="en-US" dirty="0"/>
          </a:p>
        </p:txBody>
      </p:sp>
      <p:sp>
        <p:nvSpPr>
          <p:cNvPr id="92" name="직사각형 91"/>
          <p:cNvSpPr/>
          <p:nvPr/>
        </p:nvSpPr>
        <p:spPr bwMode="auto">
          <a:xfrm>
            <a:off x="758593" y="1928097"/>
            <a:ext cx="678443" cy="932400"/>
          </a:xfrm>
          <a:prstGeom prst="rect">
            <a:avLst/>
          </a:prstGeom>
          <a:solidFill>
            <a:srgbClr val="FFFF00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3" name="직사각형 92"/>
          <p:cNvSpPr/>
          <p:nvPr/>
        </p:nvSpPr>
        <p:spPr bwMode="auto">
          <a:xfrm>
            <a:off x="1359604" y="2558331"/>
            <a:ext cx="1576680" cy="302400"/>
          </a:xfrm>
          <a:prstGeom prst="rect">
            <a:avLst/>
          </a:prstGeom>
          <a:solidFill>
            <a:srgbClr val="FFFF00"/>
          </a:solidFill>
          <a:ln w="190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" name="직각 삼각형 28"/>
          <p:cNvSpPr/>
          <p:nvPr/>
        </p:nvSpPr>
        <p:spPr bwMode="auto">
          <a:xfrm>
            <a:off x="1440211" y="1937622"/>
            <a:ext cx="808464" cy="630234"/>
          </a:xfrm>
          <a:prstGeom prst="rtTriangle">
            <a:avLst/>
          </a:prstGeom>
          <a:solidFill>
            <a:srgbClr val="FFFF00"/>
          </a:solidFill>
          <a:ln w="19050" cap="flat" cmpd="sng" algn="ctr">
            <a:solidFill>
              <a:srgbClr val="FFFF00"/>
            </a:solidFill>
            <a:prstDash val="solid"/>
            <a:round/>
            <a:headEnd type="none" w="med" len="med"/>
            <a:tailEnd type="triangl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직사각형 31"/>
          <p:cNvSpPr/>
          <p:nvPr/>
        </p:nvSpPr>
        <p:spPr bwMode="auto">
          <a:xfrm>
            <a:off x="1328143" y="1230458"/>
            <a:ext cx="273923" cy="73289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539582" y="942704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67" name="직사각형 66"/>
          <p:cNvSpPr/>
          <p:nvPr/>
        </p:nvSpPr>
        <p:spPr bwMode="auto">
          <a:xfrm>
            <a:off x="2151242" y="1838091"/>
            <a:ext cx="273923" cy="732890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49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BESSY\BPM\new_BPM\Comparision_button_desig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322" y="3109643"/>
            <a:ext cx="5688807" cy="358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850899" y="114300"/>
            <a:ext cx="782204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New button-type Beam Position Monitor (Impedance matching)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USER\Desktop\BESSY\BPM\new_BPM\new_button_draw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3624" y="670732"/>
            <a:ext cx="3821139" cy="1925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BESSY\BPM\new_BPM\old_button_drawing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2"/>
          <a:stretch/>
        </p:blipFill>
        <p:spPr bwMode="auto">
          <a:xfrm>
            <a:off x="793748" y="670733"/>
            <a:ext cx="3809793" cy="1969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39456" y="5233992"/>
            <a:ext cx="1907895" cy="70788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altLang="ko-KR" sz="2000" dirty="0">
                <a:solidFill>
                  <a:srgbClr val="FF0000"/>
                </a:solidFill>
              </a:rPr>
              <a:t>▬</a:t>
            </a:r>
            <a:r>
              <a:rPr lang="en-US" altLang="ko-KR" sz="2000" dirty="0"/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Old button</a:t>
            </a:r>
            <a:endParaRPr lang="en-US" altLang="ko-KR" sz="2000" dirty="0">
              <a:solidFill>
                <a:schemeClr val="tx1"/>
              </a:solidFill>
            </a:endParaRPr>
          </a:p>
          <a:p>
            <a:pPr algn="l"/>
            <a:r>
              <a:rPr lang="en-US" altLang="ko-KR" sz="2000" dirty="0" smtClean="0">
                <a:solidFill>
                  <a:srgbClr val="0000FF"/>
                </a:solidFill>
              </a:rPr>
              <a:t>▬</a:t>
            </a:r>
            <a:r>
              <a:rPr lang="en-US" altLang="ko-KR" sz="2000" dirty="0" smtClean="0"/>
              <a:t> </a:t>
            </a:r>
            <a:r>
              <a:rPr lang="en-US" altLang="ko-KR" sz="2000" dirty="0" smtClean="0">
                <a:solidFill>
                  <a:schemeClr val="tx1"/>
                </a:solidFill>
              </a:rPr>
              <a:t>New button</a:t>
            </a:r>
            <a:endParaRPr lang="en-US" altLang="ko-KR" sz="2000" dirty="0">
              <a:solidFill>
                <a:schemeClr val="tx1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6178274" y="3985852"/>
            <a:ext cx="8451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Button</a:t>
            </a:r>
            <a:endParaRPr lang="ko-KR" altLang="en-US" dirty="0"/>
          </a:p>
        </p:txBody>
      </p:sp>
      <p:cxnSp>
        <p:nvCxnSpPr>
          <p:cNvPr id="8" name="직선 화살표 연결선 7"/>
          <p:cNvCxnSpPr/>
          <p:nvPr/>
        </p:nvCxnSpPr>
        <p:spPr bwMode="auto">
          <a:xfrm>
            <a:off x="6600826" y="4324406"/>
            <a:ext cx="0" cy="57765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0" name="직사각형 9"/>
          <p:cNvSpPr/>
          <p:nvPr/>
        </p:nvSpPr>
        <p:spPr>
          <a:xfrm>
            <a:off x="1958698" y="2580005"/>
            <a:ext cx="14798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>
                <a:solidFill>
                  <a:schemeClr val="tx1"/>
                </a:solidFill>
              </a:rPr>
              <a:t>Old button</a:t>
            </a:r>
            <a:endParaRPr lang="ko-KR" altLang="en-US" sz="2000" dirty="0"/>
          </a:p>
        </p:txBody>
      </p:sp>
      <p:sp>
        <p:nvSpPr>
          <p:cNvPr id="11" name="직사각형 10"/>
          <p:cNvSpPr/>
          <p:nvPr/>
        </p:nvSpPr>
        <p:spPr>
          <a:xfrm>
            <a:off x="6083752" y="2580005"/>
            <a:ext cx="15808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>
                <a:solidFill>
                  <a:schemeClr val="tx1"/>
                </a:solidFill>
              </a:rPr>
              <a:t>New button</a:t>
            </a:r>
            <a:endParaRPr lang="ko-KR" altLang="en-US" sz="2000" dirty="0"/>
          </a:p>
        </p:txBody>
      </p:sp>
      <p:cxnSp>
        <p:nvCxnSpPr>
          <p:cNvPr id="13" name="직선 화살표 연결선 12"/>
          <p:cNvCxnSpPr/>
          <p:nvPr/>
        </p:nvCxnSpPr>
        <p:spPr bwMode="auto">
          <a:xfrm flipV="1">
            <a:off x="1389063" y="1292964"/>
            <a:ext cx="0" cy="33167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6" name="직선 화살표 연결선 15"/>
          <p:cNvCxnSpPr/>
          <p:nvPr/>
        </p:nvCxnSpPr>
        <p:spPr bwMode="auto">
          <a:xfrm flipV="1">
            <a:off x="3438590" y="1167660"/>
            <a:ext cx="0" cy="31262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3468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Untitled-1_capacitance_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4" y="788858"/>
            <a:ext cx="4709954" cy="2993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850899" y="114300"/>
            <a:ext cx="77024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New button-type Beam Position Monitor </a:t>
            </a:r>
            <a:r>
              <a:rPr lang="en-US" altLang="ko-KR" sz="2000" dirty="0" smtClean="0">
                <a:solidFill>
                  <a:schemeClr val="bg1"/>
                </a:solidFill>
              </a:rPr>
              <a:t>(Insulator)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cxnSp>
        <p:nvCxnSpPr>
          <p:cNvPr id="5" name="직선 화살표 연결선 4"/>
          <p:cNvCxnSpPr/>
          <p:nvPr/>
        </p:nvCxnSpPr>
        <p:spPr bwMode="auto">
          <a:xfrm>
            <a:off x="4025263" y="2638746"/>
            <a:ext cx="0" cy="41433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" name="직선 화살표 연결선 7"/>
          <p:cNvCxnSpPr/>
          <p:nvPr/>
        </p:nvCxnSpPr>
        <p:spPr bwMode="auto">
          <a:xfrm flipV="1">
            <a:off x="1022515" y="1729103"/>
            <a:ext cx="0" cy="45719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0" name="직사각형 9"/>
          <p:cNvSpPr/>
          <p:nvPr/>
        </p:nvSpPr>
        <p:spPr>
          <a:xfrm>
            <a:off x="549414" y="2231047"/>
            <a:ext cx="1359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Fused silica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3387040" y="2312452"/>
            <a:ext cx="9941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>
                <a:solidFill>
                  <a:schemeClr val="tx1"/>
                </a:solidFill>
              </a:rPr>
              <a:t>Alumina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직사각형 11"/>
              <p:cNvSpPr/>
              <p:nvPr/>
            </p:nvSpPr>
            <p:spPr>
              <a:xfrm>
                <a:off x="4763014" y="4208447"/>
                <a:ext cx="4247580" cy="23327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ko-KR" dirty="0" smtClean="0">
                    <a:solidFill>
                      <a:schemeClr val="tx1"/>
                    </a:solidFill>
                  </a:rPr>
                  <a:t>The impedance of coaxial line is given by</a:t>
                </a:r>
              </a:p>
              <a:p>
                <a:pPr algn="just"/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𝒁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ko-KR" altLang="en-US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𝝅</m:t>
                          </m:r>
                        </m:den>
                      </m:f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altLang="ko-KR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altLang="ko-KR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𝒍𝒏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(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𝑫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/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𝒅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altLang="ko-KR" dirty="0">
                  <a:solidFill>
                    <a:schemeClr val="tx1"/>
                  </a:solidFill>
                </a:endParaRPr>
              </a:p>
              <a:p>
                <a:pPr algn="just"/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just"/>
                <a:r>
                  <a:rPr lang="en-US" altLang="ko-KR" dirty="0" smtClean="0">
                    <a:solidFill>
                      <a:schemeClr val="tx1"/>
                    </a:solidFill>
                  </a:rPr>
                  <a:t>where Z</a:t>
                </a:r>
                <a:r>
                  <a:rPr lang="en-US" altLang="ko-KR" baseline="-25000" dirty="0" smtClean="0">
                    <a:solidFill>
                      <a:schemeClr val="tx1"/>
                    </a:solidFill>
                  </a:rPr>
                  <a:t>0</a:t>
                </a:r>
                <a:r>
                  <a:rPr lang="en-US" altLang="ko-KR" dirty="0" smtClean="0">
                    <a:solidFill>
                      <a:schemeClr val="tx1"/>
                    </a:solidFill>
                  </a:rPr>
                  <a:t> is the impedance of free space,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𝜺</m:t>
                        </m:r>
                      </m:e>
                      <m:sub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</m:oMath>
                </a14:m>
                <a:r>
                  <a:rPr lang="en-US" altLang="ko-KR" dirty="0" smtClean="0">
                    <a:solidFill>
                      <a:schemeClr val="tx1"/>
                    </a:solidFill>
                  </a:rPr>
                  <a:t> is dielectric constant, D is outer diameter, d is inner diameter.</a:t>
                </a:r>
              </a:p>
              <a:p>
                <a:pPr algn="just"/>
                <a:endParaRPr lang="en-US" altLang="ko-K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직사각형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3014" y="4208447"/>
                <a:ext cx="4247580" cy="2332754"/>
              </a:xfrm>
              <a:prstGeom prst="rect">
                <a:avLst/>
              </a:prstGeom>
              <a:blipFill rotWithShape="1">
                <a:blip r:embed="rId4"/>
                <a:stretch>
                  <a:fillRect l="-717" t="-783" r="-8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직사각형 3"/>
          <p:cNvSpPr/>
          <p:nvPr/>
        </p:nvSpPr>
        <p:spPr>
          <a:xfrm>
            <a:off x="5079592" y="779989"/>
            <a:ext cx="393100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dirty="0" smtClean="0">
                <a:solidFill>
                  <a:schemeClr val="tx1"/>
                </a:solidFill>
              </a:rPr>
              <a:t>Dielectric constant of materials of useable insulator</a:t>
            </a:r>
          </a:p>
          <a:p>
            <a:pPr algn="just"/>
            <a:endParaRPr lang="en-US" altLang="ko-KR" sz="800" dirty="0">
              <a:solidFill>
                <a:schemeClr val="tx1"/>
              </a:solidFill>
            </a:endParaRPr>
          </a:p>
          <a:p>
            <a:pPr algn="just"/>
            <a:r>
              <a:rPr lang="en-US" altLang="ko-KR" dirty="0">
                <a:solidFill>
                  <a:schemeClr val="tx1"/>
                </a:solidFill>
              </a:rPr>
              <a:t> - Zirconia : 10 ~ 23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</a:rPr>
              <a:t> - Aluminum oxide : 9.0 ~ 9.8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</a:rPr>
              <a:t> - Magnesium </a:t>
            </a:r>
            <a:r>
              <a:rPr lang="en-US" altLang="ko-KR" dirty="0">
                <a:solidFill>
                  <a:schemeClr val="tx1"/>
                </a:solidFill>
              </a:rPr>
              <a:t>oxide : 9.0 ~ 10.1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</a:rPr>
              <a:t> - Aluminum </a:t>
            </a:r>
            <a:r>
              <a:rPr lang="en-US" altLang="ko-KR" dirty="0">
                <a:solidFill>
                  <a:schemeClr val="tx1"/>
                </a:solidFill>
              </a:rPr>
              <a:t>nitride : 9.0</a:t>
            </a:r>
            <a:endParaRPr lang="ko-KR" altLang="en-US" dirty="0">
              <a:solidFill>
                <a:schemeClr val="tx1"/>
              </a:solidFill>
            </a:endParaRPr>
          </a:p>
          <a:p>
            <a:pPr algn="just"/>
            <a:r>
              <a:rPr lang="en-US" altLang="ko-KR" dirty="0" smtClean="0">
                <a:solidFill>
                  <a:schemeClr val="tx1"/>
                </a:solidFill>
              </a:rPr>
              <a:t>- Nitride </a:t>
            </a:r>
            <a:r>
              <a:rPr lang="en-US" altLang="ko-KR" dirty="0">
                <a:solidFill>
                  <a:schemeClr val="tx1"/>
                </a:solidFill>
              </a:rPr>
              <a:t>: 7.5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</a:rPr>
              <a:t> - Silicon </a:t>
            </a:r>
            <a:r>
              <a:rPr lang="en-US" altLang="ko-KR" dirty="0">
                <a:solidFill>
                  <a:schemeClr val="tx1"/>
                </a:solidFill>
              </a:rPr>
              <a:t>nitride : 7.5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</a:rPr>
              <a:t> - Diamond </a:t>
            </a:r>
            <a:r>
              <a:rPr lang="en-US" altLang="ko-KR" dirty="0">
                <a:solidFill>
                  <a:schemeClr val="tx1"/>
                </a:solidFill>
              </a:rPr>
              <a:t>: </a:t>
            </a:r>
            <a:r>
              <a:rPr lang="en-US" altLang="ko-KR" dirty="0" smtClean="0">
                <a:solidFill>
                  <a:schemeClr val="tx1"/>
                </a:solidFill>
              </a:rPr>
              <a:t>5.7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</a:rPr>
              <a:t> - Fused silica : 3.82</a:t>
            </a:r>
            <a:endParaRPr lang="en-US" altLang="ko-K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직사각형 12"/>
              <p:cNvSpPr/>
              <p:nvPr/>
            </p:nvSpPr>
            <p:spPr>
              <a:xfrm>
                <a:off x="130108" y="4208447"/>
                <a:ext cx="4572000" cy="184210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just"/>
                <a:r>
                  <a:rPr lang="en-US" altLang="ko-KR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US" altLang="ko-KR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cut-off frequency for H</a:t>
                </a:r>
                <a:r>
                  <a:rPr lang="en-US" altLang="ko-KR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m1</a:t>
                </a:r>
                <a:r>
                  <a:rPr lang="en-US" altLang="ko-KR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-mode like in a </a:t>
                </a:r>
                <a:r>
                  <a:rPr lang="en-US" altLang="ko-KR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coaxial waveguide </a:t>
                </a:r>
                <a:r>
                  <a:rPr lang="en-US" altLang="ko-KR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can be defined </a:t>
                </a:r>
                <a:r>
                  <a:rPr lang="en-US" altLang="ko-KR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</a:t>
                </a:r>
                <a:r>
                  <a:rPr lang="en-US" altLang="ko-KR" baseline="30000" dirty="0" smtClean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†</a:t>
                </a:r>
                <a:endParaRPr lang="en-US" altLang="ko-KR" baseline="30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n-US" altLang="ko-KR" sz="8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altLang="ko-KR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1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𝒇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𝒄</m:t>
                              </m:r>
                            </m:sub>
                          </m:sSub>
                        </m:e>
                        <m:sub/>
                        <m:sup>
                          <m:sSub>
                            <m:sSubPr>
                              <m:ctrlPr>
                                <a:rPr lang="en-US" altLang="ko-KR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1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𝑯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𝒎</m:t>
                              </m:r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𝟏</m:t>
                              </m:r>
                            </m:sub>
                          </m:sSub>
                        </m:sup>
                      </m:sSubSup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≈ </m:t>
                      </m:r>
                      <m:f>
                        <m:fPr>
                          <m:ctrlP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𝟏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ko-KR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altLang="ko-KR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altLang="ko-KR" b="1" i="1" smtClean="0">
                                      <a:solidFill>
                                        <a:srgbClr val="FF0000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f>
                        <m:fPr>
                          <m:ctrlP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𝒄</m:t>
                          </m:r>
                        </m:num>
                        <m:den>
                          <m:r>
                            <a:rPr lang="ko-KR" altLang="en-US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𝝅</m:t>
                          </m:r>
                        </m:den>
                      </m:f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f>
                        <m:fPr>
                          <m:ctrlPr>
                            <a:rPr lang="en-US" altLang="ko-KR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𝒎</m:t>
                          </m:r>
                        </m:num>
                        <m:den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(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𝟐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𝒓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𝒈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altLang="ko-KR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n-US" altLang="ko-KR" sz="8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en-US" altLang="ko-KR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where r is the radius of button size and g is gap between button and chamber. </a:t>
                </a:r>
                <a:endParaRPr lang="en-US" altLang="ko-KR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3" name="직사각형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108" y="4208447"/>
                <a:ext cx="4572000" cy="1842107"/>
              </a:xfrm>
              <a:prstGeom prst="rect">
                <a:avLst/>
              </a:prstGeom>
              <a:blipFill rotWithShape="1">
                <a:blip r:embed="rId5"/>
                <a:stretch>
                  <a:fillRect l="-667" t="-990" r="-800" b="-297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252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850899" y="114300"/>
            <a:ext cx="77024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New button-type Beam Position Monitor </a:t>
            </a:r>
            <a:r>
              <a:rPr lang="en-US" altLang="ko-KR" sz="2000" dirty="0" smtClean="0">
                <a:solidFill>
                  <a:schemeClr val="bg1"/>
                </a:solidFill>
              </a:rPr>
              <a:t>(Insulator)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pic>
        <p:nvPicPr>
          <p:cNvPr id="21507" name="Picture 3" descr="C:\Users\USER\Desktop\bpm_21-1_0-74_8-4_0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426" y="670084"/>
            <a:ext cx="5445219" cy="3193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C:\Users\USER\Downloads\ezgif.com-gif-maker (1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175" y="3965515"/>
            <a:ext cx="4573113" cy="278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44454" y="931341"/>
                <a:ext cx="3166404" cy="52109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ko-KR" sz="1800" dirty="0" smtClean="0">
                    <a:solidFill>
                      <a:schemeClr val="tx1"/>
                    </a:solidFill>
                  </a:rPr>
                  <a:t>The mode decays proportional to</a:t>
                </a:r>
              </a:p>
              <a:p>
                <a:pPr algn="l"/>
                <a:endParaRPr lang="en-US" altLang="ko-KR" sz="1800" dirty="0" smtClean="0">
                  <a:solidFill>
                    <a:schemeClr val="tx1"/>
                  </a:solidFill>
                </a:endParaRP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US" altLang="ko-KR" sz="18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ko-K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𝑯</m:t>
                          </m:r>
                          <m:r>
                            <a:rPr lang="en-US" altLang="ko-K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altLang="ko-KR" sz="1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𝒕</m:t>
                          </m:r>
                          <m:r>
                            <a:rPr lang="en-US" altLang="ko-K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d>
                      <m:r>
                        <a:rPr lang="en-US" altLang="ko-KR" sz="1800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altLang="ko-K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altLang="ko-K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  <m:sup>
                          <m:r>
                            <a:rPr lang="en-US" altLang="ko-K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altLang="ko-KR" sz="1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f>
                            <m:fPr>
                              <m:ctrlPr>
                                <a:rPr lang="en-US" altLang="ko-KR" sz="1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ko-KR" altLang="en-US" sz="180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𝝎</m:t>
                              </m:r>
                            </m:num>
                            <m:den>
                              <m:r>
                                <a:rPr lang="en-US" altLang="ko-KR" sz="1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  <m:r>
                                <a:rPr lang="en-US" altLang="ko-KR" sz="1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altLang="ko-KR" sz="1800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𝑸</m:t>
                              </m:r>
                            </m:den>
                          </m:f>
                          <m:r>
                            <a:rPr lang="en-US" altLang="ko-KR" sz="1800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𝒕</m:t>
                          </m:r>
                          <m:r>
                            <a:rPr lang="en-US" altLang="ko-KR" sz="1800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 </m:t>
                          </m:r>
                        </m:sup>
                      </m:sSup>
                    </m:oMath>
                  </m:oMathPara>
                </a14:m>
                <a:endParaRPr lang="en-US" altLang="ko-KR" sz="1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altLang="ko-KR" sz="1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altLang="ko-KR" sz="1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altLang="ko-KR" sz="1800" dirty="0">
                    <a:solidFill>
                      <a:schemeClr val="tx1"/>
                    </a:solidFill>
                  </a:rPr>
                  <a:t>Aluminum Oxide (Al</a:t>
                </a:r>
                <a:r>
                  <a:rPr lang="en-US" altLang="ko-KR" sz="1800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ko-KR" sz="1800" dirty="0">
                    <a:solidFill>
                      <a:schemeClr val="tx1"/>
                    </a:solidFill>
                  </a:rPr>
                  <a:t>O</a:t>
                </a:r>
                <a:r>
                  <a:rPr lang="en-US" altLang="ko-KR" sz="1800" baseline="-25000" dirty="0">
                    <a:solidFill>
                      <a:schemeClr val="tx1"/>
                    </a:solidFill>
                  </a:rPr>
                  <a:t>3</a:t>
                </a:r>
                <a:r>
                  <a:rPr lang="en-US" altLang="ko-KR" sz="1800" dirty="0">
                    <a:solidFill>
                      <a:schemeClr val="tx1"/>
                    </a:solidFill>
                  </a:rPr>
                  <a:t>) </a:t>
                </a:r>
                <a:endParaRPr lang="en-US" altLang="ko-KR" sz="1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altLang="ko-KR" sz="18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ko-KR" sz="1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𝜺</m:t>
                        </m:r>
                      </m:e>
                      <m:sub>
                        <m: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  <m:r>
                      <a:rPr lang="en-US" altLang="ko-KR" sz="1800" i="1">
                        <a:solidFill>
                          <a:schemeClr val="tx1"/>
                        </a:solidFill>
                        <a:latin typeface="Cambria Math"/>
                      </a:rPr>
                      <m:t>′</m:t>
                    </m:r>
                  </m:oMath>
                </a14:m>
                <a:r>
                  <a:rPr lang="en-US" altLang="ko-KR" sz="1800" dirty="0">
                    <a:solidFill>
                      <a:schemeClr val="tx1"/>
                    </a:solidFill>
                  </a:rPr>
                  <a:t> = </a:t>
                </a:r>
                <a:r>
                  <a:rPr lang="en-US" altLang="ko-KR" sz="1800" dirty="0" smtClean="0">
                    <a:solidFill>
                      <a:schemeClr val="tx1"/>
                    </a:solidFill>
                  </a:rPr>
                  <a:t>9.5</a:t>
                </a:r>
              </a:p>
              <a:p>
                <a:pPr algn="l"/>
                <a:r>
                  <a:rPr lang="en-US" altLang="ko-KR" sz="1800" dirty="0" smtClean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𝜺</m:t>
                        </m:r>
                      </m:e>
                      <m:sub>
                        <m: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  <m:r>
                      <a:rPr lang="en-US" altLang="ko-KR" sz="1800" i="1">
                        <a:solidFill>
                          <a:schemeClr val="tx1"/>
                        </a:solidFill>
                        <a:latin typeface="Cambria Math"/>
                      </a:rPr>
                      <m:t>′′</m:t>
                    </m:r>
                  </m:oMath>
                </a14:m>
                <a:r>
                  <a:rPr lang="en-US" altLang="ko-KR" sz="1800" dirty="0">
                    <a:solidFill>
                      <a:schemeClr val="tx1"/>
                    </a:solidFill>
                  </a:rPr>
                  <a:t> = 0.00343 </a:t>
                </a:r>
                <a:endParaRPr lang="en-US" altLang="ko-KR" sz="1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altLang="ko-KR" sz="1800" dirty="0">
                    <a:solidFill>
                      <a:schemeClr val="tx1"/>
                    </a:solidFill>
                  </a:rPr>
                  <a:t> </a:t>
                </a:r>
                <a:r>
                  <a:rPr lang="en-US" altLang="ko-KR" sz="1800" dirty="0" smtClean="0">
                    <a:solidFill>
                      <a:schemeClr val="tx1"/>
                    </a:solidFill>
                  </a:rPr>
                  <a:t> Q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𝜺</m:t>
                        </m:r>
                      </m:e>
                      <m:sub>
                        <m: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  <m:r>
                      <a:rPr lang="en-US" altLang="ko-KR" sz="1800" i="1">
                        <a:solidFill>
                          <a:schemeClr val="tx1"/>
                        </a:solidFill>
                        <a:latin typeface="Cambria Math"/>
                      </a:rPr>
                      <m:t>′</m:t>
                    </m:r>
                  </m:oMath>
                </a14:m>
                <a:r>
                  <a:rPr lang="en-US" altLang="ko-KR" sz="1800" dirty="0" smtClean="0">
                    <a:solidFill>
                      <a:schemeClr val="tx1"/>
                    </a:solidFill>
                  </a:rPr>
                  <a:t>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𝜺</m:t>
                        </m:r>
                      </m:e>
                      <m:sub>
                        <m: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  <m:r>
                      <a:rPr lang="en-US" altLang="ko-KR" sz="1800" i="1">
                        <a:solidFill>
                          <a:schemeClr val="tx1"/>
                        </a:solidFill>
                        <a:latin typeface="Cambria Math"/>
                      </a:rPr>
                      <m:t>′′</m:t>
                    </m:r>
                  </m:oMath>
                </a14:m>
                <a:r>
                  <a:rPr lang="en-US" altLang="ko-KR" sz="1800" dirty="0" smtClean="0">
                    <a:solidFill>
                      <a:schemeClr val="tx1"/>
                    </a:solidFill>
                  </a:rPr>
                  <a:t> ~ 2741</a:t>
                </a:r>
                <a:endParaRPr lang="en-US" altLang="ko-KR" sz="1800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altLang="ko-KR" sz="1800" dirty="0" smtClean="0">
                    <a:solidFill>
                      <a:schemeClr val="tx1"/>
                    </a:solidFill>
                  </a:rPr>
                  <a:t>  </a:t>
                </a:r>
              </a:p>
              <a:p>
                <a:pPr algn="l"/>
                <a:endParaRPr lang="en-US" altLang="ko-KR" sz="1800" dirty="0" smtClean="0">
                  <a:solidFill>
                    <a:schemeClr val="tx1"/>
                  </a:solidFill>
                </a:endParaRPr>
              </a:p>
              <a:p>
                <a:pPr algn="l"/>
                <a:endParaRPr lang="en-US" altLang="ko-KR" sz="1800" dirty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altLang="ko-KR" sz="1800" dirty="0">
                    <a:solidFill>
                      <a:schemeClr val="tx1"/>
                    </a:solidFill>
                  </a:rPr>
                  <a:t>Fused silica (SiO</a:t>
                </a:r>
                <a:r>
                  <a:rPr lang="en-US" altLang="ko-KR" sz="1800" baseline="-25000" dirty="0">
                    <a:solidFill>
                      <a:schemeClr val="tx1"/>
                    </a:solidFill>
                  </a:rPr>
                  <a:t>2</a:t>
                </a:r>
                <a:r>
                  <a:rPr lang="en-US" altLang="ko-KR" sz="1800" dirty="0">
                    <a:solidFill>
                      <a:schemeClr val="tx1"/>
                    </a:solidFill>
                  </a:rPr>
                  <a:t>) </a:t>
                </a:r>
                <a:endParaRPr lang="en-US" altLang="ko-KR" sz="1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altLang="ko-KR" sz="1800" dirty="0" smtClean="0">
                    <a:solidFill>
                      <a:schemeClr val="tx1"/>
                    </a:solidFill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𝜺</m:t>
                        </m:r>
                      </m:e>
                      <m:sub>
                        <m: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  <m:r>
                      <a:rPr lang="en-US" altLang="ko-KR" sz="1800" i="1">
                        <a:solidFill>
                          <a:schemeClr val="tx1"/>
                        </a:solidFill>
                        <a:latin typeface="Cambria Math"/>
                      </a:rPr>
                      <m:t>′</m:t>
                    </m:r>
                  </m:oMath>
                </a14:m>
                <a:r>
                  <a:rPr lang="en-US" altLang="ko-KR" sz="1800" dirty="0">
                    <a:solidFill>
                      <a:schemeClr val="tx1"/>
                    </a:solidFill>
                  </a:rPr>
                  <a:t> = 3.74 </a:t>
                </a:r>
                <a:endParaRPr lang="en-US" altLang="ko-KR" sz="1800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altLang="ko-KR" sz="1800" dirty="0" smtClean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ko-KR" sz="1800" b="1" i="0" smtClean="0">
                        <a:solidFill>
                          <a:schemeClr val="tx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𝜺</m:t>
                        </m:r>
                      </m:e>
                      <m:sub>
                        <m: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  <m:r>
                      <a:rPr lang="en-US" altLang="ko-KR" sz="1800" i="1">
                        <a:solidFill>
                          <a:schemeClr val="tx1"/>
                        </a:solidFill>
                        <a:latin typeface="Cambria Math"/>
                      </a:rPr>
                      <m:t>′′</m:t>
                    </m:r>
                  </m:oMath>
                </a14:m>
                <a:r>
                  <a:rPr lang="en-US" altLang="ko-KR" sz="1800" dirty="0">
                    <a:solidFill>
                      <a:schemeClr val="tx1"/>
                    </a:solidFill>
                  </a:rPr>
                  <a:t> = </a:t>
                </a:r>
                <a:r>
                  <a:rPr lang="en-US" altLang="ko-KR" sz="1800" dirty="0" smtClean="0">
                    <a:solidFill>
                      <a:schemeClr val="tx1"/>
                    </a:solidFill>
                  </a:rPr>
                  <a:t>0.00144</a:t>
                </a:r>
              </a:p>
              <a:p>
                <a:pPr algn="l"/>
                <a:r>
                  <a:rPr lang="en-US" altLang="ko-KR" sz="1800" dirty="0" smtClean="0">
                    <a:solidFill>
                      <a:schemeClr val="tx1"/>
                    </a:solidFill>
                  </a:rPr>
                  <a:t>  </a:t>
                </a:r>
                <a:r>
                  <a:rPr lang="en-US" altLang="ko-KR" sz="1800" dirty="0">
                    <a:solidFill>
                      <a:schemeClr val="tx1"/>
                    </a:solidFill>
                  </a:rPr>
                  <a:t>Q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𝜺</m:t>
                        </m:r>
                      </m:e>
                      <m:sub>
                        <m: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  <m:r>
                      <a:rPr lang="en-US" altLang="ko-KR" sz="1800" i="1">
                        <a:solidFill>
                          <a:schemeClr val="tx1"/>
                        </a:solidFill>
                        <a:latin typeface="Cambria Math"/>
                      </a:rPr>
                      <m:t>′</m:t>
                    </m:r>
                  </m:oMath>
                </a14:m>
                <a:r>
                  <a:rPr lang="en-US" altLang="ko-KR" sz="1800" dirty="0">
                    <a:solidFill>
                      <a:schemeClr val="tx1"/>
                    </a:solidFill>
                  </a:rPr>
                  <a:t>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𝜺</m:t>
                        </m:r>
                      </m:e>
                      <m:sub>
                        <m:r>
                          <a:rPr lang="en-US" altLang="ko-KR" sz="18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𝒓</m:t>
                        </m:r>
                      </m:sub>
                    </m:sSub>
                    <m:r>
                      <a:rPr lang="en-US" altLang="ko-KR" sz="1800" i="1">
                        <a:solidFill>
                          <a:schemeClr val="tx1"/>
                        </a:solidFill>
                        <a:latin typeface="Cambria Math"/>
                      </a:rPr>
                      <m:t>′′</m:t>
                    </m:r>
                  </m:oMath>
                </a14:m>
                <a:r>
                  <a:rPr lang="en-US" altLang="ko-KR" sz="1800" dirty="0">
                    <a:solidFill>
                      <a:schemeClr val="tx1"/>
                    </a:solidFill>
                  </a:rPr>
                  <a:t> ~ </a:t>
                </a:r>
                <a:r>
                  <a:rPr lang="en-US" altLang="ko-KR" sz="1800" dirty="0" smtClean="0">
                    <a:solidFill>
                      <a:schemeClr val="tx1"/>
                    </a:solidFill>
                  </a:rPr>
                  <a:t>2597</a:t>
                </a:r>
                <a:endParaRPr lang="en-US" altLang="ko-KR" sz="1800" dirty="0">
                  <a:solidFill>
                    <a:schemeClr val="tx1"/>
                  </a:solidFill>
                </a:endParaRPr>
              </a:p>
              <a:p>
                <a:pPr algn="l"/>
                <a:endParaRPr lang="en-US" altLang="ko-KR" sz="1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454" y="931341"/>
                <a:ext cx="3166404" cy="5210914"/>
              </a:xfrm>
              <a:prstGeom prst="rect">
                <a:avLst/>
              </a:prstGeom>
              <a:blipFill rotWithShape="1">
                <a:blip r:embed="rId4"/>
                <a:stretch>
                  <a:fillRect l="-1538" t="-58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362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wake_impedance_comparis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04" y="3795141"/>
            <a:ext cx="4282096" cy="283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850899" y="114300"/>
            <a:ext cx="77024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New button-type Beam Position Monitor </a:t>
            </a:r>
            <a:r>
              <a:rPr lang="en-US" altLang="ko-KR" sz="2000" dirty="0" smtClean="0">
                <a:solidFill>
                  <a:schemeClr val="bg1"/>
                </a:solidFill>
              </a:rPr>
              <a:t>(Insulator)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pic>
        <p:nvPicPr>
          <p:cNvPr id="6" name="Picture 1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24" t="27006" r="64869" b="40455"/>
          <a:stretch/>
        </p:blipFill>
        <p:spPr bwMode="auto">
          <a:xfrm>
            <a:off x="639368" y="769831"/>
            <a:ext cx="3725841" cy="2724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직사각형 6"/>
          <p:cNvSpPr/>
          <p:nvPr/>
        </p:nvSpPr>
        <p:spPr>
          <a:xfrm>
            <a:off x="4489900" y="675487"/>
            <a:ext cx="454393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1400" dirty="0" smtClean="0">
                <a:solidFill>
                  <a:schemeClr val="tx1"/>
                </a:solidFill>
              </a:rPr>
              <a:t>1. Fused silica (SiO</a:t>
            </a:r>
            <a:r>
              <a:rPr lang="en-US" altLang="ko-KR" sz="14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just"/>
            <a:r>
              <a:rPr lang="en-US" altLang="ko-KR" sz="1400" dirty="0" smtClean="0">
                <a:solidFill>
                  <a:schemeClr val="tx1"/>
                </a:solidFill>
              </a:rPr>
              <a:t>   Hardness  kg/mm2  </a:t>
            </a:r>
            <a:r>
              <a:rPr lang="en-US" altLang="ko-KR" sz="1400" dirty="0">
                <a:solidFill>
                  <a:schemeClr val="tx1"/>
                </a:solidFill>
              </a:rPr>
              <a:t>600</a:t>
            </a:r>
          </a:p>
          <a:p>
            <a:pPr algn="just"/>
            <a:r>
              <a:rPr lang="en-US" altLang="ko-KR" sz="1400" dirty="0" smtClean="0">
                <a:solidFill>
                  <a:schemeClr val="tx1"/>
                </a:solidFill>
              </a:rPr>
              <a:t>   Thermal </a:t>
            </a:r>
            <a:r>
              <a:rPr lang="en-US" altLang="ko-KR" sz="1400" dirty="0">
                <a:solidFill>
                  <a:schemeClr val="tx1"/>
                </a:solidFill>
              </a:rPr>
              <a:t>Conductivity  W/m•°K  1.38</a:t>
            </a:r>
          </a:p>
          <a:p>
            <a:pPr algn="just"/>
            <a:r>
              <a:rPr lang="en-US" altLang="ko-KR" sz="1400" dirty="0" smtClean="0">
                <a:solidFill>
                  <a:schemeClr val="tx1"/>
                </a:solidFill>
              </a:rPr>
              <a:t>   Coefficient </a:t>
            </a:r>
            <a:r>
              <a:rPr lang="en-US" altLang="ko-KR" sz="1400" dirty="0">
                <a:solidFill>
                  <a:schemeClr val="tx1"/>
                </a:solidFill>
              </a:rPr>
              <a:t>of Thermal Expansion  </a:t>
            </a:r>
            <a:r>
              <a:rPr lang="en-US" altLang="ko-KR" sz="1400" dirty="0" smtClean="0">
                <a:solidFill>
                  <a:schemeClr val="tx1"/>
                </a:solidFill>
              </a:rPr>
              <a:t>10^–6</a:t>
            </a:r>
            <a:r>
              <a:rPr lang="en-US" altLang="ko-KR" sz="1400" dirty="0">
                <a:solidFill>
                  <a:schemeClr val="tx1"/>
                </a:solidFill>
              </a:rPr>
              <a:t>/°C  0.55</a:t>
            </a:r>
          </a:p>
          <a:p>
            <a:pPr algn="just"/>
            <a:r>
              <a:rPr lang="en-US" altLang="ko-KR" sz="1400" dirty="0" smtClean="0">
                <a:solidFill>
                  <a:srgbClr val="FF0000"/>
                </a:solidFill>
              </a:rPr>
              <a:t>   Dielectric </a:t>
            </a:r>
            <a:r>
              <a:rPr lang="en-US" altLang="ko-KR" sz="1400" dirty="0">
                <a:solidFill>
                  <a:srgbClr val="FF0000"/>
                </a:solidFill>
              </a:rPr>
              <a:t>Constant@ 1 MHz  3.82</a:t>
            </a:r>
          </a:p>
          <a:p>
            <a:pPr algn="just"/>
            <a:r>
              <a:rPr lang="en-US" altLang="ko-KR" sz="1400" dirty="0" smtClean="0">
                <a:solidFill>
                  <a:schemeClr val="tx1"/>
                </a:solidFill>
              </a:rPr>
              <a:t>   Dissipation </a:t>
            </a:r>
            <a:r>
              <a:rPr lang="en-US" altLang="ko-KR" sz="1400" dirty="0">
                <a:solidFill>
                  <a:schemeClr val="tx1"/>
                </a:solidFill>
              </a:rPr>
              <a:t>Factor@ 1 MHz  0.00002</a:t>
            </a:r>
          </a:p>
          <a:p>
            <a:pPr algn="just"/>
            <a:r>
              <a:rPr lang="en-US" altLang="ko-KR" sz="1400" dirty="0" smtClean="0">
                <a:solidFill>
                  <a:schemeClr val="tx1"/>
                </a:solidFill>
              </a:rPr>
              <a:t> 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just"/>
            <a:r>
              <a:rPr lang="en-US" altLang="ko-KR" sz="1400" dirty="0" smtClean="0">
                <a:solidFill>
                  <a:schemeClr val="tx1"/>
                </a:solidFill>
              </a:rPr>
              <a:t>2. Aluminum Oxide (Al</a:t>
            </a:r>
            <a:r>
              <a:rPr lang="en-US" altLang="ko-KR" sz="1400" baseline="-25000" dirty="0" smtClean="0">
                <a:solidFill>
                  <a:schemeClr val="tx1"/>
                </a:solidFill>
              </a:rPr>
              <a:t>2</a:t>
            </a:r>
            <a:r>
              <a:rPr lang="en-US" altLang="ko-KR" sz="1400" dirty="0" smtClean="0">
                <a:solidFill>
                  <a:schemeClr val="tx1"/>
                </a:solidFill>
              </a:rPr>
              <a:t>O</a:t>
            </a:r>
            <a:r>
              <a:rPr lang="en-US" altLang="ko-KR" sz="1400" baseline="-25000" dirty="0" smtClean="0">
                <a:solidFill>
                  <a:schemeClr val="tx1"/>
                </a:solidFill>
              </a:rPr>
              <a:t>3</a:t>
            </a:r>
            <a:r>
              <a:rPr lang="en-US" altLang="ko-KR" sz="1400" dirty="0" smtClean="0">
                <a:solidFill>
                  <a:schemeClr val="tx1"/>
                </a:solidFill>
              </a:rPr>
              <a:t>)</a:t>
            </a:r>
            <a:endParaRPr lang="en-US" altLang="ko-KR" sz="1400" dirty="0">
              <a:solidFill>
                <a:schemeClr val="tx1"/>
              </a:solidFill>
            </a:endParaRPr>
          </a:p>
          <a:p>
            <a:pPr algn="just"/>
            <a:r>
              <a:rPr lang="en-US" altLang="ko-KR" sz="1400" dirty="0">
                <a:solidFill>
                  <a:schemeClr val="tx1"/>
                </a:solidFill>
              </a:rPr>
              <a:t> </a:t>
            </a:r>
            <a:r>
              <a:rPr lang="en-US" altLang="ko-KR" sz="1400" dirty="0" smtClean="0">
                <a:solidFill>
                  <a:schemeClr val="tx1"/>
                </a:solidFill>
              </a:rPr>
              <a:t>  Hardness  kg/mm2  </a:t>
            </a:r>
            <a:r>
              <a:rPr lang="en-US" altLang="ko-KR" sz="1400" dirty="0">
                <a:solidFill>
                  <a:schemeClr val="tx1"/>
                </a:solidFill>
              </a:rPr>
              <a:t>1440</a:t>
            </a:r>
          </a:p>
          <a:p>
            <a:pPr algn="just"/>
            <a:r>
              <a:rPr lang="en-US" altLang="ko-KR" sz="1400" dirty="0" smtClean="0">
                <a:solidFill>
                  <a:schemeClr val="tx1"/>
                </a:solidFill>
              </a:rPr>
              <a:t>   Thermal </a:t>
            </a:r>
            <a:r>
              <a:rPr lang="en-US" altLang="ko-KR" sz="1400" dirty="0">
                <a:solidFill>
                  <a:schemeClr val="tx1"/>
                </a:solidFill>
              </a:rPr>
              <a:t>Conductivity </a:t>
            </a:r>
            <a:r>
              <a:rPr lang="en-US" altLang="ko-KR" sz="1400" dirty="0" smtClean="0">
                <a:solidFill>
                  <a:schemeClr val="tx1"/>
                </a:solidFill>
              </a:rPr>
              <a:t>W/</a:t>
            </a:r>
            <a:r>
              <a:rPr lang="en-US" altLang="ko-KR" sz="1400" dirty="0">
                <a:solidFill>
                  <a:schemeClr val="tx1"/>
                </a:solidFill>
              </a:rPr>
              <a:t>m•</a:t>
            </a:r>
            <a:r>
              <a:rPr lang="en-US" altLang="ko-KR" sz="1400" dirty="0" smtClean="0">
                <a:solidFill>
                  <a:schemeClr val="tx1"/>
                </a:solidFill>
              </a:rPr>
              <a:t>°</a:t>
            </a:r>
            <a:r>
              <a:rPr lang="en-US" altLang="ko-KR" sz="1400" dirty="0">
                <a:solidFill>
                  <a:schemeClr val="tx1"/>
                </a:solidFill>
              </a:rPr>
              <a:t>K  35</a:t>
            </a:r>
          </a:p>
          <a:p>
            <a:pPr algn="just"/>
            <a:r>
              <a:rPr lang="en-US" altLang="ko-KR" sz="1400" dirty="0" smtClean="0">
                <a:solidFill>
                  <a:schemeClr val="tx1"/>
                </a:solidFill>
              </a:rPr>
              <a:t>   Coefficient </a:t>
            </a:r>
            <a:r>
              <a:rPr lang="en-US" altLang="ko-KR" sz="1400" dirty="0">
                <a:solidFill>
                  <a:schemeClr val="tx1"/>
                </a:solidFill>
              </a:rPr>
              <a:t>of Thermal Expansion  10^–6/°C  8.4</a:t>
            </a:r>
          </a:p>
          <a:p>
            <a:pPr algn="just"/>
            <a:r>
              <a:rPr lang="en-US" altLang="ko-KR" sz="1400" dirty="0" smtClean="0">
                <a:solidFill>
                  <a:srgbClr val="FF0000"/>
                </a:solidFill>
              </a:rPr>
              <a:t>   Dielectric </a:t>
            </a:r>
            <a:r>
              <a:rPr lang="en-US" altLang="ko-KR" sz="1400" dirty="0">
                <a:solidFill>
                  <a:srgbClr val="FF0000"/>
                </a:solidFill>
              </a:rPr>
              <a:t>Constant@ 1 MHz  </a:t>
            </a:r>
            <a:r>
              <a:rPr lang="en-US" altLang="ko-KR" sz="1400" dirty="0" smtClean="0">
                <a:solidFill>
                  <a:srgbClr val="FF0000"/>
                </a:solidFill>
              </a:rPr>
              <a:t>9.0 ~ 9.8</a:t>
            </a:r>
            <a:endParaRPr lang="en-US" altLang="ko-KR" sz="1400" dirty="0">
              <a:solidFill>
                <a:srgbClr val="FF0000"/>
              </a:solidFill>
            </a:endParaRPr>
          </a:p>
          <a:p>
            <a:pPr algn="just"/>
            <a:r>
              <a:rPr lang="en-US" altLang="ko-KR" sz="1400" dirty="0" smtClean="0">
                <a:solidFill>
                  <a:schemeClr val="tx1"/>
                </a:solidFill>
              </a:rPr>
              <a:t>   Dissipation </a:t>
            </a:r>
            <a:r>
              <a:rPr lang="en-US" altLang="ko-KR" sz="1400" dirty="0">
                <a:solidFill>
                  <a:schemeClr val="tx1"/>
                </a:solidFill>
              </a:rPr>
              <a:t>Factor@ 1 kHz </a:t>
            </a:r>
            <a:r>
              <a:rPr lang="en-US" altLang="ko-KR" sz="1400" dirty="0" smtClean="0">
                <a:solidFill>
                  <a:schemeClr val="tx1"/>
                </a:solidFill>
              </a:rPr>
              <a:t>0.0002</a:t>
            </a:r>
          </a:p>
        </p:txBody>
      </p:sp>
      <p:pic>
        <p:nvPicPr>
          <p:cNvPr id="24578" name="Picture 2" descr="C:\Users\USER\Desktop\data_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87" y="3795141"/>
            <a:ext cx="4429293" cy="283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886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0" t="24800" r="69531" b="37600"/>
          <a:stretch/>
        </p:blipFill>
        <p:spPr bwMode="auto">
          <a:xfrm>
            <a:off x="4790596" y="794629"/>
            <a:ext cx="4171950" cy="2846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850899" y="114300"/>
            <a:ext cx="770241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 smtClean="0">
                <a:solidFill>
                  <a:schemeClr val="bg1"/>
                </a:solidFill>
              </a:rPr>
              <a:t>Conclusion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56" t="22666" r="66875" b="40000"/>
          <a:stretch/>
        </p:blipFill>
        <p:spPr bwMode="auto">
          <a:xfrm>
            <a:off x="4790596" y="3857688"/>
            <a:ext cx="4171950" cy="2401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4453" y="931341"/>
            <a:ext cx="802939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800" dirty="0" smtClean="0">
                <a:solidFill>
                  <a:schemeClr val="tx1"/>
                </a:solidFill>
              </a:rPr>
              <a:t>High accuracy bunch-by-bunch BPM</a:t>
            </a:r>
          </a:p>
          <a:p>
            <a:pPr algn="l"/>
            <a:r>
              <a:rPr lang="en-US" altLang="ko-KR" sz="1800" dirty="0" smtClean="0">
                <a:solidFill>
                  <a:schemeClr val="tx1"/>
                </a:solidFill>
              </a:rPr>
              <a:t>Please check your BPM .</a:t>
            </a:r>
          </a:p>
          <a:p>
            <a:pPr algn="l"/>
            <a:endParaRPr lang="en-US" altLang="ko-KR" sz="1800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sz="1800" dirty="0" smtClean="0">
                <a:solidFill>
                  <a:schemeClr val="tx1"/>
                </a:solidFill>
              </a:rPr>
              <a:t>LPF / BPF?</a:t>
            </a:r>
          </a:p>
          <a:p>
            <a:pPr algn="l"/>
            <a:endParaRPr lang="en-US" altLang="ko-KR" sz="1800" dirty="0">
              <a:solidFill>
                <a:schemeClr val="tx1"/>
              </a:solidFill>
            </a:endParaRPr>
          </a:p>
          <a:p>
            <a:pPr algn="l"/>
            <a:endParaRPr lang="en-US" altLang="ko-KR" sz="1800" dirty="0">
              <a:solidFill>
                <a:schemeClr val="tx1"/>
              </a:solidFill>
            </a:endParaRPr>
          </a:p>
          <a:p>
            <a:pPr algn="l"/>
            <a:endParaRPr lang="en-US" altLang="ko-KR" sz="1800" dirty="0" smtClean="0">
              <a:solidFill>
                <a:schemeClr val="tx1"/>
              </a:solidFill>
            </a:endParaRPr>
          </a:p>
          <a:p>
            <a:pPr algn="l"/>
            <a:endParaRPr lang="en-US" altLang="ko-KR" sz="1800" dirty="0">
              <a:solidFill>
                <a:schemeClr val="tx1"/>
              </a:solidFill>
            </a:endParaRPr>
          </a:p>
          <a:p>
            <a:pPr algn="l"/>
            <a:endParaRPr lang="en-US" altLang="ko-KR" sz="1800" dirty="0" smtClean="0">
              <a:solidFill>
                <a:schemeClr val="tx1"/>
              </a:solidFill>
            </a:endParaRPr>
          </a:p>
          <a:p>
            <a:pPr algn="l"/>
            <a:endParaRPr lang="en-US" altLang="ko-KR" sz="1800" dirty="0">
              <a:solidFill>
                <a:schemeClr val="tx1"/>
              </a:solidFill>
            </a:endParaRPr>
          </a:p>
          <a:p>
            <a:pPr algn="l"/>
            <a:endParaRPr lang="en-US" altLang="ko-KR" sz="1800" dirty="0" smtClean="0">
              <a:solidFill>
                <a:schemeClr val="tx1"/>
              </a:solidFill>
            </a:endParaRPr>
          </a:p>
          <a:p>
            <a:pPr algn="l"/>
            <a:endParaRPr lang="en-US" altLang="ko-KR" sz="1800" dirty="0" smtClean="0">
              <a:solidFill>
                <a:schemeClr val="tx1"/>
              </a:solidFill>
            </a:endParaRPr>
          </a:p>
          <a:p>
            <a:pPr algn="l"/>
            <a:endParaRPr lang="en-US" altLang="ko-KR" sz="1800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sz="1800" dirty="0" smtClean="0">
                <a:solidFill>
                  <a:schemeClr val="tx1"/>
                </a:solidFill>
              </a:rPr>
              <a:t>Three solutions are under-investigation.</a:t>
            </a:r>
          </a:p>
          <a:p>
            <a:pPr algn="l"/>
            <a:r>
              <a:rPr lang="en-US" altLang="ko-KR" sz="1800" dirty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</a:rPr>
              <a:t>  -</a:t>
            </a:r>
            <a:r>
              <a:rPr lang="en-US" altLang="ko-KR" sz="1800" dirty="0">
                <a:solidFill>
                  <a:schemeClr val="tx1"/>
                </a:solidFill>
              </a:rPr>
              <a:t> </a:t>
            </a:r>
            <a:r>
              <a:rPr lang="en-US" altLang="ko-KR" sz="1800" dirty="0" smtClean="0">
                <a:solidFill>
                  <a:schemeClr val="tx1"/>
                </a:solidFill>
              </a:rPr>
              <a:t>New BPM design </a:t>
            </a:r>
          </a:p>
          <a:p>
            <a:pPr algn="l"/>
            <a:r>
              <a:rPr lang="en-US" altLang="ko-KR" sz="1800" dirty="0" smtClean="0">
                <a:solidFill>
                  <a:schemeClr val="tx1"/>
                </a:solidFill>
              </a:rPr>
              <a:t>   - Self-compensation scheme</a:t>
            </a:r>
          </a:p>
          <a:p>
            <a:pPr algn="l"/>
            <a:r>
              <a:rPr lang="en-US" altLang="ko-KR" sz="1800" dirty="0" smtClean="0">
                <a:solidFill>
                  <a:schemeClr val="tx1"/>
                </a:solidFill>
              </a:rPr>
              <a:t>   </a:t>
            </a:r>
            <a:r>
              <a:rPr lang="en-US" altLang="ko-KR" sz="1800" dirty="0">
                <a:solidFill>
                  <a:schemeClr val="tx1"/>
                </a:solidFill>
              </a:rPr>
              <a:t>- Flat-phase filter</a:t>
            </a:r>
            <a:endParaRPr lang="en-US" altLang="ko-KR" sz="1800" dirty="0" smtClean="0">
              <a:solidFill>
                <a:schemeClr val="tx1"/>
              </a:solidFill>
            </a:endParaRPr>
          </a:p>
          <a:p>
            <a:pPr algn="l"/>
            <a:endParaRPr lang="en-US" altLang="ko-KR" sz="1800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sz="1800" dirty="0" smtClean="0">
                <a:solidFill>
                  <a:schemeClr val="tx1"/>
                </a:solidFill>
              </a:rPr>
              <a:t> Thank </a:t>
            </a:r>
            <a:r>
              <a:rPr lang="en-US" altLang="ko-KR" sz="1800" dirty="0">
                <a:solidFill>
                  <a:schemeClr val="tx1"/>
                </a:solidFill>
              </a:rPr>
              <a:t>you for your </a:t>
            </a:r>
            <a:r>
              <a:rPr lang="en-US" altLang="ko-KR" sz="1800" dirty="0" smtClean="0">
                <a:solidFill>
                  <a:schemeClr val="tx1"/>
                </a:solidFill>
              </a:rPr>
              <a:t>attention.</a:t>
            </a:r>
          </a:p>
        </p:txBody>
      </p:sp>
      <p:pic>
        <p:nvPicPr>
          <p:cNvPr id="6" name="Picture 2" descr="C:\Users\USER\Desktop\Untitled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57" y="2120374"/>
            <a:ext cx="3714695" cy="236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96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2618" y="2885950"/>
            <a:ext cx="3034937" cy="1648221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4" name="Picture 4"/>
          <p:cNvPicPr>
            <a:picLocks noChangeAspect="1"/>
          </p:cNvPicPr>
          <p:nvPr/>
        </p:nvPicPr>
        <p:blipFill rotWithShape="1">
          <a:blip r:embed="rId3"/>
          <a:srcRect l="5707" t="9626" r="5138" b="9930"/>
          <a:stretch/>
        </p:blipFill>
        <p:spPr>
          <a:xfrm>
            <a:off x="5549536" y="2885950"/>
            <a:ext cx="3463835" cy="1648221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1" t="26953" r="8492" b="19922"/>
          <a:stretch>
            <a:fillRect/>
          </a:stretch>
        </p:blipFill>
        <p:spPr bwMode="auto">
          <a:xfrm>
            <a:off x="3106577" y="4662148"/>
            <a:ext cx="5780610" cy="2096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 descr="C:\Users\USER\Desktop\Paper\IPAC18\newfill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7672" y="639887"/>
            <a:ext cx="5770563" cy="217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26755" y="3484575"/>
            <a:ext cx="1148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1200" b="0" dirty="0" smtClean="0">
                <a:solidFill>
                  <a:srgbClr val="FF0000"/>
                </a:solidFill>
              </a:rPr>
              <a:t>Standard </a:t>
            </a:r>
            <a:r>
              <a:rPr lang="de-DE" sz="1200" b="0" dirty="0" err="1" smtClean="0">
                <a:solidFill>
                  <a:srgbClr val="FF0000"/>
                </a:solidFill>
              </a:rPr>
              <a:t>orbit</a:t>
            </a:r>
            <a:endParaRPr lang="de-DE" sz="1200" b="0" dirty="0" smtClean="0">
              <a:solidFill>
                <a:srgbClr val="FF0000"/>
              </a:solidFill>
            </a:endParaRPr>
          </a:p>
          <a:p>
            <a:pPr algn="l"/>
            <a:r>
              <a:rPr lang="de-DE" sz="1200" b="0" dirty="0" smtClean="0"/>
              <a:t>Island </a:t>
            </a:r>
            <a:r>
              <a:rPr lang="de-DE" sz="1200" b="0" dirty="0" err="1" smtClean="0"/>
              <a:t>orbit</a:t>
            </a:r>
            <a:endParaRPr lang="en-US" sz="1200" b="0" dirty="0"/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65949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 smtClean="0">
                <a:solidFill>
                  <a:schemeClr val="bg1"/>
                </a:solidFill>
              </a:rPr>
              <a:t>Motivation</a:t>
            </a:r>
            <a:endParaRPr lang="en-US" altLang="ko-KR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7697" y="678432"/>
            <a:ext cx="84263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2000" dirty="0" smtClean="0"/>
              <a:t>BESSY II</a:t>
            </a:r>
          </a:p>
          <a:p>
            <a:pPr algn="l"/>
            <a:r>
              <a:rPr lang="en-US" altLang="ko-KR" sz="2000" dirty="0" smtClean="0"/>
              <a:t> - Hybrid fill pattern</a:t>
            </a:r>
          </a:p>
          <a:p>
            <a:pPr algn="l"/>
            <a:r>
              <a:rPr lang="en-US" altLang="ko-KR" sz="2000" dirty="0" smtClean="0"/>
              <a:t>    0.8 mA multi-bunch</a:t>
            </a:r>
          </a:p>
          <a:p>
            <a:pPr algn="l"/>
            <a:r>
              <a:rPr lang="en-US" altLang="ko-KR" sz="2000" dirty="0" smtClean="0"/>
              <a:t>    4 mA slicing</a:t>
            </a:r>
            <a:endParaRPr lang="en-US" altLang="ko-KR" sz="2000" dirty="0"/>
          </a:p>
          <a:p>
            <a:pPr algn="l"/>
            <a:r>
              <a:rPr lang="en-US" altLang="ko-KR" sz="2000" dirty="0" smtClean="0"/>
              <a:t>    4 mA chopper</a:t>
            </a:r>
          </a:p>
          <a:p>
            <a:pPr algn="l"/>
            <a:r>
              <a:rPr lang="en-US" altLang="ko-KR" sz="2000" dirty="0" smtClean="0"/>
              <a:t>    3 mA PPRE</a:t>
            </a:r>
            <a:endParaRPr lang="en-US" altLang="ko-KR" sz="2000" dirty="0"/>
          </a:p>
          <a:p>
            <a:pPr algn="l"/>
            <a:endParaRPr lang="en-US" altLang="ko-KR" sz="2000" dirty="0" smtClean="0"/>
          </a:p>
          <a:p>
            <a:pPr algn="l"/>
            <a:r>
              <a:rPr lang="en-US" altLang="ko-KR" sz="2000" dirty="0" smtClean="0"/>
              <a:t>TRIBs</a:t>
            </a:r>
          </a:p>
          <a:p>
            <a:pPr algn="l"/>
            <a:r>
              <a:rPr lang="en-US" altLang="ko-KR" sz="2000" dirty="0" smtClean="0"/>
              <a:t> - Large offset</a:t>
            </a:r>
            <a:endParaRPr lang="en-US" altLang="ko-KR" sz="2000" dirty="0"/>
          </a:p>
          <a:p>
            <a:pPr algn="l"/>
            <a:r>
              <a:rPr lang="en-US" altLang="ko-KR" sz="2000" dirty="0" smtClean="0"/>
              <a:t> </a:t>
            </a:r>
            <a:r>
              <a:rPr lang="en-US" altLang="ko-KR" sz="2000" dirty="0"/>
              <a:t>- Selective </a:t>
            </a:r>
            <a:endParaRPr lang="en-US" altLang="ko-KR" sz="2000" dirty="0" smtClean="0"/>
          </a:p>
          <a:p>
            <a:pPr algn="l"/>
            <a:endParaRPr lang="en-US" altLang="ko-KR" sz="2000" dirty="0" smtClean="0"/>
          </a:p>
          <a:p>
            <a:pPr algn="l"/>
            <a:endParaRPr lang="en-US" altLang="ko-KR" sz="2000" dirty="0" smtClean="0"/>
          </a:p>
          <a:p>
            <a:pPr algn="l"/>
            <a:endParaRPr lang="en-US" altLang="ko-KR" sz="2000" dirty="0" smtClean="0"/>
          </a:p>
          <a:p>
            <a:pPr algn="l"/>
            <a:r>
              <a:rPr lang="en-US" altLang="ko-KR" sz="2000" dirty="0" smtClean="0"/>
              <a:t>BESSY VSR</a:t>
            </a:r>
            <a:endParaRPr lang="en-US" altLang="ko-KR" sz="2000" dirty="0"/>
          </a:p>
          <a:p>
            <a:pPr algn="l"/>
            <a:r>
              <a:rPr lang="en-US" altLang="ko-KR" sz="2000" dirty="0" smtClean="0"/>
              <a:t> - Intensity</a:t>
            </a:r>
            <a:endParaRPr lang="en-US" altLang="ko-KR" sz="2000" dirty="0"/>
          </a:p>
          <a:p>
            <a:pPr algn="l"/>
            <a:r>
              <a:rPr lang="en-US" altLang="ko-KR" sz="2000" dirty="0" smtClean="0"/>
              <a:t>    </a:t>
            </a:r>
            <a:r>
              <a:rPr lang="en-US" altLang="ko-KR" sz="2000" dirty="0"/>
              <a:t>1.65 mA </a:t>
            </a:r>
            <a:r>
              <a:rPr lang="en-US" altLang="ko-KR" sz="2000" dirty="0" smtClean="0"/>
              <a:t>(15 </a:t>
            </a:r>
            <a:r>
              <a:rPr lang="en-US" altLang="ko-KR" sz="2000" dirty="0" err="1"/>
              <a:t>ps</a:t>
            </a:r>
            <a:r>
              <a:rPr lang="en-US" altLang="ko-KR" sz="2000" dirty="0"/>
              <a:t>)</a:t>
            </a:r>
            <a:endParaRPr lang="en-US" altLang="ko-KR" sz="2000" dirty="0" smtClean="0"/>
          </a:p>
          <a:p>
            <a:pPr algn="l"/>
            <a:r>
              <a:rPr lang="en-US" altLang="ko-KR" sz="2000" dirty="0"/>
              <a:t> </a:t>
            </a:r>
            <a:r>
              <a:rPr lang="en-US" altLang="ko-KR" sz="2000" dirty="0" smtClean="0"/>
              <a:t>   0.18 mA (1.1 </a:t>
            </a:r>
            <a:r>
              <a:rPr lang="en-US" altLang="ko-KR" sz="2000" dirty="0" err="1" smtClean="0"/>
              <a:t>ps</a:t>
            </a:r>
            <a:r>
              <a:rPr lang="en-US" altLang="ko-KR" sz="2000" dirty="0" smtClean="0"/>
              <a:t>)</a:t>
            </a:r>
          </a:p>
          <a:p>
            <a:pPr algn="l"/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428327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65949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BESSY II button-type Beam Position Monitor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pic>
        <p:nvPicPr>
          <p:cNvPr id="4" name="Picture 5" descr="C:\Users\USER\Desktop\BESSY\BPM\signal\case2\single_pulse_cas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75" y="720292"/>
            <a:ext cx="4627931" cy="289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:\Users\USER\Desktop\BESSY\BPM\BPM_test\BPM_signal\DATA_figure_MARTI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53" y="3669648"/>
            <a:ext cx="4713053" cy="293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4"/>
          <p:cNvSpPr txBox="1"/>
          <p:nvPr/>
        </p:nvSpPr>
        <p:spPr>
          <a:xfrm>
            <a:off x="1700833" y="1999920"/>
            <a:ext cx="2410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altLang="ko-KR" dirty="0" smtClean="0"/>
              <a:t>Single bunch (1 mA)</a:t>
            </a:r>
            <a:endParaRPr lang="ko-KR" altLang="en-US" dirty="0"/>
          </a:p>
        </p:txBody>
      </p:sp>
      <p:sp>
        <p:nvSpPr>
          <p:cNvPr id="7" name="TextBox 5"/>
          <p:cNvSpPr txBox="1"/>
          <p:nvPr/>
        </p:nvSpPr>
        <p:spPr>
          <a:xfrm>
            <a:off x="1780070" y="5132347"/>
            <a:ext cx="2410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600" b="1" kern="1200">
                <a:solidFill>
                  <a:srgbClr val="00589C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altLang="ko-KR" dirty="0" err="1" smtClean="0"/>
              <a:t>Multibunch</a:t>
            </a:r>
            <a:endParaRPr lang="ko-KR" altLang="en-US" dirty="0"/>
          </a:p>
        </p:txBody>
      </p:sp>
      <p:pic>
        <p:nvPicPr>
          <p:cNvPr id="18434" name="Picture 2" descr="C:\Users\USER\Desktop\question-mark-1019993_960_72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0" r="4656"/>
          <a:stretch/>
        </p:blipFill>
        <p:spPr bwMode="auto">
          <a:xfrm>
            <a:off x="5442856" y="1648153"/>
            <a:ext cx="3033486" cy="3939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타원 2"/>
          <p:cNvSpPr/>
          <p:nvPr/>
        </p:nvSpPr>
        <p:spPr bwMode="auto">
          <a:xfrm>
            <a:off x="3802743" y="3947886"/>
            <a:ext cx="856343" cy="2046514"/>
          </a:xfrm>
          <a:prstGeom prst="ellips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타원 7"/>
          <p:cNvSpPr/>
          <p:nvPr/>
        </p:nvSpPr>
        <p:spPr bwMode="auto">
          <a:xfrm>
            <a:off x="2477679" y="1059543"/>
            <a:ext cx="788035" cy="588610"/>
          </a:xfrm>
          <a:prstGeom prst="ellipse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208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3" grpId="0" animBg="1"/>
      <p:bldP spid="3" grpId="1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BESSY\BPM\signal\case2\accumlation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182" y="652007"/>
            <a:ext cx="4664968" cy="3051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BESSY\BPM\signal\case2\accumlation_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3907767"/>
            <a:ext cx="3956800" cy="254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65949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 smtClean="0">
                <a:solidFill>
                  <a:schemeClr val="bg1"/>
                </a:solidFill>
              </a:rPr>
              <a:t>BESSY II </a:t>
            </a:r>
            <a:r>
              <a:rPr lang="en-US" altLang="ko-KR" sz="2000" dirty="0">
                <a:solidFill>
                  <a:schemeClr val="bg1"/>
                </a:solidFill>
              </a:rPr>
              <a:t>button-type Beam Position Monitor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83448" y="2411749"/>
            <a:ext cx="2410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Superposition</a:t>
            </a:r>
            <a:endParaRPr lang="ko-KR" altLang="en-US" dirty="0"/>
          </a:p>
        </p:txBody>
      </p:sp>
      <p:pic>
        <p:nvPicPr>
          <p:cNvPr id="20482" name="Picture 2" descr="C:\Users\USER\Desktop\accumlationearly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12" y="3907767"/>
            <a:ext cx="3956802" cy="254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USER\Desktop\accumlation_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407" y="712598"/>
            <a:ext cx="4657809" cy="299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직선 화살표 연결선 9"/>
          <p:cNvCxnSpPr/>
          <p:nvPr/>
        </p:nvCxnSpPr>
        <p:spPr bwMode="auto">
          <a:xfrm flipH="1">
            <a:off x="2888344" y="1524000"/>
            <a:ext cx="159656" cy="217966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" name="직선 화살표 연결선 16"/>
          <p:cNvCxnSpPr/>
          <p:nvPr/>
        </p:nvCxnSpPr>
        <p:spPr bwMode="auto">
          <a:xfrm>
            <a:off x="3701143" y="1524000"/>
            <a:ext cx="3135007" cy="2179660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16386" name="Picture 2" descr="C:\Users\USER\Desktop\accumlation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6908" y="1524000"/>
            <a:ext cx="6348412" cy="393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219355" y="3703660"/>
            <a:ext cx="1484702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altLang="ko-KR" dirty="0" smtClean="0">
                <a:solidFill>
                  <a:srgbClr val="0000FF"/>
                </a:solidFill>
              </a:rPr>
              <a:t>▬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Measured</a:t>
            </a:r>
            <a:endParaRPr lang="en-US" altLang="ko-KR" dirty="0">
              <a:solidFill>
                <a:schemeClr val="tx1"/>
              </a:solidFill>
            </a:endParaRPr>
          </a:p>
          <a:p>
            <a:pPr algn="l"/>
            <a:r>
              <a:rPr lang="en-US" altLang="ko-KR" dirty="0" smtClean="0">
                <a:solidFill>
                  <a:srgbClr val="FF0000"/>
                </a:solidFill>
              </a:rPr>
              <a:t>▬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chemeClr val="tx1"/>
                </a:solidFill>
              </a:rPr>
              <a:t>Calculated</a:t>
            </a:r>
            <a:endParaRPr lang="en-US" altLang="ko-K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07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BESSY\BPM\signal\Peak_value_vari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305" y="814471"/>
            <a:ext cx="4246363" cy="285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65949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BESSY II button-type Beam Position Monitor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6344140" y="1302455"/>
            <a:ext cx="26710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0" dirty="0"/>
              <a:t>   </a:t>
            </a:r>
            <a:r>
              <a:rPr lang="en-US" altLang="ko-KR" sz="1400" b="0" dirty="0" smtClean="0"/>
              <a:t>Peak</a:t>
            </a:r>
            <a:r>
              <a:rPr lang="en-US" altLang="ko-KR" sz="1400" b="0" dirty="0"/>
              <a:t> shift : 3.1 %</a:t>
            </a:r>
          </a:p>
          <a:p>
            <a:r>
              <a:rPr lang="en-US" altLang="ko-KR" sz="1400" b="0" dirty="0"/>
              <a:t>   </a:t>
            </a:r>
            <a:r>
              <a:rPr lang="en-US" altLang="ko-KR" sz="1400" b="0" dirty="0" smtClean="0"/>
              <a:t>Fluctuation </a:t>
            </a:r>
            <a:r>
              <a:rPr lang="en-US" altLang="ko-KR" sz="1400" b="0" dirty="0"/>
              <a:t>: ~ 0.66 %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37310" y="3912874"/>
                <a:ext cx="8189190" cy="2850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altLang="ko-KR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Beam position of 1</a:t>
                </a:r>
                <a:r>
                  <a:rPr lang="en-US" altLang="ko-KR" baseline="300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</a:t>
                </a:r>
                <a:r>
                  <a:rPr lang="en-US" altLang="ko-KR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bunch is given by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𝒌</m:t>
                      </m:r>
                      <m:f>
                        <m:fPr>
                          <m:ctrlP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𝚺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𝒌</m:t>
                      </m:r>
                      <m:f>
                        <m:fPr>
                          <m:ctrlP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𝑩</m:t>
                                  </m:r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𝑫</m:t>
                                  </m:r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altLang="ko-KR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𝑨</m:t>
                                  </m:r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altLang="ko-KR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𝑪</m:t>
                                  </m:r>
                                  <m:r>
                                    <a:rPr lang="en-US" altLang="ko-KR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𝑨</m:t>
                              </m:r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𝑩</m:t>
                              </m:r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𝑪</m:t>
                              </m:r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𝑫</m:t>
                              </m:r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altLang="ko-KR" dirty="0" smtClean="0">
                    <a:solidFill>
                      <a:schemeClr val="tx1"/>
                    </a:solidFill>
                  </a:rPr>
                  <a:t>When the 1</a:t>
                </a:r>
                <a:r>
                  <a:rPr lang="en-US" altLang="ko-KR" baseline="30000" dirty="0" smtClean="0">
                    <a:solidFill>
                      <a:schemeClr val="tx1"/>
                    </a:solidFill>
                  </a:rPr>
                  <a:t>st</a:t>
                </a:r>
                <a:r>
                  <a:rPr lang="en-US" altLang="ko-KR" dirty="0" smtClean="0">
                    <a:solidFill>
                      <a:schemeClr val="tx1"/>
                    </a:solidFill>
                  </a:rPr>
                  <a:t> bunch </a:t>
                </a:r>
                <a:r>
                  <a:rPr lang="en-US" altLang="ko-KR" dirty="0">
                    <a:solidFill>
                      <a:schemeClr val="tx1"/>
                    </a:solidFill>
                  </a:rPr>
                  <a:t>signal</a:t>
                </a:r>
                <a:r>
                  <a:rPr lang="en-US" altLang="ko-KR" dirty="0" smtClean="0">
                    <a:solidFill>
                      <a:schemeClr val="tx1"/>
                    </a:solidFill>
                  </a:rPr>
                  <a:t> is influence on next bunch, the position of 2</a:t>
                </a:r>
                <a:r>
                  <a:rPr lang="en-US" altLang="ko-KR" baseline="30000" dirty="0" smtClean="0">
                    <a:solidFill>
                      <a:schemeClr val="tx1"/>
                    </a:solidFill>
                  </a:rPr>
                  <a:t>nd</a:t>
                </a:r>
                <a:r>
                  <a:rPr lang="en-US" altLang="ko-KR" dirty="0" smtClean="0">
                    <a:solidFill>
                      <a:schemeClr val="tx1"/>
                    </a:solidFill>
                  </a:rPr>
                  <a:t> bunch is </a:t>
                </a:r>
                <a:endParaRPr lang="en-US" altLang="ko-KR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</a:rPr>
                        <m:t>𝒌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𝜶</m:t>
                              </m:r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𝚺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 </m:t>
                              </m:r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𝜶</m:t>
                              </m:r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𝚺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altLang="ko-KR" dirty="0">
                  <a:solidFill>
                    <a:schemeClr val="tx1"/>
                  </a:solidFill>
                </a:endParaRPr>
              </a:p>
              <a:p>
                <a:endParaRPr lang="en-US" altLang="ko-KR" dirty="0" smtClean="0">
                  <a:solidFill>
                    <a:schemeClr val="tx1"/>
                  </a:solidFill>
                </a:endParaRPr>
              </a:p>
              <a:p>
                <a:pPr algn="l"/>
                <a:r>
                  <a:rPr lang="en-US" altLang="ko-KR" dirty="0" smtClean="0">
                    <a:solidFill>
                      <a:schemeClr val="tx1"/>
                    </a:solidFill>
                  </a:rPr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ko-KR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𝚺</m:t>
                        </m:r>
                      </m:e>
                      <m:sub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sSub>
                      <m:sSubPr>
                        <m:ctrlP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ko-KR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~</m:t>
                        </m:r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ko-KR" altLang="en-US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𝚺</m:t>
                        </m:r>
                      </m:e>
                      <m:sub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altLang="ko-KR" dirty="0" smtClean="0">
                    <a:solidFill>
                      <a:schemeClr val="tx1"/>
                    </a:solidFill>
                  </a:rPr>
                  <a:t> , position of next bunch can be calculated </a:t>
                </a:r>
                <a:endParaRPr lang="en-US" altLang="ko-KR" dirty="0">
                  <a:solidFill>
                    <a:schemeClr val="tx1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</a:rPr>
                        <m:t>𝒌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𝜶</m:t>
                              </m:r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 </m:t>
                              </m:r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𝜶</m:t>
                              </m:r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</m:t>
                              </m:r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 </m:t>
                              </m:r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𝚺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</a:rPr>
                        <m:t>𝒌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num>
                        <m:den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 </m:t>
                              </m:r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𝜶</m:t>
                              </m:r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 </m:t>
                              </m:r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𝚺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𝒌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ko-KR" altLang="en-US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𝜶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altLang="ko-KR" b="1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  <m:sSub>
                            <m:sSubPr>
                              <m:ctrlP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+ </m:t>
                              </m:r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𝜶</m:t>
                              </m:r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) </m:t>
                              </m:r>
                              <m:r>
                                <a:rPr lang="ko-KR" altLang="en-US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𝚺</m:t>
                              </m:r>
                            </m:e>
                            <m:sub>
                              <m:r>
                                <a:rPr lang="en-US" altLang="ko-KR" i="1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~ </m:t>
                      </m:r>
                      <m:sSub>
                        <m:sSubPr>
                          <m:ctrlP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ko-KR" altLang="en-US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𝜶</m:t>
                      </m:r>
                      <m:sSub>
                        <m:sSubPr>
                          <m:ctrlP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altLang="ko-KR" b="1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altLang="ko-KR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altLang="ko-KR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310" y="3912874"/>
                <a:ext cx="8189190" cy="2850524"/>
              </a:xfrm>
              <a:prstGeom prst="rect">
                <a:avLst/>
              </a:prstGeom>
              <a:blipFill rotWithShape="1">
                <a:blip r:embed="rId3"/>
                <a:stretch>
                  <a:fillRect l="-447" t="-64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410" name="Picture 2" descr="C:\Users\USER\Desktop\accumlation_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45" y="814472"/>
            <a:ext cx="4444791" cy="285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07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65949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BESSY II button-type Beam Position Monitor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pic>
        <p:nvPicPr>
          <p:cNvPr id="14338" name="Picture 2" descr="C:\Users\USER\Desktop\accumlation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627" y="3753343"/>
            <a:ext cx="4376057" cy="2966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직사각형 2"/>
          <p:cNvSpPr/>
          <p:nvPr/>
        </p:nvSpPr>
        <p:spPr bwMode="auto">
          <a:xfrm>
            <a:off x="7099276" y="4055491"/>
            <a:ext cx="328509" cy="1714500"/>
          </a:xfrm>
          <a:prstGeom prst="rect">
            <a:avLst/>
          </a:prstGeom>
          <a:noFill/>
          <a:ln w="38100" cap="flat" cmpd="sng" algn="ctr">
            <a:solidFill>
              <a:srgbClr val="0000FF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직사각형 4"/>
              <p:cNvSpPr/>
              <p:nvPr/>
            </p:nvSpPr>
            <p:spPr>
              <a:xfrm>
                <a:off x="151098" y="3789029"/>
                <a:ext cx="4416798" cy="2826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Coaxial cavity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type modes TE</a:t>
                </a:r>
                <a:r>
                  <a:rPr lang="en-US" altLang="ko-KR" b="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m1p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-mode (H</a:t>
                </a:r>
                <a:r>
                  <a:rPr lang="en-US" altLang="ko-KR" b="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m1p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-mode) where </a:t>
                </a:r>
                <a:r>
                  <a:rPr lang="en-US" altLang="ko-KR" b="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 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</a:t>
                </a:r>
                <a:r>
                  <a:rPr lang="en-US" altLang="ko-KR" b="0" i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are </a:t>
                </a:r>
                <a:r>
                  <a:rPr lang="en-US" altLang="ko-KR" b="0" i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1, 2, 3, k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(field variation in azimuthal 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and longitudinal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directions). 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The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cut-off frequency for H</a:t>
                </a:r>
                <a:r>
                  <a:rPr lang="en-US" altLang="ko-KR" b="0" baseline="-250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m1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-mode like in a 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coaxial waveguide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can be defined 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</a:t>
                </a:r>
                <a:r>
                  <a:rPr lang="en-US" altLang="ko-KR" b="0" baseline="30000" dirty="0" smtClean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/>
                    <a:cs typeface="Arial" panose="020B0604020202020204" pitchFamily="34" charset="0"/>
                  </a:rPr>
                  <a:t>†</a:t>
                </a:r>
                <a:endParaRPr lang="en-US" altLang="ko-KR" b="0" baseline="300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n-US" altLang="ko-KR" sz="800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cs typeface="Arial" panose="020B0604020202020204" pitchFamily="34" charset="0"/>
                            </a:rPr>
                          </m:ctrlPr>
                        </m:sSubSupPr>
                        <m:e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𝑐</m:t>
                              </m:r>
                            </m:sub>
                          </m:sSub>
                        </m:e>
                        <m:sub/>
                        <m:sup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𝑚</m:t>
                              </m:r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cs typeface="Arial" panose="020B0604020202020204" pitchFamily="34" charset="0"/>
                                </a:rPr>
                                <m:t>1</m:t>
                              </m:r>
                            </m:sub>
                          </m:sSub>
                        </m:sup>
                      </m:sSubSup>
                      <m:r>
                        <a:rPr lang="en-US" altLang="ko-KR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≈ </m:t>
                      </m:r>
                      <m:f>
                        <m:fPr>
                          <m:ctrlP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altLang="ko-KR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ko-KR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  <a:cs typeface="Arial" panose="020B0604020202020204" pitchFamily="34" charset="0"/>
                                    </a:rPr>
                                    <m:t>𝑟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  <m:f>
                        <m:fPr>
                          <m:ctrlP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𝑐</m:t>
                          </m:r>
                        </m:num>
                        <m:den>
                          <m:r>
                            <a:rPr lang="ko-KR" altLang="en-US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𝜋</m:t>
                          </m:r>
                        </m:den>
                      </m:f>
                      <m:r>
                        <a:rPr lang="en-US" altLang="ko-KR" b="0" i="1" smtClean="0">
                          <a:solidFill>
                            <a:schemeClr val="tx1"/>
                          </a:solidFill>
                          <a:latin typeface="Cambria Math"/>
                          <a:ea typeface="Cambria Math"/>
                          <a:cs typeface="Arial" panose="020B0604020202020204" pitchFamily="34" charset="0"/>
                        </a:rPr>
                        <m:t> </m:t>
                      </m:r>
                      <m:f>
                        <m:fPr>
                          <m:ctrlP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𝑚</m:t>
                          </m:r>
                        </m:num>
                        <m:den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ko-KR" b="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  <a:cs typeface="Arial" panose="020B0604020202020204" pitchFamily="34" charset="0"/>
                                </a:rPr>
                                <m:t>𝑜</m:t>
                              </m:r>
                            </m:sub>
                          </m:sSub>
                          <m:r>
                            <a:rPr lang="en-US" altLang="ko-KR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  <a:cs typeface="Arial" panose="020B0604020202020204" pitchFamily="34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altLang="ko-KR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endParaRPr lang="en-US" altLang="ko-KR" sz="800" b="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where </a:t>
                </a:r>
                <a:r>
                  <a:rPr lang="en-US" altLang="ko-KR" b="0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altLang="ko-KR" b="0" baseline="-25000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altLang="ko-KR" b="0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</a:t>
                </a:r>
                <a:r>
                  <a:rPr lang="en-US" altLang="ko-KR" b="0" baseline="-25000" dirty="0" err="1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are the outer radius of inner </a:t>
                </a:r>
                <a:r>
                  <a:rPr lang="en-US" altLang="ko-KR" b="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conductor and the </a:t>
                </a:r>
                <a:r>
                  <a:rPr lang="en-US" altLang="ko-KR" b="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inner radius of outer conductor, respectively. </a:t>
                </a:r>
                <a:endParaRPr lang="en-US" altLang="ko-KR" b="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" name="직사각형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098" y="3789029"/>
                <a:ext cx="4416798" cy="2826992"/>
              </a:xfrm>
              <a:prstGeom prst="rect">
                <a:avLst/>
              </a:prstGeom>
              <a:blipFill rotWithShape="1">
                <a:blip r:embed="rId3"/>
                <a:stretch>
                  <a:fillRect l="-829" t="-648" r="-829" b="-216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679" y="676923"/>
            <a:ext cx="6467310" cy="3007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85846" y="1953635"/>
            <a:ext cx="29200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BESSY-II button</a:t>
            </a:r>
          </a:p>
          <a:p>
            <a:r>
              <a:rPr lang="en-US" altLang="ko-KR" dirty="0" smtClean="0"/>
              <a:t>f</a:t>
            </a:r>
            <a:r>
              <a:rPr lang="en-US" altLang="ko-KR" baseline="-25000" dirty="0" smtClean="0"/>
              <a:t>c</a:t>
            </a:r>
            <a:r>
              <a:rPr lang="en-US" altLang="ko-KR" dirty="0" smtClean="0"/>
              <a:t> @ button : 8.60 GHz</a:t>
            </a:r>
          </a:p>
          <a:p>
            <a:r>
              <a:rPr lang="en-US" altLang="ko-KR" dirty="0" smtClean="0"/>
              <a:t>(10.8 mm diameter )</a:t>
            </a:r>
            <a:endParaRPr lang="en-US" altLang="ko-KR" dirty="0"/>
          </a:p>
          <a:p>
            <a:endParaRPr lang="en-US" altLang="ko-KR" sz="700" dirty="0" smtClean="0"/>
          </a:p>
          <a:p>
            <a:r>
              <a:rPr lang="en-US" altLang="ko-KR" dirty="0" smtClean="0"/>
              <a:t>f</a:t>
            </a:r>
            <a:r>
              <a:rPr lang="en-US" altLang="ko-KR" baseline="-25000" dirty="0" smtClean="0"/>
              <a:t>c</a:t>
            </a:r>
            <a:r>
              <a:rPr lang="en-US" altLang="ko-KR" dirty="0" smtClean="0"/>
              <a:t> </a:t>
            </a:r>
            <a:r>
              <a:rPr lang="en-US" altLang="ko-KR" dirty="0"/>
              <a:t>@ </a:t>
            </a:r>
            <a:r>
              <a:rPr lang="en-US" altLang="ko-KR" dirty="0" smtClean="0"/>
              <a:t>insulator </a:t>
            </a:r>
            <a:r>
              <a:rPr lang="en-US" altLang="ko-KR" dirty="0"/>
              <a:t>: </a:t>
            </a:r>
            <a:r>
              <a:rPr lang="en-US" altLang="ko-KR" dirty="0" smtClean="0"/>
              <a:t>4.91 GHz</a:t>
            </a:r>
            <a:endParaRPr lang="en-US" altLang="ko-KR" dirty="0"/>
          </a:p>
        </p:txBody>
      </p:sp>
      <p:sp>
        <p:nvSpPr>
          <p:cNvPr id="10" name="직사각형 9"/>
          <p:cNvSpPr/>
          <p:nvPr/>
        </p:nvSpPr>
        <p:spPr bwMode="auto">
          <a:xfrm>
            <a:off x="3061608" y="2413208"/>
            <a:ext cx="774200" cy="74075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o-KR" altLang="en-US" sz="1600" b="1" i="0" u="none" strike="noStrike" cap="none" normalizeH="0" baseline="0" smtClean="0">
              <a:ln>
                <a:noFill/>
              </a:ln>
              <a:solidFill>
                <a:srgbClr val="00589C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11700" y="2015617"/>
            <a:ext cx="1790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Trapped mode in insulator and button</a:t>
            </a:r>
            <a:endParaRPr lang="ko-KR" altLang="en-US" dirty="0"/>
          </a:p>
        </p:txBody>
      </p:sp>
      <p:pic>
        <p:nvPicPr>
          <p:cNvPr id="13" name="Picture 3" descr="C:\Users\USER\Desktop\BESSY_button_0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392" y="649319"/>
            <a:ext cx="6878608" cy="319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07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65949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sz="2000" dirty="0" smtClean="0">
                <a:solidFill>
                  <a:schemeClr val="bg1"/>
                </a:solidFill>
              </a:rPr>
              <a:t>For bunch-by-bunch BPM system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7261" y="715081"/>
            <a:ext cx="44534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2000" dirty="0" smtClean="0"/>
              <a:t>Compensation </a:t>
            </a:r>
          </a:p>
          <a:p>
            <a:pPr algn="l"/>
            <a:r>
              <a:rPr lang="en-US" altLang="ko-KR" sz="2000" dirty="0" smtClean="0"/>
              <a:t>  by front-end system</a:t>
            </a:r>
          </a:p>
          <a:p>
            <a:pPr algn="l"/>
            <a:r>
              <a:rPr lang="en-US" altLang="ko-KR" sz="2000" dirty="0" smtClean="0"/>
              <a:t>   - High frequency noise rejection </a:t>
            </a:r>
          </a:p>
          <a:p>
            <a:pPr algn="l"/>
            <a:r>
              <a:rPr lang="en-US" altLang="ko-KR" sz="2000" dirty="0" smtClean="0"/>
              <a:t>   - Bandwidth (Ringing)</a:t>
            </a:r>
          </a:p>
          <a:p>
            <a:pPr algn="l"/>
            <a:r>
              <a:rPr lang="en-US" altLang="ko-KR" sz="2000" dirty="0" smtClean="0"/>
              <a:t>   </a:t>
            </a:r>
            <a:r>
              <a:rPr lang="en-US" altLang="ko-KR" sz="2000" dirty="0"/>
              <a:t>- Short and long-term stability       </a:t>
            </a:r>
            <a:endParaRPr lang="en-US" altLang="ko-KR" sz="2000" dirty="0" smtClean="0"/>
          </a:p>
          <a:p>
            <a:pPr algn="l"/>
            <a:endParaRPr lang="en-US" altLang="ko-KR" sz="2000" dirty="0" smtClean="0"/>
          </a:p>
          <a:p>
            <a:pPr algn="l"/>
            <a:r>
              <a:rPr lang="en-US" altLang="ko-KR" sz="2000" dirty="0" smtClean="0"/>
              <a:t>  by new BPM design</a:t>
            </a:r>
          </a:p>
          <a:p>
            <a:pPr algn="l"/>
            <a:r>
              <a:rPr lang="en-US" altLang="ko-KR" sz="2000" dirty="0"/>
              <a:t> </a:t>
            </a:r>
            <a:r>
              <a:rPr lang="en-US" altLang="ko-KR" sz="2000" dirty="0" smtClean="0"/>
              <a:t>  - Simple/direct solution</a:t>
            </a:r>
          </a:p>
          <a:p>
            <a:pPr algn="l"/>
            <a:r>
              <a:rPr lang="en-US" altLang="ko-KR" sz="2000" dirty="0"/>
              <a:t> </a:t>
            </a:r>
            <a:r>
              <a:rPr lang="en-US" altLang="ko-KR" sz="2000" dirty="0" smtClean="0"/>
              <a:t>  - Non-cost effective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61" y="3805940"/>
            <a:ext cx="4229100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262" y="3692525"/>
            <a:ext cx="4464338" cy="2894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05"/>
          <a:stretch/>
        </p:blipFill>
        <p:spPr bwMode="auto">
          <a:xfrm>
            <a:off x="473073" y="678938"/>
            <a:ext cx="3879273" cy="3030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68287" y="3466735"/>
            <a:ext cx="2353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Front-end from </a:t>
            </a:r>
            <a:r>
              <a:rPr lang="en-US" altLang="ko-KR" dirty="0" err="1" smtClean="0"/>
              <a:t>Elettra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6033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5" t="24375" r="15900" b="41680"/>
          <a:stretch/>
        </p:blipFill>
        <p:spPr bwMode="auto">
          <a:xfrm>
            <a:off x="624840" y="628773"/>
            <a:ext cx="8046720" cy="248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659492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 new </a:t>
            </a:r>
            <a:r>
              <a:rPr lang="en-US" altLang="ko-KR" sz="2000" dirty="0" smtClean="0">
                <a:solidFill>
                  <a:schemeClr val="bg1"/>
                </a:solidFill>
              </a:rPr>
              <a:t>BPM opportunity (BESSY VSR)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56139" y="3544460"/>
            <a:ext cx="5132835" cy="2683328"/>
            <a:chOff x="995695" y="1424002"/>
            <a:chExt cx="7579155" cy="4022850"/>
          </a:xfrm>
        </p:grpSpPr>
        <p:pic>
          <p:nvPicPr>
            <p:cNvPr id="6" name="Picture 2" descr="H:\BPM_analysis\BPM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0802" y="1593279"/>
              <a:ext cx="6998689" cy="38535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직선 화살표 연결선 6"/>
            <p:cNvCxnSpPr/>
            <p:nvPr/>
          </p:nvCxnSpPr>
          <p:spPr bwMode="auto">
            <a:xfrm flipH="1" flipV="1">
              <a:off x="5500256" y="3740727"/>
              <a:ext cx="692726" cy="587264"/>
            </a:xfrm>
            <a:prstGeom prst="straightConnector1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8" name="TextBox 7"/>
            <p:cNvSpPr txBox="1"/>
            <p:nvPr/>
          </p:nvSpPr>
          <p:spPr>
            <a:xfrm>
              <a:off x="6002178" y="4327992"/>
              <a:ext cx="1420673" cy="461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solidFill>
                    <a:schemeClr val="tx1"/>
                  </a:solidFill>
                </a:rPr>
                <a:t>Chamber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직선 화살표 연결선 8"/>
            <p:cNvCxnSpPr/>
            <p:nvPr/>
          </p:nvCxnSpPr>
          <p:spPr bwMode="auto">
            <a:xfrm flipH="1">
              <a:off x="5018508" y="2677162"/>
              <a:ext cx="828111" cy="86362"/>
            </a:xfrm>
            <a:prstGeom prst="straightConnector1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0" name="TextBox 9"/>
            <p:cNvSpPr txBox="1"/>
            <p:nvPr/>
          </p:nvSpPr>
          <p:spPr>
            <a:xfrm>
              <a:off x="4827420" y="2056844"/>
              <a:ext cx="3747430" cy="7844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solidFill>
                    <a:schemeClr val="tx1"/>
                  </a:solidFill>
                </a:rPr>
                <a:t>Button structure</a:t>
              </a:r>
            </a:p>
            <a:p>
              <a:r>
                <a:rPr lang="en-US" altLang="ko-KR" sz="1400" dirty="0" smtClean="0">
                  <a:solidFill>
                    <a:schemeClr val="tx1"/>
                  </a:solidFill>
                </a:rPr>
                <a:t>dimensions &amp; button layout</a:t>
              </a:r>
            </a:p>
          </p:txBody>
        </p:sp>
        <p:cxnSp>
          <p:nvCxnSpPr>
            <p:cNvPr id="11" name="직선 화살표 연결선 10"/>
            <p:cNvCxnSpPr/>
            <p:nvPr/>
          </p:nvCxnSpPr>
          <p:spPr bwMode="auto">
            <a:xfrm>
              <a:off x="3206338" y="1762556"/>
              <a:ext cx="786934" cy="576052"/>
            </a:xfrm>
            <a:prstGeom prst="straightConnector1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2" name="TextBox 11"/>
            <p:cNvSpPr txBox="1"/>
            <p:nvPr/>
          </p:nvSpPr>
          <p:spPr>
            <a:xfrm>
              <a:off x="1037140" y="1424002"/>
              <a:ext cx="2900045" cy="461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solidFill>
                    <a:schemeClr val="tx1"/>
                  </a:solidFill>
                </a:rPr>
                <a:t>Impedance matching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직선 화살표 연결선 12"/>
            <p:cNvCxnSpPr/>
            <p:nvPr/>
          </p:nvCxnSpPr>
          <p:spPr bwMode="auto">
            <a:xfrm flipV="1">
              <a:off x="2687782" y="4292182"/>
              <a:ext cx="1305490" cy="584618"/>
            </a:xfrm>
            <a:prstGeom prst="straightConnector1">
              <a:avLst/>
            </a:prstGeom>
            <a:noFill/>
            <a:ln w="285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4" name="TextBox 13"/>
            <p:cNvSpPr txBox="1"/>
            <p:nvPr/>
          </p:nvSpPr>
          <p:spPr>
            <a:xfrm>
              <a:off x="995695" y="4876800"/>
              <a:ext cx="2476353" cy="461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solidFill>
                    <a:schemeClr val="tx1"/>
                  </a:solidFill>
                </a:rPr>
                <a:t>Insulator material</a:t>
              </a:r>
              <a:endParaRPr lang="ko-KR" altLang="en-US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4934660" y="3372038"/>
            <a:ext cx="4165095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altLang="ko-KR" dirty="0" smtClean="0">
                <a:solidFill>
                  <a:schemeClr val="tx1"/>
                </a:solidFill>
              </a:rPr>
              <a:t>5 multipole </a:t>
            </a:r>
            <a:r>
              <a:rPr lang="en-US" altLang="ko-KR" dirty="0">
                <a:solidFill>
                  <a:schemeClr val="tx1"/>
                </a:solidFill>
              </a:rPr>
              <a:t>magnets </a:t>
            </a:r>
            <a:r>
              <a:rPr lang="en-US" altLang="ko-KR" dirty="0" smtClean="0">
                <a:solidFill>
                  <a:schemeClr val="tx1"/>
                </a:solidFill>
              </a:rPr>
              <a:t>in front </a:t>
            </a:r>
            <a:r>
              <a:rPr lang="en-US" altLang="ko-KR" dirty="0">
                <a:solidFill>
                  <a:schemeClr val="tx1"/>
                </a:solidFill>
              </a:rPr>
              <a:t>and behind the VSR </a:t>
            </a:r>
            <a:r>
              <a:rPr lang="en-US" altLang="ko-KR" dirty="0" err="1" smtClean="0">
                <a:solidFill>
                  <a:schemeClr val="tx1"/>
                </a:solidFill>
              </a:rPr>
              <a:t>cryomodule</a:t>
            </a:r>
            <a:endParaRPr lang="en-US" altLang="ko-KR" dirty="0" smtClean="0">
              <a:solidFill>
                <a:schemeClr val="tx1"/>
              </a:solidFill>
            </a:endParaRPr>
          </a:p>
          <a:p>
            <a:r>
              <a:rPr lang="en-US" altLang="ko-KR" dirty="0" smtClean="0">
                <a:solidFill>
                  <a:schemeClr val="tx1"/>
                </a:solidFill>
              </a:rPr>
              <a:t>→ Chamber dimension : 24 x 55 mm </a:t>
            </a:r>
          </a:p>
          <a:p>
            <a:endParaRPr lang="en-US" altLang="ko-KR" dirty="0" smtClean="0">
              <a:solidFill>
                <a:schemeClr val="tx1"/>
              </a:solidFill>
            </a:endParaRPr>
          </a:p>
          <a:p>
            <a:pPr algn="l"/>
            <a:r>
              <a:rPr lang="en-US" altLang="ko-KR" dirty="0" smtClean="0">
                <a:solidFill>
                  <a:schemeClr val="tx1"/>
                </a:solidFill>
              </a:rPr>
              <a:t>1. Button head : Signal ↑ and wake field↓</a:t>
            </a:r>
          </a:p>
          <a:p>
            <a:pPr algn="l"/>
            <a:r>
              <a:rPr lang="en-US" altLang="ko-KR" dirty="0" smtClean="0">
                <a:solidFill>
                  <a:schemeClr val="tx1"/>
                </a:solidFill>
              </a:rPr>
              <a:t>2. Insulator : Impedance and </a:t>
            </a:r>
            <a:r>
              <a:rPr lang="en-US" altLang="ko-KR" dirty="0">
                <a:solidFill>
                  <a:schemeClr val="tx1"/>
                </a:solidFill>
              </a:rPr>
              <a:t>High </a:t>
            </a:r>
            <a:r>
              <a:rPr lang="en-US" altLang="ko-KR" dirty="0" smtClean="0">
                <a:solidFill>
                  <a:schemeClr val="tx1"/>
                </a:solidFill>
              </a:rPr>
              <a:t>frequency (ringing)↓</a:t>
            </a:r>
          </a:p>
          <a:p>
            <a:pPr algn="l"/>
            <a:r>
              <a:rPr lang="en-US" altLang="ko-KR" dirty="0" smtClean="0">
                <a:solidFill>
                  <a:schemeClr val="tx1"/>
                </a:solidFill>
              </a:rPr>
              <a:t>3. Button structure (impedance) : Reflection signal ↓</a:t>
            </a:r>
          </a:p>
          <a:p>
            <a:pPr algn="l"/>
            <a:r>
              <a:rPr lang="en-US" altLang="ko-KR" dirty="0" smtClean="0">
                <a:solidFill>
                  <a:schemeClr val="tx1"/>
                </a:solidFill>
              </a:rPr>
              <a:t>4. Distance between </a:t>
            </a:r>
            <a:r>
              <a:rPr lang="en-US" altLang="ko-KR" dirty="0" err="1" smtClean="0">
                <a:solidFill>
                  <a:schemeClr val="tx1"/>
                </a:solidFill>
              </a:rPr>
              <a:t>buttions</a:t>
            </a:r>
            <a:r>
              <a:rPr lang="en-US" altLang="ko-KR" dirty="0" smtClean="0">
                <a:solidFill>
                  <a:schemeClr val="tx1"/>
                </a:solidFill>
              </a:rPr>
              <a:t> :</a:t>
            </a:r>
          </a:p>
          <a:p>
            <a:pPr algn="l"/>
            <a:r>
              <a:rPr lang="en-US" altLang="ko-KR" dirty="0" smtClean="0">
                <a:solidFill>
                  <a:schemeClr val="tx1"/>
                </a:solidFill>
              </a:rPr>
              <a:t>Resolution ↓</a:t>
            </a:r>
          </a:p>
          <a:p>
            <a:pPr algn="l"/>
            <a:r>
              <a:rPr lang="en-US" altLang="ko-KR" dirty="0" smtClean="0">
                <a:solidFill>
                  <a:schemeClr val="tx1"/>
                </a:solidFill>
              </a:rPr>
              <a:t>5. </a:t>
            </a:r>
            <a:r>
              <a:rPr lang="en-US" altLang="ko-KR" dirty="0">
                <a:solidFill>
                  <a:schemeClr val="tx1"/>
                </a:solidFill>
              </a:rPr>
              <a:t>Gap between button and chamber (housing) : RF </a:t>
            </a:r>
            <a:r>
              <a:rPr lang="en-US" altLang="ko-KR" dirty="0" smtClean="0">
                <a:solidFill>
                  <a:schemeClr val="tx1"/>
                </a:solidFill>
              </a:rPr>
              <a:t>shield</a:t>
            </a:r>
            <a:endParaRPr lang="en-US" altLang="ko-K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7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직사각형 1"/>
              <p:cNvSpPr/>
              <p:nvPr/>
            </p:nvSpPr>
            <p:spPr>
              <a:xfrm>
                <a:off x="3748311" y="897004"/>
                <a:ext cx="5372100" cy="56644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As the signal we use the voltage drop at a resistor R </a:t>
                </a:r>
              </a:p>
              <a:p>
                <a:endParaRPr lang="en-US" altLang="ko-K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ko-KR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ko-KR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l"/>
                <a:r>
                  <a:rPr lang="en-US" altLang="ko-K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where </a:t>
                </a:r>
                <a:r>
                  <a:rPr lang="en-US" altLang="ko-KR" b="1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I</a:t>
                </a:r>
                <a:r>
                  <a:rPr lang="en-US" altLang="ko-KR" b="1" baseline="-250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beam</a:t>
                </a:r>
                <a:r>
                  <a:rPr lang="en-US" altLang="ko-K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= I</a:t>
                </a:r>
                <a:r>
                  <a:rPr lang="en-US" altLang="ko-KR" b="1" baseline="-25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en-US" altLang="ko-K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e</a:t>
                </a:r>
                <a:r>
                  <a:rPr lang="en-US" altLang="ko-KR" b="1" baseline="30000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-</a:t>
                </a:r>
                <a:r>
                  <a:rPr lang="en-US" altLang="ko-KR" b="1" baseline="30000" dirty="0" err="1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iwt</a:t>
                </a:r>
                <a:r>
                  <a:rPr lang="en-US" altLang="ko-KR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and                            .</a:t>
                </a:r>
              </a:p>
              <a:p>
                <a:pPr algn="just"/>
                <a:endParaRPr lang="en-US" altLang="ko-KR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ko-KR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l"/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Since </a:t>
                </a:r>
                <a14:m>
                  <m:oMath xmlns:m="http://schemas.openxmlformats.org/officeDocument/2006/math">
                    <m:r>
                      <a:rPr lang="en-US" altLang="ko-KR" i="1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𝒇</m:t>
                    </m:r>
                    <m:r>
                      <a:rPr lang="en-US" altLang="ko-KR" i="1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=</m:t>
                    </m:r>
                    <m:r>
                      <a:rPr lang="en-US" altLang="ko-KR" i="1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𝟏</m:t>
                    </m:r>
                    <m:r>
                      <a:rPr lang="en-US" altLang="ko-KR" i="1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/</m:t>
                    </m:r>
                    <m:r>
                      <a:rPr lang="en-US" altLang="ko-KR" i="1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𝟐</m:t>
                    </m:r>
                    <m:r>
                      <a:rPr lang="ko-KR" altLang="en-US" i="1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𝝅</m:t>
                    </m:r>
                    <m:sSub>
                      <m:sSubPr>
                        <m:ctrlP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ko-KR" altLang="en-US" i="1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𝝈</m:t>
                        </m:r>
                      </m:e>
                      <m:sub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𝒕</m:t>
                        </m:r>
                      </m:sub>
                    </m:sSub>
                  </m:oMath>
                </a14:m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, the width of transformed beam current in frequency domain</a:t>
                </a:r>
              </a:p>
              <a:p>
                <a:endParaRPr lang="en-US" altLang="ko-KR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ko-KR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ko-KR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ko-KR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ko-KR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ko-KR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just"/>
                <a:endParaRPr lang="en-US" altLang="ko-KR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just"/>
                <a:r>
                  <a:rPr lang="en-US" altLang="ko-KR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In our case (</a:t>
                </a:r>
                <a14:m>
                  <m:oMath xmlns:m="http://schemas.openxmlformats.org/officeDocument/2006/math">
                    <m:r>
                      <a:rPr lang="en-US" altLang="ko-KR" i="1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𝒇</m:t>
                    </m:r>
                    <m:r>
                      <a:rPr lang="en-US" altLang="ko-KR" i="1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≫</m:t>
                    </m:r>
                    <m:sSub>
                      <m:sSubPr>
                        <m:ctrlP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𝒇</m:t>
                        </m:r>
                      </m:e>
                      <m:sub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𝒄𝒖𝒕</m:t>
                        </m:r>
                      </m:sub>
                    </m:sSub>
                  </m:oMath>
                </a14:m>
                <a:r>
                  <a:rPr lang="en-US" altLang="ko-KR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 ~ 3.2 GHz for 1 pF),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</m:ctrlPr>
                      </m:sSubPr>
                      <m:e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𝒁</m:t>
                        </m:r>
                      </m:e>
                      <m:sub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cs typeface="Arial" pitchFamily="34" charset="0"/>
                          </a:rPr>
                          <m:t>𝒕</m:t>
                        </m:r>
                      </m:sub>
                    </m:sSub>
                    <m:r>
                      <a:rPr lang="en-US" altLang="ko-KR" i="1">
                        <a:solidFill>
                          <a:schemeClr val="tx1"/>
                        </a:solidFill>
                        <a:latin typeface="Cambria Math"/>
                        <a:cs typeface="Arial" pitchFamily="34" charset="0"/>
                      </a:rPr>
                      <m:t> </m:t>
                    </m:r>
                    <m:r>
                      <a:rPr lang="en-US" altLang="ko-KR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∝ </m:t>
                    </m:r>
                    <m:f>
                      <m:fPr>
                        <m:ctrlP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</m:ctrlPr>
                      </m:fPr>
                      <m:num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𝒊</m:t>
                        </m:r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 </m:t>
                        </m:r>
                        <m:r>
                          <a:rPr lang="ko-KR" alt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𝝎</m:t>
                        </m:r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altLang="ko-KR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ko-KR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𝒄𝒖𝒕</m:t>
                            </m:r>
                          </m:sub>
                        </m:sSub>
                      </m:num>
                      <m:den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𝟏</m:t>
                        </m:r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+</m:t>
                        </m:r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𝒊</m:t>
                        </m:r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 </m:t>
                        </m:r>
                        <m:r>
                          <a:rPr lang="ko-KR" altLang="en-US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𝝎</m:t>
                        </m:r>
                        <m:r>
                          <a:rPr lang="en-US" altLang="ko-KR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  <a:cs typeface="Arial" pitchFamily="34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altLang="ko-KR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</m:ctrlPr>
                          </m:sSubPr>
                          <m:e>
                            <m:r>
                              <a:rPr lang="ko-KR" alt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𝝎</m:t>
                            </m:r>
                          </m:e>
                          <m:sub>
                            <m:r>
                              <a:rPr lang="en-US" altLang="ko-KR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  <a:cs typeface="Arial" pitchFamily="34" charset="0"/>
                              </a:rPr>
                              <m:t>𝒄𝒖𝒕</m:t>
                            </m:r>
                          </m:sub>
                        </m:sSub>
                      </m:den>
                    </m:f>
                    <m:r>
                      <a:rPr lang="en-US" altLang="ko-KR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→</m:t>
                    </m:r>
                    <m:r>
                      <a:rPr lang="en-US" altLang="ko-KR" i="1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Arial" pitchFamily="34" charset="0"/>
                      </a:rPr>
                      <m:t>𝟏</m:t>
                    </m:r>
                  </m:oMath>
                </a14:m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.</a:t>
                </a:r>
                <a:endParaRPr lang="en-US" altLang="ko-KR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endParaRPr lang="en-US" altLang="ko-KR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 algn="just"/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Then </a:t>
                </a:r>
                <a:r>
                  <a:rPr lang="en-US" altLang="ko-KR" dirty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resulting voltage drop </a:t>
                </a:r>
                <a:r>
                  <a:rPr lang="en-US" altLang="ko-KR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is</a:t>
                </a:r>
                <a:endParaRPr lang="en-US" altLang="ko-KR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𝑼</m:t>
                          </m:r>
                        </m:e>
                        <m: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𝒊𝒎</m:t>
                          </m:r>
                        </m:sub>
                      </m:sSub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𝟏</m:t>
                          </m:r>
                        </m:num>
                        <m:den>
                          <m:r>
                            <a:rPr lang="ko-KR" altLang="en-US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𝜷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𝒄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𝑪</m:t>
                          </m:r>
                        </m:den>
                      </m:f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 </m:t>
                      </m:r>
                      <m:f>
                        <m:f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𝑨</m:t>
                          </m:r>
                        </m:num>
                        <m:den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𝟐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ko-KR" altLang="en-US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𝝅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 </m:t>
                          </m:r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𝒂</m:t>
                          </m:r>
                        </m:den>
                      </m:f>
                      <m:r>
                        <a:rPr lang="en-US" altLang="ko-KR" i="1">
                          <a:solidFill>
                            <a:schemeClr val="tx1"/>
                          </a:solidFill>
                          <a:latin typeface="Cambria Math"/>
                          <a:cs typeface="Arial" pitchFamily="34" charset="0"/>
                        </a:rPr>
                        <m:t> </m:t>
                      </m:r>
                      <m:sSub>
                        <m:sSubPr>
                          <m:ctrlP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𝑰</m:t>
                          </m:r>
                        </m:e>
                        <m:sub>
                          <m:r>
                            <a:rPr lang="en-US" altLang="ko-KR" i="1">
                              <a:solidFill>
                                <a:schemeClr val="tx1"/>
                              </a:solidFill>
                              <a:latin typeface="Cambria Math"/>
                              <a:cs typeface="Arial" pitchFamily="34" charset="0"/>
                            </a:rPr>
                            <m:t>𝒃𝒆𝒂𝒎</m:t>
                          </m:r>
                        </m:sub>
                      </m:sSub>
                    </m:oMath>
                  </m:oMathPara>
                </a14:m>
                <a:endParaRPr lang="en-US" altLang="ko-KR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2" name="직사각형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8311" y="897004"/>
                <a:ext cx="5372100" cy="5664436"/>
              </a:xfrm>
              <a:prstGeom prst="rect">
                <a:avLst/>
              </a:prstGeom>
              <a:blipFill rotWithShape="1">
                <a:blip r:embed="rId3"/>
                <a:stretch>
                  <a:fillRect l="-681" t="-323" r="-34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4" cstate="print"/>
          <a:srcRect l="18306" t="27733" r="51376" b="30267"/>
          <a:stretch>
            <a:fillRect/>
          </a:stretch>
        </p:blipFill>
        <p:spPr bwMode="auto">
          <a:xfrm>
            <a:off x="257185" y="1009701"/>
            <a:ext cx="3514715" cy="2738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개체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786817"/>
              </p:ext>
            </p:extLst>
          </p:nvPr>
        </p:nvGraphicFramePr>
        <p:xfrm>
          <a:off x="4476403" y="1318430"/>
          <a:ext cx="4152461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92" name="Equation" r:id="rId5" imgW="2197080" imgH="228600" progId="Equation.3">
                  <p:embed/>
                </p:oleObj>
              </mc:Choice>
              <mc:Fallback>
                <p:oleObj name="Equation" r:id="rId5" imgW="21970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6403" y="1318430"/>
                        <a:ext cx="4152461" cy="43204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개체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29221483"/>
              </p:ext>
            </p:extLst>
          </p:nvPr>
        </p:nvGraphicFramePr>
        <p:xfrm>
          <a:off x="6112899" y="1844928"/>
          <a:ext cx="15367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593" name="Equation" r:id="rId7" imgW="1536480" imgH="419040" progId="Equation.3">
                  <p:embed/>
                </p:oleObj>
              </mc:Choice>
              <mc:Fallback>
                <p:oleObj name="Equation" r:id="rId7" imgW="15364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2899" y="1844928"/>
                        <a:ext cx="1536700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1035" y="766325"/>
            <a:ext cx="2385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Curtesy of Peter </a:t>
            </a:r>
            <a:r>
              <a:rPr lang="en-US" altLang="ko-KR" dirty="0" err="1" smtClean="0"/>
              <a:t>Forck</a:t>
            </a:r>
            <a:endParaRPr lang="ko-KR" altLang="en-US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850900" y="114300"/>
            <a:ext cx="679680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ko-KR" sz="2000" dirty="0">
                <a:solidFill>
                  <a:schemeClr val="bg1"/>
                </a:solidFill>
              </a:rPr>
              <a:t>New button-type Beam Position </a:t>
            </a:r>
            <a:r>
              <a:rPr lang="en-US" altLang="ko-KR" sz="2000" dirty="0" smtClean="0">
                <a:solidFill>
                  <a:schemeClr val="bg1"/>
                </a:solidFill>
              </a:rPr>
              <a:t>Monitor (Button head)</a:t>
            </a:r>
            <a:endParaRPr lang="en-GB" altLang="ko-KR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표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33387502"/>
                  </p:ext>
                </p:extLst>
              </p:nvPr>
            </p:nvGraphicFramePr>
            <p:xfrm>
              <a:off x="4448918" y="3247671"/>
              <a:ext cx="3911314" cy="1483360"/>
            </p:xfrm>
            <a:graphic>
              <a:graphicData uri="http://schemas.openxmlformats.org/drawingml/2006/table">
                <a:tbl>
                  <a:tblPr firstRow="1" bandRow="1">
                    <a:tableStyleId>{17292A2E-F333-43FB-9621-5CBBE7FDCDCB}</a:tableStyleId>
                  </a:tblPr>
                  <a:tblGrid>
                    <a:gridCol w="1955657"/>
                    <a:gridCol w="1955657"/>
                  </a:tblGrid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ko-KR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altLang="ko-KR" b="1" i="1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ko-KR" altLang="en-US" b="1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altLang="ko-KR" b="1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(</a:t>
                          </a:r>
                          <a:r>
                            <a:rPr lang="en-US" altLang="ko-KR" b="1" dirty="0" err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ps</a:t>
                          </a:r>
                          <a:r>
                            <a:rPr lang="en-US" altLang="ko-KR" b="1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  <a:endParaRPr lang="ko-KR" altLang="en-US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14:m>
                            <m:oMath xmlns:m="http://schemas.openxmlformats.org/officeDocument/2006/math">
                              <m:r>
                                <a:rPr lang="en-US" altLang="ko-KR" b="1" i="1" dirty="0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𝒇</m:t>
                              </m:r>
                            </m:oMath>
                          </a14:m>
                          <a:r>
                            <a:rPr lang="en-US" altLang="ko-KR" b="1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(</a:t>
                          </a:r>
                          <a:r>
                            <a:rPr lang="en-US" altLang="ko-KR" b="1" dirty="0" err="1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Ghz</a:t>
                          </a:r>
                          <a:r>
                            <a:rPr lang="en-US" altLang="ko-KR" b="1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)</a:t>
                          </a:r>
                          <a:endParaRPr lang="ko-KR" altLang="en-US" b="1" dirty="0">
                            <a:solidFill>
                              <a:schemeClr val="tx1"/>
                            </a:solidFill>
                            <a:latin typeface="+mn-lt"/>
                          </a:endParaRPr>
                        </a:p>
                      </a:txBody>
                      <a:tcPr>
                        <a:solidFill>
                          <a:srgbClr val="FFC00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1 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159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20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7.96 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30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5.31 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표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13778438"/>
                  </p:ext>
                </p:extLst>
              </p:nvPr>
            </p:nvGraphicFramePr>
            <p:xfrm>
              <a:off x="4448918" y="3247671"/>
              <a:ext cx="3911314" cy="1483360"/>
            </p:xfrm>
            <a:graphic>
              <a:graphicData uri="http://schemas.openxmlformats.org/drawingml/2006/table">
                <a:tbl>
                  <a:tblPr firstRow="1" bandRow="1">
                    <a:tableStyleId>{17292A2E-F333-43FB-9621-5CBBE7FDCDCB}</a:tableStyleId>
                  </a:tblPr>
                  <a:tblGrid>
                    <a:gridCol w="1955657"/>
                    <a:gridCol w="1955657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blipFill rotWithShape="1">
                          <a:blip r:embed="rId9"/>
                          <a:stretch>
                            <a:fillRect l="-312" t="-8197" r="-100000" b="-3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>
                        <a:blipFill rotWithShape="1">
                          <a:blip r:embed="rId9"/>
                          <a:stretch>
                            <a:fillRect l="-100625" t="-8197" r="-312" b="-3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1 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159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20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7.96 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30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/>
                          <a:r>
                            <a:rPr lang="en-US" altLang="ko-KR" b="1" dirty="0" smtClean="0">
                              <a:latin typeface="+mn-lt"/>
                            </a:rPr>
                            <a:t>5.31 </a:t>
                          </a:r>
                          <a:endParaRPr lang="ko-KR" altLang="en-US" b="1" dirty="0">
                            <a:latin typeface="+mn-lt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직사각형 7"/>
          <p:cNvSpPr/>
          <p:nvPr/>
        </p:nvSpPr>
        <p:spPr>
          <a:xfrm>
            <a:off x="166260" y="4043984"/>
            <a:ext cx="364374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To enhance signal strength 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Size of button  ↑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Capacitance of button↓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- Chamber size ↓ </a:t>
            </a:r>
          </a:p>
          <a:p>
            <a:pPr algn="just"/>
            <a:endParaRPr lang="en-US" altLang="ko-KR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But</a:t>
            </a:r>
            <a:endParaRPr lang="en-US" altLang="ko-KR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altLang="ko-KR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Size of button  ↑ → </a:t>
            </a:r>
            <a:r>
              <a:rPr lang="en-US" altLang="ko-KR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US" altLang="ko-KR" baseline="-250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cut</a:t>
            </a:r>
            <a:r>
              <a:rPr lang="en-US" altLang="ko-KR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↓</a:t>
            </a:r>
          </a:p>
          <a:p>
            <a:pPr algn="just"/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Chamber size ↓ </a:t>
            </a:r>
            <a:r>
              <a:rPr lang="en-US" altLang="ko-KR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→ Wake field↑</a:t>
            </a:r>
          </a:p>
          <a:p>
            <a:pPr algn="just"/>
            <a:endParaRPr lang="en-US" altLang="ko-KR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en-US" altLang="ko-KR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51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Larissa-Design">
  <a:themeElements>
    <a:clrScheme name="1_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7525</TotalTime>
  <Words>1768</Words>
  <Application>Microsoft Office PowerPoint</Application>
  <PresentationFormat>화면 슬라이드 쇼(4:3)</PresentationFormat>
  <Paragraphs>271</Paragraphs>
  <Slides>18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5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9" baseType="lpstr">
      <vt:lpstr>굴림</vt:lpstr>
      <vt:lpstr>Arial</vt:lpstr>
      <vt:lpstr>Arial Unicode MS</vt:lpstr>
      <vt:lpstr>맑은 고딕</vt:lpstr>
      <vt:lpstr>Cambria Math</vt:lpstr>
      <vt:lpstr>1_Larissa-Design</vt:lpstr>
      <vt:lpstr>Larissa-Design</vt:lpstr>
      <vt:lpstr>2_Larissa-Design</vt:lpstr>
      <vt:lpstr>3_Larissa-Design</vt:lpstr>
      <vt:lpstr>4_Larissa-Design</vt:lpstr>
      <vt:lpstr>Equation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Institut für Kernphysik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Ji-Gwang Hwang</dc:creator>
  <cp:lastModifiedBy>Ji-Gwang Hwang</cp:lastModifiedBy>
  <cp:revision>1568</cp:revision>
  <cp:lastPrinted>2015-09-27T20:32:39Z</cp:lastPrinted>
  <dcterms:created xsi:type="dcterms:W3CDTF">2010-03-26T17:52:16Z</dcterms:created>
  <dcterms:modified xsi:type="dcterms:W3CDTF">2018-04-20T09:08:10Z</dcterms:modified>
</cp:coreProperties>
</file>