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4"/>
  </p:notesMasterIdLst>
  <p:handoutMasterIdLst>
    <p:handoutMasterId r:id="rId25"/>
  </p:handoutMasterIdLst>
  <p:sldIdLst>
    <p:sldId id="263" r:id="rId5"/>
    <p:sldId id="262" r:id="rId6"/>
    <p:sldId id="306" r:id="rId7"/>
    <p:sldId id="302" r:id="rId8"/>
    <p:sldId id="282" r:id="rId9"/>
    <p:sldId id="291" r:id="rId10"/>
    <p:sldId id="292" r:id="rId11"/>
    <p:sldId id="303" r:id="rId12"/>
    <p:sldId id="305" r:id="rId13"/>
    <p:sldId id="277" r:id="rId14"/>
    <p:sldId id="298" r:id="rId15"/>
    <p:sldId id="304" r:id="rId16"/>
    <p:sldId id="294" r:id="rId17"/>
    <p:sldId id="293" r:id="rId18"/>
    <p:sldId id="297" r:id="rId19"/>
    <p:sldId id="308" r:id="rId20"/>
    <p:sldId id="299" r:id="rId21"/>
    <p:sldId id="307" r:id="rId22"/>
    <p:sldId id="266" r:id="rId2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E4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09" autoAdjust="0"/>
    <p:restoredTop sz="94660"/>
  </p:normalViewPr>
  <p:slideViewPr>
    <p:cSldViewPr snapToObjects="1" showGuides="1">
      <p:cViewPr varScale="1">
        <p:scale>
          <a:sx n="107" d="100"/>
          <a:sy n="107" d="100"/>
        </p:scale>
        <p:origin x="147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7201604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99311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r>
              <a:rPr lang="en-GB" noProof="0" smtClean="0"/>
              <a:t>Detection of beam losses in the triplet and cold BLM sensitivity</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smtClean="0"/>
              <a:t>Detection of beam losses in the triplet and cold BLM sensitivity</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smtClean="0"/>
              <a:t>Detection of beam losses in the triplet and cold BLM sensitivity</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smtClean="0"/>
              <a:t>Detection of beam losses in the triplet and cold BLM sensitivity</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smtClean="0"/>
              <a:t>Detection of beam losses in the triplet and cold BLM sensitivity</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smtClean="0"/>
              <a:t>Detection of beam losses in the triplet and cold BLM sensitivity</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r>
              <a:rPr lang="en-GB" noProof="0" smtClean="0"/>
              <a:t>Detection of beam losses in the triplet and cold BLM sensitivity</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smtClean="0"/>
              <a:t>Detection of beam losses in the triplet and cold BLM sensitivity</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indico.cern.ch/event/592778/"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2819400"/>
            <a:ext cx="6224736" cy="1800000"/>
          </a:xfrm>
        </p:spPr>
        <p:txBody>
          <a:bodyPr/>
          <a:lstStyle/>
          <a:p>
            <a:r>
              <a:rPr lang="en-GB" dirty="0"/>
              <a:t>Detection of beam losses in the triplet and cold BLM sensitivity</a:t>
            </a:r>
          </a:p>
        </p:txBody>
      </p:sp>
      <p:sp>
        <p:nvSpPr>
          <p:cNvPr id="3" name="Sous-titre 2"/>
          <p:cNvSpPr>
            <a:spLocks noGrp="1"/>
          </p:cNvSpPr>
          <p:nvPr>
            <p:ph type="subTitle" idx="1"/>
          </p:nvPr>
        </p:nvSpPr>
        <p:spPr/>
        <p:txBody>
          <a:bodyPr/>
          <a:lstStyle/>
          <a:p>
            <a:r>
              <a:rPr lang="en-GB" dirty="0" smtClean="0"/>
              <a:t>A. Tsinganis</a:t>
            </a:r>
            <a:r>
              <a:rPr lang="en-GB" dirty="0"/>
              <a:t>, F. </a:t>
            </a:r>
            <a:r>
              <a:rPr lang="en-GB" dirty="0" err="1" smtClean="0"/>
              <a:t>Cerutti</a:t>
            </a:r>
            <a:r>
              <a:rPr lang="en-GB" dirty="0" smtClean="0"/>
              <a:t>, A. </a:t>
            </a:r>
            <a:r>
              <a:rPr lang="en-GB" dirty="0" err="1" smtClean="0"/>
              <a:t>Lechner</a:t>
            </a:r>
            <a:r>
              <a:rPr lang="en-GB" dirty="0" smtClean="0"/>
              <a:t> </a:t>
            </a:r>
            <a:r>
              <a:rPr lang="en-GB" dirty="0"/>
              <a:t>(EN/STI/FDA</a:t>
            </a:r>
            <a:r>
              <a:rPr lang="en-GB" dirty="0" smtClean="0"/>
              <a:t>)</a:t>
            </a:r>
          </a:p>
          <a:p>
            <a:r>
              <a:rPr lang="en-GB" i="1" dirty="0" smtClean="0">
                <a:solidFill>
                  <a:schemeClr val="bg1">
                    <a:lumMod val="50000"/>
                  </a:schemeClr>
                </a:solidFill>
              </a:rPr>
              <a:t>with A. </a:t>
            </a:r>
            <a:r>
              <a:rPr lang="en-GB" i="1" dirty="0" err="1" smtClean="0">
                <a:solidFill>
                  <a:schemeClr val="bg1">
                    <a:lumMod val="50000"/>
                  </a:schemeClr>
                </a:solidFill>
              </a:rPr>
              <a:t>Mereghetti</a:t>
            </a:r>
            <a:r>
              <a:rPr lang="en-GB" i="1" dirty="0" smtClean="0">
                <a:solidFill>
                  <a:schemeClr val="bg1">
                    <a:lumMod val="50000"/>
                  </a:schemeClr>
                </a:solidFill>
              </a:rPr>
              <a:t>, Y. Zou (BE/ABP)</a:t>
            </a:r>
            <a:endParaRPr lang="en-GB" dirty="0"/>
          </a:p>
        </p:txBody>
      </p:sp>
      <p:sp>
        <p:nvSpPr>
          <p:cNvPr id="4" name="Espace réservé du texte 3"/>
          <p:cNvSpPr>
            <a:spLocks noGrp="1"/>
          </p:cNvSpPr>
          <p:nvPr>
            <p:ph type="body" sz="quarter" idx="14"/>
          </p:nvPr>
        </p:nvSpPr>
        <p:spPr/>
        <p:txBody>
          <a:bodyPr>
            <a:normAutofit/>
          </a:bodyPr>
          <a:lstStyle/>
          <a:p>
            <a:r>
              <a:rPr lang="en-GB" dirty="0" smtClean="0"/>
              <a:t>41</a:t>
            </a:r>
            <a:r>
              <a:rPr lang="en-GB" baseline="30000" dirty="0" smtClean="0"/>
              <a:t>st</a:t>
            </a:r>
            <a:r>
              <a:rPr lang="en-GB" dirty="0" smtClean="0"/>
              <a:t> HL-LHC TCC </a:t>
            </a:r>
            <a:r>
              <a:rPr lang="en-GB" dirty="0"/>
              <a:t>Meeting </a:t>
            </a:r>
            <a:r>
              <a:rPr lang="en-GB" dirty="0" smtClean="0"/>
              <a:t>– November 23, 2017</a:t>
            </a:r>
            <a:endParaRPr lang="en-GB"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(Debris, L=5.0x10</a:t>
            </a:r>
            <a:r>
              <a:rPr lang="en-GB" baseline="30000" dirty="0" smtClean="0"/>
              <a:t>34</a:t>
            </a:r>
            <a:r>
              <a:rPr lang="en-GB" dirty="0" smtClean="0"/>
              <a:t> cm</a:t>
            </a:r>
            <a:r>
              <a:rPr lang="en-GB" baseline="30000" dirty="0" smtClean="0"/>
              <a:t>-2</a:t>
            </a:r>
            <a:r>
              <a:rPr lang="en-GB" dirty="0" smtClean="0"/>
              <a:t> s</a:t>
            </a:r>
            <a:r>
              <a:rPr lang="en-GB" baseline="30000" dirty="0" smtClean="0"/>
              <a:t>-1</a:t>
            </a:r>
            <a:r>
              <a:rPr lang="en-GB" dirty="0" smtClean="0"/>
              <a:t>)</a:t>
            </a:r>
            <a:endParaRPr lang="en-GB" dirty="0"/>
          </a:p>
        </p:txBody>
      </p:sp>
      <p:sp>
        <p:nvSpPr>
          <p:cNvPr id="3" name="Content Placeholder 2"/>
          <p:cNvSpPr>
            <a:spLocks noGrp="1"/>
          </p:cNvSpPr>
          <p:nvPr>
            <p:ph idx="1"/>
          </p:nvPr>
        </p:nvSpPr>
        <p:spPr>
          <a:xfrm>
            <a:off x="612000" y="5661248"/>
            <a:ext cx="7920000" cy="464915"/>
          </a:xfrm>
        </p:spPr>
        <p:txBody>
          <a:bodyPr>
            <a:normAutofit/>
          </a:bodyPr>
          <a:lstStyle/>
          <a:p>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3" y="980728"/>
            <a:ext cx="5904656" cy="4133258"/>
          </a:xfrm>
          <a:prstGeom prst="rect">
            <a:avLst/>
          </a:prstGeom>
        </p:spPr>
      </p:pic>
    </p:spTree>
    <p:extLst>
      <p:ext uri="{BB962C8B-B14F-4D97-AF65-F5344CB8AC3E}">
        <p14:creationId xmlns:p14="http://schemas.microsoft.com/office/powerpoint/2010/main" val="29946872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(Losses)</a:t>
            </a:r>
            <a:endParaRPr lang="en-GB" dirty="0"/>
          </a:p>
        </p:txBody>
      </p:sp>
      <p:sp>
        <p:nvSpPr>
          <p:cNvPr id="3" name="Content Placeholder 2"/>
          <p:cNvSpPr>
            <a:spLocks noGrp="1"/>
          </p:cNvSpPr>
          <p:nvPr>
            <p:ph idx="1"/>
          </p:nvPr>
        </p:nvSpPr>
        <p:spPr>
          <a:xfrm>
            <a:off x="406320" y="5373216"/>
            <a:ext cx="8486160" cy="720080"/>
          </a:xfrm>
        </p:spPr>
        <p:txBody>
          <a:bodyPr>
            <a:normAutofit fontScale="77500" lnSpcReduction="20000"/>
          </a:bodyPr>
          <a:lstStyle/>
          <a:p>
            <a:pPr>
              <a:lnSpc>
                <a:spcPct val="120000"/>
              </a:lnSpc>
            </a:pPr>
            <a:r>
              <a:rPr lang="en-US" dirty="0" err="1" smtClean="0"/>
              <a:t>Normalised</a:t>
            </a:r>
            <a:r>
              <a:rPr lang="en-US" dirty="0" smtClean="0"/>
              <a:t> in order to reach the 4mW/cm</a:t>
            </a:r>
            <a:r>
              <a:rPr lang="en-US" baseline="30000" dirty="0" smtClean="0"/>
              <a:t>3</a:t>
            </a:r>
            <a:r>
              <a:rPr lang="en-US" dirty="0" smtClean="0"/>
              <a:t> design limit in the MCBX corrector when added to the debris load</a:t>
            </a:r>
            <a:endParaRPr lang="en-GB" dirty="0" smtClean="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3" y="980728"/>
            <a:ext cx="5904656" cy="4133260"/>
          </a:xfrm>
          <a:prstGeom prst="rect">
            <a:avLst/>
          </a:prstGeom>
        </p:spPr>
      </p:pic>
      <p:sp>
        <p:nvSpPr>
          <p:cNvPr id="11" name="Down Arrow 10"/>
          <p:cNvSpPr/>
          <p:nvPr/>
        </p:nvSpPr>
        <p:spPr>
          <a:xfrm>
            <a:off x="4788024" y="1988840"/>
            <a:ext cx="135764"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Content Placeholder 2"/>
          <p:cNvSpPr txBox="1">
            <a:spLocks/>
          </p:cNvSpPr>
          <p:nvPr/>
        </p:nvSpPr>
        <p:spPr>
          <a:xfrm>
            <a:off x="4923788" y="2111847"/>
            <a:ext cx="2251494" cy="362346"/>
          </a:xfrm>
          <a:prstGeom prst="rect">
            <a:avLst/>
          </a:prstGeom>
        </p:spPr>
        <p:txBody>
          <a:bodyPr vert="horz" lIns="0" tIns="0" rIns="0" bIns="0" rtlCol="0">
            <a:normAutofit fontScale="77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chemeClr val="tx2"/>
                </a:solidFill>
              </a:rPr>
              <a:t>MCBX corrector</a:t>
            </a:r>
            <a:endParaRPr lang="en-GB" b="1" dirty="0">
              <a:solidFill>
                <a:schemeClr val="tx2"/>
              </a:solidFill>
            </a:endParaRPr>
          </a:p>
        </p:txBody>
      </p:sp>
    </p:spTree>
    <p:extLst>
      <p:ext uri="{BB962C8B-B14F-4D97-AF65-F5344CB8AC3E}">
        <p14:creationId xmlns:p14="http://schemas.microsoft.com/office/powerpoint/2010/main" val="337591956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Triplet-D1: Peak power density profile</a:t>
            </a:r>
            <a:br>
              <a:rPr lang="en-GB" dirty="0" smtClean="0"/>
            </a:br>
            <a:r>
              <a:rPr lang="en-GB" dirty="0" smtClean="0"/>
              <a:t>(Debris and losses, 4mW/cm</a:t>
            </a:r>
            <a:r>
              <a:rPr lang="en-GB" baseline="30000" dirty="0" smtClean="0"/>
              <a:t>3</a:t>
            </a:r>
            <a:r>
              <a:rPr lang="en-GB" dirty="0" smtClean="0"/>
              <a:t> maximum value)</a:t>
            </a:r>
            <a:endParaRPr lang="en-GB" dirty="0"/>
          </a:p>
        </p:txBody>
      </p:sp>
      <p:sp>
        <p:nvSpPr>
          <p:cNvPr id="3" name="Content Placeholder 2"/>
          <p:cNvSpPr>
            <a:spLocks noGrp="1"/>
          </p:cNvSpPr>
          <p:nvPr>
            <p:ph idx="1"/>
          </p:nvPr>
        </p:nvSpPr>
        <p:spPr>
          <a:xfrm>
            <a:off x="612000" y="5229200"/>
            <a:ext cx="7920000" cy="1040742"/>
          </a:xfrm>
        </p:spPr>
        <p:txBody>
          <a:bodyPr>
            <a:normAutofit fontScale="55000" lnSpcReduction="20000"/>
          </a:bodyPr>
          <a:lstStyle/>
          <a:p>
            <a:pPr>
              <a:lnSpc>
                <a:spcPct val="120000"/>
              </a:lnSpc>
            </a:pPr>
            <a:r>
              <a:rPr lang="en-GB" dirty="0"/>
              <a:t>Corresponds to 3.0x10</a:t>
            </a:r>
            <a:r>
              <a:rPr lang="en-GB" baseline="30000" dirty="0"/>
              <a:t>8</a:t>
            </a:r>
            <a:r>
              <a:rPr lang="en-GB" dirty="0"/>
              <a:t> p/s lost locally </a:t>
            </a:r>
            <a:r>
              <a:rPr lang="en-GB" dirty="0">
                <a:sym typeface="Wingdings" panose="05000000000000000000" pitchFamily="2" charset="2"/>
              </a:rPr>
              <a:t> </a:t>
            </a:r>
            <a:r>
              <a:rPr lang="en-GB" b="1" dirty="0">
                <a:sym typeface="Wingdings" panose="05000000000000000000" pitchFamily="2" charset="2"/>
              </a:rPr>
              <a:t>5.39x10</a:t>
            </a:r>
            <a:r>
              <a:rPr lang="en-GB" b="1" baseline="30000" dirty="0">
                <a:sym typeface="Wingdings" panose="05000000000000000000" pitchFamily="2" charset="2"/>
              </a:rPr>
              <a:t>12</a:t>
            </a:r>
            <a:r>
              <a:rPr lang="en-GB" b="1" dirty="0">
                <a:sym typeface="Wingdings" panose="05000000000000000000" pitchFamily="2" charset="2"/>
              </a:rPr>
              <a:t> p/s global loss rate</a:t>
            </a:r>
            <a:endParaRPr lang="en-GB" b="1" dirty="0"/>
          </a:p>
          <a:p>
            <a:pPr>
              <a:lnSpc>
                <a:spcPct val="120000"/>
              </a:lnSpc>
            </a:pPr>
            <a:r>
              <a:rPr lang="en-GB" b="1" dirty="0"/>
              <a:t>Two minutes </a:t>
            </a:r>
            <a:r>
              <a:rPr lang="en-GB" dirty="0"/>
              <a:t>of beam </a:t>
            </a:r>
            <a:r>
              <a:rPr lang="en-GB" dirty="0" smtClean="0"/>
              <a:t>life-time, ~</a:t>
            </a:r>
            <a:r>
              <a:rPr lang="en-GB" dirty="0"/>
              <a:t>6 MW of power </a:t>
            </a:r>
            <a:r>
              <a:rPr lang="en-GB" dirty="0" smtClean="0"/>
              <a:t>lost</a:t>
            </a:r>
          </a:p>
          <a:p>
            <a:pPr>
              <a:lnSpc>
                <a:spcPct val="120000"/>
              </a:lnSpc>
            </a:pPr>
            <a:r>
              <a:rPr lang="en-GB" b="1" dirty="0" smtClean="0"/>
              <a:t>Such an abnormally low life-time is dumped in the collimation system, hence local detection is not essential</a:t>
            </a:r>
            <a:endParaRPr lang="en-GB" b="1"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1" y="980728"/>
            <a:ext cx="5904658" cy="4133260"/>
          </a:xfrm>
          <a:prstGeom prst="rect">
            <a:avLst/>
          </a:prstGeom>
        </p:spPr>
      </p:pic>
    </p:spTree>
    <p:extLst>
      <p:ext uri="{BB962C8B-B14F-4D97-AF65-F5344CB8AC3E}">
        <p14:creationId xmlns:p14="http://schemas.microsoft.com/office/powerpoint/2010/main" val="213880428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BLM pattern</a:t>
            </a:r>
            <a:endParaRPr lang="en-US" dirty="0"/>
          </a:p>
        </p:txBody>
      </p:sp>
      <p:sp>
        <p:nvSpPr>
          <p:cNvPr id="3" name="Footer Placeholder 2"/>
          <p:cNvSpPr>
            <a:spLocks noGrp="1"/>
          </p:cNvSpPr>
          <p:nvPr>
            <p:ph type="ftr" sz="quarter" idx="11"/>
          </p:nvPr>
        </p:nvSpPr>
        <p:spPr/>
        <p:txBody>
          <a:bodyPr/>
          <a:lstStyle/>
          <a:p>
            <a:r>
              <a:rPr lang="en-GB" noProof="0" smtClean="0"/>
              <a:t>Detection of beam losses in the triplet and cold BLM sensitivity</a:t>
            </a:r>
            <a:endParaRPr lang="en-GB" noProof="0" dirty="0"/>
          </a:p>
        </p:txBody>
      </p:sp>
      <p:sp>
        <p:nvSpPr>
          <p:cNvPr id="5" name="Text Placeholder 4"/>
          <p:cNvSpPr>
            <a:spLocks noGrp="1"/>
          </p:cNvSpPr>
          <p:nvPr>
            <p:ph type="body" sz="quarter" idx="14"/>
          </p:nvPr>
        </p:nvSpPr>
        <p:spPr/>
        <p:txBody>
          <a:bodyPr/>
          <a:lstStyle/>
          <a:p>
            <a:endParaRPr lang="en-US" b="1" i="1" dirty="0" smtClean="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280480" cy="720000"/>
          </a:xfrm>
        </p:spPr>
        <p:txBody>
          <a:bodyPr/>
          <a:lstStyle/>
          <a:p>
            <a:r>
              <a:rPr lang="en-GB" dirty="0" smtClean="0"/>
              <a:t>Normal BLM response to collision debris</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31640" y="764704"/>
            <a:ext cx="6480720" cy="4536504"/>
          </a:xfrm>
          <a:prstGeom prst="rect">
            <a:avLst/>
          </a:prstGeom>
        </p:spPr>
      </p:pic>
      <p:grpSp>
        <p:nvGrpSpPr>
          <p:cNvPr id="10" name="Group 9"/>
          <p:cNvGrpSpPr/>
          <p:nvPr/>
        </p:nvGrpSpPr>
        <p:grpSpPr>
          <a:xfrm flipV="1">
            <a:off x="3012100" y="4293096"/>
            <a:ext cx="3671428" cy="542513"/>
            <a:chOff x="3012100" y="1342998"/>
            <a:chExt cx="3671428" cy="542513"/>
          </a:xfrm>
        </p:grpSpPr>
        <p:sp>
          <p:nvSpPr>
            <p:cNvPr id="8" name="Down Arrow 7"/>
            <p:cNvSpPr/>
            <p:nvPr/>
          </p:nvSpPr>
          <p:spPr>
            <a:xfrm>
              <a:off x="3012100"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Down Arrow 10"/>
            <p:cNvSpPr/>
            <p:nvPr/>
          </p:nvSpPr>
          <p:spPr>
            <a:xfrm>
              <a:off x="3949762"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Down Arrow 11"/>
            <p:cNvSpPr/>
            <p:nvPr/>
          </p:nvSpPr>
          <p:spPr>
            <a:xfrm>
              <a:off x="4890468" y="1342999"/>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Down Arrow 12"/>
            <p:cNvSpPr/>
            <p:nvPr/>
          </p:nvSpPr>
          <p:spPr>
            <a:xfrm>
              <a:off x="5895580" y="1343000"/>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Down Arrow 13"/>
            <p:cNvSpPr/>
            <p:nvPr/>
          </p:nvSpPr>
          <p:spPr>
            <a:xfrm>
              <a:off x="6547764" y="1342998"/>
              <a:ext cx="135764" cy="542511"/>
            </a:xfrm>
            <a:prstGeom prst="downArrow">
              <a:avLst/>
            </a:prstGeom>
            <a:solidFill>
              <a:srgbClr val="C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5" name="Content Placeholder 2"/>
          <p:cNvSpPr txBox="1">
            <a:spLocks/>
          </p:cNvSpPr>
          <p:nvPr/>
        </p:nvSpPr>
        <p:spPr>
          <a:xfrm>
            <a:off x="7591880" y="4365104"/>
            <a:ext cx="1404156" cy="504056"/>
          </a:xfrm>
          <a:prstGeom prst="rect">
            <a:avLst/>
          </a:prstGeom>
        </p:spPr>
        <p:txBody>
          <a:bodyPr vert="horz" lIns="0" tIns="0" rIns="0" bIns="0" rtlCol="0">
            <a:normAutofit fontScale="625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rgbClr val="C00000"/>
                </a:solidFill>
              </a:rPr>
              <a:t>“</a:t>
            </a:r>
            <a:r>
              <a:rPr lang="en-GB" b="1" dirty="0" err="1" smtClean="0">
                <a:solidFill>
                  <a:srgbClr val="C00000"/>
                </a:solidFill>
              </a:rPr>
              <a:t>cryoBLM</a:t>
            </a:r>
            <a:r>
              <a:rPr lang="en-GB" b="1" dirty="0" smtClean="0">
                <a:solidFill>
                  <a:srgbClr val="C00000"/>
                </a:solidFill>
              </a:rPr>
              <a:t>”</a:t>
            </a:r>
          </a:p>
          <a:p>
            <a:pPr marL="0" indent="0" algn="ctr">
              <a:buNone/>
            </a:pPr>
            <a:r>
              <a:rPr lang="en-GB" b="1" dirty="0" smtClean="0">
                <a:solidFill>
                  <a:srgbClr val="C00000"/>
                </a:solidFill>
              </a:rPr>
              <a:t>positions</a:t>
            </a:r>
            <a:endParaRPr lang="en-GB" b="1" dirty="0">
              <a:solidFill>
                <a:srgbClr val="C00000"/>
              </a:solidFill>
            </a:endParaRPr>
          </a:p>
        </p:txBody>
      </p:sp>
      <p:sp>
        <p:nvSpPr>
          <p:cNvPr id="16" name="Content Placeholder 2"/>
          <p:cNvSpPr>
            <a:spLocks noGrp="1"/>
          </p:cNvSpPr>
          <p:nvPr>
            <p:ph idx="1"/>
          </p:nvPr>
        </p:nvSpPr>
        <p:spPr>
          <a:xfrm>
            <a:off x="612000" y="5412594"/>
            <a:ext cx="7920000" cy="752710"/>
          </a:xfrm>
        </p:spPr>
        <p:txBody>
          <a:bodyPr>
            <a:normAutofit fontScale="85000" lnSpcReduction="20000"/>
          </a:bodyPr>
          <a:lstStyle/>
          <a:p>
            <a:pPr>
              <a:lnSpc>
                <a:spcPct val="120000"/>
              </a:lnSpc>
            </a:pPr>
            <a:r>
              <a:rPr lang="en-US" dirty="0" smtClean="0">
                <a:sym typeface="Wingdings" panose="05000000000000000000" pitchFamily="2" charset="2"/>
              </a:rPr>
              <a:t>This high-resolution pattern could guide the </a:t>
            </a:r>
            <a:r>
              <a:rPr lang="en-US" dirty="0" err="1" smtClean="0">
                <a:sym typeface="Wingdings" panose="05000000000000000000" pitchFamily="2" charset="2"/>
              </a:rPr>
              <a:t>optimisation</a:t>
            </a:r>
            <a:r>
              <a:rPr lang="en-US" dirty="0" smtClean="0">
                <a:sym typeface="Wingdings" panose="05000000000000000000" pitchFamily="2" charset="2"/>
              </a:rPr>
              <a:t> of the BLM placement</a:t>
            </a:r>
            <a:endParaRPr lang="en-GB" dirty="0" smtClean="0">
              <a:sym typeface="Wingdings" panose="05000000000000000000" pitchFamily="2" charset="2"/>
            </a:endParaRPr>
          </a:p>
        </p:txBody>
      </p:sp>
    </p:spTree>
    <p:extLst>
      <p:ext uri="{BB962C8B-B14F-4D97-AF65-F5344CB8AC3E}">
        <p14:creationId xmlns:p14="http://schemas.microsoft.com/office/powerpoint/2010/main" val="319678543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Normal BLM response: debris and losses</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1641" y="764704"/>
            <a:ext cx="6480718" cy="4536502"/>
          </a:xfrm>
          <a:prstGeom prst="rect">
            <a:avLst/>
          </a:prstGeom>
        </p:spPr>
      </p:pic>
      <p:sp>
        <p:nvSpPr>
          <p:cNvPr id="7" name="Content Placeholder 2"/>
          <p:cNvSpPr>
            <a:spLocks noGrp="1"/>
          </p:cNvSpPr>
          <p:nvPr>
            <p:ph idx="1"/>
          </p:nvPr>
        </p:nvSpPr>
        <p:spPr>
          <a:xfrm>
            <a:off x="612000" y="5340586"/>
            <a:ext cx="7920000" cy="464678"/>
          </a:xfrm>
        </p:spPr>
        <p:txBody>
          <a:bodyPr>
            <a:normAutofit/>
          </a:bodyPr>
          <a:lstStyle/>
          <a:p>
            <a:pPr>
              <a:lnSpc>
                <a:spcPct val="110000"/>
              </a:lnSpc>
            </a:pPr>
            <a:r>
              <a:rPr lang="en-US" sz="2400" dirty="0" smtClean="0">
                <a:sym typeface="Wingdings" panose="05000000000000000000" pitchFamily="2" charset="2"/>
              </a:rPr>
              <a:t>Highest sensitivity at end of Q2B</a:t>
            </a:r>
            <a:endParaRPr lang="en-GB" sz="2400" dirty="0" smtClean="0">
              <a:sym typeface="Wingdings" panose="05000000000000000000" pitchFamily="2" charset="2"/>
            </a:endParaRPr>
          </a:p>
        </p:txBody>
      </p:sp>
      <p:sp>
        <p:nvSpPr>
          <p:cNvPr id="8" name="Down Arrow 7"/>
          <p:cNvSpPr/>
          <p:nvPr/>
        </p:nvSpPr>
        <p:spPr>
          <a:xfrm rot="7252649" flipV="1">
            <a:off x="4387838" y="1597130"/>
            <a:ext cx="233903"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40817479"/>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912" y="180000"/>
            <a:ext cx="8949600" cy="720000"/>
          </a:xfrm>
        </p:spPr>
        <p:txBody>
          <a:bodyPr/>
          <a:lstStyle/>
          <a:p>
            <a:r>
              <a:rPr lang="en-GB" dirty="0" smtClean="0"/>
              <a:t>“</a:t>
            </a:r>
            <a:r>
              <a:rPr lang="en-GB" dirty="0" err="1" smtClean="0"/>
              <a:t>cryoBLM</a:t>
            </a:r>
            <a:r>
              <a:rPr lang="en-GB" dirty="0" smtClean="0"/>
              <a:t>” response:</a:t>
            </a:r>
            <a:br>
              <a:rPr lang="en-GB" dirty="0" smtClean="0"/>
            </a:br>
            <a:r>
              <a:rPr lang="en-GB" dirty="0" smtClean="0"/>
              <a:t>debris </a:t>
            </a:r>
            <a:r>
              <a:rPr lang="en-GB" dirty="0"/>
              <a:t>vs. losses comparison</a:t>
            </a:r>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sp>
        <p:nvSpPr>
          <p:cNvPr id="8" name="Espace réservé du contenu 2"/>
          <p:cNvSpPr>
            <a:spLocks noGrp="1"/>
          </p:cNvSpPr>
          <p:nvPr>
            <p:ph idx="1"/>
          </p:nvPr>
        </p:nvSpPr>
        <p:spPr>
          <a:xfrm>
            <a:off x="612000" y="1052736"/>
            <a:ext cx="4104016" cy="5232443"/>
          </a:xfrm>
        </p:spPr>
        <p:txBody>
          <a:bodyPr>
            <a:normAutofit fontScale="77500" lnSpcReduction="20000"/>
          </a:bodyPr>
          <a:lstStyle/>
          <a:p>
            <a:pPr>
              <a:lnSpc>
                <a:spcPct val="120000"/>
              </a:lnSpc>
            </a:pPr>
            <a:r>
              <a:rPr lang="en-GB" b="1" dirty="0" smtClean="0"/>
              <a:t>N.B.:</a:t>
            </a:r>
            <a:r>
              <a:rPr lang="en-GB" dirty="0" smtClean="0"/>
              <a:t> “</a:t>
            </a:r>
            <a:r>
              <a:rPr lang="en-GB" dirty="0" err="1" smtClean="0"/>
              <a:t>cryoBLM</a:t>
            </a:r>
            <a:r>
              <a:rPr lang="en-GB" dirty="0"/>
              <a:t>” values have a strong azimuthal dependence </a:t>
            </a:r>
            <a:r>
              <a:rPr lang="en-GB" dirty="0">
                <a:sym typeface="Wingdings" panose="05000000000000000000" pitchFamily="2" charset="2"/>
              </a:rPr>
              <a:t> their exact placement is </a:t>
            </a:r>
            <a:r>
              <a:rPr lang="en-GB" dirty="0" smtClean="0">
                <a:sym typeface="Wingdings" panose="05000000000000000000" pitchFamily="2" charset="2"/>
              </a:rPr>
              <a:t>critical</a:t>
            </a:r>
          </a:p>
          <a:p>
            <a:pPr>
              <a:lnSpc>
                <a:spcPct val="120000"/>
              </a:lnSpc>
            </a:pPr>
            <a:endParaRPr lang="en-US" dirty="0">
              <a:sym typeface="Wingdings" panose="05000000000000000000" pitchFamily="2" charset="2"/>
            </a:endParaRPr>
          </a:p>
          <a:p>
            <a:pPr>
              <a:lnSpc>
                <a:spcPct val="120000"/>
              </a:lnSpc>
            </a:pPr>
            <a:endParaRPr lang="en-US" dirty="0" smtClean="0">
              <a:sym typeface="Wingdings" panose="05000000000000000000" pitchFamily="2" charset="2"/>
            </a:endParaRPr>
          </a:p>
          <a:p>
            <a:pPr marL="0" indent="0">
              <a:lnSpc>
                <a:spcPct val="120000"/>
              </a:lnSpc>
              <a:buNone/>
            </a:pPr>
            <a:endParaRPr lang="en-US" dirty="0" smtClean="0">
              <a:sym typeface="Wingdings" panose="05000000000000000000" pitchFamily="2" charset="2"/>
            </a:endParaRPr>
          </a:p>
          <a:p>
            <a:pPr>
              <a:lnSpc>
                <a:spcPct val="120000"/>
              </a:lnSpc>
            </a:pPr>
            <a:endParaRPr lang="en-US" dirty="0">
              <a:sym typeface="Wingdings" panose="05000000000000000000" pitchFamily="2" charset="2"/>
            </a:endParaRPr>
          </a:p>
          <a:p>
            <a:pPr>
              <a:lnSpc>
                <a:spcPct val="120000"/>
              </a:lnSpc>
            </a:pPr>
            <a:endParaRPr lang="en-US" dirty="0" smtClean="0">
              <a:sym typeface="Wingdings" panose="05000000000000000000" pitchFamily="2" charset="2"/>
            </a:endParaRPr>
          </a:p>
          <a:p>
            <a:pPr>
              <a:lnSpc>
                <a:spcPct val="120000"/>
              </a:lnSpc>
            </a:pPr>
            <a:endParaRPr lang="en-US" dirty="0" smtClean="0">
              <a:sym typeface="Wingdings" panose="05000000000000000000" pitchFamily="2" charset="2"/>
            </a:endParaRPr>
          </a:p>
          <a:p>
            <a:pPr>
              <a:lnSpc>
                <a:spcPct val="120000"/>
              </a:lnSpc>
            </a:pPr>
            <a:endParaRPr lang="en-GB" dirty="0">
              <a:sym typeface="Wingdings" panose="05000000000000000000" pitchFamily="2" charset="2"/>
            </a:endParaRPr>
          </a:p>
          <a:p>
            <a:pPr>
              <a:lnSpc>
                <a:spcPct val="120000"/>
              </a:lnSpc>
            </a:pPr>
            <a:r>
              <a:rPr lang="en-US" dirty="0">
                <a:sym typeface="Wingdings" panose="05000000000000000000" pitchFamily="2" charset="2"/>
              </a:rPr>
              <a:t>The maximum values were considered for this </a:t>
            </a:r>
            <a:r>
              <a:rPr lang="en-US" dirty="0" smtClean="0">
                <a:sym typeface="Wingdings" panose="05000000000000000000" pitchFamily="2" charset="2"/>
              </a:rPr>
              <a:t>study</a:t>
            </a:r>
            <a:endParaRPr lang="en-US" dirty="0" smtClean="0"/>
          </a:p>
          <a:p>
            <a:endParaRPr lang="en-GB" dirty="0" smtClean="0"/>
          </a:p>
        </p:txBody>
      </p:sp>
      <p:graphicFrame>
        <p:nvGraphicFramePr>
          <p:cNvPr id="9" name="Table 8"/>
          <p:cNvGraphicFramePr>
            <a:graphicFrameLocks noGrp="1"/>
          </p:cNvGraphicFramePr>
          <p:nvPr>
            <p:extLst>
              <p:ext uri="{D42A27DB-BD31-4B8C-83A1-F6EECF244321}">
                <p14:modId xmlns:p14="http://schemas.microsoft.com/office/powerpoint/2010/main" val="1105533724"/>
              </p:ext>
            </p:extLst>
          </p:nvPr>
        </p:nvGraphicFramePr>
        <p:xfrm>
          <a:off x="1403648" y="2765022"/>
          <a:ext cx="2713640" cy="2372360"/>
        </p:xfrm>
        <a:graphic>
          <a:graphicData uri="http://schemas.openxmlformats.org/drawingml/2006/table">
            <a:tbl>
              <a:tblPr firstRow="1" bandRow="1">
                <a:tableStyleId>{5C22544A-7EE6-4342-B048-85BDC9FD1C3A}</a:tableStyleId>
              </a:tblPr>
              <a:tblGrid>
                <a:gridCol w="1273480">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720080">
                  <a:extLst>
                    <a:ext uri="{9D8B030D-6E8A-4147-A177-3AD203B41FA5}">
                      <a16:colId xmlns:a16="http://schemas.microsoft.com/office/drawing/2014/main" val="20002"/>
                    </a:ext>
                  </a:extLst>
                </a:gridCol>
              </a:tblGrid>
              <a:tr h="370840">
                <a:tc>
                  <a:txBody>
                    <a:bodyPr/>
                    <a:lstStyle/>
                    <a:p>
                      <a:pPr algn="ctr"/>
                      <a:r>
                        <a:rPr lang="en-GB" sz="1400" dirty="0" smtClean="0"/>
                        <a:t>Dist.</a:t>
                      </a:r>
                      <a:r>
                        <a:rPr lang="en-GB" sz="1400" baseline="0" dirty="0" smtClean="0"/>
                        <a:t> from IP</a:t>
                      </a:r>
                    </a:p>
                    <a:p>
                      <a:pPr algn="ctr"/>
                      <a:r>
                        <a:rPr lang="en-GB" sz="1400" baseline="0" dirty="0" smtClean="0"/>
                        <a:t>[m]</a:t>
                      </a:r>
                      <a:endParaRPr lang="en-GB" sz="1400" dirty="0"/>
                    </a:p>
                  </a:txBody>
                  <a:tcPr/>
                </a:tc>
                <a:tc>
                  <a:txBody>
                    <a:bodyPr/>
                    <a:lstStyle/>
                    <a:p>
                      <a:pPr algn="ctr"/>
                      <a:r>
                        <a:rPr lang="en-GB" sz="1400" dirty="0" smtClean="0"/>
                        <a:t>Min.</a:t>
                      </a:r>
                    </a:p>
                    <a:p>
                      <a:pPr algn="ctr"/>
                      <a:r>
                        <a:rPr lang="en-GB" sz="1400" dirty="0" smtClean="0"/>
                        <a:t>[</a:t>
                      </a:r>
                      <a:r>
                        <a:rPr lang="en-GB" sz="1400" dirty="0" err="1" smtClean="0"/>
                        <a:t>Gy</a:t>
                      </a:r>
                      <a:r>
                        <a:rPr lang="en-GB" sz="1400" dirty="0" smtClean="0"/>
                        <a:t>/s]</a:t>
                      </a:r>
                      <a:endParaRPr lang="en-GB" sz="1400" dirty="0"/>
                    </a:p>
                  </a:txBody>
                  <a:tcPr/>
                </a:tc>
                <a:tc>
                  <a:txBody>
                    <a:bodyPr/>
                    <a:lstStyle/>
                    <a:p>
                      <a:pPr algn="ctr"/>
                      <a:r>
                        <a:rPr lang="en-GB" sz="1400" dirty="0" smtClean="0"/>
                        <a:t>Max.</a:t>
                      </a:r>
                    </a:p>
                    <a:p>
                      <a:pPr algn="ctr"/>
                      <a:r>
                        <a:rPr lang="en-GB" sz="1400" dirty="0" smtClean="0"/>
                        <a:t>[</a:t>
                      </a:r>
                      <a:r>
                        <a:rPr lang="en-GB" sz="1400" dirty="0" err="1" smtClean="0"/>
                        <a:t>Gy</a:t>
                      </a:r>
                      <a:r>
                        <a:rPr lang="en-GB" sz="1400" dirty="0" smtClean="0"/>
                        <a:t>/s]</a:t>
                      </a:r>
                      <a:endParaRPr lang="en-GB" sz="1400" dirty="0"/>
                    </a:p>
                  </a:txBody>
                  <a:tcPr/>
                </a:tc>
                <a:extLst>
                  <a:ext uri="{0D108BD9-81ED-4DB2-BD59-A6C34878D82A}">
                    <a16:rowId xmlns:a16="http://schemas.microsoft.com/office/drawing/2014/main" val="10000"/>
                  </a:ext>
                </a:extLst>
              </a:tr>
              <a:tr h="370840">
                <a:tc>
                  <a:txBody>
                    <a:bodyPr/>
                    <a:lstStyle/>
                    <a:p>
                      <a:pPr algn="ctr"/>
                      <a:r>
                        <a:rPr lang="en-GB" sz="1400" dirty="0" smtClean="0"/>
                        <a:t>32.97</a:t>
                      </a:r>
                    </a:p>
                  </a:txBody>
                  <a:tcPr/>
                </a:tc>
                <a:tc>
                  <a:txBody>
                    <a:bodyPr/>
                    <a:lstStyle/>
                    <a:p>
                      <a:pPr algn="ctr"/>
                      <a:r>
                        <a:rPr lang="en-GB" sz="1400" dirty="0" smtClean="0"/>
                        <a:t>0.018</a:t>
                      </a:r>
                      <a:endParaRPr lang="en-GB" sz="1400" dirty="0"/>
                    </a:p>
                  </a:txBody>
                  <a:tcPr/>
                </a:tc>
                <a:tc>
                  <a:txBody>
                    <a:bodyPr/>
                    <a:lstStyle/>
                    <a:p>
                      <a:pPr algn="ctr"/>
                      <a:r>
                        <a:rPr lang="en-GB" sz="1400" b="1" dirty="0" smtClean="0"/>
                        <a:t>0.028</a:t>
                      </a:r>
                      <a:endParaRPr lang="en-GB" sz="1400" b="1" dirty="0"/>
                    </a:p>
                  </a:txBody>
                  <a:tcPr/>
                </a:tc>
                <a:extLst>
                  <a:ext uri="{0D108BD9-81ED-4DB2-BD59-A6C34878D82A}">
                    <a16:rowId xmlns:a16="http://schemas.microsoft.com/office/drawing/2014/main" val="10001"/>
                  </a:ext>
                </a:extLst>
              </a:tr>
              <a:tr h="370840">
                <a:tc>
                  <a:txBody>
                    <a:bodyPr/>
                    <a:lstStyle/>
                    <a:p>
                      <a:pPr algn="ctr"/>
                      <a:r>
                        <a:rPr lang="en-GB" sz="1400" dirty="0" smtClean="0"/>
                        <a:t>43.75</a:t>
                      </a:r>
                      <a:endParaRPr lang="en-GB" sz="1400" dirty="0"/>
                    </a:p>
                  </a:txBody>
                  <a:tcPr/>
                </a:tc>
                <a:tc>
                  <a:txBody>
                    <a:bodyPr/>
                    <a:lstStyle/>
                    <a:p>
                      <a:pPr algn="ctr"/>
                      <a:r>
                        <a:rPr lang="en-GB" sz="1400" dirty="0" smtClean="0"/>
                        <a:t>0.021</a:t>
                      </a:r>
                      <a:endParaRPr lang="en-GB" sz="1400" dirty="0"/>
                    </a:p>
                  </a:txBody>
                  <a:tcPr/>
                </a:tc>
                <a:tc>
                  <a:txBody>
                    <a:bodyPr/>
                    <a:lstStyle/>
                    <a:p>
                      <a:pPr algn="ctr"/>
                      <a:r>
                        <a:rPr lang="en-GB" sz="1400" b="1" dirty="0" smtClean="0"/>
                        <a:t>0.064</a:t>
                      </a:r>
                      <a:endParaRPr lang="en-GB" sz="1400" b="1" dirty="0"/>
                    </a:p>
                  </a:txBody>
                  <a:tcPr/>
                </a:tc>
                <a:extLst>
                  <a:ext uri="{0D108BD9-81ED-4DB2-BD59-A6C34878D82A}">
                    <a16:rowId xmlns:a16="http://schemas.microsoft.com/office/drawing/2014/main" val="10002"/>
                  </a:ext>
                </a:extLst>
              </a:tr>
              <a:tr h="370840">
                <a:tc>
                  <a:txBody>
                    <a:bodyPr/>
                    <a:lstStyle/>
                    <a:p>
                      <a:pPr algn="ctr"/>
                      <a:r>
                        <a:rPr lang="en-GB" sz="1400" dirty="0" smtClean="0"/>
                        <a:t>54.55</a:t>
                      </a:r>
                      <a:endParaRPr lang="en-GB" sz="1400" dirty="0"/>
                    </a:p>
                  </a:txBody>
                  <a:tcPr/>
                </a:tc>
                <a:tc>
                  <a:txBody>
                    <a:bodyPr/>
                    <a:lstStyle/>
                    <a:p>
                      <a:pPr algn="ctr"/>
                      <a:r>
                        <a:rPr lang="en-GB" sz="1400" dirty="0" smtClean="0"/>
                        <a:t>0.026</a:t>
                      </a:r>
                      <a:endParaRPr lang="en-GB" sz="1400" dirty="0"/>
                    </a:p>
                  </a:txBody>
                  <a:tcPr/>
                </a:tc>
                <a:tc>
                  <a:txBody>
                    <a:bodyPr/>
                    <a:lstStyle/>
                    <a:p>
                      <a:pPr algn="ctr"/>
                      <a:r>
                        <a:rPr lang="en-GB" sz="1400" b="1" dirty="0" smtClean="0"/>
                        <a:t>0.065</a:t>
                      </a:r>
                      <a:endParaRPr lang="en-GB" sz="1400" b="1" dirty="0"/>
                    </a:p>
                  </a:txBody>
                  <a:tcPr/>
                </a:tc>
                <a:extLst>
                  <a:ext uri="{0D108BD9-81ED-4DB2-BD59-A6C34878D82A}">
                    <a16:rowId xmlns:a16="http://schemas.microsoft.com/office/drawing/2014/main" val="10003"/>
                  </a:ext>
                </a:extLst>
              </a:tr>
              <a:tr h="370840">
                <a:tc>
                  <a:txBody>
                    <a:bodyPr/>
                    <a:lstStyle/>
                    <a:p>
                      <a:pPr algn="ctr"/>
                      <a:r>
                        <a:rPr lang="en-GB" sz="1400" dirty="0" smtClean="0"/>
                        <a:t>65.67</a:t>
                      </a:r>
                      <a:endParaRPr lang="en-GB" sz="1400" dirty="0"/>
                    </a:p>
                  </a:txBody>
                  <a:tcPr/>
                </a:tc>
                <a:tc>
                  <a:txBody>
                    <a:bodyPr/>
                    <a:lstStyle/>
                    <a:p>
                      <a:pPr algn="ctr"/>
                      <a:r>
                        <a:rPr lang="en-GB" sz="1400" dirty="0" smtClean="0"/>
                        <a:t>0.019</a:t>
                      </a:r>
                      <a:endParaRPr lang="en-GB" sz="1400" dirty="0"/>
                    </a:p>
                  </a:txBody>
                  <a:tcPr/>
                </a:tc>
                <a:tc>
                  <a:txBody>
                    <a:bodyPr/>
                    <a:lstStyle/>
                    <a:p>
                      <a:pPr algn="ctr"/>
                      <a:r>
                        <a:rPr lang="en-GB" sz="1400" b="1" dirty="0" smtClean="0"/>
                        <a:t>0.039</a:t>
                      </a:r>
                      <a:endParaRPr lang="en-GB" sz="1400" b="1" dirty="0"/>
                    </a:p>
                  </a:txBody>
                  <a:tcPr/>
                </a:tc>
                <a:extLst>
                  <a:ext uri="{0D108BD9-81ED-4DB2-BD59-A6C34878D82A}">
                    <a16:rowId xmlns:a16="http://schemas.microsoft.com/office/drawing/2014/main" val="10004"/>
                  </a:ext>
                </a:extLst>
              </a:tr>
              <a:tr h="370840">
                <a:tc>
                  <a:txBody>
                    <a:bodyPr/>
                    <a:lstStyle/>
                    <a:p>
                      <a:pPr algn="ctr"/>
                      <a:r>
                        <a:rPr lang="en-GB" sz="1400" dirty="0" smtClean="0"/>
                        <a:t>73.6</a:t>
                      </a:r>
                      <a:endParaRPr lang="en-GB" sz="1400" dirty="0"/>
                    </a:p>
                  </a:txBody>
                  <a:tcPr/>
                </a:tc>
                <a:tc>
                  <a:txBody>
                    <a:bodyPr/>
                    <a:lstStyle/>
                    <a:p>
                      <a:pPr algn="ctr"/>
                      <a:r>
                        <a:rPr lang="en-GB" sz="1400" dirty="0" smtClean="0"/>
                        <a:t>0.019</a:t>
                      </a:r>
                      <a:endParaRPr lang="en-GB" sz="1400" dirty="0"/>
                    </a:p>
                  </a:txBody>
                  <a:tcPr/>
                </a:tc>
                <a:tc>
                  <a:txBody>
                    <a:bodyPr/>
                    <a:lstStyle/>
                    <a:p>
                      <a:pPr algn="ctr"/>
                      <a:r>
                        <a:rPr lang="en-GB" sz="1400" b="1" dirty="0" smtClean="0"/>
                        <a:t>0.032</a:t>
                      </a:r>
                      <a:endParaRPr lang="en-GB" sz="1400" b="1" dirty="0"/>
                    </a:p>
                  </a:txBody>
                  <a:tcPr/>
                </a:tc>
                <a:extLst>
                  <a:ext uri="{0D108BD9-81ED-4DB2-BD59-A6C34878D82A}">
                    <a16:rowId xmlns:a16="http://schemas.microsoft.com/office/drawing/2014/main" val="10005"/>
                  </a:ext>
                </a:extLst>
              </a:tr>
            </a:tbl>
          </a:graphicData>
        </a:graphic>
      </p:graphicFrame>
      <p:sp>
        <p:nvSpPr>
          <p:cNvPr id="10" name="Rectangle 9"/>
          <p:cNvSpPr/>
          <p:nvPr/>
        </p:nvSpPr>
        <p:spPr>
          <a:xfrm>
            <a:off x="1403648" y="2765022"/>
            <a:ext cx="2713640" cy="2372360"/>
          </a:xfrm>
          <a:prstGeom prst="rect">
            <a:avLst/>
          </a:prstGeom>
          <a:noFill/>
          <a:ln w="3810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1403650" y="2405260"/>
            <a:ext cx="2713638" cy="362346"/>
          </a:xfrm>
          <a:prstGeom prst="rect">
            <a:avLst/>
          </a:prstGeom>
        </p:spPr>
        <p:txBody>
          <a:bodyPr vert="horz" lIns="0" tIns="0" rIns="0" bIns="0" rtlCol="0" anchor="ctr">
            <a:normAutofit fontScale="5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b="1" dirty="0" smtClean="0">
                <a:solidFill>
                  <a:srgbClr val="C00000"/>
                </a:solidFill>
              </a:rPr>
              <a:t>“</a:t>
            </a:r>
            <a:r>
              <a:rPr lang="en-GB" b="1" dirty="0" err="1" smtClean="0">
                <a:solidFill>
                  <a:srgbClr val="C00000"/>
                </a:solidFill>
              </a:rPr>
              <a:t>cryoBLM</a:t>
            </a:r>
            <a:r>
              <a:rPr lang="en-GB" b="1" dirty="0" smtClean="0">
                <a:solidFill>
                  <a:srgbClr val="C00000"/>
                </a:solidFill>
              </a:rPr>
              <a:t>” values (debris)</a:t>
            </a:r>
            <a:endParaRPr lang="en-GB" b="1" dirty="0">
              <a:solidFill>
                <a:srgbClr val="C00000"/>
              </a:solidFill>
            </a:endParaRPr>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8992" y="980728"/>
            <a:ext cx="3940990" cy="2758692"/>
          </a:xfrm>
          <a:prstGeom prst="rect">
            <a:avLst/>
          </a:prstGeom>
        </p:spPr>
      </p:pic>
      <p:pic>
        <p:nvPicPr>
          <p:cNvPr id="13" name="Picture 12"/>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8992" y="3766652"/>
            <a:ext cx="3940990" cy="2758692"/>
          </a:xfrm>
          <a:prstGeom prst="rect">
            <a:avLst/>
          </a:prstGeom>
        </p:spPr>
      </p:pic>
      <p:sp>
        <p:nvSpPr>
          <p:cNvPr id="14" name="Rectangle 13"/>
          <p:cNvSpPr/>
          <p:nvPr/>
        </p:nvSpPr>
        <p:spPr>
          <a:xfrm>
            <a:off x="7687394" y="4462512"/>
            <a:ext cx="742744" cy="288033"/>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7603125" y="1672233"/>
            <a:ext cx="841432" cy="288033"/>
          </a:xfrm>
          <a:prstGeom prst="rect">
            <a:avLst/>
          </a:prstGeom>
          <a:noFill/>
          <a:ln w="38100">
            <a:solidFill>
              <a:srgbClr val="0000C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177136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8434800" cy="720000"/>
          </a:xfrm>
        </p:spPr>
        <p:txBody>
          <a:bodyPr/>
          <a:lstStyle/>
          <a:p>
            <a:r>
              <a:rPr lang="en-GB" dirty="0" smtClean="0"/>
              <a:t>“</a:t>
            </a:r>
            <a:r>
              <a:rPr lang="en-GB" dirty="0" err="1" smtClean="0"/>
              <a:t>cryoBLM</a:t>
            </a:r>
            <a:r>
              <a:rPr lang="en-GB" dirty="0" smtClean="0"/>
              <a:t>” response:</a:t>
            </a:r>
            <a:br>
              <a:rPr lang="en-GB" dirty="0" smtClean="0"/>
            </a:br>
            <a:r>
              <a:rPr lang="en-GB" dirty="0" smtClean="0"/>
              <a:t>debris and losses</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1" y="980728"/>
            <a:ext cx="5904658" cy="4133260"/>
          </a:xfrm>
          <a:prstGeom prst="rect">
            <a:avLst/>
          </a:prstGeom>
        </p:spPr>
      </p:pic>
      <p:sp>
        <p:nvSpPr>
          <p:cNvPr id="8" name="Espace réservé du contenu 2"/>
          <p:cNvSpPr>
            <a:spLocks noGrp="1"/>
          </p:cNvSpPr>
          <p:nvPr>
            <p:ph idx="1"/>
          </p:nvPr>
        </p:nvSpPr>
        <p:spPr>
          <a:xfrm>
            <a:off x="612000" y="5194716"/>
            <a:ext cx="7920000" cy="1161634"/>
          </a:xfrm>
        </p:spPr>
        <p:txBody>
          <a:bodyPr>
            <a:normAutofit fontScale="77500" lnSpcReduction="20000"/>
          </a:bodyPr>
          <a:lstStyle/>
          <a:p>
            <a:pPr>
              <a:lnSpc>
                <a:spcPct val="120000"/>
              </a:lnSpc>
            </a:pPr>
            <a:r>
              <a:rPr lang="en-US" dirty="0" smtClean="0"/>
              <a:t>Highest sensitivity also at end of Q2B</a:t>
            </a:r>
          </a:p>
          <a:p>
            <a:pPr>
              <a:lnSpc>
                <a:spcPct val="120000"/>
              </a:lnSpc>
            </a:pPr>
            <a:r>
              <a:rPr lang="en-US" dirty="0" smtClean="0"/>
              <a:t>Not comparable to the normal BLM sensitivity gain due to the less </a:t>
            </a:r>
            <a:r>
              <a:rPr lang="en-US" dirty="0" err="1" smtClean="0"/>
              <a:t>favourable</a:t>
            </a:r>
            <a:r>
              <a:rPr lang="en-US" dirty="0" smtClean="0"/>
              <a:t> positioning</a:t>
            </a:r>
          </a:p>
          <a:p>
            <a:pPr>
              <a:lnSpc>
                <a:spcPct val="120000"/>
              </a:lnSpc>
            </a:pPr>
            <a:endParaRPr lang="en-US" dirty="0" smtClean="0"/>
          </a:p>
          <a:p>
            <a:pPr>
              <a:lnSpc>
                <a:spcPct val="120000"/>
              </a:lnSpc>
            </a:pPr>
            <a:endParaRPr lang="en-GB" dirty="0" smtClean="0"/>
          </a:p>
        </p:txBody>
      </p:sp>
      <p:sp>
        <p:nvSpPr>
          <p:cNvPr id="7" name="Down Arrow 6"/>
          <p:cNvSpPr/>
          <p:nvPr/>
        </p:nvSpPr>
        <p:spPr>
          <a:xfrm rot="4954227" flipV="1">
            <a:off x="4360061" y="1587605"/>
            <a:ext cx="233903" cy="542511"/>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0063640"/>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Summary</a:t>
            </a:r>
            <a:endParaRPr lang="en-GB" dirty="0"/>
          </a:p>
        </p:txBody>
      </p:sp>
      <p:sp>
        <p:nvSpPr>
          <p:cNvPr id="3" name="Espace réservé du contenu 2"/>
          <p:cNvSpPr>
            <a:spLocks noGrp="1"/>
          </p:cNvSpPr>
          <p:nvPr>
            <p:ph idx="1"/>
          </p:nvPr>
        </p:nvSpPr>
        <p:spPr>
          <a:xfrm>
            <a:off x="612000" y="1219201"/>
            <a:ext cx="7920000" cy="3937991"/>
          </a:xfrm>
        </p:spPr>
        <p:txBody>
          <a:bodyPr>
            <a:normAutofit fontScale="85000" lnSpcReduction="20000"/>
          </a:bodyPr>
          <a:lstStyle/>
          <a:p>
            <a:pPr>
              <a:lnSpc>
                <a:spcPct val="120000"/>
              </a:lnSpc>
            </a:pPr>
            <a:r>
              <a:rPr lang="en-US" dirty="0" smtClean="0"/>
              <a:t>Abnormal losses would only represent an operational threat </a:t>
            </a:r>
            <a:r>
              <a:rPr lang="en-US" dirty="0"/>
              <a:t>in the triplet for </a:t>
            </a:r>
            <a:r>
              <a:rPr lang="en-US" dirty="0" smtClean="0"/>
              <a:t>beam life-times that are sufficiently low to induce a dump in the collimation region by design</a:t>
            </a:r>
          </a:p>
          <a:p>
            <a:pPr>
              <a:lnSpc>
                <a:spcPct val="120000"/>
              </a:lnSpc>
            </a:pPr>
            <a:r>
              <a:rPr lang="en-US" dirty="0" smtClean="0"/>
              <a:t>Even for the corresponding extreme loss rate, the presence of cold BLMs does not necessarily increase the detection sensitivity compared with what could be achieved with conventional BLMs, whose placement is less constrained and can be </a:t>
            </a:r>
            <a:r>
              <a:rPr lang="en-US" dirty="0" err="1" smtClean="0"/>
              <a:t>optimised</a:t>
            </a:r>
            <a:r>
              <a:rPr lang="en-US" dirty="0" smtClean="0"/>
              <a:t> to </a:t>
            </a:r>
            <a:r>
              <a:rPr lang="en-US" dirty="0" err="1" smtClean="0"/>
              <a:t>maximise</a:t>
            </a:r>
            <a:r>
              <a:rPr lang="en-US" dirty="0" smtClean="0"/>
              <a:t> pattern changes</a:t>
            </a:r>
          </a:p>
        </p:txBody>
      </p:sp>
      <p:sp>
        <p:nvSpPr>
          <p:cNvPr id="4" name="Espace réservé du pied de page 3"/>
          <p:cNvSpPr>
            <a:spLocks noGrp="1"/>
          </p:cNvSpPr>
          <p:nvPr>
            <p:ph type="ftr" sz="quarter" idx="11"/>
          </p:nvPr>
        </p:nvSpPr>
        <p:spPr/>
        <p:txBody>
          <a:bodyPr/>
          <a:lstStyle/>
          <a:p>
            <a:r>
              <a:rPr lang="en-GB" noProof="0" smtClean="0"/>
              <a:t>Detection of beam losses in the triplet and cold BLM sensitivity</a:t>
            </a:r>
            <a:endParaRPr lang="en-GB" noProof="0"/>
          </a:p>
        </p:txBody>
      </p:sp>
    </p:spTree>
    <p:extLst>
      <p:ext uri="{BB962C8B-B14F-4D97-AF65-F5344CB8AC3E}">
        <p14:creationId xmlns:p14="http://schemas.microsoft.com/office/powerpoint/2010/main" val="1893407676"/>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pied de page 2"/>
          <p:cNvSpPr>
            <a:spLocks noGrp="1"/>
          </p:cNvSpPr>
          <p:nvPr>
            <p:ph type="ftr" sz="quarter" idx="11"/>
          </p:nvPr>
        </p:nvSpPr>
        <p:spPr/>
        <p:txBody>
          <a:bodyPr/>
          <a:lstStyle/>
          <a:p>
            <a:r>
              <a:rPr lang="en-GB" noProof="0" smtClean="0"/>
              <a:t>Detection of beam losses in the triplet and cold BLM sensitivity</a:t>
            </a:r>
            <a:endParaRPr lang="en-GB" noProof="0"/>
          </a:p>
        </p:txBody>
      </p:sp>
      <p:sp>
        <p:nvSpPr>
          <p:cNvPr id="4" name="Espace réservé du texte 3"/>
          <p:cNvSpPr>
            <a:spLocks noGrp="1"/>
          </p:cNvSpPr>
          <p:nvPr>
            <p:ph type="body" sz="quarter" idx="14"/>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Outline</a:t>
            </a:r>
            <a:endParaRPr lang="en-GB" dirty="0"/>
          </a:p>
        </p:txBody>
      </p:sp>
      <p:sp>
        <p:nvSpPr>
          <p:cNvPr id="3" name="Espace réservé du contenu 2"/>
          <p:cNvSpPr>
            <a:spLocks noGrp="1"/>
          </p:cNvSpPr>
          <p:nvPr>
            <p:ph idx="1"/>
          </p:nvPr>
        </p:nvSpPr>
        <p:spPr/>
        <p:txBody>
          <a:bodyPr>
            <a:normAutofit/>
          </a:bodyPr>
          <a:lstStyle/>
          <a:p>
            <a:r>
              <a:rPr lang="en-US" dirty="0" smtClean="0"/>
              <a:t>Introduction</a:t>
            </a:r>
          </a:p>
          <a:p>
            <a:r>
              <a:rPr lang="en-US" dirty="0" smtClean="0"/>
              <a:t>Calculation setup</a:t>
            </a:r>
            <a:endParaRPr lang="en-GB" dirty="0" smtClean="0"/>
          </a:p>
          <a:p>
            <a:pPr lvl="1"/>
            <a:r>
              <a:rPr lang="en-GB" dirty="0" smtClean="0"/>
              <a:t>Layout </a:t>
            </a:r>
            <a:r>
              <a:rPr lang="en-GB" dirty="0"/>
              <a:t>and optics</a:t>
            </a:r>
          </a:p>
          <a:p>
            <a:pPr lvl="1"/>
            <a:r>
              <a:rPr lang="en-US" dirty="0" smtClean="0"/>
              <a:t>Loss scenario</a:t>
            </a:r>
            <a:endParaRPr lang="en-GB" dirty="0" smtClean="0"/>
          </a:p>
          <a:p>
            <a:r>
              <a:rPr lang="en-GB" dirty="0" smtClean="0"/>
              <a:t>Results</a:t>
            </a:r>
          </a:p>
          <a:p>
            <a:pPr lvl="1"/>
            <a:r>
              <a:rPr lang="en-GB" dirty="0" smtClean="0"/>
              <a:t>Peak power density in coils</a:t>
            </a:r>
            <a:endParaRPr lang="en-GB" dirty="0"/>
          </a:p>
          <a:p>
            <a:pPr lvl="1"/>
            <a:r>
              <a:rPr lang="en-GB" dirty="0" smtClean="0"/>
              <a:t>BLM response</a:t>
            </a:r>
          </a:p>
          <a:p>
            <a:pPr lvl="1"/>
            <a:r>
              <a:rPr lang="en-GB" dirty="0" smtClean="0"/>
              <a:t>“</a:t>
            </a:r>
            <a:r>
              <a:rPr lang="en-GB" dirty="0" err="1" smtClean="0"/>
              <a:t>cryoBLM</a:t>
            </a:r>
            <a:r>
              <a:rPr lang="en-GB" dirty="0" smtClean="0"/>
              <a:t>” response</a:t>
            </a:r>
          </a:p>
          <a:p>
            <a:r>
              <a:rPr lang="en-US" dirty="0" smtClean="0"/>
              <a:t>Summary</a:t>
            </a:r>
            <a:endParaRPr lang="en-GB" dirty="0" smtClean="0"/>
          </a:p>
        </p:txBody>
      </p:sp>
      <p:sp>
        <p:nvSpPr>
          <p:cNvPr id="4" name="Espace réservé du pied de page 3"/>
          <p:cNvSpPr>
            <a:spLocks noGrp="1"/>
          </p:cNvSpPr>
          <p:nvPr>
            <p:ph type="ftr" sz="quarter" idx="11"/>
          </p:nvPr>
        </p:nvSpPr>
        <p:spPr/>
        <p:txBody>
          <a:bodyPr/>
          <a:lstStyle/>
          <a:p>
            <a:r>
              <a:rPr lang="en-GB" noProof="0" smtClean="0"/>
              <a:t>Detection of beam losses in the triplet and cold BLM sensitivity</a:t>
            </a:r>
            <a:endParaRPr lang="en-GB" noProof="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116712"/>
            <a:ext cx="7920000" cy="720000"/>
          </a:xfrm>
        </p:spPr>
        <p:txBody>
          <a:bodyPr/>
          <a:lstStyle/>
          <a:p>
            <a:r>
              <a:rPr lang="en-GB" dirty="0" smtClean="0"/>
              <a:t>Introduction</a:t>
            </a:r>
            <a:endParaRPr lang="en-GB" dirty="0"/>
          </a:p>
        </p:txBody>
      </p:sp>
      <p:sp>
        <p:nvSpPr>
          <p:cNvPr id="3" name="Espace réservé du contenu 2"/>
          <p:cNvSpPr>
            <a:spLocks noGrp="1"/>
          </p:cNvSpPr>
          <p:nvPr>
            <p:ph idx="1"/>
          </p:nvPr>
        </p:nvSpPr>
        <p:spPr>
          <a:xfrm>
            <a:off x="612000" y="980728"/>
            <a:ext cx="7920000" cy="5256584"/>
          </a:xfrm>
        </p:spPr>
        <p:txBody>
          <a:bodyPr>
            <a:normAutofit fontScale="70000" lnSpcReduction="20000"/>
          </a:bodyPr>
          <a:lstStyle/>
          <a:p>
            <a:pPr>
              <a:lnSpc>
                <a:spcPct val="120000"/>
              </a:lnSpc>
            </a:pPr>
            <a:r>
              <a:rPr lang="en-GB" dirty="0" smtClean="0"/>
              <a:t>Previous study </a:t>
            </a:r>
            <a:r>
              <a:rPr lang="en-GB" dirty="0"/>
              <a:t>presented at </a:t>
            </a:r>
            <a:r>
              <a:rPr lang="en-GB" dirty="0" err="1" smtClean="0"/>
              <a:t>cryo</a:t>
            </a:r>
            <a:r>
              <a:rPr lang="en-GB" dirty="0" smtClean="0"/>
              <a:t>-BLM integration kick-off </a:t>
            </a:r>
            <a:r>
              <a:rPr lang="en-GB" dirty="0"/>
              <a:t>meeting </a:t>
            </a:r>
            <a:r>
              <a:rPr lang="en-GB" dirty="0" smtClean="0"/>
              <a:t>(05/12/2016, A. </a:t>
            </a:r>
            <a:r>
              <a:rPr lang="en-GB" dirty="0" err="1" smtClean="0"/>
              <a:t>Mereghetti</a:t>
            </a:r>
            <a:r>
              <a:rPr lang="en-GB" dirty="0" smtClean="0"/>
              <a:t>, M. </a:t>
            </a:r>
            <a:r>
              <a:rPr lang="en-GB" dirty="0" err="1" smtClean="0"/>
              <a:t>Sapinski</a:t>
            </a:r>
            <a:r>
              <a:rPr lang="en-GB" dirty="0" smtClean="0"/>
              <a:t>) </a:t>
            </a:r>
            <a:r>
              <a:rPr lang="en-GB" dirty="0" smtClean="0">
                <a:hlinkClick r:id="rId2"/>
              </a:rPr>
              <a:t>https</a:t>
            </a:r>
            <a:r>
              <a:rPr lang="en-GB" dirty="0">
                <a:hlinkClick r:id="rId2"/>
              </a:rPr>
              <a:t>://indico.cern.ch/event/592778</a:t>
            </a:r>
            <a:r>
              <a:rPr lang="en-GB" dirty="0" smtClean="0">
                <a:hlinkClick r:id="rId2"/>
              </a:rPr>
              <a:t>/</a:t>
            </a:r>
            <a:r>
              <a:rPr lang="en-GB" dirty="0" smtClean="0"/>
              <a:t> </a:t>
            </a:r>
          </a:p>
          <a:p>
            <a:pPr lvl="1">
              <a:lnSpc>
                <a:spcPct val="120000"/>
              </a:lnSpc>
            </a:pPr>
            <a:r>
              <a:rPr lang="en-GB" b="1" dirty="0" smtClean="0"/>
              <a:t>Objective: </a:t>
            </a:r>
            <a:r>
              <a:rPr lang="en-GB" dirty="0" smtClean="0"/>
              <a:t>to set triplet BLM thresholds </a:t>
            </a:r>
            <a:r>
              <a:rPr lang="en-GB" dirty="0"/>
              <a:t>capable of identifying the onset of abnormal losses on top of the usual debris signal and trigger a beam dump before </a:t>
            </a:r>
            <a:r>
              <a:rPr lang="en-GB" dirty="0" smtClean="0"/>
              <a:t>quench</a:t>
            </a:r>
          </a:p>
          <a:p>
            <a:pPr lvl="1">
              <a:lnSpc>
                <a:spcPct val="120000"/>
              </a:lnSpc>
            </a:pPr>
            <a:r>
              <a:rPr lang="en-GB" b="1" dirty="0" smtClean="0"/>
              <a:t>Conclusion:</a:t>
            </a:r>
            <a:r>
              <a:rPr lang="en-GB" dirty="0" smtClean="0"/>
              <a:t> the </a:t>
            </a:r>
            <a:r>
              <a:rPr lang="en-GB" dirty="0"/>
              <a:t>signature from the abnormal </a:t>
            </a:r>
            <a:r>
              <a:rPr lang="en-GB" dirty="0" smtClean="0"/>
              <a:t>steady-state loss </a:t>
            </a:r>
            <a:r>
              <a:rPr lang="en-GB" dirty="0" smtClean="0"/>
              <a:t>was </a:t>
            </a:r>
            <a:r>
              <a:rPr lang="en-GB" dirty="0"/>
              <a:t>recognizable, but </a:t>
            </a:r>
            <a:r>
              <a:rPr lang="en-GB" dirty="0" smtClean="0"/>
              <a:t>did </a:t>
            </a:r>
            <a:r>
              <a:rPr lang="en-GB" dirty="0"/>
              <a:t>not fully stand out against the debris signal; </a:t>
            </a:r>
            <a:r>
              <a:rPr lang="en-GB" dirty="0" smtClean="0"/>
              <a:t>a </a:t>
            </a:r>
            <a:r>
              <a:rPr lang="en-GB" dirty="0"/>
              <a:t>single value of BLM threshold </a:t>
            </a:r>
            <a:r>
              <a:rPr lang="en-GB" dirty="0" smtClean="0"/>
              <a:t>could not </a:t>
            </a:r>
            <a:r>
              <a:rPr lang="en-GB" dirty="0"/>
              <a:t>be assigned to all </a:t>
            </a:r>
            <a:r>
              <a:rPr lang="en-GB" dirty="0" smtClean="0"/>
              <a:t>triplet </a:t>
            </a:r>
            <a:r>
              <a:rPr lang="en-GB" dirty="0"/>
              <a:t>BLMs</a:t>
            </a:r>
            <a:endParaRPr lang="en-US" dirty="0" smtClean="0"/>
          </a:p>
          <a:p>
            <a:pPr>
              <a:lnSpc>
                <a:spcPct val="120000"/>
              </a:lnSpc>
            </a:pPr>
            <a:r>
              <a:rPr lang="en-US" dirty="0" smtClean="0"/>
              <a:t>New elements:</a:t>
            </a:r>
          </a:p>
          <a:p>
            <a:pPr lvl="1">
              <a:lnSpc>
                <a:spcPct val="120000"/>
              </a:lnSpc>
            </a:pPr>
            <a:r>
              <a:rPr lang="en-US" b="1" dirty="0" smtClean="0"/>
              <a:t>Relation between local and global loss rate </a:t>
            </a:r>
            <a:r>
              <a:rPr lang="en-US" dirty="0" smtClean="0"/>
              <a:t>is now known</a:t>
            </a:r>
          </a:p>
          <a:p>
            <a:pPr lvl="1">
              <a:lnSpc>
                <a:spcPct val="120000"/>
              </a:lnSpc>
            </a:pPr>
            <a:r>
              <a:rPr lang="en-US" dirty="0" smtClean="0"/>
              <a:t>The presence of </a:t>
            </a:r>
            <a:r>
              <a:rPr lang="en-US" b="1" dirty="0" err="1" smtClean="0"/>
              <a:t>Inermet</a:t>
            </a:r>
            <a:r>
              <a:rPr lang="en-US" b="1" dirty="0" smtClean="0"/>
              <a:t> shielding in the triplet beam screen</a:t>
            </a:r>
            <a:r>
              <a:rPr lang="en-US" dirty="0" smtClean="0"/>
              <a:t> requires higher losses in order to induce a quench</a:t>
            </a:r>
          </a:p>
          <a:p>
            <a:pPr>
              <a:lnSpc>
                <a:spcPct val="120000"/>
              </a:lnSpc>
            </a:pPr>
            <a:r>
              <a:rPr lang="en-US" dirty="0" smtClean="0"/>
              <a:t>Goals of this study:</a:t>
            </a:r>
          </a:p>
          <a:p>
            <a:pPr lvl="1">
              <a:lnSpc>
                <a:spcPct val="120000"/>
              </a:lnSpc>
            </a:pPr>
            <a:r>
              <a:rPr lang="en-US" dirty="0" smtClean="0"/>
              <a:t>Calculation of BLM pattern in the HL triplet for </a:t>
            </a:r>
            <a:r>
              <a:rPr lang="en-US" u="sng" dirty="0" smtClean="0"/>
              <a:t>stable operation</a:t>
            </a:r>
            <a:r>
              <a:rPr lang="en-US" dirty="0" smtClean="0"/>
              <a:t> (v1.3) and for a </a:t>
            </a:r>
            <a:r>
              <a:rPr lang="en-US" u="sng" dirty="0" smtClean="0"/>
              <a:t>loss scenario</a:t>
            </a:r>
            <a:r>
              <a:rPr lang="en-US" dirty="0" smtClean="0"/>
              <a:t> in IR5</a:t>
            </a:r>
          </a:p>
          <a:p>
            <a:pPr lvl="1">
              <a:lnSpc>
                <a:spcPct val="120000"/>
              </a:lnSpc>
            </a:pPr>
            <a:r>
              <a:rPr lang="en-US" dirty="0" smtClean="0"/>
              <a:t>Evaluation of “</a:t>
            </a:r>
            <a:r>
              <a:rPr lang="en-US" dirty="0" err="1" smtClean="0"/>
              <a:t>cryoBLM</a:t>
            </a:r>
            <a:r>
              <a:rPr lang="en-US" dirty="0" smtClean="0"/>
              <a:t>” effectiveness with respect to conventional BLMs</a:t>
            </a:r>
            <a:endParaRPr lang="en-GB" dirty="0" smtClean="0"/>
          </a:p>
        </p:txBody>
      </p:sp>
      <p:sp>
        <p:nvSpPr>
          <p:cNvPr id="4" name="Espace réservé du pied de page 3"/>
          <p:cNvSpPr>
            <a:spLocks noGrp="1"/>
          </p:cNvSpPr>
          <p:nvPr>
            <p:ph type="ftr" sz="quarter" idx="11"/>
          </p:nvPr>
        </p:nvSpPr>
        <p:spPr/>
        <p:txBody>
          <a:bodyPr/>
          <a:lstStyle/>
          <a:p>
            <a:r>
              <a:rPr lang="en-GB" noProof="0" smtClean="0"/>
              <a:t>Detection of beam losses in the triplet and cold BLM sensitivity</a:t>
            </a:r>
            <a:endParaRPr lang="en-GB" noProof="0"/>
          </a:p>
        </p:txBody>
      </p:sp>
    </p:spTree>
    <p:extLst>
      <p:ext uri="{BB962C8B-B14F-4D97-AF65-F5344CB8AC3E}">
        <p14:creationId xmlns:p14="http://schemas.microsoft.com/office/powerpoint/2010/main" val="10467290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fade">
                                      <p:cBhvr>
                                        <p:cTn id="24" dur="500"/>
                                        <p:tgtEl>
                                          <p:spTgt spid="3">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Layout, optics and loss scenario</a:t>
            </a:r>
            <a:endParaRPr lang="en-US" dirty="0"/>
          </a:p>
        </p:txBody>
      </p:sp>
      <p:sp>
        <p:nvSpPr>
          <p:cNvPr id="3" name="Footer Placeholder 2"/>
          <p:cNvSpPr>
            <a:spLocks noGrp="1"/>
          </p:cNvSpPr>
          <p:nvPr>
            <p:ph type="ftr" sz="quarter" idx="11"/>
          </p:nvPr>
        </p:nvSpPr>
        <p:spPr/>
        <p:txBody>
          <a:bodyPr/>
          <a:lstStyle/>
          <a:p>
            <a:r>
              <a:rPr lang="en-GB" noProof="0" smtClean="0"/>
              <a:t>Detection of beam losses in the triplet and cold BLM sensitivity</a:t>
            </a:r>
            <a:endParaRPr lang="en-GB" noProof="0" dirty="0"/>
          </a:p>
        </p:txBody>
      </p:sp>
      <p:sp>
        <p:nvSpPr>
          <p:cNvPr id="5" name="Text Placeholder 4"/>
          <p:cNvSpPr>
            <a:spLocks noGrp="1"/>
          </p:cNvSpPr>
          <p:nvPr>
            <p:ph type="body" sz="quarter" idx="14"/>
          </p:nvPr>
        </p:nvSpPr>
        <p:spPr/>
        <p:txBody>
          <a:bodyPr/>
          <a:lstStyle/>
          <a:p>
            <a:endParaRPr lang="en-US" b="1" i="1" dirty="0" smtClean="0"/>
          </a:p>
        </p:txBody>
      </p:sp>
    </p:spTree>
    <p:extLst>
      <p:ext uri="{BB962C8B-B14F-4D97-AF65-F5344CB8AC3E}">
        <p14:creationId xmlns:p14="http://schemas.microsoft.com/office/powerpoint/2010/main" val="141896085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 (triplet-D1)</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sp>
        <p:nvSpPr>
          <p:cNvPr id="10" name="Rectangle 9"/>
          <p:cNvSpPr/>
          <p:nvPr/>
        </p:nvSpPr>
        <p:spPr>
          <a:xfrm>
            <a:off x="401748" y="855457"/>
            <a:ext cx="8285052" cy="461665"/>
          </a:xfrm>
          <a:prstGeom prst="rect">
            <a:avLst/>
          </a:prstGeom>
        </p:spPr>
        <p:txBody>
          <a:bodyPr wrap="square">
            <a:spAutoFit/>
          </a:bodyPr>
          <a:lstStyle/>
          <a:p>
            <a:pPr marL="342900" lvl="0" indent="-342900">
              <a:spcBef>
                <a:spcPct val="20000"/>
              </a:spcBef>
              <a:buClr>
                <a:srgbClr val="FB963C"/>
              </a:buClr>
              <a:buFont typeface="Wingdings" charset="2"/>
              <a:buChar char="§"/>
            </a:pPr>
            <a:r>
              <a:rPr lang="en-GB" sz="2400" dirty="0" smtClean="0">
                <a:solidFill>
                  <a:srgbClr val="5A5A5A"/>
                </a:solidFill>
              </a:rPr>
              <a:t>HL-LHCV1.3 (255</a:t>
            </a:r>
            <a:r>
              <a:rPr lang="el-GR" sz="2400" dirty="0" smtClean="0">
                <a:solidFill>
                  <a:srgbClr val="5A5A5A"/>
                </a:solidFill>
              </a:rPr>
              <a:t>μ</a:t>
            </a:r>
            <a:r>
              <a:rPr lang="en-US" sz="2400" dirty="0" err="1" smtClean="0">
                <a:solidFill>
                  <a:srgbClr val="5A5A5A"/>
                </a:solidFill>
              </a:rPr>
              <a:t>rad</a:t>
            </a:r>
            <a:r>
              <a:rPr lang="en-US" sz="2400" dirty="0" smtClean="0">
                <a:solidFill>
                  <a:srgbClr val="5A5A5A"/>
                </a:solidFill>
              </a:rPr>
              <a:t> half crossing angle, </a:t>
            </a:r>
            <a:r>
              <a:rPr lang="el-GR" sz="2400" i="1" dirty="0" smtClean="0">
                <a:solidFill>
                  <a:srgbClr val="5A5A5A"/>
                </a:solidFill>
              </a:rPr>
              <a:t>β</a:t>
            </a:r>
            <a:r>
              <a:rPr lang="en-US" sz="2400" dirty="0" smtClean="0">
                <a:solidFill>
                  <a:srgbClr val="5A5A5A"/>
                </a:solidFill>
              </a:rPr>
              <a:t>*=20cm</a:t>
            </a:r>
            <a:r>
              <a:rPr lang="en-GB" sz="2400" dirty="0" smtClean="0">
                <a:solidFill>
                  <a:srgbClr val="5A5A5A"/>
                </a:solidFill>
              </a:rPr>
              <a:t>)</a:t>
            </a: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3244" t="2220" b="4000"/>
          <a:stretch/>
        </p:blipFill>
        <p:spPr>
          <a:xfrm>
            <a:off x="715981" y="1607936"/>
            <a:ext cx="7712038" cy="4293474"/>
          </a:xfrm>
          <a:prstGeom prst="rect">
            <a:avLst/>
          </a:prstGeom>
        </p:spPr>
      </p:pic>
    </p:spTree>
    <p:extLst>
      <p:ext uri="{BB962C8B-B14F-4D97-AF65-F5344CB8AC3E}">
        <p14:creationId xmlns:p14="http://schemas.microsoft.com/office/powerpoint/2010/main" val="283814586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Simulated geometry (triplet-D1)</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sp>
        <p:nvSpPr>
          <p:cNvPr id="10" name="Rectangle 9"/>
          <p:cNvSpPr/>
          <p:nvPr/>
        </p:nvSpPr>
        <p:spPr>
          <a:xfrm>
            <a:off x="401748" y="855457"/>
            <a:ext cx="8418724" cy="461665"/>
          </a:xfrm>
          <a:prstGeom prst="rect">
            <a:avLst/>
          </a:prstGeom>
        </p:spPr>
        <p:txBody>
          <a:bodyPr wrap="square">
            <a:spAutoFit/>
          </a:bodyPr>
          <a:lstStyle/>
          <a:p>
            <a:pPr marL="342900" lvl="0" indent="-342900">
              <a:spcBef>
                <a:spcPct val="20000"/>
              </a:spcBef>
              <a:buClr>
                <a:srgbClr val="FB963C"/>
              </a:buClr>
              <a:buFont typeface="Wingdings" charset="2"/>
              <a:buChar char="§"/>
            </a:pPr>
            <a:r>
              <a:rPr lang="en-GB" sz="2400" dirty="0" smtClean="0">
                <a:solidFill>
                  <a:srgbClr val="5A5A5A"/>
                </a:solidFill>
              </a:rPr>
              <a:t>Several BLMs placed to obtain a finer-grained information</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3155" t="1856" b="3883"/>
          <a:stretch/>
        </p:blipFill>
        <p:spPr>
          <a:xfrm>
            <a:off x="542039" y="1556792"/>
            <a:ext cx="8059922" cy="4506008"/>
          </a:xfrm>
          <a:prstGeom prst="rect">
            <a:avLst/>
          </a:prstGeom>
        </p:spPr>
      </p:pic>
    </p:spTree>
    <p:extLst>
      <p:ext uri="{BB962C8B-B14F-4D97-AF65-F5344CB8AC3E}">
        <p14:creationId xmlns:p14="http://schemas.microsoft.com/office/powerpoint/2010/main" val="137853922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Scoring for “</a:t>
            </a:r>
            <a:r>
              <a:rPr lang="en-GB" dirty="0" err="1" smtClean="0"/>
              <a:t>cryoBLMs</a:t>
            </a:r>
            <a:r>
              <a:rPr lang="en-GB" dirty="0" smtClean="0"/>
              <a:t>”</a:t>
            </a:r>
            <a:endParaRPr lang="en-GB" dirty="0"/>
          </a:p>
        </p:txBody>
      </p:sp>
      <p:sp>
        <p:nvSpPr>
          <p:cNvPr id="4" name="Footer Placeholder 3"/>
          <p:cNvSpPr>
            <a:spLocks noGrp="1"/>
          </p:cNvSpPr>
          <p:nvPr>
            <p:ph type="ftr" sz="quarter" idx="11"/>
          </p:nvPr>
        </p:nvSpPr>
        <p:spPr/>
        <p:txBody>
          <a:bodyPr/>
          <a:lstStyle/>
          <a:p>
            <a:r>
              <a:rPr lang="en-GB" noProof="0" smtClean="0"/>
              <a:t>Detection of beam losses in the triplet and cold BLM sensitivity</a:t>
            </a:r>
            <a:endParaRPr lang="en-GB" noProof="0"/>
          </a:p>
        </p:txBody>
      </p:sp>
      <p:sp>
        <p:nvSpPr>
          <p:cNvPr id="10" name="Rectangle 9"/>
          <p:cNvSpPr/>
          <p:nvPr/>
        </p:nvSpPr>
        <p:spPr>
          <a:xfrm>
            <a:off x="401748" y="855457"/>
            <a:ext cx="8490732" cy="830997"/>
          </a:xfrm>
          <a:prstGeom prst="rect">
            <a:avLst/>
          </a:prstGeom>
        </p:spPr>
        <p:txBody>
          <a:bodyPr wrap="square">
            <a:spAutoFit/>
          </a:bodyPr>
          <a:lstStyle/>
          <a:p>
            <a:pPr marL="342900" lvl="0" indent="-342900">
              <a:spcBef>
                <a:spcPct val="20000"/>
              </a:spcBef>
              <a:buClr>
                <a:srgbClr val="FB963C"/>
              </a:buClr>
              <a:buFont typeface="Wingdings" charset="2"/>
              <a:buChar char="§"/>
            </a:pPr>
            <a:r>
              <a:rPr lang="en-US" sz="2400" dirty="0" smtClean="0">
                <a:solidFill>
                  <a:srgbClr val="5A5A5A"/>
                </a:solidFill>
              </a:rPr>
              <a:t>Additional scoring added on the interconnect flanges to represent a reasonable </a:t>
            </a:r>
            <a:r>
              <a:rPr lang="en-US" sz="2400" dirty="0" err="1" smtClean="0">
                <a:solidFill>
                  <a:srgbClr val="5A5A5A"/>
                </a:solidFill>
              </a:rPr>
              <a:t>cryoBLM</a:t>
            </a:r>
            <a:r>
              <a:rPr lang="en-US" sz="2400" dirty="0" smtClean="0">
                <a:solidFill>
                  <a:srgbClr val="5A5A5A"/>
                </a:solidFill>
              </a:rPr>
              <a:t> location</a:t>
            </a:r>
            <a:endParaRPr lang="en-GB" sz="2400" dirty="0" smtClean="0">
              <a:solidFill>
                <a:srgbClr val="5A5A5A"/>
              </a:solidFill>
            </a:endParaRP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1987" b="5017"/>
          <a:stretch/>
        </p:blipFill>
        <p:spPr>
          <a:xfrm>
            <a:off x="1075645" y="1916832"/>
            <a:ext cx="6992710" cy="3892326"/>
          </a:xfrm>
          <a:prstGeom prst="rect">
            <a:avLst/>
          </a:prstGeom>
          <a:ln>
            <a:solidFill>
              <a:schemeClr val="tx2"/>
            </a:solidFill>
          </a:ln>
        </p:spPr>
      </p:pic>
      <p:sp>
        <p:nvSpPr>
          <p:cNvPr id="3" name="Oval 2"/>
          <p:cNvSpPr/>
          <p:nvPr/>
        </p:nvSpPr>
        <p:spPr>
          <a:xfrm rot="20525919">
            <a:off x="4853403" y="2710022"/>
            <a:ext cx="1332000" cy="1928134"/>
          </a:xfrm>
          <a:prstGeom prst="ellipse">
            <a:avLst/>
          </a:prstGeom>
          <a:noFill/>
          <a:ln w="381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52002" t="29872" r="35885" b="38499"/>
          <a:stretch/>
        </p:blipFill>
        <p:spPr>
          <a:xfrm>
            <a:off x="4644008" y="3140968"/>
            <a:ext cx="864096" cy="1296144"/>
          </a:xfrm>
          <a:prstGeom prst="ellipse">
            <a:avLst/>
          </a:prstGeom>
          <a:ln>
            <a:noFill/>
          </a:ln>
        </p:spPr>
      </p:pic>
      <p:sp>
        <p:nvSpPr>
          <p:cNvPr id="14" name="Oval 13"/>
          <p:cNvSpPr/>
          <p:nvPr/>
        </p:nvSpPr>
        <p:spPr>
          <a:xfrm rot="20525919" flipH="1" flipV="1">
            <a:off x="4853402" y="2708660"/>
            <a:ext cx="1332000" cy="1928134"/>
          </a:xfrm>
          <a:prstGeom prst="ellipse">
            <a:avLst/>
          </a:prstGeom>
          <a:noFill/>
          <a:ln w="38100">
            <a:solidFill>
              <a:srgbClr val="FFC000"/>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Down Arrow 5"/>
          <p:cNvSpPr/>
          <p:nvPr/>
        </p:nvSpPr>
        <p:spPr>
          <a:xfrm rot="18582590">
            <a:off x="4437318" y="2328386"/>
            <a:ext cx="411793" cy="591971"/>
          </a:xfrm>
          <a:prstGeom prst="downArrow">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967854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Loss scenario</a:t>
            </a:r>
            <a:endParaRPr lang="en-GB" dirty="0"/>
          </a:p>
        </p:txBody>
      </p:sp>
      <p:sp>
        <p:nvSpPr>
          <p:cNvPr id="3" name="Espace réservé du contenu 2"/>
          <p:cNvSpPr>
            <a:spLocks noGrp="1"/>
          </p:cNvSpPr>
          <p:nvPr>
            <p:ph idx="1"/>
          </p:nvPr>
        </p:nvSpPr>
        <p:spPr/>
        <p:txBody>
          <a:bodyPr>
            <a:normAutofit/>
          </a:bodyPr>
          <a:lstStyle/>
          <a:p>
            <a:r>
              <a:rPr lang="en-GB" dirty="0" smtClean="0"/>
              <a:t>Tracking calculations performed by </a:t>
            </a:r>
            <a:r>
              <a:rPr lang="en-GB" u="sng" dirty="0" smtClean="0"/>
              <a:t>Y. </a:t>
            </a:r>
            <a:r>
              <a:rPr lang="en-GB" u="sng" dirty="0" err="1" smtClean="0"/>
              <a:t>Zou</a:t>
            </a:r>
            <a:r>
              <a:rPr lang="en-GB" u="sng" dirty="0" smtClean="0"/>
              <a:t> &amp; A. </a:t>
            </a:r>
            <a:r>
              <a:rPr lang="en-GB" u="sng" dirty="0" err="1" smtClean="0"/>
              <a:t>Mereghetti</a:t>
            </a:r>
            <a:r>
              <a:rPr lang="en-GB" dirty="0" smtClean="0"/>
              <a:t> with:</a:t>
            </a:r>
          </a:p>
          <a:p>
            <a:pPr lvl="1"/>
            <a:r>
              <a:rPr lang="en-GB" dirty="0" smtClean="0"/>
              <a:t>7.0 </a:t>
            </a:r>
            <a:r>
              <a:rPr lang="en-GB" dirty="0" err="1" smtClean="0"/>
              <a:t>TeV</a:t>
            </a:r>
            <a:r>
              <a:rPr lang="en-GB" dirty="0" smtClean="0"/>
              <a:t> beam momentum, 𝜷</a:t>
            </a:r>
            <a:r>
              <a:rPr lang="en-GB" baseline="30000" dirty="0"/>
              <a:t>∗</a:t>
            </a:r>
            <a:r>
              <a:rPr lang="en-GB" dirty="0" smtClean="0"/>
              <a:t>=15cm, 295</a:t>
            </a:r>
            <a:r>
              <a:rPr lang="el-GR" dirty="0" smtClean="0"/>
              <a:t>μ</a:t>
            </a:r>
            <a:r>
              <a:rPr lang="en-US" dirty="0" smtClean="0"/>
              <a:t>rad half crossing angle</a:t>
            </a:r>
            <a:endParaRPr lang="en-GB" dirty="0"/>
          </a:p>
          <a:p>
            <a:pPr lvl="1"/>
            <a:r>
              <a:rPr lang="en-GB" dirty="0" smtClean="0"/>
              <a:t>Open </a:t>
            </a:r>
            <a:r>
              <a:rPr lang="en-GB" dirty="0"/>
              <a:t>TCTs in </a:t>
            </a:r>
            <a:r>
              <a:rPr lang="en-GB" dirty="0" smtClean="0"/>
              <a:t>IR1/2/5/8</a:t>
            </a:r>
          </a:p>
          <a:p>
            <a:pPr lvl="2"/>
            <a:r>
              <a:rPr lang="en-GB" dirty="0" smtClean="0"/>
              <a:t>Aim</a:t>
            </a:r>
            <a:r>
              <a:rPr lang="en-GB" dirty="0"/>
              <a:t>: to simulate missing protection from </a:t>
            </a:r>
            <a:r>
              <a:rPr lang="en-GB" dirty="0" smtClean="0"/>
              <a:t>TCTs</a:t>
            </a:r>
            <a:endParaRPr lang="en-GB" dirty="0"/>
          </a:p>
          <a:p>
            <a:pPr lvl="1"/>
            <a:r>
              <a:rPr lang="en-GB" dirty="0" smtClean="0"/>
              <a:t>Open </a:t>
            </a:r>
            <a:r>
              <a:rPr lang="en-GB" dirty="0"/>
              <a:t>TCLA in IR7, TCSG in IR6, TCDQ in </a:t>
            </a:r>
            <a:r>
              <a:rPr lang="en-GB" dirty="0" smtClean="0"/>
              <a:t>IR6</a:t>
            </a:r>
          </a:p>
          <a:p>
            <a:pPr lvl="2"/>
            <a:r>
              <a:rPr lang="en-GB" dirty="0" smtClean="0"/>
              <a:t>Aim</a:t>
            </a:r>
            <a:r>
              <a:rPr lang="en-GB" dirty="0"/>
              <a:t>: to increase losses in </a:t>
            </a:r>
            <a:r>
              <a:rPr lang="en-GB" dirty="0" smtClean="0"/>
              <a:t>the triplet</a:t>
            </a:r>
            <a:endParaRPr lang="en-GB" dirty="0"/>
          </a:p>
          <a:p>
            <a:pPr lvl="1"/>
            <a:r>
              <a:rPr lang="en-GB" dirty="0" smtClean="0"/>
              <a:t>TCLs open</a:t>
            </a:r>
          </a:p>
          <a:p>
            <a:r>
              <a:rPr lang="en-US" dirty="0" smtClean="0"/>
              <a:t>Highest losses recorded right of IP5 (incoming beam)</a:t>
            </a:r>
          </a:p>
          <a:p>
            <a:endParaRPr lang="en-GB" dirty="0" smtClean="0"/>
          </a:p>
        </p:txBody>
      </p:sp>
      <p:sp>
        <p:nvSpPr>
          <p:cNvPr id="4" name="Espace réservé du pied de page 3"/>
          <p:cNvSpPr>
            <a:spLocks noGrp="1"/>
          </p:cNvSpPr>
          <p:nvPr>
            <p:ph type="ftr" sz="quarter" idx="11"/>
          </p:nvPr>
        </p:nvSpPr>
        <p:spPr/>
        <p:txBody>
          <a:bodyPr/>
          <a:lstStyle/>
          <a:p>
            <a:r>
              <a:rPr lang="en-GB" noProof="0" smtClean="0"/>
              <a:t>Detection of beam losses in the triplet and cold BLM sensitivity</a:t>
            </a:r>
            <a:endParaRPr lang="en-GB" noProof="0"/>
          </a:p>
        </p:txBody>
      </p:sp>
    </p:spTree>
    <p:extLst>
      <p:ext uri="{BB962C8B-B14F-4D97-AF65-F5344CB8AC3E}">
        <p14:creationId xmlns:p14="http://schemas.microsoft.com/office/powerpoint/2010/main" val="158971762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Loss scenario</a:t>
            </a:r>
          </a:p>
        </p:txBody>
      </p:sp>
      <p:sp>
        <p:nvSpPr>
          <p:cNvPr id="3" name="Espace réservé du contenu 2"/>
          <p:cNvSpPr>
            <a:spLocks noGrp="1"/>
          </p:cNvSpPr>
          <p:nvPr>
            <p:ph idx="1"/>
          </p:nvPr>
        </p:nvSpPr>
        <p:spPr>
          <a:xfrm>
            <a:off x="612000" y="809416"/>
            <a:ext cx="7920000" cy="5519638"/>
          </a:xfrm>
        </p:spPr>
        <p:txBody>
          <a:bodyPr>
            <a:normAutofit fontScale="85000" lnSpcReduction="20000"/>
          </a:bodyPr>
          <a:lstStyle/>
          <a:p>
            <a:pPr>
              <a:lnSpc>
                <a:spcPct val="120000"/>
              </a:lnSpc>
            </a:pPr>
            <a:r>
              <a:rPr lang="en-US" dirty="0" smtClean="0"/>
              <a:t>Only losses on horizontal plane were considered (dominant contribution)</a:t>
            </a:r>
          </a:p>
          <a:p>
            <a:pPr>
              <a:lnSpc>
                <a:spcPct val="120000"/>
              </a:lnSpc>
            </a:pPr>
            <a:r>
              <a:rPr lang="en-US" dirty="0" smtClean="0"/>
              <a:t>In FLUKA, events were sampled from the fitted distributions in s, x, x’, y, y’</a:t>
            </a:r>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endParaRPr lang="en-GB" dirty="0" smtClean="0"/>
          </a:p>
          <a:p>
            <a:pPr>
              <a:lnSpc>
                <a:spcPct val="120000"/>
              </a:lnSpc>
            </a:pPr>
            <a:r>
              <a:rPr lang="en-GB" dirty="0" smtClean="0"/>
              <a:t>Losses concentrated </a:t>
            </a:r>
            <a:r>
              <a:rPr lang="en-GB" b="1" dirty="0" smtClean="0"/>
              <a:t>between Q3 and Q2B</a:t>
            </a:r>
          </a:p>
        </p:txBody>
      </p:sp>
      <p:sp>
        <p:nvSpPr>
          <p:cNvPr id="4" name="Espace réservé du pied de page 3"/>
          <p:cNvSpPr>
            <a:spLocks noGrp="1"/>
          </p:cNvSpPr>
          <p:nvPr>
            <p:ph type="ftr" sz="quarter" idx="11"/>
          </p:nvPr>
        </p:nvSpPr>
        <p:spPr/>
        <p:txBody>
          <a:bodyPr/>
          <a:lstStyle/>
          <a:p>
            <a:r>
              <a:rPr lang="en-GB" noProof="0" smtClean="0"/>
              <a:t>Detection of beam losses in the triplet and cold BLM sensitivity</a:t>
            </a:r>
            <a:endParaRPr lang="en-GB" noProof="0"/>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48342" y="2465600"/>
            <a:ext cx="4195666" cy="3312368"/>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4716016" y="2510312"/>
            <a:ext cx="3996000" cy="3244751"/>
          </a:xfrm>
          <a:prstGeom prst="rect">
            <a:avLst/>
          </a:prstGeom>
        </p:spPr>
      </p:pic>
    </p:spTree>
    <p:extLst>
      <p:ext uri="{BB962C8B-B14F-4D97-AF65-F5344CB8AC3E}">
        <p14:creationId xmlns:p14="http://schemas.microsoft.com/office/powerpoint/2010/main" val="403615679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3.xml><?xml version="1.0" encoding="utf-8"?>
<ds:datastoreItem xmlns:ds="http://schemas.openxmlformats.org/officeDocument/2006/customXml" ds:itemID="{15EC2627-59DE-4D3C-BDE1-4405272E797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9872</TotalTime>
  <Words>878</Words>
  <Application>Microsoft Office PowerPoint</Application>
  <PresentationFormat>On-screen Show (4:3)</PresentationFormat>
  <Paragraphs>123</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Wingdings</vt:lpstr>
      <vt:lpstr>Thème Office</vt:lpstr>
      <vt:lpstr>Detection of beam losses in the triplet and cold BLM sensitivity</vt:lpstr>
      <vt:lpstr>Outline</vt:lpstr>
      <vt:lpstr>Introduction</vt:lpstr>
      <vt:lpstr>Layout, optics and loss scenario</vt:lpstr>
      <vt:lpstr>Simulated geometry (triplet-D1)</vt:lpstr>
      <vt:lpstr>Simulated geometry (triplet-D1)</vt:lpstr>
      <vt:lpstr>Scoring for “cryoBLMs”</vt:lpstr>
      <vt:lpstr>Loss scenario</vt:lpstr>
      <vt:lpstr>Loss scenario</vt:lpstr>
      <vt:lpstr>Triplet-D1: Peak power density profile (Debris, L=5.0x1034 cm-2 s-1)</vt:lpstr>
      <vt:lpstr>Triplet-D1: Peak power density profile (Losses)</vt:lpstr>
      <vt:lpstr>Triplet-D1: Peak power density profile (Debris and losses, 4mW/cm3 maximum value)</vt:lpstr>
      <vt:lpstr>BLM pattern</vt:lpstr>
      <vt:lpstr>Normal BLM response to collision debris</vt:lpstr>
      <vt:lpstr>Normal BLM response: debris and losses</vt:lpstr>
      <vt:lpstr>“cryoBLM” response: debris vs. losses comparison</vt:lpstr>
      <vt:lpstr>“cryoBLM” response: debris and losses</vt:lpstr>
      <vt:lpstr>Summary</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Andrea Tsinganis</cp:lastModifiedBy>
  <cp:revision>254</cp:revision>
  <dcterms:created xsi:type="dcterms:W3CDTF">2016-01-11T14:38:10Z</dcterms:created>
  <dcterms:modified xsi:type="dcterms:W3CDTF">2017-11-24T08:07:16Z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