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4"/>
  </p:notesMasterIdLst>
  <p:sldIdLst>
    <p:sldId id="283" r:id="rId2"/>
    <p:sldId id="333" r:id="rId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33CF"/>
    <a:srgbClr val="0033CC"/>
    <a:srgbClr val="FFF7DC"/>
    <a:srgbClr val="FFF5DA"/>
    <a:srgbClr val="18D2E6"/>
    <a:srgbClr val="FFFF66"/>
    <a:srgbClr val="FF3300"/>
    <a:srgbClr val="00FF00"/>
    <a:srgbClr val="FF33CC"/>
    <a:srgbClr val="00C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6316" autoAdjust="0"/>
    <p:restoredTop sz="99514" autoAdjust="0"/>
  </p:normalViewPr>
  <p:slideViewPr>
    <p:cSldViewPr>
      <p:cViewPr>
        <p:scale>
          <a:sx n="100" d="100"/>
          <a:sy n="100" d="100"/>
        </p:scale>
        <p:origin x="1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F1EF301-8FA8-E349-A6F9-24FC4AB186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B47A8D6-1097-3C4A-8012-71DA1585D6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9EC521E-4454-004A-8504-5628D0957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74638"/>
            <a:ext cx="2076450" cy="57753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76950" cy="57753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A5A03EF-BC6B-A848-B1AF-F7F82DF08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274638"/>
            <a:ext cx="8305800" cy="5775325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9C364432-381D-BD4F-ACD5-73DF2CE4FE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95163D-EDDF-2C45-A040-77CDB29273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CCDB13-C426-B54F-BE2C-47D6A5F81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8DA50F-09AB-FB4F-ACE3-FE8A85AAC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DBB865A-49CA-944B-B5FA-652B9CA29E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CBE099-3AA7-1941-89C6-F48D22BEA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0310B4F-BEC0-0E49-A1F9-D25B186AA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D9E5537-0FC6-C14C-8A6F-C7E6FF658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62B9B8D-B437-254C-A70F-B3CF9994D5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3.png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endParaRPr lang="en-US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1DD06083-885E-C944-9A2A-2806E9169FB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7223" name="Text Box 7"/>
          <p:cNvSpPr txBox="1">
            <a:spLocks noChangeArrowheads="1"/>
          </p:cNvSpPr>
          <p:nvPr userDrawn="1"/>
        </p:nvSpPr>
        <p:spPr bwMode="auto">
          <a:xfrm>
            <a:off x="2133600" y="6489700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0" dirty="0" smtClean="0">
                <a:latin typeface="Times New Roman" charset="0"/>
              </a:rPr>
              <a:t>M. </a:t>
            </a:r>
            <a:r>
              <a:rPr lang="en-US" sz="1400" b="0" dirty="0">
                <a:latin typeface="Times New Roman" charset="0"/>
              </a:rPr>
              <a:t>Vetterli </a:t>
            </a:r>
            <a:r>
              <a:rPr lang="en-US" sz="1400" b="0" dirty="0" smtClean="0">
                <a:latin typeface="Times New Roman" charset="0"/>
              </a:rPr>
              <a:t>–</a:t>
            </a:r>
            <a:r>
              <a:rPr lang="en-US" sz="1400" b="0" baseline="0" dirty="0" smtClean="0">
                <a:latin typeface="Times New Roman" charset="0"/>
              </a:rPr>
              <a:t> WLCG</a:t>
            </a:r>
            <a:r>
              <a:rPr lang="en-US" sz="1400" b="0" baseline="0" dirty="0" smtClean="0">
                <a:latin typeface="Times New Roman" charset="0"/>
              </a:rPr>
              <a:t>-CB</a:t>
            </a:r>
            <a:r>
              <a:rPr lang="en-US" sz="1400" b="0" dirty="0" smtClean="0">
                <a:latin typeface="Times New Roman" charset="0"/>
              </a:rPr>
              <a:t> </a:t>
            </a:r>
            <a:r>
              <a:rPr lang="en-US" sz="1400" b="0" dirty="0" smtClean="0">
                <a:latin typeface="Times New Roman" charset="0"/>
              </a:rPr>
              <a:t>Nov.’09 –</a:t>
            </a:r>
            <a:r>
              <a:rPr lang="en-US" sz="1400" b="0" baseline="0" dirty="0" smtClean="0">
                <a:latin typeface="Times New Roman" charset="0"/>
              </a:rPr>
              <a:t> CERN</a:t>
            </a:r>
            <a:r>
              <a:rPr lang="en-US" sz="1400" b="0" dirty="0" smtClean="0">
                <a:latin typeface="Times New Roman" charset="0"/>
              </a:rPr>
              <a:t> </a:t>
            </a:r>
            <a:r>
              <a:rPr lang="en-US" sz="1400" b="0" dirty="0">
                <a:latin typeface="Times New Roman" charset="0"/>
              </a:rPr>
              <a:t>– #</a:t>
            </a:r>
            <a:fld id="{71EC53E1-54E9-B744-88DD-14C63BD237B0}" type="slidenum">
              <a:rPr lang="en-US" sz="1400" b="0">
                <a:latin typeface="Times New Roman" charset="0"/>
              </a:rPr>
              <a:pPr/>
              <a:t>‹#›</a:t>
            </a:fld>
            <a:endParaRPr lang="en-US" sz="1400" b="0" dirty="0">
              <a:latin typeface="Times New Roman" charset="0"/>
            </a:endParaRPr>
          </a:p>
        </p:txBody>
      </p:sp>
      <p:grpSp>
        <p:nvGrpSpPr>
          <p:cNvPr id="137241" name="Group 25"/>
          <p:cNvGrpSpPr>
            <a:grpSpLocks/>
          </p:cNvGrpSpPr>
          <p:nvPr userDrawn="1"/>
        </p:nvGrpSpPr>
        <p:grpSpPr bwMode="auto">
          <a:xfrm>
            <a:off x="0" y="5943600"/>
            <a:ext cx="1295400" cy="944563"/>
            <a:chOff x="0" y="3744"/>
            <a:chExt cx="816" cy="595"/>
          </a:xfrm>
        </p:grpSpPr>
        <p:pic>
          <p:nvPicPr>
            <p:cNvPr id="137234" name="Picture 18" descr="triumf-logo"/>
            <p:cNvPicPr>
              <a:picLocks noChangeAspect="1" noChangeArrowheads="1"/>
            </p:cNvPicPr>
            <p:nvPr userDrawn="1"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3744"/>
              <a:ext cx="515" cy="290"/>
            </a:xfrm>
            <a:prstGeom prst="rect">
              <a:avLst/>
            </a:prstGeom>
            <a:noFill/>
          </p:spPr>
        </p:pic>
        <p:grpSp>
          <p:nvGrpSpPr>
            <p:cNvPr id="137240" name="Group 24"/>
            <p:cNvGrpSpPr>
              <a:grpSpLocks/>
            </p:cNvGrpSpPr>
            <p:nvPr userDrawn="1"/>
          </p:nvGrpSpPr>
          <p:grpSpPr bwMode="auto">
            <a:xfrm>
              <a:off x="0" y="3859"/>
              <a:ext cx="816" cy="480"/>
              <a:chOff x="0" y="3859"/>
              <a:chExt cx="816" cy="480"/>
            </a:xfrm>
          </p:grpSpPr>
          <p:pic>
            <p:nvPicPr>
              <p:cNvPr id="137236" name="Picture 20" descr="SFUcrest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280" y="3859"/>
                <a:ext cx="256" cy="330"/>
              </a:xfrm>
              <a:prstGeom prst="rect">
                <a:avLst/>
              </a:prstGeom>
              <a:noFill/>
            </p:spPr>
          </p:pic>
          <p:sp>
            <p:nvSpPr>
              <p:cNvPr id="137237" name="Text Box 21"/>
              <p:cNvSpPr txBox="1">
                <a:spLocks noChangeArrowheads="1"/>
              </p:cNvSpPr>
              <p:nvPr userDrawn="1"/>
            </p:nvSpPr>
            <p:spPr bwMode="auto">
              <a:xfrm>
                <a:off x="0" y="4166"/>
                <a:ext cx="81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200" b="0" i="1">
                    <a:solidFill>
                      <a:schemeClr val="accent2"/>
                    </a:solidFill>
                    <a:latin typeface="Arial Black" charset="0"/>
                  </a:rPr>
                  <a:t>Simon Fraser</a:t>
                </a:r>
              </a:p>
            </p:txBody>
          </p:sp>
        </p:grpSp>
      </p:grpSp>
      <p:pic>
        <p:nvPicPr>
          <p:cNvPr id="14" name="Picture 13" descr="wlcg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05800" y="6019800"/>
            <a:ext cx="838200" cy="838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0" y="76200"/>
            <a:ext cx="8991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u="sng" dirty="0" smtClean="0">
                <a:solidFill>
                  <a:srgbClr val="0000FF"/>
                </a:solidFill>
                <a:effectLst>
                  <a:outerShdw blurRad="50800" dist="38100" dir="2700000">
                    <a:schemeClr val="tx1">
                      <a:alpha val="43000"/>
                    </a:schemeClr>
                  </a:outerShdw>
                </a:effectLst>
                <a:latin typeface="Times New Roman" charset="0"/>
              </a:rPr>
              <a:t>Status of</a:t>
            </a:r>
            <a:r>
              <a:rPr lang="en-US" sz="3600" b="0" i="1" u="sng" dirty="0" smtClean="0">
                <a:solidFill>
                  <a:srgbClr val="0000FF"/>
                </a:solidFill>
                <a:effectLst>
                  <a:outerShdw blurRad="50800" dist="38100" dir="2700000">
                    <a:schemeClr val="tx1">
                      <a:alpha val="43000"/>
                    </a:schemeClr>
                  </a:outerShdw>
                </a:effectLst>
                <a:latin typeface="Times New Roman" charset="0"/>
              </a:rPr>
              <a:t> </a:t>
            </a:r>
            <a:r>
              <a:rPr lang="en-US" sz="3600" b="0" i="1" u="sng" dirty="0" smtClean="0">
                <a:solidFill>
                  <a:srgbClr val="0000FF"/>
                </a:solidFill>
                <a:effectLst>
                  <a:outerShdw blurRad="50800" dist="38100" dir="2700000">
                    <a:schemeClr val="tx1">
                      <a:alpha val="43000"/>
                    </a:schemeClr>
                  </a:outerShdw>
                </a:effectLst>
                <a:latin typeface="Times New Roman" charset="0"/>
              </a:rPr>
              <a:t>Grid Infrastructure in Canada</a:t>
            </a:r>
            <a:br>
              <a:rPr lang="en-US" sz="3600" b="0" i="1" u="sng" dirty="0" smtClean="0">
                <a:solidFill>
                  <a:srgbClr val="0000FF"/>
                </a:solidFill>
                <a:effectLst>
                  <a:outerShdw blurRad="50800" dist="38100" dir="2700000">
                    <a:schemeClr val="tx1">
                      <a:alpha val="43000"/>
                    </a:schemeClr>
                  </a:outerShdw>
                </a:effectLst>
                <a:latin typeface="Times New Roman" charset="0"/>
              </a:rPr>
            </a:br>
            <a:r>
              <a:rPr lang="en-US" sz="2400" b="0" i="1" dirty="0" smtClean="0">
                <a:effectLst>
                  <a:outerShdw blurRad="50800" dist="38100" dir="2700000">
                    <a:schemeClr val="tx1">
                      <a:alpha val="43000"/>
                    </a:schemeClr>
                  </a:outerShdw>
                </a:effectLst>
                <a:latin typeface="Times New Roman" charset="0"/>
              </a:rPr>
              <a:t>M. Vetterli (SFU/TRIUMF)</a:t>
            </a:r>
            <a:endParaRPr lang="en-US" sz="2800" b="0" i="1" dirty="0">
              <a:solidFill>
                <a:srgbClr val="0000FF"/>
              </a:solidFill>
              <a:effectLst>
                <a:outerShdw blurRad="50800" dist="38100" dir="2700000">
                  <a:schemeClr val="tx1">
                    <a:alpha val="43000"/>
                  </a:schemeClr>
                </a:outerShdw>
              </a:effectLst>
              <a:latin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88392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AutoNum type="arabicParenR"/>
            </a:pPr>
            <a:r>
              <a:rPr lang="en-US" sz="2400" b="0" i="1" u="sng" dirty="0" smtClean="0">
                <a:solidFill>
                  <a:srgbClr val="0000FF"/>
                </a:solidFill>
              </a:rPr>
              <a:t>Sites &amp; Hardware</a:t>
            </a:r>
            <a:r>
              <a:rPr lang="en-US" sz="2400" b="0" i="1" dirty="0" smtClean="0">
                <a:solidFill>
                  <a:srgbClr val="0000FF"/>
                </a:solidFill>
              </a:rPr>
              <a:t>:</a:t>
            </a:r>
            <a:r>
              <a:rPr lang="en-US" sz="2000" b="0" i="1" dirty="0" smtClean="0">
                <a:solidFill>
                  <a:srgbClr val="0000FF"/>
                </a:solidFill>
              </a:rPr>
              <a:t> </a:t>
            </a:r>
            <a:r>
              <a:rPr lang="en-US" sz="2000" b="0" i="1" dirty="0" smtClean="0"/>
              <a:t>Funding for High-Performance Computing in</a:t>
            </a:r>
            <a:br>
              <a:rPr lang="en-US" sz="2000" b="0" i="1" dirty="0" smtClean="0"/>
            </a:br>
            <a:r>
              <a:rPr lang="en-US" sz="2000" b="0" i="1" dirty="0" smtClean="0"/>
              <a:t>                                     Canada was combined a couple of years ago</a:t>
            </a:r>
            <a:br>
              <a:rPr lang="en-US" sz="2000" b="0" i="1" dirty="0" smtClean="0"/>
            </a:br>
            <a:r>
              <a:rPr lang="en-US" sz="2000" b="0" i="1" dirty="0" smtClean="0"/>
              <a:t>                                     into one national organization: </a:t>
            </a:r>
            <a:r>
              <a:rPr lang="en-US" sz="2000" b="0" i="1" dirty="0" smtClean="0">
                <a:solidFill>
                  <a:srgbClr val="FF0000"/>
                </a:solidFill>
              </a:rPr>
              <a:t>Compute-Canada</a:t>
            </a:r>
            <a:r>
              <a:rPr lang="en-US" sz="2000" b="0" i="1" dirty="0" smtClean="0"/>
              <a:t>.</a:t>
            </a:r>
            <a:br>
              <a:rPr lang="en-US" sz="2000" b="0" i="1" dirty="0" smtClean="0"/>
            </a:br>
            <a:r>
              <a:rPr lang="en-US" sz="2000" b="0" i="1" dirty="0" smtClean="0"/>
              <a:t>     - 65 universities</a:t>
            </a:r>
            <a:br>
              <a:rPr lang="en-US" sz="2000" b="0" i="1" dirty="0" smtClean="0"/>
            </a:br>
            <a:r>
              <a:rPr lang="en-US" sz="2000" b="0" i="1" dirty="0" smtClean="0"/>
              <a:t>     - it took until now to get kit on the floor &amp; allocated (a lot of work!)</a:t>
            </a:r>
            <a:br>
              <a:rPr lang="en-US" sz="2000" b="0" i="1" dirty="0" smtClean="0"/>
            </a:br>
            <a:r>
              <a:rPr lang="en-US" sz="2000" b="0" i="1" dirty="0" smtClean="0"/>
              <a:t>        (still 2 WLCG sites left to do: Victoria in Dec’09, Qu</a:t>
            </a:r>
            <a:r>
              <a:rPr lang="en-US" sz="2000" b="0" i="1" dirty="0" smtClean="0"/>
              <a:t>é</a:t>
            </a:r>
            <a:r>
              <a:rPr lang="en-US" sz="2000" b="0" i="1" dirty="0" smtClean="0"/>
              <a:t>bec in Jan’10)</a:t>
            </a:r>
            <a:br>
              <a:rPr lang="en-US" sz="2000" b="0" i="1" dirty="0" smtClean="0"/>
            </a:br>
            <a:r>
              <a:rPr lang="en-US" sz="2000" b="0" i="1" dirty="0" smtClean="0"/>
              <a:t>     - next funding round late next year, but HEP sites are good for 3-4 yrs</a:t>
            </a:r>
            <a:br>
              <a:rPr lang="en-US" sz="2000" b="0" i="1" dirty="0" smtClean="0"/>
            </a:br>
            <a:r>
              <a:rPr lang="en-US" sz="2000" b="0" i="1" dirty="0" smtClean="0"/>
              <a:t>     - </a:t>
            </a:r>
            <a:r>
              <a:rPr lang="en-US" sz="2000" b="0" i="1" dirty="0" smtClean="0">
                <a:solidFill>
                  <a:srgbClr val="FF0000"/>
                </a:solidFill>
              </a:rPr>
              <a:t>(Tier-1 has dedicated funding until ≈2012; TRIUMF $$ after that)</a:t>
            </a:r>
            <a:r>
              <a:rPr lang="en-US" sz="2000" b="0" i="1" dirty="0" smtClean="0">
                <a:solidFill>
                  <a:srgbClr val="008000"/>
                </a:solidFill>
              </a:rPr>
              <a:t/>
            </a:r>
            <a:br>
              <a:rPr lang="en-US" sz="2000" b="0" i="1" dirty="0" smtClean="0">
                <a:solidFill>
                  <a:srgbClr val="008000"/>
                </a:solidFill>
              </a:rPr>
            </a:br>
            <a:endParaRPr lang="en-US" sz="2000" b="0" i="1" dirty="0" smtClean="0">
              <a:solidFill>
                <a:srgbClr val="008000"/>
              </a:solidFill>
            </a:endParaRPr>
          </a:p>
          <a:p>
            <a:pPr marL="457200" indent="-457200" algn="l">
              <a:buAutoNum type="arabicParenR"/>
            </a:pPr>
            <a:r>
              <a:rPr lang="en-US" sz="2400" b="0" i="1" u="sng" dirty="0" smtClean="0">
                <a:solidFill>
                  <a:srgbClr val="0000FF"/>
                </a:solidFill>
              </a:rPr>
              <a:t>Network Infrastructure</a:t>
            </a:r>
            <a:r>
              <a:rPr lang="en-US" sz="2000" b="0" i="1" dirty="0" smtClean="0">
                <a:solidFill>
                  <a:srgbClr val="0000FF"/>
                </a:solidFill>
              </a:rPr>
              <a:t>:</a:t>
            </a:r>
            <a:r>
              <a:rPr lang="en-US" sz="2000" b="0" i="1" dirty="0" smtClean="0"/>
              <a:t>  Provided by CANARIE + </a:t>
            </a:r>
            <a:r>
              <a:rPr lang="en-US" sz="2000" b="0" i="1" dirty="0" err="1" smtClean="0"/>
              <a:t>ORANs</a:t>
            </a:r>
            <a:r>
              <a:rPr lang="en-US" sz="2000" b="0" i="1" dirty="0" smtClean="0"/>
              <a:t/>
            </a:r>
            <a:br>
              <a:rPr lang="en-US" sz="2000" b="0" i="1" dirty="0" smtClean="0"/>
            </a:br>
            <a:r>
              <a:rPr lang="en-US" sz="2000" b="0" i="1" dirty="0" smtClean="0"/>
              <a:t>     - CANARIE is up for funding renewal in 2011, but should be OK</a:t>
            </a:r>
            <a:br>
              <a:rPr lang="en-US" sz="2000" b="0" i="1" dirty="0" smtClean="0"/>
            </a:br>
            <a:endParaRPr lang="en-US" sz="2000" b="0" i="1" dirty="0" smtClean="0"/>
          </a:p>
          <a:p>
            <a:pPr marL="457200" indent="-457200" algn="l">
              <a:buAutoNum type="arabicParenR"/>
            </a:pPr>
            <a:r>
              <a:rPr lang="en-US" sz="2400" b="0" i="1" u="sng" dirty="0" smtClean="0">
                <a:solidFill>
                  <a:srgbClr val="0000FF"/>
                </a:solidFill>
              </a:rPr>
              <a:t>Tier-2 Manpower</a:t>
            </a:r>
            <a:r>
              <a:rPr lang="en-US" sz="2400" b="0" i="1" dirty="0" smtClean="0">
                <a:solidFill>
                  <a:srgbClr val="0000FF"/>
                </a:solidFill>
              </a:rPr>
              <a:t>: </a:t>
            </a:r>
            <a:r>
              <a:rPr lang="en-US" sz="2000" b="0" i="1" dirty="0" smtClean="0">
                <a:solidFill>
                  <a:schemeClr val="tx2"/>
                </a:solidFill>
              </a:rPr>
              <a:t> ATLAS-Canada received a 3-year grant to fund</a:t>
            </a:r>
            <a:br>
              <a:rPr lang="en-US" sz="2000" b="0" i="1" dirty="0" smtClean="0">
                <a:solidFill>
                  <a:schemeClr val="tx2"/>
                </a:solidFill>
              </a:rPr>
            </a:br>
            <a:r>
              <a:rPr lang="en-US" sz="2000" b="0" i="1" dirty="0" smtClean="0">
                <a:solidFill>
                  <a:schemeClr val="tx2"/>
                </a:solidFill>
              </a:rPr>
              <a:t>                                    50% of a person at each of the Tier-2 sites</a:t>
            </a:r>
            <a:br>
              <a:rPr lang="en-US" sz="2000" b="0" i="1" dirty="0" smtClean="0">
                <a:solidFill>
                  <a:schemeClr val="tx2"/>
                </a:solidFill>
              </a:rPr>
            </a:br>
            <a:r>
              <a:rPr lang="en-US" sz="2000" b="0" i="1" dirty="0" smtClean="0">
                <a:solidFill>
                  <a:schemeClr val="tx2"/>
                </a:solidFill>
              </a:rPr>
              <a:t>                                    </a:t>
            </a:r>
            <a:r>
              <a:rPr lang="en-US" sz="2000" b="0" i="1" dirty="0" smtClean="0">
                <a:solidFill>
                  <a:schemeClr val="tx2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000" b="0" i="1" dirty="0" smtClean="0">
                <a:solidFill>
                  <a:schemeClr val="tx2"/>
                </a:solidFill>
              </a:rPr>
              <a:t> leveraged to a full person</a:t>
            </a:r>
            <a:r>
              <a:rPr lang="en-US" sz="2000" b="0" i="1" dirty="0" smtClean="0"/>
              <a:t/>
            </a:r>
            <a:br>
              <a:rPr lang="en-US" sz="2000" b="0" i="1" dirty="0" smtClean="0"/>
            </a:br>
            <a:r>
              <a:rPr lang="en-US" sz="2000" b="0" i="1" dirty="0" smtClean="0"/>
              <a:t>                                    </a:t>
            </a:r>
            <a:r>
              <a:rPr lang="en-US" sz="2000" b="0" i="1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2000" b="0" i="1" dirty="0" smtClean="0"/>
              <a:t> Grid services &amp; ATLAS software</a:t>
            </a:r>
            <a:endParaRPr lang="en-US" sz="2000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15400" cy="4648200"/>
          </a:xfrm>
        </p:spPr>
        <p:txBody>
          <a:bodyPr/>
          <a:lstStyle/>
          <a:p>
            <a:pPr marL="457200" indent="-457200">
              <a:buNone/>
            </a:pPr>
            <a:r>
              <a:rPr lang="en-US" sz="2400" i="1" dirty="0" smtClean="0">
                <a:solidFill>
                  <a:srgbClr val="0033CF"/>
                </a:solidFill>
                <a:latin typeface="Arial"/>
                <a:cs typeface="Arial"/>
              </a:rPr>
              <a:t>4) </a:t>
            </a:r>
            <a:r>
              <a:rPr lang="en-US" sz="2400" i="1" u="sng" dirty="0" smtClean="0">
                <a:solidFill>
                  <a:srgbClr val="0033CF"/>
                </a:solidFill>
                <a:latin typeface="Arial"/>
                <a:cs typeface="Arial"/>
              </a:rPr>
              <a:t>Certificate </a:t>
            </a:r>
            <a:r>
              <a:rPr lang="en-US" sz="2400" i="1" u="sng" dirty="0" smtClean="0">
                <a:solidFill>
                  <a:srgbClr val="0033CF"/>
                </a:solidFill>
                <a:latin typeface="Arial"/>
                <a:cs typeface="Arial"/>
              </a:rPr>
              <a:t>Authority</a:t>
            </a:r>
            <a:r>
              <a:rPr lang="en-US" sz="2400" i="1" dirty="0" smtClean="0">
                <a:solidFill>
                  <a:srgbClr val="0033CF"/>
                </a:solidFill>
                <a:latin typeface="Arial"/>
                <a:cs typeface="Arial"/>
              </a:rPr>
              <a:t>: 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- Had some problems last year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                                 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-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Taken over by the National Research Council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                                 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-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New system being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evaluated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 dirty="0" smtClean="0">
                <a:solidFill>
                  <a:srgbClr val="0033CF"/>
                </a:solidFill>
                <a:latin typeface="Arial"/>
                <a:cs typeface="Arial"/>
              </a:rPr>
              <a:t>5) </a:t>
            </a:r>
            <a:r>
              <a:rPr lang="en-US" sz="2400" i="1" u="sng" dirty="0" smtClean="0">
                <a:solidFill>
                  <a:srgbClr val="0033CF"/>
                </a:solidFill>
                <a:latin typeface="Arial"/>
                <a:cs typeface="Arial"/>
              </a:rPr>
              <a:t>Regional Operation Centre</a:t>
            </a:r>
            <a:r>
              <a:rPr lang="en-US" sz="2400" i="1" dirty="0" smtClean="0">
                <a:solidFill>
                  <a:srgbClr val="0033CF"/>
                </a:solidFill>
                <a:latin typeface="Arial"/>
                <a:cs typeface="Arial"/>
              </a:rPr>
              <a:t>: 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CERN ROC will shut down Dec.’09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/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-  TRIUMF is establishing a new ROC to service sites that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        were in the CERN ROC (Canada, China, …)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-  </a:t>
            </a:r>
            <a:r>
              <a:rPr lang="en-US" sz="2000" i="1" dirty="0" err="1" smtClean="0">
                <a:solidFill>
                  <a:schemeClr val="tx2"/>
                </a:solidFill>
                <a:latin typeface="Arial"/>
                <a:cs typeface="Arial"/>
              </a:rPr>
              <a:t>Nagios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box set up for SAM tests </a:t>
            </a:r>
            <a:r>
              <a:rPr lang="en-US" sz="2000" i="1" dirty="0" smtClean="0">
                <a:solidFill>
                  <a:schemeClr val="tx2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400" i="1" dirty="0" smtClean="0">
                <a:solidFill>
                  <a:srgbClr val="0033CF"/>
                </a:solidFill>
                <a:latin typeface="Arial"/>
                <a:cs typeface="Arial"/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being commissioned now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smtClean="0">
                <a:solidFill>
                  <a:schemeClr val="tx2"/>
                </a:solidFill>
                <a:latin typeface="Arial"/>
                <a:cs typeface="Arial"/>
              </a:rPr>
              <a:t>       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BDII set up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smtClean="0">
                <a:solidFill>
                  <a:schemeClr val="tx2"/>
                </a:solidFill>
                <a:latin typeface="Arial"/>
                <a:cs typeface="Arial"/>
              </a:rPr>
              <a:t>        Web 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server coming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- TRIUMF person designated as ROC manager taking CERN shifts now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- Nov.23</a:t>
            </a:r>
            <a:r>
              <a:rPr lang="en-US" sz="2000" i="1" baseline="30000" dirty="0" smtClean="0">
                <a:solidFill>
                  <a:schemeClr val="tx2"/>
                </a:solidFill>
                <a:latin typeface="Arial"/>
                <a:cs typeface="Arial"/>
              </a:rPr>
              <a:t>rd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: one test site in Canadian ROC</a:t>
            </a:r>
            <a:b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   - 1</a:t>
            </a:r>
            <a:r>
              <a:rPr lang="en-US" sz="2000" i="1" baseline="30000" dirty="0" smtClean="0">
                <a:solidFill>
                  <a:schemeClr val="tx2"/>
                </a:solidFill>
                <a:latin typeface="Arial"/>
                <a:cs typeface="Arial"/>
              </a:rPr>
              <a:t>st</a:t>
            </a:r>
            <a:r>
              <a:rPr lang="en-US" sz="2000" i="1" dirty="0" smtClean="0">
                <a:solidFill>
                  <a:schemeClr val="tx2"/>
                </a:solidFill>
                <a:latin typeface="Arial"/>
                <a:cs typeface="Arial"/>
              </a:rPr>
              <a:t> week of December: all sites in; parallel operation with CERN ROC</a:t>
            </a:r>
            <a:endParaRPr lang="en-US" sz="2000" i="1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2286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u="sng" dirty="0" smtClean="0">
                <a:solidFill>
                  <a:srgbClr val="0033CC"/>
                </a:solidFill>
                <a:latin typeface="Times New Roman" charset="0"/>
              </a:rPr>
              <a:t>Grid in Canada - II</a:t>
            </a:r>
            <a:endParaRPr lang="en-US" sz="4000" i="1" u="sng" dirty="0" smtClean="0">
              <a:solidFill>
                <a:srgbClr val="0033CC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10238</TotalTime>
  <Words>355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1_Default Design</vt:lpstr>
      <vt:lpstr>Slide 1</vt:lpstr>
      <vt:lpstr>Slide 2</vt:lpstr>
    </vt:vector>
  </TitlesOfParts>
  <Company> Simon Fraser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 Vetterli</dc:creator>
  <cp:lastModifiedBy>Michel Vetterli</cp:lastModifiedBy>
  <cp:revision>479</cp:revision>
  <cp:lastPrinted>2009-11-12T06:32:22Z</cp:lastPrinted>
  <dcterms:created xsi:type="dcterms:W3CDTF">2009-11-12T21:58:11Z</dcterms:created>
  <dcterms:modified xsi:type="dcterms:W3CDTF">2009-11-12T22:47:38Z</dcterms:modified>
</cp:coreProperties>
</file>