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4"/>
    <p:sldMasterId id="2147483672" r:id="rId5"/>
    <p:sldMasterId id="2147483658" r:id="rId6"/>
  </p:sldMasterIdLst>
  <p:notesMasterIdLst>
    <p:notesMasterId r:id="rId14"/>
  </p:notesMasterIdLst>
  <p:handoutMasterIdLst>
    <p:handoutMasterId r:id="rId15"/>
  </p:handoutMasterIdLst>
  <p:sldIdLst>
    <p:sldId id="276" r:id="rId7"/>
    <p:sldId id="287" r:id="rId8"/>
    <p:sldId id="283" r:id="rId9"/>
    <p:sldId id="284" r:id="rId10"/>
    <p:sldId id="278" r:id="rId11"/>
    <p:sldId id="288" r:id="rId12"/>
    <p:sldId id="286" r:id="rId13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  <p:cmAuthor id="2" name="Emeline Peyrat" initials="EP" lastIdx="1" clrIdx="1">
    <p:extLst>
      <p:ext uri="{19B8F6BF-5375-455C-9EA6-DF929625EA0E}">
        <p15:presenceInfo xmlns:p15="http://schemas.microsoft.com/office/powerpoint/2012/main" userId="S-1-5-21-1526224874-1540688658-1361462980-4972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000000"/>
    <a:srgbClr val="0053A1"/>
    <a:srgbClr val="CC0000"/>
    <a:srgbClr val="FFFFFF"/>
    <a:srgbClr val="B05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0306" autoAdjust="0"/>
  </p:normalViewPr>
  <p:slideViewPr>
    <p:cSldViewPr snapToGrid="0">
      <p:cViewPr varScale="1">
        <p:scale>
          <a:sx n="118" d="100"/>
          <a:sy n="118" d="100"/>
        </p:scale>
        <p:origin x="666" y="11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89" d="100"/>
          <a:sy n="89" d="100"/>
        </p:scale>
        <p:origin x="373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635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 smtClean="0"/>
              <a:t>FAP = Finance and Administrative Processes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Admin processes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Central </a:t>
            </a:r>
            <a:r>
              <a:rPr lang="en-GB" dirty="0" smtClean="0"/>
              <a:t>point of contact for CERN</a:t>
            </a:r>
            <a:r>
              <a:rPr lang="en-GB" baseline="0" dirty="0" smtClean="0"/>
              <a:t> administrative procedure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Process streamlining, ensure consistency and provide support</a:t>
            </a:r>
            <a:endParaRPr lang="en-GB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Maintenance of the Admin </a:t>
            </a:r>
            <a:r>
              <a:rPr lang="en-GB" dirty="0" err="1" smtClean="0"/>
              <a:t>eGuide</a:t>
            </a:r>
            <a:r>
              <a:rPr lang="en-GB" dirty="0" smtClean="0"/>
              <a:t>, admin forms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 smtClean="0"/>
              <a:t>PM &amp; BA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PM + BA for</a:t>
            </a:r>
            <a:r>
              <a:rPr lang="en-GB" baseline="0" dirty="0" smtClean="0"/>
              <a:t> changes to admin processes and related tools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Bridging AIS and other stakeholders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Communications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Computer support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Hardware support to administrative departments + CERN Council + VIP visits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Management of access rights to admin software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2</a:t>
            </a:r>
            <a:r>
              <a:rPr lang="en-GB" baseline="30000" dirty="0" smtClean="0"/>
              <a:t>nd</a:t>
            </a:r>
            <a:r>
              <a:rPr lang="en-GB" baseline="0" dirty="0" smtClean="0"/>
              <a:t> line support on technical issues for administrative </a:t>
            </a:r>
            <a:r>
              <a:rPr lang="en-GB" baseline="0" dirty="0" smtClean="0"/>
              <a:t>software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448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413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648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511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04900" y="0"/>
            <a:ext cx="12082463" cy="679767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7376" y="3271103"/>
            <a:ext cx="7897911" cy="2676455"/>
          </a:xfrm>
          <a:prstGeom prst="rect">
            <a:avLst/>
          </a:prstGeom>
        </p:spPr>
        <p:txBody>
          <a:bodyPr lIns="62911" tIns="31455" rIns="62911" bIns="31455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9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1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54641"/>
            <a:ext cx="10515600" cy="2255321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21/03/2018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254642"/>
            <a:ext cx="11642400" cy="47351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2865"/>
            <a:ext cx="10515600" cy="2026610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54173"/>
            <a:ext cx="5997575" cy="4157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54173"/>
            <a:ext cx="6019800" cy="4157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692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159495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256878"/>
            <a:ext cx="11640620" cy="4754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83" r:id="rId3"/>
    <p:sldLayoutId id="2147483660" r:id="rId4"/>
    <p:sldLayoutId id="2147483661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processes.web.cern.ch/content/project-management-toolki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effectLst/>
                <a:latin typeface="Arial" panose="020B0604020202020204" pitchFamily="34" charset="0"/>
              </a:rPr>
              <a:t>FAP Project Management Toolkit</a:t>
            </a:r>
            <a:endParaRPr lang="en-US" sz="440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20/03/2018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9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Arial" panose="020B0604020202020204" pitchFamily="34" charset="0"/>
              </a:rPr>
              <a:t>FAP-TPR-PA</a:t>
            </a:r>
            <a:endParaRPr lang="en-GB" b="0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FAP PM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Toolkit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250000"/>
              </a:lnSpc>
              <a:spcAft>
                <a:spcPts val="1800"/>
              </a:spcAft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Administrative processes</a:t>
            </a:r>
          </a:p>
          <a:p>
            <a:pPr>
              <a:lnSpc>
                <a:spcPct val="250000"/>
              </a:lnSpc>
              <a:spcAft>
                <a:spcPts val="1800"/>
              </a:spcAft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Project management &amp; Business Analysis</a:t>
            </a:r>
          </a:p>
          <a:p>
            <a:pPr>
              <a:lnSpc>
                <a:spcPct val="250000"/>
              </a:lnSpc>
              <a:spcAft>
                <a:spcPts val="1800"/>
              </a:spcAft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Computer support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398" y="1338762"/>
            <a:ext cx="1190001" cy="1190001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2" b="16607"/>
          <a:stretch/>
        </p:blipFill>
        <p:spPr>
          <a:xfrm>
            <a:off x="7794335" y="2914649"/>
            <a:ext cx="1200729" cy="819151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291" y="4424963"/>
            <a:ext cx="669107" cy="669107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507" y="4671440"/>
            <a:ext cx="845260" cy="84526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304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66399" y="1171576"/>
            <a:ext cx="11573176" cy="9636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Strong department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PM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experience,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rich with diversity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Arial" panose="020B0604020202020204" pitchFamily="34" charset="0"/>
              </a:rPr>
              <a:t>Background</a:t>
            </a:r>
            <a:endParaRPr lang="en-GB" b="0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FAP PM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595" y="3674027"/>
            <a:ext cx="1221260" cy="122126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361" y="3674028"/>
            <a:ext cx="1130121" cy="122126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7565">
            <a:off x="7394829" y="3746402"/>
            <a:ext cx="1088967" cy="108896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9204">
            <a:off x="8602945" y="3917390"/>
            <a:ext cx="1190054" cy="119005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753161" y="2764836"/>
            <a:ext cx="3538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People &amp; Environment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88708" y="2764836"/>
            <a:ext cx="3567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Methodologies &amp; Tools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60169">
            <a:off x="9170868" y="3353059"/>
            <a:ext cx="866775" cy="866775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2464718" y="4948836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919676" y="4948836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08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9" grpId="0"/>
      <p:bldP spid="61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66399" y="1171576"/>
            <a:ext cx="6698281" cy="4756784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Better project visibility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Harmonised follow-up &amp; reporting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methodology and tools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Arial" panose="020B0604020202020204" pitchFamily="34" charset="0"/>
              </a:rPr>
              <a:t>FAP needs</a:t>
            </a:r>
            <a:endParaRPr lang="en-GB" b="0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FAP PM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893" y="5077631"/>
            <a:ext cx="577386" cy="5773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4060" y="5181658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064" y="2688335"/>
            <a:ext cx="780782" cy="7807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572" y="5069239"/>
            <a:ext cx="517970" cy="517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865" y="5121287"/>
            <a:ext cx="490075" cy="4900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77" y="5072133"/>
            <a:ext cx="512183" cy="51218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637" y="5111659"/>
            <a:ext cx="509330" cy="509330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4953945" y="1392692"/>
            <a:ext cx="1238268" cy="862508"/>
            <a:chOff x="4262663" y="1584875"/>
            <a:chExt cx="1238268" cy="862508"/>
          </a:xfrm>
        </p:grpSpPr>
        <p:sp>
          <p:nvSpPr>
            <p:cNvPr id="27" name="TextBox 26"/>
            <p:cNvSpPr txBox="1"/>
            <p:nvPr/>
          </p:nvSpPr>
          <p:spPr>
            <a:xfrm>
              <a:off x="4692422" y="2078051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</a:t>
              </a:r>
              <a:endParaRPr lang="en-GB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10055" y="1840324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</a:t>
              </a:r>
              <a:endParaRPr lang="en-GB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32490" y="1840324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</a:t>
              </a:r>
              <a:endParaRPr lang="en-GB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80296" y="2078051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</a:t>
              </a:r>
              <a:endParaRPr lang="en-GB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62663" y="1840324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</a:t>
              </a:r>
              <a:endParaRPr lang="en-GB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4262663" y="1584875"/>
              <a:ext cx="1235633" cy="82050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r>
                <a:rPr lang="en-GB" sz="1600" dirty="0" smtClean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</a:t>
              </a:r>
              <a:endParaRPr lang="en-GB" sz="1600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35125" y="2078051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385D8A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</a:t>
              </a:r>
              <a:endParaRPr lang="en-GB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474034" y="518165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15318" y="518165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Roles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071202" y="518165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180547" y="518165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Risks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101820" y="4999541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81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  <p:bldP spid="7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Arial" panose="020B0604020202020204" pitchFamily="34" charset="0"/>
              </a:rPr>
              <a:t>Approach</a:t>
            </a:r>
            <a:endParaRPr lang="en-US" b="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Inspired by what works well: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Best practices in FAP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OpenSE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 experience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Tailored: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Designed with FAP projects in mind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Key milestones &amp; flexibility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Templates &amp; examples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FAP PM Toolkit</a:t>
            </a:r>
          </a:p>
        </p:txBody>
      </p:sp>
    </p:spTree>
    <p:extLst>
      <p:ext uri="{BB962C8B-B14F-4D97-AF65-F5344CB8AC3E}">
        <p14:creationId xmlns:p14="http://schemas.microsoft.com/office/powerpoint/2010/main" val="12003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49" y="152818"/>
            <a:ext cx="11887201" cy="657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0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Arial" panose="020B0604020202020204" pitchFamily="34" charset="0"/>
              </a:rPr>
              <a:t>Next steps</a:t>
            </a:r>
            <a:endParaRPr lang="en-GB" b="0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66400" y="1254642"/>
            <a:ext cx="8488980" cy="473519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Centralise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projects information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Fine-tune toolkit based on feedback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Share outside of FAP?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FAP PM Toolkit</a:t>
            </a:r>
          </a:p>
        </p:txBody>
      </p:sp>
      <p:sp>
        <p:nvSpPr>
          <p:cNvPr id="9" name="TextBox 8">
            <a:hlinkClick r:id="rId3"/>
          </p:cNvPr>
          <p:cNvSpPr txBox="1"/>
          <p:nvPr/>
        </p:nvSpPr>
        <p:spPr>
          <a:xfrm>
            <a:off x="9751593" y="5171968"/>
            <a:ext cx="1939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 </a:t>
            </a:r>
            <a:r>
              <a:rPr lang="en-GB" sz="3200" dirty="0" smtClean="0"/>
              <a:t>Toolkit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6047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60A83D-447A-49C7-876B-6B71216A6B98}" vid="{E7A6825D-7DAD-4323-8B00-E37EA84FFB6B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60A83D-447A-49C7-876B-6B71216A6B98}" vid="{24760AF7-FD7B-4771-B19B-1B64AEDE4164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60A83D-447A-49C7-876B-6B71216A6B98}" vid="{52F5BD86-70C5-44EF-A8CC-CDB6CD068CB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F6A78E0EE41A47B3D4DF2F805AFD9E" ma:contentTypeVersion="0" ma:contentTypeDescription="Create a new document." ma:contentTypeScope="" ma:versionID="6515397f1de5ecfca43568e2fd26f2e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EA69A7-2C1F-4937-B2EA-9731B894DF5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9CE8D6C-1B9C-4639-A93B-C0CE2CB9C2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56575D9-7C16-4331-82DB-81B097E009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FAP_CERNCorporate16-9</Template>
  <TotalTime>843</TotalTime>
  <Words>211</Words>
  <Application>Microsoft Office PowerPoint</Application>
  <PresentationFormat>Widescreen</PresentationFormat>
  <Paragraphs>73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PT Sans</vt:lpstr>
      <vt:lpstr>Trebuchet MS</vt:lpstr>
      <vt:lpstr>Wingdings</vt:lpstr>
      <vt:lpstr>1_CERNCorporate16-9</vt:lpstr>
      <vt:lpstr>AIS_CERNCorporate16-9</vt:lpstr>
      <vt:lpstr>End Slides</vt:lpstr>
      <vt:lpstr>FAP Project Management Toolkit</vt:lpstr>
      <vt:lpstr>FAP-TPR-PA</vt:lpstr>
      <vt:lpstr>Background</vt:lpstr>
      <vt:lpstr>FAP needs</vt:lpstr>
      <vt:lpstr>Approach</vt:lpstr>
      <vt:lpstr>PowerPoint Presentation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E-Procurement high-level timeline</dc:title>
  <dc:creator>Emeline Charlotte Peyrat</dc:creator>
  <cp:lastModifiedBy>Emeline Peyrat</cp:lastModifiedBy>
  <cp:revision>220</cp:revision>
  <cp:lastPrinted>2016-03-21T17:04:46Z</cp:lastPrinted>
  <dcterms:created xsi:type="dcterms:W3CDTF">2016-11-11T08:30:48Z</dcterms:created>
  <dcterms:modified xsi:type="dcterms:W3CDTF">2018-03-21T10:15:17Z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0x01010020F6A78E0EE41A47B3D4DF2F805AFD9E</vt:lpwstr>
  </property>
</Properties>
</file>