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75" r:id="rId5"/>
    <p:sldId id="260" r:id="rId6"/>
    <p:sldId id="276" r:id="rId7"/>
    <p:sldId id="268" r:id="rId8"/>
    <p:sldId id="271" r:id="rId9"/>
    <p:sldId id="274" r:id="rId10"/>
    <p:sldId id="273" r:id="rId11"/>
    <p:sldId id="277" r:id="rId12"/>
    <p:sldId id="27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859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695E64-DA41-41AF-8499-F3566F1046F6}" type="datetimeFigureOut">
              <a:rPr lang="en-GB" smtClean="0"/>
              <a:t>16/04/2018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561FBC-C85C-405F-AFD9-31C59C6836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9878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17th April 2018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MS Project Alternative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17th April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MS Project Alternative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17th April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MS Project Alternative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17th April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MS Project Alternative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17th April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MS Project Alternative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17th April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MS Project Alternative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17th April 2018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MS Project Alternative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17th April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MS Project Alternative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Maria.Alandes.Pradillo@gmail.com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cda-surveys.web.cern.ch/fr/form/microsoft-project-survey" TargetMode="External"/><Relationship Id="rId2" Type="http://schemas.openxmlformats.org/officeDocument/2006/relationships/hyperlink" Target="https://cda-surveys.web.cern.ch/form/microsoft-project-survey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cda-surveys.web.cern.ch/webform/microsoft_project_survey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attermost.web.cern.ch/it-dep/channels/malt-msproject" TargetMode="External"/><Relationship Id="rId2" Type="http://schemas.openxmlformats.org/officeDocument/2006/relationships/hyperlink" Target="https://indico.cern.ch/event/709461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Initial list of alternative tools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17th April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 Project Alternative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3" cy="4667421"/>
          </a:xfrm>
        </p:spPr>
        <p:txBody>
          <a:bodyPr/>
          <a:lstStyle/>
          <a:p>
            <a:r>
              <a:rPr lang="en-GB" dirty="0" smtClean="0"/>
              <a:t>Ongoing evaluations</a:t>
            </a:r>
          </a:p>
          <a:p>
            <a:pPr lvl="1"/>
            <a:r>
              <a:rPr lang="en-GB" dirty="0" smtClean="0"/>
              <a:t>Open Project</a:t>
            </a:r>
          </a:p>
          <a:p>
            <a:pPr lvl="1"/>
            <a:r>
              <a:rPr lang="en-GB" dirty="0" smtClean="0"/>
              <a:t>Project </a:t>
            </a:r>
            <a:r>
              <a:rPr lang="en-GB" dirty="0" err="1" smtClean="0"/>
              <a:t>Libre</a:t>
            </a:r>
            <a:endParaRPr lang="en-GB" dirty="0" smtClean="0"/>
          </a:p>
          <a:p>
            <a:pPr lvl="1"/>
            <a:r>
              <a:rPr lang="en-GB" dirty="0" smtClean="0"/>
              <a:t>Gantt Project</a:t>
            </a:r>
          </a:p>
          <a:p>
            <a:pPr lvl="1"/>
            <a:r>
              <a:rPr lang="en-GB" dirty="0" smtClean="0"/>
              <a:t>Project Manager</a:t>
            </a:r>
          </a:p>
          <a:p>
            <a:pPr lvl="1"/>
            <a:r>
              <a:rPr lang="en-GB" dirty="0" smtClean="0"/>
              <a:t>Genius</a:t>
            </a:r>
          </a:p>
        </p:txBody>
      </p:sp>
    </p:spTree>
    <p:extLst>
      <p:ext uri="{BB962C8B-B14F-4D97-AF65-F5344CB8AC3E}">
        <p14:creationId xmlns:p14="http://schemas.microsoft.com/office/powerpoint/2010/main" val="22559670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Feedback, suggestions, questions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GB" dirty="0" smtClean="0"/>
              <a:t>Please, do not hesitate to get in touch with me:</a:t>
            </a:r>
          </a:p>
          <a:p>
            <a:pPr marL="36576" indent="0">
              <a:buNone/>
            </a:pPr>
            <a:r>
              <a:rPr lang="en-GB" dirty="0" smtClean="0">
                <a:hlinkClick r:id="rId2"/>
              </a:rPr>
              <a:t>Maria.Alandes.Pradillo@gmail.com</a:t>
            </a:r>
            <a:endParaRPr lang="en-GB" dirty="0" smtClean="0"/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17th April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 Project Alternative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0171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Thanks a lot!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939" y="1325606"/>
            <a:ext cx="8427115" cy="4667421"/>
          </a:xfrm>
        </p:spPr>
        <p:txBody>
          <a:bodyPr/>
          <a:lstStyle/>
          <a:p>
            <a:r>
              <a:rPr lang="en-GB" dirty="0" smtClean="0"/>
              <a:t>Please, fill in the survey if you haven’t done this yet:</a:t>
            </a:r>
          </a:p>
          <a:p>
            <a:pPr lvl="1"/>
            <a:r>
              <a:rPr lang="en-GB" dirty="0" smtClean="0"/>
              <a:t>English</a:t>
            </a:r>
          </a:p>
          <a:p>
            <a:pPr lvl="2"/>
            <a:r>
              <a:rPr lang="fr-FR" sz="2000" dirty="0">
                <a:hlinkClick r:id="rId2"/>
              </a:rPr>
              <a:t>https://</a:t>
            </a:r>
            <a:r>
              <a:rPr lang="fr-FR" sz="2000" dirty="0" smtClean="0">
                <a:hlinkClick r:id="rId2"/>
              </a:rPr>
              <a:t>cda-surveys.web.cern.ch/form/microsoft-project-survey</a:t>
            </a:r>
            <a:endParaRPr lang="fr-FR" sz="2000" dirty="0" smtClean="0"/>
          </a:p>
          <a:p>
            <a:pPr lvl="1"/>
            <a:r>
              <a:rPr lang="en-GB" dirty="0" smtClean="0"/>
              <a:t>French</a:t>
            </a:r>
          </a:p>
          <a:p>
            <a:pPr lvl="2"/>
            <a:r>
              <a:rPr lang="fr-FR" sz="2000" dirty="0">
                <a:hlinkClick r:id="rId3"/>
              </a:rPr>
              <a:t>https://</a:t>
            </a:r>
            <a:r>
              <a:rPr lang="fr-FR" sz="2000" dirty="0" smtClean="0">
                <a:hlinkClick r:id="rId3"/>
              </a:rPr>
              <a:t>cda-surveys.web.cern.ch/fr/form/microsoft-project-survey</a:t>
            </a:r>
            <a:endParaRPr lang="fr-FR" sz="2000" dirty="0" smtClean="0"/>
          </a:p>
          <a:p>
            <a:pPr lvl="2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17th April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 Project Alternative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85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835" y="2444814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Alternative for MS Project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872835" y="3207705"/>
            <a:ext cx="3978442" cy="850418"/>
          </a:xfrm>
        </p:spPr>
        <p:txBody>
          <a:bodyPr>
            <a:noAutofit/>
          </a:bodyPr>
          <a:lstStyle/>
          <a:p>
            <a:r>
              <a:rPr lang="en-GB" sz="2400" dirty="0" smtClean="0"/>
              <a:t>PMMU 17</a:t>
            </a:r>
            <a:r>
              <a:rPr lang="en-GB" sz="2400" baseline="30000" dirty="0" smtClean="0"/>
              <a:t>th</a:t>
            </a:r>
            <a:r>
              <a:rPr lang="en-GB" sz="2400" dirty="0" smtClean="0"/>
              <a:t> April 2017</a:t>
            </a:r>
          </a:p>
          <a:p>
            <a:r>
              <a:rPr lang="en-GB" sz="2000" dirty="0" smtClean="0"/>
              <a:t>Maria Alandes – IT/CDA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929053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Outlook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Why an alternative for MS Project?</a:t>
            </a:r>
          </a:p>
          <a:p>
            <a:r>
              <a:rPr lang="en-GB" dirty="0" smtClean="0"/>
              <a:t>Project plan</a:t>
            </a:r>
          </a:p>
          <a:p>
            <a:r>
              <a:rPr lang="en-GB" dirty="0" smtClean="0"/>
              <a:t>User community</a:t>
            </a:r>
          </a:p>
          <a:p>
            <a:r>
              <a:rPr lang="en-GB" dirty="0" smtClean="0"/>
              <a:t>User survey</a:t>
            </a:r>
          </a:p>
          <a:p>
            <a:r>
              <a:rPr lang="en-GB" dirty="0" smtClean="0"/>
              <a:t>User communication</a:t>
            </a:r>
          </a:p>
          <a:p>
            <a:r>
              <a:rPr lang="en-GB" dirty="0" smtClean="0"/>
              <a:t>Initial list of alternative tools</a:t>
            </a:r>
          </a:p>
          <a:p>
            <a:endParaRPr lang="en-GB" dirty="0" smtClean="0"/>
          </a:p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17th April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 Project Alternative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278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Why an alternative for MS Project?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7137"/>
            <a:ext cx="8112466" cy="4715889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It </a:t>
            </a:r>
            <a:r>
              <a:rPr lang="en-GB" dirty="0"/>
              <a:t>is very likely that MS product licenses will suffer a dramatic increase as of </a:t>
            </a:r>
            <a:r>
              <a:rPr lang="en-GB" dirty="0" smtClean="0"/>
              <a:t>2019</a:t>
            </a:r>
          </a:p>
          <a:p>
            <a:r>
              <a:rPr lang="en-GB" dirty="0" smtClean="0"/>
              <a:t>This is an </a:t>
            </a:r>
            <a:r>
              <a:rPr lang="en-GB" dirty="0"/>
              <a:t>opportunity to understand better what most of the users need from a planning and scheduling </a:t>
            </a:r>
            <a:r>
              <a:rPr lang="en-GB" dirty="0" smtClean="0"/>
              <a:t>tool</a:t>
            </a:r>
            <a:endParaRPr lang="fr-FR" dirty="0"/>
          </a:p>
          <a:p>
            <a:pPr lvl="1"/>
            <a:r>
              <a:rPr lang="en-US" sz="2800" dirty="0"/>
              <a:t>Assumption is that most don’t use the extensive features of MS </a:t>
            </a:r>
            <a:r>
              <a:rPr lang="en-US" sz="2800" dirty="0" smtClean="0"/>
              <a:t>Project</a:t>
            </a:r>
            <a:endParaRPr lang="en-GB" dirty="0" smtClean="0"/>
          </a:p>
          <a:p>
            <a:r>
              <a:rPr lang="en-GB" dirty="0" smtClean="0"/>
              <a:t>IT would like to </a:t>
            </a:r>
            <a:r>
              <a:rPr lang="en-GB" dirty="0"/>
              <a:t>offer a product suitable for </a:t>
            </a:r>
            <a:r>
              <a:rPr lang="en-GB" dirty="0" smtClean="0"/>
              <a:t>user </a:t>
            </a:r>
            <a:r>
              <a:rPr lang="en-GB" dirty="0"/>
              <a:t>needs that costs less to CERN </a:t>
            </a:r>
            <a:endParaRPr lang="en-GB" dirty="0" smtClean="0"/>
          </a:p>
          <a:p>
            <a:pPr lvl="1"/>
            <a:r>
              <a:rPr lang="en-US" sz="2800" dirty="0" smtClean="0"/>
              <a:t>ideally </a:t>
            </a:r>
            <a:r>
              <a:rPr lang="en-US" sz="2800" dirty="0"/>
              <a:t>zero </a:t>
            </a:r>
            <a:r>
              <a:rPr lang="en-US" sz="2800" dirty="0" smtClean="0"/>
              <a:t>license </a:t>
            </a:r>
            <a:r>
              <a:rPr lang="en-US" sz="2800" dirty="0"/>
              <a:t>costs if a suitable open source tool is found!</a:t>
            </a:r>
            <a:endParaRPr lang="fr-FR" sz="2800" dirty="0"/>
          </a:p>
          <a:p>
            <a:pPr lvl="1"/>
            <a:r>
              <a:rPr lang="en-GB" dirty="0" smtClean="0"/>
              <a:t>while </a:t>
            </a:r>
            <a:r>
              <a:rPr lang="en-GB" dirty="0"/>
              <a:t>this should be fine for most users, those really needing MS </a:t>
            </a:r>
            <a:r>
              <a:rPr lang="en-GB" dirty="0" smtClean="0"/>
              <a:t>Project will still </a:t>
            </a:r>
            <a:r>
              <a:rPr lang="en-GB" dirty="0"/>
              <a:t>be able to use it, although probably at a higher </a:t>
            </a:r>
            <a:r>
              <a:rPr lang="en-GB" dirty="0" smtClean="0"/>
              <a:t>cost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17th April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 Project Alternative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124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Project plan – Evaluation Phase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17th April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 Project Alternative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632" y="1382852"/>
            <a:ext cx="6172735" cy="4092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01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Project plan – Validation and Deployment Phase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17th April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 Project Alternative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19709"/>
            <a:ext cx="9144000" cy="3218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01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User community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17th April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 Project Alternative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1088033" y="1114695"/>
            <a:ext cx="2409827" cy="2264002"/>
          </a:xfrm>
          <a:prstGeom prst="ellipse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1372817" y="1295683"/>
            <a:ext cx="2274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1558 </a:t>
            </a:r>
            <a:r>
              <a:rPr lang="en-GB" dirty="0" smtClean="0"/>
              <a:t>CMF hosts</a:t>
            </a:r>
            <a:endParaRPr lang="fr-FR" dirty="0"/>
          </a:p>
        </p:txBody>
      </p:sp>
      <p:sp>
        <p:nvSpPr>
          <p:cNvPr id="9" name="Oval 8"/>
          <p:cNvSpPr/>
          <p:nvPr/>
        </p:nvSpPr>
        <p:spPr>
          <a:xfrm>
            <a:off x="1223195" y="1676969"/>
            <a:ext cx="1720299" cy="1451844"/>
          </a:xfrm>
          <a:prstGeom prst="ellipse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5061" y="1111387"/>
            <a:ext cx="4463262" cy="3042864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 flipH="1" flipV="1">
            <a:off x="5052710" y="3866414"/>
            <a:ext cx="657461" cy="6273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5332320" y="3866414"/>
            <a:ext cx="377851" cy="6273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5710171" y="3806043"/>
            <a:ext cx="0" cy="6876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5710171" y="3866414"/>
            <a:ext cx="929514" cy="6273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5506131" y="3806043"/>
            <a:ext cx="204040" cy="6876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4765543" y="3806043"/>
            <a:ext cx="944628" cy="6876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965042" y="4554104"/>
            <a:ext cx="35629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Approached users in these departments</a:t>
            </a:r>
            <a:endParaRPr lang="fr-F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55" y="3500445"/>
            <a:ext cx="4578493" cy="275563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504683" y="1781852"/>
            <a:ext cx="2142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1273 users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1473676" y="2145337"/>
            <a:ext cx="1083133" cy="830145"/>
          </a:xfrm>
          <a:prstGeom prst="ellipse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787</a:t>
            </a:r>
            <a:r>
              <a:rPr lang="en-GB" dirty="0" smtClean="0"/>
              <a:t> </a:t>
            </a:r>
            <a:r>
              <a:rPr lang="en-GB" sz="1200" dirty="0" smtClean="0"/>
              <a:t>active users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42409742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User survey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000" dirty="0">
                <a:hlinkClick r:id="rId2"/>
              </a:rPr>
              <a:t>https://</a:t>
            </a:r>
            <a:r>
              <a:rPr lang="fr-FR" sz="2000" dirty="0" smtClean="0">
                <a:hlinkClick r:id="rId2"/>
              </a:rPr>
              <a:t>cda-surveys.web.cern.ch/webform/microsoft_project_survey</a:t>
            </a:r>
            <a:endParaRPr lang="fr-FR" sz="2000" dirty="0" smtClean="0"/>
          </a:p>
          <a:p>
            <a:r>
              <a:rPr lang="en-GB" sz="2000" dirty="0" smtClean="0"/>
              <a:t>17 questions</a:t>
            </a:r>
          </a:p>
          <a:p>
            <a:pPr lvl="1"/>
            <a:r>
              <a:rPr lang="en-GB" sz="1600" dirty="0" smtClean="0"/>
              <a:t>To help us understand better how MS Project and other project scheduling/planning tools are being used today at CERN</a:t>
            </a:r>
          </a:p>
          <a:p>
            <a:pPr lvl="1"/>
            <a:r>
              <a:rPr lang="en-GB" sz="1600" dirty="0" smtClean="0"/>
              <a:t>Statistics about departments, user roles, collaboration, </a:t>
            </a:r>
            <a:r>
              <a:rPr lang="en-GB" sz="1600" dirty="0" err="1" smtClean="0"/>
              <a:t>etc</a:t>
            </a:r>
            <a:endParaRPr lang="en-GB" sz="1600" dirty="0" smtClean="0"/>
          </a:p>
          <a:p>
            <a:r>
              <a:rPr lang="en-GB" sz="2000" dirty="0" smtClean="0"/>
              <a:t>Sent </a:t>
            </a:r>
            <a:r>
              <a:rPr lang="en-GB" sz="2000" dirty="0"/>
              <a:t>to the following people: </a:t>
            </a:r>
          </a:p>
          <a:p>
            <a:pPr lvl="1"/>
            <a:r>
              <a:rPr lang="en-GB" sz="1600" dirty="0"/>
              <a:t>Users that according to CMF have MS Project installed </a:t>
            </a:r>
          </a:p>
          <a:p>
            <a:pPr lvl="1"/>
            <a:r>
              <a:rPr lang="en-GB" sz="1600" dirty="0"/>
              <a:t>Merlin Users </a:t>
            </a:r>
            <a:r>
              <a:rPr lang="en-GB" sz="1600" dirty="0" smtClean="0"/>
              <a:t>(list obtained internally in IT-CDA)</a:t>
            </a:r>
            <a:endParaRPr lang="en-GB" sz="1600" dirty="0"/>
          </a:p>
          <a:p>
            <a:pPr lvl="1"/>
            <a:r>
              <a:rPr lang="en-GB" sz="1600" dirty="0"/>
              <a:t>Users who answered the IT-CDA user survey launched in 2017 and who gave feedback to the Project Management Tools related questions </a:t>
            </a:r>
            <a:endParaRPr lang="en-GB" sz="1600" dirty="0" smtClean="0"/>
          </a:p>
          <a:p>
            <a:r>
              <a:rPr lang="en-GB" sz="2000" dirty="0" smtClean="0"/>
              <a:t>1520 users – 225 replies so far (14%)</a:t>
            </a:r>
            <a:endParaRPr lang="en-GB" sz="2000" dirty="0"/>
          </a:p>
          <a:p>
            <a:endParaRPr lang="en-GB" sz="2000" dirty="0" smtClean="0"/>
          </a:p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17th April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 Project Alternative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4143" y="4353967"/>
            <a:ext cx="3368490" cy="2024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4179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User communication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Upcoming Presentations</a:t>
            </a:r>
            <a:endParaRPr lang="en-GB" dirty="0"/>
          </a:p>
          <a:p>
            <a:pPr lvl="1"/>
            <a:r>
              <a:rPr lang="en-GB" dirty="0" smtClean="0"/>
              <a:t>28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/>
              <a:t>May </a:t>
            </a:r>
            <a:r>
              <a:rPr lang="en-GB" dirty="0" smtClean="0"/>
              <a:t>– ITUM - </a:t>
            </a:r>
            <a:r>
              <a:rPr lang="en-US" dirty="0"/>
              <a:t>: </a:t>
            </a:r>
            <a:r>
              <a:rPr lang="en-US" u="sng" dirty="0">
                <a:hlinkClick r:id="rId2"/>
              </a:rPr>
              <a:t>https://indico.cern.ch/event/709461/</a:t>
            </a:r>
            <a:endParaRPr lang="en-GB" dirty="0" smtClean="0"/>
          </a:p>
          <a:p>
            <a:r>
              <a:rPr lang="en-GB" dirty="0" err="1" smtClean="0"/>
              <a:t>Mattermost</a:t>
            </a:r>
            <a:r>
              <a:rPr lang="en-GB" dirty="0" smtClean="0"/>
              <a:t> Channel</a:t>
            </a:r>
          </a:p>
          <a:p>
            <a:pPr lvl="1"/>
            <a:r>
              <a:rPr lang="en-GB" dirty="0" smtClean="0"/>
              <a:t>Technical discussions</a:t>
            </a:r>
          </a:p>
          <a:p>
            <a:pPr lvl="2"/>
            <a:r>
              <a:rPr lang="fr-FR" dirty="0">
                <a:hlinkClick r:id="rId3"/>
              </a:rPr>
              <a:t>https://</a:t>
            </a:r>
            <a:r>
              <a:rPr lang="fr-FR" dirty="0" smtClean="0">
                <a:hlinkClick r:id="rId3"/>
              </a:rPr>
              <a:t>mattermost.web.cern.ch/it-dep/channels/malt-msproject</a:t>
            </a:r>
            <a:endParaRPr lang="fr-FR" dirty="0" smtClean="0"/>
          </a:p>
          <a:p>
            <a:r>
              <a:rPr lang="en-GB" dirty="0"/>
              <a:t>Your input is very important – </a:t>
            </a:r>
            <a:r>
              <a:rPr lang="en-GB" b="1" u="sng" dirty="0"/>
              <a:t>please help us to get this right! </a:t>
            </a:r>
            <a:endParaRPr lang="fr-FR" b="1" u="sng" dirty="0"/>
          </a:p>
          <a:p>
            <a:endParaRPr lang="fr-FR" dirty="0" smtClean="0"/>
          </a:p>
          <a:p>
            <a:pPr lvl="1"/>
            <a:endParaRPr lang="fr-FR" dirty="0"/>
          </a:p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17th April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MS Project Alternative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673460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719</TotalTime>
  <Words>426</Words>
  <Application>Microsoft Office PowerPoint</Application>
  <PresentationFormat>On-screen Show (4:3)</PresentationFormat>
  <Paragraphs>88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Optima</vt:lpstr>
      <vt:lpstr>CERNCorporate4-3</vt:lpstr>
      <vt:lpstr>PowerPoint Presentation</vt:lpstr>
      <vt:lpstr>Alternative for MS Project</vt:lpstr>
      <vt:lpstr>Outlook</vt:lpstr>
      <vt:lpstr>Why an alternative for MS Project?</vt:lpstr>
      <vt:lpstr>Project plan – Evaluation Phase</vt:lpstr>
      <vt:lpstr>Project plan – Validation and Deployment Phase</vt:lpstr>
      <vt:lpstr>User community</vt:lpstr>
      <vt:lpstr>User survey</vt:lpstr>
      <vt:lpstr>User communication</vt:lpstr>
      <vt:lpstr>Initial list of alternative tools</vt:lpstr>
      <vt:lpstr>Feedback, suggestions, questions</vt:lpstr>
      <vt:lpstr>Thanks a lot!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Maria Alandes Pradillo</cp:lastModifiedBy>
  <cp:revision>74</cp:revision>
  <dcterms:created xsi:type="dcterms:W3CDTF">2012-11-30T11:04:26Z</dcterms:created>
  <dcterms:modified xsi:type="dcterms:W3CDTF">2018-04-16T14:10:04Z</dcterms:modified>
</cp:coreProperties>
</file>