
<file path=[Content_Types].xml><?xml version="1.0" encoding="utf-8"?>
<Types xmlns="http://schemas.openxmlformats.org/package/2006/content-types">
  <Default Extension="xml" ContentType="application/xml"/>
  <Default Extension="jpg" ContentType="image/jpeg"/>
  <Default Extension="tiff" ContentType="image/tiff"/>
  <Default Extension="emf" ContentType="image/x-emf"/>
  <Default Extension="jpeg" ContentType="image/jpeg"/>
  <Default Extension="rels" ContentType="application/vnd.openxmlformats-package.relationships+xml"/>
  <Default Extension="vml" ContentType="application/vnd.openxmlformats-officedocument.vmlDrawing"/>
  <Default Extension="wdp" ContentType="image/vnd.ms-photo"/>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embeddings/oleObject1.bin" ContentType="application/vnd.openxmlformats-officedocument.oleObject"/>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embeddings/oleObject2.bin" ContentType="application/vnd.openxmlformats-officedocument.oleObject"/>
  <Override PartName="/ppt/notesSlides/notesSlide11.xml" ContentType="application/vnd.openxmlformats-officedocument.presentationml.notesSlide+xml"/>
  <Override PartName="/ppt/embeddings/oleObject3.bin" ContentType="application/vnd.openxmlformats-officedocument.oleObject"/>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embeddings/oleObject4.bin" ContentType="application/vnd.openxmlformats-officedocument.oleObject"/>
  <Override PartName="/ppt/notesSlides/notesSlide15.xml" ContentType="application/vnd.openxmlformats-officedocument.presentationml.notesSlide+xml"/>
  <Override PartName="/ppt/embeddings/oleObject5.bin" ContentType="application/vnd.openxmlformats-officedocument.oleObject"/>
  <Override PartName="/ppt/notesSlides/notesSlide16.xml" ContentType="application/vnd.openxmlformats-officedocument.presentationml.notesSlide+xml"/>
  <Override PartName="/ppt/embeddings/oleObject6.bin" ContentType="application/vnd.openxmlformats-officedocument.oleObject"/>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 id="2147483672" r:id="rId2"/>
  </p:sldMasterIdLst>
  <p:notesMasterIdLst>
    <p:notesMasterId r:id="rId36"/>
  </p:notesMasterIdLst>
  <p:handoutMasterIdLst>
    <p:handoutMasterId r:id="rId37"/>
  </p:handoutMasterIdLst>
  <p:sldIdLst>
    <p:sldId id="494" r:id="rId3"/>
    <p:sldId id="648" r:id="rId4"/>
    <p:sldId id="649" r:id="rId5"/>
    <p:sldId id="547" r:id="rId6"/>
    <p:sldId id="586" r:id="rId7"/>
    <p:sldId id="655" r:id="rId8"/>
    <p:sldId id="583" r:id="rId9"/>
    <p:sldId id="657" r:id="rId10"/>
    <p:sldId id="595" r:id="rId11"/>
    <p:sldId id="631" r:id="rId12"/>
    <p:sldId id="633" r:id="rId13"/>
    <p:sldId id="622" r:id="rId14"/>
    <p:sldId id="639" r:id="rId15"/>
    <p:sldId id="643" r:id="rId16"/>
    <p:sldId id="666" r:id="rId17"/>
    <p:sldId id="645" r:id="rId18"/>
    <p:sldId id="660" r:id="rId19"/>
    <p:sldId id="644" r:id="rId20"/>
    <p:sldId id="646" r:id="rId21"/>
    <p:sldId id="652" r:id="rId22"/>
    <p:sldId id="661" r:id="rId23"/>
    <p:sldId id="667" r:id="rId24"/>
    <p:sldId id="653" r:id="rId25"/>
    <p:sldId id="551" r:id="rId26"/>
    <p:sldId id="584" r:id="rId27"/>
    <p:sldId id="554" r:id="rId28"/>
    <p:sldId id="669" r:id="rId29"/>
    <p:sldId id="552" r:id="rId30"/>
    <p:sldId id="658" r:id="rId31"/>
    <p:sldId id="665" r:id="rId32"/>
    <p:sldId id="663" r:id="rId33"/>
    <p:sldId id="664" r:id="rId34"/>
    <p:sldId id="668" r:id="rId3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9736E2"/>
    <a:srgbClr val="66FFCC"/>
    <a:srgbClr val="66FFFF"/>
    <a:srgbClr val="00B900"/>
    <a:srgbClr val="6E23C6"/>
    <a:srgbClr val="AB00AB"/>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007" autoAdjust="0"/>
  </p:normalViewPr>
  <p:slideViewPr>
    <p:cSldViewPr snapToGrid="0" snapToObjects="1">
      <p:cViewPr>
        <p:scale>
          <a:sx n="85" d="100"/>
          <a:sy n="85" d="100"/>
        </p:scale>
        <p:origin x="-1800" y="-8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slide" Target="slides/slide24.xml"/><Relationship Id="rId27" Type="http://schemas.openxmlformats.org/officeDocument/2006/relationships/slide" Target="slides/slide25.xml"/><Relationship Id="rId28" Type="http://schemas.openxmlformats.org/officeDocument/2006/relationships/slide" Target="slides/slide26.xml"/><Relationship Id="rId29" Type="http://schemas.openxmlformats.org/officeDocument/2006/relationships/slide" Target="slides/slide2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30" Type="http://schemas.openxmlformats.org/officeDocument/2006/relationships/slide" Target="slides/slide28.xml"/><Relationship Id="rId31" Type="http://schemas.openxmlformats.org/officeDocument/2006/relationships/slide" Target="slides/slide29.xml"/><Relationship Id="rId32" Type="http://schemas.openxmlformats.org/officeDocument/2006/relationships/slide" Target="slides/slide30.xml"/><Relationship Id="rId9" Type="http://schemas.openxmlformats.org/officeDocument/2006/relationships/slide" Target="slides/slide7.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33" Type="http://schemas.openxmlformats.org/officeDocument/2006/relationships/slide" Target="slides/slide31.xml"/><Relationship Id="rId34" Type="http://schemas.openxmlformats.org/officeDocument/2006/relationships/slide" Target="slides/slide32.xml"/><Relationship Id="rId35" Type="http://schemas.openxmlformats.org/officeDocument/2006/relationships/slide" Target="slides/slide33.xml"/><Relationship Id="rId36" Type="http://schemas.openxmlformats.org/officeDocument/2006/relationships/notesMaster" Target="notesMasters/notesMaster1.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37" Type="http://schemas.openxmlformats.org/officeDocument/2006/relationships/handoutMaster" Target="handoutMasters/handoutMaster1.xml"/><Relationship Id="rId38" Type="http://schemas.openxmlformats.org/officeDocument/2006/relationships/printerSettings" Target="printerSettings/printerSettings1.bin"/><Relationship Id="rId39" Type="http://schemas.openxmlformats.org/officeDocument/2006/relationships/presProps" Target="presProps.xml"/><Relationship Id="rId40" Type="http://schemas.openxmlformats.org/officeDocument/2006/relationships/viewProps" Target="viewProps.xml"/><Relationship Id="rId41" Type="http://schemas.openxmlformats.org/officeDocument/2006/relationships/theme" Target="theme/theme1.xml"/><Relationship Id="rId42"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9.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1.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5.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5.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5.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B2CBBF6-7E84-5D4C-8817-28D4CF149454}" type="datetime1">
              <a:rPr lang="en-US" smtClean="0"/>
              <a:t>8/20/18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23C34DA-CFE7-014A-AE60-44751670CA15}" type="slidenum">
              <a:rPr lang="en-US" smtClean="0"/>
              <a:t>‹#›</a:t>
            </a:fld>
            <a:endParaRPr lang="en-US"/>
          </a:p>
        </p:txBody>
      </p:sp>
    </p:spTree>
    <p:extLst>
      <p:ext uri="{BB962C8B-B14F-4D97-AF65-F5344CB8AC3E}">
        <p14:creationId xmlns:p14="http://schemas.microsoft.com/office/powerpoint/2010/main" val="142827660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107FF32-CE6A-DD47-94C9-528828A306B7}" type="datetime1">
              <a:rPr lang="en-US" smtClean="0"/>
              <a:t>8/20/18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DF5D8A2-213D-EC4E-83FB-1C8F34D5F0E7}" type="slidenum">
              <a:rPr lang="en-US" smtClean="0"/>
              <a:t>‹#›</a:t>
            </a:fld>
            <a:endParaRPr lang="en-US"/>
          </a:p>
        </p:txBody>
      </p:sp>
    </p:spTree>
    <p:extLst>
      <p:ext uri="{BB962C8B-B14F-4D97-AF65-F5344CB8AC3E}">
        <p14:creationId xmlns:p14="http://schemas.microsoft.com/office/powerpoint/2010/main" val="1513550167"/>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A5BD2C8-8DC2-4145-B3DB-375524B7A5C3}" type="slidenum">
              <a:rPr lang="en-US" smtClean="0">
                <a:solidFill>
                  <a:prstClr val="black"/>
                </a:solidFill>
                <a:latin typeface="Calibri"/>
              </a:rPr>
              <a:pPr/>
              <a:t>1</a:t>
            </a:fld>
            <a:endParaRPr lang="en-US">
              <a:solidFill>
                <a:prstClr val="black"/>
              </a:solidFill>
              <a:latin typeface="Calibri"/>
            </a:endParaRPr>
          </a:p>
        </p:txBody>
      </p:sp>
    </p:spTree>
    <p:extLst>
      <p:ext uri="{BB962C8B-B14F-4D97-AF65-F5344CB8AC3E}">
        <p14:creationId xmlns:p14="http://schemas.microsoft.com/office/powerpoint/2010/main" val="80677326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smtClean="0"/>
              <a:t>So we chose to think in the framework of the effective theory first developed by</a:t>
            </a:r>
            <a:r>
              <a:rPr lang="is-IS" dirty="0" smtClean="0"/>
              <a:t>…. </a:t>
            </a:r>
            <a:r>
              <a:rPr lang="en-US" dirty="0" smtClean="0"/>
              <a:t>for</a:t>
            </a:r>
            <a:r>
              <a:rPr lang="en-US" baseline="0" dirty="0" smtClean="0"/>
              <a:t> characterizing all possible </a:t>
            </a:r>
            <a:r>
              <a:rPr lang="en-US" baseline="0" dirty="0" err="1" smtClean="0"/>
              <a:t>dm</a:t>
            </a:r>
            <a:r>
              <a:rPr lang="en-US" baseline="0" dirty="0" smtClean="0"/>
              <a:t> signals in </a:t>
            </a:r>
            <a:r>
              <a:rPr lang="en-US" baseline="0" dirty="0" err="1" smtClean="0"/>
              <a:t>dd</a:t>
            </a:r>
            <a:r>
              <a:rPr lang="en-US" baseline="0" dirty="0" smtClean="0"/>
              <a:t> experiments. The main idea of this approach was to produce a model-independent framework where, instead of considering individual complete </a:t>
            </a:r>
            <a:r>
              <a:rPr lang="en-US" baseline="0" dirty="0" err="1" smtClean="0"/>
              <a:t>dm</a:t>
            </a:r>
            <a:r>
              <a:rPr lang="en-US" baseline="0" dirty="0" smtClean="0"/>
              <a:t> models, one considers a full set of </a:t>
            </a:r>
            <a:r>
              <a:rPr lang="en-US" baseline="0" dirty="0" err="1" smtClean="0"/>
              <a:t>nonrel</a:t>
            </a:r>
            <a:r>
              <a:rPr lang="en-US" baseline="0" dirty="0" smtClean="0"/>
              <a:t> ops that couple </a:t>
            </a:r>
            <a:r>
              <a:rPr lang="en-US" baseline="0" dirty="0" err="1" smtClean="0"/>
              <a:t>dm</a:t>
            </a:r>
            <a:r>
              <a:rPr lang="en-US" baseline="0" dirty="0" smtClean="0"/>
              <a:t> to nucleons, including </a:t>
            </a:r>
            <a:r>
              <a:rPr lang="en-US" baseline="0" dirty="0" err="1" smtClean="0"/>
              <a:t>vel</a:t>
            </a:r>
            <a:r>
              <a:rPr lang="en-US" baseline="0" dirty="0" smtClean="0"/>
              <a:t> and mom dependent ones</a:t>
            </a:r>
            <a:r>
              <a:rPr lang="is-IS" baseline="0" dirty="0" smtClean="0"/>
              <a:t>… so in that sense going beyond the standard si and sd interactions typically discussed for the purposes of esclusion limits... </a:t>
            </a:r>
            <a:r>
              <a:rPr lang="en-US" baseline="0" dirty="0" smtClean="0"/>
              <a:t>A</a:t>
            </a:r>
            <a:r>
              <a:rPr lang="is-IS" baseline="0" dirty="0" smtClean="0"/>
              <a:t>nd these effective interactions that the operators describe provide an empirical categorization of the theory space for low-energy experiments. </a:t>
            </a:r>
            <a:r>
              <a:rPr lang="en-US" baseline="0" dirty="0" smtClean="0"/>
              <a:t>A</a:t>
            </a:r>
            <a:r>
              <a:rPr lang="is-IS" baseline="0" dirty="0" smtClean="0"/>
              <a:t>nd then also, this previous work discussed mapping between the EFT observables---coefficients that stand in front of the eff operators---onto constraints on possible underlying complete high energy theories of dm. </a:t>
            </a:r>
            <a:r>
              <a:rPr lang="en-US" baseline="0" dirty="0" smtClean="0"/>
              <a:t>I</a:t>
            </a:r>
            <a:r>
              <a:rPr lang="is-IS" baseline="0" dirty="0" smtClean="0"/>
              <a:t> will not go  </a:t>
            </a:r>
            <a:endParaRPr lang="en-US" dirty="0" smtClean="0"/>
          </a:p>
        </p:txBody>
      </p:sp>
      <p:sp>
        <p:nvSpPr>
          <p:cNvPr id="4" name="Slide Number Placeholder 3"/>
          <p:cNvSpPr>
            <a:spLocks noGrp="1"/>
          </p:cNvSpPr>
          <p:nvPr>
            <p:ph type="sldNum" sz="quarter" idx="10"/>
          </p:nvPr>
        </p:nvSpPr>
        <p:spPr/>
        <p:txBody>
          <a:bodyPr/>
          <a:lstStyle/>
          <a:p>
            <a:fld id="{4B8C7B65-62E9-184E-8033-A643FD5656D7}" type="slidenum">
              <a:rPr lang="en-US" smtClean="0"/>
              <a:t>11</a:t>
            </a:fld>
            <a:endParaRPr lang="en-US"/>
          </a:p>
        </p:txBody>
      </p:sp>
    </p:spTree>
    <p:extLst>
      <p:ext uri="{BB962C8B-B14F-4D97-AF65-F5344CB8AC3E}">
        <p14:creationId xmlns:p14="http://schemas.microsoft.com/office/powerpoint/2010/main" val="28612155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ADD here S4 and EDGES</a:t>
            </a:r>
            <a:endParaRPr lang="en-US" dirty="0"/>
          </a:p>
        </p:txBody>
      </p:sp>
      <p:sp>
        <p:nvSpPr>
          <p:cNvPr id="4" name="Slide Number Placeholder 3"/>
          <p:cNvSpPr>
            <a:spLocks noGrp="1"/>
          </p:cNvSpPr>
          <p:nvPr>
            <p:ph type="sldNum" sz="quarter" idx="10"/>
          </p:nvPr>
        </p:nvSpPr>
        <p:spPr/>
        <p:txBody>
          <a:bodyPr/>
          <a:lstStyle/>
          <a:p>
            <a:fld id="{DDF5D8A2-213D-EC4E-83FB-1C8F34D5F0E7}" type="slidenum">
              <a:rPr lang="en-US" smtClean="0"/>
              <a:t>14</a:t>
            </a:fld>
            <a:endParaRPr lang="en-US"/>
          </a:p>
        </p:txBody>
      </p:sp>
    </p:spTree>
    <p:extLst>
      <p:ext uri="{BB962C8B-B14F-4D97-AF65-F5344CB8AC3E}">
        <p14:creationId xmlns:p14="http://schemas.microsoft.com/office/powerpoint/2010/main" val="421328456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Like </a:t>
            </a:r>
            <a:r>
              <a:rPr lang="en-US" dirty="0" err="1" smtClean="0"/>
              <a:t>subir</a:t>
            </a:r>
            <a:r>
              <a:rPr lang="en-US" dirty="0" smtClean="0"/>
              <a:t> noted after </a:t>
            </a:r>
            <a:r>
              <a:rPr lang="en-US" dirty="0" err="1" smtClean="0"/>
              <a:t>jordi’s</a:t>
            </a:r>
            <a:r>
              <a:rPr lang="en-US" dirty="0" smtClean="0"/>
              <a:t> talk yesterday</a:t>
            </a:r>
            <a:r>
              <a:rPr lang="is-IS" dirty="0" smtClean="0"/>
              <a:t>…. </a:t>
            </a:r>
            <a:r>
              <a:rPr lang="en-US" dirty="0" smtClean="0"/>
              <a:t>T</a:t>
            </a:r>
            <a:r>
              <a:rPr lang="is-IS" dirty="0" smtClean="0"/>
              <a:t>his is why we look to gaia</a:t>
            </a:r>
            <a:r>
              <a:rPr lang="is-IS" baseline="0" dirty="0" smtClean="0"/>
              <a:t> with hope.</a:t>
            </a:r>
            <a:endParaRPr lang="en-US" dirty="0"/>
          </a:p>
        </p:txBody>
      </p:sp>
      <p:sp>
        <p:nvSpPr>
          <p:cNvPr id="4" name="Slide Number Placeholder 3"/>
          <p:cNvSpPr>
            <a:spLocks noGrp="1"/>
          </p:cNvSpPr>
          <p:nvPr>
            <p:ph type="sldNum" sz="quarter" idx="10"/>
          </p:nvPr>
        </p:nvSpPr>
        <p:spPr/>
        <p:txBody>
          <a:bodyPr/>
          <a:lstStyle/>
          <a:p>
            <a:fld id="{DDF5D8A2-213D-EC4E-83FB-1C8F34D5F0E7}" type="slidenum">
              <a:rPr lang="en-US" smtClean="0"/>
              <a:t>15</a:t>
            </a:fld>
            <a:endParaRPr lang="en-US"/>
          </a:p>
        </p:txBody>
      </p:sp>
    </p:spTree>
    <p:extLst>
      <p:ext uri="{BB962C8B-B14F-4D97-AF65-F5344CB8AC3E}">
        <p14:creationId xmlns:p14="http://schemas.microsoft.com/office/powerpoint/2010/main" val="12076231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a:t>
            </a:r>
            <a:r>
              <a:rPr lang="en-US" dirty="0" err="1" smtClean="0"/>
              <a:t>didn</a:t>
            </a:r>
            <a:r>
              <a:rPr lang="uk-UA" dirty="0" smtClean="0"/>
              <a:t>’</a:t>
            </a:r>
            <a:r>
              <a:rPr lang="en-US" dirty="0" smtClean="0"/>
              <a:t>t have data before and this was all in the future, but then edges experiment came along and as soon as they </a:t>
            </a:r>
            <a:r>
              <a:rPr lang="en-US" baseline="0" dirty="0" smtClean="0"/>
              <a:t>saw any signal, they saw something that looks like this cooling</a:t>
            </a:r>
            <a:r>
              <a:rPr lang="is-IS" baseline="0" dirty="0" smtClean="0"/>
              <a:t>…</a:t>
            </a:r>
            <a:endParaRPr lang="en-US" dirty="0" smtClean="0"/>
          </a:p>
        </p:txBody>
      </p:sp>
      <p:sp>
        <p:nvSpPr>
          <p:cNvPr id="4" name="Slide Number Placeholder 3"/>
          <p:cNvSpPr>
            <a:spLocks noGrp="1"/>
          </p:cNvSpPr>
          <p:nvPr>
            <p:ph type="sldNum" sz="quarter" idx="10"/>
          </p:nvPr>
        </p:nvSpPr>
        <p:spPr/>
        <p:txBody>
          <a:bodyPr/>
          <a:lstStyle/>
          <a:p>
            <a:fld id="{DDF5D8A2-213D-EC4E-83FB-1C8F34D5F0E7}" type="slidenum">
              <a:rPr lang="en-US" smtClean="0"/>
              <a:t>16</a:t>
            </a:fld>
            <a:endParaRPr lang="en-US"/>
          </a:p>
        </p:txBody>
      </p:sp>
    </p:spTree>
    <p:extLst>
      <p:ext uri="{BB962C8B-B14F-4D97-AF65-F5344CB8AC3E}">
        <p14:creationId xmlns:p14="http://schemas.microsoft.com/office/powerpoint/2010/main" val="120762312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DDF5D8A2-213D-EC4E-83FB-1C8F34D5F0E7}" type="slidenum">
              <a:rPr lang="en-US" smtClean="0"/>
              <a:t>17</a:t>
            </a:fld>
            <a:endParaRPr lang="en-US"/>
          </a:p>
        </p:txBody>
      </p:sp>
    </p:spTree>
    <p:extLst>
      <p:ext uri="{BB962C8B-B14F-4D97-AF65-F5344CB8AC3E}">
        <p14:creationId xmlns:p14="http://schemas.microsoft.com/office/powerpoint/2010/main" val="120762312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Many studies looked at </a:t>
            </a:r>
            <a:r>
              <a:rPr lang="en-US" dirty="0" err="1" smtClean="0"/>
              <a:t>millicharge</a:t>
            </a:r>
            <a:r>
              <a:rPr lang="en-US" dirty="0" smtClean="0"/>
              <a:t> interpretation</a:t>
            </a:r>
            <a:r>
              <a:rPr lang="is-IS" dirty="0" smtClean="0"/>
              <a:t>… ADD REFS</a:t>
            </a:r>
            <a:endParaRPr lang="en-US" dirty="0"/>
          </a:p>
        </p:txBody>
      </p:sp>
      <p:sp>
        <p:nvSpPr>
          <p:cNvPr id="4" name="Slide Number Placeholder 3"/>
          <p:cNvSpPr>
            <a:spLocks noGrp="1"/>
          </p:cNvSpPr>
          <p:nvPr>
            <p:ph type="sldNum" sz="quarter" idx="10"/>
          </p:nvPr>
        </p:nvSpPr>
        <p:spPr/>
        <p:txBody>
          <a:bodyPr/>
          <a:lstStyle/>
          <a:p>
            <a:fld id="{DDF5D8A2-213D-EC4E-83FB-1C8F34D5F0E7}" type="slidenum">
              <a:rPr lang="en-US" smtClean="0"/>
              <a:t>18</a:t>
            </a:fld>
            <a:endParaRPr lang="en-US"/>
          </a:p>
        </p:txBody>
      </p:sp>
    </p:spTree>
    <p:extLst>
      <p:ext uri="{BB962C8B-B14F-4D97-AF65-F5344CB8AC3E}">
        <p14:creationId xmlns:p14="http://schemas.microsoft.com/office/powerpoint/2010/main" val="421328456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ADD here S4 and EDGES</a:t>
            </a:r>
            <a:endParaRPr lang="en-US" dirty="0"/>
          </a:p>
        </p:txBody>
      </p:sp>
      <p:sp>
        <p:nvSpPr>
          <p:cNvPr id="4" name="Slide Number Placeholder 3"/>
          <p:cNvSpPr>
            <a:spLocks noGrp="1"/>
          </p:cNvSpPr>
          <p:nvPr>
            <p:ph type="sldNum" sz="quarter" idx="10"/>
          </p:nvPr>
        </p:nvSpPr>
        <p:spPr/>
        <p:txBody>
          <a:bodyPr/>
          <a:lstStyle/>
          <a:p>
            <a:fld id="{DDF5D8A2-213D-EC4E-83FB-1C8F34D5F0E7}" type="slidenum">
              <a:rPr lang="en-US" smtClean="0"/>
              <a:t>19</a:t>
            </a:fld>
            <a:endParaRPr lang="en-US"/>
          </a:p>
        </p:txBody>
      </p:sp>
    </p:spTree>
    <p:extLst>
      <p:ext uri="{BB962C8B-B14F-4D97-AF65-F5344CB8AC3E}">
        <p14:creationId xmlns:p14="http://schemas.microsoft.com/office/powerpoint/2010/main" val="421328456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Like </a:t>
            </a:r>
            <a:r>
              <a:rPr lang="en-US" dirty="0" err="1" smtClean="0"/>
              <a:t>subir</a:t>
            </a:r>
            <a:r>
              <a:rPr lang="en-US" dirty="0" smtClean="0"/>
              <a:t> noted after </a:t>
            </a:r>
            <a:r>
              <a:rPr lang="en-US" dirty="0" err="1" smtClean="0"/>
              <a:t>jordi’s</a:t>
            </a:r>
            <a:r>
              <a:rPr lang="en-US" dirty="0" smtClean="0"/>
              <a:t> talk yesterday</a:t>
            </a:r>
            <a:r>
              <a:rPr lang="is-IS" dirty="0" smtClean="0"/>
              <a:t>…. </a:t>
            </a:r>
            <a:r>
              <a:rPr lang="en-US" dirty="0" smtClean="0"/>
              <a:t>T</a:t>
            </a:r>
            <a:r>
              <a:rPr lang="is-IS" dirty="0" smtClean="0"/>
              <a:t>his is why we look to gaia</a:t>
            </a:r>
            <a:r>
              <a:rPr lang="is-IS" baseline="0" dirty="0" smtClean="0"/>
              <a:t> with hope.</a:t>
            </a:r>
            <a:endParaRPr lang="en-US" dirty="0"/>
          </a:p>
        </p:txBody>
      </p:sp>
      <p:sp>
        <p:nvSpPr>
          <p:cNvPr id="4" name="Slide Number Placeholder 3"/>
          <p:cNvSpPr>
            <a:spLocks noGrp="1"/>
          </p:cNvSpPr>
          <p:nvPr>
            <p:ph type="sldNum" sz="quarter" idx="10"/>
          </p:nvPr>
        </p:nvSpPr>
        <p:spPr/>
        <p:txBody>
          <a:bodyPr/>
          <a:lstStyle/>
          <a:p>
            <a:fld id="{DDF5D8A2-213D-EC4E-83FB-1C8F34D5F0E7}" type="slidenum">
              <a:rPr lang="en-US" smtClean="0"/>
              <a:t>20</a:t>
            </a:fld>
            <a:endParaRPr lang="en-US"/>
          </a:p>
        </p:txBody>
      </p:sp>
    </p:spTree>
    <p:extLst>
      <p:ext uri="{BB962C8B-B14F-4D97-AF65-F5344CB8AC3E}">
        <p14:creationId xmlns:p14="http://schemas.microsoft.com/office/powerpoint/2010/main" val="120762312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Like </a:t>
            </a:r>
            <a:r>
              <a:rPr lang="en-US" dirty="0" err="1" smtClean="0"/>
              <a:t>subir</a:t>
            </a:r>
            <a:r>
              <a:rPr lang="en-US" dirty="0" smtClean="0"/>
              <a:t> noted after </a:t>
            </a:r>
            <a:r>
              <a:rPr lang="en-US" dirty="0" err="1" smtClean="0"/>
              <a:t>jordi’s</a:t>
            </a:r>
            <a:r>
              <a:rPr lang="en-US" dirty="0" smtClean="0"/>
              <a:t> talk yesterday</a:t>
            </a:r>
            <a:r>
              <a:rPr lang="is-IS" dirty="0" smtClean="0"/>
              <a:t>…. </a:t>
            </a:r>
            <a:r>
              <a:rPr lang="en-US" dirty="0" smtClean="0"/>
              <a:t>T</a:t>
            </a:r>
            <a:r>
              <a:rPr lang="is-IS" dirty="0" smtClean="0"/>
              <a:t>his is why we look to gaia</a:t>
            </a:r>
            <a:r>
              <a:rPr lang="is-IS" baseline="0" dirty="0" smtClean="0"/>
              <a:t> with hope.</a:t>
            </a:r>
            <a:endParaRPr lang="en-US" dirty="0"/>
          </a:p>
        </p:txBody>
      </p:sp>
      <p:sp>
        <p:nvSpPr>
          <p:cNvPr id="4" name="Slide Number Placeholder 3"/>
          <p:cNvSpPr>
            <a:spLocks noGrp="1"/>
          </p:cNvSpPr>
          <p:nvPr>
            <p:ph type="sldNum" sz="quarter" idx="10"/>
          </p:nvPr>
        </p:nvSpPr>
        <p:spPr/>
        <p:txBody>
          <a:bodyPr/>
          <a:lstStyle/>
          <a:p>
            <a:fld id="{DDF5D8A2-213D-EC4E-83FB-1C8F34D5F0E7}" type="slidenum">
              <a:rPr lang="en-US" smtClean="0"/>
              <a:t>21</a:t>
            </a:fld>
            <a:endParaRPr lang="en-US"/>
          </a:p>
        </p:txBody>
      </p:sp>
    </p:spTree>
    <p:extLst>
      <p:ext uri="{BB962C8B-B14F-4D97-AF65-F5344CB8AC3E}">
        <p14:creationId xmlns:p14="http://schemas.microsoft.com/office/powerpoint/2010/main" val="120762312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Like </a:t>
            </a:r>
            <a:r>
              <a:rPr lang="en-US" dirty="0" err="1" smtClean="0"/>
              <a:t>subir</a:t>
            </a:r>
            <a:r>
              <a:rPr lang="en-US" dirty="0" smtClean="0"/>
              <a:t> noted after </a:t>
            </a:r>
            <a:r>
              <a:rPr lang="en-US" dirty="0" err="1" smtClean="0"/>
              <a:t>jordi’s</a:t>
            </a:r>
            <a:r>
              <a:rPr lang="en-US" dirty="0" smtClean="0"/>
              <a:t> talk yesterday</a:t>
            </a:r>
            <a:r>
              <a:rPr lang="is-IS" dirty="0" smtClean="0"/>
              <a:t>…. </a:t>
            </a:r>
            <a:r>
              <a:rPr lang="en-US" dirty="0" smtClean="0"/>
              <a:t>T</a:t>
            </a:r>
            <a:r>
              <a:rPr lang="is-IS" dirty="0" smtClean="0"/>
              <a:t>his is why we look to gaia</a:t>
            </a:r>
            <a:r>
              <a:rPr lang="is-IS" baseline="0" dirty="0" smtClean="0"/>
              <a:t> with hope.</a:t>
            </a:r>
            <a:endParaRPr lang="en-US" dirty="0"/>
          </a:p>
        </p:txBody>
      </p:sp>
      <p:sp>
        <p:nvSpPr>
          <p:cNvPr id="4" name="Slide Number Placeholder 3"/>
          <p:cNvSpPr>
            <a:spLocks noGrp="1"/>
          </p:cNvSpPr>
          <p:nvPr>
            <p:ph type="sldNum" sz="quarter" idx="10"/>
          </p:nvPr>
        </p:nvSpPr>
        <p:spPr/>
        <p:txBody>
          <a:bodyPr/>
          <a:lstStyle/>
          <a:p>
            <a:fld id="{DDF5D8A2-213D-EC4E-83FB-1C8F34D5F0E7}" type="slidenum">
              <a:rPr lang="en-US" smtClean="0"/>
              <a:t>22</a:t>
            </a:fld>
            <a:endParaRPr lang="en-US"/>
          </a:p>
        </p:txBody>
      </p:sp>
    </p:spTree>
    <p:extLst>
      <p:ext uri="{BB962C8B-B14F-4D97-AF65-F5344CB8AC3E}">
        <p14:creationId xmlns:p14="http://schemas.microsoft.com/office/powerpoint/2010/main" val="12076231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a:t>
            </a:r>
            <a:r>
              <a:rPr lang="en-US" baseline="0" dirty="0" smtClean="0"/>
              <a:t> will not have time to talk about some tightly related topics, in particular the </a:t>
            </a:r>
            <a:r>
              <a:rPr lang="en-US" baseline="0" dirty="0" err="1" smtClean="0"/>
              <a:t>axion</a:t>
            </a:r>
            <a:r>
              <a:rPr lang="en-US" baseline="0" dirty="0" smtClean="0"/>
              <a:t>-like DM candidates, astrophysical probes of DM physics and detailed model-dependent comparison of cosmological and experimental limits.</a:t>
            </a:r>
          </a:p>
          <a:p>
            <a:endParaRPr lang="en-US" baseline="0" dirty="0" smtClean="0"/>
          </a:p>
          <a:p>
            <a:r>
              <a:rPr lang="en-US" baseline="0" dirty="0" smtClean="0"/>
              <a:t>What I want to do is give you good sense of the possibilities we are able to cover with observational probes that directly address DM and in its cosmological context.</a:t>
            </a:r>
            <a:endParaRPr lang="en-US" dirty="0"/>
          </a:p>
        </p:txBody>
      </p:sp>
      <p:sp>
        <p:nvSpPr>
          <p:cNvPr id="4" name="Slide Number Placeholder 3"/>
          <p:cNvSpPr>
            <a:spLocks noGrp="1"/>
          </p:cNvSpPr>
          <p:nvPr>
            <p:ph type="sldNum" sz="quarter" idx="10"/>
          </p:nvPr>
        </p:nvSpPr>
        <p:spPr/>
        <p:txBody>
          <a:bodyPr/>
          <a:lstStyle/>
          <a:p>
            <a:fld id="{DDF5D8A2-213D-EC4E-83FB-1C8F34D5F0E7}" type="slidenum">
              <a:rPr lang="en-US" smtClean="0"/>
              <a:t>2</a:t>
            </a:fld>
            <a:endParaRPr lang="en-US"/>
          </a:p>
        </p:txBody>
      </p:sp>
    </p:spTree>
    <p:extLst>
      <p:ext uri="{BB962C8B-B14F-4D97-AF65-F5344CB8AC3E}">
        <p14:creationId xmlns:p14="http://schemas.microsoft.com/office/powerpoint/2010/main" val="120762312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Like </a:t>
            </a:r>
            <a:r>
              <a:rPr lang="en-US" dirty="0" err="1" smtClean="0"/>
              <a:t>subir</a:t>
            </a:r>
            <a:r>
              <a:rPr lang="en-US" dirty="0" smtClean="0"/>
              <a:t> noted after </a:t>
            </a:r>
            <a:r>
              <a:rPr lang="en-US" dirty="0" err="1" smtClean="0"/>
              <a:t>jordi’s</a:t>
            </a:r>
            <a:r>
              <a:rPr lang="en-US" dirty="0" smtClean="0"/>
              <a:t> talk yesterday</a:t>
            </a:r>
            <a:r>
              <a:rPr lang="is-IS" dirty="0" smtClean="0"/>
              <a:t>…. </a:t>
            </a:r>
            <a:r>
              <a:rPr lang="en-US" dirty="0" smtClean="0"/>
              <a:t>T</a:t>
            </a:r>
            <a:r>
              <a:rPr lang="is-IS" dirty="0" smtClean="0"/>
              <a:t>his is why we look to gaia</a:t>
            </a:r>
            <a:r>
              <a:rPr lang="is-IS" baseline="0" dirty="0" smtClean="0"/>
              <a:t> with hope.</a:t>
            </a:r>
            <a:endParaRPr lang="en-US" dirty="0"/>
          </a:p>
        </p:txBody>
      </p:sp>
      <p:sp>
        <p:nvSpPr>
          <p:cNvPr id="4" name="Slide Number Placeholder 3"/>
          <p:cNvSpPr>
            <a:spLocks noGrp="1"/>
          </p:cNvSpPr>
          <p:nvPr>
            <p:ph type="sldNum" sz="quarter" idx="10"/>
          </p:nvPr>
        </p:nvSpPr>
        <p:spPr/>
        <p:txBody>
          <a:bodyPr/>
          <a:lstStyle/>
          <a:p>
            <a:fld id="{DDF5D8A2-213D-EC4E-83FB-1C8F34D5F0E7}" type="slidenum">
              <a:rPr lang="en-US" smtClean="0"/>
              <a:t>23</a:t>
            </a:fld>
            <a:endParaRPr lang="en-US"/>
          </a:p>
        </p:txBody>
      </p:sp>
    </p:spTree>
    <p:extLst>
      <p:ext uri="{BB962C8B-B14F-4D97-AF65-F5344CB8AC3E}">
        <p14:creationId xmlns:p14="http://schemas.microsoft.com/office/powerpoint/2010/main" val="120762312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is-IS" baseline="0" dirty="0" smtClean="0"/>
              <a:t>SO: say that towards S4 we will build SO, new tels will have same canadian contributiion (mcgill involved too); will have 40 000 in the large and in some small tels, each large can fit ~80000</a:t>
            </a:r>
          </a:p>
          <a:p>
            <a:endParaRPr lang="en-US" dirty="0" smtClean="0"/>
          </a:p>
          <a:p>
            <a:r>
              <a:rPr lang="en-US" dirty="0" smtClean="0"/>
              <a:t>S4: we now have a few experiments, each with a few thousand detectors;</a:t>
            </a:r>
            <a:r>
              <a:rPr lang="en-US" baseline="0" dirty="0" smtClean="0"/>
              <a:t> all </a:t>
            </a:r>
            <a:r>
              <a:rPr lang="en-US" baseline="0" dirty="0" err="1" smtClean="0"/>
              <a:t>colabs</a:t>
            </a:r>
            <a:r>
              <a:rPr lang="en-US" baseline="0" dirty="0" smtClean="0"/>
              <a:t> are coming together to </a:t>
            </a:r>
            <a:r>
              <a:rPr lang="en-US" baseline="0" dirty="0" err="1" smtClean="0"/>
              <a:t>builld</a:t>
            </a:r>
            <a:r>
              <a:rPr lang="en-US" baseline="0" dirty="0" smtClean="0"/>
              <a:t> a single project which will have half a million detectors on a few </a:t>
            </a:r>
            <a:r>
              <a:rPr lang="en-US" baseline="0" dirty="0" err="1" smtClean="0"/>
              <a:t>tels</a:t>
            </a:r>
            <a:r>
              <a:rPr lang="en-US" baseline="0" dirty="0" smtClean="0"/>
              <a:t> in south pole and </a:t>
            </a:r>
            <a:r>
              <a:rPr lang="en-US" baseline="0" dirty="0" err="1" smtClean="0"/>
              <a:t>chile</a:t>
            </a:r>
            <a:r>
              <a:rPr lang="en-US" baseline="0" dirty="0" smtClean="0"/>
              <a:t>, supported by doe and </a:t>
            </a:r>
            <a:r>
              <a:rPr lang="en-US" baseline="0" dirty="0" err="1" smtClean="0"/>
              <a:t>nsf</a:t>
            </a:r>
            <a:endParaRPr lang="en-US" baseline="0" dirty="0" smtClean="0"/>
          </a:p>
          <a:p>
            <a:endParaRPr lang="en-US" baseline="0" dirty="0" smtClean="0"/>
          </a:p>
          <a:p>
            <a:r>
              <a:rPr lang="en-US" baseline="0" dirty="0" smtClean="0"/>
              <a:t>Add also here a more general thing that this high res </a:t>
            </a:r>
            <a:r>
              <a:rPr lang="en-US" baseline="0" dirty="0" err="1" smtClean="0"/>
              <a:t>cmb</a:t>
            </a:r>
            <a:r>
              <a:rPr lang="en-US" baseline="0" dirty="0" smtClean="0"/>
              <a:t> will be a powerful way of probing other fundamental physics</a:t>
            </a:r>
            <a:r>
              <a:rPr lang="is-IS" baseline="0" dirty="0" smtClean="0"/>
              <a:t>… to indicate i’ll be involved with all that</a:t>
            </a:r>
            <a:endParaRPr lang="en-US" baseline="0" dirty="0" smtClean="0"/>
          </a:p>
          <a:p>
            <a:endParaRPr lang="en-US" baseline="0"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DDF5D8A2-213D-EC4E-83FB-1C8F34D5F0E7}" type="slidenum">
              <a:rPr lang="en-US" smtClean="0"/>
              <a:t>24</a:t>
            </a:fld>
            <a:endParaRPr lang="en-US"/>
          </a:p>
        </p:txBody>
      </p:sp>
    </p:spTree>
    <p:extLst>
      <p:ext uri="{BB962C8B-B14F-4D97-AF65-F5344CB8AC3E}">
        <p14:creationId xmlns:p14="http://schemas.microsoft.com/office/powerpoint/2010/main" val="318201333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I</a:t>
            </a:r>
            <a:r>
              <a:rPr lang="is-IS" baseline="0" dirty="0" smtClean="0"/>
              <a:t> dont have figures like these for other observables, but they should be </a:t>
            </a:r>
          </a:p>
        </p:txBody>
      </p:sp>
      <p:sp>
        <p:nvSpPr>
          <p:cNvPr id="4" name="Slide Number Placeholder 3"/>
          <p:cNvSpPr>
            <a:spLocks noGrp="1"/>
          </p:cNvSpPr>
          <p:nvPr>
            <p:ph type="sldNum" sz="quarter" idx="10"/>
          </p:nvPr>
        </p:nvSpPr>
        <p:spPr/>
        <p:txBody>
          <a:bodyPr/>
          <a:lstStyle/>
          <a:p>
            <a:fld id="{DDF5D8A2-213D-EC4E-83FB-1C8F34D5F0E7}" type="slidenum">
              <a:rPr lang="en-US" smtClean="0"/>
              <a:t>25</a:t>
            </a:fld>
            <a:endParaRPr lang="en-US"/>
          </a:p>
        </p:txBody>
      </p:sp>
    </p:spTree>
    <p:extLst>
      <p:ext uri="{BB962C8B-B14F-4D97-AF65-F5344CB8AC3E}">
        <p14:creationId xmlns:p14="http://schemas.microsoft.com/office/powerpoint/2010/main" val="120762312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If there is a debate of whether there is something at a low mass</a:t>
            </a:r>
            <a:r>
              <a:rPr lang="is-IS" baseline="0" dirty="0" smtClean="0"/>
              <a:t>…these results are readily comarable with dd results</a:t>
            </a:r>
          </a:p>
          <a:p>
            <a:endParaRPr lang="en-US" dirty="0" smtClean="0"/>
          </a:p>
          <a:p>
            <a:r>
              <a:rPr lang="en-US" dirty="0" smtClean="0"/>
              <a:t>Forward</a:t>
            </a:r>
            <a:r>
              <a:rPr lang="en-US" baseline="0" dirty="0" smtClean="0"/>
              <a:t> modeling of the </a:t>
            </a:r>
            <a:r>
              <a:rPr lang="en-US" baseline="0" dirty="0" err="1" smtClean="0"/>
              <a:t>cmb</a:t>
            </a:r>
            <a:r>
              <a:rPr lang="en-US" baseline="0" dirty="0" smtClean="0"/>
              <a:t> power spectra is a slow operation (~seconds) so its hard to do inference </a:t>
            </a:r>
          </a:p>
          <a:p>
            <a:endParaRPr lang="is-IS" baseline="0" dirty="0" smtClean="0"/>
          </a:p>
        </p:txBody>
      </p:sp>
      <p:sp>
        <p:nvSpPr>
          <p:cNvPr id="4" name="Slide Number Placeholder 3"/>
          <p:cNvSpPr>
            <a:spLocks noGrp="1"/>
          </p:cNvSpPr>
          <p:nvPr>
            <p:ph type="sldNum" sz="quarter" idx="10"/>
          </p:nvPr>
        </p:nvSpPr>
        <p:spPr/>
        <p:txBody>
          <a:bodyPr/>
          <a:lstStyle/>
          <a:p>
            <a:fld id="{DDF5D8A2-213D-EC4E-83FB-1C8F34D5F0E7}" type="slidenum">
              <a:rPr lang="en-US" smtClean="0"/>
              <a:t>26</a:t>
            </a:fld>
            <a:endParaRPr lang="en-US"/>
          </a:p>
        </p:txBody>
      </p:sp>
    </p:spTree>
    <p:extLst>
      <p:ext uri="{BB962C8B-B14F-4D97-AF65-F5344CB8AC3E}">
        <p14:creationId xmlns:p14="http://schemas.microsoft.com/office/powerpoint/2010/main" val="120762312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where the lamppost of </a:t>
            </a:r>
            <a:r>
              <a:rPr lang="en-US" dirty="0" err="1" smtClean="0"/>
              <a:t>dd</a:t>
            </a:r>
            <a:r>
              <a:rPr lang="en-US" dirty="0" smtClean="0"/>
              <a:t> lies, We</a:t>
            </a:r>
            <a:r>
              <a:rPr lang="en-US" baseline="0" dirty="0" smtClean="0"/>
              <a:t> </a:t>
            </a:r>
            <a:r>
              <a:rPr lang="en-US" baseline="0" dirty="0" err="1" smtClean="0"/>
              <a:t>havent</a:t>
            </a:r>
            <a:r>
              <a:rPr lang="en-US" baseline="0" dirty="0" smtClean="0"/>
              <a:t> found what we were looking for, we are not done</a:t>
            </a:r>
            <a:r>
              <a:rPr lang="is-IS" baseline="0" dirty="0" smtClean="0"/>
              <a:t>… and as we tile this parameter space of possibillities, and start to get  a better taste of the dark sector, </a:t>
            </a:r>
            <a:r>
              <a:rPr lang="is-IS" baseline="0" smtClean="0"/>
              <a:t>we probably are up </a:t>
            </a:r>
            <a:r>
              <a:rPr lang="is-IS" baseline="0" dirty="0" smtClean="0"/>
              <a:t>for surprises... </a:t>
            </a:r>
            <a:endParaRPr lang="en-US" dirty="0"/>
          </a:p>
        </p:txBody>
      </p:sp>
      <p:sp>
        <p:nvSpPr>
          <p:cNvPr id="4" name="Slide Number Placeholder 3"/>
          <p:cNvSpPr>
            <a:spLocks noGrp="1"/>
          </p:cNvSpPr>
          <p:nvPr>
            <p:ph type="sldNum" sz="quarter" idx="10"/>
          </p:nvPr>
        </p:nvSpPr>
        <p:spPr/>
        <p:txBody>
          <a:bodyPr/>
          <a:lstStyle/>
          <a:p>
            <a:fld id="{DDF5D8A2-213D-EC4E-83FB-1C8F34D5F0E7}" type="slidenum">
              <a:rPr lang="en-US" smtClean="0"/>
              <a:t>27</a:t>
            </a:fld>
            <a:endParaRPr lang="en-US"/>
          </a:p>
        </p:txBody>
      </p:sp>
    </p:spTree>
    <p:extLst>
      <p:ext uri="{BB962C8B-B14F-4D97-AF65-F5344CB8AC3E}">
        <p14:creationId xmlns:p14="http://schemas.microsoft.com/office/powerpoint/2010/main" val="120762312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Uptake in recent work on </a:t>
            </a:r>
            <a:r>
              <a:rPr lang="en-US" dirty="0" err="1" smtClean="0"/>
              <a:t>dm</a:t>
            </a:r>
            <a:r>
              <a:rPr lang="en-US" dirty="0" smtClean="0"/>
              <a:t> interactions with </a:t>
            </a:r>
            <a:r>
              <a:rPr lang="en-US" dirty="0" err="1" smtClean="0"/>
              <a:t>cmb</a:t>
            </a:r>
            <a:r>
              <a:rPr lang="en-US" dirty="0" smtClean="0"/>
              <a:t> due to availability of high</a:t>
            </a:r>
            <a:r>
              <a:rPr lang="en-US" baseline="0" dirty="0" smtClean="0"/>
              <a:t> res measurements</a:t>
            </a:r>
            <a:endParaRPr lang="en-US" dirty="0"/>
          </a:p>
        </p:txBody>
      </p:sp>
      <p:sp>
        <p:nvSpPr>
          <p:cNvPr id="4" name="Slide Number Placeholder 3"/>
          <p:cNvSpPr>
            <a:spLocks noGrp="1"/>
          </p:cNvSpPr>
          <p:nvPr>
            <p:ph type="sldNum" sz="quarter" idx="10"/>
          </p:nvPr>
        </p:nvSpPr>
        <p:spPr/>
        <p:txBody>
          <a:bodyPr/>
          <a:lstStyle/>
          <a:p>
            <a:fld id="{DDF5D8A2-213D-EC4E-83FB-1C8F34D5F0E7}" type="slidenum">
              <a:rPr lang="en-US" smtClean="0">
                <a:solidFill>
                  <a:prstClr val="black"/>
                </a:solidFill>
                <a:latin typeface="Calibri"/>
              </a:rPr>
              <a:pPr/>
              <a:t>28</a:t>
            </a:fld>
            <a:endParaRPr lang="en-US">
              <a:solidFill>
                <a:prstClr val="black"/>
              </a:solidFill>
              <a:latin typeface="Calibri"/>
            </a:endParaRPr>
          </a:p>
        </p:txBody>
      </p:sp>
    </p:spTree>
    <p:extLst>
      <p:ext uri="{BB962C8B-B14F-4D97-AF65-F5344CB8AC3E}">
        <p14:creationId xmlns:p14="http://schemas.microsoft.com/office/powerpoint/2010/main" val="120762312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DF5D8A2-213D-EC4E-83FB-1C8F34D5F0E7}" type="slidenum">
              <a:rPr lang="en-US" smtClean="0"/>
              <a:t>30</a:t>
            </a:fld>
            <a:endParaRPr lang="en-US"/>
          </a:p>
        </p:txBody>
      </p:sp>
    </p:spTree>
    <p:extLst>
      <p:ext uri="{BB962C8B-B14F-4D97-AF65-F5344CB8AC3E}">
        <p14:creationId xmlns:p14="http://schemas.microsoft.com/office/powerpoint/2010/main" val="120762312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dirty="0" smtClean="0"/>
          </a:p>
        </p:txBody>
      </p:sp>
      <p:sp>
        <p:nvSpPr>
          <p:cNvPr id="4" name="Slide Number Placeholder 3"/>
          <p:cNvSpPr>
            <a:spLocks noGrp="1"/>
          </p:cNvSpPr>
          <p:nvPr>
            <p:ph type="sldNum" sz="quarter" idx="10"/>
          </p:nvPr>
        </p:nvSpPr>
        <p:spPr/>
        <p:txBody>
          <a:bodyPr/>
          <a:lstStyle/>
          <a:p>
            <a:fld id="{4B8C7B65-62E9-184E-8033-A643FD5656D7}" type="slidenum">
              <a:rPr lang="en-US" smtClean="0"/>
              <a:t>32</a:t>
            </a:fld>
            <a:endParaRPr lang="en-US"/>
          </a:p>
        </p:txBody>
      </p:sp>
    </p:spTree>
    <p:extLst>
      <p:ext uri="{BB962C8B-B14F-4D97-AF65-F5344CB8AC3E}">
        <p14:creationId xmlns:p14="http://schemas.microsoft.com/office/powerpoint/2010/main" val="28612155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Like </a:t>
            </a:r>
            <a:r>
              <a:rPr lang="en-US" dirty="0" err="1" smtClean="0"/>
              <a:t>subir</a:t>
            </a:r>
            <a:r>
              <a:rPr lang="en-US" dirty="0" smtClean="0"/>
              <a:t> noted after </a:t>
            </a:r>
            <a:r>
              <a:rPr lang="en-US" dirty="0" err="1" smtClean="0"/>
              <a:t>jordi’s</a:t>
            </a:r>
            <a:r>
              <a:rPr lang="en-US" dirty="0" smtClean="0"/>
              <a:t> talk yesterday</a:t>
            </a:r>
            <a:r>
              <a:rPr lang="is-IS" dirty="0" smtClean="0"/>
              <a:t>…. </a:t>
            </a:r>
            <a:r>
              <a:rPr lang="en-US" dirty="0" smtClean="0"/>
              <a:t>T</a:t>
            </a:r>
            <a:r>
              <a:rPr lang="is-IS" dirty="0" smtClean="0"/>
              <a:t>his is why we look to gaia</a:t>
            </a:r>
            <a:r>
              <a:rPr lang="is-IS" baseline="0" dirty="0" smtClean="0"/>
              <a:t> with hope.</a:t>
            </a:r>
            <a:endParaRPr lang="en-US" dirty="0"/>
          </a:p>
        </p:txBody>
      </p:sp>
      <p:sp>
        <p:nvSpPr>
          <p:cNvPr id="4" name="Slide Number Placeholder 3"/>
          <p:cNvSpPr>
            <a:spLocks noGrp="1"/>
          </p:cNvSpPr>
          <p:nvPr>
            <p:ph type="sldNum" sz="quarter" idx="10"/>
          </p:nvPr>
        </p:nvSpPr>
        <p:spPr/>
        <p:txBody>
          <a:bodyPr/>
          <a:lstStyle/>
          <a:p>
            <a:fld id="{DDF5D8A2-213D-EC4E-83FB-1C8F34D5F0E7}" type="slidenum">
              <a:rPr lang="en-US" smtClean="0"/>
              <a:t>3</a:t>
            </a:fld>
            <a:endParaRPr lang="en-US"/>
          </a:p>
        </p:txBody>
      </p:sp>
    </p:spTree>
    <p:extLst>
      <p:ext uri="{BB962C8B-B14F-4D97-AF65-F5344CB8AC3E}">
        <p14:creationId xmlns:p14="http://schemas.microsoft.com/office/powerpoint/2010/main" val="12076231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a:t>
            </a:r>
            <a:r>
              <a:rPr lang="en-US" baseline="0" dirty="0" smtClean="0"/>
              <a:t> was at a conference a few months ago where people started discussing which limits can we safely put on the same plots</a:t>
            </a:r>
            <a:r>
              <a:rPr lang="is-IS" baseline="0" dirty="0" smtClean="0"/>
              <a:t>… and in tihs case, limits from cosmological and direct detection probes can almost trivially presented in such a way; this is how they are complementary. </a:t>
            </a:r>
            <a:r>
              <a:rPr lang="en-US" baseline="0" dirty="0" smtClean="0"/>
              <a:t>D</a:t>
            </a:r>
            <a:r>
              <a:rPr lang="is-IS" baseline="0" dirty="0" smtClean="0"/>
              <a:t>d, as the most sensitive traditional mode of  looking for DM in the local halo currently does not explore high cross sections and low masses. </a:t>
            </a:r>
            <a:endParaRPr lang="en-US" dirty="0"/>
          </a:p>
        </p:txBody>
      </p:sp>
      <p:sp>
        <p:nvSpPr>
          <p:cNvPr id="4" name="Slide Number Placeholder 3"/>
          <p:cNvSpPr>
            <a:spLocks noGrp="1"/>
          </p:cNvSpPr>
          <p:nvPr>
            <p:ph type="sldNum" sz="quarter" idx="10"/>
          </p:nvPr>
        </p:nvSpPr>
        <p:spPr/>
        <p:txBody>
          <a:bodyPr/>
          <a:lstStyle/>
          <a:p>
            <a:fld id="{DDF5D8A2-213D-EC4E-83FB-1C8F34D5F0E7}" type="slidenum">
              <a:rPr lang="en-US" smtClean="0"/>
              <a:t>4</a:t>
            </a:fld>
            <a:endParaRPr lang="en-US"/>
          </a:p>
        </p:txBody>
      </p:sp>
    </p:spTree>
    <p:extLst>
      <p:ext uri="{BB962C8B-B14F-4D97-AF65-F5344CB8AC3E}">
        <p14:creationId xmlns:p14="http://schemas.microsoft.com/office/powerpoint/2010/main" val="12076231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With cosmological observables, on the other had, we probe the same physics of elastic scattering of DM with the SM model particles, through two main effects: heat transfer to baryonic fluid, which causes spectral distortions of the </a:t>
            </a:r>
            <a:r>
              <a:rPr lang="en-US" baseline="0" dirty="0" err="1" smtClean="0"/>
              <a:t>cmb</a:t>
            </a:r>
            <a:r>
              <a:rPr lang="en-US" baseline="0" dirty="0" smtClean="0"/>
              <a:t>. And momentum-transfer to baryons which changes the evolution of cosmological perturbations and shows up the </a:t>
            </a:r>
            <a:r>
              <a:rPr lang="en-US" baseline="0" dirty="0" err="1" smtClean="0"/>
              <a:t>cmb</a:t>
            </a:r>
            <a:r>
              <a:rPr lang="en-US" baseline="0" dirty="0" smtClean="0"/>
              <a:t> power spectrum and the matter power spectrum and related observables.</a:t>
            </a:r>
          </a:p>
        </p:txBody>
      </p:sp>
      <p:sp>
        <p:nvSpPr>
          <p:cNvPr id="4" name="Slide Number Placeholder 3"/>
          <p:cNvSpPr>
            <a:spLocks noGrp="1"/>
          </p:cNvSpPr>
          <p:nvPr>
            <p:ph type="sldNum" sz="quarter" idx="10"/>
          </p:nvPr>
        </p:nvSpPr>
        <p:spPr/>
        <p:txBody>
          <a:bodyPr/>
          <a:lstStyle/>
          <a:p>
            <a:fld id="{4B8C7B65-62E9-184E-8033-A643FD5656D7}" type="slidenum">
              <a:rPr lang="en-US" smtClean="0"/>
              <a:t>5</a:t>
            </a:fld>
            <a:endParaRPr lang="en-US"/>
          </a:p>
        </p:txBody>
      </p:sp>
    </p:spTree>
    <p:extLst>
      <p:ext uri="{BB962C8B-B14F-4D97-AF65-F5344CB8AC3E}">
        <p14:creationId xmlns:p14="http://schemas.microsoft.com/office/powerpoint/2010/main" val="28612155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Compton scattering with baryons already causes a small amount of distortion in the standard </a:t>
            </a:r>
            <a:r>
              <a:rPr lang="en-US" baseline="0" dirty="0" err="1" smtClean="0"/>
              <a:t>cosmo</a:t>
            </a:r>
            <a:r>
              <a:rPr lang="en-US" baseline="0" dirty="0" smtClean="0"/>
              <a:t>; </a:t>
            </a:r>
            <a:r>
              <a:rPr lang="en-US" sz="1200" kern="1200" dirty="0" smtClean="0">
                <a:solidFill>
                  <a:schemeClr val="tx1"/>
                </a:solidFill>
                <a:effectLst/>
                <a:latin typeface="+mn-lt"/>
                <a:ea typeface="+mn-ea"/>
                <a:cs typeface="+mn-cs"/>
              </a:rPr>
              <a:t>Maintaining the baryons and the DM in thermal equilibrium with the radiation therefore requires an increased rate of energy extraction from the photons. BTW, Direct scattering of DM particles with photons have the same outcome. At a fixed </a:t>
            </a:r>
            <a:r>
              <a:rPr lang="en-US" sz="1200" kern="1200" dirty="0" err="1" smtClean="0">
                <a:solidFill>
                  <a:schemeClr val="tx1"/>
                </a:solidFill>
                <a:effectLst/>
                <a:latin typeface="+mn-lt"/>
                <a:ea typeface="+mn-ea"/>
                <a:cs typeface="+mn-cs"/>
              </a:rPr>
              <a:t>cosmo</a:t>
            </a:r>
            <a:r>
              <a:rPr lang="en-US" sz="1200" kern="1200" baseline="0" dirty="0" smtClean="0">
                <a:solidFill>
                  <a:schemeClr val="tx1"/>
                </a:solidFill>
                <a:effectLst/>
                <a:latin typeface="+mn-lt"/>
                <a:ea typeface="+mn-ea"/>
                <a:cs typeface="+mn-cs"/>
              </a:rPr>
              <a:t> abundance, this is inversely proportional to the DM mass</a:t>
            </a:r>
            <a:r>
              <a:rPr lang="is-IS" sz="1200" kern="1200" baseline="0" dirty="0" smtClean="0">
                <a:solidFill>
                  <a:schemeClr val="tx1"/>
                </a:solidFill>
                <a:effectLst/>
                <a:latin typeface="+mn-lt"/>
                <a:ea typeface="+mn-ea"/>
                <a:cs typeface="+mn-cs"/>
              </a:rPr>
              <a:t>…. </a:t>
            </a:r>
            <a:r>
              <a:rPr lang="en-US" sz="1200" kern="1200" baseline="0" dirty="0" smtClean="0">
                <a:solidFill>
                  <a:schemeClr val="tx1"/>
                </a:solidFill>
                <a:effectLst/>
                <a:latin typeface="+mn-lt"/>
                <a:ea typeface="+mn-ea"/>
                <a:cs typeface="+mn-cs"/>
              </a:rPr>
              <a:t>T</a:t>
            </a:r>
            <a:r>
              <a:rPr lang="is-IS" sz="1200" kern="1200" baseline="0" dirty="0" smtClean="0">
                <a:solidFill>
                  <a:schemeClr val="tx1"/>
                </a:solidFill>
                <a:effectLst/>
                <a:latin typeface="+mn-lt"/>
                <a:ea typeface="+mn-ea"/>
                <a:cs typeface="+mn-cs"/>
              </a:rPr>
              <a:t>hus, for a fixed sensitivity in delta, there is a maximum mass one is sensitive to.</a:t>
            </a: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p:txBody>
      </p:sp>
      <p:sp>
        <p:nvSpPr>
          <p:cNvPr id="4" name="Slide Number Placeholder 3"/>
          <p:cNvSpPr>
            <a:spLocks noGrp="1"/>
          </p:cNvSpPr>
          <p:nvPr>
            <p:ph type="sldNum" sz="quarter" idx="10"/>
          </p:nvPr>
        </p:nvSpPr>
        <p:spPr/>
        <p:txBody>
          <a:bodyPr/>
          <a:lstStyle/>
          <a:p>
            <a:fld id="{4B8C7B65-62E9-184E-8033-A643FD5656D7}" type="slidenum">
              <a:rPr lang="en-US" smtClean="0"/>
              <a:t>6</a:t>
            </a:fld>
            <a:endParaRPr lang="en-US"/>
          </a:p>
        </p:txBody>
      </p:sp>
    </p:spTree>
    <p:extLst>
      <p:ext uri="{BB962C8B-B14F-4D97-AF65-F5344CB8AC3E}">
        <p14:creationId xmlns:p14="http://schemas.microsoft.com/office/powerpoint/2010/main" val="28612155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p:txBody>
      </p:sp>
      <p:sp>
        <p:nvSpPr>
          <p:cNvPr id="4" name="Slide Number Placeholder 3"/>
          <p:cNvSpPr>
            <a:spLocks noGrp="1"/>
          </p:cNvSpPr>
          <p:nvPr>
            <p:ph type="sldNum" sz="quarter" idx="10"/>
          </p:nvPr>
        </p:nvSpPr>
        <p:spPr/>
        <p:txBody>
          <a:bodyPr/>
          <a:lstStyle/>
          <a:p>
            <a:fld id="{4B8C7B65-62E9-184E-8033-A643FD5656D7}" type="slidenum">
              <a:rPr lang="en-US" smtClean="0"/>
              <a:t>7</a:t>
            </a:fld>
            <a:endParaRPr lang="en-US"/>
          </a:p>
        </p:txBody>
      </p:sp>
    </p:spTree>
    <p:extLst>
      <p:ext uri="{BB962C8B-B14F-4D97-AF65-F5344CB8AC3E}">
        <p14:creationId xmlns:p14="http://schemas.microsoft.com/office/powerpoint/2010/main" val="28612155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p:txBody>
      </p:sp>
      <p:sp>
        <p:nvSpPr>
          <p:cNvPr id="4" name="Slide Number Placeholder 3"/>
          <p:cNvSpPr>
            <a:spLocks noGrp="1"/>
          </p:cNvSpPr>
          <p:nvPr>
            <p:ph type="sldNum" sz="quarter" idx="10"/>
          </p:nvPr>
        </p:nvSpPr>
        <p:spPr/>
        <p:txBody>
          <a:bodyPr/>
          <a:lstStyle/>
          <a:p>
            <a:fld id="{4B8C7B65-62E9-184E-8033-A643FD5656D7}" type="slidenum">
              <a:rPr lang="en-US" smtClean="0"/>
              <a:t>8</a:t>
            </a:fld>
            <a:endParaRPr lang="en-US"/>
          </a:p>
        </p:txBody>
      </p:sp>
    </p:spTree>
    <p:extLst>
      <p:ext uri="{BB962C8B-B14F-4D97-AF65-F5344CB8AC3E}">
        <p14:creationId xmlns:p14="http://schemas.microsoft.com/office/powerpoint/2010/main" val="28612155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First studies looked at</a:t>
            </a:r>
            <a:r>
              <a:rPr lang="en-US" baseline="0" dirty="0" smtClean="0"/>
              <a:t> &gt;</a:t>
            </a:r>
            <a:r>
              <a:rPr lang="en-US" baseline="0" dirty="0" err="1" smtClean="0"/>
              <a:t>GeV</a:t>
            </a:r>
            <a:r>
              <a:rPr lang="en-US" baseline="0" dirty="0" smtClean="0"/>
              <a:t> </a:t>
            </a:r>
            <a:r>
              <a:rPr lang="en-US" baseline="0" dirty="0" err="1" smtClean="0"/>
              <a:t>dm</a:t>
            </a:r>
            <a:r>
              <a:rPr lang="en-US" baseline="0" dirty="0" smtClean="0"/>
              <a:t>, then this study extended all the way</a:t>
            </a:r>
            <a:endParaRPr lang="en-US" dirty="0" smtClean="0"/>
          </a:p>
          <a:p>
            <a:r>
              <a:rPr lang="en-US" dirty="0" smtClean="0"/>
              <a:t>Note: first early-universe (linear </a:t>
            </a:r>
            <a:r>
              <a:rPr lang="en-US" dirty="0" err="1" smtClean="0"/>
              <a:t>cosmo</a:t>
            </a:r>
            <a:r>
              <a:rPr lang="en-US" dirty="0" smtClean="0"/>
              <a:t>) model-</a:t>
            </a:r>
            <a:r>
              <a:rPr lang="en-US" dirty="0" err="1" smtClean="0"/>
              <a:t>indep</a:t>
            </a:r>
            <a:r>
              <a:rPr lang="en-US" baseline="0" dirty="0" smtClean="0"/>
              <a:t> constraint in this mass range</a:t>
            </a:r>
          </a:p>
          <a:p>
            <a:endParaRPr lang="en-US" dirty="0"/>
          </a:p>
        </p:txBody>
      </p:sp>
      <p:sp>
        <p:nvSpPr>
          <p:cNvPr id="4" name="Slide Number Placeholder 3"/>
          <p:cNvSpPr>
            <a:spLocks noGrp="1"/>
          </p:cNvSpPr>
          <p:nvPr>
            <p:ph type="sldNum" sz="quarter" idx="10"/>
          </p:nvPr>
        </p:nvSpPr>
        <p:spPr/>
        <p:txBody>
          <a:bodyPr/>
          <a:lstStyle/>
          <a:p>
            <a:fld id="{DDF5D8A2-213D-EC4E-83FB-1C8F34D5F0E7}" type="slidenum">
              <a:rPr lang="en-US" smtClean="0"/>
              <a:t>9</a:t>
            </a:fld>
            <a:endParaRPr lang="en-US"/>
          </a:p>
        </p:txBody>
      </p:sp>
    </p:spTree>
    <p:extLst>
      <p:ext uri="{BB962C8B-B14F-4D97-AF65-F5344CB8AC3E}">
        <p14:creationId xmlns:p14="http://schemas.microsoft.com/office/powerpoint/2010/main" val="12076231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98CCC62-1BE5-2E48-A45D-13B9BDF6C517}" type="datetime1">
              <a:rPr lang="en-US" smtClean="0">
                <a:solidFill>
                  <a:prstClr val="black">
                    <a:tint val="75000"/>
                  </a:prstClr>
                </a:solidFill>
                <a:latin typeface="Calibri"/>
              </a:rPr>
              <a:t>8/20/18</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9D1280C7-55B9-2942-B6E5-1BA52C963E2F}"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6994863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9106E0-390D-6643-86C5-85CCA691B1A0}" type="datetime1">
              <a:rPr lang="en-US" smtClean="0">
                <a:solidFill>
                  <a:prstClr val="black">
                    <a:tint val="75000"/>
                  </a:prstClr>
                </a:solidFill>
                <a:latin typeface="Calibri"/>
              </a:rPr>
              <a:t>8/20/18</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9D1280C7-55B9-2942-B6E5-1BA52C963E2F}"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7333907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34C6417-AF4F-804E-B99A-C4AF8A1E7A29}" type="datetime1">
              <a:rPr lang="en-US" smtClean="0">
                <a:solidFill>
                  <a:prstClr val="black">
                    <a:tint val="75000"/>
                  </a:prstClr>
                </a:solidFill>
                <a:latin typeface="Calibri"/>
              </a:rPr>
              <a:t>8/20/18</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9D1280C7-55B9-2942-B6E5-1BA52C963E2F}"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1369569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B2F0764-C3D9-D147-9B6D-175879EFCF20}" type="datetime1">
              <a:rPr lang="en-US" smtClean="0">
                <a:solidFill>
                  <a:prstClr val="black">
                    <a:tint val="75000"/>
                  </a:prstClr>
                </a:solidFill>
                <a:latin typeface="Calibri"/>
              </a:rPr>
              <a:t>8/20/18</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9D1280C7-55B9-2942-B6E5-1BA52C963E2F}"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7230532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31E9076-E2D5-0046-9879-09E1C75D7DE4}" type="datetime1">
              <a:rPr lang="en-US" smtClean="0">
                <a:solidFill>
                  <a:prstClr val="black">
                    <a:tint val="75000"/>
                  </a:prstClr>
                </a:solidFill>
                <a:latin typeface="Calibri"/>
              </a:rPr>
              <a:t>8/20/18</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9D1280C7-55B9-2942-B6E5-1BA52C963E2F}"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420864180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34C3E65-F053-3642-9537-FEA61DEED394}" type="datetime1">
              <a:rPr lang="en-US" smtClean="0">
                <a:solidFill>
                  <a:prstClr val="black">
                    <a:tint val="75000"/>
                  </a:prstClr>
                </a:solidFill>
                <a:latin typeface="Calibri"/>
              </a:rPr>
              <a:t>8/20/18</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9D1280C7-55B9-2942-B6E5-1BA52C963E2F}"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6117726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169194D-FF78-BE46-9015-D4D7279ED5FF}" type="datetime1">
              <a:rPr lang="en-US" smtClean="0">
                <a:solidFill>
                  <a:prstClr val="black">
                    <a:tint val="75000"/>
                  </a:prstClr>
                </a:solidFill>
                <a:latin typeface="Calibri"/>
              </a:rPr>
              <a:t>8/20/18</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9D1280C7-55B9-2942-B6E5-1BA52C963E2F}"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88839283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79F75F6-F04F-344C-9F01-4BF7A37C7106}" type="datetime1">
              <a:rPr lang="en-US" smtClean="0">
                <a:solidFill>
                  <a:prstClr val="black">
                    <a:tint val="75000"/>
                  </a:prstClr>
                </a:solidFill>
                <a:latin typeface="Calibri"/>
              </a:rPr>
              <a:t>8/20/18</a:t>
            </a:fld>
            <a:endParaRPr lang="en-US">
              <a:solidFill>
                <a:prstClr val="black">
                  <a:tint val="75000"/>
                </a:prstClr>
              </a:solidFill>
              <a:latin typeface="Calibri"/>
            </a:endParaRPr>
          </a:p>
        </p:txBody>
      </p:sp>
      <p:sp>
        <p:nvSpPr>
          <p:cNvPr id="8" name="Footer Placeholder 7"/>
          <p:cNvSpPr>
            <a:spLocks noGrp="1"/>
          </p:cNvSpPr>
          <p:nvPr>
            <p:ph type="ftr" sz="quarter" idx="11"/>
          </p:nvPr>
        </p:nvSpPr>
        <p:spPr/>
        <p:txBody>
          <a:bodyPr/>
          <a:lstStyle/>
          <a:p>
            <a:endParaRPr lang="en-US">
              <a:solidFill>
                <a:prstClr val="black">
                  <a:tint val="75000"/>
                </a:prstClr>
              </a:solidFill>
              <a:latin typeface="Calibri"/>
            </a:endParaRPr>
          </a:p>
        </p:txBody>
      </p:sp>
      <p:sp>
        <p:nvSpPr>
          <p:cNvPr id="9" name="Slide Number Placeholder 8"/>
          <p:cNvSpPr>
            <a:spLocks noGrp="1"/>
          </p:cNvSpPr>
          <p:nvPr>
            <p:ph type="sldNum" sz="quarter" idx="12"/>
          </p:nvPr>
        </p:nvSpPr>
        <p:spPr/>
        <p:txBody>
          <a:bodyPr/>
          <a:lstStyle/>
          <a:p>
            <a:fld id="{9D1280C7-55B9-2942-B6E5-1BA52C963E2F}"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82127759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35DAB06-005B-0245-B2A8-43B51CC1F223}" type="datetime1">
              <a:rPr lang="en-US" smtClean="0">
                <a:solidFill>
                  <a:prstClr val="black">
                    <a:tint val="75000"/>
                  </a:prstClr>
                </a:solidFill>
                <a:latin typeface="Calibri"/>
              </a:rPr>
              <a:t>8/20/18</a:t>
            </a:fld>
            <a:endParaRPr lang="en-US">
              <a:solidFill>
                <a:prstClr val="black">
                  <a:tint val="75000"/>
                </a:prstClr>
              </a:solidFill>
              <a:latin typeface="Calibri"/>
            </a:endParaRPr>
          </a:p>
        </p:txBody>
      </p:sp>
      <p:sp>
        <p:nvSpPr>
          <p:cNvPr id="4" name="Footer Placeholder 3"/>
          <p:cNvSpPr>
            <a:spLocks noGrp="1"/>
          </p:cNvSpPr>
          <p:nvPr>
            <p:ph type="ftr" sz="quarter" idx="11"/>
          </p:nvPr>
        </p:nvSpPr>
        <p:spPr/>
        <p:txBody>
          <a:bodyPr/>
          <a:lstStyle/>
          <a:p>
            <a:endParaRPr lang="en-US">
              <a:solidFill>
                <a:prstClr val="black">
                  <a:tint val="75000"/>
                </a:prstClr>
              </a:solidFill>
              <a:latin typeface="Calibri"/>
            </a:endParaRPr>
          </a:p>
        </p:txBody>
      </p:sp>
      <p:sp>
        <p:nvSpPr>
          <p:cNvPr id="5" name="Slide Number Placeholder 4"/>
          <p:cNvSpPr>
            <a:spLocks noGrp="1"/>
          </p:cNvSpPr>
          <p:nvPr>
            <p:ph type="sldNum" sz="quarter" idx="12"/>
          </p:nvPr>
        </p:nvSpPr>
        <p:spPr/>
        <p:txBody>
          <a:bodyPr/>
          <a:lstStyle/>
          <a:p>
            <a:fld id="{9D1280C7-55B9-2942-B6E5-1BA52C963E2F}"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66366378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BC17308-3084-434A-8FAB-977B94AD493D}" type="datetime1">
              <a:rPr lang="en-US" smtClean="0">
                <a:solidFill>
                  <a:prstClr val="black">
                    <a:tint val="75000"/>
                  </a:prstClr>
                </a:solidFill>
                <a:latin typeface="Calibri"/>
              </a:rPr>
              <a:t>8/20/18</a:t>
            </a:fld>
            <a:endParaRPr lang="en-US">
              <a:solidFill>
                <a:prstClr val="black">
                  <a:tint val="75000"/>
                </a:prstClr>
              </a:solidFill>
              <a:latin typeface="Calibri"/>
            </a:endParaRPr>
          </a:p>
        </p:txBody>
      </p:sp>
      <p:sp>
        <p:nvSpPr>
          <p:cNvPr id="3" name="Footer Placeholder 2"/>
          <p:cNvSpPr>
            <a:spLocks noGrp="1"/>
          </p:cNvSpPr>
          <p:nvPr>
            <p:ph type="ftr" sz="quarter" idx="11"/>
          </p:nvPr>
        </p:nvSpPr>
        <p:spPr/>
        <p:txBody>
          <a:bodyPr/>
          <a:lstStyle/>
          <a:p>
            <a:endParaRPr lang="en-US">
              <a:solidFill>
                <a:prstClr val="black">
                  <a:tint val="75000"/>
                </a:prstClr>
              </a:solidFill>
              <a:latin typeface="Calibri"/>
            </a:endParaRPr>
          </a:p>
        </p:txBody>
      </p:sp>
      <p:sp>
        <p:nvSpPr>
          <p:cNvPr id="4" name="Slide Number Placeholder 3"/>
          <p:cNvSpPr>
            <a:spLocks noGrp="1"/>
          </p:cNvSpPr>
          <p:nvPr>
            <p:ph type="sldNum" sz="quarter" idx="12"/>
          </p:nvPr>
        </p:nvSpPr>
        <p:spPr/>
        <p:txBody>
          <a:bodyPr/>
          <a:lstStyle/>
          <a:p>
            <a:fld id="{9D1280C7-55B9-2942-B6E5-1BA52C963E2F}"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52358552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FFDB38C-BB5D-0446-8E2D-27D48BB268FB}" type="datetime1">
              <a:rPr lang="en-US" smtClean="0">
                <a:solidFill>
                  <a:prstClr val="black">
                    <a:tint val="75000"/>
                  </a:prstClr>
                </a:solidFill>
                <a:latin typeface="Calibri"/>
              </a:rPr>
              <a:t>8/20/18</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9D1280C7-55B9-2942-B6E5-1BA52C963E2F}"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7084942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3D56258-4D5E-564C-AF08-C57A52E2E0C6}" type="datetime1">
              <a:rPr lang="en-US" smtClean="0">
                <a:solidFill>
                  <a:prstClr val="black">
                    <a:tint val="75000"/>
                  </a:prstClr>
                </a:solidFill>
                <a:latin typeface="Calibri"/>
              </a:rPr>
              <a:t>8/20/18</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9D1280C7-55B9-2942-B6E5-1BA52C963E2F}"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38355312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3BF9864-2FF9-1940-8931-FC00B319C630}" type="datetime1">
              <a:rPr lang="en-US" smtClean="0">
                <a:solidFill>
                  <a:prstClr val="black">
                    <a:tint val="75000"/>
                  </a:prstClr>
                </a:solidFill>
                <a:latin typeface="Calibri"/>
              </a:rPr>
              <a:t>8/20/18</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9D1280C7-55B9-2942-B6E5-1BA52C963E2F}"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51958985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69B5599-2A17-D448-AAC1-71E49A7101E0}" type="datetime1">
              <a:rPr lang="en-US" smtClean="0">
                <a:solidFill>
                  <a:prstClr val="black">
                    <a:tint val="75000"/>
                  </a:prstClr>
                </a:solidFill>
                <a:latin typeface="Calibri"/>
              </a:rPr>
              <a:t>8/20/18</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9D1280C7-55B9-2942-B6E5-1BA52C963E2F}"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74009772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F06BC5C-C2DA-6C4B-8A89-C50F1EC5A3F7}" type="datetime1">
              <a:rPr lang="en-US" smtClean="0">
                <a:solidFill>
                  <a:prstClr val="black">
                    <a:tint val="75000"/>
                  </a:prstClr>
                </a:solidFill>
                <a:latin typeface="Calibri"/>
              </a:rPr>
              <a:t>8/20/18</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9D1280C7-55B9-2942-B6E5-1BA52C963E2F}"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7190657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F9DA73-8F57-C842-A100-2CE067264FD2}" type="datetime1">
              <a:rPr lang="en-US" smtClean="0">
                <a:solidFill>
                  <a:prstClr val="black">
                    <a:tint val="75000"/>
                  </a:prstClr>
                </a:solidFill>
                <a:latin typeface="Calibri"/>
              </a:rPr>
              <a:t>8/20/18</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9D1280C7-55B9-2942-B6E5-1BA52C963E2F}"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6867041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28C5F42-5E57-B94C-A74D-BF097CBA4E24}" type="datetime1">
              <a:rPr lang="en-US" smtClean="0">
                <a:solidFill>
                  <a:prstClr val="black">
                    <a:tint val="75000"/>
                  </a:prstClr>
                </a:solidFill>
                <a:latin typeface="Calibri"/>
              </a:rPr>
              <a:t>8/20/18</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9D1280C7-55B9-2942-B6E5-1BA52C963E2F}"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2284021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3A7B95D-6364-7242-A148-2B70D08AC083}" type="datetime1">
              <a:rPr lang="en-US" smtClean="0">
                <a:solidFill>
                  <a:prstClr val="black">
                    <a:tint val="75000"/>
                  </a:prstClr>
                </a:solidFill>
                <a:latin typeface="Calibri"/>
              </a:rPr>
              <a:t>8/20/18</a:t>
            </a:fld>
            <a:endParaRPr lang="en-US">
              <a:solidFill>
                <a:prstClr val="black">
                  <a:tint val="75000"/>
                </a:prstClr>
              </a:solidFill>
              <a:latin typeface="Calibri"/>
            </a:endParaRPr>
          </a:p>
        </p:txBody>
      </p:sp>
      <p:sp>
        <p:nvSpPr>
          <p:cNvPr id="8" name="Footer Placeholder 7"/>
          <p:cNvSpPr>
            <a:spLocks noGrp="1"/>
          </p:cNvSpPr>
          <p:nvPr>
            <p:ph type="ftr" sz="quarter" idx="11"/>
          </p:nvPr>
        </p:nvSpPr>
        <p:spPr/>
        <p:txBody>
          <a:bodyPr/>
          <a:lstStyle/>
          <a:p>
            <a:endParaRPr lang="en-US">
              <a:solidFill>
                <a:prstClr val="black">
                  <a:tint val="75000"/>
                </a:prstClr>
              </a:solidFill>
              <a:latin typeface="Calibri"/>
            </a:endParaRPr>
          </a:p>
        </p:txBody>
      </p:sp>
      <p:sp>
        <p:nvSpPr>
          <p:cNvPr id="9" name="Slide Number Placeholder 8"/>
          <p:cNvSpPr>
            <a:spLocks noGrp="1"/>
          </p:cNvSpPr>
          <p:nvPr>
            <p:ph type="sldNum" sz="quarter" idx="12"/>
          </p:nvPr>
        </p:nvSpPr>
        <p:spPr/>
        <p:txBody>
          <a:bodyPr/>
          <a:lstStyle/>
          <a:p>
            <a:fld id="{9D1280C7-55B9-2942-B6E5-1BA52C963E2F}"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2103805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E7EF527-7D6E-DE4D-9A8E-0131BF4D0896}" type="datetime1">
              <a:rPr lang="en-US" smtClean="0">
                <a:solidFill>
                  <a:prstClr val="black">
                    <a:tint val="75000"/>
                  </a:prstClr>
                </a:solidFill>
                <a:latin typeface="Calibri"/>
              </a:rPr>
              <a:t>8/20/18</a:t>
            </a:fld>
            <a:endParaRPr lang="en-US">
              <a:solidFill>
                <a:prstClr val="black">
                  <a:tint val="75000"/>
                </a:prstClr>
              </a:solidFill>
              <a:latin typeface="Calibri"/>
            </a:endParaRPr>
          </a:p>
        </p:txBody>
      </p:sp>
      <p:sp>
        <p:nvSpPr>
          <p:cNvPr id="4" name="Footer Placeholder 3"/>
          <p:cNvSpPr>
            <a:spLocks noGrp="1"/>
          </p:cNvSpPr>
          <p:nvPr>
            <p:ph type="ftr" sz="quarter" idx="11"/>
          </p:nvPr>
        </p:nvSpPr>
        <p:spPr/>
        <p:txBody>
          <a:bodyPr/>
          <a:lstStyle/>
          <a:p>
            <a:endParaRPr lang="en-US">
              <a:solidFill>
                <a:prstClr val="black">
                  <a:tint val="75000"/>
                </a:prstClr>
              </a:solidFill>
              <a:latin typeface="Calibri"/>
            </a:endParaRPr>
          </a:p>
        </p:txBody>
      </p:sp>
      <p:sp>
        <p:nvSpPr>
          <p:cNvPr id="5" name="Slide Number Placeholder 4"/>
          <p:cNvSpPr>
            <a:spLocks noGrp="1"/>
          </p:cNvSpPr>
          <p:nvPr>
            <p:ph type="sldNum" sz="quarter" idx="12"/>
          </p:nvPr>
        </p:nvSpPr>
        <p:spPr/>
        <p:txBody>
          <a:bodyPr/>
          <a:lstStyle/>
          <a:p>
            <a:fld id="{9D1280C7-55B9-2942-B6E5-1BA52C963E2F}"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6722409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BCE5E56-592F-7B41-81C1-A1F4BA3823CF}" type="datetime1">
              <a:rPr lang="en-US" smtClean="0">
                <a:solidFill>
                  <a:prstClr val="black">
                    <a:tint val="75000"/>
                  </a:prstClr>
                </a:solidFill>
                <a:latin typeface="Calibri"/>
              </a:rPr>
              <a:t>8/20/18</a:t>
            </a:fld>
            <a:endParaRPr lang="en-US">
              <a:solidFill>
                <a:prstClr val="black">
                  <a:tint val="75000"/>
                </a:prstClr>
              </a:solidFill>
              <a:latin typeface="Calibri"/>
            </a:endParaRPr>
          </a:p>
        </p:txBody>
      </p:sp>
      <p:sp>
        <p:nvSpPr>
          <p:cNvPr id="3" name="Footer Placeholder 2"/>
          <p:cNvSpPr>
            <a:spLocks noGrp="1"/>
          </p:cNvSpPr>
          <p:nvPr>
            <p:ph type="ftr" sz="quarter" idx="11"/>
          </p:nvPr>
        </p:nvSpPr>
        <p:spPr/>
        <p:txBody>
          <a:bodyPr/>
          <a:lstStyle/>
          <a:p>
            <a:endParaRPr lang="en-US">
              <a:solidFill>
                <a:prstClr val="black">
                  <a:tint val="75000"/>
                </a:prstClr>
              </a:solidFill>
              <a:latin typeface="Calibri"/>
            </a:endParaRPr>
          </a:p>
        </p:txBody>
      </p:sp>
      <p:sp>
        <p:nvSpPr>
          <p:cNvPr id="4" name="Slide Number Placeholder 3"/>
          <p:cNvSpPr>
            <a:spLocks noGrp="1"/>
          </p:cNvSpPr>
          <p:nvPr>
            <p:ph type="sldNum" sz="quarter" idx="12"/>
          </p:nvPr>
        </p:nvSpPr>
        <p:spPr/>
        <p:txBody>
          <a:bodyPr/>
          <a:lstStyle/>
          <a:p>
            <a:fld id="{9D1280C7-55B9-2942-B6E5-1BA52C963E2F}"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1312814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6F8D2F3-0CEC-8445-BB06-D1F6F20C6A9B}" type="datetime1">
              <a:rPr lang="en-US" smtClean="0">
                <a:solidFill>
                  <a:prstClr val="black">
                    <a:tint val="75000"/>
                  </a:prstClr>
                </a:solidFill>
                <a:latin typeface="Calibri"/>
              </a:rPr>
              <a:t>8/20/18</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9D1280C7-55B9-2942-B6E5-1BA52C963E2F}"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9339563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D5E769-57DA-B547-BA40-7CC5B61C27BF}" type="datetime1">
              <a:rPr lang="en-US" smtClean="0">
                <a:solidFill>
                  <a:prstClr val="black">
                    <a:tint val="75000"/>
                  </a:prstClr>
                </a:solidFill>
                <a:latin typeface="Calibri"/>
              </a:rPr>
              <a:t>8/20/18</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9D1280C7-55B9-2942-B6E5-1BA52C963E2F}"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44585991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6CD70F-D885-E14E-A1F4-67611F8FB465}" type="datetime1">
              <a:rPr lang="en-US" smtClean="0">
                <a:solidFill>
                  <a:prstClr val="black">
                    <a:tint val="75000"/>
                  </a:prstClr>
                </a:solidFill>
                <a:latin typeface="Calibri"/>
              </a:rPr>
              <a:t>8/20/18</a:t>
            </a:fld>
            <a:endParaRPr lang="en-US">
              <a:solidFill>
                <a:prstClr val="black">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D1280C7-55B9-2942-B6E5-1BA52C963E2F}"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43646978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045010-4D71-EB4B-BAEB-C1ED0DB820AA}" type="datetime1">
              <a:rPr lang="en-US" smtClean="0">
                <a:solidFill>
                  <a:prstClr val="black">
                    <a:tint val="75000"/>
                  </a:prstClr>
                </a:solidFill>
                <a:latin typeface="Calibri"/>
              </a:rPr>
              <a:t>8/20/18</a:t>
            </a:fld>
            <a:endParaRPr lang="en-US">
              <a:solidFill>
                <a:prstClr val="black">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D1280C7-55B9-2942-B6E5-1BA52C963E2F}"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95273017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emf"/></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4" Type="http://schemas.openxmlformats.org/officeDocument/2006/relationships/image" Target="../media/image16.png"/><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emf"/><Relationship Id="rId3" Type="http://schemas.openxmlformats.org/officeDocument/2006/relationships/image" Target="../media/image18.emf"/></Relationships>
</file>

<file path=ppt/slides/_rels/slide13.xml.rels><?xml version="1.0" encoding="UTF-8" standalone="yes"?>
<Relationships xmlns="http://schemas.openxmlformats.org/package/2006/relationships"><Relationship Id="rId3" Type="http://schemas.openxmlformats.org/officeDocument/2006/relationships/image" Target="../media/image20.emf"/><Relationship Id="rId4" Type="http://schemas.openxmlformats.org/officeDocument/2006/relationships/oleObject" Target="../embeddings/oleObject2.bin"/><Relationship Id="rId5" Type="http://schemas.openxmlformats.org/officeDocument/2006/relationships/image" Target="../media/image19.emf"/><Relationship Id="rId1" Type="http://schemas.openxmlformats.org/officeDocument/2006/relationships/vmlDrawing" Target="../drawings/vmlDrawing2.vml"/><Relationship Id="rId2"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1.xml"/><Relationship Id="rId4" Type="http://schemas.openxmlformats.org/officeDocument/2006/relationships/image" Target="../media/image22.emf"/><Relationship Id="rId5" Type="http://schemas.openxmlformats.org/officeDocument/2006/relationships/oleObject" Target="../embeddings/oleObject3.bin"/><Relationship Id="rId6" Type="http://schemas.openxmlformats.org/officeDocument/2006/relationships/image" Target="../media/image21.emf"/><Relationship Id="rId1" Type="http://schemas.openxmlformats.org/officeDocument/2006/relationships/vmlDrawing" Target="../drawings/vmlDrawing3.vml"/><Relationship Id="rId2"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6.xml.rels><?xml version="1.0" encoding="UTF-8" standalone="yes"?>
<Relationships xmlns="http://schemas.openxmlformats.org/package/2006/relationships"><Relationship Id="rId3" Type="http://schemas.openxmlformats.org/officeDocument/2006/relationships/image" Target="../media/image23.emf"/><Relationship Id="rId4" Type="http://schemas.openxmlformats.org/officeDocument/2006/relationships/image" Target="../media/image24.emf"/><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4.xml"/><Relationship Id="rId4" Type="http://schemas.openxmlformats.org/officeDocument/2006/relationships/image" Target="../media/image26.emf"/><Relationship Id="rId5" Type="http://schemas.openxmlformats.org/officeDocument/2006/relationships/image" Target="../media/image27.emf"/><Relationship Id="rId6" Type="http://schemas.openxmlformats.org/officeDocument/2006/relationships/oleObject" Target="../embeddings/oleObject4.bin"/><Relationship Id="rId7" Type="http://schemas.openxmlformats.org/officeDocument/2006/relationships/image" Target="../media/image25.emf"/><Relationship Id="rId1" Type="http://schemas.openxmlformats.org/officeDocument/2006/relationships/vmlDrawing" Target="../drawings/vmlDrawing4.vml"/><Relationship Id="rId2"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5.xml"/><Relationship Id="rId4" Type="http://schemas.openxmlformats.org/officeDocument/2006/relationships/image" Target="../media/image28.emf"/><Relationship Id="rId5" Type="http://schemas.openxmlformats.org/officeDocument/2006/relationships/image" Target="../media/image29.emf"/><Relationship Id="rId6" Type="http://schemas.openxmlformats.org/officeDocument/2006/relationships/oleObject" Target="../embeddings/oleObject5.bin"/><Relationship Id="rId7" Type="http://schemas.openxmlformats.org/officeDocument/2006/relationships/image" Target="../media/image25.emf"/><Relationship Id="rId1" Type="http://schemas.openxmlformats.org/officeDocument/2006/relationships/vmlDrawing" Target="../drawings/vmlDrawing5.vml"/><Relationship Id="rId2"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6.xml"/><Relationship Id="rId4" Type="http://schemas.openxmlformats.org/officeDocument/2006/relationships/image" Target="../media/image30.emf"/><Relationship Id="rId5" Type="http://schemas.openxmlformats.org/officeDocument/2006/relationships/oleObject" Target="../embeddings/oleObject6.bin"/><Relationship Id="rId6" Type="http://schemas.openxmlformats.org/officeDocument/2006/relationships/image" Target="../media/image25.emf"/><Relationship Id="rId1" Type="http://schemas.openxmlformats.org/officeDocument/2006/relationships/vmlDrawing" Target="../drawings/vmlDrawing6.vml"/><Relationship Id="rId2"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31.em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32.emf"/></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4.xml.rels><?xml version="1.0" encoding="UTF-8" standalone="yes"?>
<Relationships xmlns="http://schemas.openxmlformats.org/package/2006/relationships"><Relationship Id="rId3" Type="http://schemas.openxmlformats.org/officeDocument/2006/relationships/image" Target="../media/image33.emf"/><Relationship Id="rId4" Type="http://schemas.openxmlformats.org/officeDocument/2006/relationships/image" Target="../media/image34.emf"/><Relationship Id="rId5" Type="http://schemas.openxmlformats.org/officeDocument/2006/relationships/image" Target="../media/image35.png"/><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36.emf"/></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7.xml.rels><?xml version="1.0" encoding="UTF-8" standalone="yes"?>
<Relationships xmlns="http://schemas.openxmlformats.org/package/2006/relationships"><Relationship Id="rId3" Type="http://schemas.openxmlformats.org/officeDocument/2006/relationships/image" Target="../media/image37.emf"/><Relationship Id="rId4" Type="http://schemas.openxmlformats.org/officeDocument/2006/relationships/image" Target="../media/image38.emf"/><Relationship Id="rId5" Type="http://schemas.openxmlformats.org/officeDocument/2006/relationships/image" Target="../media/image39.emf"/><Relationship Id="rId6" Type="http://schemas.openxmlformats.org/officeDocument/2006/relationships/image" Target="../media/image40.png"/><Relationship Id="rId7" Type="http://schemas.microsoft.com/office/2007/relationships/hdphoto" Target="../media/hdphoto1.wdp"/><Relationship Id="rId1" Type="http://schemas.openxmlformats.org/officeDocument/2006/relationships/slideLayout" Target="../slideLayouts/slideLayout13.xml"/><Relationship Id="rId2" Type="http://schemas.openxmlformats.org/officeDocument/2006/relationships/notesSlide" Target="../notesSlides/notesSlide24.xml"/></Relationships>
</file>

<file path=ppt/slides/_rels/slide28.xml.rels><?xml version="1.0" encoding="UTF-8" standalone="yes"?>
<Relationships xmlns="http://schemas.openxmlformats.org/package/2006/relationships"><Relationship Id="rId3" Type="http://schemas.openxmlformats.org/officeDocument/2006/relationships/image" Target="../media/image41.emf"/><Relationship Id="rId4" Type="http://schemas.openxmlformats.org/officeDocument/2006/relationships/image" Target="../media/image42.emf"/><Relationship Id="rId5" Type="http://schemas.openxmlformats.org/officeDocument/2006/relationships/image" Target="../media/image43.emf"/><Relationship Id="rId1" Type="http://schemas.openxmlformats.org/officeDocument/2006/relationships/slideLayout" Target="../slideLayouts/slideLayout13.xml"/><Relationship Id="rId2" Type="http://schemas.openxmlformats.org/officeDocument/2006/relationships/notesSlide" Target="../notesSlides/notesSlide2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3" Type="http://schemas.openxmlformats.org/officeDocument/2006/relationships/image" Target="../media/image44.emf"/><Relationship Id="rId4" Type="http://schemas.openxmlformats.org/officeDocument/2006/relationships/image" Target="../media/image45.emf"/><Relationship Id="rId5" Type="http://schemas.openxmlformats.org/officeDocument/2006/relationships/image" Target="../media/image46.emf"/><Relationship Id="rId1" Type="http://schemas.openxmlformats.org/officeDocument/2006/relationships/slideLayout" Target="../slideLayouts/slideLayout13.xml"/><Relationship Id="rId2" Type="http://schemas.openxmlformats.org/officeDocument/2006/relationships/notesSlide" Target="../notesSlides/notesSlide2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44.emf"/><Relationship Id="rId3" Type="http://schemas.openxmlformats.org/officeDocument/2006/relationships/image" Target="../media/image45.emf"/></Relationships>
</file>

<file path=ppt/slides/_rels/slide32.xml.rels><?xml version="1.0" encoding="UTF-8" standalone="yes"?>
<Relationships xmlns="http://schemas.openxmlformats.org/package/2006/relationships"><Relationship Id="rId3" Type="http://schemas.openxmlformats.org/officeDocument/2006/relationships/image" Target="../media/image47.emf"/><Relationship Id="rId4" Type="http://schemas.openxmlformats.org/officeDocument/2006/relationships/image" Target="../media/image48.emf"/><Relationship Id="rId1" Type="http://schemas.openxmlformats.org/officeDocument/2006/relationships/slideLayout" Target="../slideLayouts/slideLayout13.xml"/><Relationship Id="rId2" Type="http://schemas.openxmlformats.org/officeDocument/2006/relationships/notesSlide" Target="../notesSlides/notesSlide2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49.e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2.emf"/></Relationships>
</file>

<file path=ppt/slides/_rels/slide5.xml.rels><?xml version="1.0" encoding="UTF-8" standalone="yes"?>
<Relationships xmlns="http://schemas.openxmlformats.org/package/2006/relationships"><Relationship Id="rId3" Type="http://schemas.openxmlformats.org/officeDocument/2006/relationships/image" Target="../media/image3.jpg"/><Relationship Id="rId4" Type="http://schemas.openxmlformats.org/officeDocument/2006/relationships/image" Target="../media/image4.tiff"/><Relationship Id="rId5" Type="http://schemas.openxmlformats.org/officeDocument/2006/relationships/image" Target="../media/image5.png"/><Relationship Id="rId6" Type="http://schemas.openxmlformats.org/officeDocument/2006/relationships/image" Target="../media/image6.png"/><Relationship Id="rId7" Type="http://schemas.openxmlformats.org/officeDocument/2006/relationships/image" Target="../media/image7.png"/><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4" Type="http://schemas.openxmlformats.org/officeDocument/2006/relationships/oleObject" Target="../embeddings/oleObject1.bin"/><Relationship Id="rId5" Type="http://schemas.openxmlformats.org/officeDocument/2006/relationships/image" Target="../media/image8.emf"/><Relationship Id="rId6" Type="http://schemas.openxmlformats.org/officeDocument/2006/relationships/image" Target="../media/image9.emf"/><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emf"/><Relationship Id="rId4" Type="http://schemas.openxmlformats.org/officeDocument/2006/relationships/image" Target="../media/image11.emf"/><Relationship Id="rId5" Type="http://schemas.openxmlformats.org/officeDocument/2006/relationships/image" Target="../media/image6.png"/><Relationship Id="rId6" Type="http://schemas.openxmlformats.org/officeDocument/2006/relationships/image" Target="../media/image7.png"/><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image" Target="../media/image12.emf"/><Relationship Id="rId4" Type="http://schemas.openxmlformats.org/officeDocument/2006/relationships/image" Target="../media/image6.png"/><Relationship Id="rId5" Type="http://schemas.openxmlformats.org/officeDocument/2006/relationships/image" Target="../media/image7.png"/><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13.emf"/></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5" name="Picture 14" descr="Logarhitmic_radial_photo_of_the_universe_by_pablo_budassi_9MFK.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50471" y="-14941"/>
            <a:ext cx="6887883" cy="6887883"/>
          </a:xfrm>
          <a:prstGeom prst="ellipse">
            <a:avLst/>
          </a:prstGeom>
        </p:spPr>
      </p:pic>
      <p:sp>
        <p:nvSpPr>
          <p:cNvPr id="2" name="Title 1"/>
          <p:cNvSpPr>
            <a:spLocks noGrp="1"/>
          </p:cNvSpPr>
          <p:nvPr>
            <p:ph type="ctrTitle"/>
          </p:nvPr>
        </p:nvSpPr>
        <p:spPr>
          <a:xfrm>
            <a:off x="1075763" y="1477539"/>
            <a:ext cx="6962587" cy="3423170"/>
          </a:xfrm>
        </p:spPr>
        <p:txBody>
          <a:bodyPr>
            <a:normAutofit/>
          </a:bodyPr>
          <a:lstStyle/>
          <a:p>
            <a:r>
              <a:rPr lang="en-US" sz="3600" dirty="0" smtClean="0">
                <a:solidFill>
                  <a:schemeClr val="bg1"/>
                </a:solidFill>
                <a:latin typeface="Century Gothic"/>
                <a:cs typeface="Century Gothic"/>
              </a:rPr>
              <a:t>Cosmological Probes</a:t>
            </a:r>
            <a:br>
              <a:rPr lang="en-US" sz="3600" dirty="0" smtClean="0">
                <a:solidFill>
                  <a:schemeClr val="bg1"/>
                </a:solidFill>
                <a:latin typeface="Century Gothic"/>
                <a:cs typeface="Century Gothic"/>
              </a:rPr>
            </a:br>
            <a:r>
              <a:rPr lang="en-US" sz="3600" dirty="0" smtClean="0">
                <a:solidFill>
                  <a:schemeClr val="bg1"/>
                </a:solidFill>
                <a:latin typeface="Century Gothic"/>
                <a:cs typeface="Century Gothic"/>
              </a:rPr>
              <a:t> </a:t>
            </a:r>
            <a:br>
              <a:rPr lang="en-US" sz="3600" dirty="0" smtClean="0">
                <a:solidFill>
                  <a:schemeClr val="bg1"/>
                </a:solidFill>
                <a:latin typeface="Century Gothic"/>
                <a:cs typeface="Century Gothic"/>
              </a:rPr>
            </a:br>
            <a:r>
              <a:rPr lang="en-US" sz="3600" dirty="0" smtClean="0">
                <a:solidFill>
                  <a:schemeClr val="bg1"/>
                </a:solidFill>
                <a:latin typeface="Century Gothic"/>
                <a:cs typeface="Century Gothic"/>
              </a:rPr>
              <a:t>of Dark Matter Interactions</a:t>
            </a:r>
            <a:endParaRPr lang="en-US" sz="1000" dirty="0">
              <a:solidFill>
                <a:schemeClr val="bg1"/>
              </a:solidFill>
              <a:latin typeface="Century Gothic"/>
              <a:cs typeface="Century Gothic"/>
            </a:endParaRPr>
          </a:p>
        </p:txBody>
      </p:sp>
      <p:sp>
        <p:nvSpPr>
          <p:cNvPr id="13" name="Subtitle 2"/>
          <p:cNvSpPr>
            <a:spLocks noGrp="1"/>
          </p:cNvSpPr>
          <p:nvPr>
            <p:ph type="subTitle" idx="1"/>
          </p:nvPr>
        </p:nvSpPr>
        <p:spPr>
          <a:xfrm>
            <a:off x="6001969" y="5874459"/>
            <a:ext cx="4013000" cy="1541249"/>
          </a:xfrm>
        </p:spPr>
        <p:txBody>
          <a:bodyPr>
            <a:normAutofit/>
          </a:bodyPr>
          <a:lstStyle/>
          <a:p>
            <a:r>
              <a:rPr lang="en-US" sz="2000" dirty="0" smtClean="0">
                <a:solidFill>
                  <a:srgbClr val="FFFFFF"/>
                </a:solidFill>
                <a:latin typeface="Century Gothic"/>
                <a:cs typeface="Century Gothic"/>
              </a:rPr>
              <a:t>Vera Gluscevic</a:t>
            </a:r>
          </a:p>
          <a:p>
            <a:r>
              <a:rPr lang="en-US" sz="1200" dirty="0" smtClean="0">
                <a:solidFill>
                  <a:srgbClr val="FFFFFF"/>
                </a:solidFill>
                <a:latin typeface="Century Gothic"/>
                <a:cs typeface="Century Gothic"/>
              </a:rPr>
              <a:t>Princeton University</a:t>
            </a:r>
          </a:p>
          <a:p>
            <a:r>
              <a:rPr lang="en-US" sz="1200" dirty="0" smtClean="0">
                <a:solidFill>
                  <a:srgbClr val="FFFFFF"/>
                </a:solidFill>
                <a:latin typeface="Century Gothic"/>
                <a:cs typeface="Century Gothic"/>
              </a:rPr>
              <a:t>University of Florida</a:t>
            </a:r>
          </a:p>
        </p:txBody>
      </p:sp>
      <p:sp>
        <p:nvSpPr>
          <p:cNvPr id="16" name="TextBox 15"/>
          <p:cNvSpPr txBox="1"/>
          <p:nvPr/>
        </p:nvSpPr>
        <p:spPr>
          <a:xfrm>
            <a:off x="80866" y="59764"/>
            <a:ext cx="2019675" cy="461665"/>
          </a:xfrm>
          <a:prstGeom prst="rect">
            <a:avLst/>
          </a:prstGeom>
          <a:noFill/>
        </p:spPr>
        <p:txBody>
          <a:bodyPr wrap="square" rtlCol="0">
            <a:spAutoFit/>
          </a:bodyPr>
          <a:lstStyle/>
          <a:p>
            <a:r>
              <a:rPr lang="en-US" sz="1200" dirty="0">
                <a:solidFill>
                  <a:srgbClr val="FFFFFF"/>
                </a:solidFill>
                <a:latin typeface="Century Gothic"/>
                <a:cs typeface="Century Gothic"/>
              </a:rPr>
              <a:t>PPC Zurich, August </a:t>
            </a:r>
            <a:r>
              <a:rPr lang="en-US" sz="1200" dirty="0" smtClean="0">
                <a:solidFill>
                  <a:srgbClr val="FFFFFF"/>
                </a:solidFill>
                <a:latin typeface="Century Gothic"/>
                <a:cs typeface="Century Gothic"/>
              </a:rPr>
              <a:t>2018</a:t>
            </a:r>
          </a:p>
          <a:p>
            <a:endParaRPr lang="en-US" sz="1200" dirty="0">
              <a:solidFill>
                <a:srgbClr val="FFFFFF"/>
              </a:solidFill>
              <a:latin typeface="Century Gothic"/>
              <a:cs typeface="Century Gothic"/>
            </a:endParaRPr>
          </a:p>
        </p:txBody>
      </p:sp>
      <p:sp>
        <p:nvSpPr>
          <p:cNvPr id="6" name="TextBox 5"/>
          <p:cNvSpPr txBox="1"/>
          <p:nvPr/>
        </p:nvSpPr>
        <p:spPr>
          <a:xfrm>
            <a:off x="3816160" y="6251383"/>
            <a:ext cx="2019675" cy="461665"/>
          </a:xfrm>
          <a:prstGeom prst="rect">
            <a:avLst/>
          </a:prstGeom>
          <a:noFill/>
        </p:spPr>
        <p:txBody>
          <a:bodyPr wrap="square" rtlCol="0">
            <a:spAutoFit/>
          </a:bodyPr>
          <a:lstStyle/>
          <a:p>
            <a:endParaRPr lang="en-US" sz="1200" dirty="0">
              <a:solidFill>
                <a:srgbClr val="FFFFFF"/>
              </a:solidFill>
              <a:latin typeface="Century Gothic"/>
              <a:cs typeface="Century Gothic"/>
            </a:endParaRPr>
          </a:p>
          <a:p>
            <a:r>
              <a:rPr lang="en-US" sz="1200" dirty="0" smtClean="0">
                <a:solidFill>
                  <a:srgbClr val="FFFFFF"/>
                </a:solidFill>
                <a:latin typeface="Century Gothic"/>
                <a:cs typeface="Century Gothic"/>
              </a:rPr>
              <a:t>Image credit: </a:t>
            </a:r>
            <a:r>
              <a:rPr lang="en-US" sz="1200" dirty="0" err="1" smtClean="0">
                <a:solidFill>
                  <a:srgbClr val="FFFFFF"/>
                </a:solidFill>
                <a:latin typeface="Century Gothic"/>
                <a:cs typeface="Century Gothic"/>
              </a:rPr>
              <a:t>Budassi</a:t>
            </a:r>
            <a:endParaRPr lang="en-US" sz="1200" dirty="0">
              <a:solidFill>
                <a:srgbClr val="FFFFFF"/>
              </a:solidFill>
              <a:latin typeface="Century Gothic"/>
              <a:cs typeface="Century Gothic"/>
            </a:endParaRPr>
          </a:p>
        </p:txBody>
      </p:sp>
    </p:spTree>
    <p:extLst>
      <p:ext uri="{BB962C8B-B14F-4D97-AF65-F5344CB8AC3E}">
        <p14:creationId xmlns:p14="http://schemas.microsoft.com/office/powerpoint/2010/main" val="1406149836"/>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9D1280C7-55B9-2942-B6E5-1BA52C963E2F}" type="slidenum">
              <a:rPr lang="en-US" smtClean="0">
                <a:solidFill>
                  <a:prstClr val="black">
                    <a:tint val="75000"/>
                  </a:prstClr>
                </a:solidFill>
                <a:latin typeface="Calibri"/>
              </a:rPr>
              <a:pPr/>
              <a:t>10</a:t>
            </a:fld>
            <a:endParaRPr lang="en-US">
              <a:solidFill>
                <a:prstClr val="black">
                  <a:tint val="75000"/>
                </a:prstClr>
              </a:solidFill>
              <a:latin typeface="Calibri"/>
            </a:endParaRPr>
          </a:p>
        </p:txBody>
      </p:sp>
      <p:pic>
        <p:nvPicPr>
          <p:cNvPr id="5" name="Picture 4"/>
          <p:cNvPicPr>
            <a:picLocks noChangeAspect="1"/>
          </p:cNvPicPr>
          <p:nvPr/>
        </p:nvPicPr>
        <p:blipFill>
          <a:blip r:embed="rId2"/>
          <a:stretch>
            <a:fillRect/>
          </a:stretch>
        </p:blipFill>
        <p:spPr>
          <a:xfrm>
            <a:off x="357361" y="1739519"/>
            <a:ext cx="8786639" cy="5073650"/>
          </a:xfrm>
          <a:prstGeom prst="rect">
            <a:avLst/>
          </a:prstGeom>
        </p:spPr>
      </p:pic>
      <p:sp>
        <p:nvSpPr>
          <p:cNvPr id="2" name="Rectangle 1"/>
          <p:cNvSpPr/>
          <p:nvPr/>
        </p:nvSpPr>
        <p:spPr>
          <a:xfrm>
            <a:off x="1509049" y="1093188"/>
            <a:ext cx="7649881" cy="369332"/>
          </a:xfrm>
          <a:prstGeom prst="rect">
            <a:avLst/>
          </a:prstGeom>
        </p:spPr>
        <p:txBody>
          <a:bodyPr wrap="square">
            <a:spAutoFit/>
          </a:bodyPr>
          <a:lstStyle/>
          <a:p>
            <a:r>
              <a:rPr lang="en-US" dirty="0" smtClean="0">
                <a:latin typeface="Century Gothic"/>
                <a:cs typeface="Century Gothic"/>
              </a:rPr>
              <a:t>Fan </a:t>
            </a:r>
            <a:r>
              <a:rPr lang="en-US" dirty="0">
                <a:latin typeface="Century Gothic"/>
                <a:cs typeface="Century Gothic"/>
              </a:rPr>
              <a:t>et al, 2010; Fitzpatrick et al, 2012; </a:t>
            </a:r>
            <a:r>
              <a:rPr lang="en-US" dirty="0" err="1">
                <a:latin typeface="Century Gothic"/>
                <a:cs typeface="Century Gothic"/>
              </a:rPr>
              <a:t>Anand</a:t>
            </a:r>
            <a:r>
              <a:rPr lang="en-US" dirty="0">
                <a:latin typeface="Century Gothic"/>
                <a:cs typeface="Century Gothic"/>
              </a:rPr>
              <a:t> et al, </a:t>
            </a:r>
            <a:r>
              <a:rPr lang="en-US" dirty="0" smtClean="0">
                <a:latin typeface="Century Gothic"/>
                <a:cs typeface="Century Gothic"/>
              </a:rPr>
              <a:t>2013</a:t>
            </a:r>
            <a:endParaRPr lang="en-US" sz="2000" dirty="0">
              <a:latin typeface="Century Gothic"/>
              <a:cs typeface="Century Gothic"/>
            </a:endParaRPr>
          </a:p>
        </p:txBody>
      </p:sp>
      <p:sp>
        <p:nvSpPr>
          <p:cNvPr id="7" name="Title 1"/>
          <p:cNvSpPr txBox="1">
            <a:spLocks/>
          </p:cNvSpPr>
          <p:nvPr/>
        </p:nvSpPr>
        <p:spPr>
          <a:xfrm>
            <a:off x="-768613" y="-105420"/>
            <a:ext cx="10509960" cy="1336956"/>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2800" dirty="0" smtClean="0">
                <a:solidFill>
                  <a:srgbClr val="800000"/>
                </a:solidFill>
                <a:latin typeface="Century Gothic"/>
                <a:cs typeface="Century Gothic"/>
              </a:rPr>
              <a:t>Momentum transfer</a:t>
            </a:r>
            <a:r>
              <a:rPr lang="en-US" sz="2800" dirty="0">
                <a:solidFill>
                  <a:srgbClr val="800000"/>
                </a:solidFill>
                <a:latin typeface="Century Gothic"/>
                <a:cs typeface="Century Gothic"/>
              </a:rPr>
              <a:t> </a:t>
            </a:r>
            <a:r>
              <a:rPr lang="en-US" sz="2800" dirty="0" smtClean="0">
                <a:solidFill>
                  <a:srgbClr val="800000"/>
                </a:solidFill>
                <a:latin typeface="Century Gothic"/>
                <a:cs typeface="Century Gothic"/>
              </a:rPr>
              <a:t>within EFT</a:t>
            </a:r>
            <a:endParaRPr lang="en-US" sz="1400" dirty="0">
              <a:solidFill>
                <a:srgbClr val="800000"/>
              </a:solidFill>
              <a:latin typeface="Century Gothic"/>
              <a:cs typeface="Century Gothic"/>
            </a:endParaRPr>
          </a:p>
        </p:txBody>
      </p:sp>
    </p:spTree>
    <p:extLst>
      <p:ext uri="{BB962C8B-B14F-4D97-AF65-F5344CB8AC3E}">
        <p14:creationId xmlns:p14="http://schemas.microsoft.com/office/powerpoint/2010/main" val="3139409800"/>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idx="1"/>
          </p:nvPr>
        </p:nvSpPr>
        <p:spPr>
          <a:xfrm>
            <a:off x="467852" y="1268372"/>
            <a:ext cx="8511795" cy="5014088"/>
          </a:xfrm>
        </p:spPr>
        <p:txBody>
          <a:bodyPr>
            <a:normAutofit/>
          </a:bodyPr>
          <a:lstStyle/>
          <a:p>
            <a:pPr marL="0" indent="0">
              <a:buNone/>
            </a:pPr>
            <a:endParaRPr lang="en-US" sz="1800" dirty="0">
              <a:latin typeface="Century Gothic"/>
              <a:cs typeface="Century Gothic"/>
            </a:endParaRPr>
          </a:p>
          <a:p>
            <a:pPr>
              <a:buFont typeface="Wingdings" charset="2"/>
              <a:buChar char="²"/>
            </a:pPr>
            <a:r>
              <a:rPr lang="en-US" sz="2000" dirty="0" smtClean="0">
                <a:latin typeface="Century Gothic"/>
                <a:cs typeface="Century Gothic"/>
              </a:rPr>
              <a:t>Each operator -&gt; cross section with a different dependence on relative particle velocity, different thermal history:</a:t>
            </a:r>
            <a:endParaRPr lang="en-US" sz="2000" dirty="0">
              <a:latin typeface="Century Gothic"/>
              <a:cs typeface="Century Gothic"/>
            </a:endParaRPr>
          </a:p>
          <a:p>
            <a:pPr>
              <a:buFont typeface="Wingdings" charset="2"/>
              <a:buChar char="²"/>
            </a:pPr>
            <a:endParaRPr lang="en-US" sz="2000" dirty="0" smtClean="0">
              <a:latin typeface="Century Gothic"/>
              <a:cs typeface="Century Gothic"/>
            </a:endParaRPr>
          </a:p>
          <a:p>
            <a:pPr>
              <a:buFont typeface="Wingdings" charset="2"/>
              <a:buChar char="²"/>
            </a:pPr>
            <a:endParaRPr lang="en-US" sz="2000" dirty="0" smtClean="0">
              <a:latin typeface="Century Gothic"/>
              <a:cs typeface="Century Gothic"/>
            </a:endParaRPr>
          </a:p>
          <a:p>
            <a:pPr>
              <a:buFont typeface="Wingdings" charset="2"/>
              <a:buChar char="²"/>
            </a:pPr>
            <a:endParaRPr lang="en-US" sz="2000" dirty="0">
              <a:latin typeface="Century Gothic"/>
              <a:cs typeface="Century Gothic"/>
            </a:endParaRPr>
          </a:p>
          <a:p>
            <a:pPr>
              <a:buFont typeface="Wingdings" charset="2"/>
              <a:buChar char="²"/>
            </a:pPr>
            <a:endParaRPr lang="en-US" sz="2000" dirty="0">
              <a:latin typeface="Century Gothic"/>
              <a:cs typeface="Century Gothic"/>
            </a:endParaRPr>
          </a:p>
          <a:p>
            <a:pPr>
              <a:buFont typeface="Wingdings" charset="2"/>
              <a:buChar char="²"/>
            </a:pPr>
            <a:endParaRPr lang="en-US" sz="2000" dirty="0" smtClean="0">
              <a:latin typeface="Century Gothic"/>
              <a:cs typeface="Century Gothic"/>
            </a:endParaRPr>
          </a:p>
          <a:p>
            <a:pPr marL="0" indent="0">
              <a:buNone/>
            </a:pPr>
            <a:endParaRPr lang="en-US" sz="2000" dirty="0">
              <a:latin typeface="Century Gothic"/>
              <a:cs typeface="Century Gothic"/>
            </a:endParaRPr>
          </a:p>
          <a:p>
            <a:pPr>
              <a:buFont typeface="Wingdings" charset="2"/>
              <a:buChar char="²"/>
            </a:pPr>
            <a:endParaRPr lang="en-US" sz="2000" dirty="0">
              <a:latin typeface="Century Gothic"/>
              <a:cs typeface="Century Gothic"/>
            </a:endParaRPr>
          </a:p>
          <a:p>
            <a:pPr>
              <a:buFont typeface="Wingdings" charset="2"/>
              <a:buChar char="²"/>
            </a:pPr>
            <a:endParaRPr lang="en-US" sz="2000" dirty="0" smtClean="0">
              <a:latin typeface="Century Gothic"/>
              <a:cs typeface="Century Gothic"/>
            </a:endParaRPr>
          </a:p>
          <a:p>
            <a:pPr>
              <a:buFont typeface="Wingdings" charset="2"/>
              <a:buChar char="²"/>
            </a:pPr>
            <a:endParaRPr lang="en-US" sz="2000" dirty="0">
              <a:latin typeface="Century Gothic"/>
              <a:cs typeface="Century Gothic"/>
            </a:endParaRPr>
          </a:p>
          <a:p>
            <a:pPr>
              <a:buFont typeface="Wingdings" charset="2"/>
              <a:buChar char="²"/>
            </a:pPr>
            <a:endParaRPr lang="en-US" sz="2000" dirty="0">
              <a:latin typeface="Century Gothic"/>
              <a:cs typeface="Century Gothic"/>
            </a:endParaRPr>
          </a:p>
          <a:p>
            <a:pPr>
              <a:buFont typeface="Wingdings" charset="2"/>
              <a:buChar char="²"/>
            </a:pPr>
            <a:endParaRPr lang="en-US" sz="2000" dirty="0" smtClean="0">
              <a:latin typeface="Century Gothic"/>
              <a:cs typeface="Century Gothic"/>
            </a:endParaRPr>
          </a:p>
          <a:p>
            <a:pPr marL="0" indent="0">
              <a:buNone/>
            </a:pPr>
            <a:endParaRPr lang="en-US" sz="2000" dirty="0">
              <a:latin typeface="Century Gothic"/>
              <a:cs typeface="Century Gothic"/>
            </a:endParaRPr>
          </a:p>
          <a:p>
            <a:pPr marL="0" indent="0">
              <a:buNone/>
            </a:pPr>
            <a:endParaRPr lang="en-US" sz="2000" dirty="0" smtClean="0">
              <a:latin typeface="Century Gothic"/>
              <a:cs typeface="Century Gothic"/>
            </a:endParaRPr>
          </a:p>
          <a:p>
            <a:pPr marL="0" indent="0">
              <a:buNone/>
            </a:pPr>
            <a:endParaRPr lang="en-US" sz="2000" dirty="0" smtClean="0">
              <a:latin typeface="Century Gothic"/>
              <a:cs typeface="Century Gothic"/>
            </a:endParaRPr>
          </a:p>
          <a:p>
            <a:pPr marL="0" indent="0">
              <a:buNone/>
            </a:pPr>
            <a:endParaRPr lang="en-US" sz="2000" dirty="0" smtClean="0">
              <a:latin typeface="Century Gothic"/>
              <a:cs typeface="Century Gothic"/>
            </a:endParaRPr>
          </a:p>
        </p:txBody>
      </p:sp>
      <p:sp>
        <p:nvSpPr>
          <p:cNvPr id="3" name="Slide Number Placeholder 2"/>
          <p:cNvSpPr>
            <a:spLocks noGrp="1"/>
          </p:cNvSpPr>
          <p:nvPr>
            <p:ph type="sldNum" sz="quarter" idx="12"/>
          </p:nvPr>
        </p:nvSpPr>
        <p:spPr/>
        <p:txBody>
          <a:bodyPr/>
          <a:lstStyle/>
          <a:p>
            <a:fld id="{9D1280C7-55B9-2942-B6E5-1BA52C963E2F}" type="slidenum">
              <a:rPr lang="en-US" smtClean="0">
                <a:solidFill>
                  <a:prstClr val="black">
                    <a:tint val="75000"/>
                  </a:prstClr>
                </a:solidFill>
                <a:latin typeface="Calibri"/>
              </a:rPr>
              <a:pPr/>
              <a:t>11</a:t>
            </a:fld>
            <a:r>
              <a:rPr lang="en-US" dirty="0">
                <a:solidFill>
                  <a:prstClr val="black">
                    <a:tint val="75000"/>
                  </a:prstClr>
                </a:solidFill>
              </a:rPr>
              <a:t>/14</a:t>
            </a:r>
            <a:endParaRPr lang="en-US" dirty="0">
              <a:solidFill>
                <a:prstClr val="black">
                  <a:tint val="75000"/>
                </a:prstClr>
              </a:solidFill>
              <a:latin typeface="Calibri"/>
            </a:endParaRPr>
          </a:p>
        </p:txBody>
      </p:sp>
      <p:pic>
        <p:nvPicPr>
          <p:cNvPr id="4" name="Picture 3" descr="rates.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9442" y="3059423"/>
            <a:ext cx="4190253" cy="3043983"/>
          </a:xfrm>
          <a:prstGeom prst="rect">
            <a:avLst/>
          </a:prstGeom>
        </p:spPr>
      </p:pic>
      <p:pic>
        <p:nvPicPr>
          <p:cNvPr id="7" name="Picture 6" descr="temps.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61644" y="3059423"/>
            <a:ext cx="4033669" cy="3036368"/>
          </a:xfrm>
          <a:prstGeom prst="rect">
            <a:avLst/>
          </a:prstGeom>
        </p:spPr>
      </p:pic>
      <p:sp>
        <p:nvSpPr>
          <p:cNvPr id="10" name="Title 1"/>
          <p:cNvSpPr txBox="1">
            <a:spLocks/>
          </p:cNvSpPr>
          <p:nvPr/>
        </p:nvSpPr>
        <p:spPr>
          <a:xfrm>
            <a:off x="-768613" y="-105420"/>
            <a:ext cx="10509960" cy="1336956"/>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2800" dirty="0" smtClean="0">
                <a:solidFill>
                  <a:srgbClr val="800000"/>
                </a:solidFill>
                <a:latin typeface="Century Gothic"/>
                <a:cs typeface="Century Gothic"/>
              </a:rPr>
              <a:t>Momentum transfer</a:t>
            </a:r>
            <a:r>
              <a:rPr lang="en-US" sz="2800" dirty="0">
                <a:solidFill>
                  <a:srgbClr val="800000"/>
                </a:solidFill>
                <a:latin typeface="Century Gothic"/>
                <a:cs typeface="Century Gothic"/>
              </a:rPr>
              <a:t> </a:t>
            </a:r>
            <a:r>
              <a:rPr lang="en-US" sz="2800" dirty="0" smtClean="0">
                <a:solidFill>
                  <a:srgbClr val="800000"/>
                </a:solidFill>
                <a:latin typeface="Century Gothic"/>
                <a:cs typeface="Century Gothic"/>
              </a:rPr>
              <a:t>within EFT</a:t>
            </a:r>
            <a:endParaRPr lang="en-US" sz="1400" dirty="0">
              <a:solidFill>
                <a:srgbClr val="800000"/>
              </a:solidFill>
              <a:latin typeface="Century Gothic"/>
              <a:cs typeface="Century Gothic"/>
            </a:endParaRPr>
          </a:p>
        </p:txBody>
      </p:sp>
      <p:sp>
        <p:nvSpPr>
          <p:cNvPr id="8" name="Content Placeholder 2"/>
          <p:cNvSpPr txBox="1">
            <a:spLocks/>
          </p:cNvSpPr>
          <p:nvPr/>
        </p:nvSpPr>
        <p:spPr>
          <a:xfrm>
            <a:off x="3372661" y="6154657"/>
            <a:ext cx="9461501" cy="804919"/>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z="1800" dirty="0" err="1" smtClean="0">
                <a:latin typeface="Century Gothic"/>
                <a:cs typeface="Century Gothic"/>
              </a:rPr>
              <a:t>Boddy</a:t>
            </a:r>
            <a:r>
              <a:rPr lang="en-US" sz="1800" dirty="0">
                <a:latin typeface="Century Gothic"/>
                <a:cs typeface="Century Gothic"/>
              </a:rPr>
              <a:t> </a:t>
            </a:r>
            <a:r>
              <a:rPr lang="en-US" sz="1800" dirty="0" smtClean="0">
                <a:latin typeface="Century Gothic"/>
                <a:cs typeface="Century Gothic"/>
              </a:rPr>
              <a:t>and VG</a:t>
            </a:r>
            <a:r>
              <a:rPr lang="en-US" sz="1800" dirty="0">
                <a:latin typeface="Century Gothic"/>
                <a:cs typeface="Century Gothic"/>
              </a:rPr>
              <a:t> </a:t>
            </a:r>
            <a:r>
              <a:rPr lang="en-US" sz="1800" dirty="0" smtClean="0">
                <a:latin typeface="Century Gothic"/>
                <a:cs typeface="Century Gothic"/>
              </a:rPr>
              <a:t>(2018)</a:t>
            </a:r>
          </a:p>
        </p:txBody>
      </p:sp>
    </p:spTree>
    <p:extLst>
      <p:ext uri="{BB962C8B-B14F-4D97-AF65-F5344CB8AC3E}">
        <p14:creationId xmlns:p14="http://schemas.microsoft.com/office/powerpoint/2010/main" val="2066836936"/>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9D1280C7-55B9-2942-B6E5-1BA52C963E2F}" type="slidenum">
              <a:rPr lang="en-US" smtClean="0">
                <a:solidFill>
                  <a:prstClr val="black">
                    <a:tint val="75000"/>
                  </a:prstClr>
                </a:solidFill>
                <a:latin typeface="Calibri"/>
              </a:rPr>
              <a:pPr/>
              <a:t>12</a:t>
            </a:fld>
            <a:endParaRPr lang="en-US">
              <a:solidFill>
                <a:prstClr val="black">
                  <a:tint val="75000"/>
                </a:prstClr>
              </a:solidFill>
              <a:latin typeface="Calibri"/>
            </a:endParaRPr>
          </a:p>
        </p:txBody>
      </p:sp>
      <p:pic>
        <p:nvPicPr>
          <p:cNvPr id="6" name="Picture 5"/>
          <p:cNvPicPr>
            <a:picLocks noChangeAspect="1"/>
          </p:cNvPicPr>
          <p:nvPr/>
        </p:nvPicPr>
        <p:blipFill>
          <a:blip r:embed="rId2"/>
          <a:stretch>
            <a:fillRect/>
          </a:stretch>
        </p:blipFill>
        <p:spPr>
          <a:xfrm>
            <a:off x="-209174" y="1710023"/>
            <a:ext cx="4784709" cy="3540685"/>
          </a:xfrm>
          <a:prstGeom prst="rect">
            <a:avLst/>
          </a:prstGeom>
        </p:spPr>
      </p:pic>
      <p:pic>
        <p:nvPicPr>
          <p:cNvPr id="7" name="Picture 6" descr="sigma_exclusions.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53270" y="1837771"/>
            <a:ext cx="4690729" cy="3412938"/>
          </a:xfrm>
          <a:prstGeom prst="rect">
            <a:avLst/>
          </a:prstGeom>
        </p:spPr>
      </p:pic>
      <p:sp>
        <p:nvSpPr>
          <p:cNvPr id="8" name="Content Placeholder 2"/>
          <p:cNvSpPr txBox="1">
            <a:spLocks/>
          </p:cNvSpPr>
          <p:nvPr/>
        </p:nvSpPr>
        <p:spPr>
          <a:xfrm>
            <a:off x="3432429" y="5378673"/>
            <a:ext cx="9461501" cy="804919"/>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z="1800" dirty="0" err="1" smtClean="0">
                <a:latin typeface="Century Gothic"/>
                <a:cs typeface="Century Gothic"/>
              </a:rPr>
              <a:t>Boddy</a:t>
            </a:r>
            <a:r>
              <a:rPr lang="en-US" sz="1800" dirty="0">
                <a:latin typeface="Century Gothic"/>
                <a:cs typeface="Century Gothic"/>
              </a:rPr>
              <a:t> </a:t>
            </a:r>
            <a:r>
              <a:rPr lang="en-US" sz="1800" dirty="0" smtClean="0">
                <a:latin typeface="Century Gothic"/>
                <a:cs typeface="Century Gothic"/>
              </a:rPr>
              <a:t>and VG</a:t>
            </a:r>
            <a:r>
              <a:rPr lang="en-US" sz="1800" dirty="0">
                <a:latin typeface="Century Gothic"/>
                <a:cs typeface="Century Gothic"/>
              </a:rPr>
              <a:t> </a:t>
            </a:r>
            <a:r>
              <a:rPr lang="en-US" sz="1800" dirty="0" smtClean="0">
                <a:latin typeface="Century Gothic"/>
                <a:cs typeface="Century Gothic"/>
              </a:rPr>
              <a:t>(2018)</a:t>
            </a:r>
          </a:p>
        </p:txBody>
      </p:sp>
      <p:sp>
        <p:nvSpPr>
          <p:cNvPr id="10" name="Title 1"/>
          <p:cNvSpPr txBox="1">
            <a:spLocks/>
          </p:cNvSpPr>
          <p:nvPr/>
        </p:nvSpPr>
        <p:spPr>
          <a:xfrm>
            <a:off x="-768613" y="133636"/>
            <a:ext cx="10509960" cy="1336956"/>
          </a:xfrm>
          <a:prstGeom prst="rect">
            <a:avLst/>
          </a:prstGeom>
        </p:spPr>
        <p:txBody>
          <a:bodyPr vert="horz" lIns="91440" tIns="45720" rIns="91440" bIns="45720" rtlCol="0" anchor="ctr">
            <a:normAutofit lnSpcReduction="1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2800" dirty="0" smtClean="0">
                <a:solidFill>
                  <a:srgbClr val="800000"/>
                </a:solidFill>
                <a:latin typeface="Century Gothic"/>
                <a:cs typeface="Century Gothic"/>
              </a:rPr>
              <a:t>Momentum transfer within EFT</a:t>
            </a:r>
          </a:p>
          <a:p>
            <a:r>
              <a:rPr lang="en-US" sz="2800" dirty="0" smtClean="0">
                <a:solidFill>
                  <a:srgbClr val="800000"/>
                </a:solidFill>
                <a:latin typeface="Century Gothic"/>
                <a:cs typeface="Century Gothic"/>
              </a:rPr>
              <a:t> </a:t>
            </a:r>
          </a:p>
          <a:p>
            <a:r>
              <a:rPr lang="en-US" sz="2800" dirty="0" smtClean="0">
                <a:latin typeface="Century Gothic"/>
                <a:cs typeface="Century Gothic"/>
              </a:rPr>
              <a:t>Limits from Planck</a:t>
            </a:r>
            <a:endParaRPr lang="en-US" sz="1400" dirty="0">
              <a:latin typeface="Century Gothic"/>
              <a:cs typeface="Century Gothic"/>
            </a:endParaRPr>
          </a:p>
        </p:txBody>
      </p:sp>
    </p:spTree>
    <p:extLst>
      <p:ext uri="{BB962C8B-B14F-4D97-AF65-F5344CB8AC3E}">
        <p14:creationId xmlns:p14="http://schemas.microsoft.com/office/powerpoint/2010/main" val="4251029610"/>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Rchi.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22866" y="1609797"/>
            <a:ext cx="6234602" cy="4156401"/>
          </a:xfrm>
          <a:prstGeom prst="rect">
            <a:avLst/>
          </a:prstGeom>
        </p:spPr>
      </p:pic>
      <p:sp>
        <p:nvSpPr>
          <p:cNvPr id="4" name="Slide Number Placeholder 3"/>
          <p:cNvSpPr>
            <a:spLocks noGrp="1"/>
          </p:cNvSpPr>
          <p:nvPr>
            <p:ph type="sldNum" sz="quarter" idx="12"/>
          </p:nvPr>
        </p:nvSpPr>
        <p:spPr/>
        <p:txBody>
          <a:bodyPr/>
          <a:lstStyle/>
          <a:p>
            <a:fld id="{9D1280C7-55B9-2942-B6E5-1BA52C963E2F}" type="slidenum">
              <a:rPr lang="en-US" smtClean="0">
                <a:solidFill>
                  <a:prstClr val="black">
                    <a:tint val="75000"/>
                  </a:prstClr>
                </a:solidFill>
                <a:latin typeface="Calibri"/>
              </a:rPr>
              <a:pPr/>
              <a:t>13</a:t>
            </a:fld>
            <a:endParaRPr lang="en-US" dirty="0">
              <a:solidFill>
                <a:prstClr val="black">
                  <a:tint val="75000"/>
                </a:prstClr>
              </a:solidFill>
              <a:latin typeface="Calibri"/>
            </a:endParaRPr>
          </a:p>
        </p:txBody>
      </p:sp>
      <p:sp>
        <p:nvSpPr>
          <p:cNvPr id="12" name="Content Placeholder 2"/>
          <p:cNvSpPr txBox="1">
            <a:spLocks/>
          </p:cNvSpPr>
          <p:nvPr/>
        </p:nvSpPr>
        <p:spPr>
          <a:xfrm>
            <a:off x="130436" y="3015108"/>
            <a:ext cx="9461501" cy="804919"/>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z="1800" dirty="0" smtClean="0">
                <a:latin typeface="Century Gothic"/>
                <a:cs typeface="Century Gothic"/>
              </a:rPr>
              <a:t>Late-time: n &lt;-2</a:t>
            </a:r>
          </a:p>
          <a:p>
            <a:pPr marL="0" indent="0">
              <a:buFont typeface="Arial"/>
              <a:buNone/>
            </a:pPr>
            <a:r>
              <a:rPr lang="en-US" sz="1800" dirty="0" smtClean="0">
                <a:latin typeface="Century Gothic"/>
                <a:cs typeface="Century Gothic"/>
              </a:rPr>
              <a:t>Early-time: n≥-2</a:t>
            </a:r>
          </a:p>
          <a:p>
            <a:pPr marL="0" indent="0">
              <a:buFont typeface="Arial"/>
              <a:buNone/>
            </a:pPr>
            <a:r>
              <a:rPr lang="en-US" sz="1800" dirty="0" smtClean="0">
                <a:latin typeface="Century Gothic"/>
                <a:cs typeface="Century Gothic"/>
              </a:rPr>
              <a:t>------------------------</a:t>
            </a:r>
          </a:p>
          <a:p>
            <a:pPr marL="0" indent="0">
              <a:buFont typeface="Arial"/>
              <a:buNone/>
            </a:pPr>
            <a:endParaRPr lang="en-US" sz="1800" dirty="0">
              <a:latin typeface="Century Gothic"/>
              <a:cs typeface="Century Gothic"/>
            </a:endParaRPr>
          </a:p>
          <a:p>
            <a:pPr marL="0" indent="0">
              <a:buFont typeface="Arial"/>
              <a:buNone/>
            </a:pPr>
            <a:r>
              <a:rPr lang="en-US" sz="1800" dirty="0" smtClean="0">
                <a:latin typeface="Century Gothic"/>
                <a:cs typeface="Century Gothic"/>
              </a:rPr>
              <a:t>n=0: Hard-sphere scattering</a:t>
            </a:r>
          </a:p>
          <a:p>
            <a:pPr marL="0" indent="0">
              <a:buFont typeface="Arial"/>
              <a:buNone/>
            </a:pPr>
            <a:r>
              <a:rPr lang="en-US" sz="1800" dirty="0" smtClean="0">
                <a:latin typeface="Century Gothic"/>
                <a:cs typeface="Century Gothic"/>
              </a:rPr>
              <a:t>n=-2: Electric dipole </a:t>
            </a:r>
          </a:p>
          <a:p>
            <a:pPr marL="0" indent="0">
              <a:buFont typeface="Arial"/>
              <a:buNone/>
            </a:pPr>
            <a:r>
              <a:rPr lang="en-US" sz="1800" dirty="0" smtClean="0">
                <a:latin typeface="Century Gothic"/>
                <a:cs typeface="Century Gothic"/>
              </a:rPr>
              <a:t>n=-4: Coulomb-like (</a:t>
            </a:r>
            <a:r>
              <a:rPr lang="en-US" sz="1800" dirty="0" err="1" smtClean="0">
                <a:latin typeface="Century Gothic"/>
                <a:cs typeface="Century Gothic"/>
              </a:rPr>
              <a:t>millicharge</a:t>
            </a:r>
            <a:r>
              <a:rPr lang="en-US" sz="1800" dirty="0" smtClean="0">
                <a:latin typeface="Century Gothic"/>
                <a:cs typeface="Century Gothic"/>
              </a:rPr>
              <a:t>)</a:t>
            </a:r>
          </a:p>
          <a:p>
            <a:pPr marL="0" indent="0">
              <a:buFont typeface="Arial"/>
              <a:buNone/>
            </a:pPr>
            <a:r>
              <a:rPr lang="en-US" sz="1800" dirty="0" smtClean="0">
                <a:latin typeface="Century Gothic"/>
                <a:cs typeface="Century Gothic"/>
              </a:rPr>
              <a:t>n&gt;0: EFT operators</a:t>
            </a:r>
          </a:p>
          <a:p>
            <a:pPr marL="0" indent="0">
              <a:buFont typeface="Arial"/>
              <a:buNone/>
            </a:pPr>
            <a:endParaRPr lang="en-US" sz="1800" dirty="0" smtClean="0">
              <a:latin typeface="Century Gothic"/>
              <a:cs typeface="Century Gothic"/>
            </a:endParaRPr>
          </a:p>
          <a:p>
            <a:pPr marL="0" indent="0">
              <a:buFont typeface="Arial"/>
              <a:buNone/>
            </a:pPr>
            <a:endParaRPr lang="en-US" sz="1800" dirty="0">
              <a:latin typeface="Century Gothic"/>
              <a:cs typeface="Century Gothic"/>
            </a:endParaRPr>
          </a:p>
          <a:p>
            <a:pPr marL="0" indent="0">
              <a:buFont typeface="Arial"/>
              <a:buNone/>
            </a:pPr>
            <a:r>
              <a:rPr lang="en-US" sz="1600" dirty="0" smtClean="0">
                <a:solidFill>
                  <a:srgbClr val="0000FF"/>
                </a:solidFill>
                <a:latin typeface="Century Gothic"/>
                <a:cs typeface="Century Gothic"/>
              </a:rPr>
              <a:t>Complications: </a:t>
            </a:r>
            <a:r>
              <a:rPr lang="en-US" sz="1600" dirty="0">
                <a:solidFill>
                  <a:srgbClr val="0000FF"/>
                </a:solidFill>
                <a:latin typeface="Century Gothic"/>
                <a:cs typeface="Century Gothic"/>
              </a:rPr>
              <a:t>i</a:t>
            </a:r>
            <a:r>
              <a:rPr lang="en-US" sz="1600" dirty="0" smtClean="0">
                <a:solidFill>
                  <a:srgbClr val="0000FF"/>
                </a:solidFill>
                <a:latin typeface="Century Gothic"/>
                <a:cs typeface="Century Gothic"/>
              </a:rPr>
              <a:t>ncluding He, making contact with experimental limits.</a:t>
            </a:r>
          </a:p>
        </p:txBody>
      </p:sp>
      <p:sp>
        <p:nvSpPr>
          <p:cNvPr id="13" name="Content Placeholder 2"/>
          <p:cNvSpPr txBox="1">
            <a:spLocks/>
          </p:cNvSpPr>
          <p:nvPr/>
        </p:nvSpPr>
        <p:spPr>
          <a:xfrm>
            <a:off x="6026897" y="5721364"/>
            <a:ext cx="9461501" cy="804919"/>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z="1800" dirty="0" err="1" smtClean="0">
                <a:latin typeface="Century Gothic"/>
                <a:cs typeface="Century Gothic"/>
              </a:rPr>
              <a:t>Boddy</a:t>
            </a:r>
            <a:r>
              <a:rPr lang="en-US" sz="1800" dirty="0" smtClean="0">
                <a:latin typeface="Century Gothic"/>
                <a:cs typeface="Century Gothic"/>
              </a:rPr>
              <a:t>, VG+ (2018)</a:t>
            </a:r>
          </a:p>
        </p:txBody>
      </p:sp>
      <p:sp>
        <p:nvSpPr>
          <p:cNvPr id="3" name="Rectangle 2"/>
          <p:cNvSpPr/>
          <p:nvPr/>
        </p:nvSpPr>
        <p:spPr>
          <a:xfrm>
            <a:off x="851651" y="903597"/>
            <a:ext cx="7978584" cy="369332"/>
          </a:xfrm>
          <a:prstGeom prst="rect">
            <a:avLst/>
          </a:prstGeom>
        </p:spPr>
        <p:txBody>
          <a:bodyPr wrap="square">
            <a:spAutoFit/>
          </a:bodyPr>
          <a:lstStyle/>
          <a:p>
            <a:r>
              <a:rPr lang="en-US" dirty="0" err="1" smtClean="0">
                <a:latin typeface="Century Gothic"/>
                <a:cs typeface="Century Gothic"/>
              </a:rPr>
              <a:t>Dvorkin</a:t>
            </a:r>
            <a:r>
              <a:rPr lang="en-US" dirty="0" smtClean="0">
                <a:latin typeface="Century Gothic"/>
                <a:cs typeface="Century Gothic"/>
              </a:rPr>
              <a:t>+ </a:t>
            </a:r>
            <a:r>
              <a:rPr lang="en-US" dirty="0">
                <a:latin typeface="Century Gothic"/>
                <a:cs typeface="Century Gothic"/>
              </a:rPr>
              <a:t>(2014</a:t>
            </a:r>
            <a:r>
              <a:rPr lang="en-US" dirty="0" smtClean="0">
                <a:latin typeface="Century Gothic"/>
                <a:cs typeface="Century Gothic"/>
              </a:rPr>
              <a:t>); </a:t>
            </a:r>
            <a:r>
              <a:rPr lang="en-US" dirty="0" err="1" smtClean="0">
                <a:latin typeface="Century Gothic"/>
                <a:cs typeface="Century Gothic"/>
              </a:rPr>
              <a:t>Xu</a:t>
            </a:r>
            <a:r>
              <a:rPr lang="en-US" dirty="0" smtClean="0">
                <a:latin typeface="Century Gothic"/>
                <a:cs typeface="Century Gothic"/>
              </a:rPr>
              <a:t>+ (2018); </a:t>
            </a:r>
            <a:r>
              <a:rPr lang="en-US" dirty="0" err="1" smtClean="0">
                <a:latin typeface="Century Gothic"/>
                <a:cs typeface="Century Gothic"/>
              </a:rPr>
              <a:t>Slatyer</a:t>
            </a:r>
            <a:r>
              <a:rPr lang="en-US" dirty="0" smtClean="0">
                <a:latin typeface="Century Gothic"/>
                <a:cs typeface="Century Gothic"/>
              </a:rPr>
              <a:t>+ (2018); </a:t>
            </a:r>
            <a:r>
              <a:rPr lang="en-US" dirty="0" err="1" smtClean="0">
                <a:latin typeface="Century Gothic"/>
                <a:cs typeface="Century Gothic"/>
              </a:rPr>
              <a:t>Boddy</a:t>
            </a:r>
            <a:r>
              <a:rPr lang="en-US" dirty="0" smtClean="0">
                <a:latin typeface="Century Gothic"/>
                <a:cs typeface="Century Gothic"/>
              </a:rPr>
              <a:t>, VG+ (2018) </a:t>
            </a:r>
            <a:endParaRPr lang="en-US" dirty="0">
              <a:latin typeface="Century Gothic"/>
              <a:cs typeface="Century Gothic"/>
            </a:endParaRPr>
          </a:p>
        </p:txBody>
      </p:sp>
      <p:sp>
        <p:nvSpPr>
          <p:cNvPr id="10" name="Title 1"/>
          <p:cNvSpPr txBox="1">
            <a:spLocks/>
          </p:cNvSpPr>
          <p:nvPr/>
        </p:nvSpPr>
        <p:spPr>
          <a:xfrm>
            <a:off x="-768613" y="-105420"/>
            <a:ext cx="10509960" cy="1336956"/>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2800" dirty="0" smtClean="0">
                <a:solidFill>
                  <a:srgbClr val="800000"/>
                </a:solidFill>
                <a:latin typeface="Century Gothic"/>
                <a:cs typeface="Century Gothic"/>
              </a:rPr>
              <a:t>Momentum transfer: power-law cross section</a:t>
            </a:r>
            <a:endParaRPr lang="en-US" sz="1400" dirty="0">
              <a:solidFill>
                <a:srgbClr val="800000"/>
              </a:solidFill>
              <a:latin typeface="Century Gothic"/>
              <a:cs typeface="Century Gothic"/>
            </a:endParaRPr>
          </a:p>
        </p:txBody>
      </p:sp>
      <p:graphicFrame>
        <p:nvGraphicFramePr>
          <p:cNvPr id="6" name="Object 5"/>
          <p:cNvGraphicFramePr>
            <a:graphicFrameLocks noChangeAspect="1"/>
          </p:cNvGraphicFramePr>
          <p:nvPr>
            <p:extLst>
              <p:ext uri="{D42A27DB-BD31-4B8C-83A1-F6EECF244321}">
                <p14:modId xmlns:p14="http://schemas.microsoft.com/office/powerpoint/2010/main" val="928598863"/>
              </p:ext>
            </p:extLst>
          </p:nvPr>
        </p:nvGraphicFramePr>
        <p:xfrm>
          <a:off x="205141" y="1971133"/>
          <a:ext cx="1692836" cy="677134"/>
        </p:xfrm>
        <a:graphic>
          <a:graphicData uri="http://schemas.openxmlformats.org/presentationml/2006/ole">
            <mc:AlternateContent xmlns:mc="http://schemas.openxmlformats.org/markup-compatibility/2006">
              <mc:Choice xmlns:v="urn:schemas-microsoft-com:vml" Requires="v">
                <p:oleObj spid="_x0000_s2127" name="Equation" r:id="rId4" imgW="571500" imgH="228600" progId="Equation.DSMT4">
                  <p:embed/>
                </p:oleObj>
              </mc:Choice>
              <mc:Fallback>
                <p:oleObj name="Equation" r:id="rId4" imgW="571500" imgH="228600" progId="Equation.DSMT4">
                  <p:embed/>
                  <p:pic>
                    <p:nvPicPr>
                      <p:cNvPr id="0" name=""/>
                      <p:cNvPicPr/>
                      <p:nvPr/>
                    </p:nvPicPr>
                    <p:blipFill>
                      <a:blip r:embed="rId5"/>
                      <a:stretch>
                        <a:fillRect/>
                      </a:stretch>
                    </p:blipFill>
                    <p:spPr>
                      <a:xfrm>
                        <a:off x="205141" y="1971133"/>
                        <a:ext cx="1692836" cy="677134"/>
                      </a:xfrm>
                      <a:prstGeom prst="rect">
                        <a:avLst/>
                      </a:prstGeom>
                    </p:spPr>
                  </p:pic>
                </p:oleObj>
              </mc:Fallback>
            </mc:AlternateContent>
          </a:graphicData>
        </a:graphic>
      </p:graphicFrame>
    </p:spTree>
    <p:extLst>
      <p:ext uri="{BB962C8B-B14F-4D97-AF65-F5344CB8AC3E}">
        <p14:creationId xmlns:p14="http://schemas.microsoft.com/office/powerpoint/2010/main" val="3080397275"/>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9D1280C7-55B9-2942-B6E5-1BA52C963E2F}" type="slidenum">
              <a:rPr lang="en-US" smtClean="0">
                <a:solidFill>
                  <a:prstClr val="black">
                    <a:tint val="75000"/>
                  </a:prstClr>
                </a:solidFill>
                <a:latin typeface="Calibri"/>
              </a:rPr>
              <a:pPr/>
              <a:t>14</a:t>
            </a:fld>
            <a:endParaRPr lang="en-US" dirty="0">
              <a:solidFill>
                <a:prstClr val="black">
                  <a:tint val="75000"/>
                </a:prstClr>
              </a:solidFill>
              <a:latin typeface="Calibri"/>
            </a:endParaRPr>
          </a:p>
        </p:txBody>
      </p:sp>
      <p:sp>
        <p:nvSpPr>
          <p:cNvPr id="9" name="Title 1"/>
          <p:cNvSpPr>
            <a:spLocks noGrp="1"/>
          </p:cNvSpPr>
          <p:nvPr>
            <p:ph type="title"/>
          </p:nvPr>
        </p:nvSpPr>
        <p:spPr>
          <a:xfrm>
            <a:off x="-34909" y="83221"/>
            <a:ext cx="9746458" cy="1336956"/>
          </a:xfrm>
        </p:spPr>
        <p:txBody>
          <a:bodyPr>
            <a:normAutofit/>
          </a:bodyPr>
          <a:lstStyle/>
          <a:p>
            <a:r>
              <a:rPr lang="en-US" sz="2800" dirty="0" smtClean="0">
                <a:solidFill>
                  <a:srgbClr val="800000"/>
                </a:solidFill>
                <a:latin typeface="Century Gothic"/>
                <a:cs typeface="Century Gothic"/>
              </a:rPr>
              <a:t>Late-time momentum transfer</a:t>
            </a:r>
            <a:br>
              <a:rPr lang="en-US" sz="2800" dirty="0" smtClean="0">
                <a:solidFill>
                  <a:srgbClr val="800000"/>
                </a:solidFill>
                <a:latin typeface="Century Gothic"/>
                <a:cs typeface="Century Gothic"/>
              </a:rPr>
            </a:br>
            <a:r>
              <a:rPr lang="en-US" sz="2800" dirty="0" smtClean="0">
                <a:solidFill>
                  <a:srgbClr val="800000"/>
                </a:solidFill>
                <a:latin typeface="Century Gothic"/>
                <a:cs typeface="Century Gothic"/>
              </a:rPr>
              <a:t/>
            </a:r>
            <a:br>
              <a:rPr lang="en-US" sz="2800" dirty="0" smtClean="0">
                <a:solidFill>
                  <a:srgbClr val="800000"/>
                </a:solidFill>
                <a:latin typeface="Century Gothic"/>
                <a:cs typeface="Century Gothic"/>
              </a:rPr>
            </a:br>
            <a:r>
              <a:rPr lang="en-US" sz="2200" dirty="0" smtClean="0">
                <a:latin typeface="Century Gothic"/>
                <a:cs typeface="Century Gothic"/>
              </a:rPr>
              <a:t>Limits on 			 interaction from Planck</a:t>
            </a:r>
            <a:endParaRPr lang="en-US" sz="2200" baseline="30000" dirty="0">
              <a:latin typeface="Century Gothic"/>
              <a:cs typeface="Century Gothic"/>
            </a:endParaRPr>
          </a:p>
        </p:txBody>
      </p:sp>
      <p:sp>
        <p:nvSpPr>
          <p:cNvPr id="6" name="Content Placeholder 2"/>
          <p:cNvSpPr txBox="1">
            <a:spLocks/>
          </p:cNvSpPr>
          <p:nvPr/>
        </p:nvSpPr>
        <p:spPr>
          <a:xfrm>
            <a:off x="3869765" y="5953890"/>
            <a:ext cx="9461501" cy="804919"/>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z="1800" dirty="0" err="1" smtClean="0">
                <a:latin typeface="Century Gothic"/>
                <a:cs typeface="Century Gothic"/>
              </a:rPr>
              <a:t>Boddy</a:t>
            </a:r>
            <a:r>
              <a:rPr lang="en-US" sz="1800" dirty="0" smtClean="0">
                <a:latin typeface="Century Gothic"/>
                <a:cs typeface="Century Gothic"/>
              </a:rPr>
              <a:t>, VG+ (2018)</a:t>
            </a:r>
          </a:p>
        </p:txBody>
      </p:sp>
      <p:pic>
        <p:nvPicPr>
          <p:cNvPr id="3" name="Picture 2" descr="exclusion-4.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94118" y="1554650"/>
            <a:ext cx="5892800" cy="4343400"/>
          </a:xfrm>
          <a:prstGeom prst="rect">
            <a:avLst/>
          </a:prstGeom>
        </p:spPr>
      </p:pic>
      <p:cxnSp>
        <p:nvCxnSpPr>
          <p:cNvPr id="7" name="Straight Arrow Connector 6"/>
          <p:cNvCxnSpPr/>
          <p:nvPr/>
        </p:nvCxnSpPr>
        <p:spPr>
          <a:xfrm>
            <a:off x="3869765" y="2405530"/>
            <a:ext cx="0" cy="1583765"/>
          </a:xfrm>
          <a:prstGeom prst="straightConnector1">
            <a:avLst/>
          </a:prstGeom>
          <a:ln w="47625">
            <a:solidFill>
              <a:schemeClr val="tx1"/>
            </a:solidFill>
            <a:headEnd type="arrow"/>
            <a:tailEnd type="arrow"/>
          </a:ln>
          <a:effectLst/>
        </p:spPr>
        <p:style>
          <a:lnRef idx="2">
            <a:schemeClr val="accent1"/>
          </a:lnRef>
          <a:fillRef idx="0">
            <a:schemeClr val="accent1"/>
          </a:fillRef>
          <a:effectRef idx="1">
            <a:schemeClr val="accent1"/>
          </a:effectRef>
          <a:fontRef idx="minor">
            <a:schemeClr val="tx1"/>
          </a:fontRef>
        </p:style>
      </p:cxnSp>
      <p:sp>
        <p:nvSpPr>
          <p:cNvPr id="8" name="TextBox 7"/>
          <p:cNvSpPr txBox="1"/>
          <p:nvPr/>
        </p:nvSpPr>
        <p:spPr>
          <a:xfrm>
            <a:off x="3881343" y="3053540"/>
            <a:ext cx="3245600" cy="646331"/>
          </a:xfrm>
          <a:prstGeom prst="rect">
            <a:avLst/>
          </a:prstGeom>
          <a:noFill/>
        </p:spPr>
        <p:txBody>
          <a:bodyPr wrap="square" rtlCol="0">
            <a:spAutoFit/>
          </a:bodyPr>
          <a:lstStyle/>
          <a:p>
            <a:r>
              <a:rPr lang="en-US" dirty="0" smtClean="0"/>
              <a:t>Theoretical uncertainty </a:t>
            </a:r>
          </a:p>
          <a:p>
            <a:r>
              <a:rPr lang="en-US" dirty="0" smtClean="0"/>
              <a:t>[bulk-relative velocity]</a:t>
            </a:r>
            <a:endParaRPr lang="en-US" dirty="0"/>
          </a:p>
        </p:txBody>
      </p:sp>
      <p:graphicFrame>
        <p:nvGraphicFramePr>
          <p:cNvPr id="11" name="Object 10"/>
          <p:cNvGraphicFramePr>
            <a:graphicFrameLocks noChangeAspect="1"/>
          </p:cNvGraphicFramePr>
          <p:nvPr>
            <p:extLst>
              <p:ext uri="{D42A27DB-BD31-4B8C-83A1-F6EECF244321}">
                <p14:modId xmlns:p14="http://schemas.microsoft.com/office/powerpoint/2010/main" val="408014554"/>
              </p:ext>
            </p:extLst>
          </p:nvPr>
        </p:nvGraphicFramePr>
        <p:xfrm>
          <a:off x="3373716" y="948130"/>
          <a:ext cx="919444" cy="397342"/>
        </p:xfrm>
        <a:graphic>
          <a:graphicData uri="http://schemas.openxmlformats.org/presentationml/2006/ole">
            <mc:AlternateContent xmlns:mc="http://schemas.openxmlformats.org/markup-compatibility/2006">
              <mc:Choice xmlns:v="urn:schemas-microsoft-com:vml" Requires="v">
                <p:oleObj spid="_x0000_s3138" name="Equation" r:id="rId5" imgW="469900" imgH="203200" progId="Equation.DSMT4">
                  <p:embed/>
                </p:oleObj>
              </mc:Choice>
              <mc:Fallback>
                <p:oleObj name="Equation" r:id="rId5" imgW="469900" imgH="203200" progId="Equation.DSMT4">
                  <p:embed/>
                  <p:pic>
                    <p:nvPicPr>
                      <p:cNvPr id="0" name=""/>
                      <p:cNvPicPr/>
                      <p:nvPr/>
                    </p:nvPicPr>
                    <p:blipFill>
                      <a:blip r:embed="rId6"/>
                      <a:stretch>
                        <a:fillRect/>
                      </a:stretch>
                    </p:blipFill>
                    <p:spPr>
                      <a:xfrm>
                        <a:off x="3373716" y="948130"/>
                        <a:ext cx="919444" cy="397342"/>
                      </a:xfrm>
                      <a:prstGeom prst="rect">
                        <a:avLst/>
                      </a:prstGeom>
                    </p:spPr>
                  </p:pic>
                </p:oleObj>
              </mc:Fallback>
            </mc:AlternateContent>
          </a:graphicData>
        </a:graphic>
      </p:graphicFrame>
    </p:spTree>
    <p:extLst>
      <p:ext uri="{BB962C8B-B14F-4D97-AF65-F5344CB8AC3E}">
        <p14:creationId xmlns:p14="http://schemas.microsoft.com/office/powerpoint/2010/main" val="163358879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D1280C7-55B9-2942-B6E5-1BA52C963E2F}" type="slidenum">
              <a:rPr lang="en-US" smtClean="0">
                <a:solidFill>
                  <a:prstClr val="black">
                    <a:tint val="75000"/>
                  </a:prstClr>
                </a:solidFill>
                <a:latin typeface="Calibri"/>
              </a:rPr>
              <a:pPr/>
              <a:t>15</a:t>
            </a:fld>
            <a:endParaRPr lang="en-US">
              <a:solidFill>
                <a:prstClr val="black">
                  <a:tint val="75000"/>
                </a:prstClr>
              </a:solidFill>
              <a:latin typeface="Calibri"/>
            </a:endParaRPr>
          </a:p>
        </p:txBody>
      </p:sp>
      <p:sp>
        <p:nvSpPr>
          <p:cNvPr id="15" name="Title 1"/>
          <p:cNvSpPr>
            <a:spLocks noGrp="1"/>
          </p:cNvSpPr>
          <p:nvPr>
            <p:ph type="title"/>
          </p:nvPr>
        </p:nvSpPr>
        <p:spPr>
          <a:xfrm>
            <a:off x="343647" y="1509059"/>
            <a:ext cx="8594725" cy="1336956"/>
          </a:xfrm>
        </p:spPr>
        <p:txBody>
          <a:bodyPr>
            <a:normAutofit/>
          </a:bodyPr>
          <a:lstStyle/>
          <a:p>
            <a:r>
              <a:rPr lang="en-US" sz="3200" dirty="0" smtClean="0">
                <a:solidFill>
                  <a:srgbClr val="800000"/>
                </a:solidFill>
                <a:latin typeface="Century Gothic"/>
                <a:cs typeface="Century Gothic"/>
              </a:rPr>
              <a:t>II.  21-cm cosmology</a:t>
            </a:r>
            <a:endParaRPr lang="en-US" sz="1600" dirty="0">
              <a:solidFill>
                <a:srgbClr val="800000"/>
              </a:solidFill>
              <a:latin typeface="Century Gothic"/>
              <a:cs typeface="Century Gothic"/>
            </a:endParaRPr>
          </a:p>
        </p:txBody>
      </p:sp>
    </p:spTree>
    <p:extLst>
      <p:ext uri="{BB962C8B-B14F-4D97-AF65-F5344CB8AC3E}">
        <p14:creationId xmlns:p14="http://schemas.microsoft.com/office/powerpoint/2010/main" val="1655683706"/>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60371" y="3892517"/>
            <a:ext cx="184666" cy="369332"/>
          </a:xfrm>
          <a:prstGeom prst="rect">
            <a:avLst/>
          </a:prstGeom>
          <a:noFill/>
        </p:spPr>
        <p:txBody>
          <a:bodyPr wrap="none" rtlCol="0">
            <a:spAutoFit/>
          </a:bodyPr>
          <a:lstStyle/>
          <a:p>
            <a:endParaRPr lang="en-US" dirty="0"/>
          </a:p>
        </p:txBody>
      </p:sp>
      <p:sp>
        <p:nvSpPr>
          <p:cNvPr id="2" name="Slide Number Placeholder 1"/>
          <p:cNvSpPr>
            <a:spLocks noGrp="1"/>
          </p:cNvSpPr>
          <p:nvPr>
            <p:ph type="sldNum" sz="quarter" idx="12"/>
          </p:nvPr>
        </p:nvSpPr>
        <p:spPr/>
        <p:txBody>
          <a:bodyPr/>
          <a:lstStyle/>
          <a:p>
            <a:fld id="{9D1280C7-55B9-2942-B6E5-1BA52C963E2F}" type="slidenum">
              <a:rPr lang="en-US" smtClean="0">
                <a:solidFill>
                  <a:prstClr val="black">
                    <a:tint val="75000"/>
                  </a:prstClr>
                </a:solidFill>
                <a:latin typeface="Calibri"/>
              </a:rPr>
              <a:pPr/>
              <a:t>16</a:t>
            </a:fld>
            <a:endParaRPr lang="en-US">
              <a:solidFill>
                <a:prstClr val="black">
                  <a:tint val="75000"/>
                </a:prstClr>
              </a:solidFill>
              <a:latin typeface="Calibri"/>
            </a:endParaRPr>
          </a:p>
        </p:txBody>
      </p:sp>
      <p:sp>
        <p:nvSpPr>
          <p:cNvPr id="8" name="Title 1"/>
          <p:cNvSpPr txBox="1">
            <a:spLocks/>
          </p:cNvSpPr>
          <p:nvPr/>
        </p:nvSpPr>
        <p:spPr>
          <a:xfrm>
            <a:off x="377453" y="1434356"/>
            <a:ext cx="4075018" cy="1771005"/>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1600" dirty="0">
                <a:latin typeface="Century Gothic"/>
                <a:cs typeface="Century Gothic"/>
              </a:rPr>
              <a:t>Munoz, </a:t>
            </a:r>
            <a:r>
              <a:rPr lang="en-US" sz="1600" dirty="0" err="1">
                <a:latin typeface="Century Gothic"/>
                <a:cs typeface="Century Gothic"/>
              </a:rPr>
              <a:t>Kovetz</a:t>
            </a:r>
            <a:r>
              <a:rPr lang="en-US" sz="1600" dirty="0">
                <a:latin typeface="Century Gothic"/>
                <a:cs typeface="Century Gothic"/>
              </a:rPr>
              <a:t>, Ali-</a:t>
            </a:r>
            <a:r>
              <a:rPr lang="en-US" sz="1600" dirty="0" err="1">
                <a:latin typeface="Century Gothic"/>
                <a:cs typeface="Century Gothic"/>
              </a:rPr>
              <a:t>Haimoud</a:t>
            </a:r>
            <a:r>
              <a:rPr lang="en-US" sz="1600" dirty="0">
                <a:latin typeface="Century Gothic"/>
                <a:cs typeface="Century Gothic"/>
              </a:rPr>
              <a:t> (2015</a:t>
            </a:r>
            <a:r>
              <a:rPr lang="en-US" sz="1600" dirty="0" smtClean="0">
                <a:latin typeface="Century Gothic"/>
                <a:cs typeface="Century Gothic"/>
              </a:rPr>
              <a:t>) </a:t>
            </a:r>
          </a:p>
          <a:p>
            <a:pPr algn="l"/>
            <a:r>
              <a:rPr lang="en-US" sz="1600" dirty="0" smtClean="0">
                <a:latin typeface="Century Gothic"/>
                <a:cs typeface="Century Gothic"/>
              </a:rPr>
              <a:t>See also: </a:t>
            </a:r>
            <a:r>
              <a:rPr lang="en-US" sz="1600" dirty="0" err="1" smtClean="0">
                <a:latin typeface="Century Gothic"/>
                <a:cs typeface="Century Gothic"/>
              </a:rPr>
              <a:t>Tashiro</a:t>
            </a:r>
            <a:r>
              <a:rPr lang="en-US" sz="1600" dirty="0">
                <a:latin typeface="Century Gothic"/>
                <a:cs typeface="Century Gothic"/>
              </a:rPr>
              <a:t>, </a:t>
            </a:r>
            <a:r>
              <a:rPr lang="en-US" sz="1600" dirty="0" err="1">
                <a:latin typeface="Century Gothic"/>
                <a:cs typeface="Century Gothic"/>
              </a:rPr>
              <a:t>Kadota</a:t>
            </a:r>
            <a:r>
              <a:rPr lang="en-US" sz="1600" dirty="0">
                <a:latin typeface="Century Gothic"/>
                <a:cs typeface="Century Gothic"/>
              </a:rPr>
              <a:t>, Silk (2014)</a:t>
            </a:r>
          </a:p>
          <a:p>
            <a:pPr algn="l"/>
            <a:endParaRPr lang="en-US" sz="900" dirty="0">
              <a:solidFill>
                <a:srgbClr val="000000"/>
              </a:solidFill>
              <a:latin typeface="Century Gothic"/>
              <a:cs typeface="Century Gothic"/>
            </a:endParaRPr>
          </a:p>
        </p:txBody>
      </p:sp>
      <p:sp>
        <p:nvSpPr>
          <p:cNvPr id="12" name="Title 1"/>
          <p:cNvSpPr txBox="1">
            <a:spLocks/>
          </p:cNvSpPr>
          <p:nvPr/>
        </p:nvSpPr>
        <p:spPr>
          <a:xfrm>
            <a:off x="-768613" y="-105420"/>
            <a:ext cx="10509960" cy="1336956"/>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2800" dirty="0" smtClean="0">
                <a:solidFill>
                  <a:srgbClr val="800000"/>
                </a:solidFill>
                <a:latin typeface="Century Gothic"/>
                <a:cs typeface="Century Gothic"/>
              </a:rPr>
              <a:t>Post-recombination heat transfer: 21-cm H line</a:t>
            </a:r>
            <a:endParaRPr lang="en-US" sz="1400" dirty="0">
              <a:solidFill>
                <a:srgbClr val="800000"/>
              </a:solidFill>
              <a:latin typeface="Century Gothic"/>
              <a:cs typeface="Century Gothic"/>
            </a:endParaRPr>
          </a:p>
        </p:txBody>
      </p:sp>
      <p:pic>
        <p:nvPicPr>
          <p:cNvPr id="13" name="Picture 12" descr="Tspin01.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63659" y="1434356"/>
            <a:ext cx="4072346" cy="2573496"/>
          </a:xfrm>
          <a:prstGeom prst="rect">
            <a:avLst/>
          </a:prstGeom>
        </p:spPr>
      </p:pic>
      <p:pic>
        <p:nvPicPr>
          <p:cNvPr id="3" name="Picture 2" descr="T21vev.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15153" y="4064000"/>
            <a:ext cx="4020852" cy="2559570"/>
          </a:xfrm>
          <a:prstGeom prst="rect">
            <a:avLst/>
          </a:prstGeom>
        </p:spPr>
      </p:pic>
      <p:sp>
        <p:nvSpPr>
          <p:cNvPr id="5" name="Rectangle 4"/>
          <p:cNvSpPr/>
          <p:nvPr/>
        </p:nvSpPr>
        <p:spPr>
          <a:xfrm>
            <a:off x="388471" y="3595929"/>
            <a:ext cx="3346824" cy="1954381"/>
          </a:xfrm>
          <a:prstGeom prst="rect">
            <a:avLst/>
          </a:prstGeom>
        </p:spPr>
        <p:txBody>
          <a:bodyPr wrap="square">
            <a:spAutoFit/>
          </a:bodyPr>
          <a:lstStyle/>
          <a:p>
            <a:pPr marL="285750" indent="-285750">
              <a:buFont typeface="Wingdings" charset="2"/>
              <a:buChar char="v"/>
            </a:pPr>
            <a:r>
              <a:rPr lang="en-US" sz="1600" dirty="0" smtClean="0">
                <a:latin typeface="Century Gothic"/>
                <a:cs typeface="Century Gothic"/>
              </a:rPr>
              <a:t>Scattering transfers heat between fluids</a:t>
            </a:r>
          </a:p>
          <a:p>
            <a:pPr marL="285750" indent="-285750">
              <a:buFont typeface="Wingdings" charset="2"/>
              <a:buChar char="v"/>
            </a:pPr>
            <a:endParaRPr lang="en-US" sz="1600" dirty="0" smtClean="0">
              <a:latin typeface="Century Gothic"/>
              <a:cs typeface="Century Gothic"/>
            </a:endParaRPr>
          </a:p>
          <a:p>
            <a:pPr marL="285750" indent="-285750">
              <a:buFont typeface="Wingdings" charset="2"/>
              <a:buChar char="v"/>
            </a:pPr>
            <a:r>
              <a:rPr lang="en-US" sz="1600" dirty="0" smtClean="0">
                <a:latin typeface="Century Gothic"/>
                <a:cs typeface="Century Gothic"/>
              </a:rPr>
              <a:t>Baryons heat up/cool down</a:t>
            </a:r>
          </a:p>
          <a:p>
            <a:pPr marL="285750" indent="-285750">
              <a:buFont typeface="Wingdings" charset="2"/>
              <a:buChar char="v"/>
            </a:pPr>
            <a:endParaRPr lang="en-US" sz="1600" dirty="0" smtClean="0">
              <a:latin typeface="Century Gothic"/>
              <a:cs typeface="Century Gothic"/>
            </a:endParaRPr>
          </a:p>
          <a:p>
            <a:pPr marL="285750" indent="-285750">
              <a:buFont typeface="Wingdings" charset="2"/>
              <a:buChar char="v"/>
            </a:pPr>
            <a:r>
              <a:rPr lang="en-US" sz="1600" dirty="0" smtClean="0">
                <a:latin typeface="Century Gothic"/>
                <a:cs typeface="Century Gothic"/>
              </a:rPr>
              <a:t>When H spin T tracks baryon T, 21-cm signal is modified</a:t>
            </a:r>
            <a:endParaRPr lang="en-US" sz="1600" dirty="0">
              <a:latin typeface="Century Gothic"/>
              <a:cs typeface="Century Gothic"/>
            </a:endParaRPr>
          </a:p>
          <a:p>
            <a:pPr marL="171450" indent="-171450">
              <a:buFont typeface="Wingdings" charset="2"/>
              <a:buChar char="v"/>
            </a:pPr>
            <a:endParaRPr lang="en-US" sz="900" dirty="0">
              <a:solidFill>
                <a:srgbClr val="000000"/>
              </a:solidFill>
              <a:latin typeface="Century Gothic"/>
              <a:cs typeface="Century Gothic"/>
            </a:endParaRPr>
          </a:p>
        </p:txBody>
      </p:sp>
    </p:spTree>
    <p:extLst>
      <p:ext uri="{BB962C8B-B14F-4D97-AF65-F5344CB8AC3E}">
        <p14:creationId xmlns:p14="http://schemas.microsoft.com/office/powerpoint/2010/main" val="1440192890"/>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60371" y="3892517"/>
            <a:ext cx="184666" cy="369332"/>
          </a:xfrm>
          <a:prstGeom prst="rect">
            <a:avLst/>
          </a:prstGeom>
          <a:noFill/>
        </p:spPr>
        <p:txBody>
          <a:bodyPr wrap="none" rtlCol="0">
            <a:spAutoFit/>
          </a:bodyPr>
          <a:lstStyle/>
          <a:p>
            <a:endParaRPr lang="en-US" dirty="0"/>
          </a:p>
        </p:txBody>
      </p:sp>
      <p:sp>
        <p:nvSpPr>
          <p:cNvPr id="2" name="Slide Number Placeholder 1"/>
          <p:cNvSpPr>
            <a:spLocks noGrp="1"/>
          </p:cNvSpPr>
          <p:nvPr>
            <p:ph type="sldNum" sz="quarter" idx="12"/>
          </p:nvPr>
        </p:nvSpPr>
        <p:spPr/>
        <p:txBody>
          <a:bodyPr/>
          <a:lstStyle/>
          <a:p>
            <a:fld id="{9D1280C7-55B9-2942-B6E5-1BA52C963E2F}" type="slidenum">
              <a:rPr lang="en-US" smtClean="0">
                <a:solidFill>
                  <a:prstClr val="black">
                    <a:tint val="75000"/>
                  </a:prstClr>
                </a:solidFill>
                <a:latin typeface="Calibri"/>
              </a:rPr>
              <a:pPr/>
              <a:t>17</a:t>
            </a:fld>
            <a:endParaRPr lang="en-US">
              <a:solidFill>
                <a:prstClr val="black">
                  <a:tint val="75000"/>
                </a:prstClr>
              </a:solidFill>
              <a:latin typeface="Calibri"/>
            </a:endParaRPr>
          </a:p>
        </p:txBody>
      </p:sp>
      <p:sp>
        <p:nvSpPr>
          <p:cNvPr id="5" name="Title 1"/>
          <p:cNvSpPr txBox="1">
            <a:spLocks/>
          </p:cNvSpPr>
          <p:nvPr/>
        </p:nvSpPr>
        <p:spPr>
          <a:xfrm>
            <a:off x="3283512" y="3354641"/>
            <a:ext cx="2633196" cy="1706288"/>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4000" dirty="0" smtClean="0">
                <a:latin typeface="Century Gothic"/>
                <a:cs typeface="Century Gothic"/>
              </a:rPr>
              <a:t>?</a:t>
            </a:r>
          </a:p>
          <a:p>
            <a:pPr marL="342900" indent="-342900" algn="l">
              <a:buFont typeface="Arial"/>
              <a:buChar char="•"/>
            </a:pPr>
            <a:r>
              <a:rPr lang="en-US" sz="2000" dirty="0" smtClean="0">
                <a:latin typeface="Century Gothic"/>
                <a:cs typeface="Century Gothic"/>
              </a:rPr>
              <a:t>Systematics?</a:t>
            </a:r>
          </a:p>
          <a:p>
            <a:pPr marL="342900" indent="-342900" algn="l">
              <a:buFont typeface="Arial"/>
              <a:buChar char="•"/>
            </a:pPr>
            <a:r>
              <a:rPr lang="en-US" sz="2000" dirty="0" smtClean="0">
                <a:latin typeface="Century Gothic"/>
                <a:cs typeface="Century Gothic"/>
              </a:rPr>
              <a:t>Foregrounds? </a:t>
            </a:r>
          </a:p>
          <a:p>
            <a:pPr marL="342900" indent="-342900" algn="l">
              <a:buFont typeface="Arial"/>
              <a:buChar char="•"/>
            </a:pPr>
            <a:r>
              <a:rPr lang="en-US" sz="2000" dirty="0" smtClean="0">
                <a:latin typeface="Century Gothic"/>
                <a:cs typeface="Century Gothic"/>
              </a:rPr>
              <a:t>Astrophysics?</a:t>
            </a:r>
          </a:p>
          <a:p>
            <a:pPr marL="342900" indent="-342900" algn="l">
              <a:buFont typeface="Arial"/>
              <a:buChar char="•"/>
            </a:pPr>
            <a:r>
              <a:rPr lang="en-US" sz="2000" b="1" dirty="0" smtClean="0">
                <a:solidFill>
                  <a:srgbClr val="800000"/>
                </a:solidFill>
                <a:latin typeface="Century Gothic"/>
                <a:cs typeface="Century Gothic"/>
              </a:rPr>
              <a:t>Cold baryons?</a:t>
            </a:r>
            <a:endParaRPr lang="en-US" sz="1050" b="1" dirty="0">
              <a:solidFill>
                <a:srgbClr val="800000"/>
              </a:solidFill>
              <a:latin typeface="Century Gothic"/>
              <a:cs typeface="Century Gothic"/>
            </a:endParaRPr>
          </a:p>
        </p:txBody>
      </p:sp>
      <p:pic>
        <p:nvPicPr>
          <p:cNvPr id="3" name="Picture 2"/>
          <p:cNvPicPr>
            <a:picLocks noChangeAspect="1"/>
          </p:cNvPicPr>
          <p:nvPr/>
        </p:nvPicPr>
        <p:blipFill>
          <a:blip r:embed="rId4"/>
          <a:stretch>
            <a:fillRect/>
          </a:stretch>
        </p:blipFill>
        <p:spPr>
          <a:xfrm>
            <a:off x="217395" y="1691468"/>
            <a:ext cx="3103148" cy="2498790"/>
          </a:xfrm>
          <a:prstGeom prst="rect">
            <a:avLst/>
          </a:prstGeom>
        </p:spPr>
      </p:pic>
      <p:pic>
        <p:nvPicPr>
          <p:cNvPr id="6" name="Picture 5"/>
          <p:cNvPicPr>
            <a:picLocks noChangeAspect="1"/>
          </p:cNvPicPr>
          <p:nvPr/>
        </p:nvPicPr>
        <p:blipFill>
          <a:blip r:embed="rId5"/>
          <a:stretch>
            <a:fillRect/>
          </a:stretch>
        </p:blipFill>
        <p:spPr>
          <a:xfrm>
            <a:off x="5788447" y="1646645"/>
            <a:ext cx="3232088" cy="2663143"/>
          </a:xfrm>
          <a:prstGeom prst="rect">
            <a:avLst/>
          </a:prstGeom>
        </p:spPr>
      </p:pic>
      <p:sp>
        <p:nvSpPr>
          <p:cNvPr id="8" name="Title 1"/>
          <p:cNvSpPr txBox="1">
            <a:spLocks/>
          </p:cNvSpPr>
          <p:nvPr/>
        </p:nvSpPr>
        <p:spPr>
          <a:xfrm>
            <a:off x="516215" y="3868098"/>
            <a:ext cx="8042276" cy="1336956"/>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1600" dirty="0" smtClean="0">
                <a:latin typeface="Century Gothic"/>
                <a:cs typeface="Century Gothic"/>
              </a:rPr>
              <a:t>EDGES: Bowman+ (2018)								     </a:t>
            </a:r>
            <a:r>
              <a:rPr lang="en-US" sz="1600" dirty="0" err="1" smtClean="0">
                <a:solidFill>
                  <a:srgbClr val="000000"/>
                </a:solidFill>
                <a:latin typeface="Century Gothic"/>
                <a:cs typeface="Century Gothic"/>
              </a:rPr>
              <a:t>Barkana</a:t>
            </a:r>
            <a:r>
              <a:rPr lang="en-US" sz="1600" dirty="0" smtClean="0">
                <a:solidFill>
                  <a:srgbClr val="000000"/>
                </a:solidFill>
                <a:latin typeface="Century Gothic"/>
                <a:cs typeface="Century Gothic"/>
              </a:rPr>
              <a:t> (2018)</a:t>
            </a:r>
            <a:endParaRPr lang="en-US" sz="900" dirty="0">
              <a:solidFill>
                <a:srgbClr val="000000"/>
              </a:solidFill>
              <a:latin typeface="Century Gothic"/>
              <a:cs typeface="Century Gothic"/>
            </a:endParaRPr>
          </a:p>
        </p:txBody>
      </p:sp>
      <p:sp>
        <p:nvSpPr>
          <p:cNvPr id="7" name="Right Arrow 6"/>
          <p:cNvSpPr/>
          <p:nvPr/>
        </p:nvSpPr>
        <p:spPr>
          <a:xfrm>
            <a:off x="3665022" y="2749181"/>
            <a:ext cx="1893096" cy="537883"/>
          </a:xfrm>
          <a:prstGeom prst="rightArrow">
            <a:avLst/>
          </a:prstGeom>
          <a:noFill/>
          <a:ln w="4445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Title 1"/>
          <p:cNvSpPr txBox="1">
            <a:spLocks/>
          </p:cNvSpPr>
          <p:nvPr/>
        </p:nvSpPr>
        <p:spPr>
          <a:xfrm>
            <a:off x="1498935" y="5474825"/>
            <a:ext cx="8579023" cy="1336956"/>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2000" dirty="0" smtClean="0">
                <a:solidFill>
                  <a:srgbClr val="000000"/>
                </a:solidFill>
                <a:latin typeface="Century Gothic"/>
                <a:cs typeface="Century Gothic"/>
              </a:rPr>
              <a:t>NB: Is it in the sky? </a:t>
            </a:r>
            <a:r>
              <a:rPr lang="en-US" sz="2000" dirty="0" smtClean="0">
                <a:solidFill>
                  <a:srgbClr val="000000"/>
                </a:solidFill>
                <a:latin typeface="Century Gothic"/>
                <a:cs typeface="Century Gothic"/>
                <a:sym typeface="Wingdings"/>
              </a:rPr>
              <a:t> </a:t>
            </a:r>
            <a:r>
              <a:rPr lang="en-US" sz="2000" dirty="0" smtClean="0">
                <a:solidFill>
                  <a:srgbClr val="000000"/>
                </a:solidFill>
                <a:latin typeface="Century Gothic"/>
                <a:cs typeface="Century Gothic"/>
              </a:rPr>
              <a:t>Is it cosmological? </a:t>
            </a:r>
            <a:r>
              <a:rPr lang="en-US" sz="2000" dirty="0" smtClean="0">
                <a:solidFill>
                  <a:srgbClr val="000000"/>
                </a:solidFill>
                <a:latin typeface="Century Gothic"/>
                <a:cs typeface="Century Gothic"/>
                <a:sym typeface="Wingdings"/>
              </a:rPr>
              <a:t> </a:t>
            </a:r>
            <a:r>
              <a:rPr lang="en-US" sz="2000" dirty="0" smtClean="0">
                <a:solidFill>
                  <a:srgbClr val="000000"/>
                </a:solidFill>
                <a:latin typeface="Century Gothic"/>
                <a:cs typeface="Century Gothic"/>
              </a:rPr>
              <a:t>Is it DM?</a:t>
            </a:r>
            <a:endParaRPr lang="en-US" sz="1050" dirty="0">
              <a:solidFill>
                <a:srgbClr val="000000"/>
              </a:solidFill>
              <a:latin typeface="Century Gothic"/>
              <a:cs typeface="Century Gothic"/>
            </a:endParaRPr>
          </a:p>
        </p:txBody>
      </p:sp>
      <p:sp>
        <p:nvSpPr>
          <p:cNvPr id="12" name="Title 1"/>
          <p:cNvSpPr txBox="1">
            <a:spLocks/>
          </p:cNvSpPr>
          <p:nvPr/>
        </p:nvSpPr>
        <p:spPr>
          <a:xfrm>
            <a:off x="-768613" y="-105420"/>
            <a:ext cx="10509960" cy="1336956"/>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2800" dirty="0" smtClean="0">
                <a:solidFill>
                  <a:srgbClr val="800000"/>
                </a:solidFill>
                <a:latin typeface="Century Gothic"/>
                <a:cs typeface="Century Gothic"/>
              </a:rPr>
              <a:t>Post-recombination heat transfer: EDGES</a:t>
            </a:r>
            <a:endParaRPr lang="en-US" sz="1400" dirty="0">
              <a:solidFill>
                <a:srgbClr val="800000"/>
              </a:solidFill>
              <a:latin typeface="Century Gothic"/>
              <a:cs typeface="Century Gothic"/>
            </a:endParaRPr>
          </a:p>
        </p:txBody>
      </p:sp>
      <p:graphicFrame>
        <p:nvGraphicFramePr>
          <p:cNvPr id="13" name="Object 12"/>
          <p:cNvGraphicFramePr>
            <a:graphicFrameLocks noChangeAspect="1"/>
          </p:cNvGraphicFramePr>
          <p:nvPr>
            <p:extLst>
              <p:ext uri="{D42A27DB-BD31-4B8C-83A1-F6EECF244321}">
                <p14:modId xmlns:p14="http://schemas.microsoft.com/office/powerpoint/2010/main" val="72744724"/>
              </p:ext>
            </p:extLst>
          </p:nvPr>
        </p:nvGraphicFramePr>
        <p:xfrm>
          <a:off x="4035519" y="5060929"/>
          <a:ext cx="1104246" cy="478046"/>
        </p:xfrm>
        <a:graphic>
          <a:graphicData uri="http://schemas.openxmlformats.org/presentationml/2006/ole">
            <mc:AlternateContent xmlns:mc="http://schemas.openxmlformats.org/markup-compatibility/2006">
              <mc:Choice xmlns:v="urn:schemas-microsoft-com:vml" Requires="v">
                <p:oleObj spid="_x0000_s4101" name="Equation" r:id="rId6" imgW="469900" imgH="203200" progId="Equation.DSMT4">
                  <p:embed/>
                </p:oleObj>
              </mc:Choice>
              <mc:Fallback>
                <p:oleObj name="Equation" r:id="rId6" imgW="469900" imgH="203200" progId="Equation.DSMT4">
                  <p:embed/>
                  <p:pic>
                    <p:nvPicPr>
                      <p:cNvPr id="0" name=""/>
                      <p:cNvPicPr/>
                      <p:nvPr/>
                    </p:nvPicPr>
                    <p:blipFill>
                      <a:blip r:embed="rId7"/>
                      <a:stretch>
                        <a:fillRect/>
                      </a:stretch>
                    </p:blipFill>
                    <p:spPr>
                      <a:xfrm>
                        <a:off x="4035519" y="5060929"/>
                        <a:ext cx="1104246" cy="478046"/>
                      </a:xfrm>
                      <a:prstGeom prst="rect">
                        <a:avLst/>
                      </a:prstGeom>
                    </p:spPr>
                  </p:pic>
                </p:oleObj>
              </mc:Fallback>
            </mc:AlternateContent>
          </a:graphicData>
        </a:graphic>
      </p:graphicFrame>
    </p:spTree>
    <p:extLst>
      <p:ext uri="{BB962C8B-B14F-4D97-AF65-F5344CB8AC3E}">
        <p14:creationId xmlns:p14="http://schemas.microsoft.com/office/powerpoint/2010/main" val="903006607"/>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xclusion-fraction.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855" y="2533749"/>
            <a:ext cx="4558851" cy="3360188"/>
          </a:xfrm>
          <a:prstGeom prst="rect">
            <a:avLst/>
          </a:prstGeom>
        </p:spPr>
      </p:pic>
      <p:sp>
        <p:nvSpPr>
          <p:cNvPr id="4" name="Slide Number Placeholder 3"/>
          <p:cNvSpPr>
            <a:spLocks noGrp="1"/>
          </p:cNvSpPr>
          <p:nvPr>
            <p:ph type="sldNum" sz="quarter" idx="12"/>
          </p:nvPr>
        </p:nvSpPr>
        <p:spPr/>
        <p:txBody>
          <a:bodyPr/>
          <a:lstStyle/>
          <a:p>
            <a:fld id="{9D1280C7-55B9-2942-B6E5-1BA52C963E2F}" type="slidenum">
              <a:rPr lang="en-US" smtClean="0">
                <a:solidFill>
                  <a:prstClr val="black">
                    <a:tint val="75000"/>
                  </a:prstClr>
                </a:solidFill>
                <a:latin typeface="Calibri"/>
              </a:rPr>
              <a:pPr/>
              <a:t>18</a:t>
            </a:fld>
            <a:endParaRPr lang="en-US" dirty="0">
              <a:solidFill>
                <a:prstClr val="black">
                  <a:tint val="75000"/>
                </a:prstClr>
              </a:solidFill>
              <a:latin typeface="Calibri"/>
            </a:endParaRPr>
          </a:p>
        </p:txBody>
      </p:sp>
      <p:sp>
        <p:nvSpPr>
          <p:cNvPr id="8" name="Content Placeholder 2"/>
          <p:cNvSpPr txBox="1">
            <a:spLocks/>
          </p:cNvSpPr>
          <p:nvPr/>
        </p:nvSpPr>
        <p:spPr>
          <a:xfrm>
            <a:off x="817263" y="6053082"/>
            <a:ext cx="2888150" cy="668394"/>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z="1800" dirty="0" err="1" smtClean="0">
                <a:latin typeface="Century Gothic"/>
                <a:cs typeface="Century Gothic"/>
              </a:rPr>
              <a:t>Boddy</a:t>
            </a:r>
            <a:r>
              <a:rPr lang="en-US" sz="1800" dirty="0" smtClean="0">
                <a:latin typeface="Century Gothic"/>
                <a:cs typeface="Century Gothic"/>
              </a:rPr>
              <a:t>, VG, + (2018)</a:t>
            </a:r>
          </a:p>
        </p:txBody>
      </p:sp>
      <p:sp>
        <p:nvSpPr>
          <p:cNvPr id="9" name="Title 1"/>
          <p:cNvSpPr>
            <a:spLocks noGrp="1"/>
          </p:cNvSpPr>
          <p:nvPr>
            <p:ph type="title"/>
          </p:nvPr>
        </p:nvSpPr>
        <p:spPr>
          <a:xfrm>
            <a:off x="-214201" y="-51248"/>
            <a:ext cx="9746458" cy="1336956"/>
          </a:xfrm>
        </p:spPr>
        <p:txBody>
          <a:bodyPr>
            <a:normAutofit/>
          </a:bodyPr>
          <a:lstStyle/>
          <a:p>
            <a:r>
              <a:rPr lang="en-US" sz="2800" dirty="0" smtClean="0">
                <a:solidFill>
                  <a:srgbClr val="800000"/>
                </a:solidFill>
                <a:latin typeface="Century Gothic"/>
                <a:cs typeface="Century Gothic"/>
              </a:rPr>
              <a:t>EDGES </a:t>
            </a:r>
            <a:r>
              <a:rPr lang="en-US" sz="2800" dirty="0" err="1" smtClean="0">
                <a:solidFill>
                  <a:srgbClr val="800000"/>
                </a:solidFill>
                <a:latin typeface="Century Gothic"/>
                <a:cs typeface="Century Gothic"/>
              </a:rPr>
              <a:t>vs</a:t>
            </a:r>
            <a:r>
              <a:rPr lang="en-US" sz="2800" dirty="0" smtClean="0">
                <a:solidFill>
                  <a:srgbClr val="800000"/>
                </a:solidFill>
                <a:latin typeface="Century Gothic"/>
                <a:cs typeface="Century Gothic"/>
              </a:rPr>
              <a:t> Planck</a:t>
            </a:r>
            <a:endParaRPr lang="en-US" sz="2800" dirty="0">
              <a:solidFill>
                <a:srgbClr val="800000"/>
              </a:solidFill>
              <a:latin typeface="Century Gothic"/>
              <a:cs typeface="Century Gothic"/>
            </a:endParaRPr>
          </a:p>
        </p:txBody>
      </p:sp>
      <p:sp>
        <p:nvSpPr>
          <p:cNvPr id="7" name="Content Placeholder 2"/>
          <p:cNvSpPr txBox="1">
            <a:spLocks/>
          </p:cNvSpPr>
          <p:nvPr/>
        </p:nvSpPr>
        <p:spPr>
          <a:xfrm>
            <a:off x="687295" y="1031711"/>
            <a:ext cx="7999505" cy="804919"/>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z="1800" dirty="0" smtClean="0">
                <a:latin typeface="Century Gothic"/>
                <a:cs typeface="Century Gothic"/>
              </a:rPr>
              <a:t>From Planck limits on momentum transfer: EDGES cannot be 1% of </a:t>
            </a:r>
            <a:r>
              <a:rPr lang="en-US" sz="1800" dirty="0" err="1" smtClean="0">
                <a:latin typeface="Century Gothic"/>
                <a:cs typeface="Century Gothic"/>
              </a:rPr>
              <a:t>millicharged</a:t>
            </a:r>
            <a:r>
              <a:rPr lang="en-US" sz="1800" dirty="0" smtClean="0">
                <a:latin typeface="Century Gothic"/>
                <a:cs typeface="Century Gothic"/>
              </a:rPr>
              <a:t> DM, but could be 100% with some other v</a:t>
            </a:r>
            <a:r>
              <a:rPr lang="en-US" sz="1800" baseline="30000" dirty="0" smtClean="0">
                <a:latin typeface="Century Gothic"/>
                <a:cs typeface="Century Gothic"/>
              </a:rPr>
              <a:t>-4 </a:t>
            </a:r>
            <a:r>
              <a:rPr lang="en-US" sz="1800" dirty="0" smtClean="0">
                <a:latin typeface="Century Gothic"/>
                <a:cs typeface="Century Gothic"/>
              </a:rPr>
              <a:t> interaction.</a:t>
            </a:r>
            <a:endParaRPr lang="en-US" sz="1800" baseline="30000" dirty="0" smtClean="0">
              <a:latin typeface="Century Gothic"/>
              <a:cs typeface="Century Gothic"/>
            </a:endParaRPr>
          </a:p>
        </p:txBody>
      </p:sp>
      <p:pic>
        <p:nvPicPr>
          <p:cNvPr id="11" name="Picture 10"/>
          <p:cNvPicPr>
            <a:picLocks noChangeAspect="1"/>
          </p:cNvPicPr>
          <p:nvPr/>
        </p:nvPicPr>
        <p:blipFill>
          <a:blip r:embed="rId5"/>
          <a:stretch>
            <a:fillRect/>
          </a:stretch>
        </p:blipFill>
        <p:spPr>
          <a:xfrm>
            <a:off x="4377763" y="1398220"/>
            <a:ext cx="4930588" cy="5429898"/>
          </a:xfrm>
          <a:prstGeom prst="rect">
            <a:avLst/>
          </a:prstGeom>
        </p:spPr>
      </p:pic>
      <p:sp>
        <p:nvSpPr>
          <p:cNvPr id="13" name="Content Placeholder 2"/>
          <p:cNvSpPr txBox="1">
            <a:spLocks/>
          </p:cNvSpPr>
          <p:nvPr/>
        </p:nvSpPr>
        <p:spPr>
          <a:xfrm>
            <a:off x="4413249" y="6086771"/>
            <a:ext cx="9461501" cy="804919"/>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z="1800" dirty="0" err="1" smtClean="0">
                <a:latin typeface="Century Gothic"/>
                <a:cs typeface="Century Gothic"/>
              </a:rPr>
              <a:t>Barkana</a:t>
            </a:r>
            <a:r>
              <a:rPr lang="en-US" sz="1800" dirty="0" smtClean="0">
                <a:latin typeface="Century Gothic"/>
                <a:cs typeface="Century Gothic"/>
              </a:rPr>
              <a:t>+ (2018)</a:t>
            </a:r>
          </a:p>
          <a:p>
            <a:pPr marL="0" indent="0">
              <a:buFont typeface="Arial"/>
              <a:buNone/>
            </a:pPr>
            <a:r>
              <a:rPr lang="en-US" sz="1800" dirty="0" smtClean="0">
                <a:latin typeface="Century Gothic"/>
                <a:cs typeface="Century Gothic"/>
              </a:rPr>
              <a:t>See also: Berlin+ 2018</a:t>
            </a:r>
          </a:p>
        </p:txBody>
      </p:sp>
      <p:sp>
        <p:nvSpPr>
          <p:cNvPr id="14" name="TextBox 13"/>
          <p:cNvSpPr txBox="1"/>
          <p:nvPr/>
        </p:nvSpPr>
        <p:spPr>
          <a:xfrm>
            <a:off x="-1270000" y="1284941"/>
            <a:ext cx="184666" cy="369332"/>
          </a:xfrm>
          <a:prstGeom prst="rect">
            <a:avLst/>
          </a:prstGeom>
          <a:noFill/>
        </p:spPr>
        <p:txBody>
          <a:bodyPr wrap="none" rtlCol="0">
            <a:spAutoFit/>
          </a:bodyPr>
          <a:lstStyle/>
          <a:p>
            <a:endParaRPr lang="en-US"/>
          </a:p>
        </p:txBody>
      </p:sp>
      <p:graphicFrame>
        <p:nvGraphicFramePr>
          <p:cNvPr id="12" name="Object 11"/>
          <p:cNvGraphicFramePr>
            <a:graphicFrameLocks noChangeAspect="1"/>
          </p:cNvGraphicFramePr>
          <p:nvPr>
            <p:extLst>
              <p:ext uri="{D42A27DB-BD31-4B8C-83A1-F6EECF244321}">
                <p14:modId xmlns:p14="http://schemas.microsoft.com/office/powerpoint/2010/main" val="1445741537"/>
              </p:ext>
            </p:extLst>
          </p:nvPr>
        </p:nvGraphicFramePr>
        <p:xfrm>
          <a:off x="2123048" y="2055703"/>
          <a:ext cx="1104246" cy="478046"/>
        </p:xfrm>
        <a:graphic>
          <a:graphicData uri="http://schemas.openxmlformats.org/presentationml/2006/ole">
            <mc:AlternateContent xmlns:mc="http://schemas.openxmlformats.org/markup-compatibility/2006">
              <mc:Choice xmlns:v="urn:schemas-microsoft-com:vml" Requires="v">
                <p:oleObj spid="_x0000_s5124" name="Equation" r:id="rId6" imgW="469900" imgH="203200" progId="Equation.DSMT4">
                  <p:embed/>
                </p:oleObj>
              </mc:Choice>
              <mc:Fallback>
                <p:oleObj name="Equation" r:id="rId6" imgW="469900" imgH="203200" progId="Equation.DSMT4">
                  <p:embed/>
                  <p:pic>
                    <p:nvPicPr>
                      <p:cNvPr id="0" name=""/>
                      <p:cNvPicPr/>
                      <p:nvPr/>
                    </p:nvPicPr>
                    <p:blipFill>
                      <a:blip r:embed="rId7"/>
                      <a:stretch>
                        <a:fillRect/>
                      </a:stretch>
                    </p:blipFill>
                    <p:spPr>
                      <a:xfrm>
                        <a:off x="2123048" y="2055703"/>
                        <a:ext cx="1104246" cy="478046"/>
                      </a:xfrm>
                      <a:prstGeom prst="rect">
                        <a:avLst/>
                      </a:prstGeom>
                    </p:spPr>
                  </p:pic>
                </p:oleObj>
              </mc:Fallback>
            </mc:AlternateContent>
          </a:graphicData>
        </a:graphic>
      </p:graphicFrame>
    </p:spTree>
    <p:extLst>
      <p:ext uri="{BB962C8B-B14F-4D97-AF65-F5344CB8AC3E}">
        <p14:creationId xmlns:p14="http://schemas.microsoft.com/office/powerpoint/2010/main" val="26629266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9D1280C7-55B9-2942-B6E5-1BA52C963E2F}" type="slidenum">
              <a:rPr lang="en-US" smtClean="0">
                <a:solidFill>
                  <a:prstClr val="black">
                    <a:tint val="75000"/>
                  </a:prstClr>
                </a:solidFill>
                <a:latin typeface="Calibri"/>
              </a:rPr>
              <a:pPr/>
              <a:t>19</a:t>
            </a:fld>
            <a:endParaRPr lang="en-US" dirty="0">
              <a:solidFill>
                <a:prstClr val="black">
                  <a:tint val="75000"/>
                </a:prstClr>
              </a:solidFill>
              <a:latin typeface="Calibri"/>
            </a:endParaRPr>
          </a:p>
        </p:txBody>
      </p:sp>
      <p:sp>
        <p:nvSpPr>
          <p:cNvPr id="8" name="Content Placeholder 2"/>
          <p:cNvSpPr txBox="1">
            <a:spLocks/>
          </p:cNvSpPr>
          <p:nvPr/>
        </p:nvSpPr>
        <p:spPr>
          <a:xfrm>
            <a:off x="70756" y="6229980"/>
            <a:ext cx="9461501" cy="804919"/>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z="1800" dirty="0" smtClean="0">
                <a:latin typeface="Century Gothic"/>
                <a:cs typeface="Century Gothic"/>
              </a:rPr>
              <a:t>See also: </a:t>
            </a:r>
            <a:r>
              <a:rPr lang="en-US" sz="1800" dirty="0" err="1" smtClean="0">
                <a:latin typeface="Century Gothic"/>
                <a:cs typeface="Century Gothic"/>
              </a:rPr>
              <a:t>Kovetz</a:t>
            </a:r>
            <a:r>
              <a:rPr lang="en-US" sz="1800" dirty="0" smtClean="0">
                <a:latin typeface="Century Gothic"/>
                <a:cs typeface="Century Gothic"/>
              </a:rPr>
              <a:t>, </a:t>
            </a:r>
            <a:r>
              <a:rPr lang="en-US" sz="1800" dirty="0" err="1" smtClean="0">
                <a:latin typeface="Century Gothic"/>
                <a:cs typeface="Century Gothic"/>
              </a:rPr>
              <a:t>Poulin</a:t>
            </a:r>
            <a:r>
              <a:rPr lang="en-US" sz="1800" dirty="0" smtClean="0">
                <a:latin typeface="Century Gothic"/>
                <a:cs typeface="Century Gothic"/>
              </a:rPr>
              <a:t>, VG, + (2018); </a:t>
            </a:r>
            <a:r>
              <a:rPr lang="en-US" sz="1800" dirty="0" err="1" smtClean="0">
                <a:latin typeface="Century Gothic"/>
                <a:cs typeface="Century Gothic"/>
              </a:rPr>
              <a:t>Dolgov</a:t>
            </a:r>
            <a:r>
              <a:rPr lang="en-US" sz="1800" dirty="0" smtClean="0">
                <a:latin typeface="Century Gothic"/>
                <a:cs typeface="Century Gothic"/>
              </a:rPr>
              <a:t>+ (2013); de Putter+ (2018)</a:t>
            </a:r>
          </a:p>
        </p:txBody>
      </p:sp>
      <p:sp>
        <p:nvSpPr>
          <p:cNvPr id="9" name="Title 1"/>
          <p:cNvSpPr>
            <a:spLocks noGrp="1"/>
          </p:cNvSpPr>
          <p:nvPr>
            <p:ph type="title"/>
          </p:nvPr>
        </p:nvSpPr>
        <p:spPr>
          <a:xfrm>
            <a:off x="-214201" y="-51248"/>
            <a:ext cx="9746458" cy="1336956"/>
          </a:xfrm>
        </p:spPr>
        <p:txBody>
          <a:bodyPr>
            <a:normAutofit/>
          </a:bodyPr>
          <a:lstStyle/>
          <a:p>
            <a:r>
              <a:rPr lang="en-US" sz="2800" dirty="0" smtClean="0">
                <a:solidFill>
                  <a:srgbClr val="800000"/>
                </a:solidFill>
                <a:latin typeface="Century Gothic"/>
                <a:cs typeface="Century Gothic"/>
              </a:rPr>
              <a:t>Limits on interacting fraction (v</a:t>
            </a:r>
            <a:r>
              <a:rPr lang="en-US" sz="2800" baseline="30000" dirty="0" smtClean="0">
                <a:solidFill>
                  <a:srgbClr val="800000"/>
                </a:solidFill>
                <a:latin typeface="Century Gothic"/>
                <a:cs typeface="Century Gothic"/>
              </a:rPr>
              <a:t>-4</a:t>
            </a:r>
            <a:r>
              <a:rPr lang="en-US" sz="2800" dirty="0" smtClean="0">
                <a:solidFill>
                  <a:srgbClr val="800000"/>
                </a:solidFill>
                <a:latin typeface="Century Gothic"/>
                <a:cs typeface="Century Gothic"/>
              </a:rPr>
              <a:t> scattering)</a:t>
            </a:r>
            <a:endParaRPr lang="en-US" sz="2800" dirty="0">
              <a:solidFill>
                <a:srgbClr val="800000"/>
              </a:solidFill>
              <a:latin typeface="Century Gothic"/>
              <a:cs typeface="Century Gothic"/>
            </a:endParaRPr>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62970" y="2211445"/>
            <a:ext cx="4976111" cy="3667737"/>
          </a:xfrm>
          <a:prstGeom prst="rect">
            <a:avLst/>
          </a:prstGeom>
        </p:spPr>
      </p:pic>
      <p:sp>
        <p:nvSpPr>
          <p:cNvPr id="7" name="Content Placeholder 2"/>
          <p:cNvSpPr txBox="1">
            <a:spLocks/>
          </p:cNvSpPr>
          <p:nvPr/>
        </p:nvSpPr>
        <p:spPr>
          <a:xfrm>
            <a:off x="55817" y="1348817"/>
            <a:ext cx="9461501" cy="804919"/>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800" dirty="0" smtClean="0">
                <a:latin typeface="Century Gothic"/>
                <a:cs typeface="Century Gothic"/>
              </a:rPr>
              <a:t>EDGES with &lt; 0.4</a:t>
            </a:r>
            <a:r>
              <a:rPr lang="en-US" sz="1800" dirty="0">
                <a:latin typeface="Century Gothic"/>
                <a:cs typeface="Century Gothic"/>
              </a:rPr>
              <a:t>% </a:t>
            </a:r>
            <a:r>
              <a:rPr lang="en-US" sz="1800" dirty="0" smtClean="0">
                <a:latin typeface="Century Gothic"/>
                <a:cs typeface="Century Gothic"/>
              </a:rPr>
              <a:t>in </a:t>
            </a:r>
            <a:r>
              <a:rPr lang="en-US" sz="1800" dirty="0" err="1" smtClean="0">
                <a:latin typeface="Century Gothic"/>
                <a:cs typeface="Century Gothic"/>
              </a:rPr>
              <a:t>millicharged</a:t>
            </a:r>
            <a:r>
              <a:rPr lang="en-US" sz="1800" dirty="0" smtClean="0">
                <a:latin typeface="Century Gothic"/>
                <a:cs typeface="Century Gothic"/>
              </a:rPr>
              <a:t> </a:t>
            </a:r>
            <a:r>
              <a:rPr lang="en-US" sz="1800" dirty="0">
                <a:latin typeface="Century Gothic"/>
                <a:cs typeface="Century Gothic"/>
              </a:rPr>
              <a:t>subcomponent </a:t>
            </a:r>
            <a:r>
              <a:rPr lang="en-US" sz="1800" dirty="0" smtClean="0">
                <a:latin typeface="Century Gothic"/>
                <a:cs typeface="Century Gothic"/>
              </a:rPr>
              <a:t>can be consistent with Planck.  </a:t>
            </a:r>
          </a:p>
        </p:txBody>
      </p:sp>
      <p:sp>
        <p:nvSpPr>
          <p:cNvPr id="10" name="Content Placeholder 2"/>
          <p:cNvSpPr txBox="1">
            <a:spLocks/>
          </p:cNvSpPr>
          <p:nvPr/>
        </p:nvSpPr>
        <p:spPr>
          <a:xfrm>
            <a:off x="6342403" y="2287906"/>
            <a:ext cx="2888150" cy="668394"/>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z="1800" dirty="0" err="1" smtClean="0">
                <a:latin typeface="Century Gothic"/>
                <a:cs typeface="Century Gothic"/>
              </a:rPr>
              <a:t>Boddy</a:t>
            </a:r>
            <a:r>
              <a:rPr lang="en-US" sz="1800" dirty="0" smtClean="0">
                <a:latin typeface="Century Gothic"/>
                <a:cs typeface="Century Gothic"/>
              </a:rPr>
              <a:t>, VG, + (2018)</a:t>
            </a:r>
          </a:p>
        </p:txBody>
      </p:sp>
      <p:graphicFrame>
        <p:nvGraphicFramePr>
          <p:cNvPr id="11" name="Object 10"/>
          <p:cNvGraphicFramePr>
            <a:graphicFrameLocks noChangeAspect="1"/>
          </p:cNvGraphicFramePr>
          <p:nvPr>
            <p:extLst>
              <p:ext uri="{D42A27DB-BD31-4B8C-83A1-F6EECF244321}">
                <p14:modId xmlns:p14="http://schemas.microsoft.com/office/powerpoint/2010/main" val="2025912032"/>
              </p:ext>
            </p:extLst>
          </p:nvPr>
        </p:nvGraphicFramePr>
        <p:xfrm>
          <a:off x="4035519" y="3551870"/>
          <a:ext cx="1104246" cy="478046"/>
        </p:xfrm>
        <a:graphic>
          <a:graphicData uri="http://schemas.openxmlformats.org/presentationml/2006/ole">
            <mc:AlternateContent xmlns:mc="http://schemas.openxmlformats.org/markup-compatibility/2006">
              <mc:Choice xmlns:v="urn:schemas-microsoft-com:vml" Requires="v">
                <p:oleObj spid="_x0000_s6148" name="Equation" r:id="rId5" imgW="469900" imgH="203200" progId="Equation.DSMT4">
                  <p:embed/>
                </p:oleObj>
              </mc:Choice>
              <mc:Fallback>
                <p:oleObj name="Equation" r:id="rId5" imgW="469900" imgH="203200" progId="Equation.DSMT4">
                  <p:embed/>
                  <p:pic>
                    <p:nvPicPr>
                      <p:cNvPr id="0" name=""/>
                      <p:cNvPicPr/>
                      <p:nvPr/>
                    </p:nvPicPr>
                    <p:blipFill>
                      <a:blip r:embed="rId6"/>
                      <a:stretch>
                        <a:fillRect/>
                      </a:stretch>
                    </p:blipFill>
                    <p:spPr>
                      <a:xfrm>
                        <a:off x="4035519" y="3551870"/>
                        <a:ext cx="1104246" cy="478046"/>
                      </a:xfrm>
                      <a:prstGeom prst="rect">
                        <a:avLst/>
                      </a:prstGeom>
                    </p:spPr>
                  </p:pic>
                </p:oleObj>
              </mc:Fallback>
            </mc:AlternateContent>
          </a:graphicData>
        </a:graphic>
      </p:graphicFrame>
    </p:spTree>
    <p:extLst>
      <p:ext uri="{BB962C8B-B14F-4D97-AF65-F5344CB8AC3E}">
        <p14:creationId xmlns:p14="http://schemas.microsoft.com/office/powerpoint/2010/main" val="307043740"/>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2"/>
          <p:cNvSpPr txBox="1">
            <a:spLocks/>
          </p:cNvSpPr>
          <p:nvPr/>
        </p:nvSpPr>
        <p:spPr>
          <a:xfrm>
            <a:off x="463172" y="1483133"/>
            <a:ext cx="8343153" cy="4366831"/>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endParaRPr lang="en-US" sz="2400" dirty="0">
              <a:latin typeface="Century Gothic"/>
              <a:cs typeface="Century Gothic"/>
            </a:endParaRPr>
          </a:p>
          <a:p>
            <a:pPr marL="514350" indent="-514350" algn="ctr">
              <a:buFont typeface="+mj-lt"/>
              <a:buAutoNum type="romanUcPeriod"/>
            </a:pPr>
            <a:r>
              <a:rPr lang="en-US" sz="2400" dirty="0" smtClean="0">
                <a:latin typeface="Century Gothic"/>
                <a:cs typeface="Century Gothic"/>
              </a:rPr>
              <a:t>CMB</a:t>
            </a:r>
          </a:p>
          <a:p>
            <a:pPr marL="514350" indent="-514350" algn="ctr">
              <a:buFont typeface="+mj-lt"/>
              <a:buAutoNum type="romanUcPeriod"/>
            </a:pPr>
            <a:endParaRPr lang="en-US" sz="2400" dirty="0">
              <a:latin typeface="Century Gothic"/>
              <a:cs typeface="Century Gothic"/>
            </a:endParaRPr>
          </a:p>
          <a:p>
            <a:pPr marL="514350" indent="-514350" algn="ctr">
              <a:buFont typeface="+mj-lt"/>
              <a:buAutoNum type="romanUcPeriod"/>
            </a:pPr>
            <a:r>
              <a:rPr lang="en-US" sz="2400" dirty="0" smtClean="0">
                <a:latin typeface="Century Gothic"/>
                <a:cs typeface="Century Gothic"/>
              </a:rPr>
              <a:t>21-cm cosmology</a:t>
            </a:r>
          </a:p>
          <a:p>
            <a:pPr marL="514350" indent="-514350" algn="ctr">
              <a:buFont typeface="+mj-lt"/>
              <a:buAutoNum type="romanUcPeriod"/>
            </a:pPr>
            <a:endParaRPr lang="en-US" sz="2400" dirty="0" smtClean="0">
              <a:latin typeface="Century Gothic"/>
              <a:cs typeface="Century Gothic"/>
            </a:endParaRPr>
          </a:p>
          <a:p>
            <a:pPr marL="514350" indent="-514350" algn="ctr">
              <a:buFont typeface="+mj-lt"/>
              <a:buAutoNum type="romanUcPeriod"/>
            </a:pPr>
            <a:r>
              <a:rPr lang="en-US" sz="2400" dirty="0" smtClean="0">
                <a:latin typeface="Century Gothic"/>
                <a:cs typeface="Century Gothic"/>
              </a:rPr>
              <a:t>Distinguishability of signals</a:t>
            </a:r>
          </a:p>
          <a:p>
            <a:pPr algn="ctr"/>
            <a:endParaRPr lang="en-US" sz="2400" dirty="0">
              <a:latin typeface="Century Gothic"/>
              <a:cs typeface="Century Gothic"/>
            </a:endParaRPr>
          </a:p>
          <a:p>
            <a:pPr marL="514350" indent="-514350" algn="ctr">
              <a:buFont typeface="+mj-lt"/>
              <a:buAutoNum type="romanUcPeriod"/>
            </a:pPr>
            <a:r>
              <a:rPr lang="en-US" sz="2400" dirty="0" smtClean="0">
                <a:solidFill>
                  <a:srgbClr val="9736E2"/>
                </a:solidFill>
                <a:latin typeface="Bangla MN"/>
                <a:cs typeface="Bangla MN"/>
              </a:rPr>
              <a:t>What’s next?</a:t>
            </a:r>
          </a:p>
          <a:p>
            <a:pPr algn="ctr"/>
            <a:endParaRPr lang="en-US" sz="2400" dirty="0" smtClean="0">
              <a:latin typeface="Century Gothic"/>
              <a:cs typeface="Century Gothic"/>
            </a:endParaRPr>
          </a:p>
          <a:p>
            <a:pPr algn="ctr"/>
            <a:endParaRPr lang="en-US" sz="2400" dirty="0">
              <a:latin typeface="Century Gothic"/>
              <a:cs typeface="Century Gothic"/>
            </a:endParaRPr>
          </a:p>
          <a:p>
            <a:pPr algn="ctr"/>
            <a:endParaRPr lang="en-US" sz="2400" dirty="0">
              <a:solidFill>
                <a:srgbClr val="FF0000"/>
              </a:solidFill>
              <a:latin typeface="Century Gothic"/>
              <a:cs typeface="Century Gothic"/>
            </a:endParaRPr>
          </a:p>
          <a:p>
            <a:pPr algn="ctr"/>
            <a:endParaRPr lang="en-US" sz="2400" dirty="0" smtClean="0">
              <a:latin typeface="Century Gothic"/>
              <a:cs typeface="Century Gothic"/>
            </a:endParaRPr>
          </a:p>
          <a:p>
            <a:pPr algn="ctr"/>
            <a:endParaRPr lang="en-US" sz="2400" dirty="0" smtClean="0">
              <a:latin typeface="Century Gothic"/>
              <a:cs typeface="Century Gothic"/>
            </a:endParaRPr>
          </a:p>
          <a:p>
            <a:pPr algn="ctr"/>
            <a:endParaRPr lang="en-US" sz="2400" dirty="0" smtClean="0">
              <a:latin typeface="Century Gothic"/>
              <a:cs typeface="Century Gothic"/>
            </a:endParaRPr>
          </a:p>
          <a:p>
            <a:pPr algn="ctr"/>
            <a:endParaRPr lang="en-US" sz="2400" dirty="0">
              <a:latin typeface="Century Gothic"/>
              <a:cs typeface="Century Gothic"/>
            </a:endParaRPr>
          </a:p>
          <a:p>
            <a:pPr algn="ctr"/>
            <a:endParaRPr lang="en-US" sz="2400" dirty="0" smtClean="0">
              <a:latin typeface="Century Gothic"/>
              <a:cs typeface="Century Gothic"/>
            </a:endParaRPr>
          </a:p>
        </p:txBody>
      </p:sp>
      <p:sp>
        <p:nvSpPr>
          <p:cNvPr id="3" name="Slide Number Placeholder 2"/>
          <p:cNvSpPr>
            <a:spLocks noGrp="1"/>
          </p:cNvSpPr>
          <p:nvPr>
            <p:ph type="sldNum" sz="quarter" idx="12"/>
          </p:nvPr>
        </p:nvSpPr>
        <p:spPr/>
        <p:txBody>
          <a:bodyPr/>
          <a:lstStyle/>
          <a:p>
            <a:fld id="{9D1280C7-55B9-2942-B6E5-1BA52C963E2F}" type="slidenum">
              <a:rPr lang="en-US" smtClean="0">
                <a:solidFill>
                  <a:prstClr val="black">
                    <a:tint val="75000"/>
                  </a:prstClr>
                </a:solidFill>
                <a:latin typeface="Calibri"/>
              </a:rPr>
              <a:pPr/>
              <a:t>2</a:t>
            </a:fld>
            <a:endParaRPr lang="en-US">
              <a:solidFill>
                <a:prstClr val="black">
                  <a:tint val="75000"/>
                </a:prstClr>
              </a:solidFill>
              <a:latin typeface="Calibri"/>
            </a:endParaRPr>
          </a:p>
        </p:txBody>
      </p:sp>
      <p:sp>
        <p:nvSpPr>
          <p:cNvPr id="15" name="Title 1"/>
          <p:cNvSpPr>
            <a:spLocks noGrp="1"/>
          </p:cNvSpPr>
          <p:nvPr>
            <p:ph type="title"/>
          </p:nvPr>
        </p:nvSpPr>
        <p:spPr>
          <a:xfrm>
            <a:off x="343647" y="164351"/>
            <a:ext cx="8594725" cy="1336956"/>
          </a:xfrm>
        </p:spPr>
        <p:txBody>
          <a:bodyPr>
            <a:normAutofit fontScale="90000"/>
          </a:bodyPr>
          <a:lstStyle/>
          <a:p>
            <a:r>
              <a:rPr lang="en-US" sz="3600" dirty="0" smtClean="0">
                <a:solidFill>
                  <a:srgbClr val="800000"/>
                </a:solidFill>
                <a:latin typeface="Century Gothic"/>
                <a:cs typeface="Century Gothic"/>
              </a:rPr>
              <a:t>Outline*</a:t>
            </a:r>
            <a:r>
              <a:rPr lang="en-US" sz="3200" dirty="0" smtClean="0">
                <a:solidFill>
                  <a:srgbClr val="800000"/>
                </a:solidFill>
                <a:latin typeface="Century Gothic"/>
                <a:cs typeface="Century Gothic"/>
              </a:rPr>
              <a:t/>
            </a:r>
            <a:br>
              <a:rPr lang="en-US" sz="3200" dirty="0" smtClean="0">
                <a:solidFill>
                  <a:srgbClr val="800000"/>
                </a:solidFill>
                <a:latin typeface="Century Gothic"/>
                <a:cs typeface="Century Gothic"/>
              </a:rPr>
            </a:br>
            <a:r>
              <a:rPr lang="en-US" sz="3200" dirty="0" smtClean="0">
                <a:solidFill>
                  <a:srgbClr val="800000"/>
                </a:solidFill>
                <a:latin typeface="Century Gothic"/>
                <a:cs typeface="Century Gothic"/>
              </a:rPr>
              <a:t/>
            </a:r>
            <a:br>
              <a:rPr lang="en-US" sz="3200" dirty="0" smtClean="0">
                <a:solidFill>
                  <a:srgbClr val="800000"/>
                </a:solidFill>
                <a:latin typeface="Century Gothic"/>
                <a:cs typeface="Century Gothic"/>
              </a:rPr>
            </a:br>
            <a:r>
              <a:rPr lang="en-US" sz="2000" dirty="0" smtClean="0">
                <a:solidFill>
                  <a:srgbClr val="800000"/>
                </a:solidFill>
                <a:latin typeface="Century Gothic"/>
                <a:cs typeface="Century Gothic"/>
              </a:rPr>
              <a:t>[case study: DM-baryon elastic scattering]</a:t>
            </a:r>
            <a:endParaRPr lang="en-US" sz="1100" dirty="0">
              <a:solidFill>
                <a:srgbClr val="800000"/>
              </a:solidFill>
              <a:latin typeface="Century Gothic"/>
              <a:cs typeface="Century Gothic"/>
            </a:endParaRPr>
          </a:p>
        </p:txBody>
      </p:sp>
      <p:sp>
        <p:nvSpPr>
          <p:cNvPr id="16" name="Content Placeholder 2"/>
          <p:cNvSpPr txBox="1">
            <a:spLocks/>
          </p:cNvSpPr>
          <p:nvPr/>
        </p:nvSpPr>
        <p:spPr>
          <a:xfrm>
            <a:off x="134470" y="5319896"/>
            <a:ext cx="9054353" cy="1523021"/>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endParaRPr lang="en-US" sz="1600" dirty="0">
              <a:latin typeface="Century Gothic"/>
              <a:cs typeface="Century Gothic"/>
            </a:endParaRPr>
          </a:p>
          <a:p>
            <a:pPr marL="0" indent="0" algn="ctr">
              <a:buNone/>
            </a:pPr>
            <a:r>
              <a:rPr lang="en-US" sz="1600" dirty="0" smtClean="0">
                <a:solidFill>
                  <a:schemeClr val="accent2">
                    <a:lumMod val="75000"/>
                  </a:schemeClr>
                </a:solidFill>
                <a:latin typeface="Century Gothic"/>
                <a:cs typeface="Century Gothic"/>
              </a:rPr>
              <a:t>*Not covered in this talk:</a:t>
            </a:r>
            <a:r>
              <a:rPr lang="en-US" sz="1600" dirty="0" smtClean="0">
                <a:solidFill>
                  <a:srgbClr val="0000FF"/>
                </a:solidFill>
                <a:latin typeface="Century Gothic"/>
                <a:cs typeface="Century Gothic"/>
              </a:rPr>
              <a:t> </a:t>
            </a:r>
          </a:p>
          <a:p>
            <a:pPr marL="0" indent="0" algn="ctr">
              <a:buNone/>
            </a:pPr>
            <a:r>
              <a:rPr lang="en-US" sz="1600" dirty="0" smtClean="0">
                <a:latin typeface="Century Gothic"/>
                <a:cs typeface="Century Gothic"/>
              </a:rPr>
              <a:t>Self-interactions, photon interactions, annihilations, inelastic scattering, etc.</a:t>
            </a:r>
            <a:endParaRPr lang="en-US" sz="1600" dirty="0">
              <a:latin typeface="Century Gothic"/>
              <a:cs typeface="Century Gothic"/>
            </a:endParaRPr>
          </a:p>
          <a:p>
            <a:pPr algn="ctr"/>
            <a:endParaRPr lang="en-US" sz="1600" dirty="0" smtClean="0">
              <a:latin typeface="Century Gothic"/>
              <a:cs typeface="Century Gothic"/>
            </a:endParaRPr>
          </a:p>
        </p:txBody>
      </p:sp>
      <p:cxnSp>
        <p:nvCxnSpPr>
          <p:cNvPr id="10" name="Straight Connector 9"/>
          <p:cNvCxnSpPr/>
          <p:nvPr/>
        </p:nvCxnSpPr>
        <p:spPr>
          <a:xfrm>
            <a:off x="2315882" y="5423499"/>
            <a:ext cx="4885765" cy="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20397427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D1280C7-55B9-2942-B6E5-1BA52C963E2F}" type="slidenum">
              <a:rPr lang="en-US" smtClean="0">
                <a:solidFill>
                  <a:prstClr val="black">
                    <a:tint val="75000"/>
                  </a:prstClr>
                </a:solidFill>
                <a:latin typeface="Calibri"/>
              </a:rPr>
              <a:pPr/>
              <a:t>20</a:t>
            </a:fld>
            <a:endParaRPr lang="en-US">
              <a:solidFill>
                <a:prstClr val="black">
                  <a:tint val="75000"/>
                </a:prstClr>
              </a:solidFill>
              <a:latin typeface="Calibri"/>
            </a:endParaRPr>
          </a:p>
        </p:txBody>
      </p:sp>
      <p:sp>
        <p:nvSpPr>
          <p:cNvPr id="15" name="Title 1"/>
          <p:cNvSpPr>
            <a:spLocks noGrp="1"/>
          </p:cNvSpPr>
          <p:nvPr>
            <p:ph type="title"/>
          </p:nvPr>
        </p:nvSpPr>
        <p:spPr>
          <a:xfrm>
            <a:off x="343647" y="1509059"/>
            <a:ext cx="8594725" cy="1336956"/>
          </a:xfrm>
        </p:spPr>
        <p:txBody>
          <a:bodyPr>
            <a:normAutofit/>
          </a:bodyPr>
          <a:lstStyle/>
          <a:p>
            <a:r>
              <a:rPr lang="en-US" sz="3200" dirty="0" smtClean="0">
                <a:solidFill>
                  <a:srgbClr val="800000"/>
                </a:solidFill>
                <a:latin typeface="Century Gothic"/>
                <a:cs typeface="Century Gothic"/>
              </a:rPr>
              <a:t>III.  Distinguishability of DM signals</a:t>
            </a:r>
            <a:endParaRPr lang="en-US" sz="1600" dirty="0">
              <a:solidFill>
                <a:srgbClr val="800000"/>
              </a:solidFill>
              <a:latin typeface="Century Gothic"/>
              <a:cs typeface="Century Gothic"/>
            </a:endParaRPr>
          </a:p>
        </p:txBody>
      </p:sp>
    </p:spTree>
    <p:extLst>
      <p:ext uri="{BB962C8B-B14F-4D97-AF65-F5344CB8AC3E}">
        <p14:creationId xmlns:p14="http://schemas.microsoft.com/office/powerpoint/2010/main" val="4186973906"/>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artoon_cltt.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20800" y="1274108"/>
            <a:ext cx="5892800" cy="5321300"/>
          </a:xfrm>
          <a:prstGeom prst="rect">
            <a:avLst/>
          </a:prstGeom>
        </p:spPr>
      </p:pic>
      <p:sp>
        <p:nvSpPr>
          <p:cNvPr id="3" name="Slide Number Placeholder 2"/>
          <p:cNvSpPr>
            <a:spLocks noGrp="1"/>
          </p:cNvSpPr>
          <p:nvPr>
            <p:ph type="sldNum" sz="quarter" idx="12"/>
          </p:nvPr>
        </p:nvSpPr>
        <p:spPr/>
        <p:txBody>
          <a:bodyPr/>
          <a:lstStyle/>
          <a:p>
            <a:fld id="{9D1280C7-55B9-2942-B6E5-1BA52C963E2F}" type="slidenum">
              <a:rPr lang="en-US" smtClean="0">
                <a:solidFill>
                  <a:prstClr val="black">
                    <a:tint val="75000"/>
                  </a:prstClr>
                </a:solidFill>
                <a:latin typeface="Calibri"/>
              </a:rPr>
              <a:pPr/>
              <a:t>21</a:t>
            </a:fld>
            <a:endParaRPr lang="en-US">
              <a:solidFill>
                <a:prstClr val="black">
                  <a:tint val="75000"/>
                </a:prstClr>
              </a:solidFill>
              <a:latin typeface="Calibri"/>
            </a:endParaRPr>
          </a:p>
        </p:txBody>
      </p:sp>
      <p:sp>
        <p:nvSpPr>
          <p:cNvPr id="15" name="Title 1"/>
          <p:cNvSpPr>
            <a:spLocks noGrp="1"/>
          </p:cNvSpPr>
          <p:nvPr>
            <p:ph type="title"/>
          </p:nvPr>
        </p:nvSpPr>
        <p:spPr>
          <a:xfrm>
            <a:off x="343647" y="29883"/>
            <a:ext cx="8594725" cy="1336956"/>
          </a:xfrm>
        </p:spPr>
        <p:txBody>
          <a:bodyPr>
            <a:normAutofit/>
          </a:bodyPr>
          <a:lstStyle/>
          <a:p>
            <a:r>
              <a:rPr lang="en-US" sz="3200" dirty="0" smtClean="0">
                <a:solidFill>
                  <a:srgbClr val="800000"/>
                </a:solidFill>
                <a:latin typeface="Century Gothic"/>
                <a:cs typeface="Century Gothic"/>
              </a:rPr>
              <a:t>How distinct are DM signals really?</a:t>
            </a:r>
            <a:endParaRPr lang="en-US" sz="1600" dirty="0">
              <a:solidFill>
                <a:srgbClr val="800000"/>
              </a:solidFill>
              <a:latin typeface="Century Gothic"/>
              <a:cs typeface="Century Gothic"/>
            </a:endParaRPr>
          </a:p>
        </p:txBody>
      </p:sp>
      <p:sp>
        <p:nvSpPr>
          <p:cNvPr id="5" name="Content Placeholder 2"/>
          <p:cNvSpPr txBox="1">
            <a:spLocks/>
          </p:cNvSpPr>
          <p:nvPr/>
        </p:nvSpPr>
        <p:spPr>
          <a:xfrm>
            <a:off x="6648897" y="1221496"/>
            <a:ext cx="2868655" cy="864682"/>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Font typeface="Arial"/>
              <a:buNone/>
            </a:pPr>
            <a:endParaRPr lang="en-US" sz="2000" dirty="0" smtClean="0">
              <a:latin typeface="Century Gothic"/>
              <a:cs typeface="Century Gothic"/>
            </a:endParaRPr>
          </a:p>
          <a:p>
            <a:pPr marL="0" indent="0" algn="ctr">
              <a:buFont typeface="Arial"/>
              <a:buNone/>
            </a:pPr>
            <a:r>
              <a:rPr lang="en-US" sz="2000" dirty="0" smtClean="0">
                <a:latin typeface="Century Gothic"/>
                <a:cs typeface="Century Gothic"/>
              </a:rPr>
              <a:t> Li, VG, + (2018)</a:t>
            </a:r>
          </a:p>
        </p:txBody>
      </p:sp>
    </p:spTree>
    <p:extLst>
      <p:ext uri="{BB962C8B-B14F-4D97-AF65-F5344CB8AC3E}">
        <p14:creationId xmlns:p14="http://schemas.microsoft.com/office/powerpoint/2010/main" val="4215048186"/>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D1280C7-55B9-2942-B6E5-1BA52C963E2F}" type="slidenum">
              <a:rPr lang="en-US" smtClean="0">
                <a:solidFill>
                  <a:prstClr val="black">
                    <a:tint val="75000"/>
                  </a:prstClr>
                </a:solidFill>
                <a:latin typeface="Calibri"/>
              </a:rPr>
              <a:pPr/>
              <a:t>22</a:t>
            </a:fld>
            <a:endParaRPr lang="en-US">
              <a:solidFill>
                <a:prstClr val="black">
                  <a:tint val="75000"/>
                </a:prstClr>
              </a:solidFill>
              <a:latin typeface="Calibri"/>
            </a:endParaRPr>
          </a:p>
        </p:txBody>
      </p:sp>
      <p:sp>
        <p:nvSpPr>
          <p:cNvPr id="15" name="Title 1"/>
          <p:cNvSpPr>
            <a:spLocks noGrp="1"/>
          </p:cNvSpPr>
          <p:nvPr>
            <p:ph type="title"/>
          </p:nvPr>
        </p:nvSpPr>
        <p:spPr>
          <a:xfrm>
            <a:off x="343647" y="29883"/>
            <a:ext cx="8594725" cy="1336956"/>
          </a:xfrm>
        </p:spPr>
        <p:txBody>
          <a:bodyPr>
            <a:normAutofit/>
          </a:bodyPr>
          <a:lstStyle/>
          <a:p>
            <a:r>
              <a:rPr lang="en-US" sz="3200" dirty="0" smtClean="0">
                <a:solidFill>
                  <a:srgbClr val="800000"/>
                </a:solidFill>
                <a:latin typeface="Century Gothic"/>
                <a:cs typeface="Century Gothic"/>
              </a:rPr>
              <a:t>How distinct are DM signals really?</a:t>
            </a:r>
            <a:endParaRPr lang="en-US" sz="1600" dirty="0">
              <a:solidFill>
                <a:srgbClr val="800000"/>
              </a:solidFill>
              <a:latin typeface="Century Gothic"/>
              <a:cs typeface="Century Gothic"/>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0622" y="1541666"/>
            <a:ext cx="5329932" cy="5165848"/>
          </a:xfrm>
          <a:prstGeom prst="rect">
            <a:avLst/>
          </a:prstGeom>
        </p:spPr>
      </p:pic>
      <p:sp>
        <p:nvSpPr>
          <p:cNvPr id="5" name="Content Placeholder 2"/>
          <p:cNvSpPr txBox="1">
            <a:spLocks/>
          </p:cNvSpPr>
          <p:nvPr/>
        </p:nvSpPr>
        <p:spPr>
          <a:xfrm>
            <a:off x="5558177" y="5584319"/>
            <a:ext cx="2868655" cy="864682"/>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Font typeface="Arial"/>
              <a:buNone/>
            </a:pPr>
            <a:endParaRPr lang="en-US" sz="2000" dirty="0" smtClean="0">
              <a:latin typeface="Century Gothic"/>
              <a:cs typeface="Century Gothic"/>
            </a:endParaRPr>
          </a:p>
          <a:p>
            <a:pPr marL="0" indent="0" algn="ctr">
              <a:buFont typeface="Arial"/>
              <a:buNone/>
            </a:pPr>
            <a:r>
              <a:rPr lang="en-US" sz="2000" dirty="0" smtClean="0">
                <a:latin typeface="Century Gothic"/>
                <a:cs typeface="Century Gothic"/>
              </a:rPr>
              <a:t> Li, VG, + (2018)</a:t>
            </a:r>
          </a:p>
        </p:txBody>
      </p:sp>
      <p:sp>
        <p:nvSpPr>
          <p:cNvPr id="6" name="Content Placeholder 2"/>
          <p:cNvSpPr txBox="1">
            <a:spLocks/>
          </p:cNvSpPr>
          <p:nvPr/>
        </p:nvSpPr>
        <p:spPr>
          <a:xfrm>
            <a:off x="5579089" y="1672719"/>
            <a:ext cx="3585823" cy="3496928"/>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endParaRPr lang="en-US" sz="2000" dirty="0" smtClean="0">
              <a:latin typeface="Century Gothic"/>
              <a:cs typeface="Century Gothic"/>
            </a:endParaRPr>
          </a:p>
          <a:p>
            <a:pPr marL="0" indent="0">
              <a:buFont typeface="Arial"/>
              <a:buNone/>
            </a:pPr>
            <a:r>
              <a:rPr lang="en-US" sz="2000" dirty="0" smtClean="0">
                <a:latin typeface="Century Gothic"/>
                <a:cs typeface="Century Gothic"/>
              </a:rPr>
              <a:t>CMB lensing breaks degeneracy between:</a:t>
            </a:r>
          </a:p>
          <a:p>
            <a:pPr marL="0" indent="0">
              <a:buFont typeface="Arial"/>
              <a:buNone/>
            </a:pPr>
            <a:endParaRPr lang="en-US" sz="2000" dirty="0" smtClean="0">
              <a:latin typeface="Century Gothic"/>
              <a:cs typeface="Century Gothic"/>
            </a:endParaRPr>
          </a:p>
          <a:p>
            <a:r>
              <a:rPr lang="en-US" sz="2000" dirty="0" smtClean="0">
                <a:latin typeface="Century Gothic"/>
                <a:cs typeface="Century Gothic"/>
              </a:rPr>
              <a:t>neutrino mass</a:t>
            </a:r>
          </a:p>
          <a:p>
            <a:r>
              <a:rPr lang="en-US" sz="2000" dirty="0" smtClean="0">
                <a:latin typeface="Century Gothic"/>
                <a:cs typeface="Century Gothic"/>
              </a:rPr>
              <a:t>DM-baryon scattering</a:t>
            </a:r>
          </a:p>
          <a:p>
            <a:r>
              <a:rPr lang="en-US" sz="2000" dirty="0" smtClean="0">
                <a:latin typeface="Century Gothic"/>
                <a:cs typeface="Century Gothic"/>
              </a:rPr>
              <a:t>DM annihilation/decay</a:t>
            </a:r>
          </a:p>
          <a:p>
            <a:r>
              <a:rPr lang="en-US" sz="2000" dirty="0" smtClean="0">
                <a:latin typeface="Century Gothic"/>
                <a:cs typeface="Century Gothic"/>
              </a:rPr>
              <a:t>relativistic </a:t>
            </a:r>
            <a:r>
              <a:rPr lang="en-US" sz="2000" dirty="0" err="1" smtClean="0">
                <a:latin typeface="Century Gothic"/>
                <a:cs typeface="Century Gothic"/>
              </a:rPr>
              <a:t>DoF</a:t>
            </a:r>
            <a:endParaRPr lang="en-US" sz="2000" dirty="0" smtClean="0">
              <a:latin typeface="Century Gothic"/>
              <a:cs typeface="Century Gothic"/>
            </a:endParaRPr>
          </a:p>
        </p:txBody>
      </p:sp>
    </p:spTree>
    <p:extLst>
      <p:ext uri="{BB962C8B-B14F-4D97-AF65-F5344CB8AC3E}">
        <p14:creationId xmlns:p14="http://schemas.microsoft.com/office/powerpoint/2010/main" val="163016395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D1280C7-55B9-2942-B6E5-1BA52C963E2F}" type="slidenum">
              <a:rPr lang="en-US" smtClean="0">
                <a:solidFill>
                  <a:prstClr val="black">
                    <a:tint val="75000"/>
                  </a:prstClr>
                </a:solidFill>
                <a:latin typeface="Calibri"/>
              </a:rPr>
              <a:pPr/>
              <a:t>23</a:t>
            </a:fld>
            <a:endParaRPr lang="en-US">
              <a:solidFill>
                <a:prstClr val="black">
                  <a:tint val="75000"/>
                </a:prstClr>
              </a:solidFill>
              <a:latin typeface="Calibri"/>
            </a:endParaRPr>
          </a:p>
        </p:txBody>
      </p:sp>
      <p:sp>
        <p:nvSpPr>
          <p:cNvPr id="15" name="Title 1"/>
          <p:cNvSpPr>
            <a:spLocks noGrp="1"/>
          </p:cNvSpPr>
          <p:nvPr>
            <p:ph type="title"/>
          </p:nvPr>
        </p:nvSpPr>
        <p:spPr>
          <a:xfrm>
            <a:off x="343647" y="1509059"/>
            <a:ext cx="8594725" cy="1336956"/>
          </a:xfrm>
        </p:spPr>
        <p:txBody>
          <a:bodyPr>
            <a:normAutofit/>
          </a:bodyPr>
          <a:lstStyle/>
          <a:p>
            <a:r>
              <a:rPr lang="en-US" sz="3200" dirty="0" smtClean="0">
                <a:solidFill>
                  <a:srgbClr val="9736E2"/>
                </a:solidFill>
                <a:latin typeface="Century Gothic"/>
                <a:cs typeface="Century Gothic"/>
              </a:rPr>
              <a:t>IV.  What’s next?</a:t>
            </a:r>
            <a:endParaRPr lang="en-US" sz="1600" dirty="0">
              <a:solidFill>
                <a:srgbClr val="9736E2"/>
              </a:solidFill>
              <a:latin typeface="Century Gothic"/>
              <a:cs typeface="Century Gothic"/>
            </a:endParaRPr>
          </a:p>
        </p:txBody>
      </p:sp>
    </p:spTree>
    <p:extLst>
      <p:ext uri="{BB962C8B-B14F-4D97-AF65-F5344CB8AC3E}">
        <p14:creationId xmlns:p14="http://schemas.microsoft.com/office/powerpoint/2010/main" val="3606598215"/>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rot="16200000">
            <a:off x="1276814" y="-894783"/>
            <a:ext cx="6582034" cy="8704542"/>
          </a:xfrm>
          <a:prstGeom prst="rect">
            <a:avLst/>
          </a:prstGeom>
        </p:spPr>
      </p:pic>
      <p:sp>
        <p:nvSpPr>
          <p:cNvPr id="2" name="Slide Number Placeholder 1"/>
          <p:cNvSpPr>
            <a:spLocks noGrp="1"/>
          </p:cNvSpPr>
          <p:nvPr>
            <p:ph type="sldNum" sz="quarter" idx="12"/>
          </p:nvPr>
        </p:nvSpPr>
        <p:spPr/>
        <p:txBody>
          <a:bodyPr/>
          <a:lstStyle/>
          <a:p>
            <a:fld id="{9D1280C7-55B9-2942-B6E5-1BA52C963E2F}" type="slidenum">
              <a:rPr lang="en-US" smtClean="0">
                <a:solidFill>
                  <a:prstClr val="black">
                    <a:tint val="75000"/>
                  </a:prstClr>
                </a:solidFill>
                <a:latin typeface="Calibri"/>
              </a:rPr>
              <a:pPr/>
              <a:t>24</a:t>
            </a:fld>
            <a:endParaRPr lang="en-US">
              <a:solidFill>
                <a:prstClr val="black">
                  <a:tint val="75000"/>
                </a:prstClr>
              </a:solidFill>
              <a:latin typeface="Calibri"/>
            </a:endParaRPr>
          </a:p>
        </p:txBody>
      </p:sp>
      <p:pic>
        <p:nvPicPr>
          <p:cNvPr id="3" name="Picture 2" descr="SO_Logo_FINAL.eps"/>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40150" y="241175"/>
            <a:ext cx="890086" cy="886095"/>
          </a:xfrm>
          <a:prstGeom prst="rect">
            <a:avLst/>
          </a:prstGeom>
        </p:spPr>
      </p:pic>
      <p:pic>
        <p:nvPicPr>
          <p:cNvPr id="6" name="Picture 5"/>
          <p:cNvPicPr>
            <a:picLocks noChangeAspect="1"/>
          </p:cNvPicPr>
          <p:nvPr/>
        </p:nvPicPr>
        <p:blipFill>
          <a:blip r:embed="rId5"/>
          <a:stretch>
            <a:fillRect/>
          </a:stretch>
        </p:blipFill>
        <p:spPr>
          <a:xfrm>
            <a:off x="6385" y="6341409"/>
            <a:ext cx="9144000" cy="467739"/>
          </a:xfrm>
          <a:prstGeom prst="rect">
            <a:avLst/>
          </a:prstGeom>
        </p:spPr>
      </p:pic>
    </p:spTree>
    <p:extLst>
      <p:ext uri="{BB962C8B-B14F-4D97-AF65-F5344CB8AC3E}">
        <p14:creationId xmlns:p14="http://schemas.microsoft.com/office/powerpoint/2010/main" val="2230405425"/>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D1280C7-55B9-2942-B6E5-1BA52C963E2F}" type="slidenum">
              <a:rPr lang="en-US" smtClean="0">
                <a:solidFill>
                  <a:prstClr val="black">
                    <a:tint val="75000"/>
                  </a:prstClr>
                </a:solidFill>
                <a:latin typeface="Calibri"/>
              </a:rPr>
              <a:pPr/>
              <a:t>25</a:t>
            </a:fld>
            <a:endParaRPr lang="en-US">
              <a:solidFill>
                <a:prstClr val="black">
                  <a:tint val="75000"/>
                </a:prstClr>
              </a:solidFill>
              <a:latin typeface="Calibri"/>
            </a:endParaRPr>
          </a:p>
        </p:txBody>
      </p:sp>
      <p:sp>
        <p:nvSpPr>
          <p:cNvPr id="7" name="Title 1"/>
          <p:cNvSpPr>
            <a:spLocks noGrp="1"/>
          </p:cNvSpPr>
          <p:nvPr>
            <p:ph type="title"/>
          </p:nvPr>
        </p:nvSpPr>
        <p:spPr>
          <a:xfrm>
            <a:off x="-115645" y="18530"/>
            <a:ext cx="9379164" cy="1336956"/>
          </a:xfrm>
        </p:spPr>
        <p:txBody>
          <a:bodyPr>
            <a:normAutofit/>
          </a:bodyPr>
          <a:lstStyle/>
          <a:p>
            <a:r>
              <a:rPr lang="en-US" sz="2800" dirty="0" smtClean="0">
                <a:solidFill>
                  <a:srgbClr val="800000"/>
                </a:solidFill>
                <a:latin typeface="Century Gothic"/>
                <a:cs typeface="Century Gothic"/>
              </a:rPr>
              <a:t>Next up: high-resolution CMB observations</a:t>
            </a:r>
            <a:endParaRPr lang="en-US" sz="1400" dirty="0">
              <a:solidFill>
                <a:srgbClr val="800000"/>
              </a:solidFill>
              <a:latin typeface="Century Gothic"/>
              <a:cs typeface="Century Gothic"/>
            </a:endParaRP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26356" y="1755146"/>
            <a:ext cx="4768508" cy="4966329"/>
          </a:xfrm>
          <a:prstGeom prst="rect">
            <a:avLst/>
          </a:prstGeom>
        </p:spPr>
      </p:pic>
      <p:sp>
        <p:nvSpPr>
          <p:cNvPr id="8" name="Content Placeholder 2"/>
          <p:cNvSpPr txBox="1">
            <a:spLocks/>
          </p:cNvSpPr>
          <p:nvPr/>
        </p:nvSpPr>
        <p:spPr>
          <a:xfrm>
            <a:off x="6051230" y="5165971"/>
            <a:ext cx="2868655" cy="864682"/>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Font typeface="Arial"/>
              <a:buNone/>
            </a:pPr>
            <a:endParaRPr lang="en-US" sz="2000" dirty="0" smtClean="0">
              <a:latin typeface="Century Gothic"/>
              <a:cs typeface="Century Gothic"/>
            </a:endParaRPr>
          </a:p>
          <a:p>
            <a:pPr marL="0" indent="0" algn="ctr">
              <a:buFont typeface="Arial"/>
              <a:buNone/>
            </a:pPr>
            <a:r>
              <a:rPr lang="en-US" sz="2000" dirty="0" smtClean="0">
                <a:latin typeface="Century Gothic"/>
                <a:cs typeface="Century Gothic"/>
              </a:rPr>
              <a:t> Li, VG, + (2018)</a:t>
            </a:r>
          </a:p>
        </p:txBody>
      </p:sp>
      <p:sp>
        <p:nvSpPr>
          <p:cNvPr id="11" name="TextBox 10"/>
          <p:cNvSpPr txBox="1"/>
          <p:nvPr/>
        </p:nvSpPr>
        <p:spPr>
          <a:xfrm>
            <a:off x="1772023" y="1225131"/>
            <a:ext cx="5892799" cy="400110"/>
          </a:xfrm>
          <a:prstGeom prst="rect">
            <a:avLst/>
          </a:prstGeom>
          <a:noFill/>
        </p:spPr>
        <p:txBody>
          <a:bodyPr wrap="square" rtlCol="0">
            <a:spAutoFit/>
          </a:bodyPr>
          <a:lstStyle/>
          <a:p>
            <a:r>
              <a:rPr lang="en-US" sz="2000" dirty="0" smtClean="0">
                <a:latin typeface="Century Gothic"/>
                <a:cs typeface="Century Gothic"/>
              </a:rPr>
              <a:t>Gain ~2 orders of magnitude with CMB-S4.</a:t>
            </a:r>
            <a:endParaRPr lang="en-US" sz="2000" dirty="0">
              <a:latin typeface="Century Gothic"/>
              <a:cs typeface="Century Gothic"/>
            </a:endParaRPr>
          </a:p>
        </p:txBody>
      </p:sp>
    </p:spTree>
    <p:extLst>
      <p:ext uri="{BB962C8B-B14F-4D97-AF65-F5344CB8AC3E}">
        <p14:creationId xmlns:p14="http://schemas.microsoft.com/office/powerpoint/2010/main" val="1912356399"/>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txBox="1">
            <a:spLocks/>
          </p:cNvSpPr>
          <p:nvPr/>
        </p:nvSpPr>
        <p:spPr>
          <a:xfrm>
            <a:off x="364566" y="20411"/>
            <a:ext cx="8600140" cy="6120410"/>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sz="1800" dirty="0">
              <a:latin typeface="Century Gothic"/>
              <a:cs typeface="Century Gothic"/>
            </a:endParaRPr>
          </a:p>
          <a:p>
            <a:pPr marL="0" indent="0">
              <a:buNone/>
            </a:pPr>
            <a:endParaRPr lang="en-US" sz="1800" dirty="0">
              <a:latin typeface="Century Gothic"/>
              <a:cs typeface="Century Gothic"/>
            </a:endParaRPr>
          </a:p>
          <a:p>
            <a:pPr marL="0" indent="0">
              <a:buNone/>
            </a:pPr>
            <a:r>
              <a:rPr lang="en-US" sz="2400" b="1" dirty="0" smtClean="0">
                <a:latin typeface="Century Gothic"/>
                <a:cs typeface="Century Gothic"/>
              </a:rPr>
              <a:t>To-do </a:t>
            </a:r>
            <a:endParaRPr lang="en-US" sz="2400" dirty="0" smtClean="0">
              <a:latin typeface="Century Gothic"/>
              <a:cs typeface="Century Gothic"/>
            </a:endParaRPr>
          </a:p>
          <a:p>
            <a:pPr marL="0" indent="0">
              <a:buNone/>
            </a:pPr>
            <a:endParaRPr lang="en-US" sz="2400" dirty="0" smtClean="0">
              <a:latin typeface="Century Gothic"/>
              <a:cs typeface="Century Gothic"/>
            </a:endParaRPr>
          </a:p>
          <a:p>
            <a:pPr marL="0" lvl="0" indent="0">
              <a:spcBef>
                <a:spcPts val="0"/>
              </a:spcBef>
              <a:buNone/>
            </a:pPr>
            <a:endParaRPr lang="en-US" sz="1800" dirty="0" smtClean="0">
              <a:latin typeface="Century Gothic"/>
              <a:cs typeface="Century Gothic"/>
            </a:endParaRPr>
          </a:p>
          <a:p>
            <a:pPr>
              <a:buFont typeface="Wingdings" charset="2"/>
              <a:buChar char="Ø"/>
            </a:pPr>
            <a:r>
              <a:rPr lang="en-US" sz="1800" dirty="0">
                <a:latin typeface="Century Gothic"/>
                <a:cs typeface="Century Gothic"/>
              </a:rPr>
              <a:t>Understand theoretical </a:t>
            </a:r>
            <a:r>
              <a:rPr lang="en-US" sz="1800" dirty="0" smtClean="0">
                <a:latin typeface="Century Gothic"/>
                <a:cs typeface="Century Gothic"/>
              </a:rPr>
              <a:t>uncertainties.</a:t>
            </a:r>
          </a:p>
          <a:p>
            <a:pPr>
              <a:buFont typeface="Wingdings" charset="2"/>
              <a:buChar char="Ø"/>
            </a:pPr>
            <a:endParaRPr lang="en-US" sz="1800" dirty="0">
              <a:latin typeface="Century Gothic"/>
              <a:cs typeface="Century Gothic"/>
            </a:endParaRPr>
          </a:p>
          <a:p>
            <a:pPr>
              <a:buFont typeface="Wingdings" charset="2"/>
              <a:buChar char="Ø"/>
            </a:pPr>
            <a:r>
              <a:rPr lang="en-US" sz="1800" dirty="0" smtClean="0">
                <a:latin typeface="Century Gothic"/>
                <a:cs typeface="Century Gothic"/>
              </a:rPr>
              <a:t>Accurately model nonlinearities in modified cosmologies.</a:t>
            </a:r>
          </a:p>
          <a:p>
            <a:pPr>
              <a:buFont typeface="Wingdings" charset="2"/>
              <a:buChar char="Ø"/>
            </a:pPr>
            <a:endParaRPr lang="en-US" sz="1800" dirty="0">
              <a:latin typeface="Century Gothic"/>
              <a:cs typeface="Century Gothic"/>
            </a:endParaRPr>
          </a:p>
          <a:p>
            <a:pPr>
              <a:buFont typeface="Wingdings" charset="2"/>
              <a:buChar char="Ø"/>
            </a:pPr>
            <a:r>
              <a:rPr lang="en-US" sz="1800" dirty="0" smtClean="0">
                <a:latin typeface="Century Gothic"/>
                <a:cs typeface="Century Gothic"/>
              </a:rPr>
              <a:t>Cross-correlate CMB with LSS for cleaner probe of small scales.</a:t>
            </a:r>
          </a:p>
          <a:p>
            <a:pPr>
              <a:buFont typeface="Wingdings" charset="2"/>
              <a:buChar char="Ø"/>
            </a:pPr>
            <a:endParaRPr lang="en-US" sz="1800" dirty="0">
              <a:latin typeface="Century Gothic"/>
              <a:cs typeface="Century Gothic"/>
            </a:endParaRPr>
          </a:p>
          <a:p>
            <a:pPr>
              <a:buFont typeface="Wingdings" charset="2"/>
              <a:buChar char="Ø"/>
            </a:pPr>
            <a:r>
              <a:rPr lang="en-US" sz="1800" dirty="0" smtClean="0">
                <a:latin typeface="Century Gothic"/>
                <a:cs typeface="Century Gothic"/>
              </a:rPr>
              <a:t>Analyze data from galaxy surveys and other LSS probes [Lyman-</a:t>
            </a:r>
            <a:r>
              <a:rPr lang="en-US" sz="1800" dirty="0" smtClean="0">
                <a:latin typeface="Lucida Grande"/>
                <a:ea typeface="Lucida Grande"/>
                <a:cs typeface="Lucida Grande"/>
              </a:rPr>
              <a:t>α</a:t>
            </a:r>
            <a:r>
              <a:rPr lang="en-US" sz="1800" dirty="0" smtClean="0">
                <a:latin typeface="Century Gothic"/>
                <a:cs typeface="Century Gothic"/>
              </a:rPr>
              <a:t>]</a:t>
            </a:r>
          </a:p>
          <a:p>
            <a:pPr>
              <a:buFont typeface="Wingdings" charset="2"/>
              <a:buChar char="Ø"/>
            </a:pPr>
            <a:endParaRPr lang="en-US" sz="1800" dirty="0">
              <a:latin typeface="Century Gothic"/>
              <a:cs typeface="Century Gothic"/>
            </a:endParaRPr>
          </a:p>
          <a:p>
            <a:pPr>
              <a:buFont typeface="Wingdings" charset="2"/>
              <a:buChar char="Ø"/>
            </a:pPr>
            <a:r>
              <a:rPr lang="en-US" sz="1800" dirty="0" smtClean="0">
                <a:latin typeface="Century Gothic"/>
                <a:cs typeface="Century Gothic"/>
              </a:rPr>
              <a:t>Forecasts and figures of merit for upcoming and future surveys.</a:t>
            </a:r>
          </a:p>
          <a:p>
            <a:pPr>
              <a:buFont typeface="Wingdings" charset="2"/>
              <a:buChar char="Ø"/>
            </a:pPr>
            <a:endParaRPr lang="en-US" sz="1800" dirty="0">
              <a:latin typeface="Century Gothic"/>
              <a:cs typeface="Century Gothic"/>
            </a:endParaRPr>
          </a:p>
          <a:p>
            <a:pPr>
              <a:buFont typeface="Wingdings" charset="2"/>
              <a:buChar char="Ø"/>
            </a:pPr>
            <a:r>
              <a:rPr lang="en-US" sz="1800" b="1" dirty="0" smtClean="0">
                <a:latin typeface="Century Gothic"/>
                <a:cs typeface="Century Gothic"/>
              </a:rPr>
              <a:t>Ultimately: consistently combine analyses of experimental and observational data to robustly and broadly test DM physics. </a:t>
            </a:r>
          </a:p>
          <a:p>
            <a:pPr>
              <a:buFont typeface="Wingdings" charset="2"/>
              <a:buChar char="Ø"/>
            </a:pPr>
            <a:endParaRPr lang="en-US" sz="1800" dirty="0">
              <a:latin typeface="Century Gothic"/>
              <a:cs typeface="Century Gothic"/>
            </a:endParaRPr>
          </a:p>
          <a:p>
            <a:pPr>
              <a:buFont typeface="Wingdings" charset="2"/>
              <a:buChar char="Ø"/>
            </a:pPr>
            <a:endParaRPr lang="en-US" sz="1800" dirty="0" smtClean="0">
              <a:latin typeface="Century Gothic"/>
              <a:cs typeface="Century Gothic"/>
            </a:endParaRPr>
          </a:p>
          <a:p>
            <a:pPr>
              <a:buFont typeface="Wingdings" charset="2"/>
              <a:buChar char="Ø"/>
            </a:pPr>
            <a:endParaRPr lang="en-US" sz="1800" dirty="0" smtClean="0">
              <a:latin typeface="Century Gothic"/>
              <a:cs typeface="Century Gothic"/>
            </a:endParaRPr>
          </a:p>
          <a:p>
            <a:pPr marL="0" indent="0">
              <a:buNone/>
            </a:pPr>
            <a:endParaRPr lang="en-US" sz="1800" dirty="0">
              <a:latin typeface="Century Gothic"/>
              <a:cs typeface="Century Gothic"/>
            </a:endParaRPr>
          </a:p>
          <a:p>
            <a:pPr>
              <a:buFont typeface="Wingdings" charset="2"/>
              <a:buChar char="Ø"/>
            </a:pPr>
            <a:endParaRPr lang="en-US" sz="1800" dirty="0" smtClean="0">
              <a:latin typeface="Century Gothic"/>
              <a:cs typeface="Century Gothic"/>
            </a:endParaRPr>
          </a:p>
        </p:txBody>
      </p:sp>
      <p:sp>
        <p:nvSpPr>
          <p:cNvPr id="2" name="Slide Number Placeholder 1"/>
          <p:cNvSpPr>
            <a:spLocks noGrp="1"/>
          </p:cNvSpPr>
          <p:nvPr>
            <p:ph type="sldNum" sz="quarter" idx="12"/>
          </p:nvPr>
        </p:nvSpPr>
        <p:spPr/>
        <p:txBody>
          <a:bodyPr/>
          <a:lstStyle/>
          <a:p>
            <a:fld id="{9D1280C7-55B9-2942-B6E5-1BA52C963E2F}" type="slidenum">
              <a:rPr lang="en-US" smtClean="0">
                <a:solidFill>
                  <a:prstClr val="black">
                    <a:tint val="75000"/>
                  </a:prstClr>
                </a:solidFill>
                <a:latin typeface="Calibri"/>
              </a:rPr>
              <a:pPr/>
              <a:t>26</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105469076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5" end="1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D1280C7-55B9-2942-B6E5-1BA52C963E2F}" type="slidenum">
              <a:rPr lang="en-US" smtClean="0">
                <a:solidFill>
                  <a:prstClr val="black">
                    <a:tint val="75000"/>
                  </a:prstClr>
                </a:solidFill>
                <a:latin typeface="Calibri"/>
              </a:rPr>
              <a:pPr/>
              <a:t>27</a:t>
            </a:fld>
            <a:endParaRPr lang="en-US" dirty="0">
              <a:solidFill>
                <a:prstClr val="black">
                  <a:tint val="75000"/>
                </a:prstClr>
              </a:solidFill>
              <a:latin typeface="Calibri"/>
            </a:endParaRPr>
          </a:p>
        </p:txBody>
      </p:sp>
      <p:grpSp>
        <p:nvGrpSpPr>
          <p:cNvPr id="6" name="Group 5"/>
          <p:cNvGrpSpPr/>
          <p:nvPr/>
        </p:nvGrpSpPr>
        <p:grpSpPr>
          <a:xfrm>
            <a:off x="4021509" y="3479331"/>
            <a:ext cx="4099523" cy="3043511"/>
            <a:chOff x="4295681" y="3167343"/>
            <a:chExt cx="3856707" cy="2770989"/>
          </a:xfrm>
        </p:grpSpPr>
        <p:sp>
          <p:nvSpPr>
            <p:cNvPr id="3" name="Rectangle 2"/>
            <p:cNvSpPr/>
            <p:nvPr/>
          </p:nvSpPr>
          <p:spPr>
            <a:xfrm>
              <a:off x="4295681" y="3167343"/>
              <a:ext cx="3856707" cy="277098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a:blip r:embed="rId3"/>
            <a:stretch>
              <a:fillRect/>
            </a:stretch>
          </p:blipFill>
          <p:spPr>
            <a:xfrm>
              <a:off x="4436783" y="3167343"/>
              <a:ext cx="3583806" cy="2638577"/>
            </a:xfrm>
            <a:prstGeom prst="rect">
              <a:avLst/>
            </a:prstGeom>
          </p:spPr>
        </p:pic>
      </p:grpSp>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3457" y="356097"/>
            <a:ext cx="3870320" cy="2840909"/>
          </a:xfrm>
          <a:prstGeom prst="rect">
            <a:avLst/>
          </a:prstGeom>
        </p:spPr>
      </p:pic>
      <p:grpSp>
        <p:nvGrpSpPr>
          <p:cNvPr id="45" name="Group 44"/>
          <p:cNvGrpSpPr/>
          <p:nvPr/>
        </p:nvGrpSpPr>
        <p:grpSpPr>
          <a:xfrm>
            <a:off x="-199724" y="662600"/>
            <a:ext cx="8886524" cy="5385600"/>
            <a:chOff x="-199724" y="662600"/>
            <a:chExt cx="8886524" cy="5385600"/>
          </a:xfrm>
        </p:grpSpPr>
        <p:sp>
          <p:nvSpPr>
            <p:cNvPr id="37" name="TextBox 36"/>
            <p:cNvSpPr txBox="1"/>
            <p:nvPr/>
          </p:nvSpPr>
          <p:spPr>
            <a:xfrm>
              <a:off x="5292329" y="5463424"/>
              <a:ext cx="574422" cy="584776"/>
            </a:xfrm>
            <a:prstGeom prst="rect">
              <a:avLst/>
            </a:prstGeom>
            <a:noFill/>
          </p:spPr>
          <p:txBody>
            <a:bodyPr wrap="square" rtlCol="0">
              <a:spAutoFit/>
            </a:bodyPr>
            <a:lstStyle/>
            <a:p>
              <a:pPr algn="ctr"/>
              <a:r>
                <a:rPr lang="en-US" sz="3200" dirty="0">
                  <a:solidFill>
                    <a:schemeClr val="tx1">
                      <a:lumMod val="65000"/>
                      <a:lumOff val="35000"/>
                    </a:schemeClr>
                  </a:solidFill>
                  <a:latin typeface="Century Gothic"/>
                  <a:cs typeface="Century Gothic"/>
                </a:rPr>
                <a:t>z</a:t>
              </a:r>
            </a:p>
          </p:txBody>
        </p:sp>
        <p:grpSp>
          <p:nvGrpSpPr>
            <p:cNvPr id="44" name="Group 43"/>
            <p:cNvGrpSpPr/>
            <p:nvPr/>
          </p:nvGrpSpPr>
          <p:grpSpPr>
            <a:xfrm>
              <a:off x="-199724" y="662600"/>
              <a:ext cx="8886524" cy="5138966"/>
              <a:chOff x="-199724" y="662600"/>
              <a:chExt cx="8886524" cy="5138966"/>
            </a:xfrm>
          </p:grpSpPr>
          <p:grpSp>
            <p:nvGrpSpPr>
              <p:cNvPr id="28" name="Group 27"/>
              <p:cNvGrpSpPr/>
              <p:nvPr/>
            </p:nvGrpSpPr>
            <p:grpSpPr>
              <a:xfrm>
                <a:off x="922627" y="662600"/>
                <a:ext cx="7764173" cy="5138966"/>
                <a:chOff x="922627" y="662600"/>
                <a:chExt cx="7764173" cy="5138966"/>
              </a:xfrm>
            </p:grpSpPr>
            <p:grpSp>
              <p:nvGrpSpPr>
                <p:cNvPr id="11" name="Group 10"/>
                <p:cNvGrpSpPr/>
                <p:nvPr/>
              </p:nvGrpSpPr>
              <p:grpSpPr>
                <a:xfrm>
                  <a:off x="922627" y="662600"/>
                  <a:ext cx="7764173" cy="5138966"/>
                  <a:chOff x="922627" y="662600"/>
                  <a:chExt cx="7764173" cy="5138966"/>
                </a:xfrm>
              </p:grpSpPr>
              <p:pic>
                <p:nvPicPr>
                  <p:cNvPr id="12" name="Picture 11" descr="all.pd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22627" y="662600"/>
                    <a:ext cx="1886412" cy="1384462"/>
                  </a:xfrm>
                  <a:prstGeom prst="rect">
                    <a:avLst/>
                  </a:prstGeom>
                  <a:scene3d>
                    <a:camera prst="isometricOffAxis1Right"/>
                    <a:lightRig rig="threePt" dir="t"/>
                  </a:scene3d>
                </p:spPr>
              </p:pic>
              <p:pic>
                <p:nvPicPr>
                  <p:cNvPr id="13" name="Picture 12" descr="history.png"/>
                  <p:cNvPicPr>
                    <a:picLocks noChangeAspect="1"/>
                  </p:cNvPicPr>
                  <p:nvPr/>
                </p:nvPicPr>
                <p:blipFill>
                  <a:blip r:embed="rId6">
                    <a:extLst>
                      <a:ext uri="{BEBA8EAE-BF5A-486C-A8C5-ECC9F3942E4B}">
                        <a14:imgProps xmlns:a14="http://schemas.microsoft.com/office/drawing/2010/main">
                          <a14:imgLayer r:embed="rId7">
                            <a14:imgEffect>
                              <a14:backgroundRemoval t="5909" b="97659" l="4639" r="89810"/>
                            </a14:imgEffect>
                          </a14:imgLayer>
                        </a14:imgProps>
                      </a:ext>
                      <a:ext uri="{28A0092B-C50C-407E-A947-70E740481C1C}">
                        <a14:useLocalDpi xmlns:a14="http://schemas.microsoft.com/office/drawing/2010/main" val="0"/>
                      </a:ext>
                    </a:extLst>
                  </a:blip>
                  <a:stretch>
                    <a:fillRect/>
                  </a:stretch>
                </p:blipFill>
                <p:spPr>
                  <a:xfrm flipH="1">
                    <a:off x="1034728" y="662600"/>
                    <a:ext cx="7419456" cy="5038191"/>
                  </a:xfrm>
                  <a:prstGeom prst="rect">
                    <a:avLst/>
                  </a:prstGeom>
                </p:spPr>
              </p:pic>
              <p:grpSp>
                <p:nvGrpSpPr>
                  <p:cNvPr id="14" name="Group 13"/>
                  <p:cNvGrpSpPr/>
                  <p:nvPr/>
                </p:nvGrpSpPr>
                <p:grpSpPr>
                  <a:xfrm>
                    <a:off x="6666863" y="4170855"/>
                    <a:ext cx="2019937" cy="1630711"/>
                    <a:chOff x="4295681" y="3167343"/>
                    <a:chExt cx="3856707" cy="2770989"/>
                  </a:xfrm>
                  <a:scene3d>
                    <a:camera prst="isometricOffAxis1Right"/>
                    <a:lightRig rig="threePt" dir="t"/>
                  </a:scene3d>
                </p:grpSpPr>
                <p:sp>
                  <p:nvSpPr>
                    <p:cNvPr id="15" name="Rectangle 14"/>
                    <p:cNvSpPr/>
                    <p:nvPr/>
                  </p:nvSpPr>
                  <p:spPr>
                    <a:xfrm>
                      <a:off x="4295681" y="3167343"/>
                      <a:ext cx="3856707" cy="277098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6" name="Picture 15"/>
                    <p:cNvPicPr>
                      <a:picLocks noChangeAspect="1"/>
                    </p:cNvPicPr>
                    <p:nvPr/>
                  </p:nvPicPr>
                  <p:blipFill>
                    <a:blip r:embed="rId3"/>
                    <a:stretch>
                      <a:fillRect/>
                    </a:stretch>
                  </p:blipFill>
                  <p:spPr>
                    <a:xfrm>
                      <a:off x="4436783" y="3167343"/>
                      <a:ext cx="3583806" cy="2638577"/>
                    </a:xfrm>
                    <a:prstGeom prst="rect">
                      <a:avLst/>
                    </a:prstGeom>
                  </p:spPr>
                </p:pic>
              </p:grpSp>
            </p:grpSp>
            <p:grpSp>
              <p:nvGrpSpPr>
                <p:cNvPr id="27" name="Group 26"/>
                <p:cNvGrpSpPr/>
                <p:nvPr/>
              </p:nvGrpSpPr>
              <p:grpSpPr>
                <a:xfrm>
                  <a:off x="1113721" y="2524465"/>
                  <a:ext cx="4470073" cy="3035206"/>
                  <a:chOff x="1113721" y="2524465"/>
                  <a:chExt cx="4470073" cy="3035206"/>
                </a:xfrm>
              </p:grpSpPr>
              <p:cxnSp>
                <p:nvCxnSpPr>
                  <p:cNvPr id="17" name="Straight Connector 16"/>
                  <p:cNvCxnSpPr/>
                  <p:nvPr/>
                </p:nvCxnSpPr>
                <p:spPr>
                  <a:xfrm>
                    <a:off x="1646155" y="2524465"/>
                    <a:ext cx="3937639" cy="3035206"/>
                  </a:xfrm>
                  <a:prstGeom prst="line">
                    <a:avLst/>
                  </a:prstGeom>
                  <a:ln w="34925">
                    <a:solidFill>
                      <a:schemeClr val="tx1">
                        <a:lumMod val="65000"/>
                        <a:lumOff val="35000"/>
                      </a:schemeClr>
                    </a:solidFill>
                  </a:ln>
                  <a:effectLst/>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3899324" y="4677198"/>
                    <a:ext cx="544341" cy="0"/>
                  </a:xfrm>
                  <a:prstGeom prst="line">
                    <a:avLst/>
                  </a:prstGeom>
                  <a:ln w="34925">
                    <a:solidFill>
                      <a:schemeClr val="tx1">
                        <a:lumMod val="65000"/>
                        <a:lumOff val="35000"/>
                      </a:schemeClr>
                    </a:solidFill>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a:off x="5035484" y="5551733"/>
                    <a:ext cx="544341" cy="0"/>
                  </a:xfrm>
                  <a:prstGeom prst="line">
                    <a:avLst/>
                  </a:prstGeom>
                  <a:ln w="34925">
                    <a:solidFill>
                      <a:schemeClr val="tx1">
                        <a:lumMod val="65000"/>
                        <a:lumOff val="35000"/>
                      </a:schemeClr>
                    </a:solidFill>
                  </a:ln>
                  <a:effectLst/>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a:off x="2746327" y="3790325"/>
                    <a:ext cx="544341" cy="0"/>
                  </a:xfrm>
                  <a:prstGeom prst="line">
                    <a:avLst/>
                  </a:prstGeom>
                  <a:ln w="34925">
                    <a:solidFill>
                      <a:schemeClr val="tx1">
                        <a:lumMod val="65000"/>
                        <a:lumOff val="35000"/>
                      </a:schemeClr>
                    </a:solidFill>
                  </a:ln>
                  <a:effectLst/>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a:off x="1992597" y="3204074"/>
                    <a:ext cx="544341" cy="0"/>
                  </a:xfrm>
                  <a:prstGeom prst="line">
                    <a:avLst/>
                  </a:prstGeom>
                  <a:ln w="34925">
                    <a:solidFill>
                      <a:schemeClr val="tx1">
                        <a:lumMod val="65000"/>
                        <a:lumOff val="35000"/>
                      </a:schemeClr>
                    </a:solidFill>
                  </a:ln>
                  <a:effectLst/>
                </p:spPr>
                <p:style>
                  <a:lnRef idx="2">
                    <a:schemeClr val="accent1"/>
                  </a:lnRef>
                  <a:fillRef idx="0">
                    <a:schemeClr val="accent1"/>
                  </a:fillRef>
                  <a:effectRef idx="1">
                    <a:schemeClr val="accent1"/>
                  </a:effectRef>
                  <a:fontRef idx="minor">
                    <a:schemeClr val="tx1"/>
                  </a:fontRef>
                </p:style>
              </p:cxnSp>
              <p:cxnSp>
                <p:nvCxnSpPr>
                  <p:cNvPr id="24" name="Straight Connector 23"/>
                  <p:cNvCxnSpPr/>
                  <p:nvPr/>
                </p:nvCxnSpPr>
                <p:spPr>
                  <a:xfrm>
                    <a:off x="1630724" y="2934811"/>
                    <a:ext cx="544341" cy="0"/>
                  </a:xfrm>
                  <a:prstGeom prst="line">
                    <a:avLst/>
                  </a:prstGeom>
                  <a:ln w="34925">
                    <a:solidFill>
                      <a:schemeClr val="tx1">
                        <a:lumMod val="65000"/>
                        <a:lumOff val="35000"/>
                      </a:schemeClr>
                    </a:solidFill>
                  </a:ln>
                  <a:effectLst/>
                </p:spPr>
                <p:style>
                  <a:lnRef idx="2">
                    <a:schemeClr val="accent1"/>
                  </a:lnRef>
                  <a:fillRef idx="0">
                    <a:schemeClr val="accent1"/>
                  </a:fillRef>
                  <a:effectRef idx="1">
                    <a:schemeClr val="accent1"/>
                  </a:effectRef>
                  <a:fontRef idx="minor">
                    <a:schemeClr val="tx1"/>
                  </a:fontRef>
                </p:style>
              </p:cxnSp>
              <p:cxnSp>
                <p:nvCxnSpPr>
                  <p:cNvPr id="25" name="Straight Connector 24"/>
                  <p:cNvCxnSpPr/>
                  <p:nvPr/>
                </p:nvCxnSpPr>
                <p:spPr>
                  <a:xfrm>
                    <a:off x="1311272" y="2679534"/>
                    <a:ext cx="544341" cy="0"/>
                  </a:xfrm>
                  <a:prstGeom prst="line">
                    <a:avLst/>
                  </a:prstGeom>
                  <a:ln w="34925">
                    <a:solidFill>
                      <a:schemeClr val="tx1">
                        <a:lumMod val="65000"/>
                        <a:lumOff val="35000"/>
                      </a:schemeClr>
                    </a:solidFill>
                  </a:ln>
                  <a:effectLst/>
                </p:spPr>
                <p:style>
                  <a:lnRef idx="2">
                    <a:schemeClr val="accent1"/>
                  </a:lnRef>
                  <a:fillRef idx="0">
                    <a:schemeClr val="accent1"/>
                  </a:fillRef>
                  <a:effectRef idx="1">
                    <a:schemeClr val="accent1"/>
                  </a:effectRef>
                  <a:fontRef idx="minor">
                    <a:schemeClr val="tx1"/>
                  </a:fontRef>
                </p:style>
              </p:cxnSp>
              <p:cxnSp>
                <p:nvCxnSpPr>
                  <p:cNvPr id="26" name="Straight Connector 25"/>
                  <p:cNvCxnSpPr/>
                  <p:nvPr/>
                </p:nvCxnSpPr>
                <p:spPr>
                  <a:xfrm>
                    <a:off x="1113721" y="2528434"/>
                    <a:ext cx="544341" cy="0"/>
                  </a:xfrm>
                  <a:prstGeom prst="line">
                    <a:avLst/>
                  </a:prstGeom>
                  <a:ln w="34925">
                    <a:solidFill>
                      <a:schemeClr val="tx1">
                        <a:lumMod val="65000"/>
                        <a:lumOff val="35000"/>
                      </a:schemeClr>
                    </a:solidFill>
                  </a:ln>
                  <a:effectLst/>
                </p:spPr>
                <p:style>
                  <a:lnRef idx="2">
                    <a:schemeClr val="accent1"/>
                  </a:lnRef>
                  <a:fillRef idx="0">
                    <a:schemeClr val="accent1"/>
                  </a:fillRef>
                  <a:effectRef idx="1">
                    <a:schemeClr val="accent1"/>
                  </a:effectRef>
                  <a:fontRef idx="minor">
                    <a:schemeClr val="tx1"/>
                  </a:fontRef>
                </p:style>
              </p:cxnSp>
            </p:grpSp>
          </p:grpSp>
          <p:sp>
            <p:nvSpPr>
              <p:cNvPr id="31" name="TextBox 30"/>
              <p:cNvSpPr txBox="1"/>
              <p:nvPr/>
            </p:nvSpPr>
            <p:spPr>
              <a:xfrm>
                <a:off x="-199724" y="2289156"/>
                <a:ext cx="2009477" cy="400110"/>
              </a:xfrm>
              <a:prstGeom prst="rect">
                <a:avLst/>
              </a:prstGeom>
              <a:noFill/>
            </p:spPr>
            <p:txBody>
              <a:bodyPr wrap="square" rtlCol="0">
                <a:spAutoFit/>
              </a:bodyPr>
              <a:lstStyle/>
              <a:p>
                <a:pPr algn="ctr"/>
                <a:r>
                  <a:rPr lang="en-US" sz="2000" dirty="0" smtClean="0">
                    <a:solidFill>
                      <a:schemeClr val="tx1">
                        <a:lumMod val="65000"/>
                        <a:lumOff val="35000"/>
                      </a:schemeClr>
                    </a:solidFill>
                    <a:latin typeface="Century Gothic"/>
                    <a:cs typeface="Century Gothic"/>
                  </a:rPr>
                  <a:t>1100</a:t>
                </a:r>
                <a:endParaRPr lang="en-US" sz="2000" dirty="0">
                  <a:solidFill>
                    <a:schemeClr val="tx1">
                      <a:lumMod val="65000"/>
                      <a:lumOff val="35000"/>
                    </a:schemeClr>
                  </a:solidFill>
                  <a:latin typeface="Century Gothic"/>
                  <a:cs typeface="Century Gothic"/>
                </a:endParaRPr>
              </a:p>
            </p:txBody>
          </p:sp>
          <p:sp>
            <p:nvSpPr>
              <p:cNvPr id="38" name="TextBox 37"/>
              <p:cNvSpPr txBox="1"/>
              <p:nvPr/>
            </p:nvSpPr>
            <p:spPr>
              <a:xfrm>
                <a:off x="54134" y="2479479"/>
                <a:ext cx="2009477" cy="400110"/>
              </a:xfrm>
              <a:prstGeom prst="rect">
                <a:avLst/>
              </a:prstGeom>
              <a:noFill/>
            </p:spPr>
            <p:txBody>
              <a:bodyPr wrap="square" rtlCol="0">
                <a:spAutoFit/>
              </a:bodyPr>
              <a:lstStyle/>
              <a:p>
                <a:pPr algn="ctr"/>
                <a:r>
                  <a:rPr lang="en-US" sz="2000" dirty="0">
                    <a:solidFill>
                      <a:schemeClr val="tx1">
                        <a:lumMod val="65000"/>
                        <a:lumOff val="35000"/>
                      </a:schemeClr>
                    </a:solidFill>
                    <a:latin typeface="Century Gothic"/>
                    <a:cs typeface="Century Gothic"/>
                  </a:rPr>
                  <a:t>2</a:t>
                </a:r>
                <a:r>
                  <a:rPr lang="en-US" sz="2000" dirty="0" smtClean="0">
                    <a:solidFill>
                      <a:schemeClr val="tx1">
                        <a:lumMod val="65000"/>
                        <a:lumOff val="35000"/>
                      </a:schemeClr>
                    </a:solidFill>
                    <a:latin typeface="Century Gothic"/>
                    <a:cs typeface="Century Gothic"/>
                  </a:rPr>
                  <a:t>00</a:t>
                </a:r>
                <a:endParaRPr lang="en-US" sz="2000" dirty="0">
                  <a:solidFill>
                    <a:schemeClr val="tx1">
                      <a:lumMod val="65000"/>
                      <a:lumOff val="35000"/>
                    </a:schemeClr>
                  </a:solidFill>
                  <a:latin typeface="Century Gothic"/>
                  <a:cs typeface="Century Gothic"/>
                </a:endParaRPr>
              </a:p>
            </p:txBody>
          </p:sp>
          <p:sp>
            <p:nvSpPr>
              <p:cNvPr id="39" name="TextBox 38"/>
              <p:cNvSpPr txBox="1"/>
              <p:nvPr/>
            </p:nvSpPr>
            <p:spPr>
              <a:xfrm>
                <a:off x="772808" y="3005283"/>
                <a:ext cx="2009477" cy="400110"/>
              </a:xfrm>
              <a:prstGeom prst="rect">
                <a:avLst/>
              </a:prstGeom>
              <a:noFill/>
            </p:spPr>
            <p:txBody>
              <a:bodyPr wrap="square" rtlCol="0">
                <a:spAutoFit/>
              </a:bodyPr>
              <a:lstStyle/>
              <a:p>
                <a:pPr algn="ctr"/>
                <a:r>
                  <a:rPr lang="en-US" sz="2000" dirty="0" smtClean="0">
                    <a:solidFill>
                      <a:schemeClr val="tx1">
                        <a:lumMod val="65000"/>
                        <a:lumOff val="35000"/>
                      </a:schemeClr>
                    </a:solidFill>
                    <a:latin typeface="Century Gothic"/>
                    <a:cs typeface="Century Gothic"/>
                  </a:rPr>
                  <a:t>13</a:t>
                </a:r>
                <a:endParaRPr lang="en-US" sz="2000" dirty="0">
                  <a:solidFill>
                    <a:schemeClr val="tx1">
                      <a:lumMod val="65000"/>
                      <a:lumOff val="35000"/>
                    </a:schemeClr>
                  </a:solidFill>
                  <a:latin typeface="Century Gothic"/>
                  <a:cs typeface="Century Gothic"/>
                </a:endParaRPr>
              </a:p>
            </p:txBody>
          </p:sp>
          <p:sp>
            <p:nvSpPr>
              <p:cNvPr id="40" name="TextBox 39"/>
              <p:cNvSpPr txBox="1"/>
              <p:nvPr/>
            </p:nvSpPr>
            <p:spPr>
              <a:xfrm>
                <a:off x="1596753" y="3590270"/>
                <a:ext cx="2009477" cy="400110"/>
              </a:xfrm>
              <a:prstGeom prst="rect">
                <a:avLst/>
              </a:prstGeom>
              <a:noFill/>
            </p:spPr>
            <p:txBody>
              <a:bodyPr wrap="square" rtlCol="0">
                <a:spAutoFit/>
              </a:bodyPr>
              <a:lstStyle/>
              <a:p>
                <a:pPr algn="ctr"/>
                <a:r>
                  <a:rPr lang="en-US" sz="2000" dirty="0" smtClean="0">
                    <a:solidFill>
                      <a:schemeClr val="tx1">
                        <a:lumMod val="65000"/>
                        <a:lumOff val="35000"/>
                      </a:schemeClr>
                    </a:solidFill>
                    <a:latin typeface="Century Gothic"/>
                    <a:cs typeface="Century Gothic"/>
                  </a:rPr>
                  <a:t>7</a:t>
                </a:r>
              </a:p>
            </p:txBody>
          </p:sp>
          <p:sp>
            <p:nvSpPr>
              <p:cNvPr id="41" name="TextBox 40"/>
              <p:cNvSpPr txBox="1"/>
              <p:nvPr/>
            </p:nvSpPr>
            <p:spPr>
              <a:xfrm>
                <a:off x="2747948" y="4477301"/>
                <a:ext cx="2009477" cy="400110"/>
              </a:xfrm>
              <a:prstGeom prst="rect">
                <a:avLst/>
              </a:prstGeom>
              <a:noFill/>
            </p:spPr>
            <p:txBody>
              <a:bodyPr wrap="square" rtlCol="0">
                <a:spAutoFit/>
              </a:bodyPr>
              <a:lstStyle/>
              <a:p>
                <a:pPr algn="ctr"/>
                <a:r>
                  <a:rPr lang="en-US" sz="2000" dirty="0" smtClean="0">
                    <a:solidFill>
                      <a:schemeClr val="tx1">
                        <a:lumMod val="65000"/>
                        <a:lumOff val="35000"/>
                      </a:schemeClr>
                    </a:solidFill>
                    <a:latin typeface="Century Gothic"/>
                    <a:cs typeface="Century Gothic"/>
                  </a:rPr>
                  <a:t>1</a:t>
                </a:r>
                <a:endParaRPr lang="en-US" sz="2000" dirty="0">
                  <a:solidFill>
                    <a:schemeClr val="tx1">
                      <a:lumMod val="65000"/>
                      <a:lumOff val="35000"/>
                    </a:schemeClr>
                  </a:solidFill>
                  <a:latin typeface="Century Gothic"/>
                  <a:cs typeface="Century Gothic"/>
                </a:endParaRPr>
              </a:p>
            </p:txBody>
          </p:sp>
          <p:sp>
            <p:nvSpPr>
              <p:cNvPr id="42" name="TextBox 41"/>
              <p:cNvSpPr txBox="1"/>
              <p:nvPr/>
            </p:nvSpPr>
            <p:spPr>
              <a:xfrm>
                <a:off x="3857274" y="5355702"/>
                <a:ext cx="2009477" cy="400110"/>
              </a:xfrm>
              <a:prstGeom prst="rect">
                <a:avLst/>
              </a:prstGeom>
              <a:noFill/>
            </p:spPr>
            <p:txBody>
              <a:bodyPr wrap="square" rtlCol="0">
                <a:spAutoFit/>
              </a:bodyPr>
              <a:lstStyle/>
              <a:p>
                <a:pPr algn="ctr"/>
                <a:r>
                  <a:rPr lang="en-US" sz="2000" dirty="0" smtClean="0">
                    <a:solidFill>
                      <a:schemeClr val="tx1">
                        <a:lumMod val="65000"/>
                        <a:lumOff val="35000"/>
                      </a:schemeClr>
                    </a:solidFill>
                    <a:latin typeface="Century Gothic"/>
                    <a:cs typeface="Century Gothic"/>
                  </a:rPr>
                  <a:t>0</a:t>
                </a:r>
                <a:endParaRPr lang="en-US" sz="2000" dirty="0">
                  <a:solidFill>
                    <a:schemeClr val="tx1">
                      <a:lumMod val="65000"/>
                      <a:lumOff val="35000"/>
                    </a:schemeClr>
                  </a:solidFill>
                  <a:latin typeface="Century Gothic"/>
                  <a:cs typeface="Century Gothic"/>
                </a:endParaRPr>
              </a:p>
            </p:txBody>
          </p:sp>
          <p:sp>
            <p:nvSpPr>
              <p:cNvPr id="43" name="TextBox 42"/>
              <p:cNvSpPr txBox="1"/>
              <p:nvPr/>
            </p:nvSpPr>
            <p:spPr>
              <a:xfrm>
                <a:off x="414633" y="2722875"/>
                <a:ext cx="2009477" cy="400110"/>
              </a:xfrm>
              <a:prstGeom prst="rect">
                <a:avLst/>
              </a:prstGeom>
              <a:noFill/>
            </p:spPr>
            <p:txBody>
              <a:bodyPr wrap="square" rtlCol="0">
                <a:spAutoFit/>
              </a:bodyPr>
              <a:lstStyle/>
              <a:p>
                <a:pPr algn="ctr"/>
                <a:r>
                  <a:rPr lang="en-US" sz="2000" dirty="0" smtClean="0">
                    <a:solidFill>
                      <a:schemeClr val="tx1">
                        <a:lumMod val="65000"/>
                        <a:lumOff val="35000"/>
                      </a:schemeClr>
                    </a:solidFill>
                    <a:latin typeface="Century Gothic"/>
                    <a:cs typeface="Century Gothic"/>
                  </a:rPr>
                  <a:t>30</a:t>
                </a:r>
              </a:p>
            </p:txBody>
          </p:sp>
        </p:grpSp>
      </p:grpSp>
      <p:sp>
        <p:nvSpPr>
          <p:cNvPr id="46" name="Content Placeholder 2"/>
          <p:cNvSpPr>
            <a:spLocks noGrp="1"/>
          </p:cNvSpPr>
          <p:nvPr>
            <p:ph idx="1"/>
          </p:nvPr>
        </p:nvSpPr>
        <p:spPr>
          <a:xfrm>
            <a:off x="173995" y="4023458"/>
            <a:ext cx="3779232" cy="3965309"/>
          </a:xfrm>
        </p:spPr>
        <p:txBody>
          <a:bodyPr>
            <a:noAutofit/>
          </a:bodyPr>
          <a:lstStyle/>
          <a:p>
            <a:pPr marL="0" indent="0">
              <a:buNone/>
            </a:pPr>
            <a:endParaRPr lang="en-US" sz="2000" dirty="0">
              <a:latin typeface="Century Gothic"/>
              <a:cs typeface="Century Gothic"/>
            </a:endParaRPr>
          </a:p>
          <a:p>
            <a:pPr marL="0" indent="0">
              <a:buNone/>
            </a:pPr>
            <a:endParaRPr lang="en-US" sz="2000" dirty="0">
              <a:latin typeface="Century Gothic"/>
              <a:cs typeface="Century Gothic"/>
            </a:endParaRPr>
          </a:p>
          <a:p>
            <a:pPr marL="0" indent="0">
              <a:buNone/>
            </a:pPr>
            <a:r>
              <a:rPr lang="en-US" sz="2000" b="1" dirty="0" smtClean="0">
                <a:latin typeface="Century Gothic"/>
                <a:cs typeface="Century Gothic"/>
              </a:rPr>
              <a:t>Abundance of new observations in near future</a:t>
            </a:r>
            <a:r>
              <a:rPr lang="en-US" sz="2000" dirty="0" smtClean="0">
                <a:latin typeface="Century Gothic"/>
                <a:cs typeface="Century Gothic"/>
              </a:rPr>
              <a:t>: </a:t>
            </a:r>
          </a:p>
          <a:p>
            <a:pPr marL="0" indent="0">
              <a:buNone/>
            </a:pPr>
            <a:r>
              <a:rPr lang="en-US" sz="2000" dirty="0" smtClean="0">
                <a:latin typeface="Century Gothic"/>
                <a:cs typeface="Century Gothic"/>
              </a:rPr>
              <a:t>ACT, SPT, SO, CMB S4, DES, LSST, 21-cm cosmology,</a:t>
            </a:r>
            <a:r>
              <a:rPr lang="is-IS" sz="2000" dirty="0" smtClean="0">
                <a:latin typeface="Century Gothic"/>
                <a:cs typeface="Century Gothic"/>
              </a:rPr>
              <a:t>…</a:t>
            </a:r>
            <a:endParaRPr lang="en-US" sz="2000" dirty="0" smtClean="0">
              <a:latin typeface="Century Gothic"/>
              <a:cs typeface="Century Gothic"/>
            </a:endParaRPr>
          </a:p>
          <a:p>
            <a:pPr marL="0" indent="0">
              <a:buNone/>
            </a:pPr>
            <a:endParaRPr lang="en-US" sz="2000" dirty="0" smtClean="0">
              <a:latin typeface="Century Gothic"/>
              <a:cs typeface="Century Gothic"/>
            </a:endParaRPr>
          </a:p>
        </p:txBody>
      </p:sp>
      <p:sp>
        <p:nvSpPr>
          <p:cNvPr id="4" name="Rectangle 3"/>
          <p:cNvSpPr/>
          <p:nvPr/>
        </p:nvSpPr>
        <p:spPr>
          <a:xfrm>
            <a:off x="4920065" y="6460603"/>
            <a:ext cx="2403222" cy="338554"/>
          </a:xfrm>
          <a:prstGeom prst="rect">
            <a:avLst/>
          </a:prstGeom>
        </p:spPr>
        <p:txBody>
          <a:bodyPr wrap="none">
            <a:spAutoFit/>
          </a:bodyPr>
          <a:lstStyle/>
          <a:p>
            <a:pPr algn="ctr"/>
            <a:r>
              <a:rPr lang="en-US" sz="1600" dirty="0" err="1" smtClean="0">
                <a:latin typeface="Century Gothic"/>
                <a:cs typeface="Century Gothic"/>
              </a:rPr>
              <a:t>Timeslices</a:t>
            </a:r>
            <a:r>
              <a:rPr lang="en-US" sz="1600" dirty="0" smtClean="0">
                <a:latin typeface="Century Gothic"/>
                <a:cs typeface="Century Gothic"/>
              </a:rPr>
              <a:t> by E. </a:t>
            </a:r>
            <a:r>
              <a:rPr lang="en-US" sz="1600" dirty="0" err="1" smtClean="0">
                <a:latin typeface="Century Gothic"/>
                <a:cs typeface="Century Gothic"/>
              </a:rPr>
              <a:t>Kovetz</a:t>
            </a:r>
            <a:endParaRPr lang="en-US" sz="1600" dirty="0">
              <a:latin typeface="Century Gothic"/>
              <a:cs typeface="Century Gothic"/>
            </a:endParaRPr>
          </a:p>
        </p:txBody>
      </p:sp>
    </p:spTree>
    <p:extLst>
      <p:ext uri="{BB962C8B-B14F-4D97-AF65-F5344CB8AC3E}">
        <p14:creationId xmlns:p14="http://schemas.microsoft.com/office/powerpoint/2010/main" val="41749969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500" fill="hold"/>
                                        <p:tgtEl>
                                          <p:spTgt spid="7"/>
                                        </p:tgtEl>
                                      </p:cBhvr>
                                      <p:by x="50000" y="50000"/>
                                    </p:animScale>
                                  </p:childTnLst>
                                </p:cTn>
                              </p:par>
                              <p:par>
                                <p:cTn id="7" presetID="42" presetClass="path" presetSubtype="0" accel="50000" decel="50000" fill="hold" nodeType="withEffect">
                                  <p:stCondLst>
                                    <p:cond delay="0"/>
                                  </p:stCondLst>
                                  <p:childTnLst>
                                    <p:animMotion origin="layout" path="M 7.08579E-7 2.15941E-6 L -0.05835 -0.05074 " pathEditMode="relative" rAng="0" ptsTypes="AA">
                                      <p:cBhvr>
                                        <p:cTn id="8" dur="500" fill="hold"/>
                                        <p:tgtEl>
                                          <p:spTgt spid="7"/>
                                        </p:tgtEl>
                                        <p:attrNameLst>
                                          <p:attrName>ppt_x</p:attrName>
                                          <p:attrName>ppt_y</p:attrName>
                                        </p:attrNameLst>
                                      </p:cBhvr>
                                      <p:rCtr x="-2918" y="-2549"/>
                                    </p:animMotion>
                                  </p:childTnLst>
                                </p:cTn>
                              </p:par>
                              <p:par>
                                <p:cTn id="9" presetID="42" presetClass="path" presetSubtype="0" accel="50000" decel="50000" fill="hold" nodeType="withEffect">
                                  <p:stCondLst>
                                    <p:cond delay="0"/>
                                  </p:stCondLst>
                                  <p:childTnLst>
                                    <p:animMotion origin="layout" path="M 5.14067E-7 -2.44671E-6 L 0.17315 0.00649 " pathEditMode="relative" rAng="0" ptsTypes="AA">
                                      <p:cBhvr>
                                        <p:cTn id="10" dur="500" fill="hold"/>
                                        <p:tgtEl>
                                          <p:spTgt spid="6"/>
                                        </p:tgtEl>
                                        <p:attrNameLst>
                                          <p:attrName>ppt_x</p:attrName>
                                          <p:attrName>ppt_y</p:attrName>
                                        </p:attrNameLst>
                                      </p:cBhvr>
                                      <p:rCtr x="8649" y="324"/>
                                    </p:animMotion>
                                  </p:childTnLst>
                                </p:cTn>
                              </p:par>
                              <p:par>
                                <p:cTn id="11" presetID="6" presetClass="emph" presetSubtype="0" fill="hold" nodeType="withEffect">
                                  <p:stCondLst>
                                    <p:cond delay="0"/>
                                  </p:stCondLst>
                                  <p:childTnLst>
                                    <p:animScale>
                                      <p:cBhvr>
                                        <p:cTn id="12" dur="500" fill="hold"/>
                                        <p:tgtEl>
                                          <p:spTgt spid="6"/>
                                        </p:tgtEl>
                                      </p:cBhvr>
                                      <p:by x="50000" y="50000"/>
                                    </p:animScale>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nodeType="clickEffect">
                                  <p:stCondLst>
                                    <p:cond delay="0"/>
                                  </p:stCondLst>
                                  <p:childTnLst>
                                    <p:animEffect transition="out" filter="fade">
                                      <p:cBhvr>
                                        <p:cTn id="16" dur="500"/>
                                        <p:tgtEl>
                                          <p:spTgt spid="7"/>
                                        </p:tgtEl>
                                      </p:cBhvr>
                                    </p:animEffect>
                                    <p:set>
                                      <p:cBhvr>
                                        <p:cTn id="17" dur="1" fill="hold">
                                          <p:stCondLst>
                                            <p:cond delay="499"/>
                                          </p:stCondLst>
                                        </p:cTn>
                                        <p:tgtEl>
                                          <p:spTgt spid="7"/>
                                        </p:tgtEl>
                                        <p:attrNameLst>
                                          <p:attrName>style.visibility</p:attrName>
                                        </p:attrNameLst>
                                      </p:cBhvr>
                                      <p:to>
                                        <p:strVal val="hidden"/>
                                      </p:to>
                                    </p:set>
                                  </p:childTnLst>
                                </p:cTn>
                              </p:par>
                              <p:par>
                                <p:cTn id="18" presetID="10" presetClass="exit" presetSubtype="0" fill="hold" nodeType="withEffect">
                                  <p:stCondLst>
                                    <p:cond delay="0"/>
                                  </p:stCondLst>
                                  <p:childTnLst>
                                    <p:animEffect transition="out" filter="fade">
                                      <p:cBhvr>
                                        <p:cTn id="19" dur="500"/>
                                        <p:tgtEl>
                                          <p:spTgt spid="6"/>
                                        </p:tgtEl>
                                      </p:cBhvr>
                                    </p:animEffect>
                                    <p:set>
                                      <p:cBhvr>
                                        <p:cTn id="20" dur="1" fill="hold">
                                          <p:stCondLst>
                                            <p:cond delay="499"/>
                                          </p:stCondLst>
                                        </p:cTn>
                                        <p:tgtEl>
                                          <p:spTgt spid="6"/>
                                        </p:tgtEl>
                                        <p:attrNameLst>
                                          <p:attrName>style.visibility</p:attrName>
                                        </p:attrNameLst>
                                      </p:cBhvr>
                                      <p:to>
                                        <p:strVal val="hidden"/>
                                      </p:to>
                                    </p:set>
                                  </p:childTnLst>
                                </p:cTn>
                              </p:par>
                              <p:par>
                                <p:cTn id="21" presetID="1" presetClass="entr" presetSubtype="0" fill="hold" grpId="0" nodeType="withEffect">
                                  <p:stCondLst>
                                    <p:cond delay="0"/>
                                  </p:stCondLst>
                                  <p:childTnLst>
                                    <p:set>
                                      <p:cBhvr>
                                        <p:cTn id="22" dur="1" fill="hold">
                                          <p:stCondLst>
                                            <p:cond delay="0"/>
                                          </p:stCondLst>
                                        </p:cTn>
                                        <p:tgtEl>
                                          <p:spTgt spid="4"/>
                                        </p:tgtEl>
                                        <p:attrNameLst>
                                          <p:attrName>style.visibility</p:attrName>
                                        </p:attrNameLst>
                                      </p:cBhvr>
                                      <p:to>
                                        <p:strVal val="visible"/>
                                      </p:to>
                                    </p:set>
                                  </p:childTnLst>
                                </p:cTn>
                              </p:par>
                              <p:par>
                                <p:cTn id="23" presetID="10" presetClass="entr" presetSubtype="0" fill="hold" nodeType="withEffect">
                                  <p:stCondLst>
                                    <p:cond delay="0"/>
                                  </p:stCondLst>
                                  <p:childTnLst>
                                    <p:set>
                                      <p:cBhvr>
                                        <p:cTn id="24" dur="1" fill="hold">
                                          <p:stCondLst>
                                            <p:cond delay="0"/>
                                          </p:stCondLst>
                                        </p:cTn>
                                        <p:tgtEl>
                                          <p:spTgt spid="45"/>
                                        </p:tgtEl>
                                        <p:attrNameLst>
                                          <p:attrName>style.visibility</p:attrName>
                                        </p:attrNameLst>
                                      </p:cBhvr>
                                      <p:to>
                                        <p:strVal val="visible"/>
                                      </p:to>
                                    </p:set>
                                    <p:animEffect transition="in" filter="fade">
                                      <p:cBhvr>
                                        <p:cTn id="25" dur="500"/>
                                        <p:tgtEl>
                                          <p:spTgt spid="45"/>
                                        </p:tgtEl>
                                      </p:cBhvr>
                                    </p:animEffec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46">
                                            <p:txEl>
                                              <p:pRg st="2" end="2"/>
                                            </p:txEl>
                                          </p:spTgt>
                                        </p:tgtEl>
                                        <p:attrNameLst>
                                          <p:attrName>style.visibility</p:attrName>
                                        </p:attrNameLst>
                                      </p:cBhvr>
                                      <p:to>
                                        <p:strVal val="visible"/>
                                      </p:to>
                                    </p:set>
                                  </p:childTnLst>
                                </p:cTn>
                              </p:par>
                              <p:par>
                                <p:cTn id="30" presetID="1" presetClass="entr" presetSubtype="0" fill="hold" grpId="0" nodeType="withEffect">
                                  <p:stCondLst>
                                    <p:cond delay="0"/>
                                  </p:stCondLst>
                                  <p:childTnLst>
                                    <p:set>
                                      <p:cBhvr>
                                        <p:cTn id="31" dur="1" fill="hold">
                                          <p:stCondLst>
                                            <p:cond delay="0"/>
                                          </p:stCondLst>
                                        </p:cTn>
                                        <p:tgtEl>
                                          <p:spTgt spid="4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build="p"/>
      <p:bldP spid="4" grpId="0"/>
    </p:bld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8" name="Content Placeholder 2"/>
          <p:cNvSpPr>
            <a:spLocks noGrp="1"/>
          </p:cNvSpPr>
          <p:nvPr>
            <p:ph idx="1"/>
          </p:nvPr>
        </p:nvSpPr>
        <p:spPr>
          <a:xfrm>
            <a:off x="2352650" y="1401544"/>
            <a:ext cx="6567231" cy="5588809"/>
          </a:xfrm>
        </p:spPr>
        <p:txBody>
          <a:bodyPr>
            <a:noAutofit/>
          </a:bodyPr>
          <a:lstStyle/>
          <a:p>
            <a:pPr marL="0" indent="0">
              <a:buNone/>
            </a:pPr>
            <a:endParaRPr lang="en-US" sz="2000" dirty="0">
              <a:solidFill>
                <a:schemeClr val="bg1"/>
              </a:solidFill>
              <a:latin typeface="Century Gothic"/>
              <a:cs typeface="Century Gothic"/>
            </a:endParaRPr>
          </a:p>
          <a:p>
            <a:pPr>
              <a:buFont typeface="Wingdings" charset="2"/>
              <a:buChar char="ü"/>
            </a:pPr>
            <a:r>
              <a:rPr lang="en-US" sz="2000" dirty="0" smtClean="0">
                <a:solidFill>
                  <a:schemeClr val="bg1"/>
                </a:solidFill>
                <a:latin typeface="Century Gothic"/>
                <a:cs typeface="Century Gothic"/>
              </a:rPr>
              <a:t>Cosmological observables probe vast parameter space (sub-</a:t>
            </a:r>
            <a:r>
              <a:rPr lang="en-US" sz="2000" dirty="0" err="1" smtClean="0">
                <a:solidFill>
                  <a:schemeClr val="bg1"/>
                </a:solidFill>
                <a:latin typeface="Century Gothic"/>
                <a:cs typeface="Century Gothic"/>
              </a:rPr>
              <a:t>GeV</a:t>
            </a:r>
            <a:r>
              <a:rPr lang="en-US" sz="2000" dirty="0" smtClean="0">
                <a:solidFill>
                  <a:schemeClr val="bg1"/>
                </a:solidFill>
                <a:latin typeface="Century Gothic"/>
                <a:cs typeface="Century Gothic"/>
              </a:rPr>
              <a:t> mass and large cross sections).</a:t>
            </a:r>
            <a:endParaRPr lang="en-US" sz="2000" dirty="0">
              <a:solidFill>
                <a:schemeClr val="bg1"/>
              </a:solidFill>
              <a:latin typeface="Century Gothic"/>
              <a:cs typeface="Century Gothic"/>
            </a:endParaRPr>
          </a:p>
          <a:p>
            <a:pPr marL="0" indent="0">
              <a:buNone/>
            </a:pPr>
            <a:endParaRPr lang="en-US" sz="2000" dirty="0" smtClean="0">
              <a:solidFill>
                <a:schemeClr val="bg1"/>
              </a:solidFill>
              <a:latin typeface="Century Gothic"/>
              <a:cs typeface="Century Gothic"/>
            </a:endParaRPr>
          </a:p>
          <a:p>
            <a:pPr marL="0" indent="0">
              <a:buNone/>
            </a:pPr>
            <a:endParaRPr lang="en-US" sz="2000" dirty="0">
              <a:solidFill>
                <a:schemeClr val="bg1"/>
              </a:solidFill>
              <a:latin typeface="Century Gothic"/>
              <a:cs typeface="Century Gothic"/>
            </a:endParaRPr>
          </a:p>
          <a:p>
            <a:pPr>
              <a:buFont typeface="Wingdings" charset="2"/>
              <a:buChar char="ü"/>
            </a:pPr>
            <a:r>
              <a:rPr lang="en-US" sz="2000" dirty="0" smtClean="0">
                <a:solidFill>
                  <a:schemeClr val="bg1"/>
                </a:solidFill>
                <a:latin typeface="Century Gothic"/>
                <a:cs typeface="Century Gothic"/>
              </a:rPr>
              <a:t>Abundance of new data on the horizon: </a:t>
            </a:r>
          </a:p>
          <a:p>
            <a:pPr marL="0" indent="0">
              <a:buNone/>
            </a:pPr>
            <a:r>
              <a:rPr lang="en-US" sz="2000" dirty="0">
                <a:solidFill>
                  <a:schemeClr val="bg1"/>
                </a:solidFill>
                <a:latin typeface="Century Gothic"/>
                <a:cs typeface="Century Gothic"/>
              </a:rPr>
              <a:t> </a:t>
            </a:r>
            <a:r>
              <a:rPr lang="en-US" sz="2000" dirty="0" smtClean="0">
                <a:solidFill>
                  <a:schemeClr val="bg1"/>
                </a:solidFill>
                <a:latin typeface="Century Gothic"/>
                <a:cs typeface="Century Gothic"/>
              </a:rPr>
              <a:t>    CMB, galaxy surveys, 21-cm experiments, </a:t>
            </a:r>
            <a:r>
              <a:rPr lang="en-US" sz="2000" dirty="0">
                <a:solidFill>
                  <a:schemeClr val="bg1"/>
                </a:solidFill>
                <a:latin typeface="Century Gothic"/>
                <a:cs typeface="Century Gothic"/>
              </a:rPr>
              <a:t>direct </a:t>
            </a:r>
            <a:r>
              <a:rPr lang="en-US" sz="2000" dirty="0" smtClean="0">
                <a:solidFill>
                  <a:schemeClr val="bg1"/>
                </a:solidFill>
                <a:latin typeface="Century Gothic"/>
                <a:cs typeface="Century Gothic"/>
              </a:rPr>
              <a:t>     	detection, LHC, fixed targets, +</a:t>
            </a:r>
          </a:p>
          <a:p>
            <a:pPr marL="0" indent="0">
              <a:buNone/>
            </a:pPr>
            <a:endParaRPr lang="en-US" sz="2000" dirty="0" smtClean="0">
              <a:solidFill>
                <a:schemeClr val="bg1"/>
              </a:solidFill>
              <a:latin typeface="Century Gothic"/>
              <a:cs typeface="Century Gothic"/>
            </a:endParaRPr>
          </a:p>
          <a:p>
            <a:pPr>
              <a:buFont typeface="Wingdings" charset="2"/>
              <a:buChar char="ü"/>
            </a:pPr>
            <a:endParaRPr lang="en-US" sz="2000" dirty="0" smtClean="0">
              <a:solidFill>
                <a:schemeClr val="bg1"/>
              </a:solidFill>
              <a:latin typeface="Century Gothic"/>
              <a:cs typeface="Century Gothic"/>
            </a:endParaRPr>
          </a:p>
          <a:p>
            <a:pPr>
              <a:buFont typeface="Wingdings" charset="2"/>
              <a:buChar char="ü"/>
            </a:pPr>
            <a:r>
              <a:rPr lang="en-US" sz="2000" dirty="0">
                <a:solidFill>
                  <a:schemeClr val="bg1"/>
                </a:solidFill>
                <a:latin typeface="Century Gothic"/>
                <a:cs typeface="Century Gothic"/>
              </a:rPr>
              <a:t>S</a:t>
            </a:r>
            <a:r>
              <a:rPr lang="en-US" sz="2000" dirty="0" smtClean="0">
                <a:solidFill>
                  <a:schemeClr val="bg1"/>
                </a:solidFill>
                <a:latin typeface="Century Gothic"/>
                <a:cs typeface="Century Gothic"/>
              </a:rPr>
              <a:t>ynthesizing information is important to guide searches and will be essential in discovery era</a:t>
            </a:r>
            <a:r>
              <a:rPr lang="en-US" sz="2000" dirty="0">
                <a:solidFill>
                  <a:schemeClr val="bg1"/>
                </a:solidFill>
                <a:latin typeface="Century Gothic"/>
                <a:cs typeface="Century Gothic"/>
              </a:rPr>
              <a:t>.</a:t>
            </a:r>
          </a:p>
          <a:p>
            <a:pPr>
              <a:buFont typeface="Wingdings" charset="2"/>
              <a:buChar char="ü"/>
            </a:pPr>
            <a:endParaRPr lang="en-US" sz="2000" dirty="0" smtClean="0">
              <a:solidFill>
                <a:schemeClr val="bg1"/>
              </a:solidFill>
              <a:latin typeface="Century Gothic"/>
              <a:cs typeface="Century Gothic"/>
            </a:endParaRPr>
          </a:p>
        </p:txBody>
      </p:sp>
      <p:sp>
        <p:nvSpPr>
          <p:cNvPr id="10" name="Title 1"/>
          <p:cNvSpPr>
            <a:spLocks noGrp="1"/>
          </p:cNvSpPr>
          <p:nvPr>
            <p:ph type="title"/>
          </p:nvPr>
        </p:nvSpPr>
        <p:spPr>
          <a:xfrm>
            <a:off x="549275" y="-32140"/>
            <a:ext cx="8042276" cy="1336956"/>
          </a:xfrm>
        </p:spPr>
        <p:txBody>
          <a:bodyPr>
            <a:normAutofit/>
          </a:bodyPr>
          <a:lstStyle/>
          <a:p>
            <a:r>
              <a:rPr lang="en-US" sz="4000" dirty="0" smtClean="0">
                <a:solidFill>
                  <a:srgbClr val="FFFFFF"/>
                </a:solidFill>
                <a:latin typeface="Century Gothic"/>
                <a:cs typeface="Century Gothic"/>
              </a:rPr>
              <a:t>Summary</a:t>
            </a:r>
            <a:endParaRPr lang="en-US" sz="2000" dirty="0">
              <a:solidFill>
                <a:srgbClr val="FFFFFF"/>
              </a:solidFill>
              <a:latin typeface="Century Gothic"/>
              <a:cs typeface="Century Gothic"/>
            </a:endParaRP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759396" y="2885262"/>
            <a:ext cx="1428819" cy="1849060"/>
          </a:xfrm>
          <a:prstGeom prst="rect">
            <a:avLst/>
          </a:prstGeom>
          <a:ln>
            <a:noFill/>
          </a:ln>
          <a:effectLst>
            <a:softEdge rad="112500"/>
          </a:effectLst>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9276" y="1634986"/>
            <a:ext cx="1803376" cy="1323722"/>
          </a:xfrm>
          <a:prstGeom prst="rect">
            <a:avLst/>
          </a:prstGeom>
          <a:ln>
            <a:noFill/>
          </a:ln>
          <a:effectLst>
            <a:softEdge rad="112500"/>
          </a:effectLst>
        </p:spPr>
      </p:pic>
      <p:sp>
        <p:nvSpPr>
          <p:cNvPr id="2" name="Slide Number Placeholder 1"/>
          <p:cNvSpPr>
            <a:spLocks noGrp="1"/>
          </p:cNvSpPr>
          <p:nvPr>
            <p:ph type="sldNum" sz="quarter" idx="12"/>
          </p:nvPr>
        </p:nvSpPr>
        <p:spPr/>
        <p:txBody>
          <a:bodyPr/>
          <a:lstStyle/>
          <a:p>
            <a:fld id="{9D1280C7-55B9-2942-B6E5-1BA52C963E2F}" type="slidenum">
              <a:rPr lang="en-US" smtClean="0">
                <a:solidFill>
                  <a:prstClr val="black">
                    <a:tint val="75000"/>
                  </a:prstClr>
                </a:solidFill>
                <a:latin typeface="Calibri"/>
              </a:rPr>
              <a:pPr/>
              <a:t>28</a:t>
            </a:fld>
            <a:endParaRPr lang="en-US">
              <a:solidFill>
                <a:prstClr val="black">
                  <a:tint val="75000"/>
                </a:prstClr>
              </a:solidFill>
              <a:latin typeface="Calibri"/>
            </a:endParaRPr>
          </a:p>
        </p:txBody>
      </p:sp>
      <p:pic>
        <p:nvPicPr>
          <p:cNvPr id="11" name="Picture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49275" y="4527477"/>
            <a:ext cx="1980069" cy="1530053"/>
          </a:xfrm>
          <a:prstGeom prst="rect">
            <a:avLst/>
          </a:prstGeom>
          <a:ln>
            <a:noFill/>
          </a:ln>
          <a:effectLst>
            <a:softEdge rad="112500"/>
          </a:effectLst>
        </p:spPr>
      </p:pic>
    </p:spTree>
    <p:extLst>
      <p:ext uri="{BB962C8B-B14F-4D97-AF65-F5344CB8AC3E}">
        <p14:creationId xmlns:p14="http://schemas.microsoft.com/office/powerpoint/2010/main" val="3902051895"/>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9D1280C7-55B9-2942-B6E5-1BA52C963E2F}" type="slidenum">
              <a:rPr lang="en-US" smtClean="0">
                <a:solidFill>
                  <a:prstClr val="black">
                    <a:tint val="75000"/>
                  </a:prstClr>
                </a:solidFill>
                <a:latin typeface="Calibri"/>
              </a:rPr>
              <a:pPr/>
              <a:t>29</a:t>
            </a:fld>
            <a:endParaRPr lang="en-US">
              <a:solidFill>
                <a:prstClr val="black">
                  <a:tint val="75000"/>
                </a:prstClr>
              </a:solidFill>
              <a:latin typeface="Calibri"/>
            </a:endParaRPr>
          </a:p>
        </p:txBody>
      </p:sp>
    </p:spTree>
    <p:extLst>
      <p:ext uri="{BB962C8B-B14F-4D97-AF65-F5344CB8AC3E}">
        <p14:creationId xmlns:p14="http://schemas.microsoft.com/office/powerpoint/2010/main" val="2160800153"/>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D1280C7-55B9-2942-B6E5-1BA52C963E2F}" type="slidenum">
              <a:rPr lang="en-US" smtClean="0">
                <a:solidFill>
                  <a:prstClr val="black">
                    <a:tint val="75000"/>
                  </a:prstClr>
                </a:solidFill>
                <a:latin typeface="Calibri"/>
              </a:rPr>
              <a:pPr/>
              <a:t>3</a:t>
            </a:fld>
            <a:endParaRPr lang="en-US">
              <a:solidFill>
                <a:prstClr val="black">
                  <a:tint val="75000"/>
                </a:prstClr>
              </a:solidFill>
              <a:latin typeface="Calibri"/>
            </a:endParaRPr>
          </a:p>
        </p:txBody>
      </p:sp>
      <p:sp>
        <p:nvSpPr>
          <p:cNvPr id="15" name="Title 1"/>
          <p:cNvSpPr>
            <a:spLocks noGrp="1"/>
          </p:cNvSpPr>
          <p:nvPr>
            <p:ph type="title"/>
          </p:nvPr>
        </p:nvSpPr>
        <p:spPr>
          <a:xfrm>
            <a:off x="343647" y="1509059"/>
            <a:ext cx="8594725" cy="1336956"/>
          </a:xfrm>
        </p:spPr>
        <p:txBody>
          <a:bodyPr>
            <a:normAutofit/>
          </a:bodyPr>
          <a:lstStyle/>
          <a:p>
            <a:r>
              <a:rPr lang="en-US" sz="3200" dirty="0" smtClean="0">
                <a:solidFill>
                  <a:srgbClr val="800000"/>
                </a:solidFill>
                <a:latin typeface="Century Gothic"/>
                <a:cs typeface="Century Gothic"/>
              </a:rPr>
              <a:t>I.  CMB on DM-baryon scattering</a:t>
            </a:r>
            <a:endParaRPr lang="en-US" sz="1600" dirty="0">
              <a:solidFill>
                <a:srgbClr val="800000"/>
              </a:solidFill>
              <a:latin typeface="Century Gothic"/>
              <a:cs typeface="Century Gothic"/>
            </a:endParaRPr>
          </a:p>
        </p:txBody>
      </p:sp>
    </p:spTree>
    <p:extLst>
      <p:ext uri="{BB962C8B-B14F-4D97-AF65-F5344CB8AC3E}">
        <p14:creationId xmlns:p14="http://schemas.microsoft.com/office/powerpoint/2010/main" val="1741461139"/>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p:cNvSpPr>
            <a:spLocks noGrp="1"/>
          </p:cNvSpPr>
          <p:nvPr>
            <p:ph type="title"/>
          </p:nvPr>
        </p:nvSpPr>
        <p:spPr>
          <a:xfrm>
            <a:off x="549275" y="-21860"/>
            <a:ext cx="8042276" cy="1336956"/>
          </a:xfrm>
        </p:spPr>
        <p:txBody>
          <a:bodyPr>
            <a:normAutofit/>
          </a:bodyPr>
          <a:lstStyle/>
          <a:p>
            <a:r>
              <a:rPr lang="en-US" sz="3200" dirty="0" smtClean="0">
                <a:solidFill>
                  <a:srgbClr val="800000"/>
                </a:solidFill>
                <a:latin typeface="Century Gothic"/>
                <a:cs typeface="Century Gothic"/>
              </a:rPr>
              <a:t>Scattering in the early universe</a:t>
            </a:r>
            <a:endParaRPr lang="en-US" sz="1600" dirty="0">
              <a:solidFill>
                <a:srgbClr val="800000"/>
              </a:solidFill>
              <a:latin typeface="Century Gothic"/>
              <a:cs typeface="Century Gothic"/>
            </a:endParaRPr>
          </a:p>
        </p:txBody>
      </p:sp>
      <p:sp>
        <p:nvSpPr>
          <p:cNvPr id="2" name="Rectangle 1"/>
          <p:cNvSpPr/>
          <p:nvPr/>
        </p:nvSpPr>
        <p:spPr>
          <a:xfrm>
            <a:off x="3324493" y="3228945"/>
            <a:ext cx="2495013" cy="400110"/>
          </a:xfrm>
          <a:prstGeom prst="rect">
            <a:avLst/>
          </a:prstGeom>
        </p:spPr>
        <p:txBody>
          <a:bodyPr wrap="none">
            <a:spAutoFit/>
          </a:bodyPr>
          <a:lstStyle/>
          <a:p>
            <a:pPr lvl="1"/>
            <a:r>
              <a:rPr lang="en-US" sz="2000" dirty="0">
                <a:solidFill>
                  <a:srgbClr val="FFFFFF"/>
                </a:solidFill>
                <a:latin typeface="Avenir Light"/>
                <a:cs typeface="Avenir Light"/>
              </a:rPr>
              <a:t>Rotation in the CMB</a:t>
            </a:r>
          </a:p>
        </p:txBody>
      </p:sp>
      <p:sp>
        <p:nvSpPr>
          <p:cNvPr id="8" name="Content Placeholder 2"/>
          <p:cNvSpPr txBox="1">
            <a:spLocks/>
          </p:cNvSpPr>
          <p:nvPr/>
        </p:nvSpPr>
        <p:spPr>
          <a:xfrm>
            <a:off x="662355" y="1346780"/>
            <a:ext cx="7968633" cy="1118513"/>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Font typeface="Arial"/>
              <a:buNone/>
            </a:pPr>
            <a:r>
              <a:rPr lang="en-US" sz="2000" dirty="0" smtClean="0">
                <a:latin typeface="Century Gothic"/>
                <a:cs typeface="Century Gothic"/>
              </a:rPr>
              <a:t>Momentum transfer between baryon-photon fluid and DM affects perturbations and thermal history:</a:t>
            </a:r>
          </a:p>
        </p:txBody>
      </p:sp>
      <p:sp>
        <p:nvSpPr>
          <p:cNvPr id="11" name="Content Placeholder 2"/>
          <p:cNvSpPr txBox="1">
            <a:spLocks/>
          </p:cNvSpPr>
          <p:nvPr/>
        </p:nvSpPr>
        <p:spPr>
          <a:xfrm>
            <a:off x="371710" y="6083595"/>
            <a:ext cx="8315090" cy="545510"/>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z="1600" dirty="0" smtClean="0">
                <a:latin typeface="Century Gothic"/>
                <a:cs typeface="Century Gothic"/>
              </a:rPr>
              <a:t>Gluscevic and </a:t>
            </a:r>
            <a:r>
              <a:rPr lang="en-US" sz="1600" dirty="0" err="1" smtClean="0">
                <a:latin typeface="Century Gothic"/>
                <a:cs typeface="Century Gothic"/>
              </a:rPr>
              <a:t>Boddy</a:t>
            </a:r>
            <a:r>
              <a:rPr lang="en-US" sz="1600" dirty="0">
                <a:latin typeface="Century Gothic"/>
                <a:cs typeface="Century Gothic"/>
              </a:rPr>
              <a:t> </a:t>
            </a:r>
            <a:r>
              <a:rPr lang="en-US" sz="1600" dirty="0" smtClean="0">
                <a:latin typeface="Century Gothic"/>
                <a:cs typeface="Century Gothic"/>
              </a:rPr>
              <a:t>(2017), </a:t>
            </a:r>
            <a:r>
              <a:rPr lang="en-US" sz="1600" dirty="0" err="1" smtClean="0">
                <a:latin typeface="Century Gothic"/>
                <a:cs typeface="Century Gothic"/>
              </a:rPr>
              <a:t>Boddy</a:t>
            </a:r>
            <a:r>
              <a:rPr lang="en-US" sz="1600" dirty="0" smtClean="0">
                <a:latin typeface="Century Gothic"/>
                <a:cs typeface="Century Gothic"/>
              </a:rPr>
              <a:t> and Gluscevic (2018),</a:t>
            </a:r>
          </a:p>
          <a:p>
            <a:pPr marL="0" indent="0">
              <a:buFont typeface="Arial"/>
              <a:buNone/>
            </a:pPr>
            <a:r>
              <a:rPr lang="en-US" sz="1600" dirty="0" smtClean="0">
                <a:latin typeface="Century Gothic"/>
                <a:cs typeface="Century Gothic"/>
              </a:rPr>
              <a:t>Chen et al (2002), </a:t>
            </a:r>
            <a:r>
              <a:rPr lang="en-US" sz="1600" dirty="0" err="1" smtClean="0">
                <a:latin typeface="Century Gothic"/>
                <a:cs typeface="Century Gothic"/>
              </a:rPr>
              <a:t>Sigurdson</a:t>
            </a:r>
            <a:r>
              <a:rPr lang="en-US" sz="1600" dirty="0" smtClean="0">
                <a:latin typeface="Century Gothic"/>
                <a:cs typeface="Century Gothic"/>
              </a:rPr>
              <a:t> et al (2004); </a:t>
            </a:r>
            <a:r>
              <a:rPr lang="en-US" sz="1600" dirty="0" err="1" smtClean="0">
                <a:latin typeface="Century Gothic"/>
                <a:cs typeface="Century Gothic"/>
              </a:rPr>
              <a:t>Dvorkin</a:t>
            </a:r>
            <a:r>
              <a:rPr lang="en-US" sz="1600" dirty="0" smtClean="0">
                <a:latin typeface="Century Gothic"/>
                <a:cs typeface="Century Gothic"/>
              </a:rPr>
              <a:t> et al (2014); etc.</a:t>
            </a:r>
          </a:p>
        </p:txBody>
      </p:sp>
      <p:pic>
        <p:nvPicPr>
          <p:cNvPr id="6" name="Picture 5"/>
          <p:cNvPicPr>
            <a:picLocks noChangeAspect="1"/>
          </p:cNvPicPr>
          <p:nvPr/>
        </p:nvPicPr>
        <p:blipFill>
          <a:blip r:embed="rId3"/>
          <a:stretch>
            <a:fillRect/>
          </a:stretch>
        </p:blipFill>
        <p:spPr>
          <a:xfrm>
            <a:off x="371710" y="2573793"/>
            <a:ext cx="5815666" cy="2110524"/>
          </a:xfrm>
          <a:prstGeom prst="rect">
            <a:avLst/>
          </a:prstGeom>
        </p:spPr>
      </p:pic>
      <p:cxnSp>
        <p:nvCxnSpPr>
          <p:cNvPr id="19" name="Straight Connector 18"/>
          <p:cNvCxnSpPr/>
          <p:nvPr/>
        </p:nvCxnSpPr>
        <p:spPr>
          <a:xfrm>
            <a:off x="3050072" y="3833483"/>
            <a:ext cx="1569253" cy="0"/>
          </a:xfrm>
          <a:prstGeom prst="line">
            <a:avLst/>
          </a:prstGeom>
          <a:ln>
            <a:solidFill>
              <a:schemeClr val="accent6"/>
            </a:solidFill>
          </a:ln>
          <a:effectLst/>
        </p:spPr>
        <p:style>
          <a:lnRef idx="2">
            <a:schemeClr val="accent1"/>
          </a:lnRef>
          <a:fillRef idx="0">
            <a:schemeClr val="accent1"/>
          </a:fillRef>
          <a:effectRef idx="1">
            <a:schemeClr val="accent1"/>
          </a:effectRef>
          <a:fontRef idx="minor">
            <a:schemeClr val="tx1"/>
          </a:fontRef>
        </p:style>
      </p:cxnSp>
      <p:cxnSp>
        <p:nvCxnSpPr>
          <p:cNvPr id="24" name="Straight Connector 23"/>
          <p:cNvCxnSpPr/>
          <p:nvPr/>
        </p:nvCxnSpPr>
        <p:spPr>
          <a:xfrm>
            <a:off x="4548978" y="4522663"/>
            <a:ext cx="1638398" cy="0"/>
          </a:xfrm>
          <a:prstGeom prst="line">
            <a:avLst/>
          </a:prstGeom>
          <a:ln>
            <a:solidFill>
              <a:schemeClr val="accent6"/>
            </a:solidFill>
          </a:ln>
          <a:effectLst/>
        </p:spPr>
        <p:style>
          <a:lnRef idx="2">
            <a:schemeClr val="accent1"/>
          </a:lnRef>
          <a:fillRef idx="0">
            <a:schemeClr val="accent1"/>
          </a:fillRef>
          <a:effectRef idx="1">
            <a:schemeClr val="accent1"/>
          </a:effectRef>
          <a:fontRef idx="minor">
            <a:schemeClr val="tx1"/>
          </a:fontRef>
        </p:style>
      </p:cxnSp>
      <p:pic>
        <p:nvPicPr>
          <p:cNvPr id="28" name="Picture 27"/>
          <p:cNvPicPr>
            <a:picLocks noChangeAspect="1"/>
          </p:cNvPicPr>
          <p:nvPr/>
        </p:nvPicPr>
        <p:blipFill>
          <a:blip r:embed="rId4"/>
          <a:stretch>
            <a:fillRect/>
          </a:stretch>
        </p:blipFill>
        <p:spPr>
          <a:xfrm>
            <a:off x="549276" y="4716899"/>
            <a:ext cx="4349715" cy="1159924"/>
          </a:xfrm>
          <a:prstGeom prst="rect">
            <a:avLst/>
          </a:prstGeom>
          <a:ln w="25400">
            <a:solidFill>
              <a:schemeClr val="accent6"/>
            </a:solidFill>
          </a:ln>
        </p:spPr>
      </p:pic>
      <p:sp>
        <p:nvSpPr>
          <p:cNvPr id="4" name="Slide Number Placeholder 3"/>
          <p:cNvSpPr>
            <a:spLocks noGrp="1"/>
          </p:cNvSpPr>
          <p:nvPr>
            <p:ph type="sldNum" sz="quarter" idx="12"/>
          </p:nvPr>
        </p:nvSpPr>
        <p:spPr/>
        <p:txBody>
          <a:bodyPr/>
          <a:lstStyle/>
          <a:p>
            <a:fld id="{9D1280C7-55B9-2942-B6E5-1BA52C963E2F}" type="slidenum">
              <a:rPr lang="en-US" smtClean="0">
                <a:solidFill>
                  <a:prstClr val="black">
                    <a:tint val="75000"/>
                  </a:prstClr>
                </a:solidFill>
                <a:latin typeface="Calibri"/>
              </a:rPr>
              <a:pPr/>
              <a:t>30</a:t>
            </a:fld>
            <a:endParaRPr lang="en-US">
              <a:solidFill>
                <a:prstClr val="black">
                  <a:tint val="75000"/>
                </a:prstClr>
              </a:solidFill>
              <a:latin typeface="Calibri"/>
            </a:endParaRPr>
          </a:p>
        </p:txBody>
      </p:sp>
      <p:pic>
        <p:nvPicPr>
          <p:cNvPr id="5" name="Picture 4"/>
          <p:cNvPicPr>
            <a:picLocks noChangeAspect="1"/>
          </p:cNvPicPr>
          <p:nvPr/>
        </p:nvPicPr>
        <p:blipFill>
          <a:blip r:embed="rId5"/>
          <a:stretch>
            <a:fillRect/>
          </a:stretch>
        </p:blipFill>
        <p:spPr>
          <a:xfrm>
            <a:off x="5350423" y="2607021"/>
            <a:ext cx="3496857" cy="765735"/>
          </a:xfrm>
          <a:prstGeom prst="rect">
            <a:avLst/>
          </a:prstGeom>
        </p:spPr>
      </p:pic>
      <p:cxnSp>
        <p:nvCxnSpPr>
          <p:cNvPr id="13" name="Straight Connector 12"/>
          <p:cNvCxnSpPr/>
          <p:nvPr/>
        </p:nvCxnSpPr>
        <p:spPr>
          <a:xfrm>
            <a:off x="7301143" y="3281585"/>
            <a:ext cx="1638398" cy="0"/>
          </a:xfrm>
          <a:prstGeom prst="line">
            <a:avLst/>
          </a:prstGeom>
          <a:ln>
            <a:solidFill>
              <a:schemeClr val="accent6"/>
            </a:solidFill>
          </a:ln>
          <a:effectLst/>
        </p:spPr>
        <p:style>
          <a:lnRef idx="2">
            <a:schemeClr val="accent1"/>
          </a:lnRef>
          <a:fillRef idx="0">
            <a:schemeClr val="accent1"/>
          </a:fillRef>
          <a:effectRef idx="1">
            <a:schemeClr val="accent1"/>
          </a:effectRef>
          <a:fontRef idx="minor">
            <a:schemeClr val="tx1"/>
          </a:fontRef>
        </p:style>
      </p:cxnSp>
      <p:cxnSp>
        <p:nvCxnSpPr>
          <p:cNvPr id="9" name="Straight Arrow Connector 8"/>
          <p:cNvCxnSpPr/>
          <p:nvPr/>
        </p:nvCxnSpPr>
        <p:spPr>
          <a:xfrm flipH="1">
            <a:off x="3279543" y="2061882"/>
            <a:ext cx="485634" cy="71717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p:nvPr/>
        </p:nvCxnSpPr>
        <p:spPr>
          <a:xfrm>
            <a:off x="5819506" y="2017059"/>
            <a:ext cx="367870" cy="71717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763824606"/>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9D1280C7-55B9-2942-B6E5-1BA52C963E2F}" type="slidenum">
              <a:rPr lang="en-US" smtClean="0">
                <a:solidFill>
                  <a:prstClr val="black">
                    <a:tint val="75000"/>
                  </a:prstClr>
                </a:solidFill>
                <a:latin typeface="Calibri"/>
              </a:rPr>
              <a:pPr/>
              <a:t>31</a:t>
            </a:fld>
            <a:endParaRPr lang="en-US" dirty="0">
              <a:solidFill>
                <a:prstClr val="black">
                  <a:tint val="75000"/>
                </a:prstClr>
              </a:solidFill>
              <a:latin typeface="Calibri"/>
            </a:endParaRPr>
          </a:p>
        </p:txBody>
      </p:sp>
      <p:sp>
        <p:nvSpPr>
          <p:cNvPr id="9" name="Title 1"/>
          <p:cNvSpPr>
            <a:spLocks noGrp="1"/>
          </p:cNvSpPr>
          <p:nvPr>
            <p:ph type="title"/>
          </p:nvPr>
        </p:nvSpPr>
        <p:spPr>
          <a:xfrm>
            <a:off x="-214201" y="-51248"/>
            <a:ext cx="9746458" cy="1336956"/>
          </a:xfrm>
        </p:spPr>
        <p:txBody>
          <a:bodyPr>
            <a:normAutofit/>
          </a:bodyPr>
          <a:lstStyle/>
          <a:p>
            <a:r>
              <a:rPr lang="en-US" sz="2800" dirty="0" smtClean="0">
                <a:solidFill>
                  <a:srgbClr val="800000"/>
                </a:solidFill>
                <a:latin typeface="Century Gothic"/>
                <a:cs typeface="Century Gothic"/>
              </a:rPr>
              <a:t>Late-time scattering: relative bulk velocity</a:t>
            </a:r>
            <a:endParaRPr lang="en-US" sz="2800" baseline="30000" dirty="0">
              <a:solidFill>
                <a:srgbClr val="800000"/>
              </a:solidFill>
              <a:latin typeface="Century Gothic"/>
              <a:cs typeface="Century Gothic"/>
            </a:endParaRPr>
          </a:p>
        </p:txBody>
      </p:sp>
      <p:sp>
        <p:nvSpPr>
          <p:cNvPr id="12" name="Content Placeholder 2"/>
          <p:cNvSpPr txBox="1">
            <a:spLocks/>
          </p:cNvSpPr>
          <p:nvPr/>
        </p:nvSpPr>
        <p:spPr>
          <a:xfrm>
            <a:off x="970124" y="1507446"/>
            <a:ext cx="9461501" cy="804919"/>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z="1800" dirty="0" smtClean="0">
                <a:latin typeface="Century Gothic"/>
                <a:cs typeface="Century Gothic"/>
              </a:rPr>
              <a:t>Problem: non-linear equations</a:t>
            </a:r>
          </a:p>
        </p:txBody>
      </p:sp>
      <p:pic>
        <p:nvPicPr>
          <p:cNvPr id="13" name="Picture 12"/>
          <p:cNvPicPr>
            <a:picLocks noChangeAspect="1"/>
          </p:cNvPicPr>
          <p:nvPr/>
        </p:nvPicPr>
        <p:blipFill>
          <a:blip r:embed="rId2"/>
          <a:stretch>
            <a:fillRect/>
          </a:stretch>
        </p:blipFill>
        <p:spPr>
          <a:xfrm>
            <a:off x="549275" y="2408040"/>
            <a:ext cx="6729149" cy="2442030"/>
          </a:xfrm>
          <a:prstGeom prst="rect">
            <a:avLst/>
          </a:prstGeom>
        </p:spPr>
      </p:pic>
      <p:pic>
        <p:nvPicPr>
          <p:cNvPr id="14" name="Picture 13"/>
          <p:cNvPicPr>
            <a:picLocks noChangeAspect="1"/>
          </p:cNvPicPr>
          <p:nvPr/>
        </p:nvPicPr>
        <p:blipFill>
          <a:blip r:embed="rId3"/>
          <a:stretch>
            <a:fillRect/>
          </a:stretch>
        </p:blipFill>
        <p:spPr>
          <a:xfrm>
            <a:off x="74705" y="4850070"/>
            <a:ext cx="4349715" cy="1159924"/>
          </a:xfrm>
          <a:prstGeom prst="rect">
            <a:avLst/>
          </a:prstGeom>
          <a:ln w="25400">
            <a:noFill/>
          </a:ln>
        </p:spPr>
      </p:pic>
      <p:sp>
        <p:nvSpPr>
          <p:cNvPr id="2" name="Left Arrow 1"/>
          <p:cNvSpPr/>
          <p:nvPr/>
        </p:nvSpPr>
        <p:spPr>
          <a:xfrm>
            <a:off x="4514066" y="5192059"/>
            <a:ext cx="875553" cy="373529"/>
          </a:xfrm>
          <a:prstGeom prst="leftArrow">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Content Placeholder 2"/>
          <p:cNvSpPr txBox="1">
            <a:spLocks/>
          </p:cNvSpPr>
          <p:nvPr/>
        </p:nvSpPr>
        <p:spPr>
          <a:xfrm>
            <a:off x="5650751" y="5160378"/>
            <a:ext cx="9461501" cy="804919"/>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z="1800" dirty="0" smtClean="0">
                <a:latin typeface="Century Gothic"/>
                <a:cs typeface="Century Gothic"/>
              </a:rPr>
              <a:t>Only for </a:t>
            </a:r>
            <a:r>
              <a:rPr lang="en-US" sz="1800" dirty="0" err="1" smtClean="0">
                <a:latin typeface="Century Gothic"/>
                <a:cs typeface="Century Gothic"/>
              </a:rPr>
              <a:t>V</a:t>
            </a:r>
            <a:r>
              <a:rPr lang="en-US" sz="1600" dirty="0" err="1" smtClean="0">
                <a:latin typeface="Century Gothic"/>
                <a:cs typeface="Century Gothic"/>
              </a:rPr>
              <a:t>bulk</a:t>
            </a:r>
            <a:r>
              <a:rPr lang="en-US" sz="1800" dirty="0" smtClean="0">
                <a:latin typeface="Century Gothic"/>
                <a:cs typeface="Century Gothic"/>
              </a:rPr>
              <a:t> &lt;&lt; </a:t>
            </a:r>
            <a:r>
              <a:rPr lang="en-US" sz="1800" dirty="0" err="1" smtClean="0">
                <a:latin typeface="Century Gothic"/>
                <a:cs typeface="Century Gothic"/>
              </a:rPr>
              <a:t>V</a:t>
            </a:r>
            <a:r>
              <a:rPr lang="en-US" sz="1600" dirty="0" err="1" smtClean="0">
                <a:latin typeface="Century Gothic"/>
                <a:cs typeface="Century Gothic"/>
              </a:rPr>
              <a:t>thermal</a:t>
            </a:r>
            <a:endParaRPr lang="en-US" sz="1800" dirty="0" smtClean="0">
              <a:latin typeface="Century Gothic"/>
              <a:cs typeface="Century Gothic"/>
            </a:endParaRPr>
          </a:p>
        </p:txBody>
      </p:sp>
      <p:sp>
        <p:nvSpPr>
          <p:cNvPr id="16" name="Left Arrow 15"/>
          <p:cNvSpPr/>
          <p:nvPr/>
        </p:nvSpPr>
        <p:spPr>
          <a:xfrm rot="18980033">
            <a:off x="6000162" y="3845572"/>
            <a:ext cx="476096" cy="174980"/>
          </a:xfrm>
          <a:prstGeom prst="leftArrow">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Left Arrow 16"/>
          <p:cNvSpPr/>
          <p:nvPr/>
        </p:nvSpPr>
        <p:spPr>
          <a:xfrm rot="18980033">
            <a:off x="3953765" y="3221029"/>
            <a:ext cx="476096" cy="174980"/>
          </a:xfrm>
          <a:prstGeom prst="leftArrow">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Content Placeholder 2"/>
          <p:cNvSpPr txBox="1">
            <a:spLocks/>
          </p:cNvSpPr>
          <p:nvPr/>
        </p:nvSpPr>
        <p:spPr>
          <a:xfrm>
            <a:off x="5225371" y="883248"/>
            <a:ext cx="9461501" cy="804919"/>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z="1800" dirty="0" err="1" smtClean="0">
                <a:latin typeface="Century Gothic"/>
                <a:cs typeface="Century Gothic"/>
              </a:rPr>
              <a:t>Tseliakhovitch</a:t>
            </a:r>
            <a:r>
              <a:rPr lang="en-US" sz="1800" dirty="0" smtClean="0">
                <a:latin typeface="Century Gothic"/>
                <a:cs typeface="Century Gothic"/>
              </a:rPr>
              <a:t> and Hirata (2010)</a:t>
            </a:r>
          </a:p>
        </p:txBody>
      </p:sp>
    </p:spTree>
    <p:extLst>
      <p:ext uri="{BB962C8B-B14F-4D97-AF65-F5344CB8AC3E}">
        <p14:creationId xmlns:p14="http://schemas.microsoft.com/office/powerpoint/2010/main" val="3364355595"/>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D1280C7-55B9-2942-B6E5-1BA52C963E2F}" type="slidenum">
              <a:rPr lang="en-US" smtClean="0">
                <a:solidFill>
                  <a:prstClr val="black">
                    <a:tint val="75000"/>
                  </a:prstClr>
                </a:solidFill>
                <a:latin typeface="Calibri"/>
              </a:rPr>
              <a:pPr/>
              <a:t>32</a:t>
            </a:fld>
            <a:r>
              <a:rPr lang="en-US" dirty="0">
                <a:solidFill>
                  <a:prstClr val="black">
                    <a:tint val="75000"/>
                  </a:prstClr>
                </a:solidFill>
              </a:rPr>
              <a:t>/14</a:t>
            </a:r>
            <a:endParaRPr lang="en-US" dirty="0">
              <a:solidFill>
                <a:prstClr val="black">
                  <a:tint val="75000"/>
                </a:prstClr>
              </a:solidFill>
              <a:latin typeface="Calibri"/>
            </a:endParaRPr>
          </a:p>
        </p:txBody>
      </p:sp>
      <p:sp>
        <p:nvSpPr>
          <p:cNvPr id="8" name="Title 1"/>
          <p:cNvSpPr>
            <a:spLocks noGrp="1"/>
          </p:cNvSpPr>
          <p:nvPr>
            <p:ph type="title"/>
          </p:nvPr>
        </p:nvSpPr>
        <p:spPr>
          <a:xfrm>
            <a:off x="-214201" y="-51248"/>
            <a:ext cx="9746458" cy="1336956"/>
          </a:xfrm>
        </p:spPr>
        <p:txBody>
          <a:bodyPr>
            <a:normAutofit/>
          </a:bodyPr>
          <a:lstStyle/>
          <a:p>
            <a:r>
              <a:rPr lang="en-US" sz="3600" dirty="0" smtClean="0">
                <a:solidFill>
                  <a:srgbClr val="800000"/>
                </a:solidFill>
                <a:latin typeface="Century Gothic"/>
                <a:cs typeface="Century Gothic"/>
              </a:rPr>
              <a:t>CMB residuals</a:t>
            </a:r>
            <a:endParaRPr lang="en-US" sz="3600" dirty="0">
              <a:solidFill>
                <a:srgbClr val="800000"/>
              </a:solidFill>
              <a:latin typeface="Century Gothic"/>
              <a:cs typeface="Century Gothic"/>
            </a:endParaRPr>
          </a:p>
        </p:txBody>
      </p:sp>
      <p:pic>
        <p:nvPicPr>
          <p:cNvPr id="11" name="Picture 10"/>
          <p:cNvPicPr>
            <a:picLocks noChangeAspect="1"/>
          </p:cNvPicPr>
          <p:nvPr/>
        </p:nvPicPr>
        <p:blipFill>
          <a:blip r:embed="rId3"/>
          <a:stretch>
            <a:fillRect/>
          </a:stretch>
        </p:blipFill>
        <p:spPr>
          <a:xfrm>
            <a:off x="6862809" y="3674781"/>
            <a:ext cx="1823991" cy="897965"/>
          </a:xfrm>
          <a:prstGeom prst="rect">
            <a:avLst/>
          </a:prstGeom>
        </p:spPr>
      </p:pic>
      <p:pic>
        <p:nvPicPr>
          <p:cNvPr id="2" name="Picture 1" descr="residuals_all.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24211" y="1843889"/>
            <a:ext cx="4993342" cy="3661784"/>
          </a:xfrm>
          <a:prstGeom prst="rect">
            <a:avLst/>
          </a:prstGeom>
        </p:spPr>
      </p:pic>
      <p:sp>
        <p:nvSpPr>
          <p:cNvPr id="9" name="Content Placeholder 2"/>
          <p:cNvSpPr>
            <a:spLocks noGrp="1"/>
          </p:cNvSpPr>
          <p:nvPr>
            <p:ph idx="1"/>
          </p:nvPr>
        </p:nvSpPr>
        <p:spPr>
          <a:xfrm>
            <a:off x="467852" y="1268372"/>
            <a:ext cx="8511795" cy="5014088"/>
          </a:xfrm>
        </p:spPr>
        <p:txBody>
          <a:bodyPr>
            <a:normAutofit/>
          </a:bodyPr>
          <a:lstStyle/>
          <a:p>
            <a:pPr marL="0" indent="0">
              <a:buNone/>
            </a:pPr>
            <a:endParaRPr lang="en-US" sz="1800" dirty="0">
              <a:latin typeface="Century Gothic"/>
              <a:cs typeface="Century Gothic"/>
            </a:endParaRPr>
          </a:p>
          <a:p>
            <a:pPr marL="0" indent="0">
              <a:buNone/>
            </a:pPr>
            <a:endParaRPr lang="en-US" sz="2000" dirty="0" smtClean="0">
              <a:latin typeface="Century Gothic"/>
              <a:cs typeface="Century Gothic"/>
            </a:endParaRPr>
          </a:p>
          <a:p>
            <a:pPr>
              <a:buFont typeface="Wingdings" charset="2"/>
              <a:buChar char="²"/>
            </a:pPr>
            <a:endParaRPr lang="en-US" sz="2000" dirty="0" smtClean="0">
              <a:latin typeface="Century Gothic"/>
              <a:cs typeface="Century Gothic"/>
            </a:endParaRPr>
          </a:p>
          <a:p>
            <a:pPr>
              <a:buFont typeface="Wingdings" charset="2"/>
              <a:buChar char="²"/>
            </a:pPr>
            <a:endParaRPr lang="en-US" sz="2000" dirty="0">
              <a:latin typeface="Century Gothic"/>
              <a:cs typeface="Century Gothic"/>
            </a:endParaRPr>
          </a:p>
          <a:p>
            <a:pPr>
              <a:buFont typeface="Wingdings" charset="2"/>
              <a:buChar char="²"/>
            </a:pPr>
            <a:endParaRPr lang="en-US" sz="2000" dirty="0">
              <a:latin typeface="Century Gothic"/>
              <a:cs typeface="Century Gothic"/>
            </a:endParaRPr>
          </a:p>
          <a:p>
            <a:pPr>
              <a:buFont typeface="Wingdings" charset="2"/>
              <a:buChar char="²"/>
            </a:pPr>
            <a:endParaRPr lang="en-US" sz="2000" dirty="0" smtClean="0">
              <a:latin typeface="Century Gothic"/>
              <a:cs typeface="Century Gothic"/>
            </a:endParaRPr>
          </a:p>
          <a:p>
            <a:pPr marL="0" indent="0">
              <a:buNone/>
            </a:pPr>
            <a:endParaRPr lang="en-US" sz="2000" dirty="0">
              <a:latin typeface="Century Gothic"/>
              <a:cs typeface="Century Gothic"/>
            </a:endParaRPr>
          </a:p>
          <a:p>
            <a:pPr>
              <a:buFont typeface="Wingdings" charset="2"/>
              <a:buChar char="²"/>
            </a:pPr>
            <a:endParaRPr lang="en-US" sz="2000" dirty="0">
              <a:latin typeface="Century Gothic"/>
              <a:cs typeface="Century Gothic"/>
            </a:endParaRPr>
          </a:p>
          <a:p>
            <a:pPr>
              <a:buFont typeface="Wingdings" charset="2"/>
              <a:buChar char="²"/>
            </a:pPr>
            <a:endParaRPr lang="en-US" sz="2000" dirty="0" smtClean="0">
              <a:latin typeface="Century Gothic"/>
              <a:cs typeface="Century Gothic"/>
            </a:endParaRPr>
          </a:p>
          <a:p>
            <a:pPr>
              <a:buFont typeface="Wingdings" charset="2"/>
              <a:buChar char="²"/>
            </a:pPr>
            <a:endParaRPr lang="en-US" sz="2000" dirty="0">
              <a:latin typeface="Century Gothic"/>
              <a:cs typeface="Century Gothic"/>
            </a:endParaRPr>
          </a:p>
          <a:p>
            <a:pPr>
              <a:buFont typeface="Wingdings" charset="2"/>
              <a:buChar char="²"/>
            </a:pPr>
            <a:endParaRPr lang="en-US" sz="2000" dirty="0">
              <a:latin typeface="Century Gothic"/>
              <a:cs typeface="Century Gothic"/>
            </a:endParaRPr>
          </a:p>
          <a:p>
            <a:pPr>
              <a:buFont typeface="Wingdings" charset="2"/>
              <a:buChar char="²"/>
            </a:pPr>
            <a:endParaRPr lang="en-US" sz="2000" dirty="0" smtClean="0">
              <a:latin typeface="Century Gothic"/>
              <a:cs typeface="Century Gothic"/>
            </a:endParaRPr>
          </a:p>
          <a:p>
            <a:pPr marL="0" indent="0">
              <a:buNone/>
            </a:pPr>
            <a:endParaRPr lang="en-US" sz="2000" dirty="0">
              <a:latin typeface="Century Gothic"/>
              <a:cs typeface="Century Gothic"/>
            </a:endParaRPr>
          </a:p>
          <a:p>
            <a:pPr marL="0" indent="0">
              <a:buNone/>
            </a:pPr>
            <a:endParaRPr lang="en-US" sz="2000" dirty="0" smtClean="0">
              <a:latin typeface="Century Gothic"/>
              <a:cs typeface="Century Gothic"/>
            </a:endParaRPr>
          </a:p>
          <a:p>
            <a:pPr marL="0" indent="0">
              <a:buNone/>
            </a:pPr>
            <a:endParaRPr lang="en-US" sz="2000" dirty="0" smtClean="0">
              <a:latin typeface="Century Gothic"/>
              <a:cs typeface="Century Gothic"/>
            </a:endParaRPr>
          </a:p>
          <a:p>
            <a:pPr marL="0" indent="0">
              <a:buNone/>
            </a:pPr>
            <a:endParaRPr lang="en-US" sz="2000" dirty="0" smtClean="0">
              <a:latin typeface="Century Gothic"/>
              <a:cs typeface="Century Gothic"/>
            </a:endParaRPr>
          </a:p>
        </p:txBody>
      </p:sp>
      <p:sp>
        <p:nvSpPr>
          <p:cNvPr id="7" name="Content Placeholder 2"/>
          <p:cNvSpPr txBox="1">
            <a:spLocks/>
          </p:cNvSpPr>
          <p:nvPr/>
        </p:nvSpPr>
        <p:spPr>
          <a:xfrm>
            <a:off x="2864665" y="5583032"/>
            <a:ext cx="9461501" cy="804919"/>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z="1800" dirty="0" err="1" smtClean="0">
                <a:latin typeface="Century Gothic"/>
                <a:cs typeface="Century Gothic"/>
              </a:rPr>
              <a:t>Boddy</a:t>
            </a:r>
            <a:r>
              <a:rPr lang="en-US" sz="1800" dirty="0" smtClean="0">
                <a:latin typeface="Century Gothic"/>
                <a:cs typeface="Century Gothic"/>
              </a:rPr>
              <a:t> and VG (2018)</a:t>
            </a:r>
          </a:p>
        </p:txBody>
      </p:sp>
    </p:spTree>
    <p:extLst>
      <p:ext uri="{BB962C8B-B14F-4D97-AF65-F5344CB8AC3E}">
        <p14:creationId xmlns:p14="http://schemas.microsoft.com/office/powerpoint/2010/main" val="413195819"/>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9D1280C7-55B9-2942-B6E5-1BA52C963E2F}" type="slidenum">
              <a:rPr lang="en-US" smtClean="0">
                <a:solidFill>
                  <a:prstClr val="black">
                    <a:tint val="75000"/>
                  </a:prstClr>
                </a:solidFill>
                <a:latin typeface="Calibri"/>
              </a:rPr>
              <a:pPr/>
              <a:t>33</a:t>
            </a:fld>
            <a:endParaRPr lang="en-US">
              <a:solidFill>
                <a:prstClr val="black">
                  <a:tint val="75000"/>
                </a:prstClr>
              </a:solidFill>
              <a:latin typeface="Calibri"/>
            </a:endParaRPr>
          </a:p>
        </p:txBody>
      </p:sp>
      <p:pic>
        <p:nvPicPr>
          <p:cNvPr id="5" name="Picture 4" descr="triangle_O1m1G_tpl.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0130" y="0"/>
            <a:ext cx="6858000" cy="6858000"/>
          </a:xfrm>
          <a:prstGeom prst="rect">
            <a:avLst/>
          </a:prstGeom>
        </p:spPr>
      </p:pic>
    </p:spTree>
    <p:extLst>
      <p:ext uri="{BB962C8B-B14F-4D97-AF65-F5344CB8AC3E}">
        <p14:creationId xmlns:p14="http://schemas.microsoft.com/office/powerpoint/2010/main" val="628981415"/>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2"/>
          <p:cNvSpPr txBox="1">
            <a:spLocks/>
          </p:cNvSpPr>
          <p:nvPr/>
        </p:nvSpPr>
        <p:spPr>
          <a:xfrm>
            <a:off x="239060" y="2038295"/>
            <a:ext cx="3611975" cy="4366831"/>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sz="1800" dirty="0">
              <a:latin typeface="Century Gothic"/>
              <a:cs typeface="Century Gothic"/>
            </a:endParaRPr>
          </a:p>
          <a:p>
            <a:pPr>
              <a:buFont typeface="Wingdings" charset="2"/>
              <a:buChar char="ü"/>
            </a:pPr>
            <a:r>
              <a:rPr lang="en-US" sz="1800" dirty="0" smtClean="0">
                <a:latin typeface="Century Gothic"/>
                <a:cs typeface="Century Gothic"/>
              </a:rPr>
              <a:t>Assumptions about local astrophysics of DM. </a:t>
            </a:r>
          </a:p>
          <a:p>
            <a:pPr marL="0" indent="0">
              <a:buNone/>
            </a:pPr>
            <a:endParaRPr lang="en-US" sz="1800" dirty="0">
              <a:latin typeface="Century Gothic"/>
              <a:cs typeface="Century Gothic"/>
            </a:endParaRPr>
          </a:p>
          <a:p>
            <a:pPr>
              <a:buFont typeface="Wingdings" charset="2"/>
              <a:buChar char="ü"/>
            </a:pPr>
            <a:r>
              <a:rPr lang="en-US" sz="1800" dirty="0" smtClean="0">
                <a:latin typeface="Century Gothic"/>
                <a:cs typeface="Century Gothic"/>
              </a:rPr>
              <a:t>Sensitivity ceiling</a:t>
            </a:r>
            <a:r>
              <a:rPr lang="en-US" sz="1800" dirty="0">
                <a:latin typeface="Century Gothic"/>
                <a:cs typeface="Century Gothic"/>
              </a:rPr>
              <a:t> </a:t>
            </a:r>
            <a:r>
              <a:rPr lang="en-US" sz="1800" dirty="0" smtClean="0">
                <a:latin typeface="Century Gothic"/>
                <a:cs typeface="Century Gothic"/>
              </a:rPr>
              <a:t>due to shielding.</a:t>
            </a:r>
          </a:p>
          <a:p>
            <a:pPr marL="0" indent="0">
              <a:buNone/>
            </a:pPr>
            <a:endParaRPr lang="en-US" sz="1800" dirty="0" smtClean="0">
              <a:latin typeface="Century Gothic"/>
              <a:cs typeface="Century Gothic"/>
            </a:endParaRPr>
          </a:p>
          <a:p>
            <a:pPr>
              <a:buFont typeface="Wingdings" charset="2"/>
              <a:buChar char="ü"/>
            </a:pPr>
            <a:r>
              <a:rPr lang="en-US" sz="1800" dirty="0" smtClean="0">
                <a:latin typeface="Century Gothic"/>
                <a:cs typeface="Century Gothic"/>
              </a:rPr>
              <a:t>Masses &lt;&lt; </a:t>
            </a:r>
            <a:r>
              <a:rPr lang="en-US" sz="1800" dirty="0" err="1" smtClean="0">
                <a:latin typeface="Century Gothic"/>
                <a:cs typeface="Century Gothic"/>
              </a:rPr>
              <a:t>GeV</a:t>
            </a:r>
            <a:r>
              <a:rPr lang="en-US" sz="1800" dirty="0" smtClean="0">
                <a:latin typeface="Century Gothic"/>
                <a:cs typeface="Century Gothic"/>
              </a:rPr>
              <a:t> are poorly explored.</a:t>
            </a:r>
            <a:endParaRPr lang="en-US" sz="1800" dirty="0">
              <a:latin typeface="Century Gothic"/>
              <a:cs typeface="Century Gothic"/>
            </a:endParaRPr>
          </a:p>
          <a:p>
            <a:pPr>
              <a:buFont typeface="Wingdings" charset="2"/>
              <a:buChar char="ü"/>
            </a:pPr>
            <a:endParaRPr lang="en-US" sz="1800" dirty="0">
              <a:solidFill>
                <a:srgbClr val="FF0000"/>
              </a:solidFill>
              <a:latin typeface="Century Gothic"/>
              <a:cs typeface="Century Gothic"/>
            </a:endParaRPr>
          </a:p>
          <a:p>
            <a:pPr>
              <a:buFont typeface="Wingdings" charset="2"/>
              <a:buChar char="ü"/>
            </a:pPr>
            <a:endParaRPr lang="en-US" sz="1800" dirty="0" smtClean="0">
              <a:latin typeface="Century Gothic"/>
              <a:cs typeface="Century Gothic"/>
            </a:endParaRPr>
          </a:p>
          <a:p>
            <a:pPr>
              <a:buFont typeface="Wingdings" charset="2"/>
              <a:buChar char="ü"/>
            </a:pPr>
            <a:endParaRPr lang="en-US" sz="1800" dirty="0" smtClean="0">
              <a:latin typeface="Century Gothic"/>
              <a:cs typeface="Century Gothic"/>
            </a:endParaRPr>
          </a:p>
          <a:p>
            <a:pPr>
              <a:buFont typeface="Wingdings" charset="2"/>
              <a:buChar char="ü"/>
            </a:pPr>
            <a:endParaRPr lang="en-US" sz="1800" dirty="0" smtClean="0">
              <a:latin typeface="Century Gothic"/>
              <a:cs typeface="Century Gothic"/>
            </a:endParaRPr>
          </a:p>
          <a:p>
            <a:pPr>
              <a:buFont typeface="Wingdings" charset="2"/>
              <a:buChar char="ü"/>
            </a:pPr>
            <a:endParaRPr lang="en-US" sz="1800" dirty="0">
              <a:latin typeface="Century Gothic"/>
              <a:cs typeface="Century Gothic"/>
            </a:endParaRPr>
          </a:p>
          <a:p>
            <a:pPr>
              <a:buFont typeface="Wingdings" charset="2"/>
              <a:buChar char="ü"/>
            </a:pPr>
            <a:endParaRPr lang="en-US" sz="1800" dirty="0" smtClean="0">
              <a:latin typeface="Century Gothic"/>
              <a:cs typeface="Century Gothic"/>
            </a:endParaRPr>
          </a:p>
        </p:txBody>
      </p:sp>
      <p:sp>
        <p:nvSpPr>
          <p:cNvPr id="3" name="Slide Number Placeholder 2"/>
          <p:cNvSpPr>
            <a:spLocks noGrp="1"/>
          </p:cNvSpPr>
          <p:nvPr>
            <p:ph type="sldNum" sz="quarter" idx="12"/>
          </p:nvPr>
        </p:nvSpPr>
        <p:spPr/>
        <p:txBody>
          <a:bodyPr/>
          <a:lstStyle/>
          <a:p>
            <a:fld id="{9D1280C7-55B9-2942-B6E5-1BA52C963E2F}" type="slidenum">
              <a:rPr lang="en-US" smtClean="0">
                <a:solidFill>
                  <a:prstClr val="black">
                    <a:tint val="75000"/>
                  </a:prstClr>
                </a:solidFill>
                <a:latin typeface="Calibri"/>
              </a:rPr>
              <a:pPr/>
              <a:t>4</a:t>
            </a:fld>
            <a:endParaRPr lang="en-US">
              <a:solidFill>
                <a:prstClr val="black">
                  <a:tint val="75000"/>
                </a:prstClr>
              </a:solidFill>
              <a:latin typeface="Calibri"/>
            </a:endParaRPr>
          </a:p>
        </p:txBody>
      </p:sp>
      <p:sp>
        <p:nvSpPr>
          <p:cNvPr id="15" name="Title 1"/>
          <p:cNvSpPr>
            <a:spLocks noGrp="1"/>
          </p:cNvSpPr>
          <p:nvPr>
            <p:ph type="title"/>
          </p:nvPr>
        </p:nvSpPr>
        <p:spPr>
          <a:xfrm>
            <a:off x="-403410" y="-3867"/>
            <a:ext cx="9950823" cy="1336956"/>
          </a:xfrm>
        </p:spPr>
        <p:txBody>
          <a:bodyPr>
            <a:normAutofit/>
          </a:bodyPr>
          <a:lstStyle/>
          <a:p>
            <a:r>
              <a:rPr lang="en-US" sz="2800" dirty="0" smtClean="0">
                <a:solidFill>
                  <a:srgbClr val="800000"/>
                </a:solidFill>
                <a:latin typeface="Century Gothic"/>
                <a:cs typeface="Century Gothic"/>
              </a:rPr>
              <a:t>Lab-based low-energy searches</a:t>
            </a:r>
            <a:endParaRPr lang="en-US" sz="1400" dirty="0">
              <a:solidFill>
                <a:srgbClr val="800000"/>
              </a:solidFill>
              <a:latin typeface="Century Gothic"/>
              <a:cs typeface="Century Gothic"/>
            </a:endParaRPr>
          </a:p>
        </p:txBody>
      </p:sp>
      <p:sp>
        <p:nvSpPr>
          <p:cNvPr id="2" name="TextBox 1"/>
          <p:cNvSpPr txBox="1"/>
          <p:nvPr/>
        </p:nvSpPr>
        <p:spPr>
          <a:xfrm>
            <a:off x="5676571" y="6541505"/>
            <a:ext cx="1892086" cy="415498"/>
          </a:xfrm>
          <a:prstGeom prst="rect">
            <a:avLst/>
          </a:prstGeom>
          <a:noFill/>
        </p:spPr>
        <p:txBody>
          <a:bodyPr wrap="square" rtlCol="0">
            <a:spAutoFit/>
          </a:bodyPr>
          <a:lstStyle/>
          <a:p>
            <a:r>
              <a:rPr lang="en-US" sz="1050" dirty="0" err="1" smtClean="0">
                <a:latin typeface="Century Gothic"/>
                <a:cs typeface="Century Gothic"/>
              </a:rPr>
              <a:t>Emken</a:t>
            </a:r>
            <a:r>
              <a:rPr lang="en-US" sz="1050" dirty="0" smtClean="0">
                <a:latin typeface="Century Gothic"/>
                <a:cs typeface="Century Gothic"/>
              </a:rPr>
              <a:t> and </a:t>
            </a:r>
            <a:r>
              <a:rPr lang="en-US" sz="1050" dirty="0" err="1" smtClean="0">
                <a:latin typeface="Century Gothic"/>
                <a:cs typeface="Century Gothic"/>
              </a:rPr>
              <a:t>Kouvaris</a:t>
            </a:r>
            <a:r>
              <a:rPr lang="en-US" sz="1050" dirty="0" smtClean="0">
                <a:latin typeface="Century Gothic"/>
                <a:cs typeface="Century Gothic"/>
              </a:rPr>
              <a:t>, 2018</a:t>
            </a:r>
          </a:p>
          <a:p>
            <a:endParaRPr lang="en-US" sz="1050" dirty="0">
              <a:latin typeface="Century Gothic"/>
              <a:cs typeface="Century Gothic"/>
            </a:endParaRPr>
          </a:p>
        </p:txBody>
      </p:sp>
      <p:pic>
        <p:nvPicPr>
          <p:cNvPr id="7" name="Picture 6" descr="LDM-constraints.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86203" y="1487843"/>
            <a:ext cx="5129092" cy="5026510"/>
          </a:xfrm>
          <a:prstGeom prst="rect">
            <a:avLst/>
          </a:prstGeom>
        </p:spPr>
      </p:pic>
    </p:spTree>
    <p:extLst>
      <p:ext uri="{BB962C8B-B14F-4D97-AF65-F5344CB8AC3E}">
        <p14:creationId xmlns:p14="http://schemas.microsoft.com/office/powerpoint/2010/main" val="928865735"/>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descr="Planck_CMB-credit-esa-planck.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19204" y="953488"/>
            <a:ext cx="4300058" cy="2150029"/>
          </a:xfrm>
          <a:prstGeom prst="rect">
            <a:avLst/>
          </a:prstGeom>
        </p:spPr>
      </p:pic>
      <p:sp>
        <p:nvSpPr>
          <p:cNvPr id="23" name="Rectangle 22"/>
          <p:cNvSpPr/>
          <p:nvPr/>
        </p:nvSpPr>
        <p:spPr>
          <a:xfrm>
            <a:off x="6164108" y="2919299"/>
            <a:ext cx="8006412" cy="338554"/>
          </a:xfrm>
          <a:prstGeom prst="rect">
            <a:avLst/>
          </a:prstGeom>
        </p:spPr>
        <p:txBody>
          <a:bodyPr wrap="square">
            <a:spAutoFit/>
          </a:bodyPr>
          <a:lstStyle/>
          <a:p>
            <a:r>
              <a:rPr lang="en-US" sz="1600" dirty="0" smtClean="0">
                <a:latin typeface="Century Gothic"/>
                <a:cs typeface="Century Gothic"/>
              </a:rPr>
              <a:t>Angular power spectrum</a:t>
            </a:r>
            <a:endParaRPr lang="en-US" sz="1600" dirty="0">
              <a:latin typeface="Century Gothic"/>
              <a:cs typeface="Century Gothic"/>
            </a:endParaRPr>
          </a:p>
        </p:txBody>
      </p:sp>
      <p:sp>
        <p:nvSpPr>
          <p:cNvPr id="3" name="Slide Number Placeholder 2"/>
          <p:cNvSpPr>
            <a:spLocks noGrp="1"/>
          </p:cNvSpPr>
          <p:nvPr>
            <p:ph type="sldNum" sz="quarter" idx="12"/>
          </p:nvPr>
        </p:nvSpPr>
        <p:spPr/>
        <p:txBody>
          <a:bodyPr/>
          <a:lstStyle/>
          <a:p>
            <a:fld id="{9D1280C7-55B9-2942-B6E5-1BA52C963E2F}" type="slidenum">
              <a:rPr lang="en-US" smtClean="0">
                <a:solidFill>
                  <a:prstClr val="black">
                    <a:tint val="75000"/>
                  </a:prstClr>
                </a:solidFill>
                <a:latin typeface="Calibri"/>
              </a:rPr>
              <a:pPr/>
              <a:t>5</a:t>
            </a:fld>
            <a:endParaRPr lang="en-US">
              <a:solidFill>
                <a:prstClr val="black">
                  <a:tint val="75000"/>
                </a:prstClr>
              </a:solidFill>
              <a:latin typeface="Calibri"/>
            </a:endParaRPr>
          </a:p>
        </p:txBody>
      </p:sp>
      <p:sp>
        <p:nvSpPr>
          <p:cNvPr id="21" name="Title 1"/>
          <p:cNvSpPr>
            <a:spLocks noGrp="1"/>
          </p:cNvSpPr>
          <p:nvPr>
            <p:ph type="title"/>
          </p:nvPr>
        </p:nvSpPr>
        <p:spPr>
          <a:xfrm>
            <a:off x="-768613" y="-105420"/>
            <a:ext cx="10509960" cy="1336956"/>
          </a:xfrm>
        </p:spPr>
        <p:txBody>
          <a:bodyPr>
            <a:normAutofit/>
          </a:bodyPr>
          <a:lstStyle/>
          <a:p>
            <a:r>
              <a:rPr lang="en-US" sz="2800" dirty="0" smtClean="0">
                <a:solidFill>
                  <a:srgbClr val="800000"/>
                </a:solidFill>
                <a:latin typeface="Century Gothic"/>
                <a:cs typeface="Century Gothic"/>
              </a:rPr>
              <a:t>Cosmic microwave background [CMB]</a:t>
            </a:r>
            <a:endParaRPr lang="en-US" sz="1400" dirty="0">
              <a:solidFill>
                <a:srgbClr val="800000"/>
              </a:solidFill>
              <a:latin typeface="Century Gothic"/>
              <a:cs typeface="Century Gothic"/>
            </a:endParaRPr>
          </a:p>
        </p:txBody>
      </p:sp>
      <p:pic>
        <p:nvPicPr>
          <p:cNvPr id="19" name="Picture 18" descr="PastedGraphic-4.tif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27551" y="3571848"/>
            <a:ext cx="3459249" cy="2837666"/>
          </a:xfrm>
          <a:prstGeom prst="rect">
            <a:avLst/>
          </a:prstGeom>
          <a:ln>
            <a:noFill/>
          </a:ln>
        </p:spPr>
      </p:pic>
      <p:sp>
        <p:nvSpPr>
          <p:cNvPr id="25" name="Rectangle 24"/>
          <p:cNvSpPr/>
          <p:nvPr/>
        </p:nvSpPr>
        <p:spPr>
          <a:xfrm>
            <a:off x="5471297" y="6384709"/>
            <a:ext cx="2983191" cy="261610"/>
          </a:xfrm>
          <a:prstGeom prst="rect">
            <a:avLst/>
          </a:prstGeom>
        </p:spPr>
        <p:txBody>
          <a:bodyPr wrap="square">
            <a:spAutoFit/>
          </a:bodyPr>
          <a:lstStyle/>
          <a:p>
            <a:r>
              <a:rPr lang="en-US" sz="1100" dirty="0" smtClean="0">
                <a:solidFill>
                  <a:srgbClr val="000000"/>
                </a:solidFill>
                <a:latin typeface="Century Gothic"/>
                <a:cs typeface="Century Gothic"/>
              </a:rPr>
              <a:t>Plot </a:t>
            </a:r>
            <a:r>
              <a:rPr lang="en-US" sz="1100" dirty="0">
                <a:solidFill>
                  <a:srgbClr val="000000"/>
                </a:solidFill>
                <a:latin typeface="Century Gothic"/>
                <a:cs typeface="Century Gothic"/>
              </a:rPr>
              <a:t>by E. </a:t>
            </a:r>
            <a:r>
              <a:rPr lang="en-US" sz="1100" dirty="0" smtClean="0">
                <a:solidFill>
                  <a:srgbClr val="000000"/>
                </a:solidFill>
                <a:latin typeface="Century Gothic"/>
                <a:cs typeface="Century Gothic"/>
              </a:rPr>
              <a:t>Calabrese (for </a:t>
            </a:r>
            <a:r>
              <a:rPr lang="en-US" sz="1100" dirty="0" err="1" smtClean="0">
                <a:solidFill>
                  <a:srgbClr val="000000"/>
                </a:solidFill>
                <a:latin typeface="Century Gothic"/>
                <a:cs typeface="Century Gothic"/>
              </a:rPr>
              <a:t>ACTPol</a:t>
            </a:r>
            <a:r>
              <a:rPr lang="en-US" sz="1100" dirty="0" smtClean="0">
                <a:solidFill>
                  <a:srgbClr val="000000"/>
                </a:solidFill>
                <a:latin typeface="Century Gothic"/>
                <a:cs typeface="Century Gothic"/>
              </a:rPr>
              <a:t>)</a:t>
            </a:r>
            <a:endParaRPr lang="en-US" sz="1100" dirty="0">
              <a:solidFill>
                <a:srgbClr val="000000"/>
              </a:solidFill>
              <a:latin typeface="Century Gothic"/>
              <a:cs typeface="Century Gothic"/>
            </a:endParaRPr>
          </a:p>
        </p:txBody>
      </p:sp>
      <p:sp>
        <p:nvSpPr>
          <p:cNvPr id="4" name="Left-Right Arrow 3"/>
          <p:cNvSpPr/>
          <p:nvPr/>
        </p:nvSpPr>
        <p:spPr>
          <a:xfrm rot="2663515">
            <a:off x="5668722" y="3135895"/>
            <a:ext cx="662220" cy="194617"/>
          </a:xfrm>
          <a:prstGeom prst="lef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Left-Right Arrow 25"/>
          <p:cNvSpPr/>
          <p:nvPr/>
        </p:nvSpPr>
        <p:spPr>
          <a:xfrm rot="7958689">
            <a:off x="2929198" y="3123911"/>
            <a:ext cx="617239" cy="235460"/>
          </a:xfrm>
          <a:prstGeom prst="lef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Rectangle 26"/>
          <p:cNvSpPr/>
          <p:nvPr/>
        </p:nvSpPr>
        <p:spPr>
          <a:xfrm>
            <a:off x="881529" y="2930836"/>
            <a:ext cx="8006412" cy="338554"/>
          </a:xfrm>
          <a:prstGeom prst="rect">
            <a:avLst/>
          </a:prstGeom>
        </p:spPr>
        <p:txBody>
          <a:bodyPr wrap="square">
            <a:spAutoFit/>
          </a:bodyPr>
          <a:lstStyle/>
          <a:p>
            <a:r>
              <a:rPr lang="en-US" sz="1600" dirty="0" smtClean="0">
                <a:latin typeface="Century Gothic"/>
                <a:cs typeface="Century Gothic"/>
              </a:rPr>
              <a:t>Frequency spectrum</a:t>
            </a:r>
            <a:endParaRPr lang="en-US" sz="1600" dirty="0">
              <a:latin typeface="Century Gothic"/>
              <a:cs typeface="Century Gothic"/>
            </a:endParaRPr>
          </a:p>
        </p:txBody>
      </p:sp>
      <p:pic>
        <p:nvPicPr>
          <p:cNvPr id="5" name="Picture 4"/>
          <p:cNvPicPr>
            <a:picLocks noChangeAspect="1"/>
          </p:cNvPicPr>
          <p:nvPr/>
        </p:nvPicPr>
        <p:blipFill>
          <a:blip r:embed="rId5"/>
          <a:stretch>
            <a:fillRect/>
          </a:stretch>
        </p:blipFill>
        <p:spPr>
          <a:xfrm>
            <a:off x="164351" y="3608172"/>
            <a:ext cx="4198471" cy="3039297"/>
          </a:xfrm>
          <a:prstGeom prst="rect">
            <a:avLst/>
          </a:prstGeom>
        </p:spPr>
      </p:pic>
      <p:grpSp>
        <p:nvGrpSpPr>
          <p:cNvPr id="28" name="Group 27"/>
          <p:cNvGrpSpPr/>
          <p:nvPr/>
        </p:nvGrpSpPr>
        <p:grpSpPr>
          <a:xfrm>
            <a:off x="7159039" y="1706494"/>
            <a:ext cx="1645070" cy="1100915"/>
            <a:chOff x="6300610" y="1322044"/>
            <a:chExt cx="2565121" cy="1740067"/>
          </a:xfrm>
        </p:grpSpPr>
        <p:grpSp>
          <p:nvGrpSpPr>
            <p:cNvPr id="29" name="Group 28"/>
            <p:cNvGrpSpPr/>
            <p:nvPr/>
          </p:nvGrpSpPr>
          <p:grpSpPr>
            <a:xfrm>
              <a:off x="6300610" y="1322044"/>
              <a:ext cx="1199445" cy="1641289"/>
              <a:chOff x="7115666" y="1425222"/>
              <a:chExt cx="1199445" cy="1862667"/>
            </a:xfrm>
          </p:grpSpPr>
          <p:pic>
            <p:nvPicPr>
              <p:cNvPr id="33" name="Picture 32"/>
              <p:cNvPicPr>
                <a:picLocks noChangeAspect="1"/>
              </p:cNvPicPr>
              <p:nvPr/>
            </p:nvPicPr>
            <p:blipFill rotWithShape="1">
              <a:blip r:embed="rId6"/>
              <a:srcRect l="36883" t="25223" r="34876" b="40760"/>
              <a:stretch/>
            </p:blipFill>
            <p:spPr>
              <a:xfrm rot="5400000">
                <a:off x="7223745" y="1797740"/>
                <a:ext cx="1211271" cy="799761"/>
              </a:xfrm>
              <a:prstGeom prst="rect">
                <a:avLst/>
              </a:prstGeom>
            </p:spPr>
          </p:pic>
          <p:sp>
            <p:nvSpPr>
              <p:cNvPr id="34" name="Rectangle 33"/>
              <p:cNvSpPr/>
              <p:nvPr/>
            </p:nvSpPr>
            <p:spPr>
              <a:xfrm>
                <a:off x="7115666" y="1425222"/>
                <a:ext cx="1199445" cy="185729"/>
              </a:xfrm>
              <a:prstGeom prst="rect">
                <a:avLst/>
              </a:prstGeom>
              <a:blipFill rotWithShape="1">
                <a:blip r:embed="rId7"/>
                <a:tile tx="0" ty="0" sx="100000" sy="100000" flip="none" algn="tl"/>
              </a:blip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7500055" y="2822222"/>
                <a:ext cx="515056" cy="465667"/>
              </a:xfrm>
              <a:prstGeom prst="ellipse">
                <a:avLst/>
              </a:prstGeom>
              <a:gradFill flip="none" rotWithShape="1">
                <a:gsLst>
                  <a:gs pos="86000">
                    <a:schemeClr val="tx1">
                      <a:lumMod val="50000"/>
                      <a:lumOff val="50000"/>
                    </a:schemeClr>
                  </a:gs>
                  <a:gs pos="6000">
                    <a:srgbClr val="FFFFFF"/>
                  </a:gs>
                  <a:gs pos="93000">
                    <a:schemeClr val="tx1">
                      <a:lumMod val="50000"/>
                      <a:lumOff val="50000"/>
                    </a:schemeClr>
                  </a:gs>
                  <a:gs pos="96000">
                    <a:schemeClr val="tx1">
                      <a:lumMod val="50000"/>
                      <a:lumOff val="50000"/>
                    </a:schemeClr>
                  </a:gs>
                </a:gsLst>
                <a:path path="circle">
                  <a:fillToRect l="50000" t="50000" r="50000" b="50000"/>
                </a:path>
                <a:tileRect/>
              </a:gra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cxnSp>
          <p:nvCxnSpPr>
            <p:cNvPr id="30" name="Straight Arrow Connector 29"/>
            <p:cNvCxnSpPr/>
            <p:nvPr/>
          </p:nvCxnSpPr>
          <p:spPr>
            <a:xfrm>
              <a:off x="7676444" y="2332366"/>
              <a:ext cx="0" cy="729745"/>
            </a:xfrm>
            <a:prstGeom prst="straightConnector1">
              <a:avLst/>
            </a:prstGeom>
            <a:ln>
              <a:solidFill>
                <a:schemeClr val="tx1"/>
              </a:solidFill>
              <a:headEnd type="none" w="lg" len="med"/>
              <a:tailEnd type="arrow" w="lg" len="med"/>
            </a:ln>
          </p:spPr>
          <p:style>
            <a:lnRef idx="2">
              <a:schemeClr val="accent1"/>
            </a:lnRef>
            <a:fillRef idx="0">
              <a:schemeClr val="accent1"/>
            </a:fillRef>
            <a:effectRef idx="1">
              <a:schemeClr val="accent1"/>
            </a:effectRef>
            <a:fontRef idx="minor">
              <a:schemeClr val="tx1"/>
            </a:fontRef>
          </p:style>
        </p:cxnSp>
        <p:cxnSp>
          <p:nvCxnSpPr>
            <p:cNvPr id="31" name="Straight Arrow Connector 30"/>
            <p:cNvCxnSpPr/>
            <p:nvPr/>
          </p:nvCxnSpPr>
          <p:spPr>
            <a:xfrm flipV="1">
              <a:off x="7676444" y="1485699"/>
              <a:ext cx="0" cy="706766"/>
            </a:xfrm>
            <a:prstGeom prst="straightConnector1">
              <a:avLst/>
            </a:prstGeom>
            <a:ln>
              <a:solidFill>
                <a:schemeClr val="tx1"/>
              </a:solidFill>
              <a:headEnd type="none" w="lg" len="med"/>
              <a:tailEnd type="arrow" w="lg" len="med"/>
            </a:ln>
          </p:spPr>
          <p:style>
            <a:lnRef idx="2">
              <a:schemeClr val="accent1"/>
            </a:lnRef>
            <a:fillRef idx="0">
              <a:schemeClr val="accent1"/>
            </a:fillRef>
            <a:effectRef idx="1">
              <a:schemeClr val="accent1"/>
            </a:effectRef>
            <a:fontRef idx="minor">
              <a:schemeClr val="tx1"/>
            </a:fontRef>
          </p:style>
        </p:cxnSp>
        <p:sp>
          <p:nvSpPr>
            <p:cNvPr id="32" name="TextBox 31"/>
            <p:cNvSpPr txBox="1"/>
            <p:nvPr/>
          </p:nvSpPr>
          <p:spPr>
            <a:xfrm>
              <a:off x="7676444" y="1755202"/>
              <a:ext cx="1189287" cy="923330"/>
            </a:xfrm>
            <a:prstGeom prst="rect">
              <a:avLst/>
            </a:prstGeom>
            <a:noFill/>
          </p:spPr>
          <p:txBody>
            <a:bodyPr wrap="square" rtlCol="0">
              <a:spAutoFit/>
            </a:bodyPr>
            <a:lstStyle/>
            <a:p>
              <a:r>
                <a:rPr lang="en-US" b="1" dirty="0" err="1" smtClean="0">
                  <a:latin typeface="Century Gothic"/>
                  <a:cs typeface="Century Gothic"/>
                </a:rPr>
                <a:t>Fk</a:t>
              </a:r>
              <a:endParaRPr lang="en-US" b="1" dirty="0" smtClean="0">
                <a:latin typeface="Century Gothic"/>
                <a:cs typeface="Century Gothic"/>
              </a:endParaRPr>
            </a:p>
            <a:p>
              <a:endParaRPr lang="en-US" b="1" dirty="0" smtClean="0">
                <a:latin typeface="Century Gothic"/>
                <a:cs typeface="Century Gothic"/>
              </a:endParaRPr>
            </a:p>
            <a:p>
              <a:r>
                <a:rPr lang="en-US" b="1" dirty="0" err="1" smtClean="0">
                  <a:latin typeface="Century Gothic"/>
                  <a:cs typeface="Century Gothic"/>
                </a:rPr>
                <a:t>Fg</a:t>
              </a:r>
              <a:endParaRPr lang="en-US" b="1" dirty="0">
                <a:latin typeface="Century Gothic"/>
                <a:cs typeface="Century Gothic"/>
              </a:endParaRPr>
            </a:p>
          </p:txBody>
        </p:sp>
      </p:grpSp>
      <p:sp>
        <p:nvSpPr>
          <p:cNvPr id="36" name="Rectangle 35"/>
          <p:cNvSpPr/>
          <p:nvPr/>
        </p:nvSpPr>
        <p:spPr>
          <a:xfrm>
            <a:off x="164351" y="1264396"/>
            <a:ext cx="2510119" cy="1569660"/>
          </a:xfrm>
          <a:prstGeom prst="rect">
            <a:avLst/>
          </a:prstGeom>
        </p:spPr>
        <p:txBody>
          <a:bodyPr wrap="square">
            <a:spAutoFit/>
          </a:bodyPr>
          <a:lstStyle/>
          <a:p>
            <a:r>
              <a:rPr lang="en-US" sz="1600" dirty="0" smtClean="0">
                <a:latin typeface="Arial Black"/>
                <a:cs typeface="Arial Black"/>
              </a:rPr>
              <a:t>Thermal history:</a:t>
            </a:r>
          </a:p>
          <a:p>
            <a:r>
              <a:rPr lang="en-US" sz="1600" dirty="0" smtClean="0">
                <a:latin typeface="Arial Black"/>
                <a:cs typeface="Arial Black"/>
              </a:rPr>
              <a:t> </a:t>
            </a:r>
          </a:p>
          <a:p>
            <a:r>
              <a:rPr lang="en-US" sz="1600" dirty="0" smtClean="0">
                <a:latin typeface="Arial Black"/>
                <a:cs typeface="Arial Black"/>
              </a:rPr>
              <a:t>Black body</a:t>
            </a:r>
          </a:p>
          <a:p>
            <a:endParaRPr lang="en-US" sz="1600" dirty="0" smtClean="0">
              <a:latin typeface="Arial Black"/>
              <a:cs typeface="Arial Black"/>
            </a:endParaRPr>
          </a:p>
          <a:p>
            <a:r>
              <a:rPr lang="en-US" sz="1600" dirty="0">
                <a:latin typeface="Arial Black"/>
                <a:cs typeface="Arial Black"/>
              </a:rPr>
              <a:t>[</a:t>
            </a:r>
            <a:r>
              <a:rPr lang="en-US" sz="1600" dirty="0" smtClean="0">
                <a:latin typeface="Arial Black"/>
                <a:cs typeface="Arial Black"/>
              </a:rPr>
              <a:t>energy injection</a:t>
            </a:r>
            <a:r>
              <a:rPr lang="en-US" sz="1600" dirty="0" smtClean="0">
                <a:latin typeface="Arial Black"/>
                <a:cs typeface="Arial Black"/>
                <a:sym typeface="Wingdings"/>
              </a:rPr>
              <a:t> </a:t>
            </a:r>
            <a:r>
              <a:rPr lang="en-US" sz="1600" dirty="0" smtClean="0">
                <a:latin typeface="Arial Black"/>
                <a:cs typeface="Arial Black"/>
              </a:rPr>
              <a:t>spectral distortions]</a:t>
            </a:r>
            <a:endParaRPr lang="en-US" sz="1600" dirty="0">
              <a:latin typeface="Arial Black"/>
              <a:cs typeface="Arial Black"/>
            </a:endParaRPr>
          </a:p>
        </p:txBody>
      </p:sp>
      <p:sp>
        <p:nvSpPr>
          <p:cNvPr id="37" name="Rectangle 36"/>
          <p:cNvSpPr/>
          <p:nvPr/>
        </p:nvSpPr>
        <p:spPr>
          <a:xfrm>
            <a:off x="6489730" y="1222046"/>
            <a:ext cx="4225367" cy="338554"/>
          </a:xfrm>
          <a:prstGeom prst="rect">
            <a:avLst/>
          </a:prstGeom>
        </p:spPr>
        <p:txBody>
          <a:bodyPr wrap="square">
            <a:spAutoFit/>
          </a:bodyPr>
          <a:lstStyle/>
          <a:p>
            <a:r>
              <a:rPr lang="en-US" sz="1600" dirty="0" smtClean="0">
                <a:latin typeface="Arial Black"/>
                <a:cs typeface="Arial Black"/>
              </a:rPr>
              <a:t>Acoustic oscillations:</a:t>
            </a:r>
            <a:endParaRPr lang="en-US" sz="1600" dirty="0">
              <a:latin typeface="Arial Black"/>
              <a:cs typeface="Arial Black"/>
            </a:endParaRPr>
          </a:p>
        </p:txBody>
      </p:sp>
    </p:spTree>
    <p:extLst>
      <p:ext uri="{BB962C8B-B14F-4D97-AF65-F5344CB8AC3E}">
        <p14:creationId xmlns:p14="http://schemas.microsoft.com/office/powerpoint/2010/main" val="400149090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3"/>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4" grpId="0" animBg="1"/>
      <p:bldP spid="26" grpId="0" animBg="1"/>
      <p:bldP spid="27" grpId="0"/>
      <p:bldP spid="36" grpId="0"/>
      <p:bldP spid="3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D1280C7-55B9-2942-B6E5-1BA52C963E2F}" type="slidenum">
              <a:rPr lang="en-US" smtClean="0">
                <a:solidFill>
                  <a:prstClr val="black">
                    <a:tint val="75000"/>
                  </a:prstClr>
                </a:solidFill>
                <a:latin typeface="Calibri"/>
              </a:rPr>
              <a:pPr/>
              <a:t>6</a:t>
            </a:fld>
            <a:endParaRPr lang="en-US">
              <a:solidFill>
                <a:prstClr val="black">
                  <a:tint val="75000"/>
                </a:prstClr>
              </a:solidFill>
              <a:latin typeface="Calibri"/>
            </a:endParaRPr>
          </a:p>
        </p:txBody>
      </p:sp>
      <p:sp>
        <p:nvSpPr>
          <p:cNvPr id="21" name="Title 1"/>
          <p:cNvSpPr>
            <a:spLocks noGrp="1"/>
          </p:cNvSpPr>
          <p:nvPr>
            <p:ph type="title"/>
          </p:nvPr>
        </p:nvSpPr>
        <p:spPr>
          <a:xfrm>
            <a:off x="-768613" y="-105420"/>
            <a:ext cx="10509960" cy="1336956"/>
          </a:xfrm>
        </p:spPr>
        <p:txBody>
          <a:bodyPr>
            <a:normAutofit/>
          </a:bodyPr>
          <a:lstStyle/>
          <a:p>
            <a:r>
              <a:rPr lang="en-US" sz="2800" dirty="0" smtClean="0">
                <a:solidFill>
                  <a:srgbClr val="800000"/>
                </a:solidFill>
                <a:latin typeface="Century Gothic"/>
                <a:cs typeface="Century Gothic"/>
              </a:rPr>
              <a:t>Heat transfer: spectral distortions</a:t>
            </a:r>
            <a:endParaRPr lang="en-US" sz="1400" dirty="0">
              <a:solidFill>
                <a:srgbClr val="800000"/>
              </a:solidFill>
              <a:latin typeface="Century Gothic"/>
              <a:cs typeface="Century Gothic"/>
            </a:endParaRPr>
          </a:p>
        </p:txBody>
      </p:sp>
      <p:sp>
        <p:nvSpPr>
          <p:cNvPr id="28" name="Rectangle 27"/>
          <p:cNvSpPr/>
          <p:nvPr/>
        </p:nvSpPr>
        <p:spPr>
          <a:xfrm>
            <a:off x="2426321" y="1321217"/>
            <a:ext cx="4584115" cy="338554"/>
          </a:xfrm>
          <a:prstGeom prst="rect">
            <a:avLst/>
          </a:prstGeom>
        </p:spPr>
        <p:txBody>
          <a:bodyPr wrap="square">
            <a:spAutoFit/>
          </a:bodyPr>
          <a:lstStyle/>
          <a:p>
            <a:r>
              <a:rPr lang="en-US" sz="1600" dirty="0" smtClean="0">
                <a:solidFill>
                  <a:srgbClr val="000000"/>
                </a:solidFill>
                <a:latin typeface="Century Gothic"/>
                <a:cs typeface="Century Gothic"/>
              </a:rPr>
              <a:t>Ali-</a:t>
            </a:r>
            <a:r>
              <a:rPr lang="en-US" sz="1600" dirty="0" err="1" smtClean="0">
                <a:solidFill>
                  <a:srgbClr val="000000"/>
                </a:solidFill>
                <a:latin typeface="Century Gothic"/>
                <a:cs typeface="Century Gothic"/>
              </a:rPr>
              <a:t>Haimoud</a:t>
            </a:r>
            <a:r>
              <a:rPr lang="en-US" sz="1600" dirty="0" smtClean="0">
                <a:solidFill>
                  <a:srgbClr val="000000"/>
                </a:solidFill>
                <a:latin typeface="Century Gothic"/>
                <a:cs typeface="Century Gothic"/>
              </a:rPr>
              <a:t>, </a:t>
            </a:r>
            <a:r>
              <a:rPr lang="en-US" sz="1600" dirty="0" err="1" smtClean="0">
                <a:solidFill>
                  <a:srgbClr val="000000"/>
                </a:solidFill>
                <a:latin typeface="Century Gothic"/>
                <a:cs typeface="Century Gothic"/>
              </a:rPr>
              <a:t>Chluba</a:t>
            </a:r>
            <a:r>
              <a:rPr lang="en-US" sz="1600" dirty="0" smtClean="0">
                <a:solidFill>
                  <a:srgbClr val="000000"/>
                </a:solidFill>
                <a:latin typeface="Century Gothic"/>
                <a:cs typeface="Century Gothic"/>
              </a:rPr>
              <a:t>, </a:t>
            </a:r>
            <a:r>
              <a:rPr lang="en-US" sz="1600" dirty="0" err="1" smtClean="0">
                <a:solidFill>
                  <a:srgbClr val="000000"/>
                </a:solidFill>
                <a:latin typeface="Century Gothic"/>
                <a:cs typeface="Century Gothic"/>
              </a:rPr>
              <a:t>Kamionkowski</a:t>
            </a:r>
            <a:r>
              <a:rPr lang="en-US" sz="1600" dirty="0" smtClean="0">
                <a:solidFill>
                  <a:srgbClr val="000000"/>
                </a:solidFill>
                <a:latin typeface="Century Gothic"/>
                <a:cs typeface="Century Gothic"/>
              </a:rPr>
              <a:t>, 2015</a:t>
            </a:r>
            <a:endParaRPr lang="en-US" sz="1600" dirty="0">
              <a:solidFill>
                <a:srgbClr val="000000"/>
              </a:solidFill>
              <a:latin typeface="Century Gothic"/>
              <a:cs typeface="Century Gothic"/>
            </a:endParaRPr>
          </a:p>
        </p:txBody>
      </p:sp>
      <p:graphicFrame>
        <p:nvGraphicFramePr>
          <p:cNvPr id="6" name="Object 5"/>
          <p:cNvGraphicFramePr>
            <a:graphicFrameLocks noChangeAspect="1"/>
          </p:cNvGraphicFramePr>
          <p:nvPr>
            <p:extLst>
              <p:ext uri="{D42A27DB-BD31-4B8C-83A1-F6EECF244321}">
                <p14:modId xmlns:p14="http://schemas.microsoft.com/office/powerpoint/2010/main" val="148854278"/>
              </p:ext>
            </p:extLst>
          </p:nvPr>
        </p:nvGraphicFramePr>
        <p:xfrm>
          <a:off x="3404197" y="2203264"/>
          <a:ext cx="2597150" cy="552450"/>
        </p:xfrm>
        <a:graphic>
          <a:graphicData uri="http://schemas.openxmlformats.org/presentationml/2006/ole">
            <mc:AlternateContent xmlns:mc="http://schemas.openxmlformats.org/markup-compatibility/2006">
              <mc:Choice xmlns:v="urn:schemas-microsoft-com:vml" Requires="v">
                <p:oleObj spid="_x0000_s1112" name="Equation" r:id="rId4" imgW="1193800" imgH="254000" progId="Equation.DSMT4">
                  <p:embed/>
                </p:oleObj>
              </mc:Choice>
              <mc:Fallback>
                <p:oleObj name="Equation" r:id="rId4" imgW="1193800" imgH="254000" progId="Equation.DSMT4">
                  <p:embed/>
                  <p:pic>
                    <p:nvPicPr>
                      <p:cNvPr id="0" name=""/>
                      <p:cNvPicPr/>
                      <p:nvPr/>
                    </p:nvPicPr>
                    <p:blipFill>
                      <a:blip r:embed="rId5"/>
                      <a:stretch>
                        <a:fillRect/>
                      </a:stretch>
                    </p:blipFill>
                    <p:spPr>
                      <a:xfrm>
                        <a:off x="3404197" y="2203264"/>
                        <a:ext cx="2597150" cy="552450"/>
                      </a:xfrm>
                      <a:prstGeom prst="rect">
                        <a:avLst/>
                      </a:prstGeom>
                    </p:spPr>
                  </p:pic>
                </p:oleObj>
              </mc:Fallback>
            </mc:AlternateContent>
          </a:graphicData>
        </a:graphic>
      </p:graphicFrame>
      <p:pic>
        <p:nvPicPr>
          <p:cNvPr id="29" name="Picture 28" descr="constraints.pdf"/>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978959" y="3295631"/>
            <a:ext cx="4867124" cy="3060719"/>
          </a:xfrm>
          <a:prstGeom prst="rect">
            <a:avLst/>
          </a:prstGeom>
        </p:spPr>
      </p:pic>
    </p:spTree>
    <p:extLst>
      <p:ext uri="{BB962C8B-B14F-4D97-AF65-F5344CB8AC3E}">
        <p14:creationId xmlns:p14="http://schemas.microsoft.com/office/powerpoint/2010/main" val="3457752537"/>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clee.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57986" y="4250222"/>
            <a:ext cx="3828814" cy="2540780"/>
          </a:xfrm>
          <a:prstGeom prst="rect">
            <a:avLst/>
          </a:prstGeom>
        </p:spPr>
      </p:pic>
      <p:sp>
        <p:nvSpPr>
          <p:cNvPr id="11" name="Content Placeholder 2"/>
          <p:cNvSpPr txBox="1">
            <a:spLocks/>
          </p:cNvSpPr>
          <p:nvPr/>
        </p:nvSpPr>
        <p:spPr>
          <a:xfrm>
            <a:off x="-317501" y="1725431"/>
            <a:ext cx="6817007" cy="2673359"/>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Font typeface="Arial"/>
              <a:buNone/>
            </a:pPr>
            <a:r>
              <a:rPr lang="en-US" sz="2000" b="1" dirty="0">
                <a:solidFill>
                  <a:srgbClr val="6E23C6"/>
                </a:solidFill>
                <a:latin typeface="Century Gothic"/>
                <a:cs typeface="Century Gothic"/>
              </a:rPr>
              <a:t>s</a:t>
            </a:r>
            <a:r>
              <a:rPr lang="en-US" sz="2000" b="1" dirty="0" smtClean="0">
                <a:solidFill>
                  <a:srgbClr val="6E23C6"/>
                </a:solidFill>
                <a:latin typeface="Century Gothic"/>
                <a:cs typeface="Century Gothic"/>
              </a:rPr>
              <a:t>cattering </a:t>
            </a:r>
            <a:r>
              <a:rPr lang="en-US" sz="2000" b="1" dirty="0" smtClean="0">
                <a:solidFill>
                  <a:srgbClr val="6E23C6"/>
                </a:solidFill>
                <a:latin typeface="Century Gothic"/>
                <a:cs typeface="Century Gothic"/>
                <a:sym typeface="Wingdings"/>
              </a:rPr>
              <a:t>drag force</a:t>
            </a:r>
          </a:p>
          <a:p>
            <a:pPr marL="0" indent="0" algn="ctr">
              <a:buFont typeface="Arial"/>
              <a:buNone/>
            </a:pPr>
            <a:r>
              <a:rPr lang="en-US" sz="2000" b="1" dirty="0" smtClean="0">
                <a:solidFill>
                  <a:srgbClr val="6E23C6"/>
                </a:solidFill>
                <a:latin typeface="Century Gothic"/>
                <a:cs typeface="Century Gothic"/>
                <a:sym typeface="Wingdings"/>
              </a:rPr>
              <a:t>suppression of small scales</a:t>
            </a:r>
            <a:endParaRPr lang="en-US" sz="2000" b="1" dirty="0" smtClean="0">
              <a:solidFill>
                <a:srgbClr val="6E23C6"/>
              </a:solidFill>
              <a:latin typeface="Century Gothic"/>
              <a:cs typeface="Century Gothic"/>
            </a:endParaRPr>
          </a:p>
        </p:txBody>
      </p:sp>
      <p:sp>
        <p:nvSpPr>
          <p:cNvPr id="8" name="Content Placeholder 2"/>
          <p:cNvSpPr txBox="1">
            <a:spLocks/>
          </p:cNvSpPr>
          <p:nvPr/>
        </p:nvSpPr>
        <p:spPr>
          <a:xfrm>
            <a:off x="-243089" y="910579"/>
            <a:ext cx="9461501" cy="804919"/>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Font typeface="Arial"/>
              <a:buNone/>
            </a:pPr>
            <a:r>
              <a:rPr lang="en-US" sz="1200" dirty="0" smtClean="0">
                <a:latin typeface="Century Gothic"/>
                <a:cs typeface="Century Gothic"/>
              </a:rPr>
              <a:t>Boehm+ (2002), Chen+ (2002), </a:t>
            </a:r>
            <a:r>
              <a:rPr lang="en-US" sz="1200" dirty="0" err="1" smtClean="0">
                <a:latin typeface="Century Gothic"/>
                <a:cs typeface="Century Gothic"/>
              </a:rPr>
              <a:t>Dubovsky</a:t>
            </a:r>
            <a:r>
              <a:rPr lang="en-US" sz="1200" dirty="0" smtClean="0">
                <a:latin typeface="Century Gothic"/>
                <a:cs typeface="Century Gothic"/>
              </a:rPr>
              <a:t>+ (2004), </a:t>
            </a:r>
            <a:r>
              <a:rPr lang="en-US" sz="1200" dirty="0" err="1" smtClean="0">
                <a:latin typeface="Century Gothic"/>
                <a:cs typeface="Century Gothic"/>
              </a:rPr>
              <a:t>Sigurdson</a:t>
            </a:r>
            <a:r>
              <a:rPr lang="en-US" sz="1200" dirty="0" smtClean="0">
                <a:latin typeface="Century Gothic"/>
                <a:cs typeface="Century Gothic"/>
              </a:rPr>
              <a:t>+ (2004), </a:t>
            </a:r>
          </a:p>
          <a:p>
            <a:pPr marL="0" indent="0" algn="ctr">
              <a:buNone/>
            </a:pPr>
            <a:r>
              <a:rPr lang="en-US" sz="1200" dirty="0" err="1" smtClean="0">
                <a:latin typeface="Century Gothic"/>
                <a:cs typeface="Century Gothic"/>
              </a:rPr>
              <a:t>Dvorkin</a:t>
            </a:r>
            <a:r>
              <a:rPr lang="en-US" sz="1200" dirty="0">
                <a:latin typeface="Century Gothic"/>
                <a:cs typeface="Century Gothic"/>
              </a:rPr>
              <a:t>+</a:t>
            </a:r>
            <a:r>
              <a:rPr lang="en-US" sz="1200" dirty="0" smtClean="0">
                <a:latin typeface="Century Gothic"/>
                <a:cs typeface="Century Gothic"/>
              </a:rPr>
              <a:t> (2014)</a:t>
            </a:r>
            <a:r>
              <a:rPr lang="en-US" sz="1200" dirty="0">
                <a:latin typeface="Century Gothic"/>
                <a:cs typeface="Century Gothic"/>
              </a:rPr>
              <a:t>, VG and </a:t>
            </a:r>
            <a:r>
              <a:rPr lang="en-US" sz="1200" dirty="0" err="1">
                <a:latin typeface="Century Gothic"/>
                <a:cs typeface="Century Gothic"/>
              </a:rPr>
              <a:t>Boddy</a:t>
            </a:r>
            <a:r>
              <a:rPr lang="en-US" sz="1200" dirty="0">
                <a:latin typeface="Century Gothic"/>
                <a:cs typeface="Century Gothic"/>
              </a:rPr>
              <a:t> (2017), </a:t>
            </a:r>
            <a:r>
              <a:rPr lang="en-US" sz="1200" dirty="0" err="1">
                <a:latin typeface="Century Gothic"/>
                <a:cs typeface="Century Gothic"/>
              </a:rPr>
              <a:t>Boddy</a:t>
            </a:r>
            <a:r>
              <a:rPr lang="en-US" sz="1200" dirty="0">
                <a:latin typeface="Century Gothic"/>
                <a:cs typeface="Century Gothic"/>
              </a:rPr>
              <a:t> and VG (2018), </a:t>
            </a:r>
            <a:r>
              <a:rPr lang="en-US" sz="1200" dirty="0" err="1" smtClean="0">
                <a:latin typeface="Century Gothic"/>
                <a:cs typeface="Century Gothic"/>
              </a:rPr>
              <a:t>Xu</a:t>
            </a:r>
            <a:r>
              <a:rPr lang="en-US" sz="1200" dirty="0" smtClean="0">
                <a:latin typeface="Century Gothic"/>
                <a:cs typeface="Century Gothic"/>
              </a:rPr>
              <a:t>+ </a:t>
            </a:r>
            <a:r>
              <a:rPr lang="en-US" sz="1200" dirty="0">
                <a:latin typeface="Century Gothic"/>
                <a:cs typeface="Century Gothic"/>
              </a:rPr>
              <a:t>(2018), </a:t>
            </a:r>
            <a:r>
              <a:rPr lang="en-US" sz="1200" dirty="0" err="1" smtClean="0">
                <a:latin typeface="Century Gothic"/>
                <a:cs typeface="Century Gothic"/>
              </a:rPr>
              <a:t>Slatyer</a:t>
            </a:r>
            <a:r>
              <a:rPr lang="en-US" sz="1200" dirty="0" smtClean="0">
                <a:latin typeface="Century Gothic"/>
                <a:cs typeface="Century Gothic"/>
              </a:rPr>
              <a:t>+ </a:t>
            </a:r>
            <a:r>
              <a:rPr lang="en-US" sz="1200" dirty="0">
                <a:latin typeface="Century Gothic"/>
                <a:cs typeface="Century Gothic"/>
              </a:rPr>
              <a:t>(2018), </a:t>
            </a:r>
            <a:r>
              <a:rPr lang="en-US" sz="1200" dirty="0" smtClean="0">
                <a:latin typeface="Century Gothic"/>
                <a:cs typeface="Century Gothic"/>
              </a:rPr>
              <a:t>etc.</a:t>
            </a:r>
          </a:p>
        </p:txBody>
      </p:sp>
      <p:sp>
        <p:nvSpPr>
          <p:cNvPr id="22" name="Content Placeholder 2"/>
          <p:cNvSpPr txBox="1">
            <a:spLocks/>
          </p:cNvSpPr>
          <p:nvPr/>
        </p:nvSpPr>
        <p:spPr>
          <a:xfrm>
            <a:off x="540976" y="3651748"/>
            <a:ext cx="8137580" cy="747042"/>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Font typeface="Arial"/>
              <a:buNone/>
            </a:pPr>
            <a:r>
              <a:rPr lang="en-US" sz="2000" b="1" dirty="0" smtClean="0">
                <a:solidFill>
                  <a:srgbClr val="000000"/>
                </a:solidFill>
                <a:latin typeface="Century Gothic"/>
                <a:cs typeface="Century Gothic"/>
              </a:rPr>
              <a:t>Observables: CMB temperature and polarization  power spectra</a:t>
            </a:r>
          </a:p>
        </p:txBody>
      </p:sp>
      <p:pic>
        <p:nvPicPr>
          <p:cNvPr id="23" name="Picture 22" descr="cltt.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0976" y="4258101"/>
            <a:ext cx="3655884" cy="2483242"/>
          </a:xfrm>
          <a:prstGeom prst="rect">
            <a:avLst/>
          </a:prstGeom>
        </p:spPr>
      </p:pic>
      <p:sp>
        <p:nvSpPr>
          <p:cNvPr id="2" name="Slide Number Placeholder 1"/>
          <p:cNvSpPr>
            <a:spLocks noGrp="1"/>
          </p:cNvSpPr>
          <p:nvPr>
            <p:ph type="sldNum" sz="quarter" idx="12"/>
          </p:nvPr>
        </p:nvSpPr>
        <p:spPr/>
        <p:txBody>
          <a:bodyPr/>
          <a:lstStyle/>
          <a:p>
            <a:fld id="{9D1280C7-55B9-2942-B6E5-1BA52C963E2F}" type="slidenum">
              <a:rPr lang="en-US" smtClean="0">
                <a:solidFill>
                  <a:prstClr val="black">
                    <a:tint val="75000"/>
                  </a:prstClr>
                </a:solidFill>
                <a:latin typeface="Calibri"/>
              </a:rPr>
              <a:pPr/>
              <a:t>7</a:t>
            </a:fld>
            <a:endParaRPr lang="en-US">
              <a:solidFill>
                <a:prstClr val="black">
                  <a:tint val="75000"/>
                </a:prstClr>
              </a:solidFill>
              <a:latin typeface="Calibri"/>
            </a:endParaRPr>
          </a:p>
        </p:txBody>
      </p:sp>
      <p:sp>
        <p:nvSpPr>
          <p:cNvPr id="25" name="Title 1"/>
          <p:cNvSpPr>
            <a:spLocks noGrp="1"/>
          </p:cNvSpPr>
          <p:nvPr>
            <p:ph type="title"/>
          </p:nvPr>
        </p:nvSpPr>
        <p:spPr>
          <a:xfrm>
            <a:off x="-768613" y="-105420"/>
            <a:ext cx="10509960" cy="1336956"/>
          </a:xfrm>
        </p:spPr>
        <p:txBody>
          <a:bodyPr>
            <a:normAutofit/>
          </a:bodyPr>
          <a:lstStyle/>
          <a:p>
            <a:r>
              <a:rPr lang="en-US" sz="2800" dirty="0" smtClean="0">
                <a:solidFill>
                  <a:srgbClr val="800000"/>
                </a:solidFill>
                <a:latin typeface="Century Gothic"/>
                <a:cs typeface="Century Gothic"/>
              </a:rPr>
              <a:t>Momentum transfer: power-spectrum distortions</a:t>
            </a:r>
            <a:endParaRPr lang="en-US" sz="1400" dirty="0">
              <a:solidFill>
                <a:srgbClr val="800000"/>
              </a:solidFill>
              <a:latin typeface="Century Gothic"/>
              <a:cs typeface="Century Gothic"/>
            </a:endParaRPr>
          </a:p>
        </p:txBody>
      </p:sp>
      <p:grpSp>
        <p:nvGrpSpPr>
          <p:cNvPr id="26" name="Group 25"/>
          <p:cNvGrpSpPr/>
          <p:nvPr/>
        </p:nvGrpSpPr>
        <p:grpSpPr>
          <a:xfrm>
            <a:off x="5715707" y="1558451"/>
            <a:ext cx="2753675" cy="1736515"/>
            <a:chOff x="5248151" y="1322044"/>
            <a:chExt cx="3617580" cy="2139902"/>
          </a:xfrm>
        </p:grpSpPr>
        <p:grpSp>
          <p:nvGrpSpPr>
            <p:cNvPr id="27" name="Group 26"/>
            <p:cNvGrpSpPr/>
            <p:nvPr/>
          </p:nvGrpSpPr>
          <p:grpSpPr>
            <a:xfrm>
              <a:off x="5248151" y="1510392"/>
              <a:ext cx="3167530" cy="1951554"/>
              <a:chOff x="5348941" y="1485699"/>
              <a:chExt cx="3167530" cy="2009149"/>
            </a:xfrm>
          </p:grpSpPr>
          <p:sp>
            <p:nvSpPr>
              <p:cNvPr id="36" name="Rounded Rectangle 35"/>
              <p:cNvSpPr/>
              <p:nvPr/>
            </p:nvSpPr>
            <p:spPr>
              <a:xfrm>
                <a:off x="5737412" y="1755202"/>
                <a:ext cx="2569882" cy="1739646"/>
              </a:xfrm>
              <a:prstGeom prst="roundRect">
                <a:avLst/>
              </a:prstGeom>
              <a:solidFill>
                <a:schemeClr val="tx2">
                  <a:lumMod val="40000"/>
                  <a:lumOff val="60000"/>
                </a:schemeClr>
              </a:solidFill>
              <a:ln w="53975">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Rectangle 36"/>
              <p:cNvSpPr/>
              <p:nvPr/>
            </p:nvSpPr>
            <p:spPr>
              <a:xfrm>
                <a:off x="5348941" y="1485699"/>
                <a:ext cx="3167530" cy="70676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Rectangle 37"/>
              <p:cNvSpPr/>
              <p:nvPr/>
            </p:nvSpPr>
            <p:spPr>
              <a:xfrm>
                <a:off x="5772559" y="1839926"/>
                <a:ext cx="2496827" cy="70676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28" name="Group 27"/>
            <p:cNvGrpSpPr/>
            <p:nvPr/>
          </p:nvGrpSpPr>
          <p:grpSpPr>
            <a:xfrm>
              <a:off x="6300610" y="1322044"/>
              <a:ext cx="2565121" cy="1740067"/>
              <a:chOff x="6300610" y="1322044"/>
              <a:chExt cx="2565121" cy="1740067"/>
            </a:xfrm>
          </p:grpSpPr>
          <p:grpSp>
            <p:nvGrpSpPr>
              <p:cNvPr id="29" name="Group 28"/>
              <p:cNvGrpSpPr/>
              <p:nvPr/>
            </p:nvGrpSpPr>
            <p:grpSpPr>
              <a:xfrm>
                <a:off x="6300610" y="1322044"/>
                <a:ext cx="1199445" cy="1641290"/>
                <a:chOff x="7115666" y="1425222"/>
                <a:chExt cx="1199445" cy="1862668"/>
              </a:xfrm>
            </p:grpSpPr>
            <p:pic>
              <p:nvPicPr>
                <p:cNvPr id="33" name="Picture 32"/>
                <p:cNvPicPr>
                  <a:picLocks noChangeAspect="1"/>
                </p:cNvPicPr>
                <p:nvPr/>
              </p:nvPicPr>
              <p:blipFill rotWithShape="1">
                <a:blip r:embed="rId5"/>
                <a:srcRect l="36883" t="25223" r="34876" b="40760"/>
                <a:stretch/>
              </p:blipFill>
              <p:spPr>
                <a:xfrm rot="5400000">
                  <a:off x="7223745" y="1793077"/>
                  <a:ext cx="1211271" cy="799761"/>
                </a:xfrm>
                <a:prstGeom prst="rect">
                  <a:avLst/>
                </a:prstGeom>
              </p:spPr>
            </p:pic>
            <p:sp>
              <p:nvSpPr>
                <p:cNvPr id="34" name="Rectangle 33"/>
                <p:cNvSpPr/>
                <p:nvPr/>
              </p:nvSpPr>
              <p:spPr>
                <a:xfrm>
                  <a:off x="7115666" y="1425222"/>
                  <a:ext cx="1199445" cy="185729"/>
                </a:xfrm>
                <a:prstGeom prst="rect">
                  <a:avLst/>
                </a:prstGeom>
                <a:blipFill rotWithShape="1">
                  <a:blip r:embed="rId6"/>
                  <a:tile tx="0" ty="0" sx="100000" sy="100000" flip="none" algn="tl"/>
                </a:blip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7500055" y="2822224"/>
                  <a:ext cx="515056" cy="465666"/>
                </a:xfrm>
                <a:prstGeom prst="ellipse">
                  <a:avLst/>
                </a:prstGeom>
                <a:gradFill flip="none" rotWithShape="1">
                  <a:gsLst>
                    <a:gs pos="86000">
                      <a:schemeClr val="tx1">
                        <a:lumMod val="50000"/>
                        <a:lumOff val="50000"/>
                      </a:schemeClr>
                    </a:gs>
                    <a:gs pos="6000">
                      <a:srgbClr val="FFFFFF"/>
                    </a:gs>
                    <a:gs pos="93000">
                      <a:schemeClr val="tx1">
                        <a:lumMod val="50000"/>
                        <a:lumOff val="50000"/>
                      </a:schemeClr>
                    </a:gs>
                    <a:gs pos="96000">
                      <a:schemeClr val="tx1">
                        <a:lumMod val="50000"/>
                        <a:lumOff val="50000"/>
                      </a:schemeClr>
                    </a:gs>
                  </a:gsLst>
                  <a:path path="circle">
                    <a:fillToRect l="50000" t="50000" r="50000" b="50000"/>
                  </a:path>
                  <a:tileRect/>
                </a:gra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cxnSp>
            <p:nvCxnSpPr>
              <p:cNvPr id="30" name="Straight Arrow Connector 29"/>
              <p:cNvCxnSpPr/>
              <p:nvPr/>
            </p:nvCxnSpPr>
            <p:spPr>
              <a:xfrm>
                <a:off x="7676444" y="2332366"/>
                <a:ext cx="0" cy="729745"/>
              </a:xfrm>
              <a:prstGeom prst="straightConnector1">
                <a:avLst/>
              </a:prstGeom>
              <a:ln>
                <a:solidFill>
                  <a:schemeClr val="tx1"/>
                </a:solidFill>
                <a:headEnd type="none" w="lg" len="med"/>
                <a:tailEnd type="arrow" w="lg" len="med"/>
              </a:ln>
            </p:spPr>
            <p:style>
              <a:lnRef idx="2">
                <a:schemeClr val="accent1"/>
              </a:lnRef>
              <a:fillRef idx="0">
                <a:schemeClr val="accent1"/>
              </a:fillRef>
              <a:effectRef idx="1">
                <a:schemeClr val="accent1"/>
              </a:effectRef>
              <a:fontRef idx="minor">
                <a:schemeClr val="tx1"/>
              </a:fontRef>
            </p:style>
          </p:cxnSp>
          <p:cxnSp>
            <p:nvCxnSpPr>
              <p:cNvPr id="31" name="Straight Arrow Connector 30"/>
              <p:cNvCxnSpPr/>
              <p:nvPr/>
            </p:nvCxnSpPr>
            <p:spPr>
              <a:xfrm flipV="1">
                <a:off x="7676444" y="1485699"/>
                <a:ext cx="0" cy="706766"/>
              </a:xfrm>
              <a:prstGeom prst="straightConnector1">
                <a:avLst/>
              </a:prstGeom>
              <a:ln>
                <a:solidFill>
                  <a:schemeClr val="tx1"/>
                </a:solidFill>
                <a:headEnd type="none" w="lg" len="med"/>
                <a:tailEnd type="arrow" w="lg" len="med"/>
              </a:ln>
            </p:spPr>
            <p:style>
              <a:lnRef idx="2">
                <a:schemeClr val="accent1"/>
              </a:lnRef>
              <a:fillRef idx="0">
                <a:schemeClr val="accent1"/>
              </a:fillRef>
              <a:effectRef idx="1">
                <a:schemeClr val="accent1"/>
              </a:effectRef>
              <a:fontRef idx="minor">
                <a:schemeClr val="tx1"/>
              </a:fontRef>
            </p:style>
          </p:cxnSp>
          <p:sp>
            <p:nvSpPr>
              <p:cNvPr id="32" name="TextBox 31"/>
              <p:cNvSpPr txBox="1"/>
              <p:nvPr/>
            </p:nvSpPr>
            <p:spPr>
              <a:xfrm>
                <a:off x="7676444" y="1755202"/>
                <a:ext cx="1189287" cy="923330"/>
              </a:xfrm>
              <a:prstGeom prst="rect">
                <a:avLst/>
              </a:prstGeom>
              <a:noFill/>
            </p:spPr>
            <p:txBody>
              <a:bodyPr wrap="square" rtlCol="0">
                <a:spAutoFit/>
              </a:bodyPr>
              <a:lstStyle/>
              <a:p>
                <a:r>
                  <a:rPr lang="en-US" b="1" dirty="0" err="1" smtClean="0">
                    <a:latin typeface="Century Gothic"/>
                    <a:cs typeface="Century Gothic"/>
                  </a:rPr>
                  <a:t>Fk</a:t>
                </a:r>
                <a:endParaRPr lang="en-US" b="1" dirty="0" smtClean="0">
                  <a:latin typeface="Century Gothic"/>
                  <a:cs typeface="Century Gothic"/>
                </a:endParaRPr>
              </a:p>
              <a:p>
                <a:endParaRPr lang="en-US" b="1" dirty="0" smtClean="0">
                  <a:latin typeface="Century Gothic"/>
                  <a:cs typeface="Century Gothic"/>
                </a:endParaRPr>
              </a:p>
              <a:p>
                <a:r>
                  <a:rPr lang="en-US" b="1" dirty="0" err="1" smtClean="0">
                    <a:latin typeface="Century Gothic"/>
                    <a:cs typeface="Century Gothic"/>
                  </a:rPr>
                  <a:t>Fg</a:t>
                </a:r>
                <a:endParaRPr lang="en-US" b="1" dirty="0">
                  <a:latin typeface="Century Gothic"/>
                  <a:cs typeface="Century Gothic"/>
                </a:endParaRPr>
              </a:p>
            </p:txBody>
          </p:sp>
        </p:grpSp>
      </p:grpSp>
    </p:spTree>
    <p:extLst>
      <p:ext uri="{BB962C8B-B14F-4D97-AF65-F5344CB8AC3E}">
        <p14:creationId xmlns:p14="http://schemas.microsoft.com/office/powerpoint/2010/main" val="1938677985"/>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2"/>
          <p:cNvSpPr txBox="1">
            <a:spLocks/>
          </p:cNvSpPr>
          <p:nvPr/>
        </p:nvSpPr>
        <p:spPr>
          <a:xfrm>
            <a:off x="-317501" y="1725431"/>
            <a:ext cx="6817007" cy="2673359"/>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Font typeface="Arial"/>
              <a:buNone/>
            </a:pPr>
            <a:r>
              <a:rPr lang="en-US" sz="2000" b="1" dirty="0">
                <a:solidFill>
                  <a:srgbClr val="6E23C6"/>
                </a:solidFill>
                <a:latin typeface="Century Gothic"/>
                <a:cs typeface="Century Gothic"/>
              </a:rPr>
              <a:t>s</a:t>
            </a:r>
            <a:r>
              <a:rPr lang="en-US" sz="2000" b="1" dirty="0" smtClean="0">
                <a:solidFill>
                  <a:srgbClr val="6E23C6"/>
                </a:solidFill>
                <a:latin typeface="Century Gothic"/>
                <a:cs typeface="Century Gothic"/>
              </a:rPr>
              <a:t>cattering </a:t>
            </a:r>
            <a:r>
              <a:rPr lang="en-US" sz="2000" b="1" dirty="0" smtClean="0">
                <a:solidFill>
                  <a:srgbClr val="6E23C6"/>
                </a:solidFill>
                <a:latin typeface="Century Gothic"/>
                <a:cs typeface="Century Gothic"/>
                <a:sym typeface="Wingdings"/>
              </a:rPr>
              <a:t>drag force</a:t>
            </a:r>
          </a:p>
          <a:p>
            <a:pPr marL="0" indent="0" algn="ctr">
              <a:buFont typeface="Arial"/>
              <a:buNone/>
            </a:pPr>
            <a:r>
              <a:rPr lang="en-US" sz="2000" b="1" dirty="0" smtClean="0">
                <a:solidFill>
                  <a:srgbClr val="6E23C6"/>
                </a:solidFill>
                <a:latin typeface="Century Gothic"/>
                <a:cs typeface="Century Gothic"/>
                <a:sym typeface="Wingdings"/>
              </a:rPr>
              <a:t>suppression of small scales</a:t>
            </a:r>
            <a:endParaRPr lang="en-US" sz="2000" b="1" dirty="0" smtClean="0">
              <a:solidFill>
                <a:srgbClr val="6E23C6"/>
              </a:solidFill>
              <a:latin typeface="Century Gothic"/>
              <a:cs typeface="Century Gothic"/>
            </a:endParaRPr>
          </a:p>
        </p:txBody>
      </p:sp>
      <p:sp>
        <p:nvSpPr>
          <p:cNvPr id="2" name="Slide Number Placeholder 1"/>
          <p:cNvSpPr>
            <a:spLocks noGrp="1"/>
          </p:cNvSpPr>
          <p:nvPr>
            <p:ph type="sldNum" sz="quarter" idx="12"/>
          </p:nvPr>
        </p:nvSpPr>
        <p:spPr/>
        <p:txBody>
          <a:bodyPr/>
          <a:lstStyle/>
          <a:p>
            <a:fld id="{9D1280C7-55B9-2942-B6E5-1BA52C963E2F}" type="slidenum">
              <a:rPr lang="en-US" smtClean="0">
                <a:solidFill>
                  <a:prstClr val="black">
                    <a:tint val="75000"/>
                  </a:prstClr>
                </a:solidFill>
                <a:latin typeface="Calibri"/>
              </a:rPr>
              <a:pPr/>
              <a:t>8</a:t>
            </a:fld>
            <a:endParaRPr lang="en-US">
              <a:solidFill>
                <a:prstClr val="black">
                  <a:tint val="75000"/>
                </a:prstClr>
              </a:solidFill>
              <a:latin typeface="Calibri"/>
            </a:endParaRPr>
          </a:p>
        </p:txBody>
      </p:sp>
      <p:sp>
        <p:nvSpPr>
          <p:cNvPr id="25" name="Title 1"/>
          <p:cNvSpPr>
            <a:spLocks noGrp="1"/>
          </p:cNvSpPr>
          <p:nvPr>
            <p:ph type="title"/>
          </p:nvPr>
        </p:nvSpPr>
        <p:spPr>
          <a:xfrm>
            <a:off x="-768613" y="-105420"/>
            <a:ext cx="10509960" cy="1336956"/>
          </a:xfrm>
        </p:spPr>
        <p:txBody>
          <a:bodyPr>
            <a:normAutofit/>
          </a:bodyPr>
          <a:lstStyle/>
          <a:p>
            <a:r>
              <a:rPr lang="en-US" sz="2800" dirty="0" smtClean="0">
                <a:solidFill>
                  <a:srgbClr val="800000"/>
                </a:solidFill>
                <a:latin typeface="Century Gothic"/>
                <a:cs typeface="Century Gothic"/>
              </a:rPr>
              <a:t>Momentum transfer: power-spectrum distortions</a:t>
            </a:r>
            <a:endParaRPr lang="en-US" sz="1400" dirty="0">
              <a:solidFill>
                <a:srgbClr val="800000"/>
              </a:solidFill>
              <a:latin typeface="Century Gothic"/>
              <a:cs typeface="Century Gothic"/>
            </a:endParaRPr>
          </a:p>
        </p:txBody>
      </p:sp>
      <p:pic>
        <p:nvPicPr>
          <p:cNvPr id="24" name="Picture 23" descr="Pk.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20829" y="3724530"/>
            <a:ext cx="3983595" cy="2785664"/>
          </a:xfrm>
          <a:prstGeom prst="rect">
            <a:avLst/>
          </a:prstGeom>
        </p:spPr>
      </p:pic>
      <p:sp>
        <p:nvSpPr>
          <p:cNvPr id="26" name="Content Placeholder 2"/>
          <p:cNvSpPr txBox="1">
            <a:spLocks/>
          </p:cNvSpPr>
          <p:nvPr/>
        </p:nvSpPr>
        <p:spPr>
          <a:xfrm>
            <a:off x="3566901" y="6461213"/>
            <a:ext cx="9461501" cy="804919"/>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z="1600" dirty="0" err="1" smtClean="0">
                <a:latin typeface="Century Gothic"/>
                <a:cs typeface="Century Gothic"/>
              </a:rPr>
              <a:t>Boddy</a:t>
            </a:r>
            <a:r>
              <a:rPr lang="en-US" sz="1600" dirty="0">
                <a:latin typeface="Century Gothic"/>
                <a:cs typeface="Century Gothic"/>
              </a:rPr>
              <a:t> </a:t>
            </a:r>
            <a:r>
              <a:rPr lang="en-US" sz="1600" dirty="0" smtClean="0">
                <a:latin typeface="Century Gothic"/>
                <a:cs typeface="Century Gothic"/>
              </a:rPr>
              <a:t>and VG</a:t>
            </a:r>
            <a:r>
              <a:rPr lang="en-US" sz="1600" dirty="0">
                <a:latin typeface="Century Gothic"/>
                <a:cs typeface="Century Gothic"/>
              </a:rPr>
              <a:t> </a:t>
            </a:r>
            <a:r>
              <a:rPr lang="en-US" sz="1600" dirty="0" smtClean="0">
                <a:latin typeface="Century Gothic"/>
                <a:cs typeface="Century Gothic"/>
              </a:rPr>
              <a:t>(2018).</a:t>
            </a:r>
          </a:p>
        </p:txBody>
      </p:sp>
      <p:sp>
        <p:nvSpPr>
          <p:cNvPr id="27" name="Title 1"/>
          <p:cNvSpPr txBox="1">
            <a:spLocks/>
          </p:cNvSpPr>
          <p:nvPr/>
        </p:nvSpPr>
        <p:spPr>
          <a:xfrm>
            <a:off x="-2621319" y="2853232"/>
            <a:ext cx="10509960" cy="1336956"/>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2000" b="1" dirty="0" smtClean="0">
                <a:latin typeface="Century Gothic"/>
                <a:cs typeface="Century Gothic"/>
              </a:rPr>
              <a:t>Observable: matter power spectrum</a:t>
            </a:r>
            <a:endParaRPr lang="en-US" sz="1100" b="1" dirty="0">
              <a:latin typeface="Century Gothic"/>
              <a:cs typeface="Century Gothic"/>
            </a:endParaRPr>
          </a:p>
        </p:txBody>
      </p:sp>
      <p:grpSp>
        <p:nvGrpSpPr>
          <p:cNvPr id="41" name="Group 40"/>
          <p:cNvGrpSpPr/>
          <p:nvPr/>
        </p:nvGrpSpPr>
        <p:grpSpPr>
          <a:xfrm>
            <a:off x="5715707" y="1558451"/>
            <a:ext cx="2753675" cy="1736515"/>
            <a:chOff x="5248151" y="1322044"/>
            <a:chExt cx="3617580" cy="2139902"/>
          </a:xfrm>
        </p:grpSpPr>
        <p:grpSp>
          <p:nvGrpSpPr>
            <p:cNvPr id="42" name="Group 41"/>
            <p:cNvGrpSpPr/>
            <p:nvPr/>
          </p:nvGrpSpPr>
          <p:grpSpPr>
            <a:xfrm>
              <a:off x="5248151" y="1510392"/>
              <a:ext cx="3167530" cy="1951554"/>
              <a:chOff x="5348941" y="1485699"/>
              <a:chExt cx="3167530" cy="2009149"/>
            </a:xfrm>
          </p:grpSpPr>
          <p:sp>
            <p:nvSpPr>
              <p:cNvPr id="51" name="Rounded Rectangle 50"/>
              <p:cNvSpPr/>
              <p:nvPr/>
            </p:nvSpPr>
            <p:spPr>
              <a:xfrm>
                <a:off x="5737412" y="1755202"/>
                <a:ext cx="2569882" cy="1739646"/>
              </a:xfrm>
              <a:prstGeom prst="roundRect">
                <a:avLst/>
              </a:prstGeom>
              <a:solidFill>
                <a:schemeClr val="tx2">
                  <a:lumMod val="40000"/>
                  <a:lumOff val="60000"/>
                </a:schemeClr>
              </a:solidFill>
              <a:ln w="53975">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2" name="Rectangle 51"/>
              <p:cNvSpPr/>
              <p:nvPr/>
            </p:nvSpPr>
            <p:spPr>
              <a:xfrm>
                <a:off x="5348941" y="1485699"/>
                <a:ext cx="3167530" cy="70676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3" name="Rectangle 52"/>
              <p:cNvSpPr/>
              <p:nvPr/>
            </p:nvSpPr>
            <p:spPr>
              <a:xfrm>
                <a:off x="5772559" y="1839926"/>
                <a:ext cx="2496827" cy="70676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43" name="Group 42"/>
            <p:cNvGrpSpPr/>
            <p:nvPr/>
          </p:nvGrpSpPr>
          <p:grpSpPr>
            <a:xfrm>
              <a:off x="6300610" y="1322044"/>
              <a:ext cx="2565121" cy="1740067"/>
              <a:chOff x="6300610" y="1322044"/>
              <a:chExt cx="2565121" cy="1740067"/>
            </a:xfrm>
          </p:grpSpPr>
          <p:grpSp>
            <p:nvGrpSpPr>
              <p:cNvPr id="44" name="Group 43"/>
              <p:cNvGrpSpPr/>
              <p:nvPr/>
            </p:nvGrpSpPr>
            <p:grpSpPr>
              <a:xfrm>
                <a:off x="6300610" y="1322044"/>
                <a:ext cx="1199445" cy="1641290"/>
                <a:chOff x="7115666" y="1425222"/>
                <a:chExt cx="1199445" cy="1862668"/>
              </a:xfrm>
            </p:grpSpPr>
            <p:pic>
              <p:nvPicPr>
                <p:cNvPr id="48" name="Picture 47"/>
                <p:cNvPicPr>
                  <a:picLocks noChangeAspect="1"/>
                </p:cNvPicPr>
                <p:nvPr/>
              </p:nvPicPr>
              <p:blipFill rotWithShape="1">
                <a:blip r:embed="rId4"/>
                <a:srcRect l="36883" t="25223" r="34876" b="40760"/>
                <a:stretch/>
              </p:blipFill>
              <p:spPr>
                <a:xfrm rot="5400000">
                  <a:off x="7223745" y="1793077"/>
                  <a:ext cx="1211271" cy="799761"/>
                </a:xfrm>
                <a:prstGeom prst="rect">
                  <a:avLst/>
                </a:prstGeom>
              </p:spPr>
            </p:pic>
            <p:sp>
              <p:nvSpPr>
                <p:cNvPr id="49" name="Rectangle 48"/>
                <p:cNvSpPr/>
                <p:nvPr/>
              </p:nvSpPr>
              <p:spPr>
                <a:xfrm>
                  <a:off x="7115666" y="1425222"/>
                  <a:ext cx="1199445" cy="185729"/>
                </a:xfrm>
                <a:prstGeom prst="rect">
                  <a:avLst/>
                </a:prstGeom>
                <a:blipFill rotWithShape="1">
                  <a:blip r:embed="rId5"/>
                  <a:tile tx="0" ty="0" sx="100000" sy="100000" flip="none" algn="tl"/>
                </a:blip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0" name="Oval 49"/>
                <p:cNvSpPr/>
                <p:nvPr/>
              </p:nvSpPr>
              <p:spPr>
                <a:xfrm>
                  <a:off x="7500055" y="2822224"/>
                  <a:ext cx="515056" cy="465666"/>
                </a:xfrm>
                <a:prstGeom prst="ellipse">
                  <a:avLst/>
                </a:prstGeom>
                <a:gradFill flip="none" rotWithShape="1">
                  <a:gsLst>
                    <a:gs pos="86000">
                      <a:schemeClr val="tx1">
                        <a:lumMod val="50000"/>
                        <a:lumOff val="50000"/>
                      </a:schemeClr>
                    </a:gs>
                    <a:gs pos="6000">
                      <a:srgbClr val="FFFFFF"/>
                    </a:gs>
                    <a:gs pos="93000">
                      <a:schemeClr val="tx1">
                        <a:lumMod val="50000"/>
                        <a:lumOff val="50000"/>
                      </a:schemeClr>
                    </a:gs>
                    <a:gs pos="96000">
                      <a:schemeClr val="tx1">
                        <a:lumMod val="50000"/>
                        <a:lumOff val="50000"/>
                      </a:schemeClr>
                    </a:gs>
                  </a:gsLst>
                  <a:path path="circle">
                    <a:fillToRect l="50000" t="50000" r="50000" b="50000"/>
                  </a:path>
                  <a:tileRect/>
                </a:gra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cxnSp>
            <p:nvCxnSpPr>
              <p:cNvPr id="45" name="Straight Arrow Connector 44"/>
              <p:cNvCxnSpPr/>
              <p:nvPr/>
            </p:nvCxnSpPr>
            <p:spPr>
              <a:xfrm>
                <a:off x="7676444" y="2332366"/>
                <a:ext cx="0" cy="729745"/>
              </a:xfrm>
              <a:prstGeom prst="straightConnector1">
                <a:avLst/>
              </a:prstGeom>
              <a:ln>
                <a:solidFill>
                  <a:schemeClr val="tx1"/>
                </a:solidFill>
                <a:headEnd type="none" w="lg" len="med"/>
                <a:tailEnd type="arrow" w="lg" len="med"/>
              </a:ln>
            </p:spPr>
            <p:style>
              <a:lnRef idx="2">
                <a:schemeClr val="accent1"/>
              </a:lnRef>
              <a:fillRef idx="0">
                <a:schemeClr val="accent1"/>
              </a:fillRef>
              <a:effectRef idx="1">
                <a:schemeClr val="accent1"/>
              </a:effectRef>
              <a:fontRef idx="minor">
                <a:schemeClr val="tx1"/>
              </a:fontRef>
            </p:style>
          </p:cxnSp>
          <p:cxnSp>
            <p:nvCxnSpPr>
              <p:cNvPr id="46" name="Straight Arrow Connector 45"/>
              <p:cNvCxnSpPr/>
              <p:nvPr/>
            </p:nvCxnSpPr>
            <p:spPr>
              <a:xfrm flipV="1">
                <a:off x="7676444" y="1485699"/>
                <a:ext cx="0" cy="706766"/>
              </a:xfrm>
              <a:prstGeom prst="straightConnector1">
                <a:avLst/>
              </a:prstGeom>
              <a:ln>
                <a:solidFill>
                  <a:schemeClr val="tx1"/>
                </a:solidFill>
                <a:headEnd type="none" w="lg" len="med"/>
                <a:tailEnd type="arrow" w="lg" len="med"/>
              </a:ln>
            </p:spPr>
            <p:style>
              <a:lnRef idx="2">
                <a:schemeClr val="accent1"/>
              </a:lnRef>
              <a:fillRef idx="0">
                <a:schemeClr val="accent1"/>
              </a:fillRef>
              <a:effectRef idx="1">
                <a:schemeClr val="accent1"/>
              </a:effectRef>
              <a:fontRef idx="minor">
                <a:schemeClr val="tx1"/>
              </a:fontRef>
            </p:style>
          </p:cxnSp>
          <p:sp>
            <p:nvSpPr>
              <p:cNvPr id="47" name="TextBox 46"/>
              <p:cNvSpPr txBox="1"/>
              <p:nvPr/>
            </p:nvSpPr>
            <p:spPr>
              <a:xfrm>
                <a:off x="7676444" y="1755202"/>
                <a:ext cx="1189287" cy="923330"/>
              </a:xfrm>
              <a:prstGeom prst="rect">
                <a:avLst/>
              </a:prstGeom>
              <a:noFill/>
            </p:spPr>
            <p:txBody>
              <a:bodyPr wrap="square" rtlCol="0">
                <a:spAutoFit/>
              </a:bodyPr>
              <a:lstStyle/>
              <a:p>
                <a:r>
                  <a:rPr lang="en-US" b="1" dirty="0" err="1" smtClean="0">
                    <a:latin typeface="Century Gothic"/>
                    <a:cs typeface="Century Gothic"/>
                  </a:rPr>
                  <a:t>Fk</a:t>
                </a:r>
                <a:endParaRPr lang="en-US" b="1" dirty="0" smtClean="0">
                  <a:latin typeface="Century Gothic"/>
                  <a:cs typeface="Century Gothic"/>
                </a:endParaRPr>
              </a:p>
              <a:p>
                <a:endParaRPr lang="en-US" b="1" dirty="0" smtClean="0">
                  <a:latin typeface="Century Gothic"/>
                  <a:cs typeface="Century Gothic"/>
                </a:endParaRPr>
              </a:p>
              <a:p>
                <a:r>
                  <a:rPr lang="en-US" b="1" dirty="0" err="1" smtClean="0">
                    <a:latin typeface="Century Gothic"/>
                    <a:cs typeface="Century Gothic"/>
                  </a:rPr>
                  <a:t>Fg</a:t>
                </a:r>
                <a:endParaRPr lang="en-US" b="1" dirty="0">
                  <a:latin typeface="Century Gothic"/>
                  <a:cs typeface="Century Gothic"/>
                </a:endParaRPr>
              </a:p>
            </p:txBody>
          </p:sp>
        </p:grpSp>
      </p:grpSp>
      <p:sp>
        <p:nvSpPr>
          <p:cNvPr id="55" name="Content Placeholder 2"/>
          <p:cNvSpPr txBox="1">
            <a:spLocks/>
          </p:cNvSpPr>
          <p:nvPr/>
        </p:nvSpPr>
        <p:spPr>
          <a:xfrm>
            <a:off x="-243089" y="910579"/>
            <a:ext cx="9461501" cy="804919"/>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Font typeface="Arial"/>
              <a:buNone/>
            </a:pPr>
            <a:r>
              <a:rPr lang="en-US" sz="1200" dirty="0" smtClean="0">
                <a:latin typeface="Century Gothic"/>
                <a:cs typeface="Century Gothic"/>
              </a:rPr>
              <a:t>Boehm+ (2002), Chen+ (2002), </a:t>
            </a:r>
            <a:r>
              <a:rPr lang="en-US" sz="1200" dirty="0" err="1" smtClean="0">
                <a:latin typeface="Century Gothic"/>
                <a:cs typeface="Century Gothic"/>
              </a:rPr>
              <a:t>Dubovsky</a:t>
            </a:r>
            <a:r>
              <a:rPr lang="en-US" sz="1200" dirty="0" smtClean="0">
                <a:latin typeface="Century Gothic"/>
                <a:cs typeface="Century Gothic"/>
              </a:rPr>
              <a:t>+ (2004), </a:t>
            </a:r>
            <a:r>
              <a:rPr lang="en-US" sz="1200" dirty="0" err="1" smtClean="0">
                <a:latin typeface="Century Gothic"/>
                <a:cs typeface="Century Gothic"/>
              </a:rPr>
              <a:t>Sigurdson</a:t>
            </a:r>
            <a:r>
              <a:rPr lang="en-US" sz="1200" dirty="0" smtClean="0">
                <a:latin typeface="Century Gothic"/>
                <a:cs typeface="Century Gothic"/>
              </a:rPr>
              <a:t>+ (2004), </a:t>
            </a:r>
          </a:p>
          <a:p>
            <a:pPr marL="0" indent="0" algn="ctr">
              <a:buNone/>
            </a:pPr>
            <a:r>
              <a:rPr lang="en-US" sz="1200" dirty="0" err="1" smtClean="0">
                <a:latin typeface="Century Gothic"/>
                <a:cs typeface="Century Gothic"/>
              </a:rPr>
              <a:t>Dvorkin</a:t>
            </a:r>
            <a:r>
              <a:rPr lang="en-US" sz="1200" dirty="0">
                <a:latin typeface="Century Gothic"/>
                <a:cs typeface="Century Gothic"/>
              </a:rPr>
              <a:t>+</a:t>
            </a:r>
            <a:r>
              <a:rPr lang="en-US" sz="1200" dirty="0" smtClean="0">
                <a:latin typeface="Century Gothic"/>
                <a:cs typeface="Century Gothic"/>
              </a:rPr>
              <a:t> (2014)</a:t>
            </a:r>
            <a:r>
              <a:rPr lang="en-US" sz="1200" dirty="0">
                <a:latin typeface="Century Gothic"/>
                <a:cs typeface="Century Gothic"/>
              </a:rPr>
              <a:t>, VG and </a:t>
            </a:r>
            <a:r>
              <a:rPr lang="en-US" sz="1200" dirty="0" err="1">
                <a:latin typeface="Century Gothic"/>
                <a:cs typeface="Century Gothic"/>
              </a:rPr>
              <a:t>Boddy</a:t>
            </a:r>
            <a:r>
              <a:rPr lang="en-US" sz="1200" dirty="0">
                <a:latin typeface="Century Gothic"/>
                <a:cs typeface="Century Gothic"/>
              </a:rPr>
              <a:t> (2017), </a:t>
            </a:r>
            <a:r>
              <a:rPr lang="en-US" sz="1200" dirty="0" err="1">
                <a:latin typeface="Century Gothic"/>
                <a:cs typeface="Century Gothic"/>
              </a:rPr>
              <a:t>Boddy</a:t>
            </a:r>
            <a:r>
              <a:rPr lang="en-US" sz="1200" dirty="0">
                <a:latin typeface="Century Gothic"/>
                <a:cs typeface="Century Gothic"/>
              </a:rPr>
              <a:t> and VG (2018), </a:t>
            </a:r>
            <a:r>
              <a:rPr lang="en-US" sz="1200" dirty="0" err="1" smtClean="0">
                <a:latin typeface="Century Gothic"/>
                <a:cs typeface="Century Gothic"/>
              </a:rPr>
              <a:t>Xu</a:t>
            </a:r>
            <a:r>
              <a:rPr lang="en-US" sz="1200" dirty="0" smtClean="0">
                <a:latin typeface="Century Gothic"/>
                <a:cs typeface="Century Gothic"/>
              </a:rPr>
              <a:t>+ </a:t>
            </a:r>
            <a:r>
              <a:rPr lang="en-US" sz="1200" dirty="0">
                <a:latin typeface="Century Gothic"/>
                <a:cs typeface="Century Gothic"/>
              </a:rPr>
              <a:t>(2018), </a:t>
            </a:r>
            <a:r>
              <a:rPr lang="en-US" sz="1200" dirty="0" err="1" smtClean="0">
                <a:latin typeface="Century Gothic"/>
                <a:cs typeface="Century Gothic"/>
              </a:rPr>
              <a:t>Slatyer</a:t>
            </a:r>
            <a:r>
              <a:rPr lang="en-US" sz="1200" dirty="0" smtClean="0">
                <a:latin typeface="Century Gothic"/>
                <a:cs typeface="Century Gothic"/>
              </a:rPr>
              <a:t>+ </a:t>
            </a:r>
            <a:r>
              <a:rPr lang="en-US" sz="1200" dirty="0">
                <a:latin typeface="Century Gothic"/>
                <a:cs typeface="Century Gothic"/>
              </a:rPr>
              <a:t>(2018), </a:t>
            </a:r>
            <a:r>
              <a:rPr lang="en-US" sz="1200" dirty="0" smtClean="0">
                <a:latin typeface="Century Gothic"/>
                <a:cs typeface="Century Gothic"/>
              </a:rPr>
              <a:t>etc.</a:t>
            </a:r>
          </a:p>
        </p:txBody>
      </p:sp>
    </p:spTree>
    <p:extLst>
      <p:ext uri="{BB962C8B-B14F-4D97-AF65-F5344CB8AC3E}">
        <p14:creationId xmlns:p14="http://schemas.microsoft.com/office/powerpoint/2010/main" val="2890412319"/>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p:cNvSpPr>
            <a:spLocks noGrp="1"/>
          </p:cNvSpPr>
          <p:nvPr>
            <p:ph type="title"/>
          </p:nvPr>
        </p:nvSpPr>
        <p:spPr>
          <a:xfrm>
            <a:off x="-33665" y="923508"/>
            <a:ext cx="9379164" cy="1336956"/>
          </a:xfrm>
        </p:spPr>
        <p:txBody>
          <a:bodyPr>
            <a:normAutofit/>
          </a:bodyPr>
          <a:lstStyle/>
          <a:p>
            <a:r>
              <a:rPr lang="en-US" sz="1600" dirty="0" smtClean="0">
                <a:solidFill>
                  <a:srgbClr val="000000"/>
                </a:solidFill>
                <a:latin typeface="Century Gothic"/>
                <a:cs typeface="Century Gothic"/>
              </a:rPr>
              <a:t>v-independent DM scattering with proton: 95% confidence upper limit</a:t>
            </a:r>
            <a:endParaRPr lang="en-US" sz="1000" dirty="0">
              <a:solidFill>
                <a:srgbClr val="000000"/>
              </a:solidFill>
              <a:latin typeface="Century Gothic"/>
              <a:cs typeface="Century Gothic"/>
            </a:endParaRPr>
          </a:p>
        </p:txBody>
      </p:sp>
      <p:sp>
        <p:nvSpPr>
          <p:cNvPr id="2" name="Slide Number Placeholder 1"/>
          <p:cNvSpPr>
            <a:spLocks noGrp="1"/>
          </p:cNvSpPr>
          <p:nvPr>
            <p:ph type="sldNum" sz="quarter" idx="12"/>
          </p:nvPr>
        </p:nvSpPr>
        <p:spPr/>
        <p:txBody>
          <a:bodyPr/>
          <a:lstStyle/>
          <a:p>
            <a:fld id="{9D1280C7-55B9-2942-B6E5-1BA52C963E2F}" type="slidenum">
              <a:rPr lang="en-US" smtClean="0">
                <a:solidFill>
                  <a:prstClr val="black">
                    <a:tint val="75000"/>
                  </a:prstClr>
                </a:solidFill>
                <a:latin typeface="Calibri"/>
              </a:rPr>
              <a:pPr/>
              <a:t>9</a:t>
            </a:fld>
            <a:endParaRPr lang="en-US">
              <a:solidFill>
                <a:prstClr val="black">
                  <a:tint val="75000"/>
                </a:prstClr>
              </a:solidFill>
              <a:latin typeface="Calibri"/>
            </a:endParaRPr>
          </a:p>
        </p:txBody>
      </p:sp>
      <p:sp>
        <p:nvSpPr>
          <p:cNvPr id="3" name="Rectangle 2"/>
          <p:cNvSpPr/>
          <p:nvPr/>
        </p:nvSpPr>
        <p:spPr>
          <a:xfrm>
            <a:off x="-186107" y="5861949"/>
            <a:ext cx="9673756" cy="984885"/>
          </a:xfrm>
          <a:prstGeom prst="rect">
            <a:avLst/>
          </a:prstGeom>
        </p:spPr>
        <p:txBody>
          <a:bodyPr wrap="square">
            <a:spAutoFit/>
          </a:bodyPr>
          <a:lstStyle/>
          <a:p>
            <a:pPr algn="ctr"/>
            <a:endParaRPr lang="en-US" b="1" dirty="0">
              <a:solidFill>
                <a:srgbClr val="6E23C6"/>
              </a:solidFill>
              <a:latin typeface="Century Gothic"/>
              <a:cs typeface="Century Gothic"/>
            </a:endParaRPr>
          </a:p>
          <a:p>
            <a:pPr algn="ctr"/>
            <a:r>
              <a:rPr lang="en-US" sz="2000" dirty="0" smtClean="0">
                <a:solidFill>
                  <a:srgbClr val="800000"/>
                </a:solidFill>
                <a:latin typeface="Century Gothic"/>
                <a:cs typeface="Century Gothic"/>
              </a:rPr>
              <a:t>High cross sections, sub-</a:t>
            </a:r>
            <a:r>
              <a:rPr lang="en-US" sz="2000" dirty="0" err="1" smtClean="0">
                <a:solidFill>
                  <a:srgbClr val="800000"/>
                </a:solidFill>
                <a:latin typeface="Century Gothic"/>
                <a:cs typeface="Century Gothic"/>
              </a:rPr>
              <a:t>GeV</a:t>
            </a:r>
            <a:r>
              <a:rPr lang="en-US" sz="2000" dirty="0" smtClean="0">
                <a:solidFill>
                  <a:srgbClr val="800000"/>
                </a:solidFill>
                <a:latin typeface="Century Gothic"/>
                <a:cs typeface="Century Gothic"/>
              </a:rPr>
              <a:t> mass</a:t>
            </a:r>
            <a:endParaRPr lang="en-US" sz="2000" dirty="0">
              <a:solidFill>
                <a:srgbClr val="800000"/>
              </a:solidFill>
              <a:latin typeface="Century Gothic"/>
              <a:cs typeface="Century Gothic"/>
            </a:endParaRPr>
          </a:p>
          <a:p>
            <a:pPr algn="ctr"/>
            <a:endParaRPr lang="en-US" sz="2000" b="1" dirty="0">
              <a:solidFill>
                <a:srgbClr val="6E23C6"/>
              </a:solidFill>
              <a:latin typeface="Century Gothic"/>
              <a:cs typeface="Century Gothic"/>
            </a:endParaRP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28480" y="1924949"/>
            <a:ext cx="5363583" cy="3937000"/>
          </a:xfrm>
          <a:prstGeom prst="rect">
            <a:avLst/>
          </a:prstGeom>
        </p:spPr>
      </p:pic>
      <p:sp>
        <p:nvSpPr>
          <p:cNvPr id="11" name="Content Placeholder 2"/>
          <p:cNvSpPr txBox="1">
            <a:spLocks/>
          </p:cNvSpPr>
          <p:nvPr/>
        </p:nvSpPr>
        <p:spPr>
          <a:xfrm>
            <a:off x="6843059" y="2061883"/>
            <a:ext cx="2644590" cy="1013944"/>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z="1600" dirty="0" smtClean="0">
                <a:latin typeface="Century Gothic"/>
                <a:cs typeface="Century Gothic"/>
              </a:rPr>
              <a:t>VG and </a:t>
            </a:r>
            <a:r>
              <a:rPr lang="en-US" sz="1600" dirty="0" err="1" smtClean="0">
                <a:latin typeface="Century Gothic"/>
                <a:cs typeface="Century Gothic"/>
              </a:rPr>
              <a:t>Boddy</a:t>
            </a:r>
            <a:r>
              <a:rPr lang="en-US" sz="1600" dirty="0" smtClean="0">
                <a:latin typeface="Century Gothic"/>
                <a:cs typeface="Century Gothic"/>
              </a:rPr>
              <a:t> </a:t>
            </a:r>
          </a:p>
          <a:p>
            <a:pPr marL="0" indent="0">
              <a:buFont typeface="Arial"/>
              <a:buNone/>
            </a:pPr>
            <a:r>
              <a:rPr lang="en-US" sz="1600" dirty="0" smtClean="0">
                <a:latin typeface="Century Gothic"/>
                <a:cs typeface="Century Gothic"/>
              </a:rPr>
              <a:t>(PRL, 2018)</a:t>
            </a:r>
          </a:p>
          <a:p>
            <a:pPr marL="0" indent="0">
              <a:buFont typeface="Arial"/>
              <a:buNone/>
            </a:pPr>
            <a:endParaRPr lang="en-US" sz="1600" dirty="0">
              <a:latin typeface="Century Gothic"/>
              <a:cs typeface="Century Gothic"/>
            </a:endParaRPr>
          </a:p>
          <a:p>
            <a:pPr marL="0" indent="0">
              <a:buNone/>
            </a:pPr>
            <a:endParaRPr lang="en-US" sz="1600" dirty="0" smtClean="0">
              <a:latin typeface="Century Gothic"/>
              <a:cs typeface="Century Gothic"/>
            </a:endParaRPr>
          </a:p>
          <a:p>
            <a:pPr marL="0" indent="0">
              <a:buFont typeface="Arial"/>
              <a:buNone/>
            </a:pPr>
            <a:endParaRPr lang="en-US" sz="1600" dirty="0">
              <a:latin typeface="Century Gothic"/>
              <a:cs typeface="Century Gothic"/>
            </a:endParaRPr>
          </a:p>
          <a:p>
            <a:pPr marL="0" indent="0">
              <a:buFont typeface="Arial"/>
              <a:buNone/>
            </a:pPr>
            <a:endParaRPr lang="en-US" sz="1600" dirty="0" smtClean="0">
              <a:latin typeface="Century Gothic"/>
              <a:cs typeface="Century Gothic"/>
            </a:endParaRPr>
          </a:p>
        </p:txBody>
      </p:sp>
      <p:sp>
        <p:nvSpPr>
          <p:cNvPr id="9" name="Title 1"/>
          <p:cNvSpPr txBox="1">
            <a:spLocks/>
          </p:cNvSpPr>
          <p:nvPr/>
        </p:nvSpPr>
        <p:spPr>
          <a:xfrm>
            <a:off x="-768613" y="-105420"/>
            <a:ext cx="10509960" cy="1336956"/>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2800" dirty="0" smtClean="0">
                <a:solidFill>
                  <a:srgbClr val="800000"/>
                </a:solidFill>
                <a:latin typeface="Century Gothic"/>
                <a:cs typeface="Century Gothic"/>
              </a:rPr>
              <a:t>Momentum transfer: Planck limits</a:t>
            </a:r>
            <a:endParaRPr lang="en-US" sz="1400" dirty="0">
              <a:solidFill>
                <a:srgbClr val="800000"/>
              </a:solidFill>
              <a:latin typeface="Century Gothic"/>
              <a:cs typeface="Century Gothic"/>
            </a:endParaRPr>
          </a:p>
        </p:txBody>
      </p:sp>
    </p:spTree>
    <p:extLst>
      <p:ext uri="{BB962C8B-B14F-4D97-AF65-F5344CB8AC3E}">
        <p14:creationId xmlns:p14="http://schemas.microsoft.com/office/powerpoint/2010/main" val="1288151798"/>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89557</TotalTime>
  <Words>2092</Words>
  <Application>Microsoft Macintosh PowerPoint</Application>
  <PresentationFormat>On-screen Show (4:3)</PresentationFormat>
  <Paragraphs>323</Paragraphs>
  <Slides>33</Slides>
  <Notes>27</Notes>
  <HiddenSlides>0</HiddenSlides>
  <MMClips>0</MMClips>
  <ScaleCrop>false</ScaleCrop>
  <HeadingPairs>
    <vt:vector size="6" baseType="variant">
      <vt:variant>
        <vt:lpstr>Theme</vt:lpstr>
      </vt:variant>
      <vt:variant>
        <vt:i4>2</vt:i4>
      </vt:variant>
      <vt:variant>
        <vt:lpstr>Embedded OLE Servers</vt:lpstr>
      </vt:variant>
      <vt:variant>
        <vt:i4>2</vt:i4>
      </vt:variant>
      <vt:variant>
        <vt:lpstr>Slide Titles</vt:lpstr>
      </vt:variant>
      <vt:variant>
        <vt:i4>33</vt:i4>
      </vt:variant>
    </vt:vector>
  </HeadingPairs>
  <TitlesOfParts>
    <vt:vector size="37" baseType="lpstr">
      <vt:lpstr>1_Office Theme</vt:lpstr>
      <vt:lpstr>Office Theme</vt:lpstr>
      <vt:lpstr>Equation</vt:lpstr>
      <vt:lpstr>MathType 6.0 Equation</vt:lpstr>
      <vt:lpstr>Cosmological Probes   of Dark Matter Interactions</vt:lpstr>
      <vt:lpstr>Outline*  [case study: DM-baryon elastic scattering]</vt:lpstr>
      <vt:lpstr>I.  CMB on DM-baryon scattering</vt:lpstr>
      <vt:lpstr>Lab-based low-energy searches</vt:lpstr>
      <vt:lpstr>Cosmic microwave background [CMB]</vt:lpstr>
      <vt:lpstr>Heat transfer: spectral distortions</vt:lpstr>
      <vt:lpstr>Momentum transfer: power-spectrum distortions</vt:lpstr>
      <vt:lpstr>Momentum transfer: power-spectrum distortions</vt:lpstr>
      <vt:lpstr>v-independent DM scattering with proton: 95% confidence upper limit</vt:lpstr>
      <vt:lpstr>PowerPoint Presentation</vt:lpstr>
      <vt:lpstr>PowerPoint Presentation</vt:lpstr>
      <vt:lpstr>PowerPoint Presentation</vt:lpstr>
      <vt:lpstr>PowerPoint Presentation</vt:lpstr>
      <vt:lpstr>Late-time momentum transfer  Limits on     interaction from Planck</vt:lpstr>
      <vt:lpstr>II.  21-cm cosmology</vt:lpstr>
      <vt:lpstr>PowerPoint Presentation</vt:lpstr>
      <vt:lpstr>PowerPoint Presentation</vt:lpstr>
      <vt:lpstr>EDGES vs Planck</vt:lpstr>
      <vt:lpstr>Limits on interacting fraction (v-4 scattering)</vt:lpstr>
      <vt:lpstr>III.  Distinguishability of DM signals</vt:lpstr>
      <vt:lpstr>How distinct are DM signals really?</vt:lpstr>
      <vt:lpstr>How distinct are DM signals really?</vt:lpstr>
      <vt:lpstr>IV.  What’s next?</vt:lpstr>
      <vt:lpstr>PowerPoint Presentation</vt:lpstr>
      <vt:lpstr>Next up: high-resolution CMB observations</vt:lpstr>
      <vt:lpstr>PowerPoint Presentation</vt:lpstr>
      <vt:lpstr>PowerPoint Presentation</vt:lpstr>
      <vt:lpstr>Summary</vt:lpstr>
      <vt:lpstr>PowerPoint Presentation</vt:lpstr>
      <vt:lpstr>Scattering in the early universe</vt:lpstr>
      <vt:lpstr>Late-time scattering: relative bulk velocity</vt:lpstr>
      <vt:lpstr>CMB residuals</vt:lpstr>
      <vt:lpstr>PowerPoint Presentation</vt:lpstr>
    </vt:vector>
  </TitlesOfParts>
  <Company>IAS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Vera Gluscevic</dc:creator>
  <cp:lastModifiedBy>Vera Gluscevic</cp:lastModifiedBy>
  <cp:revision>1593</cp:revision>
  <cp:lastPrinted>2018-08-21T07:46:43Z</cp:lastPrinted>
  <dcterms:created xsi:type="dcterms:W3CDTF">2015-05-16T18:23:18Z</dcterms:created>
  <dcterms:modified xsi:type="dcterms:W3CDTF">2018-08-21T07:52:23Z</dcterms:modified>
</cp:coreProperties>
</file>