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ppt" ContentType="application/vnd.ms-powerpoint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80" r:id="rId3"/>
    <p:sldId id="279" r:id="rId4"/>
    <p:sldId id="289" r:id="rId5"/>
    <p:sldId id="294" r:id="rId6"/>
    <p:sldId id="293" r:id="rId7"/>
    <p:sldId id="287" r:id="rId8"/>
    <p:sldId id="288" r:id="rId9"/>
    <p:sldId id="290" r:id="rId10"/>
    <p:sldId id="295" r:id="rId11"/>
    <p:sldId id="292" r:id="rId12"/>
    <p:sldId id="281" r:id="rId13"/>
    <p:sldId id="282" r:id="rId14"/>
    <p:sldId id="284" r:id="rId15"/>
    <p:sldId id="285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04"/>
    <p:restoredTop sz="93216"/>
  </p:normalViewPr>
  <p:slideViewPr>
    <p:cSldViewPr snapToGrid="0" snapToObjects="1">
      <p:cViewPr>
        <p:scale>
          <a:sx n="45" d="100"/>
          <a:sy n="45" d="100"/>
        </p:scale>
        <p:origin x="-1968" y="-10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5" d="100"/>
        <a:sy n="4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7F490-E1B8-5E4C-9CDD-6D05421211E3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BBD34-6C79-AA48-B125-E3B617335D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299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5763" y="685800"/>
            <a:ext cx="6075362" cy="3417888"/>
          </a:xfrm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fr-FR">
              <a:latin typeface="Times New Roman" charset="0"/>
              <a:ea typeface="ＭＳ Ｐゴシック" charset="-128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5C4531F-4809-6E47-997C-4C0266AA8B7A}" type="slidenum">
              <a:rPr lang="en-US" altLang="fr-FR">
                <a:latin typeface="DejaVu Serif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fr-FR">
              <a:latin typeface="DejaVu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900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5763" y="685800"/>
            <a:ext cx="6075362" cy="3417888"/>
          </a:xfrm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fr-FR">
              <a:latin typeface="Times New Roman" charset="0"/>
              <a:ea typeface="ＭＳ Ｐゴシック" charset="-128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DBBAB93-579E-CF45-9EC7-E8CB8D163C71}" type="slidenum">
              <a:rPr lang="en-US" altLang="fr-FR">
                <a:latin typeface="DejaVu Serif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fr-FR">
              <a:latin typeface="DejaVu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015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5763" y="685800"/>
            <a:ext cx="6075362" cy="3417888"/>
          </a:xfrm>
        </p:spPr>
      </p:sp>
      <p:sp>
        <p:nvSpPr>
          <p:cNvPr id="76802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fr-FR">
              <a:latin typeface="Times New Roman" charset="0"/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418D6F8-D0F2-EA4A-AA55-C13007E66144}" type="slidenum">
              <a:rPr lang="en-US" altLang="fr-FR">
                <a:latin typeface="DejaVu Serif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fr-FR">
              <a:latin typeface="DejaVu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49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5763" y="685800"/>
            <a:ext cx="6075362" cy="3417888"/>
          </a:xfrm>
        </p:spPr>
      </p:sp>
      <p:sp>
        <p:nvSpPr>
          <p:cNvPr id="91138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fr-FR">
              <a:latin typeface="Times New Roman" charset="0"/>
              <a:ea typeface="ＭＳ Ｐゴシック" charset="-128"/>
            </a:endParaRP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07D98A8-AA0C-414D-B035-DE38C792C543}" type="slidenum">
              <a:rPr lang="en-US" altLang="fr-FR">
                <a:latin typeface="DejaVu Serif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fr-FR">
              <a:latin typeface="DejaVu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856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5763" y="685800"/>
            <a:ext cx="6075362" cy="3417888"/>
          </a:xfrm>
        </p:spPr>
      </p:sp>
      <p:sp>
        <p:nvSpPr>
          <p:cNvPr id="154626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fr-FR">
              <a:latin typeface="Times New Roman" charset="0"/>
              <a:ea typeface="ＭＳ Ｐゴシック" charset="-128"/>
            </a:endParaRPr>
          </a:p>
        </p:txBody>
      </p:sp>
      <p:sp>
        <p:nvSpPr>
          <p:cNvPr id="154627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61CF206-E2D6-BF4B-B2B9-D17F6B103CF5}" type="slidenum">
              <a:rPr lang="en-US" altLang="fr-FR">
                <a:latin typeface="DejaVu Serif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fr-FR">
              <a:latin typeface="DejaVu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930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5763" y="685800"/>
            <a:ext cx="6075362" cy="3417888"/>
          </a:xfrm>
        </p:spPr>
      </p:sp>
      <p:sp>
        <p:nvSpPr>
          <p:cNvPr id="15667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fr-FR">
              <a:latin typeface="Times New Roman" charset="0"/>
              <a:ea typeface="ＭＳ Ｐゴシック" charset="-128"/>
            </a:endParaRPr>
          </a:p>
        </p:txBody>
      </p:sp>
      <p:sp>
        <p:nvSpPr>
          <p:cNvPr id="156675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3B92C43-C340-AC43-AC58-A2F19FA2CFE1}" type="slidenum">
              <a:rPr lang="en-US" altLang="fr-FR">
                <a:latin typeface="DejaVu Serif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fr-FR">
              <a:latin typeface="DejaVu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841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5763" y="685800"/>
            <a:ext cx="6075362" cy="3417888"/>
          </a:xfrm>
        </p:spPr>
      </p:sp>
      <p:sp>
        <p:nvSpPr>
          <p:cNvPr id="158722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fr-FR">
              <a:latin typeface="Times New Roman" charset="0"/>
              <a:ea typeface="ＭＳ Ｐゴシック" charset="-128"/>
            </a:endParaRPr>
          </a:p>
        </p:txBody>
      </p:sp>
      <p:sp>
        <p:nvSpPr>
          <p:cNvPr id="158723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6B58A97-08C2-BF4A-8457-8023C000B0A2}" type="slidenum">
              <a:rPr lang="en-US" altLang="fr-FR">
                <a:latin typeface="DejaVu Serif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fr-FR">
              <a:latin typeface="DejaVu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766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5763" y="685800"/>
            <a:ext cx="6075362" cy="3417888"/>
          </a:xfrm>
        </p:spPr>
      </p:sp>
      <p:sp>
        <p:nvSpPr>
          <p:cNvPr id="16077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fr-FR">
              <a:latin typeface="Times New Roman" charset="0"/>
              <a:ea typeface="ＭＳ Ｐゴシック" charset="-128"/>
            </a:endParaRPr>
          </a:p>
        </p:txBody>
      </p:sp>
      <p:sp>
        <p:nvSpPr>
          <p:cNvPr id="160771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1019264-7171-E046-B41F-90418E052EB5}" type="slidenum">
              <a:rPr lang="en-US" altLang="fr-FR">
                <a:latin typeface="DejaVu Serif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fr-FR">
              <a:latin typeface="DejaVu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502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5763" y="685800"/>
            <a:ext cx="6075362" cy="3417888"/>
          </a:xfrm>
        </p:spPr>
      </p:sp>
      <p:sp>
        <p:nvSpPr>
          <p:cNvPr id="162818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fr-FR">
              <a:latin typeface="Times New Roman" charset="0"/>
              <a:ea typeface="ＭＳ Ｐゴシック" charset="-128"/>
            </a:endParaRPr>
          </a:p>
        </p:txBody>
      </p:sp>
      <p:sp>
        <p:nvSpPr>
          <p:cNvPr id="162819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EB3B229-CA46-5A4D-A214-EAEF4D254B6A}" type="slidenum">
              <a:rPr lang="en-US" altLang="fr-FR">
                <a:latin typeface="DejaVu Serif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fr-FR">
              <a:latin typeface="DejaVu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61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92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919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23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41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73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714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583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77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795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613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35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D4B7D-C886-9F49-8D8F-D4F9E2AFD537}" type="datetimeFigureOut">
              <a:rPr lang="fr-FR" smtClean="0"/>
              <a:t>09/05/19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F8CF8-3E80-5241-A64C-4F4C3B3B294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574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1.png"/><Relationship Id="rId6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PowerPoint_97_-_2003_Presentation1.ppt"/><Relationship Id="rId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60921" y="649515"/>
            <a:ext cx="9144000" cy="724233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</a:rPr>
              <a:t>Introduction to </a:t>
            </a:r>
            <a:r>
              <a:rPr lang="fr-FR" sz="4000" b="1" dirty="0" smtClean="0"/>
              <a:t>DM </a:t>
            </a:r>
            <a:r>
              <a:rPr lang="fr-FR" sz="4000" b="1" dirty="0" smtClean="0">
                <a:solidFill>
                  <a:srgbClr val="C00000"/>
                </a:solidFill>
              </a:rPr>
              <a:t>direct </a:t>
            </a:r>
            <a:r>
              <a:rPr lang="fr-FR" sz="4000" b="1" dirty="0" err="1" smtClean="0">
                <a:solidFill>
                  <a:srgbClr val="C00000"/>
                </a:solidFill>
              </a:rPr>
              <a:t>detection</a:t>
            </a:r>
            <a:r>
              <a:rPr lang="fr-FR" sz="4000" b="1" dirty="0" smtClean="0">
                <a:solidFill>
                  <a:srgbClr val="C00000"/>
                </a:solidFill>
              </a:rPr>
              <a:t> </a:t>
            </a:r>
            <a:endParaRPr lang="fr-FR" sz="4000" b="1" dirty="0">
              <a:solidFill>
                <a:srgbClr val="C0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118845" y="3444374"/>
            <a:ext cx="2856614" cy="1313785"/>
          </a:xfrm>
        </p:spPr>
        <p:txBody>
          <a:bodyPr>
            <a:normAutofit/>
          </a:bodyPr>
          <a:lstStyle/>
          <a:p>
            <a:r>
              <a:rPr lang="fr-FR" sz="2600" dirty="0" err="1" smtClean="0">
                <a:solidFill>
                  <a:srgbClr val="7030A0"/>
                </a:solidFill>
              </a:rPr>
              <a:t>Charling</a:t>
            </a:r>
            <a:r>
              <a:rPr lang="fr-FR" sz="2600" dirty="0" smtClean="0">
                <a:solidFill>
                  <a:srgbClr val="7030A0"/>
                </a:solidFill>
              </a:rPr>
              <a:t> Tao</a:t>
            </a:r>
            <a:endParaRPr lang="fr-FR" sz="2200" dirty="0"/>
          </a:p>
          <a:p>
            <a:r>
              <a:rPr lang="fr-FR" sz="2200" dirty="0" smtClean="0"/>
              <a:t>May 2019,</a:t>
            </a:r>
          </a:p>
          <a:p>
            <a:r>
              <a:rPr lang="fr-FR" sz="2200" dirty="0" smtClean="0"/>
              <a:t>HUST China</a:t>
            </a:r>
            <a:endParaRPr lang="fr-FR" sz="2200" dirty="0"/>
          </a:p>
        </p:txBody>
      </p:sp>
      <p:sp>
        <p:nvSpPr>
          <p:cNvPr id="4" name="Oval 81" descr="Petits confettis"/>
          <p:cNvSpPr>
            <a:spLocks noChangeArrowheads="1"/>
          </p:cNvSpPr>
          <p:nvPr/>
        </p:nvSpPr>
        <p:spPr bwMode="auto">
          <a:xfrm>
            <a:off x="924829" y="1749333"/>
            <a:ext cx="4522787" cy="3443288"/>
          </a:xfrm>
          <a:prstGeom prst="ellipse">
            <a:avLst/>
          </a:prstGeom>
          <a:pattFill prst="smConfetti">
            <a:fgClr>
              <a:schemeClr val="folHlink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</a:pPr>
            <a:r>
              <a:rPr kumimoji="1" lang="en-GB" altLang="fr-FR" sz="2800" b="1" smtClean="0">
                <a:solidFill>
                  <a:srgbClr val="C00000"/>
                </a:solidFill>
              </a:rPr>
              <a:t>WIMPs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kumimoji="1" lang="en-GB" altLang="fr-FR" sz="2800" b="1" dirty="0" smtClean="0">
                <a:solidFill>
                  <a:srgbClr val="C00000"/>
                </a:solidFill>
              </a:rPr>
              <a:t>1-1000GeV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kumimoji="1" lang="en-GB" altLang="fr-FR" sz="2800" b="1" dirty="0" smtClean="0">
                <a:solidFill>
                  <a:srgbClr val="C00000"/>
                </a:solidFill>
              </a:rPr>
              <a:t>In our Milky Way</a:t>
            </a:r>
            <a:endParaRPr kumimoji="1" lang="en-GB" altLang="fr-FR" sz="2800" b="1" dirty="0">
              <a:solidFill>
                <a:srgbClr val="C00000"/>
              </a:solidFill>
            </a:endParaRPr>
          </a:p>
        </p:txBody>
      </p:sp>
      <p:pic>
        <p:nvPicPr>
          <p:cNvPr id="12" name="Picture 9" descr="lam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355" y="2275113"/>
            <a:ext cx="8572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412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306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75" y="260350"/>
            <a:ext cx="5843588" cy="850900"/>
          </a:xfrm>
        </p:spPr>
        <p:txBody>
          <a:bodyPr>
            <a:normAutofit/>
          </a:bodyPr>
          <a:lstStyle/>
          <a:p>
            <a:pPr eaLnBrk="1" hangingPunct="1"/>
            <a:r>
              <a:rPr lang="fr-FR" altLang="fr-FR" sz="3200" dirty="0" err="1" smtClean="0">
                <a:solidFill>
                  <a:srgbClr val="C00000"/>
                </a:solidFill>
                <a:latin typeface="Arial" charset="0"/>
                <a:ea typeface="ＭＳ Ｐゴシック" charset="-128"/>
              </a:rPr>
              <a:t>Need</a:t>
            </a:r>
            <a:r>
              <a:rPr lang="fr-FR" altLang="fr-FR" sz="3200" dirty="0" smtClean="0">
                <a:solidFill>
                  <a:srgbClr val="C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fr-FR" altLang="fr-FR" sz="3200" dirty="0" err="1" smtClean="0">
                <a:solidFill>
                  <a:srgbClr val="C00000"/>
                </a:solidFill>
                <a:latin typeface="Arial" charset="0"/>
                <a:ea typeface="ＭＳ Ｐゴシック" charset="-128"/>
              </a:rPr>
              <a:t>mountain</a:t>
            </a:r>
            <a:r>
              <a:rPr lang="fr-FR" altLang="fr-FR" sz="3200" dirty="0" smtClean="0">
                <a:solidFill>
                  <a:srgbClr val="C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fr-FR" altLang="fr-FR" sz="3200" dirty="0" err="1">
                <a:solidFill>
                  <a:srgbClr val="C00000"/>
                </a:solidFill>
                <a:latin typeface="Arial" charset="0"/>
                <a:ea typeface="ＭＳ Ｐゴシック" charset="-128"/>
              </a:rPr>
              <a:t>coverage</a:t>
            </a:r>
            <a:endParaRPr lang="fr-FR" altLang="fr-FR" sz="3200" dirty="0">
              <a:solidFill>
                <a:srgbClr val="C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802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1" y="1341439"/>
            <a:ext cx="6816725" cy="508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0715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1" y="1125538"/>
            <a:ext cx="6824663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0" name="Text Box 5"/>
          <p:cNvSpPr txBox="1">
            <a:spLocks noChangeArrowheads="1"/>
          </p:cNvSpPr>
          <p:nvPr/>
        </p:nvSpPr>
        <p:spPr bwMode="auto">
          <a:xfrm>
            <a:off x="1525589" y="6396038"/>
            <a:ext cx="4199070" cy="46166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</a:pPr>
            <a:r>
              <a:rPr lang="fr-FR" altLang="fr-FR" dirty="0">
                <a:solidFill>
                  <a:srgbClr val="7030A0"/>
                </a:solidFill>
                <a:ea typeface="ＭＳ Ｐゴシック" charset="-128"/>
              </a:rPr>
              <a:t>Yue Qian </a:t>
            </a:r>
            <a:r>
              <a:rPr lang="zh-CN" altLang="en-US" dirty="0">
                <a:solidFill>
                  <a:srgbClr val="7030A0"/>
                </a:solidFill>
                <a:ea typeface="ＭＳ Ｐゴシック" charset="-128"/>
              </a:rPr>
              <a:t>岳</a:t>
            </a:r>
            <a:r>
              <a:rPr lang="zh-CN" altLang="en-US" dirty="0" smtClean="0">
                <a:solidFill>
                  <a:srgbClr val="7030A0"/>
                </a:solidFill>
                <a:ea typeface="ＭＳ Ｐゴシック" charset="-128"/>
              </a:rPr>
              <a:t>骞</a:t>
            </a:r>
            <a:r>
              <a:rPr lang="en-US" altLang="zh-CN" dirty="0" smtClean="0">
                <a:solidFill>
                  <a:srgbClr val="7030A0"/>
                </a:solidFill>
                <a:ea typeface="ＭＳ Ｐゴシック" charset="-128"/>
              </a:rPr>
              <a:t>,    </a:t>
            </a:r>
            <a:r>
              <a:rPr lang="fr-FR" altLang="fr-FR" dirty="0" smtClean="0">
                <a:solidFill>
                  <a:srgbClr val="7030A0"/>
                </a:solidFill>
              </a:rPr>
              <a:t>2009</a:t>
            </a:r>
            <a:endParaRPr lang="zh-CN" altLang="en-US" dirty="0">
              <a:solidFill>
                <a:srgbClr val="7030A0"/>
              </a:solidFill>
              <a:ea typeface="ＭＳ Ｐゴシック" charset="-128"/>
            </a:endParaRPr>
          </a:p>
        </p:txBody>
      </p:sp>
      <p:sp>
        <p:nvSpPr>
          <p:cNvPr id="181251" name="Titre 1"/>
          <p:cNvSpPr>
            <a:spLocks noGrp="1"/>
          </p:cNvSpPr>
          <p:nvPr>
            <p:ph type="title"/>
          </p:nvPr>
        </p:nvSpPr>
        <p:spPr>
          <a:xfrm>
            <a:off x="1525588" y="136525"/>
            <a:ext cx="9144000" cy="1131888"/>
          </a:xfrm>
        </p:spPr>
        <p:txBody>
          <a:bodyPr>
            <a:normAutofit/>
          </a:bodyPr>
          <a:lstStyle/>
          <a:p>
            <a:pPr algn="ctr"/>
            <a:r>
              <a:rPr lang="fr-FR" altLang="fr-FR" sz="3200" dirty="0" err="1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Chinese</a:t>
            </a:r>
            <a:r>
              <a:rPr lang="fr-FR" altLang="fr-FR" sz="3200" dirty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 Underground </a:t>
            </a:r>
            <a:r>
              <a:rPr lang="fr-FR" altLang="fr-FR" sz="3200" dirty="0" err="1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Laboratory</a:t>
            </a:r>
            <a:r>
              <a:rPr lang="fr-FR" altLang="fr-FR" sz="3200" dirty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 </a:t>
            </a:r>
            <a:r>
              <a:rPr lang="fr-FR" altLang="fr-FR" sz="3200" dirty="0" smtClean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/>
            </a:r>
            <a:br>
              <a:rPr lang="fr-FR" altLang="fr-FR" sz="3200" dirty="0" smtClean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</a:br>
            <a:r>
              <a:rPr lang="fr-FR" altLang="fr-FR" sz="3200" dirty="0" smtClean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in </a:t>
            </a:r>
            <a:r>
              <a:rPr lang="fr-FR" altLang="fr-FR" sz="3200" dirty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Jinping </a:t>
            </a:r>
            <a:r>
              <a:rPr lang="fr-FR" altLang="fr-FR" sz="3200" dirty="0" smtClean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CJPL </a:t>
            </a:r>
            <a:endParaRPr lang="fr-FR" altLang="fr-FR" sz="3200" dirty="0">
              <a:solidFill>
                <a:srgbClr val="C00000"/>
              </a:solidFill>
              <a:latin typeface="Comic Sans MS" charset="0"/>
              <a:ea typeface="SimSun" charset="-122"/>
              <a:cs typeface="SimSu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728971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Rectangle 2"/>
          <p:cNvSpPr>
            <a:spLocks noGrp="1" noChangeArrowheads="1"/>
          </p:cNvSpPr>
          <p:nvPr>
            <p:ph type="title"/>
          </p:nvPr>
        </p:nvSpPr>
        <p:spPr>
          <a:xfrm>
            <a:off x="1573620" y="71438"/>
            <a:ext cx="8442251" cy="1143000"/>
          </a:xfrm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CDEX: </a:t>
            </a:r>
            <a:r>
              <a:rPr lang="fr-FR" altLang="fr-FR" sz="3200" b="1" dirty="0" err="1">
                <a:solidFill>
                  <a:srgbClr val="C00000"/>
                </a:solidFill>
                <a:ea typeface="ＭＳ Ｐゴシック" charset="-128"/>
              </a:rPr>
              <a:t>reaching</a:t>
            </a:r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  best </a:t>
            </a:r>
            <a:r>
              <a:rPr lang="fr-FR" altLang="fr-FR" sz="3200" b="1" dirty="0" err="1">
                <a:solidFill>
                  <a:srgbClr val="C00000"/>
                </a:solidFill>
                <a:ea typeface="ＭＳ Ｐゴシック" charset="-128"/>
              </a:rPr>
              <a:t>present</a:t>
            </a:r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 Ge </a:t>
            </a:r>
            <a:r>
              <a:rPr lang="fr-FR" altLang="fr-FR" sz="3200" b="1" dirty="0" err="1">
                <a:solidFill>
                  <a:srgbClr val="C00000"/>
                </a:solidFill>
                <a:ea typeface="ＭＳ Ｐゴシック" charset="-128"/>
              </a:rPr>
              <a:t>limits</a:t>
            </a:r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 in 5 </a:t>
            </a:r>
            <a:r>
              <a:rPr lang="fr-FR" altLang="fr-FR" sz="3200" b="1" dirty="0" err="1">
                <a:solidFill>
                  <a:srgbClr val="C00000"/>
                </a:solidFill>
                <a:ea typeface="ＭＳ Ｐゴシック" charset="-128"/>
              </a:rPr>
              <a:t>years</a:t>
            </a:r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!</a:t>
            </a:r>
          </a:p>
        </p:txBody>
      </p:sp>
      <p:sp>
        <p:nvSpPr>
          <p:cNvPr id="182274" name="Text Box 7"/>
          <p:cNvSpPr txBox="1">
            <a:spLocks noChangeArrowheads="1"/>
          </p:cNvSpPr>
          <p:nvPr/>
        </p:nvSpPr>
        <p:spPr bwMode="auto">
          <a:xfrm>
            <a:off x="1992313" y="6165850"/>
            <a:ext cx="8532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dirty="0" err="1">
                <a:solidFill>
                  <a:schemeClr val="tx1"/>
                </a:solidFill>
                <a:ea typeface="ＭＳ Ｐゴシック" charset="-128"/>
              </a:rPr>
              <a:t>Cosmogenics</a:t>
            </a:r>
            <a:r>
              <a:rPr lang="fr-FR" altLang="fr-FR" dirty="0">
                <a:solidFill>
                  <a:schemeClr val="tx1"/>
                </a:solidFill>
                <a:ea typeface="ＭＳ Ｐゴシック" charset="-128"/>
              </a:rPr>
              <a:t> Ge-68 has 270.8 </a:t>
            </a:r>
            <a:r>
              <a:rPr lang="fr-FR" altLang="fr-FR" dirty="0" err="1">
                <a:solidFill>
                  <a:schemeClr val="tx1"/>
                </a:solidFill>
                <a:ea typeface="ＭＳ Ｐゴシック" charset="-128"/>
              </a:rPr>
              <a:t>days</a:t>
            </a:r>
            <a:r>
              <a:rPr lang="fr-FR" altLang="fr-FR" dirty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fr-FR" altLang="fr-FR" dirty="0" err="1">
                <a:solidFill>
                  <a:schemeClr val="tx1"/>
                </a:solidFill>
                <a:ea typeface="ＭＳ Ｐゴシック" charset="-128"/>
              </a:rPr>
              <a:t>half</a:t>
            </a:r>
            <a:r>
              <a:rPr lang="fr-FR" altLang="fr-FR" dirty="0">
                <a:solidFill>
                  <a:schemeClr val="tx1"/>
                </a:solidFill>
                <a:ea typeface="ＭＳ Ｐゴシック" charset="-128"/>
              </a:rPr>
              <a:t>-life!</a:t>
            </a:r>
          </a:p>
        </p:txBody>
      </p:sp>
      <p:pic>
        <p:nvPicPr>
          <p:cNvPr id="18227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229" y="1315709"/>
            <a:ext cx="4671790" cy="4745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7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58" y="1114754"/>
            <a:ext cx="5772631" cy="378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77" name="Rectangle 3"/>
          <p:cNvSpPr>
            <a:spLocks noChangeArrowheads="1"/>
          </p:cNvSpPr>
          <p:nvPr/>
        </p:nvSpPr>
        <p:spPr bwMode="auto">
          <a:xfrm>
            <a:off x="2063750" y="4797425"/>
            <a:ext cx="3530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10 </a:t>
            </a:r>
            <a:r>
              <a:rPr lang="fr-FR" altLang="fr-FR" sz="200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kg Ge  </a:t>
            </a:r>
            <a:r>
              <a:rPr lang="fr-FR" altLang="fr-FR" sz="2000" dirty="0" err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crystal</a:t>
            </a:r>
            <a:endParaRPr lang="fr-FR" altLang="fr-FR" sz="200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dirty="0" err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Y.Qian</a:t>
            </a:r>
            <a:r>
              <a:rPr lang="fr-FR" altLang="fr-FR" sz="2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et al., </a:t>
            </a:r>
            <a:r>
              <a:rPr lang="fr-FR" altLang="fr-FR" sz="2000" dirty="0" err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arxiv</a:t>
            </a:r>
            <a:r>
              <a:rPr lang="fr-FR" altLang="fr-FR" sz="2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1404.4946</a:t>
            </a:r>
            <a:endParaRPr lang="en-US" altLang="fr-FR" sz="2000" dirty="0">
              <a:solidFill>
                <a:schemeClr val="tx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99414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Title 1"/>
          <p:cNvSpPr>
            <a:spLocks noGrp="1"/>
          </p:cNvSpPr>
          <p:nvPr>
            <p:ph type="title"/>
          </p:nvPr>
        </p:nvSpPr>
        <p:spPr>
          <a:xfrm>
            <a:off x="294968" y="365125"/>
            <a:ext cx="11897032" cy="1325563"/>
          </a:xfrm>
        </p:spPr>
        <p:txBody>
          <a:bodyPr>
            <a:normAutofit/>
          </a:bodyPr>
          <a:lstStyle/>
          <a:p>
            <a:r>
              <a:rPr lang="en-US" altLang="fr-FR" sz="3200" b="1" dirty="0" err="1">
                <a:solidFill>
                  <a:srgbClr val="C00000"/>
                </a:solidFill>
                <a:latin typeface="Arial" charset="0"/>
                <a:ea typeface="ＭＳ Ｐゴシック" charset="-128"/>
              </a:rPr>
              <a:t>Pandax</a:t>
            </a:r>
            <a:r>
              <a:rPr lang="en-US" altLang="fr-FR" sz="3200" b="1" dirty="0">
                <a:solidFill>
                  <a:srgbClr val="C00000"/>
                </a:solidFill>
                <a:latin typeface="Arial" charset="0"/>
                <a:ea typeface="ＭＳ Ｐゴシック" charset="-128"/>
              </a:rPr>
              <a:t>: inauguration </a:t>
            </a:r>
            <a:r>
              <a:rPr lang="en-US" altLang="fr-FR" sz="3200" b="1" dirty="0" smtClean="0">
                <a:solidFill>
                  <a:srgbClr val="C00000"/>
                </a:solidFill>
                <a:latin typeface="Arial" charset="0"/>
                <a:ea typeface="ＭＳ Ｐゴシック" charset="-128"/>
              </a:rPr>
              <a:t>end </a:t>
            </a:r>
            <a:r>
              <a:rPr lang="en-US" altLang="fr-FR" sz="3200" b="1" dirty="0">
                <a:solidFill>
                  <a:srgbClr val="C00000"/>
                </a:solidFill>
                <a:latin typeface="Arial" charset="0"/>
                <a:ea typeface="ＭＳ Ｐゴシック" charset="-128"/>
              </a:rPr>
              <a:t>march 2014 </a:t>
            </a:r>
            <a:r>
              <a:rPr lang="en-US" altLang="fr-FR" sz="3200" b="1" dirty="0" smtClean="0">
                <a:solidFill>
                  <a:srgbClr val="C00000"/>
                </a:solidFill>
                <a:latin typeface="Arial" charset="0"/>
                <a:ea typeface="ＭＳ Ｐゴシック" charset="-128"/>
              </a:rPr>
              <a:t>– First results </a:t>
            </a:r>
            <a:r>
              <a:rPr lang="en-US" altLang="fr-FR" sz="3200" b="1" dirty="0">
                <a:solidFill>
                  <a:srgbClr val="C00000"/>
                </a:solidFill>
                <a:latin typeface="Arial" charset="0"/>
                <a:ea typeface="ＭＳ Ｐゴシック" charset="-128"/>
              </a:rPr>
              <a:t>2016</a:t>
            </a:r>
          </a:p>
        </p:txBody>
      </p:sp>
      <p:sp>
        <p:nvSpPr>
          <p:cNvPr id="1832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sz="2000">
                <a:solidFill>
                  <a:srgbClr val="7030A0"/>
                </a:solidFill>
                <a:latin typeface="Times New Roman" charset="0"/>
                <a:ea typeface="ＭＳ Ｐゴシック" charset="-128"/>
              </a:rPr>
              <a:t>Ton scale liquid Xenon  two phase (liquid and gas) TPC </a:t>
            </a:r>
          </a:p>
          <a:p>
            <a:r>
              <a:rPr lang="en-US" altLang="fr-FR" sz="2000">
                <a:solidFill>
                  <a:srgbClr val="7030A0"/>
                </a:solidFill>
                <a:latin typeface="Times New Roman" charset="0"/>
                <a:ea typeface="ＭＳ Ｐゴシック" charset="-128"/>
              </a:rPr>
              <a:t>Project lead by SJTU</a:t>
            </a:r>
          </a:p>
        </p:txBody>
      </p:sp>
      <p:pic>
        <p:nvPicPr>
          <p:cNvPr id="183299" name="Picture 3" descr="pandax-tpc-231x3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9" y="2852739"/>
            <a:ext cx="201612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2997201"/>
            <a:ext cx="3416300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1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4581525"/>
            <a:ext cx="2400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48595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1" y="141534"/>
            <a:ext cx="7616825" cy="480766"/>
          </a:xfrm>
          <a:pattFill prst="pct75">
            <a:fgClr>
              <a:srgbClr val="FAFD00"/>
            </a:fgClr>
            <a:bgClr>
              <a:schemeClr val="bg1"/>
            </a:bgClr>
          </a:pattFill>
        </p:spPr>
        <p:txBody>
          <a:bodyPr vert="horz" lIns="38097" tIns="46034" rIns="38097" bIns="46034" rtlCol="0" anchor="b">
            <a:spAutoFit/>
          </a:bodyPr>
          <a:lstStyle/>
          <a:p>
            <a:pPr eaLnBrk="1" hangingPunct="1"/>
            <a:r>
              <a:rPr lang="en-GB" altLang="fr-FR" sz="2800" b="1" dirty="0">
                <a:solidFill>
                  <a:srgbClr val="C00000"/>
                </a:solidFill>
                <a:ea typeface="SimSun" charset="-122"/>
                <a:cs typeface="SimSun" charset="-122"/>
              </a:rPr>
              <a:t>WIMP </a:t>
            </a:r>
            <a:r>
              <a:rPr lang="en-GB" altLang="fr-FR" sz="2800" b="1" dirty="0" smtClean="0">
                <a:solidFill>
                  <a:srgbClr val="C00000"/>
                </a:solidFill>
                <a:ea typeface="SimSun" charset="-122"/>
                <a:cs typeface="SimSun" charset="-122"/>
              </a:rPr>
              <a:t>searches  Direct detection : a summary </a:t>
            </a:r>
            <a:endParaRPr lang="en-GB" altLang="fr-FR" sz="2800" b="1" dirty="0">
              <a:solidFill>
                <a:srgbClr val="C00000"/>
              </a:solidFill>
              <a:ea typeface="SimSun" charset="-122"/>
              <a:cs typeface="SimSun" charset="-122"/>
            </a:endParaRPr>
          </a:p>
        </p:txBody>
      </p:sp>
      <p:grpSp>
        <p:nvGrpSpPr>
          <p:cNvPr id="185346" name="Group 3"/>
          <p:cNvGrpSpPr>
            <a:grpSpLocks/>
          </p:cNvGrpSpPr>
          <p:nvPr/>
        </p:nvGrpSpPr>
        <p:grpSpPr bwMode="auto">
          <a:xfrm>
            <a:off x="653645" y="581188"/>
            <a:ext cx="8610600" cy="1893825"/>
            <a:chOff x="168" y="384"/>
            <a:chExt cx="5424" cy="1192"/>
          </a:xfrm>
        </p:grpSpPr>
        <p:grpSp>
          <p:nvGrpSpPr>
            <p:cNvPr id="185404" name="Group 4"/>
            <p:cNvGrpSpPr>
              <a:grpSpLocks/>
            </p:cNvGrpSpPr>
            <p:nvPr/>
          </p:nvGrpSpPr>
          <p:grpSpPr bwMode="auto">
            <a:xfrm>
              <a:off x="3984" y="480"/>
              <a:ext cx="1228" cy="1096"/>
              <a:chOff x="3984" y="480"/>
              <a:chExt cx="1228" cy="1096"/>
            </a:xfrm>
          </p:grpSpPr>
          <p:sp>
            <p:nvSpPr>
              <p:cNvPr id="185406" name="Line 5"/>
              <p:cNvSpPr>
                <a:spLocks noChangeShapeType="1"/>
              </p:cNvSpPr>
              <p:nvPr/>
            </p:nvSpPr>
            <p:spPr bwMode="auto">
              <a:xfrm>
                <a:off x="4848" y="1056"/>
                <a:ext cx="49" cy="76"/>
              </a:xfrm>
              <a:prstGeom prst="line">
                <a:avLst/>
              </a:prstGeom>
              <a:noFill/>
              <a:ln w="25400">
                <a:solidFill>
                  <a:srgbClr val="996633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85407" name="Group 6"/>
              <p:cNvGrpSpPr>
                <a:grpSpLocks/>
              </p:cNvGrpSpPr>
              <p:nvPr/>
            </p:nvGrpSpPr>
            <p:grpSpPr bwMode="auto">
              <a:xfrm>
                <a:off x="3984" y="480"/>
                <a:ext cx="1228" cy="1096"/>
                <a:chOff x="3984" y="480"/>
                <a:chExt cx="1228" cy="1096"/>
              </a:xfrm>
            </p:grpSpPr>
            <p:sp>
              <p:nvSpPr>
                <p:cNvPr id="185408" name="Line 7"/>
                <p:cNvSpPr>
                  <a:spLocks noChangeShapeType="1"/>
                </p:cNvSpPr>
                <p:nvPr/>
              </p:nvSpPr>
              <p:spPr bwMode="auto">
                <a:xfrm>
                  <a:off x="5098" y="624"/>
                  <a:ext cx="86" cy="98"/>
                </a:xfrm>
                <a:prstGeom prst="line">
                  <a:avLst/>
                </a:prstGeom>
                <a:noFill/>
                <a:ln w="25400">
                  <a:solidFill>
                    <a:srgbClr val="9966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85409" name="Line 8"/>
                <p:cNvSpPr>
                  <a:spLocks noChangeShapeType="1"/>
                </p:cNvSpPr>
                <p:nvPr/>
              </p:nvSpPr>
              <p:spPr bwMode="auto">
                <a:xfrm>
                  <a:off x="5126" y="1193"/>
                  <a:ext cx="86" cy="89"/>
                </a:xfrm>
                <a:prstGeom prst="line">
                  <a:avLst/>
                </a:prstGeom>
                <a:noFill/>
                <a:ln w="12700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85410" name="Oval 9"/>
                <p:cNvSpPr>
                  <a:spLocks noChangeArrowheads="1"/>
                </p:cNvSpPr>
                <p:nvPr/>
              </p:nvSpPr>
              <p:spPr bwMode="auto">
                <a:xfrm>
                  <a:off x="4787" y="961"/>
                  <a:ext cx="54" cy="87"/>
                </a:xfrm>
                <a:prstGeom prst="ellipse">
                  <a:avLst/>
                </a:prstGeom>
                <a:noFill/>
                <a:ln w="12700">
                  <a:solidFill>
                    <a:srgbClr val="9966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endParaRPr lang="en-US" altLang="fr-FR"/>
                </a:p>
              </p:txBody>
            </p:sp>
            <p:grpSp>
              <p:nvGrpSpPr>
                <p:cNvPr id="185411" name="Group 10"/>
                <p:cNvGrpSpPr>
                  <a:grpSpLocks/>
                </p:cNvGrpSpPr>
                <p:nvPr/>
              </p:nvGrpSpPr>
              <p:grpSpPr bwMode="auto">
                <a:xfrm>
                  <a:off x="3984" y="480"/>
                  <a:ext cx="1211" cy="1096"/>
                  <a:chOff x="3936" y="480"/>
                  <a:chExt cx="1211" cy="1096"/>
                </a:xfrm>
              </p:grpSpPr>
              <p:sp>
                <p:nvSpPr>
                  <p:cNvPr id="185412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428" y="615"/>
                    <a:ext cx="93" cy="103"/>
                  </a:xfrm>
                  <a:prstGeom prst="line">
                    <a:avLst/>
                  </a:prstGeom>
                  <a:noFill/>
                  <a:ln w="25400">
                    <a:solidFill>
                      <a:srgbClr val="9966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8541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428" y="1194"/>
                    <a:ext cx="89" cy="94"/>
                  </a:xfrm>
                  <a:prstGeom prst="line">
                    <a:avLst/>
                  </a:prstGeom>
                  <a:noFill/>
                  <a:ln w="25400">
                    <a:solidFill>
                      <a:srgbClr val="9966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85414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428" y="611"/>
                    <a:ext cx="646" cy="575"/>
                  </a:xfrm>
                  <a:prstGeom prst="rect">
                    <a:avLst/>
                  </a:prstGeom>
                  <a:noFill/>
                  <a:ln w="12700">
                    <a:solidFill>
                      <a:srgbClr val="996633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eaLnBrk="1" hangingPunct="1"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endParaRPr lang="en-US" altLang="fr-FR"/>
                  </a:p>
                </p:txBody>
              </p:sp>
              <p:sp>
                <p:nvSpPr>
                  <p:cNvPr id="185415" name="Line 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33" y="480"/>
                    <a:ext cx="201" cy="432"/>
                  </a:xfrm>
                  <a:prstGeom prst="line">
                    <a:avLst/>
                  </a:prstGeom>
                  <a:noFill/>
                  <a:ln w="28575">
                    <a:solidFill>
                      <a:srgbClr val="981695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85416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768"/>
                    <a:ext cx="446" cy="195"/>
                  </a:xfrm>
                  <a:prstGeom prst="line">
                    <a:avLst/>
                  </a:prstGeom>
                  <a:noFill/>
                  <a:ln w="25400">
                    <a:solidFill>
                      <a:srgbClr val="981695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85417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518" y="740"/>
                    <a:ext cx="629" cy="559"/>
                  </a:xfrm>
                  <a:prstGeom prst="rect">
                    <a:avLst/>
                  </a:prstGeom>
                  <a:noFill/>
                  <a:ln w="50800">
                    <a:solidFill>
                      <a:srgbClr val="996633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eaLnBrk="1" hangingPunct="1"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endParaRPr lang="en-US" altLang="fr-FR"/>
                  </a:p>
                </p:txBody>
              </p:sp>
              <p:sp>
                <p:nvSpPr>
                  <p:cNvPr id="185418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4128" y="778"/>
                    <a:ext cx="276" cy="2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rgbClr val="981695"/>
                        </a:solidFill>
                      </a:rPr>
                      <a:t>M</a:t>
                    </a:r>
                    <a:r>
                      <a:rPr kumimoji="1" lang="fr-FR" altLang="fr-FR" sz="1600" baseline="-25000">
                        <a:solidFill>
                          <a:srgbClr val="981695"/>
                        </a:solidFill>
                        <a:latin typeface="Symbol" charset="2"/>
                      </a:rPr>
                      <a:t>c</a:t>
                    </a:r>
                    <a:endParaRPr kumimoji="1" lang="en-GB" altLang="fr-FR" sz="1600" baseline="-25000">
                      <a:solidFill>
                        <a:srgbClr val="981695"/>
                      </a:solidFill>
                      <a:latin typeface="Symbol" charset="2"/>
                    </a:endParaRPr>
                  </a:p>
                </p:txBody>
              </p:sp>
              <p:sp>
                <p:nvSpPr>
                  <p:cNvPr id="185419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4813" y="886"/>
                    <a:ext cx="281" cy="2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rgbClr val="996633"/>
                        </a:solidFill>
                      </a:rPr>
                      <a:t>M</a:t>
                    </a:r>
                    <a:r>
                      <a:rPr kumimoji="1" lang="fr-FR" altLang="fr-FR" sz="1600" baseline="-25000">
                        <a:solidFill>
                          <a:srgbClr val="996633"/>
                        </a:solidFill>
                      </a:rPr>
                      <a:t>N</a:t>
                    </a:r>
                    <a:endParaRPr kumimoji="1" lang="en-GB" altLang="fr-FR" sz="1600" baseline="-25000">
                      <a:solidFill>
                        <a:srgbClr val="996633"/>
                      </a:solidFill>
                    </a:endParaRPr>
                  </a:p>
                </p:txBody>
              </p:sp>
              <p:sp>
                <p:nvSpPr>
                  <p:cNvPr id="185420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1344"/>
                    <a:ext cx="1167" cy="2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1432" tIns="45716" rIns="91432" bIns="45716">
                    <a:spAutoFit/>
                  </a:bodyPr>
                  <a:lstStyle/>
                  <a:p>
                    <a:pPr>
                      <a:spcBef>
                        <a:spcPct val="200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lang="fr-FR" altLang="fr-FR">
                        <a:solidFill>
                          <a:srgbClr val="996633"/>
                        </a:solidFill>
                      </a:rPr>
                      <a:t>Ge, Si, NaI, LXe, …</a:t>
                    </a:r>
                    <a:endParaRPr lang="en-GB" altLang="fr-FR">
                      <a:solidFill>
                        <a:srgbClr val="996633"/>
                      </a:solidFill>
                    </a:endParaRPr>
                  </a:p>
                </p:txBody>
              </p:sp>
            </p:grpSp>
          </p:grpSp>
        </p:grpSp>
        <p:sp>
          <p:nvSpPr>
            <p:cNvPr id="185405" name="Rectangle 20"/>
            <p:cNvSpPr>
              <a:spLocks noChangeArrowheads="1"/>
            </p:cNvSpPr>
            <p:nvPr/>
          </p:nvSpPr>
          <p:spPr bwMode="auto">
            <a:xfrm>
              <a:off x="168" y="384"/>
              <a:ext cx="5424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Tx/>
                <a:buChar char="•"/>
              </a:pPr>
              <a:r>
                <a:rPr lang="fr-FR" altLang="fr-FR" sz="2000" dirty="0">
                  <a:solidFill>
                    <a:schemeClr val="accent2"/>
                  </a:solidFill>
                </a:rPr>
                <a:t> </a:t>
              </a:r>
              <a:r>
                <a:rPr lang="en-GB" altLang="fr-FR" sz="2000" b="1" dirty="0">
                  <a:solidFill>
                    <a:schemeClr val="accent4">
                      <a:lumMod val="50000"/>
                    </a:schemeClr>
                  </a:solidFill>
                </a:rPr>
                <a:t>Principle</a:t>
              </a:r>
              <a:r>
                <a:rPr lang="fr-FR" altLang="fr-FR" b="1" dirty="0">
                  <a:solidFill>
                    <a:schemeClr val="accent4">
                      <a:lumMod val="50000"/>
                    </a:schemeClr>
                  </a:solidFill>
                </a:rPr>
                <a:t> </a:t>
              </a:r>
              <a:r>
                <a:rPr lang="en-GB" altLang="fr-FR" b="1" dirty="0">
                  <a:solidFill>
                    <a:schemeClr val="accent4">
                      <a:lumMod val="50000"/>
                    </a:schemeClr>
                  </a:solidFill>
                </a:rPr>
                <a:t>: </a:t>
              </a:r>
              <a:r>
                <a:rPr lang="en-GB" altLang="fr-FR" sz="1400" dirty="0"/>
                <a:t>(Goodman and Witten,1985</a:t>
              </a:r>
              <a:r>
                <a:rPr lang="fr-FR" altLang="fr-FR" sz="1400" dirty="0"/>
                <a:t>, </a:t>
              </a:r>
              <a:r>
                <a:rPr lang="de-DE" altLang="fr-FR" sz="1400" dirty="0" err="1">
                  <a:solidFill>
                    <a:schemeClr val="tx2"/>
                  </a:solidFill>
                </a:rPr>
                <a:t>Drukier</a:t>
              </a:r>
              <a:r>
                <a:rPr lang="de-DE" altLang="fr-FR" sz="1400" dirty="0">
                  <a:solidFill>
                    <a:schemeClr val="tx2"/>
                  </a:solidFill>
                </a:rPr>
                <a:t> </a:t>
              </a:r>
              <a:r>
                <a:rPr lang="de-DE" altLang="fr-FR" sz="1400" dirty="0" err="1">
                  <a:solidFill>
                    <a:schemeClr val="tx2"/>
                  </a:solidFill>
                </a:rPr>
                <a:t>and</a:t>
              </a:r>
              <a:r>
                <a:rPr lang="de-DE" altLang="fr-FR" sz="1400" dirty="0">
                  <a:solidFill>
                    <a:schemeClr val="tx2"/>
                  </a:solidFill>
                </a:rPr>
                <a:t> </a:t>
              </a:r>
              <a:r>
                <a:rPr lang="de-DE" altLang="fr-FR" sz="1400" dirty="0" err="1">
                  <a:solidFill>
                    <a:schemeClr val="tx2"/>
                  </a:solidFill>
                </a:rPr>
                <a:t>Stodolsky</a:t>
              </a:r>
              <a:r>
                <a:rPr lang="de-DE" altLang="fr-FR" sz="1400" dirty="0">
                  <a:solidFill>
                    <a:schemeClr val="tx2"/>
                  </a:solidFill>
                </a:rPr>
                <a:t> 1984</a:t>
              </a:r>
              <a:r>
                <a:rPr lang="en-GB" altLang="fr-FR" sz="1400" dirty="0"/>
                <a:t>)</a:t>
              </a:r>
            </a:p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GB" altLang="fr-FR" dirty="0"/>
                <a:t> </a:t>
              </a:r>
              <a:r>
                <a:rPr lang="en-GB" altLang="fr-FR" dirty="0">
                  <a:solidFill>
                    <a:srgbClr val="00AE00"/>
                  </a:solidFill>
                </a:rPr>
                <a:t>Elastic scattering of </a:t>
              </a:r>
              <a:r>
                <a:rPr lang="en-GB" altLang="fr-FR" dirty="0">
                  <a:solidFill>
                    <a:srgbClr val="981695"/>
                  </a:solidFill>
                </a:rPr>
                <a:t>galactic DM</a:t>
              </a:r>
              <a:r>
                <a:rPr lang="fr-FR" altLang="fr-FR" dirty="0">
                  <a:solidFill>
                    <a:schemeClr val="accent2"/>
                  </a:solidFill>
                </a:rPr>
                <a:t> </a:t>
              </a:r>
              <a:r>
                <a:rPr lang="en-GB" altLang="fr-FR" dirty="0">
                  <a:solidFill>
                    <a:srgbClr val="996633"/>
                  </a:solidFill>
                </a:rPr>
                <a:t>off detector nuclei</a:t>
              </a:r>
              <a:endParaRPr lang="en-GB" altLang="fr-FR" sz="1600" dirty="0">
                <a:solidFill>
                  <a:srgbClr val="996633"/>
                </a:solidFill>
              </a:endParaRPr>
            </a:p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fr-FR" altLang="fr-FR" b="1" dirty="0">
                  <a:solidFill>
                    <a:schemeClr val="accent4">
                      <a:lumMod val="50000"/>
                    </a:schemeClr>
                  </a:solidFill>
                </a:rPr>
                <a:t>                                       </a:t>
              </a:r>
              <a:r>
                <a:rPr lang="en-GB" altLang="fr-FR" b="1" dirty="0">
                  <a:solidFill>
                    <a:schemeClr val="accent4">
                      <a:lumMod val="50000"/>
                    </a:schemeClr>
                  </a:solidFill>
                </a:rPr>
                <a:t>Nuclear  recoils of a few </a:t>
              </a:r>
              <a:r>
                <a:rPr lang="en-GB" altLang="fr-FR" b="1" dirty="0" err="1">
                  <a:solidFill>
                    <a:schemeClr val="accent4">
                      <a:lumMod val="50000"/>
                    </a:schemeClr>
                  </a:solidFill>
                </a:rPr>
                <a:t>keV</a:t>
              </a:r>
              <a:r>
                <a:rPr lang="fr-FR" altLang="fr-FR" b="1" dirty="0">
                  <a:solidFill>
                    <a:schemeClr val="accent4">
                      <a:lumMod val="50000"/>
                    </a:schemeClr>
                  </a:solidFill>
                </a:rPr>
                <a:t> </a:t>
              </a:r>
              <a:endParaRPr lang="fr-FR" altLang="fr-FR" sz="20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185347" name="Rectangle 21"/>
          <p:cNvSpPr>
            <a:spLocks noChangeArrowheads="1"/>
          </p:cNvSpPr>
          <p:nvPr/>
        </p:nvSpPr>
        <p:spPr bwMode="auto">
          <a:xfrm>
            <a:off x="591528" y="5066858"/>
            <a:ext cx="6858000" cy="1846263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fr-FR" altLang="fr-FR" sz="2000" dirty="0">
                <a:solidFill>
                  <a:schemeClr val="accent2"/>
                </a:solidFill>
              </a:rPr>
              <a:t> </a:t>
            </a:r>
            <a:r>
              <a:rPr lang="fr-FR" altLang="fr-FR" b="1" dirty="0" err="1">
                <a:solidFill>
                  <a:schemeClr val="accent4">
                    <a:lumMod val="50000"/>
                  </a:schemeClr>
                </a:solidFill>
              </a:rPr>
              <a:t>Need</a:t>
            </a:r>
            <a:r>
              <a:rPr lang="fr-FR" altLang="fr-FR" b="1" dirty="0">
                <a:solidFill>
                  <a:schemeClr val="accent4">
                    <a:lumMod val="50000"/>
                  </a:schemeClr>
                </a:solidFill>
              </a:rPr>
              <a:t> of s</a:t>
            </a:r>
            <a:r>
              <a:rPr lang="en-GB" altLang="fr-FR" b="1" dirty="0" err="1">
                <a:solidFill>
                  <a:schemeClr val="accent4">
                    <a:lumMod val="50000"/>
                  </a:schemeClr>
                </a:solidFill>
              </a:rPr>
              <a:t>ignatures</a:t>
            </a:r>
            <a:r>
              <a:rPr lang="en-GB" altLang="fr-FR" sz="2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altLang="fr-FR" dirty="0">
                <a:solidFill>
                  <a:srgbClr val="7030A0"/>
                </a:solidFill>
              </a:rPr>
              <a:t>for identifying </a:t>
            </a:r>
            <a:r>
              <a:rPr lang="en-GB" altLang="fr-FR" sz="2000" dirty="0">
                <a:solidFill>
                  <a:srgbClr val="7030A0"/>
                </a:solidFill>
              </a:rPr>
              <a:t>galactic</a:t>
            </a:r>
            <a:r>
              <a:rPr lang="en-GB" altLang="fr-FR" dirty="0">
                <a:solidFill>
                  <a:srgbClr val="7030A0"/>
                </a:solidFill>
              </a:rPr>
              <a:t> origin </a:t>
            </a:r>
          </a:p>
          <a:p>
            <a:pPr lvl="1"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–"/>
            </a:pPr>
            <a:r>
              <a:rPr lang="en-GB" altLang="fr-FR" sz="2000" dirty="0">
                <a:solidFill>
                  <a:srgbClr val="981695"/>
                </a:solidFill>
              </a:rPr>
              <a:t>An</a:t>
            </a:r>
            <a:r>
              <a:rPr lang="en-GB" altLang="fr-FR" sz="2000" dirty="0">
                <a:solidFill>
                  <a:schemeClr val="accent6">
                    <a:lumMod val="50000"/>
                  </a:schemeClr>
                </a:solidFill>
              </a:rPr>
              <a:t>nual modulation </a:t>
            </a:r>
            <a:r>
              <a:rPr lang="fr-FR" altLang="fr-FR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altLang="fr-FR" sz="2000" b="1" dirty="0" err="1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FR" altLang="fr-FR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altLang="fr-FR" sz="2000" b="1" dirty="0">
                <a:solidFill>
                  <a:schemeClr val="accent1">
                    <a:lumMod val="50000"/>
                  </a:schemeClr>
                </a:solidFill>
              </a:rPr>
              <a:t>MASSIVE detectors</a:t>
            </a:r>
          </a:p>
          <a:p>
            <a:pPr lvl="1"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–"/>
            </a:pPr>
            <a:r>
              <a:rPr lang="en-GB" altLang="fr-FR" sz="2000" dirty="0">
                <a:solidFill>
                  <a:schemeClr val="accent6">
                    <a:lumMod val="50000"/>
                  </a:schemeClr>
                </a:solidFill>
              </a:rPr>
              <a:t>Directionality</a:t>
            </a:r>
            <a:r>
              <a:rPr lang="en-GB" altLang="fr-FR" sz="2000" dirty="0">
                <a:solidFill>
                  <a:srgbClr val="981695"/>
                </a:solidFill>
              </a:rPr>
              <a:t> </a:t>
            </a:r>
            <a:r>
              <a:rPr lang="fr-FR" altLang="fr-FR" sz="2000" dirty="0">
                <a:solidFill>
                  <a:srgbClr val="981695"/>
                </a:solidFill>
              </a:rPr>
              <a:t>: </a:t>
            </a:r>
            <a:r>
              <a:rPr lang="en-GB" altLang="fr-FR" sz="2000" b="1" dirty="0">
                <a:solidFill>
                  <a:schemeClr val="accent6">
                    <a:lumMod val="50000"/>
                  </a:schemeClr>
                </a:solidFill>
              </a:rPr>
              <a:t>low pressure TPC</a:t>
            </a:r>
            <a:r>
              <a:rPr lang="fr-FR" altLang="fr-FR" sz="2000" b="1" dirty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en-GB" altLang="fr-FR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–"/>
            </a:pPr>
            <a:r>
              <a:rPr lang="en-GB" altLang="fr-FR" sz="2000" b="1" dirty="0">
                <a:solidFill>
                  <a:srgbClr val="981695"/>
                </a:solidFill>
              </a:rPr>
              <a:t>Dependence on nucleus</a:t>
            </a:r>
          </a:p>
        </p:txBody>
      </p:sp>
      <p:sp>
        <p:nvSpPr>
          <p:cNvPr id="185348" name="Rectangle 22"/>
          <p:cNvSpPr>
            <a:spLocks noChangeArrowheads="1"/>
          </p:cNvSpPr>
          <p:nvPr/>
        </p:nvSpPr>
        <p:spPr bwMode="auto">
          <a:xfrm>
            <a:off x="964873" y="4414796"/>
            <a:ext cx="495300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fr-FR" altLang="fr-FR" sz="2000" dirty="0">
                <a:solidFill>
                  <a:schemeClr val="accent2"/>
                </a:solidFill>
              </a:rPr>
              <a:t> </a:t>
            </a:r>
            <a:r>
              <a:rPr lang="en-GB" altLang="fr-FR" sz="2000" b="1" dirty="0">
                <a:solidFill>
                  <a:schemeClr val="accent4">
                    <a:lumMod val="50000"/>
                  </a:schemeClr>
                </a:solidFill>
              </a:rPr>
              <a:t>Rates:</a:t>
            </a:r>
            <a:r>
              <a:rPr lang="en-GB" altLang="fr-FR" b="1" dirty="0">
                <a:solidFill>
                  <a:schemeClr val="accent4">
                    <a:lumMod val="50000"/>
                  </a:schemeClr>
                </a:solidFill>
              </a:rPr>
              <a:t> Weak </a:t>
            </a:r>
            <a:r>
              <a:rPr lang="en-GB" altLang="fr-FR" dirty="0">
                <a:solidFill>
                  <a:srgbClr val="7030A0"/>
                </a:solidFill>
              </a:rPr>
              <a:t>interactions </a:t>
            </a:r>
            <a:r>
              <a:rPr lang="fr-FR" altLang="fr-FR" dirty="0">
                <a:solidFill>
                  <a:srgbClr val="7030A0"/>
                </a:solidFill>
              </a:rPr>
              <a:t> </a:t>
            </a:r>
            <a:r>
              <a:rPr lang="en-GB" altLang="fr-FR" dirty="0">
                <a:solidFill>
                  <a:srgbClr val="7030A0"/>
                </a:solidFill>
              </a:rPr>
              <a:t>or smaller</a:t>
            </a:r>
            <a:endParaRPr lang="en-GB" altLang="fr-FR" sz="2000" dirty="0">
              <a:solidFill>
                <a:srgbClr val="7030A0"/>
              </a:solidFill>
            </a:endParaRPr>
          </a:p>
        </p:txBody>
      </p:sp>
      <p:grpSp>
        <p:nvGrpSpPr>
          <p:cNvPr id="185349" name="Group 23"/>
          <p:cNvGrpSpPr>
            <a:grpSpLocks/>
          </p:cNvGrpSpPr>
          <p:nvPr/>
        </p:nvGrpSpPr>
        <p:grpSpPr bwMode="auto">
          <a:xfrm>
            <a:off x="1858169" y="2064220"/>
            <a:ext cx="8320087" cy="2849562"/>
            <a:chOff x="240" y="1488"/>
            <a:chExt cx="5241" cy="1795"/>
          </a:xfrm>
        </p:grpSpPr>
        <p:grpSp>
          <p:nvGrpSpPr>
            <p:cNvPr id="185350" name="Group 24"/>
            <p:cNvGrpSpPr>
              <a:grpSpLocks/>
            </p:cNvGrpSpPr>
            <p:nvPr/>
          </p:nvGrpSpPr>
          <p:grpSpPr bwMode="auto">
            <a:xfrm>
              <a:off x="720" y="1631"/>
              <a:ext cx="4761" cy="1652"/>
              <a:chOff x="720" y="1631"/>
              <a:chExt cx="4761" cy="1652"/>
            </a:xfrm>
          </p:grpSpPr>
          <p:grpSp>
            <p:nvGrpSpPr>
              <p:cNvPr id="185352" name="Group 25"/>
              <p:cNvGrpSpPr>
                <a:grpSpLocks/>
              </p:cNvGrpSpPr>
              <p:nvPr/>
            </p:nvGrpSpPr>
            <p:grpSpPr bwMode="auto">
              <a:xfrm>
                <a:off x="720" y="1728"/>
                <a:ext cx="3014" cy="1287"/>
                <a:chOff x="400" y="1844"/>
                <a:chExt cx="3015" cy="1287"/>
              </a:xfrm>
            </p:grpSpPr>
            <p:grpSp>
              <p:nvGrpSpPr>
                <p:cNvPr id="185381" name="Group 26"/>
                <p:cNvGrpSpPr>
                  <a:grpSpLocks/>
                </p:cNvGrpSpPr>
                <p:nvPr/>
              </p:nvGrpSpPr>
              <p:grpSpPr bwMode="auto">
                <a:xfrm>
                  <a:off x="1241" y="2208"/>
                  <a:ext cx="1464" cy="464"/>
                  <a:chOff x="1427" y="1896"/>
                  <a:chExt cx="1352" cy="464"/>
                </a:xfrm>
              </p:grpSpPr>
              <p:grpSp>
                <p:nvGrpSpPr>
                  <p:cNvPr id="185392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1427" y="1928"/>
                    <a:ext cx="364" cy="432"/>
                    <a:chOff x="1427" y="1928"/>
                    <a:chExt cx="364" cy="432"/>
                  </a:xfrm>
                </p:grpSpPr>
                <p:sp>
                  <p:nvSpPr>
                    <p:cNvPr id="185400" name="Rectangl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7" y="1928"/>
                      <a:ext cx="266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79" tIns="44446" rIns="90479" bIns="44446">
                      <a:spAutoFit/>
                    </a:bodyPr>
                    <a:lstStyle/>
                    <a:p>
                      <a:pPr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</a:rPr>
                        <a:t>dR</a:t>
                      </a:r>
                    </a:p>
                  </p:txBody>
                </p:sp>
                <p:sp>
                  <p:nvSpPr>
                    <p:cNvPr id="185401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36" y="2120"/>
                      <a:ext cx="288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5402" name="Rectangle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7" y="2088"/>
                      <a:ext cx="257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79" tIns="44446" rIns="90479" bIns="44446">
                      <a:spAutoFit/>
                    </a:bodyPr>
                    <a:lstStyle/>
                    <a:p>
                      <a:pPr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</a:rPr>
                        <a:t>dE</a:t>
                      </a:r>
                    </a:p>
                  </p:txBody>
                </p:sp>
                <p:sp>
                  <p:nvSpPr>
                    <p:cNvPr id="185403" name="Rectangle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19" y="2148"/>
                      <a:ext cx="172" cy="2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79" tIns="44446" rIns="90479" bIns="44446">
                      <a:spAutoFit/>
                    </a:bodyPr>
                    <a:lstStyle/>
                    <a:p>
                      <a:pPr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</a:pPr>
                      <a:r>
                        <a:rPr kumimoji="1" lang="en-GB" altLang="fr-FR" sz="1600">
                          <a:solidFill>
                            <a:schemeClr val="tx2"/>
                          </a:solidFill>
                        </a:rPr>
                        <a:t>R</a:t>
                      </a:r>
                    </a:p>
                  </p:txBody>
                </p:sp>
              </p:grpSp>
              <p:sp>
                <p:nvSpPr>
                  <p:cNvPr id="185393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755" y="1992"/>
                    <a:ext cx="188" cy="2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2000">
                        <a:solidFill>
                          <a:schemeClr val="tx2"/>
                        </a:solidFill>
                      </a:rPr>
                      <a:t>=</a:t>
                    </a:r>
                  </a:p>
                </p:txBody>
              </p:sp>
              <p:grpSp>
                <p:nvGrpSpPr>
                  <p:cNvPr id="185394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1947" y="1896"/>
                    <a:ext cx="832" cy="458"/>
                    <a:chOff x="1947" y="1896"/>
                    <a:chExt cx="832" cy="458"/>
                  </a:xfrm>
                </p:grpSpPr>
                <p:sp>
                  <p:nvSpPr>
                    <p:cNvPr id="185395" name="Rectangle 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7" y="1896"/>
                      <a:ext cx="237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79" tIns="44446" rIns="90479" bIns="44446">
                      <a:spAutoFit/>
                    </a:bodyPr>
                    <a:lstStyle/>
                    <a:p>
                      <a:pPr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</a:rPr>
                        <a:t>R</a:t>
                      </a:r>
                      <a:r>
                        <a:rPr kumimoji="1" lang="en-GB" altLang="fr-FR" sz="2000" baseline="-25000">
                          <a:solidFill>
                            <a:schemeClr val="tx2"/>
                          </a:solidFill>
                        </a:rPr>
                        <a:t>o</a:t>
                      </a:r>
                    </a:p>
                  </p:txBody>
                </p:sp>
                <p:sp>
                  <p:nvSpPr>
                    <p:cNvPr id="185396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24" y="2128"/>
                      <a:ext cx="192" cy="0"/>
                    </a:xfrm>
                    <a:prstGeom prst="line">
                      <a:avLst/>
                    </a:prstGeom>
                    <a:noFill/>
                    <a:ln w="25400">
                      <a:solidFill>
                        <a:schemeClr val="tx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5397" name="Rectangle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47" y="2104"/>
                      <a:ext cx="281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79" tIns="44446" rIns="90479" bIns="44446">
                      <a:spAutoFit/>
                    </a:bodyPr>
                    <a:lstStyle/>
                    <a:p>
                      <a:pPr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</a:rPr>
                        <a:t>E</a:t>
                      </a:r>
                      <a:r>
                        <a:rPr kumimoji="1" lang="en-GB" altLang="fr-FR" sz="2000" baseline="-25000">
                          <a:solidFill>
                            <a:schemeClr val="tx2"/>
                          </a:solidFill>
                        </a:rPr>
                        <a:t>o</a:t>
                      </a:r>
                      <a:r>
                        <a:rPr kumimoji="1" lang="en-GB" altLang="fr-FR" sz="2000">
                          <a:solidFill>
                            <a:schemeClr val="tx2"/>
                          </a:solidFill>
                        </a:rPr>
                        <a:t>r</a:t>
                      </a:r>
                    </a:p>
                  </p:txBody>
                </p:sp>
                <p:sp>
                  <p:nvSpPr>
                    <p:cNvPr id="185398" name="Rectangle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43" y="1984"/>
                      <a:ext cx="181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79" tIns="44446" rIns="90479" bIns="44446">
                      <a:spAutoFit/>
                    </a:bodyPr>
                    <a:lstStyle/>
                    <a:p>
                      <a:pPr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</a:rPr>
                        <a:t>e</a:t>
                      </a:r>
                    </a:p>
                  </p:txBody>
                </p:sp>
                <p:sp>
                  <p:nvSpPr>
                    <p:cNvPr id="185399" name="Rectangle 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48" y="1940"/>
                      <a:ext cx="431" cy="2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79" tIns="44446" rIns="90479" bIns="44446">
                      <a:spAutoFit/>
                    </a:bodyPr>
                    <a:lstStyle/>
                    <a:p>
                      <a:pPr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</a:pPr>
                      <a:r>
                        <a:rPr kumimoji="1" lang="en-GB" altLang="fr-FR" sz="1600">
                          <a:solidFill>
                            <a:schemeClr val="tx2"/>
                          </a:solidFill>
                        </a:rPr>
                        <a:t>-E</a:t>
                      </a:r>
                      <a:r>
                        <a:rPr kumimoji="1" lang="en-GB" altLang="fr-FR" sz="1600" baseline="-25000">
                          <a:solidFill>
                            <a:schemeClr val="tx2"/>
                          </a:solidFill>
                        </a:rPr>
                        <a:t>R</a:t>
                      </a:r>
                      <a:r>
                        <a:rPr kumimoji="1" lang="en-GB" altLang="fr-FR" sz="1600">
                          <a:solidFill>
                            <a:schemeClr val="tx2"/>
                          </a:solidFill>
                        </a:rPr>
                        <a:t>/E</a:t>
                      </a:r>
                      <a:r>
                        <a:rPr kumimoji="1" lang="en-GB" altLang="fr-FR" sz="1600" baseline="-25000">
                          <a:solidFill>
                            <a:schemeClr val="tx2"/>
                          </a:solidFill>
                        </a:rPr>
                        <a:t>o</a:t>
                      </a:r>
                      <a:r>
                        <a:rPr kumimoji="1" lang="en-GB" altLang="fr-FR" sz="1600">
                          <a:solidFill>
                            <a:schemeClr val="tx2"/>
                          </a:solidFill>
                        </a:rPr>
                        <a:t>r</a:t>
                      </a:r>
                    </a:p>
                  </p:txBody>
                </p:sp>
              </p:grpSp>
            </p:grpSp>
            <p:sp>
              <p:nvSpPr>
                <p:cNvPr id="185382" name="Rectangle 39"/>
                <p:cNvSpPr>
                  <a:spLocks noChangeArrowheads="1"/>
                </p:cNvSpPr>
                <p:nvPr/>
              </p:nvSpPr>
              <p:spPr bwMode="auto">
                <a:xfrm>
                  <a:off x="547" y="2484"/>
                  <a:ext cx="475" cy="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79" tIns="44446" rIns="90479" bIns="44446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recoil </a:t>
                  </a:r>
                </a:p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energy</a:t>
                  </a:r>
                </a:p>
              </p:txBody>
            </p:sp>
            <p:sp>
              <p:nvSpPr>
                <p:cNvPr id="185383" name="Rectangle 40"/>
                <p:cNvSpPr>
                  <a:spLocks noChangeArrowheads="1"/>
                </p:cNvSpPr>
                <p:nvPr/>
              </p:nvSpPr>
              <p:spPr bwMode="auto">
                <a:xfrm>
                  <a:off x="2827" y="2468"/>
                  <a:ext cx="588" cy="3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79" tIns="44446" rIns="90479" bIns="44446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incident </a:t>
                  </a:r>
                </a:p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energy</a:t>
                  </a:r>
                </a:p>
              </p:txBody>
            </p:sp>
            <p:sp>
              <p:nvSpPr>
                <p:cNvPr id="185384" name="Rectangle 41"/>
                <p:cNvSpPr>
                  <a:spLocks noChangeArrowheads="1"/>
                </p:cNvSpPr>
                <p:nvPr/>
              </p:nvSpPr>
              <p:spPr bwMode="auto">
                <a:xfrm>
                  <a:off x="1812" y="2764"/>
                  <a:ext cx="1187" cy="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79" tIns="44446" rIns="90479" bIns="44446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kinematic factor </a:t>
                  </a:r>
                </a:p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= 4M</a:t>
                  </a:r>
                  <a:r>
                    <a:rPr kumimoji="1" lang="fr-FR" altLang="fr-FR" sz="1600" baseline="-25000">
                      <a:solidFill>
                        <a:srgbClr val="7030A0"/>
                      </a:solidFill>
                      <a:latin typeface="Symbol" charset="2"/>
                    </a:rPr>
                    <a:t>c</a:t>
                  </a: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M</a:t>
                  </a:r>
                  <a:r>
                    <a:rPr kumimoji="1" lang="en-GB" altLang="fr-FR" sz="1600" baseline="-25000">
                      <a:solidFill>
                        <a:srgbClr val="7030A0"/>
                      </a:solidFill>
                    </a:rPr>
                    <a:t>N</a:t>
                  </a: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/(M</a:t>
                  </a:r>
                  <a:r>
                    <a:rPr kumimoji="1" lang="fr-FR" altLang="fr-FR" sz="1600" baseline="-25000">
                      <a:solidFill>
                        <a:srgbClr val="7030A0"/>
                      </a:solidFill>
                      <a:latin typeface="Symbol" charset="2"/>
                    </a:rPr>
                    <a:t>c</a:t>
                  </a: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+ M</a:t>
                  </a:r>
                  <a:r>
                    <a:rPr kumimoji="1" lang="fr-FR" altLang="fr-FR" sz="1600" baseline="-25000">
                      <a:solidFill>
                        <a:srgbClr val="7030A0"/>
                      </a:solidFill>
                    </a:rPr>
                    <a:t>N</a:t>
                  </a: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)</a:t>
                  </a:r>
                  <a:r>
                    <a:rPr kumimoji="1" lang="en-GB" altLang="fr-FR" sz="1600" baseline="30000">
                      <a:solidFill>
                        <a:srgbClr val="7030A0"/>
                      </a:solidFill>
                    </a:rPr>
                    <a:t>2</a:t>
                  </a:r>
                </a:p>
              </p:txBody>
            </p:sp>
            <p:sp>
              <p:nvSpPr>
                <p:cNvPr id="185385" name="Rectangle 42"/>
                <p:cNvSpPr>
                  <a:spLocks noChangeArrowheads="1"/>
                </p:cNvSpPr>
                <p:nvPr/>
              </p:nvSpPr>
              <p:spPr bwMode="auto">
                <a:xfrm>
                  <a:off x="400" y="1972"/>
                  <a:ext cx="887" cy="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79" tIns="44446" rIns="90479" bIns="44446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event rate per </a:t>
                  </a:r>
                </a:p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unit mass</a:t>
                  </a:r>
                </a:p>
              </p:txBody>
            </p:sp>
            <p:sp>
              <p:nvSpPr>
                <p:cNvPr id="185386" name="Rectangle 43"/>
                <p:cNvSpPr>
                  <a:spLocks noChangeArrowheads="1"/>
                </p:cNvSpPr>
                <p:nvPr/>
              </p:nvSpPr>
              <p:spPr bwMode="auto">
                <a:xfrm>
                  <a:off x="1589" y="1844"/>
                  <a:ext cx="1108" cy="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79" tIns="44446" rIns="90479" bIns="44446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total event rate </a:t>
                  </a:r>
                </a:p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7030A0"/>
                      </a:solidFill>
                    </a:rPr>
                    <a:t>(point like nucleus)</a:t>
                  </a:r>
                </a:p>
              </p:txBody>
            </p:sp>
            <p:sp>
              <p:nvSpPr>
                <p:cNvPr id="185387" name="Line 44"/>
                <p:cNvSpPr>
                  <a:spLocks noChangeShapeType="1"/>
                </p:cNvSpPr>
                <p:nvPr/>
              </p:nvSpPr>
              <p:spPr bwMode="auto">
                <a:xfrm>
                  <a:off x="1120" y="2188"/>
                  <a:ext cx="252" cy="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85388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1055" y="2612"/>
                  <a:ext cx="373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85389" name="Line 46"/>
                <p:cNvSpPr>
                  <a:spLocks noChangeShapeType="1"/>
                </p:cNvSpPr>
                <p:nvPr/>
              </p:nvSpPr>
              <p:spPr bwMode="auto">
                <a:xfrm flipH="1">
                  <a:off x="2035" y="2148"/>
                  <a:ext cx="182" cy="10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85390" name="Line 47"/>
                <p:cNvSpPr>
                  <a:spLocks noChangeShapeType="1"/>
                </p:cNvSpPr>
                <p:nvPr/>
              </p:nvSpPr>
              <p:spPr bwMode="auto">
                <a:xfrm flipH="1" flipV="1">
                  <a:off x="2598" y="2440"/>
                  <a:ext cx="243" cy="1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85391" name="Line 48"/>
                <p:cNvSpPr>
                  <a:spLocks noChangeShapeType="1"/>
                </p:cNvSpPr>
                <p:nvPr/>
              </p:nvSpPr>
              <p:spPr bwMode="auto">
                <a:xfrm flipH="1" flipV="1">
                  <a:off x="2087" y="2560"/>
                  <a:ext cx="372" cy="2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85353" name="Group 49"/>
              <p:cNvGrpSpPr>
                <a:grpSpLocks/>
              </p:cNvGrpSpPr>
              <p:nvPr/>
            </p:nvGrpSpPr>
            <p:grpSpPr bwMode="auto">
              <a:xfrm>
                <a:off x="3889" y="1631"/>
                <a:ext cx="1592" cy="1652"/>
                <a:chOff x="3484" y="959"/>
                <a:chExt cx="2071" cy="2049"/>
              </a:xfrm>
            </p:grpSpPr>
            <p:grpSp>
              <p:nvGrpSpPr>
                <p:cNvPr id="185354" name="Group 50"/>
                <p:cNvGrpSpPr>
                  <a:grpSpLocks/>
                </p:cNvGrpSpPr>
                <p:nvPr/>
              </p:nvGrpSpPr>
              <p:grpSpPr bwMode="auto">
                <a:xfrm>
                  <a:off x="3664" y="2558"/>
                  <a:ext cx="1891" cy="265"/>
                  <a:chOff x="462" y="4946"/>
                  <a:chExt cx="1746" cy="233"/>
                </a:xfrm>
              </p:grpSpPr>
              <p:sp>
                <p:nvSpPr>
                  <p:cNvPr id="185370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560" y="494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85371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706" y="494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185372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858" y="494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85373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1009" y="4948"/>
                    <a:ext cx="215" cy="2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185374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163" y="494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5</a:t>
                    </a:r>
                  </a:p>
                </p:txBody>
              </p:sp>
              <p:sp>
                <p:nvSpPr>
                  <p:cNvPr id="185375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1313" y="494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85376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1465" y="4948"/>
                    <a:ext cx="215" cy="2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185377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1619" y="494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8</a:t>
                    </a:r>
                  </a:p>
                </p:txBody>
              </p:sp>
              <p:sp>
                <p:nvSpPr>
                  <p:cNvPr id="185378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1767" y="494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9</a:t>
                    </a:r>
                  </a:p>
                </p:txBody>
              </p:sp>
              <p:sp>
                <p:nvSpPr>
                  <p:cNvPr id="185379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1912" y="4948"/>
                    <a:ext cx="29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10</a:t>
                    </a:r>
                  </a:p>
                </p:txBody>
              </p:sp>
              <p:sp>
                <p:nvSpPr>
                  <p:cNvPr id="185380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462" y="4946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0</a:t>
                    </a:r>
                  </a:p>
                </p:txBody>
              </p:sp>
            </p:grpSp>
            <p:sp>
              <p:nvSpPr>
                <p:cNvPr id="185355" name="Rectangle 62"/>
                <p:cNvSpPr>
                  <a:spLocks noChangeArrowheads="1"/>
                </p:cNvSpPr>
                <p:nvPr/>
              </p:nvSpPr>
              <p:spPr bwMode="auto">
                <a:xfrm>
                  <a:off x="4200" y="2745"/>
                  <a:ext cx="598" cy="2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79" tIns="44446" rIns="90479" bIns="44446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chemeClr val="tx2"/>
                      </a:solidFill>
                    </a:rPr>
                    <a:t>E/(E</a:t>
                  </a:r>
                  <a:r>
                    <a:rPr kumimoji="1" lang="en-GB" altLang="fr-FR" sz="1600" baseline="-25000">
                      <a:solidFill>
                        <a:schemeClr val="tx2"/>
                      </a:solidFill>
                    </a:rPr>
                    <a:t>0</a:t>
                  </a:r>
                  <a:r>
                    <a:rPr kumimoji="1" lang="en-GB" altLang="fr-FR" sz="1600">
                      <a:solidFill>
                        <a:schemeClr val="tx2"/>
                      </a:solidFill>
                    </a:rPr>
                    <a:t>r)</a:t>
                  </a:r>
                </a:p>
              </p:txBody>
            </p:sp>
            <p:sp>
              <p:nvSpPr>
                <p:cNvPr id="185356" name="Rectangle 63"/>
                <p:cNvSpPr>
                  <a:spLocks noChangeArrowheads="1"/>
                </p:cNvSpPr>
                <p:nvPr/>
              </p:nvSpPr>
              <p:spPr bwMode="auto">
                <a:xfrm>
                  <a:off x="3744" y="1056"/>
                  <a:ext cx="1604" cy="1501"/>
                </a:xfrm>
                <a:prstGeom prst="rect">
                  <a:avLst/>
                </a:prstGeom>
                <a:noFill/>
                <a:ln w="25400">
                  <a:solidFill>
                    <a:schemeClr val="tx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endParaRPr lang="en-US" altLang="fr-FR"/>
                </a:p>
              </p:txBody>
            </p:sp>
            <p:sp>
              <p:nvSpPr>
                <p:cNvPr id="185357" name="Freeform 64"/>
                <p:cNvSpPr>
                  <a:spLocks/>
                </p:cNvSpPr>
                <p:nvPr/>
              </p:nvSpPr>
              <p:spPr bwMode="auto">
                <a:xfrm>
                  <a:off x="3729" y="1485"/>
                  <a:ext cx="1206" cy="1061"/>
                </a:xfrm>
                <a:custGeom>
                  <a:avLst/>
                  <a:gdLst>
                    <a:gd name="T0" fmla="*/ 0 w 1113"/>
                    <a:gd name="T1" fmla="*/ 0 h 933"/>
                    <a:gd name="T2" fmla="*/ 88 w 1113"/>
                    <a:gd name="T3" fmla="*/ 747 h 933"/>
                    <a:gd name="T4" fmla="*/ 231 w 1113"/>
                    <a:gd name="T5" fmla="*/ 1548 h 933"/>
                    <a:gd name="T6" fmla="*/ 427 w 1113"/>
                    <a:gd name="T7" fmla="*/ 2602 h 933"/>
                    <a:gd name="T8" fmla="*/ 638 w 1113"/>
                    <a:gd name="T9" fmla="*/ 3646 h 933"/>
                    <a:gd name="T10" fmla="*/ 846 w 1113"/>
                    <a:gd name="T11" fmla="*/ 4399 h 933"/>
                    <a:gd name="T12" fmla="*/ 1164 w 1113"/>
                    <a:gd name="T13" fmla="*/ 5395 h 933"/>
                    <a:gd name="T14" fmla="*/ 1465 w 1113"/>
                    <a:gd name="T15" fmla="*/ 6239 h 933"/>
                    <a:gd name="T16" fmla="*/ 1891 w 1113"/>
                    <a:gd name="T17" fmla="*/ 6935 h 933"/>
                    <a:gd name="T18" fmla="*/ 2312 w 1113"/>
                    <a:gd name="T19" fmla="*/ 7458 h 933"/>
                    <a:gd name="T20" fmla="*/ 2801 w 1113"/>
                    <a:gd name="T21" fmla="*/ 7834 h 933"/>
                    <a:gd name="T22" fmla="*/ 3316 w 1113"/>
                    <a:gd name="T23" fmla="*/ 8093 h 933"/>
                    <a:gd name="T24" fmla="*/ 3796 w 1113"/>
                    <a:gd name="T25" fmla="*/ 8191 h 933"/>
                    <a:gd name="T26" fmla="*/ 4201 w 1113"/>
                    <a:gd name="T27" fmla="*/ 8282 h 933"/>
                    <a:gd name="T28" fmla="*/ 4352 w 1113"/>
                    <a:gd name="T29" fmla="*/ 8282 h 93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113"/>
                    <a:gd name="T46" fmla="*/ 0 h 933"/>
                    <a:gd name="T47" fmla="*/ 1113 w 1113"/>
                    <a:gd name="T48" fmla="*/ 933 h 93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113" h="933">
                      <a:moveTo>
                        <a:pt x="0" y="0"/>
                      </a:moveTo>
                      <a:lnTo>
                        <a:pt x="22" y="84"/>
                      </a:lnTo>
                      <a:lnTo>
                        <a:pt x="60" y="174"/>
                      </a:lnTo>
                      <a:lnTo>
                        <a:pt x="108" y="292"/>
                      </a:lnTo>
                      <a:lnTo>
                        <a:pt x="163" y="410"/>
                      </a:lnTo>
                      <a:lnTo>
                        <a:pt x="217" y="494"/>
                      </a:lnTo>
                      <a:lnTo>
                        <a:pt x="298" y="606"/>
                      </a:lnTo>
                      <a:lnTo>
                        <a:pt x="374" y="702"/>
                      </a:lnTo>
                      <a:lnTo>
                        <a:pt x="483" y="780"/>
                      </a:lnTo>
                      <a:lnTo>
                        <a:pt x="591" y="837"/>
                      </a:lnTo>
                      <a:lnTo>
                        <a:pt x="716" y="881"/>
                      </a:lnTo>
                      <a:lnTo>
                        <a:pt x="846" y="910"/>
                      </a:lnTo>
                      <a:lnTo>
                        <a:pt x="971" y="921"/>
                      </a:lnTo>
                      <a:lnTo>
                        <a:pt x="1074" y="932"/>
                      </a:lnTo>
                      <a:lnTo>
                        <a:pt x="1112" y="932"/>
                      </a:lnTo>
                    </a:path>
                  </a:pathLst>
                </a:custGeom>
                <a:noFill/>
                <a:ln w="25400" cap="rnd" cmpd="sng">
                  <a:solidFill>
                    <a:srgbClr val="FC0128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185358" name="Group 65"/>
                <p:cNvGrpSpPr>
                  <a:grpSpLocks/>
                </p:cNvGrpSpPr>
                <p:nvPr/>
              </p:nvGrpSpPr>
              <p:grpSpPr bwMode="auto">
                <a:xfrm>
                  <a:off x="3484" y="959"/>
                  <a:ext cx="320" cy="1747"/>
                  <a:chOff x="296" y="3538"/>
                  <a:chExt cx="295" cy="1537"/>
                </a:xfrm>
              </p:grpSpPr>
              <p:sp>
                <p:nvSpPr>
                  <p:cNvPr id="185359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4844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0</a:t>
                    </a:r>
                  </a:p>
                </p:txBody>
              </p:sp>
              <p:sp>
                <p:nvSpPr>
                  <p:cNvPr id="185360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4724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85361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4591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185362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4467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85363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4337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185364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4185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5</a:t>
                    </a:r>
                  </a:p>
                </p:txBody>
              </p:sp>
              <p:sp>
                <p:nvSpPr>
                  <p:cNvPr id="185365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4060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85366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3927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185367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3782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8</a:t>
                    </a:r>
                  </a:p>
                </p:txBody>
              </p:sp>
              <p:sp>
                <p:nvSpPr>
                  <p:cNvPr id="185368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39" y="3665"/>
                    <a:ext cx="21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9</a:t>
                    </a:r>
                  </a:p>
                </p:txBody>
              </p:sp>
              <p:sp>
                <p:nvSpPr>
                  <p:cNvPr id="185369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296" y="3538"/>
                    <a:ext cx="295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79" tIns="44446" rIns="90479" bIns="44446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r>
                      <a:rPr kumimoji="1" lang="en-GB" altLang="fr-FR" sz="1600">
                        <a:solidFill>
                          <a:schemeClr val="tx2"/>
                        </a:solidFill>
                      </a:rPr>
                      <a:t>10</a:t>
                    </a:r>
                  </a:p>
                </p:txBody>
              </p:sp>
            </p:grpSp>
          </p:grpSp>
        </p:grpSp>
        <p:sp>
          <p:nvSpPr>
            <p:cNvPr id="185351" name="Rectangle 77"/>
            <p:cNvSpPr>
              <a:spLocks noChangeArrowheads="1"/>
            </p:cNvSpPr>
            <p:nvPr/>
          </p:nvSpPr>
          <p:spPr bwMode="auto">
            <a:xfrm>
              <a:off x="240" y="1488"/>
              <a:ext cx="275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Tx/>
                <a:buChar char="•"/>
              </a:pPr>
              <a:r>
                <a:rPr lang="fr-FR" altLang="fr-FR" sz="2000" b="1" dirty="0">
                  <a:solidFill>
                    <a:schemeClr val="accent4">
                      <a:lumMod val="50000"/>
                    </a:schemeClr>
                  </a:solidFill>
                </a:rPr>
                <a:t> </a:t>
              </a:r>
              <a:r>
                <a:rPr lang="en-GB" altLang="fr-FR" sz="2000" b="1" dirty="0">
                  <a:solidFill>
                    <a:schemeClr val="accent4">
                      <a:lumMod val="50000"/>
                    </a:schemeClr>
                  </a:solidFill>
                </a:rPr>
                <a:t>Exponential </a:t>
              </a:r>
              <a:r>
                <a:rPr lang="fr-FR" altLang="fr-FR" sz="2000" b="1" dirty="0">
                  <a:solidFill>
                    <a:schemeClr val="accent4">
                      <a:lumMod val="50000"/>
                    </a:schemeClr>
                  </a:solidFill>
                </a:rPr>
                <a:t>r</a:t>
              </a:r>
              <a:r>
                <a:rPr lang="en-GB" altLang="fr-FR" sz="2000" b="1" dirty="0" err="1">
                  <a:solidFill>
                    <a:schemeClr val="accent4">
                      <a:lumMod val="50000"/>
                    </a:schemeClr>
                  </a:solidFill>
                </a:rPr>
                <a:t>ecoil</a:t>
              </a:r>
              <a:r>
                <a:rPr lang="en-GB" altLang="fr-FR" sz="2000" b="1" dirty="0">
                  <a:solidFill>
                    <a:schemeClr val="accent4">
                      <a:lumMod val="50000"/>
                    </a:schemeClr>
                  </a:solidFill>
                </a:rPr>
                <a:t> energy distribution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72692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 txBox="1">
            <a:spLocks noChangeArrowheads="1"/>
          </p:cNvSpPr>
          <p:nvPr/>
        </p:nvSpPr>
        <p:spPr bwMode="auto">
          <a:xfrm>
            <a:off x="1524000" y="114301"/>
            <a:ext cx="914400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Comic Sans MS" charset="0"/>
              </a:rPr>
              <a:t>Wealth of Evidence for </a:t>
            </a:r>
            <a:r>
              <a:rPr lang="en-US" altLang="zh-CN" sz="3200" b="1">
                <a:latin typeface="Comic Sans MS" charset="0"/>
              </a:rPr>
              <a:t>DM</a:t>
            </a:r>
            <a:endParaRPr lang="en-US" altLang="zh-CN" sz="3200" b="1">
              <a:solidFill>
                <a:srgbClr val="FF0000"/>
              </a:solidFill>
              <a:latin typeface="Comic Sans MS" charset="0"/>
            </a:endParaRPr>
          </a:p>
        </p:txBody>
      </p:sp>
      <p:pic>
        <p:nvPicPr>
          <p:cNvPr id="686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14" y="908050"/>
            <a:ext cx="19954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Text Box 6"/>
          <p:cNvSpPr txBox="1">
            <a:spLocks noChangeArrowheads="1"/>
          </p:cNvSpPr>
          <p:nvPr/>
        </p:nvSpPr>
        <p:spPr bwMode="auto">
          <a:xfrm>
            <a:off x="1957388" y="1103314"/>
            <a:ext cx="7199312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zh-CN" altLang="en-US" dirty="0">
                <a:solidFill>
                  <a:srgbClr val="00B050"/>
                </a:solidFill>
                <a:latin typeface="Comic Sans MS" charset="0"/>
              </a:rPr>
              <a:t> </a:t>
            </a:r>
            <a:r>
              <a:rPr lang="en-US" altLang="zh-CN" dirty="0">
                <a:solidFill>
                  <a:srgbClr val="7030A0"/>
                </a:solidFill>
                <a:latin typeface="Comic Sans MS" charset="0"/>
              </a:rPr>
              <a:t>Galaxy rotation curves </a:t>
            </a:r>
            <a:r>
              <a:rPr lang="en-US" altLang="zh-CN" sz="2000" dirty="0">
                <a:latin typeface="Comic Sans MS" charset="0"/>
              </a:rPr>
              <a:t>(V. Rubin) </a:t>
            </a:r>
            <a:endParaRPr lang="en-US" altLang="zh-CN" dirty="0"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zh-CN" dirty="0">
                <a:solidFill>
                  <a:srgbClr val="7030A0"/>
                </a:solidFill>
                <a:latin typeface="Comic Sans MS" charset="0"/>
              </a:rPr>
              <a:t> Dynamics of galaxy clusters </a:t>
            </a:r>
            <a:r>
              <a:rPr lang="en-US" altLang="zh-CN" dirty="0">
                <a:latin typeface="Comic Sans MS" charset="0"/>
              </a:rPr>
              <a:t>(Zwicky)</a:t>
            </a: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zh-CN" dirty="0">
                <a:solidFill>
                  <a:srgbClr val="7030A0"/>
                </a:solidFill>
                <a:latin typeface="Comic Sans MS" charset="0"/>
              </a:rPr>
              <a:t> Gravitational lensing mass reconstruction</a:t>
            </a: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zh-CN" dirty="0">
                <a:solidFill>
                  <a:srgbClr val="7030A0"/>
                </a:solidFill>
                <a:latin typeface="Comic Sans MS" charset="0"/>
              </a:rPr>
              <a:t> Bullet cluster  </a:t>
            </a:r>
            <a:r>
              <a:rPr lang="en-US" altLang="zh-CN" sz="2000" dirty="0">
                <a:latin typeface="Comic Sans MS" charset="0"/>
              </a:rPr>
              <a:t>(Clowe+,2006)</a:t>
            </a:r>
            <a:endParaRPr lang="en-US" altLang="zh-CN" dirty="0"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</p:txBody>
      </p:sp>
      <p:pic>
        <p:nvPicPr>
          <p:cNvPr id="68612" name="Picture 9" descr="bulletclust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4" y="4973638"/>
            <a:ext cx="2592387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3" name="Espace réservé du contenu 2"/>
          <p:cNvSpPr txBox="1">
            <a:spLocks/>
          </p:cNvSpPr>
          <p:nvPr/>
        </p:nvSpPr>
        <p:spPr bwMode="auto">
          <a:xfrm>
            <a:off x="1990725" y="2490788"/>
            <a:ext cx="8229600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3200">
                <a:solidFill>
                  <a:srgbClr val="FFFFFF"/>
                </a:solidFill>
                <a:latin typeface="Times New Roman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800">
                <a:solidFill>
                  <a:srgbClr val="FFFFFF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FFFFFF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buFont typeface="Wingdings 2" charset="2"/>
              <a:buNone/>
            </a:pPr>
            <a:endParaRPr lang="fr-FR" altLang="fr-FR" sz="1800">
              <a:latin typeface="Constantia" charset="0"/>
            </a:endParaRPr>
          </a:p>
        </p:txBody>
      </p:sp>
      <p:pic>
        <p:nvPicPr>
          <p:cNvPr id="6861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3213100"/>
            <a:ext cx="15716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5" name="Picture 9" descr="http://c1.img.v4.skyrock.net/c18/omega-astro/pics/472030656_smal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2746376"/>
            <a:ext cx="3214688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38837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 txBox="1">
            <a:spLocks noChangeArrowheads="1"/>
          </p:cNvSpPr>
          <p:nvPr/>
        </p:nvSpPr>
        <p:spPr bwMode="auto">
          <a:xfrm>
            <a:off x="1992313" y="2349501"/>
            <a:ext cx="828040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Comic Sans MS" charset="0"/>
              </a:rPr>
              <a:t>Wealth of evidence for </a:t>
            </a:r>
            <a:r>
              <a:rPr lang="en-US" altLang="zh-CN" sz="3200" b="1">
                <a:latin typeface="Comic Sans MS" charset="0"/>
              </a:rPr>
              <a:t>DM </a:t>
            </a:r>
          </a:p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zh-CN" sz="3200" b="1">
              <a:latin typeface="Comic Sans MS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zh-CN" sz="3200" b="1">
                <a:solidFill>
                  <a:srgbClr val="7030A0"/>
                </a:solidFill>
                <a:latin typeface="Comic Sans MS" charset="0"/>
              </a:rPr>
              <a:t>is astrophysical</a:t>
            </a:r>
            <a:endParaRPr lang="en-US" altLang="zh-CN" sz="3200" b="1">
              <a:latin typeface="Comic Sans MS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zh-CN" sz="3200" b="1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324226" y="4868864"/>
            <a:ext cx="561657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dirty="0">
                <a:solidFill>
                  <a:schemeClr val="accent6"/>
                </a:solidFill>
                <a:latin typeface="Comic Sans MS" charset="0"/>
                <a:ea typeface="Comic Sans MS" charset="0"/>
                <a:cs typeface="Comic Sans MS" charset="0"/>
              </a:rPr>
              <a:t>More </a:t>
            </a:r>
            <a:r>
              <a:rPr lang="fr-FR" sz="3200" b="1" dirty="0" err="1">
                <a:solidFill>
                  <a:schemeClr val="accent6"/>
                </a:solidFill>
                <a:latin typeface="Comic Sans MS" charset="0"/>
                <a:ea typeface="Comic Sans MS" charset="0"/>
                <a:cs typeface="Comic Sans MS" charset="0"/>
              </a:rPr>
              <a:t>Complexity</a:t>
            </a:r>
            <a:r>
              <a:rPr lang="fr-FR" sz="3200" b="1" dirty="0">
                <a:solidFill>
                  <a:schemeClr val="accent6"/>
                </a:solidFill>
                <a:latin typeface="Comic Sans MS" charset="0"/>
                <a:ea typeface="Comic Sans MS" charset="0"/>
                <a:cs typeface="Comic Sans MS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44870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701"/>
            <a:ext cx="9144000" cy="681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6" name="TextBox 2"/>
          <p:cNvSpPr txBox="1">
            <a:spLocks noChangeArrowheads="1"/>
          </p:cNvSpPr>
          <p:nvPr/>
        </p:nvSpPr>
        <p:spPr bwMode="auto">
          <a:xfrm>
            <a:off x="1703389" y="6396038"/>
            <a:ext cx="4105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fr-FR">
                <a:solidFill>
                  <a:srgbClr val="FF0000"/>
                </a:solidFill>
              </a:rPr>
              <a:t>A. Bosma</a:t>
            </a:r>
          </a:p>
        </p:txBody>
      </p:sp>
    </p:spTree>
    <p:extLst>
      <p:ext uri="{BB962C8B-B14F-4D97-AF65-F5344CB8AC3E}">
        <p14:creationId xmlns:p14="http://schemas.microsoft.com/office/powerpoint/2010/main" val="1570320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0" y="0"/>
            <a:ext cx="91138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0" name="TextBox 2"/>
          <p:cNvSpPr txBox="1">
            <a:spLocks noChangeArrowheads="1"/>
          </p:cNvSpPr>
          <p:nvPr/>
        </p:nvSpPr>
        <p:spPr bwMode="auto">
          <a:xfrm>
            <a:off x="1774825" y="6237288"/>
            <a:ext cx="2089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fr-FR">
                <a:solidFill>
                  <a:srgbClr val="FF0000"/>
                </a:solidFill>
              </a:rPr>
              <a:t>A. Bosma</a:t>
            </a:r>
          </a:p>
        </p:txBody>
      </p:sp>
    </p:spTree>
    <p:extLst>
      <p:ext uri="{BB962C8B-B14F-4D97-AF65-F5344CB8AC3E}">
        <p14:creationId xmlns:p14="http://schemas.microsoft.com/office/powerpoint/2010/main" val="1948962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0120" y="364173"/>
            <a:ext cx="3788861" cy="1325563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sz="3200" b="1" smtClean="0">
                <a:solidFill>
                  <a:srgbClr val="C00000"/>
                </a:solidFill>
              </a:rPr>
              <a:t>The  </a:t>
            </a:r>
            <a:r>
              <a:rPr lang="fr-FR" sz="3200" b="1" dirty="0" err="1" smtClean="0">
                <a:solidFill>
                  <a:srgbClr val="C00000"/>
                </a:solidFill>
              </a:rPr>
              <a:t>lab</a:t>
            </a:r>
            <a:r>
              <a:rPr lang="fr-FR" sz="3200" b="1" dirty="0" smtClean="0">
                <a:solidFill>
                  <a:srgbClr val="C00000"/>
                </a:solidFill>
              </a:rPr>
              <a:t> </a:t>
            </a:r>
            <a:r>
              <a:rPr lang="fr-FR" sz="3200" b="1" dirty="0" err="1" smtClean="0">
                <a:solidFill>
                  <a:srgbClr val="C00000"/>
                </a:solidFill>
              </a:rPr>
              <a:t>experiment</a:t>
            </a:r>
            <a:r>
              <a:rPr lang="fr-FR" sz="3200" b="1" dirty="0" smtClean="0">
                <a:solidFill>
                  <a:srgbClr val="C00000"/>
                </a:solidFill>
              </a:rPr>
              <a:t> </a:t>
            </a:r>
            <a:endParaRPr lang="fr-FR" sz="3200" b="1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0439" y="1690688"/>
            <a:ext cx="11415251" cy="3913823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sz="2400" dirty="0" smtClean="0"/>
              <a:t>Concept of </a:t>
            </a:r>
            <a:r>
              <a:rPr lang="fr-FR" sz="2400" b="1" dirty="0" err="1" smtClean="0">
                <a:solidFill>
                  <a:srgbClr val="7030A0"/>
                </a:solidFill>
              </a:rPr>
              <a:t>keV</a:t>
            </a:r>
            <a:r>
              <a:rPr lang="fr-FR" sz="2400" b="1" dirty="0" smtClean="0">
                <a:solidFill>
                  <a:srgbClr val="7030A0"/>
                </a:solidFill>
              </a:rPr>
              <a:t> </a:t>
            </a:r>
            <a:r>
              <a:rPr lang="fr-FR" sz="2400" b="1" dirty="0" err="1" smtClean="0">
                <a:solidFill>
                  <a:srgbClr val="7030A0"/>
                </a:solidFill>
              </a:rPr>
              <a:t>particle</a:t>
            </a:r>
            <a:r>
              <a:rPr lang="fr-FR" sz="2400" dirty="0" smtClean="0"/>
              <a:t> </a:t>
            </a:r>
            <a:r>
              <a:rPr lang="fr-FR" sz="2400" dirty="0" err="1" smtClean="0"/>
              <a:t>detection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7030A0"/>
                </a:solidFill>
              </a:rPr>
              <a:t>a  </a:t>
            </a:r>
            <a:r>
              <a:rPr lang="fr-FR" sz="2400" b="1" dirty="0" err="1" smtClean="0">
                <a:solidFill>
                  <a:srgbClr val="7030A0"/>
                </a:solidFill>
              </a:rPr>
              <a:t>NaI</a:t>
            </a:r>
            <a:r>
              <a:rPr lang="fr-FR" sz="2400" b="1" dirty="0" smtClean="0">
                <a:solidFill>
                  <a:srgbClr val="7030A0"/>
                </a:solidFill>
              </a:rPr>
              <a:t>(Tl) </a:t>
            </a:r>
            <a:r>
              <a:rPr lang="fr-FR" sz="2400" dirty="0" smtClean="0"/>
              <a:t>detector and a </a:t>
            </a:r>
            <a:r>
              <a:rPr lang="fr-FR" sz="2400" b="1" dirty="0" err="1" smtClean="0">
                <a:solidFill>
                  <a:srgbClr val="7030A0"/>
                </a:solidFill>
              </a:rPr>
              <a:t>SiPM</a:t>
            </a:r>
            <a:r>
              <a:rPr lang="fr-FR" sz="2400" b="1" dirty="0" smtClean="0">
                <a:solidFill>
                  <a:srgbClr val="7030A0"/>
                </a:solidFill>
              </a:rPr>
              <a:t> </a:t>
            </a:r>
            <a:r>
              <a:rPr lang="fr-FR" sz="2400" b="1" dirty="0" err="1" smtClean="0">
                <a:solidFill>
                  <a:srgbClr val="7030A0"/>
                </a:solidFill>
              </a:rPr>
              <a:t>LySO</a:t>
            </a:r>
            <a:r>
              <a:rPr lang="fr-FR" sz="2400" b="1" dirty="0" smtClean="0">
                <a:solidFill>
                  <a:srgbClr val="7030A0"/>
                </a:solidFill>
              </a:rPr>
              <a:t> </a:t>
            </a:r>
            <a:r>
              <a:rPr lang="fr-FR" sz="2400" dirty="0" smtClean="0"/>
              <a:t>detector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 err="1" smtClean="0"/>
              <a:t>Energy</a:t>
            </a: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7030A0"/>
                </a:solidFill>
              </a:rPr>
              <a:t>calibration </a:t>
            </a:r>
            <a:r>
              <a:rPr lang="fr-FR" sz="2400" dirty="0" err="1" smtClean="0"/>
              <a:t>with</a:t>
            </a:r>
            <a:r>
              <a:rPr lang="fr-FR" sz="2400" dirty="0" smtClean="0"/>
              <a:t> radioactive sources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 smtClean="0"/>
              <a:t> </a:t>
            </a:r>
            <a:r>
              <a:rPr lang="fr-FR" sz="2400" dirty="0" err="1" smtClean="0"/>
              <a:t>Energy</a:t>
            </a:r>
            <a:r>
              <a:rPr lang="fr-FR" sz="2400" dirty="0" smtClean="0"/>
              <a:t> </a:t>
            </a:r>
            <a:r>
              <a:rPr lang="fr-FR" sz="2400" b="1" dirty="0" err="1" smtClean="0">
                <a:solidFill>
                  <a:srgbClr val="7030A0"/>
                </a:solidFill>
              </a:rPr>
              <a:t>resolution</a:t>
            </a:r>
            <a:endParaRPr lang="fr-FR" sz="2400" b="1" dirty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fr-FR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400" b="1" dirty="0" smtClean="0">
                <a:solidFill>
                  <a:srgbClr val="7030A0"/>
                </a:solidFill>
              </a:rPr>
              <a:t>Background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measurements</a:t>
            </a:r>
            <a:r>
              <a:rPr lang="fr-FR" sz="2400" dirty="0" smtClean="0"/>
              <a:t>: rates and identification of background </a:t>
            </a:r>
            <a:r>
              <a:rPr lang="fr-FR" sz="2400" dirty="0" err="1" smtClean="0"/>
              <a:t>observed</a:t>
            </a:r>
            <a:endParaRPr lang="fr-FR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400" b="1" dirty="0" err="1" smtClean="0">
                <a:solidFill>
                  <a:srgbClr val="7030A0"/>
                </a:solidFill>
              </a:rPr>
              <a:t>Comparison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measurements</a:t>
            </a:r>
            <a:r>
              <a:rPr lang="fr-FR" sz="2400" dirty="0" smtClean="0"/>
              <a:t> underground </a:t>
            </a:r>
            <a:r>
              <a:rPr lang="fr-FR" sz="2400" dirty="0" err="1" smtClean="0"/>
              <a:t>with</a:t>
            </a:r>
            <a:r>
              <a:rPr lang="fr-FR" sz="2400" dirty="0" smtClean="0"/>
              <a:t> a Germanium detector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b="1" dirty="0" smtClean="0">
                <a:solidFill>
                  <a:srgbClr val="7030A0"/>
                </a:solidFill>
              </a:rPr>
              <a:t>Design </a:t>
            </a:r>
            <a:r>
              <a:rPr lang="fr-FR" sz="2400" b="1" dirty="0" err="1" smtClean="0">
                <a:solidFill>
                  <a:srgbClr val="7030A0"/>
                </a:solidFill>
              </a:rPr>
              <a:t>you</a:t>
            </a:r>
            <a:r>
              <a:rPr lang="fr-FR" sz="2400" b="1" dirty="0" smtClean="0">
                <a:solidFill>
                  <a:srgbClr val="7030A0"/>
                </a:solidFill>
              </a:rPr>
              <a:t> </a:t>
            </a:r>
            <a:r>
              <a:rPr lang="fr-FR" sz="2400" b="1" dirty="0" err="1" smtClean="0">
                <a:solidFill>
                  <a:srgbClr val="7030A0"/>
                </a:solidFill>
              </a:rPr>
              <a:t>ideal</a:t>
            </a:r>
            <a:r>
              <a:rPr lang="fr-FR" sz="2400" b="1" dirty="0" smtClean="0">
                <a:solidFill>
                  <a:srgbClr val="7030A0"/>
                </a:solidFill>
              </a:rPr>
              <a:t> </a:t>
            </a:r>
            <a:r>
              <a:rPr lang="fr-FR" sz="2400" b="1" dirty="0" err="1" smtClean="0">
                <a:solidFill>
                  <a:srgbClr val="7030A0"/>
                </a:solidFill>
              </a:rPr>
              <a:t>deector</a:t>
            </a:r>
            <a:r>
              <a:rPr lang="fr-FR" sz="2400" b="1" dirty="0" smtClean="0">
                <a:solidFill>
                  <a:srgbClr val="7030A0"/>
                </a:solidFill>
              </a:rPr>
              <a:t>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0917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 txBox="1">
            <a:spLocks noChangeArrowheads="1"/>
          </p:cNvSpPr>
          <p:nvPr/>
        </p:nvSpPr>
        <p:spPr bwMode="auto">
          <a:xfrm>
            <a:off x="1524001" y="162718"/>
            <a:ext cx="914400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Comic Sans MS" charset="0"/>
              </a:rPr>
              <a:t>Wealth of Evidence for </a:t>
            </a:r>
            <a:r>
              <a:rPr lang="en-US" altLang="zh-CN" sz="3200" b="1">
                <a:latin typeface="Comic Sans MS" charset="0"/>
              </a:rPr>
              <a:t>DM</a:t>
            </a:r>
            <a:endParaRPr lang="en-US" altLang="zh-CN" sz="3200" b="1">
              <a:solidFill>
                <a:srgbClr val="FF0000"/>
              </a:solidFill>
              <a:latin typeface="Comic Sans MS" charset="0"/>
            </a:endParaRPr>
          </a:p>
        </p:txBody>
      </p:sp>
      <p:pic>
        <p:nvPicPr>
          <p:cNvPr id="7577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14" y="908050"/>
            <a:ext cx="19954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Text Box 6"/>
          <p:cNvSpPr txBox="1">
            <a:spLocks noChangeArrowheads="1"/>
          </p:cNvSpPr>
          <p:nvPr/>
        </p:nvSpPr>
        <p:spPr bwMode="auto">
          <a:xfrm>
            <a:off x="1957388" y="1103314"/>
            <a:ext cx="7199312" cy="543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zh-CN" altLang="en-US" dirty="0">
                <a:solidFill>
                  <a:srgbClr val="00B050"/>
                </a:solidFill>
                <a:latin typeface="Comic Sans MS" charset="0"/>
              </a:rPr>
              <a:t> </a:t>
            </a:r>
            <a:r>
              <a:rPr lang="en-US" altLang="zh-CN" dirty="0">
                <a:solidFill>
                  <a:srgbClr val="7030A0"/>
                </a:solidFill>
                <a:latin typeface="Comic Sans MS" charset="0"/>
              </a:rPr>
              <a:t>Galaxy rotation curves </a:t>
            </a:r>
            <a:r>
              <a:rPr lang="en-US" altLang="zh-CN" sz="2000" dirty="0">
                <a:latin typeface="Comic Sans MS" charset="0"/>
              </a:rPr>
              <a:t>(V. Rubin)  </a:t>
            </a:r>
            <a:r>
              <a:rPr lang="en-US" altLang="zh-CN" sz="2000" dirty="0" err="1">
                <a:latin typeface="Comic Sans MS" charset="0"/>
              </a:rPr>
              <a:t>Bosma</a:t>
            </a:r>
            <a:r>
              <a:rPr lang="en-US" altLang="zh-CN" sz="2000" dirty="0">
                <a:latin typeface="Comic Sans MS" charset="0"/>
              </a:rPr>
              <a:t> (HI)</a:t>
            </a:r>
            <a:endParaRPr lang="en-US" altLang="zh-CN" dirty="0"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zh-CN" dirty="0">
                <a:solidFill>
                  <a:srgbClr val="7030A0"/>
                </a:solidFill>
                <a:latin typeface="Comic Sans MS" charset="0"/>
              </a:rPr>
              <a:t> Dynamics of galaxy clusters </a:t>
            </a:r>
            <a:r>
              <a:rPr lang="en-US" altLang="zh-CN" dirty="0">
                <a:latin typeface="Comic Sans MS" charset="0"/>
              </a:rPr>
              <a:t>(Zwicky)</a:t>
            </a: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zh-CN" dirty="0">
                <a:solidFill>
                  <a:srgbClr val="7030A0"/>
                </a:solidFill>
                <a:latin typeface="Comic Sans MS" charset="0"/>
              </a:rPr>
              <a:t> Gravitational lensing mass reconstruction</a:t>
            </a: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 smtClean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 smtClean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r>
              <a:rPr lang="en-US" altLang="zh-CN" dirty="0">
                <a:solidFill>
                  <a:srgbClr val="7030A0"/>
                </a:solidFill>
                <a:latin typeface="Comic Sans MS" charset="0"/>
              </a:rPr>
              <a:t> Bullet cluster  </a:t>
            </a:r>
            <a:r>
              <a:rPr lang="en-US" altLang="zh-CN" sz="2000" dirty="0">
                <a:latin typeface="Comic Sans MS" charset="0"/>
              </a:rPr>
              <a:t>(Clowe+,2006)</a:t>
            </a:r>
            <a:endParaRPr lang="en-US" altLang="zh-CN" dirty="0">
              <a:latin typeface="Comic Sans MS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1"/>
              </a:buClr>
              <a:buSzPct val="70000"/>
              <a:buFont typeface="Wingdings" charset="2"/>
              <a:buChar char="n"/>
            </a:pPr>
            <a:endParaRPr lang="en-US" altLang="zh-CN" dirty="0">
              <a:solidFill>
                <a:srgbClr val="7030A0"/>
              </a:solidFill>
              <a:latin typeface="Comic Sans MS" charset="0"/>
            </a:endParaRPr>
          </a:p>
        </p:txBody>
      </p:sp>
      <p:pic>
        <p:nvPicPr>
          <p:cNvPr id="75780" name="Picture 9" descr="bulletclust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4" y="4973638"/>
            <a:ext cx="2592387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3213100"/>
            <a:ext cx="15716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9" descr="http://c1.img.v4.skyrock.net/c18/omega-astro/pics/472030656_smal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2746376"/>
            <a:ext cx="3214688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5784" name="Connecteur droit 2"/>
          <p:cNvCxnSpPr>
            <a:cxnSpLocks noChangeShapeType="1"/>
          </p:cNvCxnSpPr>
          <p:nvPr/>
        </p:nvCxnSpPr>
        <p:spPr bwMode="auto">
          <a:xfrm flipH="1">
            <a:off x="4918870" y="871537"/>
            <a:ext cx="7921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5785" name="Connecteur droit 4"/>
          <p:cNvCxnSpPr>
            <a:cxnSpLocks noChangeShapeType="1"/>
          </p:cNvCxnSpPr>
          <p:nvPr/>
        </p:nvCxnSpPr>
        <p:spPr bwMode="auto">
          <a:xfrm>
            <a:off x="4809332" y="849313"/>
            <a:ext cx="7921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3979115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sz="3600">
                <a:solidFill>
                  <a:srgbClr val="FF0000"/>
                </a:solidFill>
                <a:latin typeface="Comic Sans MS" charset="0"/>
                <a:ea typeface="SimSun" charset="-122"/>
                <a:cs typeface="SimSun" charset="-122"/>
              </a:rPr>
              <a:t>N-Body simulations</a:t>
            </a:r>
            <a:r>
              <a:rPr lang="en-US" altLang="fr-FR">
                <a:latin typeface="Comic Sans MS" charset="0"/>
                <a:ea typeface="SimSun" charset="-122"/>
                <a:cs typeface="SimSun" charset="-122"/>
              </a:rPr>
              <a:t>: </a:t>
            </a:r>
            <a:r>
              <a:rPr lang="en-US" altLang="fr-FR">
                <a:solidFill>
                  <a:schemeClr val="tx2"/>
                </a:solidFill>
                <a:latin typeface="Comic Sans MS" charset="0"/>
                <a:ea typeface="SimSun" charset="-122"/>
                <a:cs typeface="SimSun" charset="-122"/>
              </a:rPr>
              <a:t>CDM</a:t>
            </a:r>
          </a:p>
        </p:txBody>
      </p:sp>
      <p:sp>
        <p:nvSpPr>
          <p:cNvPr id="90114" name="Content Placeholder 2"/>
          <p:cNvSpPr>
            <a:spLocks noGrp="1"/>
          </p:cNvSpPr>
          <p:nvPr>
            <p:ph idx="1"/>
          </p:nvPr>
        </p:nvSpPr>
        <p:spPr>
          <a:xfrm>
            <a:off x="1992313" y="1916113"/>
            <a:ext cx="8458200" cy="4400550"/>
          </a:xfrm>
        </p:spPr>
        <p:txBody>
          <a:bodyPr/>
          <a:lstStyle/>
          <a:p>
            <a:pPr algn="ctr"/>
            <a:r>
              <a:rPr lang="en-US" altLang="fr-FR" sz="2000" dirty="0">
                <a:solidFill>
                  <a:srgbClr val="7030A0"/>
                </a:solidFill>
                <a:latin typeface="Comic Sans MS" charset="0"/>
                <a:ea typeface="SimSun" charset="-122"/>
                <a:cs typeface="SimSun" charset="-122"/>
              </a:rPr>
              <a:t>Preferred  paradigm: CDM</a:t>
            </a:r>
          </a:p>
          <a:p>
            <a:r>
              <a:rPr lang="en-US" altLang="fr-FR" sz="2000" dirty="0">
                <a:latin typeface="Comic Sans MS" charset="0"/>
                <a:ea typeface="SimSun" charset="-122"/>
                <a:cs typeface="SimSun" charset="-122"/>
              </a:rPr>
              <a:t>Most N-Body simulations use stable CDM halos as seed for structures:</a:t>
            </a:r>
          </a:p>
          <a:p>
            <a:r>
              <a:rPr lang="en-US" altLang="fr-FR" sz="2000" dirty="0">
                <a:latin typeface="Comic Sans MS" charset="0"/>
                <a:ea typeface="SimSun" charset="-122"/>
                <a:cs typeface="SimSun" charset="-122"/>
              </a:rPr>
              <a:t>            structures evolve, merge and cluster</a:t>
            </a:r>
          </a:p>
          <a:p>
            <a:endParaRPr lang="en-US" altLang="fr-FR" sz="2000" dirty="0">
              <a:latin typeface="Comic Sans MS" charset="0"/>
              <a:ea typeface="SimSun" charset="-122"/>
              <a:cs typeface="SimSun" charset="-122"/>
            </a:endParaRPr>
          </a:p>
          <a:p>
            <a:pPr>
              <a:buFontTx/>
              <a:buChar char="-"/>
            </a:pPr>
            <a:r>
              <a:rPr lang="en-US" altLang="fr-FR" sz="2000" dirty="0">
                <a:latin typeface="Comic Sans MS" charset="0"/>
                <a:ea typeface="SimSun" charset="-122"/>
                <a:cs typeface="SimSun" charset="-122"/>
              </a:rPr>
              <a:t>Properties of CDM halos </a:t>
            </a:r>
          </a:p>
          <a:p>
            <a:pPr lvl="1">
              <a:buFontTx/>
              <a:buChar char="-"/>
            </a:pPr>
            <a:r>
              <a:rPr lang="en-US" altLang="fr-FR" sz="2000" dirty="0" err="1">
                <a:solidFill>
                  <a:srgbClr val="0000FF"/>
                </a:solidFill>
                <a:latin typeface="Comic Sans MS" charset="0"/>
                <a:ea typeface="SimSun" charset="-122"/>
                <a:cs typeface="SimSun" charset="-122"/>
              </a:rPr>
              <a:t>cuspy</a:t>
            </a:r>
            <a:r>
              <a:rPr lang="en-US" altLang="fr-FR" sz="2000" dirty="0">
                <a:solidFill>
                  <a:srgbClr val="0000FF"/>
                </a:solidFill>
                <a:latin typeface="Comic Sans MS" charset="0"/>
                <a:ea typeface="SimSun" charset="-122"/>
                <a:cs typeface="SimSun" charset="-122"/>
              </a:rPr>
              <a:t> density proﬁles, </a:t>
            </a:r>
          </a:p>
          <a:p>
            <a:pPr lvl="1">
              <a:buFontTx/>
              <a:buChar char="-"/>
            </a:pPr>
            <a:r>
              <a:rPr lang="en-US" altLang="fr-FR" sz="2000" dirty="0" err="1">
                <a:solidFill>
                  <a:srgbClr val="0000FF"/>
                </a:solidFill>
                <a:latin typeface="Comic Sans MS" charset="0"/>
                <a:ea typeface="SimSun" charset="-122"/>
                <a:cs typeface="SimSun" charset="-122"/>
              </a:rPr>
              <a:t>Triaxial</a:t>
            </a:r>
            <a:r>
              <a:rPr lang="en-US" altLang="fr-FR" sz="2000" dirty="0">
                <a:solidFill>
                  <a:srgbClr val="0000FF"/>
                </a:solidFill>
                <a:latin typeface="Comic Sans MS" charset="0"/>
                <a:ea typeface="SimSun" charset="-122"/>
                <a:cs typeface="SimSun" charset="-122"/>
              </a:rPr>
              <a:t> halos</a:t>
            </a:r>
          </a:p>
          <a:p>
            <a:pPr lvl="1"/>
            <a:r>
              <a:rPr lang="en-US" altLang="fr-FR" sz="2000" dirty="0">
                <a:solidFill>
                  <a:srgbClr val="0000FF"/>
                </a:solidFill>
                <a:latin typeface="Comic Sans MS" charset="0"/>
                <a:ea typeface="SimSun" charset="-122"/>
                <a:cs typeface="SimSun" charset="-122"/>
              </a:rPr>
              <a:t>-   central density  depends on the mass of the halo. </a:t>
            </a:r>
          </a:p>
          <a:p>
            <a:endParaRPr lang="en-US" altLang="fr-FR" sz="2000" dirty="0">
              <a:solidFill>
                <a:srgbClr val="0000FF"/>
              </a:solidFill>
              <a:latin typeface="Comic Sans MS" charset="0"/>
              <a:ea typeface="SimSun" charset="-122"/>
              <a:cs typeface="SimSun" charset="-122"/>
            </a:endParaRPr>
          </a:p>
          <a:p>
            <a:endParaRPr lang="en-US" altLang="fr-FR" sz="2000" dirty="0">
              <a:solidFill>
                <a:srgbClr val="0000FF"/>
              </a:solidFill>
              <a:latin typeface="Comic Sans MS" charset="0"/>
              <a:ea typeface="SimSun" charset="-122"/>
              <a:cs typeface="SimSu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8329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Oval 81" descr="Petits confettis"/>
          <p:cNvSpPr>
            <a:spLocks noChangeArrowheads="1"/>
          </p:cNvSpPr>
          <p:nvPr/>
        </p:nvSpPr>
        <p:spPr bwMode="auto">
          <a:xfrm>
            <a:off x="3657600" y="1143000"/>
            <a:ext cx="7010400" cy="5715000"/>
          </a:xfrm>
          <a:prstGeom prst="ellipse">
            <a:avLst/>
          </a:prstGeom>
          <a:pattFill prst="smConfetti">
            <a:fgClr>
              <a:schemeClr val="folHlink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fr-FR"/>
          </a:p>
        </p:txBody>
      </p:sp>
      <p:sp>
        <p:nvSpPr>
          <p:cNvPr id="153602" name="Rectangle 63"/>
          <p:cNvSpPr>
            <a:spLocks noGrp="1" noChangeArrowheads="1"/>
          </p:cNvSpPr>
          <p:nvPr>
            <p:ph type="title" idx="4294967295"/>
          </p:nvPr>
        </p:nvSpPr>
        <p:spPr>
          <a:xfrm>
            <a:off x="2362200" y="0"/>
            <a:ext cx="8305800" cy="914400"/>
          </a:xfrm>
        </p:spPr>
        <p:txBody>
          <a:bodyPr/>
          <a:lstStyle/>
          <a:p>
            <a:r>
              <a:rPr lang="fr-FR" altLang="fr-FR" sz="3600">
                <a:latin typeface="Comic Sans MS" charset="0"/>
                <a:ea typeface="SimSun" charset="-122"/>
                <a:cs typeface="SimSun" charset="-122"/>
              </a:rPr>
              <a:t>Very different DM  candidates</a:t>
            </a:r>
            <a:endParaRPr lang="en-GB" altLang="fr-FR" sz="3600">
              <a:latin typeface="Comic Sans MS" charset="0"/>
              <a:ea typeface="SimSun" charset="-122"/>
              <a:cs typeface="SimSun" charset="-122"/>
            </a:endParaRPr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1658938" y="990600"/>
            <a:ext cx="1693862" cy="1214438"/>
            <a:chOff x="1728" y="912"/>
            <a:chExt cx="1067" cy="765"/>
          </a:xfrm>
        </p:grpSpPr>
        <p:sp>
          <p:nvSpPr>
            <p:cNvPr id="153624" name="Rectangle 67"/>
            <p:cNvSpPr>
              <a:spLocks noChangeArrowheads="1"/>
            </p:cNvSpPr>
            <p:nvPr/>
          </p:nvSpPr>
          <p:spPr bwMode="auto">
            <a:xfrm>
              <a:off x="1728" y="960"/>
              <a:ext cx="768" cy="36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kumimoji="1" lang="fr-FR" altLang="fr-FR" sz="1600" b="1">
                  <a:solidFill>
                    <a:srgbClr val="FF0000"/>
                  </a:solidFill>
                </a:rPr>
                <a:t>Modified Gravity</a:t>
              </a:r>
              <a:endParaRPr kumimoji="1" lang="en-GB" altLang="fr-FR" sz="1600" b="1">
                <a:solidFill>
                  <a:srgbClr val="FF0000"/>
                </a:solidFill>
              </a:endParaRPr>
            </a:p>
          </p:txBody>
        </p:sp>
        <p:pic>
          <p:nvPicPr>
            <p:cNvPr id="153625" name="Picture 68" descr="Z:\tao\Presentations\ESA2002\Pomme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912"/>
              <a:ext cx="491" cy="765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92"/>
          <p:cNvGrpSpPr>
            <a:grpSpLocks/>
          </p:cNvGrpSpPr>
          <p:nvPr/>
        </p:nvGrpSpPr>
        <p:grpSpPr bwMode="auto">
          <a:xfrm>
            <a:off x="3276600" y="2971800"/>
            <a:ext cx="5867400" cy="2698750"/>
            <a:chOff x="1104" y="1872"/>
            <a:chExt cx="3696" cy="1700"/>
          </a:xfrm>
        </p:grpSpPr>
        <p:grpSp>
          <p:nvGrpSpPr>
            <p:cNvPr id="153618" name="Group 85"/>
            <p:cNvGrpSpPr>
              <a:grpSpLocks/>
            </p:cNvGrpSpPr>
            <p:nvPr/>
          </p:nvGrpSpPr>
          <p:grpSpPr bwMode="auto">
            <a:xfrm>
              <a:off x="1632" y="2256"/>
              <a:ext cx="672" cy="836"/>
              <a:chOff x="1440" y="1584"/>
              <a:chExt cx="672" cy="836"/>
            </a:xfrm>
          </p:grpSpPr>
          <p:sp>
            <p:nvSpPr>
              <p:cNvPr id="153622" name="Rectangle 73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672" cy="212"/>
              </a:xfrm>
              <a:prstGeom prst="rect">
                <a:avLst/>
              </a:prstGeom>
              <a:solidFill>
                <a:srgbClr val="CCF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kumimoji="1" lang="en-GB" altLang="fr-FR" sz="1600" b="1">
                    <a:solidFill>
                      <a:srgbClr val="008000"/>
                    </a:solidFill>
                  </a:rPr>
                  <a:t>1</a:t>
                </a:r>
                <a:r>
                  <a:rPr kumimoji="1" lang="en-GB" altLang="fr-FR" sz="1600" b="1">
                    <a:solidFill>
                      <a:srgbClr val="33CC33"/>
                    </a:solidFill>
                  </a:rPr>
                  <a:t>Neutrino</a:t>
                </a:r>
              </a:p>
            </p:txBody>
          </p:sp>
          <p:pic>
            <p:nvPicPr>
              <p:cNvPr id="153623" name="Picture 77" descr="D:\Program Files\WS_FTP\oscil.gif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0" y="1584"/>
                <a:ext cx="624" cy="618"/>
              </a:xfrm>
              <a:prstGeom prst="rect">
                <a:avLst/>
              </a:prstGeom>
              <a:solidFill>
                <a:srgbClr val="CCF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3619" name="Rectangle 62"/>
            <p:cNvSpPr>
              <a:spLocks noChangeArrowheads="1"/>
            </p:cNvSpPr>
            <p:nvPr/>
          </p:nvSpPr>
          <p:spPr bwMode="auto">
            <a:xfrm>
              <a:off x="3633" y="2592"/>
              <a:ext cx="1167" cy="82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kumimoji="1" lang="fr-FR" altLang="fr-FR" sz="1600" b="1">
                  <a:solidFill>
                    <a:srgbClr val="080808"/>
                  </a:solidFill>
                </a:rPr>
                <a:t>      2. </a:t>
              </a:r>
              <a:r>
                <a:rPr kumimoji="1" lang="en-GB" altLang="fr-FR" sz="1600" b="1">
                  <a:solidFill>
                    <a:srgbClr val="CC00CC"/>
                  </a:solidFill>
                </a:rPr>
                <a:t>WIMPs</a:t>
              </a:r>
              <a:endParaRPr kumimoji="1" lang="fr-FR" altLang="fr-FR" sz="1600" b="1">
                <a:solidFill>
                  <a:srgbClr val="CC00CC"/>
                </a:solidFill>
              </a:endParaRPr>
            </a:p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kumimoji="1" lang="en-GB" altLang="fr-FR" sz="1600" b="1">
                  <a:solidFill>
                    <a:srgbClr val="CC00CC"/>
                  </a:solidFill>
                </a:rPr>
                <a:t>Weakly interacting</a:t>
              </a:r>
            </a:p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kumimoji="1" lang="en-GB" altLang="fr-FR" sz="1600" b="1">
                  <a:solidFill>
                    <a:srgbClr val="CC00CC"/>
                  </a:solidFill>
                </a:rPr>
                <a:t>massive particles</a:t>
              </a:r>
            </a:p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kumimoji="1" lang="en-GB" altLang="fr-FR" sz="1600" b="1">
                  <a:solidFill>
                    <a:srgbClr val="CC00CC"/>
                  </a:solidFill>
                </a:rPr>
                <a:t>    10-1000GeV</a:t>
              </a:r>
            </a:p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kumimoji="1" lang="en-GB" altLang="fr-FR" sz="1600" b="1">
                <a:solidFill>
                  <a:srgbClr val="CC00CC"/>
                </a:solidFill>
              </a:endParaRPr>
            </a:p>
          </p:txBody>
        </p:sp>
        <p:sp>
          <p:nvSpPr>
            <p:cNvPr id="153620" name="Rectangle 74"/>
            <p:cNvSpPr>
              <a:spLocks noChangeArrowheads="1"/>
            </p:cNvSpPr>
            <p:nvPr/>
          </p:nvSpPr>
          <p:spPr bwMode="auto">
            <a:xfrm>
              <a:off x="1536" y="3360"/>
              <a:ext cx="1632" cy="21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kumimoji="1" lang="en-GB" altLang="fr-FR" sz="1600" b="1">
                  <a:solidFill>
                    <a:srgbClr val="7030A0"/>
                  </a:solidFill>
                </a:rPr>
                <a:t>3. </a:t>
              </a:r>
              <a:r>
                <a:rPr kumimoji="1" lang="fr-FR" altLang="fr-FR" sz="1600" b="1">
                  <a:solidFill>
                    <a:srgbClr val="7030A0"/>
                  </a:solidFill>
                </a:rPr>
                <a:t>Light axions</a:t>
              </a:r>
              <a:endParaRPr kumimoji="1" lang="en-GB" altLang="fr-FR" sz="1600" b="1">
                <a:solidFill>
                  <a:srgbClr val="7030A0"/>
                </a:solidFill>
              </a:endParaRPr>
            </a:p>
          </p:txBody>
        </p:sp>
        <p:sp>
          <p:nvSpPr>
            <p:cNvPr id="153621" name="Text Box 84"/>
            <p:cNvSpPr txBox="1">
              <a:spLocks noChangeArrowheads="1"/>
            </p:cNvSpPr>
            <p:nvPr/>
          </p:nvSpPr>
          <p:spPr bwMode="auto">
            <a:xfrm>
              <a:off x="1104" y="1872"/>
              <a:ext cx="62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fr-FR" altLang="fr-FR" b="1">
                  <a:solidFill>
                    <a:srgbClr val="996633"/>
                  </a:solidFill>
                </a:rPr>
                <a:t>SIMPs</a:t>
              </a:r>
              <a:endParaRPr lang="en-GB" altLang="fr-FR" b="1">
                <a:solidFill>
                  <a:srgbClr val="996633"/>
                </a:solidFill>
              </a:endParaRPr>
            </a:p>
          </p:txBody>
        </p:sp>
      </p:grpSp>
      <p:sp>
        <p:nvSpPr>
          <p:cNvPr id="158808" name="Text Box 88"/>
          <p:cNvSpPr txBox="1">
            <a:spLocks noChangeArrowheads="1"/>
          </p:cNvSpPr>
          <p:nvPr/>
        </p:nvSpPr>
        <p:spPr bwMode="auto">
          <a:xfrm>
            <a:off x="1752600" y="5562600"/>
            <a:ext cx="1030288" cy="400050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altLang="fr-FR" sz="2000">
                <a:solidFill>
                  <a:srgbClr val="7030A0"/>
                </a:solidFill>
              </a:rPr>
              <a:t>Exotica</a:t>
            </a:r>
            <a:endParaRPr lang="en-GB" altLang="fr-FR" sz="2000">
              <a:solidFill>
                <a:srgbClr val="7030A0"/>
              </a:solidFill>
            </a:endParaRPr>
          </a:p>
        </p:txBody>
      </p:sp>
      <p:sp>
        <p:nvSpPr>
          <p:cNvPr id="153606" name="Text Box 89"/>
          <p:cNvSpPr txBox="1">
            <a:spLocks noChangeArrowheads="1"/>
          </p:cNvSpPr>
          <p:nvPr/>
        </p:nvSpPr>
        <p:spPr bwMode="auto">
          <a:xfrm>
            <a:off x="8610600" y="914400"/>
            <a:ext cx="2057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fr-FR"/>
          </a:p>
        </p:txBody>
      </p:sp>
      <p:grpSp>
        <p:nvGrpSpPr>
          <p:cNvPr id="5" name="Group 94"/>
          <p:cNvGrpSpPr>
            <a:grpSpLocks/>
          </p:cNvGrpSpPr>
          <p:nvPr/>
        </p:nvGrpSpPr>
        <p:grpSpPr bwMode="auto">
          <a:xfrm>
            <a:off x="5029200" y="990600"/>
            <a:ext cx="4419600" cy="2630488"/>
            <a:chOff x="2208" y="624"/>
            <a:chExt cx="2784" cy="1657"/>
          </a:xfrm>
        </p:grpSpPr>
        <p:grpSp>
          <p:nvGrpSpPr>
            <p:cNvPr id="153608" name="Group 91"/>
            <p:cNvGrpSpPr>
              <a:grpSpLocks/>
            </p:cNvGrpSpPr>
            <p:nvPr/>
          </p:nvGrpSpPr>
          <p:grpSpPr bwMode="auto">
            <a:xfrm>
              <a:off x="2208" y="864"/>
              <a:ext cx="2784" cy="1417"/>
              <a:chOff x="2208" y="864"/>
              <a:chExt cx="2784" cy="1417"/>
            </a:xfrm>
          </p:grpSpPr>
          <p:grpSp>
            <p:nvGrpSpPr>
              <p:cNvPr id="153610" name="Group 80"/>
              <p:cNvGrpSpPr>
                <a:grpSpLocks/>
              </p:cNvGrpSpPr>
              <p:nvPr/>
            </p:nvGrpSpPr>
            <p:grpSpPr bwMode="auto">
              <a:xfrm>
                <a:off x="3888" y="1104"/>
                <a:ext cx="1104" cy="1124"/>
                <a:chOff x="4224" y="1536"/>
                <a:chExt cx="1104" cy="1124"/>
              </a:xfrm>
            </p:grpSpPr>
            <p:pic>
              <p:nvPicPr>
                <p:cNvPr id="153616" name="Picture 75" descr="Z:\tao\Presentations\ESA2002\lightcurve.gif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24" y="1776"/>
                  <a:ext cx="1104" cy="884"/>
                </a:xfrm>
                <a:prstGeom prst="rect">
                  <a:avLst/>
                </a:prstGeom>
                <a:solidFill>
                  <a:srgbClr val="FF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3617" name="Rectangle 61"/>
                <p:cNvSpPr>
                  <a:spLocks noChangeArrowheads="1"/>
                </p:cNvSpPr>
                <p:nvPr/>
              </p:nvSpPr>
              <p:spPr bwMode="auto">
                <a:xfrm>
                  <a:off x="4464" y="1536"/>
                  <a:ext cx="597" cy="213"/>
                </a:xfrm>
                <a:prstGeom prst="rect">
                  <a:avLst/>
                </a:prstGeom>
                <a:solidFill>
                  <a:srgbClr val="FF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sq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 b="1">
                      <a:solidFill>
                        <a:srgbClr val="080808"/>
                      </a:solidFill>
                    </a:rPr>
                    <a:t>MACHO</a:t>
                  </a:r>
                  <a:r>
                    <a:rPr kumimoji="1" lang="fr-FR" altLang="fr-FR" sz="1600" b="1">
                      <a:solidFill>
                        <a:srgbClr val="080808"/>
                      </a:solidFill>
                    </a:rPr>
                    <a:t>s</a:t>
                  </a:r>
                  <a:endParaRPr kumimoji="1" lang="en-GB" altLang="fr-FR" sz="1600" b="1">
                    <a:solidFill>
                      <a:srgbClr val="080808"/>
                    </a:solidFill>
                  </a:endParaRPr>
                </a:p>
              </p:txBody>
            </p:sp>
          </p:grpSp>
          <p:grpSp>
            <p:nvGrpSpPr>
              <p:cNvPr id="153611" name="Group 72"/>
              <p:cNvGrpSpPr>
                <a:grpSpLocks/>
              </p:cNvGrpSpPr>
              <p:nvPr/>
            </p:nvGrpSpPr>
            <p:grpSpPr bwMode="auto">
              <a:xfrm>
                <a:off x="2400" y="1296"/>
                <a:ext cx="1007" cy="985"/>
                <a:chOff x="192" y="144"/>
                <a:chExt cx="1007" cy="985"/>
              </a:xfrm>
            </p:grpSpPr>
            <p:pic>
              <p:nvPicPr>
                <p:cNvPr id="153614" name="Picture 64" descr="C:\Program Files\Netscape\Users\default\psfiles\Monstres astro\bh_picture.gif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" y="432"/>
                  <a:ext cx="1007" cy="6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3615" name="Rectangle 65"/>
                <p:cNvSpPr>
                  <a:spLocks noChangeArrowheads="1"/>
                </p:cNvSpPr>
                <p:nvPr/>
              </p:nvSpPr>
              <p:spPr bwMode="auto">
                <a:xfrm>
                  <a:off x="192" y="144"/>
                  <a:ext cx="864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fr-FR" altLang="fr-FR" sz="1600" b="1"/>
                    <a:t>Black holes</a:t>
                  </a:r>
                  <a:endParaRPr kumimoji="1" lang="en-GB" altLang="fr-FR" sz="1600" b="1"/>
                </a:p>
              </p:txBody>
            </p:sp>
          </p:grpSp>
          <p:sp>
            <p:nvSpPr>
              <p:cNvPr id="153612" name="Text Box 82"/>
              <p:cNvSpPr txBox="1">
                <a:spLocks noChangeArrowheads="1"/>
              </p:cNvSpPr>
              <p:nvPr/>
            </p:nvSpPr>
            <p:spPr bwMode="auto">
              <a:xfrm>
                <a:off x="2208" y="864"/>
                <a:ext cx="384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fr-FR" altLang="fr-FR" sz="1600" b="1"/>
                  <a:t>dust</a:t>
                </a:r>
                <a:endParaRPr lang="en-GB" altLang="fr-FR" sz="1600" b="1"/>
              </a:p>
            </p:txBody>
          </p:sp>
          <p:sp>
            <p:nvSpPr>
              <p:cNvPr id="153613" name="Text Box 83"/>
              <p:cNvSpPr txBox="1">
                <a:spLocks noChangeArrowheads="1"/>
              </p:cNvSpPr>
              <p:nvPr/>
            </p:nvSpPr>
            <p:spPr bwMode="auto">
              <a:xfrm>
                <a:off x="2688" y="864"/>
                <a:ext cx="1056" cy="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fr-FR" altLang="fr-FR" sz="1600" b="1">
                    <a:solidFill>
                      <a:schemeClr val="accent2"/>
                    </a:solidFill>
                  </a:rPr>
                  <a:t>Cold Molecular Hydrogen</a:t>
                </a:r>
                <a:endParaRPr lang="en-GB" altLang="fr-FR" sz="1600" b="1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153609" name="Text Box 93"/>
            <p:cNvSpPr txBox="1">
              <a:spLocks noChangeArrowheads="1"/>
            </p:cNvSpPr>
            <p:nvPr/>
          </p:nvSpPr>
          <p:spPr bwMode="auto">
            <a:xfrm>
              <a:off x="3504" y="624"/>
              <a:ext cx="120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altLang="fr-FR" sz="2000"/>
            </a:p>
          </p:txBody>
        </p:sp>
      </p:grpSp>
    </p:spTree>
    <p:extLst>
      <p:ext uri="{BB962C8B-B14F-4D97-AF65-F5344CB8AC3E}">
        <p14:creationId xmlns:p14="http://schemas.microsoft.com/office/powerpoint/2010/main" val="2931400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8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8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808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620714"/>
            <a:ext cx="8056562" cy="623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TextBox 2"/>
          <p:cNvSpPr txBox="1">
            <a:spLocks noChangeArrowheads="1"/>
          </p:cNvSpPr>
          <p:nvPr/>
        </p:nvSpPr>
        <p:spPr bwMode="auto">
          <a:xfrm>
            <a:off x="1700826" y="5876926"/>
            <a:ext cx="1225913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fr-FR">
                <a:solidFill>
                  <a:srgbClr val="FF0000"/>
                </a:solidFill>
              </a:rPr>
              <a:t>Snowmass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fr-FR">
                <a:solidFill>
                  <a:srgbClr val="FF0000"/>
                </a:solidFill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77586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9513" y="-697"/>
            <a:ext cx="4176712" cy="702373"/>
          </a:xfrm>
          <a:pattFill prst="pct75">
            <a:fgClr>
              <a:srgbClr val="FAFD00"/>
            </a:fgClr>
            <a:bgClr>
              <a:schemeClr val="bg1"/>
            </a:bgClr>
          </a:pattFill>
        </p:spPr>
        <p:txBody>
          <a:bodyPr vert="horz" lIns="38100" tIns="46038" rIns="38100" bIns="46038" rtlCol="0" anchor="b">
            <a:spAutoFit/>
          </a:bodyPr>
          <a:lstStyle/>
          <a:p>
            <a:pPr eaLnBrk="1" hangingPunct="1"/>
            <a:r>
              <a:rPr lang="fr-FR" altLang="fr-FR">
                <a:solidFill>
                  <a:srgbClr val="FF3300"/>
                </a:solidFill>
                <a:latin typeface="Comic Sans MS" charset="0"/>
                <a:ea typeface="SimSun" charset="-122"/>
                <a:cs typeface="SimSun" charset="-122"/>
              </a:rPr>
              <a:t>Why</a:t>
            </a:r>
            <a:r>
              <a:rPr lang="en-GB" altLang="fr-FR">
                <a:solidFill>
                  <a:srgbClr val="FF3300"/>
                </a:solidFill>
                <a:latin typeface="Comic Sans MS" charset="0"/>
                <a:ea typeface="SimSun" charset="-122"/>
                <a:cs typeface="SimSun" charset="-122"/>
              </a:rPr>
              <a:t> </a:t>
            </a:r>
            <a:r>
              <a:rPr lang="en-GB" altLang="fr-FR">
                <a:solidFill>
                  <a:srgbClr val="990099"/>
                </a:solidFill>
                <a:latin typeface="Comic Sans MS" charset="0"/>
                <a:ea typeface="SimSun" charset="-122"/>
                <a:cs typeface="SimSun" charset="-122"/>
              </a:rPr>
              <a:t>WIMPs? </a:t>
            </a:r>
          </a:p>
        </p:txBody>
      </p:sp>
      <p:sp>
        <p:nvSpPr>
          <p:cNvPr id="157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7850" y="701675"/>
            <a:ext cx="8675688" cy="5791200"/>
          </a:xfrm>
        </p:spPr>
        <p:txBody>
          <a:bodyPr vert="horz" lIns="90488" tIns="44450" rIns="90488" bIns="44450" rtlCol="0">
            <a:normAutofit/>
          </a:bodyPr>
          <a:lstStyle/>
          <a:p>
            <a:pPr marL="457200" indent="-457200">
              <a:buNone/>
            </a:pPr>
            <a:r>
              <a:rPr lang="ja-JP" altLang="en-GB" sz="2000">
                <a:solidFill>
                  <a:srgbClr val="D60093"/>
                </a:solidFill>
                <a:latin typeface="Times New Roman" charset="0"/>
                <a:ea typeface="SimSun" charset="-122"/>
                <a:cs typeface="SimSun" charset="-122"/>
              </a:rPr>
              <a:t>“</a:t>
            </a:r>
            <a:r>
              <a:rPr lang="en-GB" altLang="ja-JP" sz="2000">
                <a:solidFill>
                  <a:srgbClr val="D60093"/>
                </a:solidFill>
                <a:latin typeface="Times New Roman" charset="0"/>
                <a:ea typeface="SimSun" charset="-122"/>
                <a:cs typeface="SimSun" charset="-122"/>
              </a:rPr>
              <a:t>WIMP</a:t>
            </a:r>
            <a:r>
              <a:rPr lang="ja-JP" altLang="en-GB" sz="2000">
                <a:solidFill>
                  <a:srgbClr val="D60093"/>
                </a:solidFill>
                <a:latin typeface="Times New Roman" charset="0"/>
                <a:ea typeface="SimSun" charset="-122"/>
                <a:cs typeface="SimSun" charset="-122"/>
              </a:rPr>
              <a:t>”</a:t>
            </a:r>
            <a:r>
              <a:rPr lang="en-GB" altLang="ja-JP" sz="2000">
                <a:solidFill>
                  <a:srgbClr val="D60093"/>
                </a:solidFill>
                <a:latin typeface="Times New Roman" charset="0"/>
                <a:ea typeface="SimSun" charset="-122"/>
                <a:cs typeface="SimSun" charset="-122"/>
              </a:rPr>
              <a:t>=  </a:t>
            </a:r>
            <a:r>
              <a:rPr lang="ja-JP" altLang="en-GB" sz="2000">
                <a:solidFill>
                  <a:srgbClr val="D60093"/>
                </a:solidFill>
                <a:latin typeface="Times New Roman" charset="0"/>
                <a:ea typeface="SimSun" charset="-122"/>
                <a:cs typeface="SimSun" charset="-122"/>
              </a:rPr>
              <a:t>“</a:t>
            </a:r>
            <a:r>
              <a:rPr lang="en-GB" altLang="ja-JP" sz="2000">
                <a:solidFill>
                  <a:srgbClr val="D60093"/>
                </a:solidFill>
                <a:latin typeface="Times New Roman" charset="0"/>
                <a:ea typeface="SimSun" charset="-122"/>
                <a:cs typeface="SimSun" charset="-122"/>
              </a:rPr>
              <a:t>Weakly Interacting</a:t>
            </a:r>
            <a:r>
              <a:rPr lang="ja-JP" altLang="en-GB" sz="2000">
                <a:solidFill>
                  <a:srgbClr val="D60093"/>
                </a:solidFill>
                <a:latin typeface="Times New Roman" charset="0"/>
                <a:ea typeface="SimSun" charset="-122"/>
                <a:cs typeface="SimSun" charset="-122"/>
              </a:rPr>
              <a:t>”</a:t>
            </a:r>
            <a:r>
              <a:rPr lang="en-GB" altLang="ja-JP" sz="2000">
                <a:solidFill>
                  <a:srgbClr val="D60093"/>
                </a:solidFill>
                <a:latin typeface="Times New Roman" charset="0"/>
                <a:ea typeface="SimSun" charset="-122"/>
                <a:cs typeface="SimSun" charset="-122"/>
              </a:rPr>
              <a:t> Massive Particles</a:t>
            </a:r>
            <a:endParaRPr lang="fr-FR" altLang="ja-JP" sz="2000">
              <a:latin typeface="Times New Roman" charset="0"/>
              <a:ea typeface="SimSun" charset="-122"/>
              <a:cs typeface="SimSun" charset="-122"/>
            </a:endParaRPr>
          </a:p>
          <a:p>
            <a:pPr marL="457200" indent="-457200"/>
            <a:endParaRPr lang="fr-FR" altLang="fr-FR" sz="2000">
              <a:latin typeface="Times New Roman" charset="0"/>
              <a:ea typeface="SimSun" charset="-122"/>
              <a:cs typeface="SimSun" charset="-122"/>
            </a:endParaRPr>
          </a:p>
          <a:p>
            <a:pPr marL="457200" indent="-457200"/>
            <a:r>
              <a:rPr lang="fr-FR" altLang="fr-FR" b="1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rPr>
              <a:t>Arguments in the 1980</a:t>
            </a:r>
            <a:r>
              <a:rPr lang="fr-FR" altLang="en-US" b="1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rPr>
              <a:t>’</a:t>
            </a:r>
            <a:r>
              <a:rPr lang="fr-FR" altLang="fr-FR" b="1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rPr>
              <a:t>s:</a:t>
            </a:r>
          </a:p>
          <a:p>
            <a:pPr marL="457200" indent="-457200"/>
            <a:endParaRPr lang="fr-FR" altLang="fr-FR" sz="2000">
              <a:latin typeface="Times New Roman" charset="0"/>
              <a:ea typeface="SimSun" charset="-122"/>
              <a:cs typeface="SimSun" charset="-122"/>
            </a:endParaRPr>
          </a:p>
          <a:p>
            <a:pPr marL="457200" indent="-457200">
              <a:buFont typeface="Arial" charset="0"/>
              <a:buChar char="•"/>
            </a:pPr>
            <a:r>
              <a:rPr lang="fr-FR" altLang="fr-FR">
                <a:latin typeface="Times New Roman" charset="0"/>
                <a:ea typeface="SimSun" charset="-122"/>
                <a:cs typeface="SimSun" charset="-122"/>
              </a:rPr>
              <a:t> </a:t>
            </a:r>
            <a:r>
              <a:rPr lang="en-GB" altLang="fr-FR">
                <a:latin typeface="Times New Roman" charset="0"/>
                <a:ea typeface="SimSun" charset="-122"/>
                <a:cs typeface="SimSun" charset="-122"/>
              </a:rPr>
              <a:t>Need for Cold Dark Matter from Large Scale Structures</a:t>
            </a:r>
            <a:endParaRPr lang="fr-FR" altLang="fr-FR">
              <a:latin typeface="Times New Roman" charset="0"/>
              <a:ea typeface="SimSun" charset="-122"/>
              <a:cs typeface="SimSun" charset="-122"/>
            </a:endParaRPr>
          </a:p>
          <a:p>
            <a:pPr marL="457200" indent="-457200">
              <a:buFont typeface="Arial" charset="0"/>
              <a:buChar char="•"/>
            </a:pPr>
            <a:r>
              <a:rPr lang="fr-FR" altLang="fr-FR">
                <a:latin typeface="Times New Roman" charset="0"/>
                <a:ea typeface="SimSun" charset="-122"/>
                <a:cs typeface="SimSun" charset="-122"/>
              </a:rPr>
              <a:t>Very good Particle physics candidate: SUSY LSP</a:t>
            </a:r>
          </a:p>
          <a:p>
            <a:pPr marL="457200" indent="-457200">
              <a:buFont typeface="Arial" charset="0"/>
              <a:buChar char="•"/>
            </a:pPr>
            <a:r>
              <a:rPr lang="fr-FR" altLang="fr-FR">
                <a:latin typeface="Times New Roman" charset="0"/>
                <a:ea typeface="SimSun" charset="-122"/>
                <a:cs typeface="SimSun" charset="-122"/>
              </a:rPr>
              <a:t>Weak neutrino size cross sections expected which our detectors Ge, NaI were sensitive to…</a:t>
            </a:r>
          </a:p>
        </p:txBody>
      </p:sp>
    </p:spTree>
    <p:extLst>
      <p:ext uri="{BB962C8B-B14F-4D97-AF65-F5344CB8AC3E}">
        <p14:creationId xmlns:p14="http://schemas.microsoft.com/office/powerpoint/2010/main" val="10868169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2"/>
          <p:cNvSpPr>
            <a:spLocks noChangeArrowheads="1"/>
          </p:cNvSpPr>
          <p:nvPr/>
        </p:nvSpPr>
        <p:spPr bwMode="auto">
          <a:xfrm>
            <a:off x="1905000" y="3581400"/>
            <a:ext cx="8534400" cy="3276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fr-FR"/>
          </a:p>
        </p:txBody>
      </p:sp>
      <p:sp>
        <p:nvSpPr>
          <p:cNvPr id="159746" name="Rectangle 3"/>
          <p:cNvSpPr>
            <a:spLocks noGrp="1" noChangeArrowheads="1"/>
          </p:cNvSpPr>
          <p:nvPr>
            <p:ph type="title"/>
          </p:nvPr>
        </p:nvSpPr>
        <p:spPr>
          <a:xfrm>
            <a:off x="3216275" y="73141"/>
            <a:ext cx="5945188" cy="979372"/>
          </a:xfrm>
          <a:pattFill prst="pct75">
            <a:fgClr>
              <a:srgbClr val="FAFD00"/>
            </a:fgClr>
            <a:bgClr>
              <a:schemeClr val="bg1"/>
            </a:bgClr>
          </a:pattFill>
        </p:spPr>
        <p:txBody>
          <a:bodyPr vert="horz" lIns="38100" tIns="46038" rIns="38100" bIns="46038" rtlCol="0" anchor="b">
            <a:spAutoFit/>
          </a:bodyPr>
          <a:lstStyle/>
          <a:p>
            <a:pPr algn="ctr" eaLnBrk="1" hangingPunct="1"/>
            <a:r>
              <a:rPr lang="fr-FR" altLang="fr-FR" sz="3200" dirty="0" err="1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Particle</a:t>
            </a:r>
            <a:r>
              <a:rPr lang="fr-FR" altLang="fr-FR" sz="3200" dirty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 </a:t>
            </a:r>
            <a:r>
              <a:rPr lang="fr-FR" altLang="fr-FR" sz="3200" dirty="0" err="1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physics</a:t>
            </a:r>
            <a:r>
              <a:rPr lang="fr-FR" altLang="fr-FR" sz="3200" dirty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 </a:t>
            </a:r>
            <a:r>
              <a:rPr lang="fr-FR" altLang="fr-FR" sz="3200" dirty="0" err="1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preferred</a:t>
            </a:r>
            <a:r>
              <a:rPr lang="fr-FR" altLang="fr-FR" sz="3200" dirty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 DM: SUSY N</a:t>
            </a:r>
            <a:r>
              <a:rPr lang="en-GB" altLang="fr-FR" sz="3200" dirty="0" err="1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eutralino</a:t>
            </a:r>
            <a:r>
              <a:rPr lang="fr-FR" altLang="fr-FR" sz="3200" dirty="0">
                <a:solidFill>
                  <a:srgbClr val="C00000"/>
                </a:solidFill>
                <a:latin typeface="Comic Sans MS" charset="0"/>
                <a:ea typeface="SimSun" charset="-122"/>
                <a:cs typeface="SimSun" charset="-122"/>
              </a:rPr>
              <a:t>s ?</a:t>
            </a:r>
            <a:endParaRPr lang="en-GB" altLang="fr-FR" sz="4000" dirty="0">
              <a:solidFill>
                <a:srgbClr val="C00000"/>
              </a:solidFill>
              <a:latin typeface="Comic Sans MS" charset="0"/>
              <a:ea typeface="SimSun" charset="-122"/>
              <a:cs typeface="SimSun" charset="-122"/>
            </a:endParaRPr>
          </a:p>
        </p:txBody>
      </p:sp>
      <p:sp>
        <p:nvSpPr>
          <p:cNvPr id="159747" name="Rectangle 4"/>
          <p:cNvSpPr>
            <a:spLocks noChangeArrowheads="1"/>
          </p:cNvSpPr>
          <p:nvPr/>
        </p:nvSpPr>
        <p:spPr bwMode="auto">
          <a:xfrm>
            <a:off x="2427289" y="534988"/>
            <a:ext cx="492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fr-FR"/>
          </a:p>
        </p:txBody>
      </p:sp>
      <p:grpSp>
        <p:nvGrpSpPr>
          <p:cNvPr id="159748" name="Group 6"/>
          <p:cNvGrpSpPr>
            <a:grpSpLocks/>
          </p:cNvGrpSpPr>
          <p:nvPr/>
        </p:nvGrpSpPr>
        <p:grpSpPr bwMode="auto">
          <a:xfrm>
            <a:off x="1981201" y="3581400"/>
            <a:ext cx="8035925" cy="3276600"/>
            <a:chOff x="336" y="2064"/>
            <a:chExt cx="5062" cy="2064"/>
          </a:xfrm>
        </p:grpSpPr>
        <p:pic>
          <p:nvPicPr>
            <p:cNvPr id="159751" name="Picture 7" descr="lampostdisplay_L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3120"/>
              <a:ext cx="1423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9752" name="Picture 8" descr="lampadaire_par03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2496"/>
              <a:ext cx="1087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9753" name="Picture 9" descr="lamp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" y="3216"/>
              <a:ext cx="720" cy="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9754" name="Picture 10" descr="lamppostbottom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2064"/>
              <a:ext cx="742" cy="1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5195" name="Text Box 11"/>
            <p:cNvSpPr txBox="1">
              <a:spLocks noChangeArrowheads="1"/>
            </p:cNvSpPr>
            <p:nvPr/>
          </p:nvSpPr>
          <p:spPr bwMode="auto">
            <a:xfrm>
              <a:off x="1584" y="2208"/>
              <a:ext cx="2976" cy="23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fr-FR" altLang="fr-FR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Look everywhere  possible</a:t>
              </a:r>
              <a:r>
                <a:rPr lang="fr-FR" altLang="fr-FR">
                  <a:solidFill>
                    <a:srgbClr val="FFFF00"/>
                  </a:solidFill>
                </a:rPr>
                <a:t> !</a:t>
              </a:r>
              <a:endParaRPr lang="fr-FR" altLang="fr-FR" sz="3200">
                <a:solidFill>
                  <a:srgbClr val="FFFF00"/>
                </a:solidFill>
              </a:endParaRPr>
            </a:p>
          </p:txBody>
        </p:sp>
      </p:grpSp>
      <p:sp>
        <p:nvSpPr>
          <p:cNvPr id="159749" name="Text Box 12"/>
          <p:cNvSpPr txBox="1">
            <a:spLocks noChangeArrowheads="1"/>
          </p:cNvSpPr>
          <p:nvPr/>
        </p:nvSpPr>
        <p:spPr bwMode="auto">
          <a:xfrm>
            <a:off x="4191000" y="4267201"/>
            <a:ext cx="42672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altLang="fr-FR">
                <a:solidFill>
                  <a:srgbClr val="FF0000"/>
                </a:solidFill>
              </a:rPr>
              <a:t>Direct and Indirect</a:t>
            </a:r>
          </a:p>
          <a:p>
            <a:pPr algn="ctr">
              <a:spcBef>
                <a:spcPct val="2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altLang="fr-FR" sz="2800">
                <a:solidFill>
                  <a:srgbClr val="FFFF00"/>
                </a:solidFill>
                <a:latin typeface="Comic Sans MS" charset="0"/>
              </a:rPr>
              <a:t>Detections</a:t>
            </a:r>
          </a:p>
        </p:txBody>
      </p:sp>
      <p:sp>
        <p:nvSpPr>
          <p:cNvPr id="150535" name="Rectangle 13"/>
          <p:cNvSpPr>
            <a:spLocks noChangeArrowheads="1"/>
          </p:cNvSpPr>
          <p:nvPr/>
        </p:nvSpPr>
        <p:spPr bwMode="auto">
          <a:xfrm>
            <a:off x="1774825" y="1274764"/>
            <a:ext cx="8458200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  <a:defRPr/>
            </a:pPr>
            <a:r>
              <a:rPr lang="fr-FR" altLang="fr-FR" sz="2000" dirty="0">
                <a:solidFill>
                  <a:schemeClr val="accent2"/>
                </a:solidFill>
              </a:rPr>
              <a:t> </a:t>
            </a:r>
            <a:r>
              <a:rPr lang="fr-FR" altLang="fr-FR" dirty="0">
                <a:solidFill>
                  <a:schemeClr val="accent2"/>
                </a:solidFill>
              </a:rPr>
              <a:t>A </a:t>
            </a:r>
            <a:r>
              <a:rPr lang="fr-FR" altLang="fr-FR" dirty="0" err="1">
                <a:solidFill>
                  <a:srgbClr val="00AE00"/>
                </a:solidFill>
              </a:rPr>
              <a:t>natural</a:t>
            </a:r>
            <a:r>
              <a:rPr lang="fr-FR" altLang="fr-FR" dirty="0">
                <a:solidFill>
                  <a:srgbClr val="00AE00"/>
                </a:solidFill>
              </a:rPr>
              <a:t> </a:t>
            </a:r>
            <a:r>
              <a:rPr lang="fr-FR" altLang="fr-FR" dirty="0" err="1">
                <a:solidFill>
                  <a:srgbClr val="00AE00"/>
                </a:solidFill>
              </a:rPr>
              <a:t>particle</a:t>
            </a:r>
            <a:r>
              <a:rPr lang="fr-FR" altLang="fr-FR" dirty="0">
                <a:solidFill>
                  <a:srgbClr val="00AE00"/>
                </a:solidFill>
              </a:rPr>
              <a:t> </a:t>
            </a:r>
            <a:r>
              <a:rPr lang="fr-FR" altLang="fr-FR" dirty="0" err="1">
                <a:solidFill>
                  <a:srgbClr val="00AE00"/>
                </a:solidFill>
              </a:rPr>
              <a:t>physics</a:t>
            </a:r>
            <a:r>
              <a:rPr lang="fr-FR" altLang="fr-FR" dirty="0">
                <a:solidFill>
                  <a:srgbClr val="00AE00"/>
                </a:solidFill>
              </a:rPr>
              <a:t> </a:t>
            </a:r>
            <a:r>
              <a:rPr lang="en-GB" altLang="fr-FR" dirty="0">
                <a:solidFill>
                  <a:srgbClr val="00AE00"/>
                </a:solidFill>
              </a:rPr>
              <a:t>solution</a:t>
            </a:r>
            <a:r>
              <a:rPr lang="fr-FR" altLang="fr-FR" dirty="0">
                <a:solidFill>
                  <a:srgbClr val="00AE00"/>
                </a:solidFill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  <a:defRPr/>
            </a:pPr>
            <a:r>
              <a:rPr lang="fr-FR" altLang="fr-FR" dirty="0">
                <a:solidFill>
                  <a:srgbClr val="00AE00"/>
                </a:solidFill>
              </a:rPr>
              <a:t> </a:t>
            </a:r>
            <a:r>
              <a:rPr lang="fr-FR" altLang="fr-FR" sz="2000" dirty="0">
                <a:solidFill>
                  <a:schemeClr val="accent2"/>
                </a:solidFill>
              </a:rPr>
              <a:t>Stable </a:t>
            </a:r>
            <a:r>
              <a:rPr lang="fr-FR" altLang="fr-FR" sz="2000" dirty="0" err="1">
                <a:solidFill>
                  <a:schemeClr val="accent2"/>
                </a:solidFill>
              </a:rPr>
              <a:t>linear</a:t>
            </a:r>
            <a:r>
              <a:rPr lang="fr-FR" altLang="fr-FR" sz="2000" dirty="0">
                <a:solidFill>
                  <a:schemeClr val="accent2"/>
                </a:solidFill>
              </a:rPr>
              <a:t> c</a:t>
            </a:r>
            <a:r>
              <a:rPr lang="en-GB" altLang="fr-FR" sz="2000" dirty="0" err="1">
                <a:solidFill>
                  <a:schemeClr val="accent2"/>
                </a:solidFill>
              </a:rPr>
              <a:t>ombination</a:t>
            </a:r>
            <a:r>
              <a:rPr lang="en-GB" altLang="fr-FR" dirty="0">
                <a:solidFill>
                  <a:schemeClr val="accent2"/>
                </a:solidFill>
              </a:rPr>
              <a:t> </a:t>
            </a:r>
            <a:r>
              <a:rPr lang="en-GB" altLang="fr-FR" sz="2000" dirty="0" err="1">
                <a:solidFill>
                  <a:schemeClr val="accent2"/>
                </a:solidFill>
              </a:rPr>
              <a:t>gauginos</a:t>
            </a:r>
            <a:r>
              <a:rPr lang="fr-FR" altLang="fr-FR" sz="2000" dirty="0">
                <a:solidFill>
                  <a:schemeClr val="accent2"/>
                </a:solidFill>
              </a:rPr>
              <a:t> and </a:t>
            </a:r>
            <a:r>
              <a:rPr lang="en-GB" altLang="fr-FR" sz="2000" dirty="0" err="1">
                <a:solidFill>
                  <a:schemeClr val="accent2"/>
                </a:solidFill>
              </a:rPr>
              <a:t>hig</a:t>
            </a:r>
            <a:r>
              <a:rPr lang="fr-FR" altLang="fr-FR" sz="2000" dirty="0">
                <a:solidFill>
                  <a:schemeClr val="accent2"/>
                </a:solidFill>
              </a:rPr>
              <a:t>g</a:t>
            </a:r>
            <a:r>
              <a:rPr lang="en-GB" altLang="fr-FR" sz="2000" dirty="0" err="1">
                <a:solidFill>
                  <a:schemeClr val="accent2"/>
                </a:solidFill>
              </a:rPr>
              <a:t>sinos</a:t>
            </a:r>
            <a:r>
              <a:rPr lang="fr-FR" altLang="fr-FR" sz="2000" dirty="0">
                <a:solidFill>
                  <a:schemeClr val="accent2"/>
                </a:solidFill>
              </a:rPr>
              <a:t> (LSP)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  <a:defRPr/>
            </a:pPr>
            <a:r>
              <a:rPr lang="fr-FR" altLang="fr-FR" sz="2000" dirty="0">
                <a:solidFill>
                  <a:schemeClr val="accent2"/>
                </a:solidFill>
              </a:rPr>
              <a:t>SUSY &gt;</a:t>
            </a:r>
            <a:r>
              <a:rPr lang="en-GB" altLang="fr-FR" sz="2000" dirty="0">
                <a:solidFill>
                  <a:schemeClr val="accent2"/>
                </a:solidFill>
              </a:rPr>
              <a:t> 7 </a:t>
            </a:r>
            <a:r>
              <a:rPr lang="en-GB" altLang="fr-FR" sz="2000" dirty="0" err="1">
                <a:solidFill>
                  <a:schemeClr val="accent2"/>
                </a:solidFill>
              </a:rPr>
              <a:t>param</a:t>
            </a:r>
            <a:r>
              <a:rPr lang="fr-FR" altLang="fr-FR" sz="2000" dirty="0" err="1">
                <a:solidFill>
                  <a:schemeClr val="accent2"/>
                </a:solidFill>
              </a:rPr>
              <a:t>eters</a:t>
            </a:r>
            <a:r>
              <a:rPr lang="en-GB" altLang="fr-FR" sz="2000" dirty="0">
                <a:solidFill>
                  <a:schemeClr val="accent2"/>
                </a:solidFill>
              </a:rPr>
              <a:t> MSSM</a:t>
            </a:r>
            <a:r>
              <a:rPr lang="fr-FR" altLang="fr-FR" sz="2000" dirty="0">
                <a:solidFill>
                  <a:schemeClr val="accent2"/>
                </a:solidFill>
              </a:rPr>
              <a:t> </a:t>
            </a:r>
            <a:r>
              <a:rPr lang="fr-FR" altLang="fr-FR" dirty="0">
                <a:solidFill>
                  <a:schemeClr val="accent2"/>
                </a:solidFill>
                <a:sym typeface="Wingdings" charset="2"/>
              </a:rPr>
              <a:t></a:t>
            </a:r>
            <a:r>
              <a:rPr lang="fr-FR" altLang="fr-FR" dirty="0">
                <a:sym typeface="Wingdings" charset="2"/>
              </a:rPr>
              <a:t> </a:t>
            </a:r>
            <a:r>
              <a:rPr lang="fr-FR" altLang="fr-FR" dirty="0">
                <a:solidFill>
                  <a:schemeClr val="accent1">
                    <a:lumMod val="50000"/>
                  </a:schemeClr>
                </a:solidFill>
                <a:sym typeface="Wingdings" charset="2"/>
              </a:rPr>
              <a:t>no </a:t>
            </a:r>
            <a:r>
              <a:rPr lang="fr-FR" altLang="fr-FR" dirty="0" err="1">
                <a:solidFill>
                  <a:schemeClr val="accent1">
                    <a:lumMod val="50000"/>
                  </a:schemeClr>
                </a:solidFill>
                <a:sym typeface="Wingdings" charset="2"/>
              </a:rPr>
              <a:t>predictive</a:t>
            </a:r>
            <a:r>
              <a:rPr lang="fr-FR" altLang="fr-FR" dirty="0">
                <a:solidFill>
                  <a:schemeClr val="accent1">
                    <a:lumMod val="50000"/>
                  </a:schemeClr>
                </a:solidFill>
                <a:sym typeface="Wingdings" charset="2"/>
              </a:rPr>
              <a:t> power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  <a:defRPr/>
            </a:pPr>
            <a:r>
              <a:rPr lang="fr-FR" altLang="fr-FR" sz="2000" u="sng" dirty="0">
                <a:solidFill>
                  <a:srgbClr val="714400"/>
                </a:solidFill>
              </a:rPr>
              <a:t> </a:t>
            </a:r>
            <a:r>
              <a:rPr lang="fr-FR" altLang="fr-FR" sz="2000" u="sng" dirty="0" err="1">
                <a:solidFill>
                  <a:srgbClr val="714400"/>
                </a:solidFill>
              </a:rPr>
              <a:t>Experimental</a:t>
            </a:r>
            <a:r>
              <a:rPr lang="fr-FR" altLang="fr-FR" sz="2000" u="sng" dirty="0">
                <a:solidFill>
                  <a:srgbClr val="714400"/>
                </a:solidFill>
              </a:rPr>
              <a:t> </a:t>
            </a:r>
            <a:r>
              <a:rPr lang="fr-FR" altLang="fr-FR" sz="2000" u="sng" dirty="0" err="1">
                <a:solidFill>
                  <a:srgbClr val="714400"/>
                </a:solidFill>
              </a:rPr>
              <a:t>Constraints</a:t>
            </a:r>
            <a:r>
              <a:rPr lang="fr-FR" altLang="fr-FR" sz="2000" u="sng" dirty="0">
                <a:solidFill>
                  <a:srgbClr val="714400"/>
                </a:solidFill>
              </a:rPr>
              <a:t>  </a:t>
            </a:r>
            <a:r>
              <a:rPr lang="en-GB" altLang="fr-FR" sz="2000" dirty="0">
                <a:solidFill>
                  <a:srgbClr val="5E1A93"/>
                </a:solidFill>
              </a:rPr>
              <a:t>LEP, pp, b--&gt;s</a:t>
            </a:r>
            <a:r>
              <a:rPr lang="en-GB" altLang="fr-FR" dirty="0">
                <a:solidFill>
                  <a:srgbClr val="5E1A93"/>
                </a:solidFill>
                <a:latin typeface="Symbol" charset="2"/>
              </a:rPr>
              <a:t>g, </a:t>
            </a:r>
            <a:r>
              <a:rPr lang="en-GB" altLang="fr-FR" b="1" dirty="0">
                <a:solidFill>
                  <a:srgbClr val="5E1A93"/>
                </a:solidFill>
                <a:latin typeface="Symbol" charset="2"/>
              </a:rPr>
              <a:t>+ </a:t>
            </a:r>
            <a:r>
              <a:rPr lang="en-GB" altLang="fr-FR" b="1" dirty="0">
                <a:solidFill>
                  <a:srgbClr val="5E1A93"/>
                </a:solidFill>
                <a:latin typeface="Comic Sans MS" charset="0"/>
              </a:rPr>
              <a:t>LHC</a:t>
            </a:r>
            <a:r>
              <a:rPr lang="en-GB" altLang="fr-FR" b="1" dirty="0">
                <a:solidFill>
                  <a:srgbClr val="5E1A93"/>
                </a:solidFill>
                <a:latin typeface="Symbol" charset="2"/>
              </a:rPr>
              <a:t>  </a:t>
            </a:r>
            <a:r>
              <a:rPr lang="en-GB" altLang="fr-FR" dirty="0">
                <a:solidFill>
                  <a:schemeClr val="tx2"/>
                </a:solidFill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2063662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711450" y="532378"/>
            <a:ext cx="7118350" cy="591573"/>
          </a:xfrm>
          <a:pattFill prst="pct75">
            <a:fgClr>
              <a:srgbClr val="FAFD00"/>
            </a:fgClr>
            <a:bgClr>
              <a:schemeClr val="bg1"/>
            </a:bgClr>
          </a:pattFill>
        </p:spPr>
        <p:txBody>
          <a:bodyPr vert="horz" lIns="38100" tIns="46038" rIns="38100" bIns="46038" rtlCol="0" anchor="b">
            <a:spAutoFit/>
          </a:bodyPr>
          <a:lstStyle/>
          <a:p>
            <a:pPr algn="ctr"/>
            <a:r>
              <a:rPr lang="en-GB" altLang="fr-FR" sz="3600" dirty="0">
                <a:solidFill>
                  <a:srgbClr val="C00000"/>
                </a:solidFill>
                <a:latin typeface="Arial" charset="0"/>
                <a:ea typeface="SimSun" charset="-122"/>
                <a:cs typeface="SimSun" charset="-122"/>
              </a:rPr>
              <a:t>WIMP searches</a:t>
            </a:r>
          </a:p>
        </p:txBody>
      </p:sp>
      <p:grpSp>
        <p:nvGrpSpPr>
          <p:cNvPr id="161794" name="Group 4"/>
          <p:cNvGrpSpPr>
            <a:grpSpLocks/>
          </p:cNvGrpSpPr>
          <p:nvPr/>
        </p:nvGrpSpPr>
        <p:grpSpPr bwMode="auto">
          <a:xfrm>
            <a:off x="1774824" y="2708275"/>
            <a:ext cx="1949450" cy="1741488"/>
            <a:chOff x="3984" y="480"/>
            <a:chExt cx="1228" cy="1097"/>
          </a:xfrm>
        </p:grpSpPr>
        <p:sp>
          <p:nvSpPr>
            <p:cNvPr id="161822" name="Line 5"/>
            <p:cNvSpPr>
              <a:spLocks noChangeShapeType="1"/>
            </p:cNvSpPr>
            <p:nvPr/>
          </p:nvSpPr>
          <p:spPr bwMode="auto">
            <a:xfrm>
              <a:off x="4848" y="1056"/>
              <a:ext cx="49" cy="76"/>
            </a:xfrm>
            <a:prstGeom prst="line">
              <a:avLst/>
            </a:prstGeom>
            <a:noFill/>
            <a:ln w="25400">
              <a:solidFill>
                <a:srgbClr val="996633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61823" name="Group 6"/>
            <p:cNvGrpSpPr>
              <a:grpSpLocks/>
            </p:cNvGrpSpPr>
            <p:nvPr/>
          </p:nvGrpSpPr>
          <p:grpSpPr bwMode="auto">
            <a:xfrm>
              <a:off x="3984" y="480"/>
              <a:ext cx="1228" cy="1097"/>
              <a:chOff x="3984" y="480"/>
              <a:chExt cx="1228" cy="1097"/>
            </a:xfrm>
          </p:grpSpPr>
          <p:sp>
            <p:nvSpPr>
              <p:cNvPr id="161824" name="Line 7"/>
              <p:cNvSpPr>
                <a:spLocks noChangeShapeType="1"/>
              </p:cNvSpPr>
              <p:nvPr/>
            </p:nvSpPr>
            <p:spPr bwMode="auto">
              <a:xfrm>
                <a:off x="5098" y="624"/>
                <a:ext cx="86" cy="98"/>
              </a:xfrm>
              <a:prstGeom prst="line">
                <a:avLst/>
              </a:prstGeom>
              <a:noFill/>
              <a:ln w="25400">
                <a:solidFill>
                  <a:srgbClr val="9966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61825" name="Line 8"/>
              <p:cNvSpPr>
                <a:spLocks noChangeShapeType="1"/>
              </p:cNvSpPr>
              <p:nvPr/>
            </p:nvSpPr>
            <p:spPr bwMode="auto">
              <a:xfrm>
                <a:off x="5126" y="1193"/>
                <a:ext cx="86" cy="89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61826" name="Oval 9"/>
              <p:cNvSpPr>
                <a:spLocks noChangeArrowheads="1"/>
              </p:cNvSpPr>
              <p:nvPr/>
            </p:nvSpPr>
            <p:spPr bwMode="auto">
              <a:xfrm>
                <a:off x="4787" y="961"/>
                <a:ext cx="54" cy="87"/>
              </a:xfrm>
              <a:prstGeom prst="ellipse">
                <a:avLst/>
              </a:prstGeom>
              <a:noFill/>
              <a:ln w="12700">
                <a:solidFill>
                  <a:srgbClr val="9966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n-US" altLang="fr-FR"/>
              </a:p>
            </p:txBody>
          </p:sp>
          <p:grpSp>
            <p:nvGrpSpPr>
              <p:cNvPr id="161827" name="Group 10"/>
              <p:cNvGrpSpPr>
                <a:grpSpLocks/>
              </p:cNvGrpSpPr>
              <p:nvPr/>
            </p:nvGrpSpPr>
            <p:grpSpPr bwMode="auto">
              <a:xfrm>
                <a:off x="3984" y="480"/>
                <a:ext cx="1211" cy="1097"/>
                <a:chOff x="3936" y="480"/>
                <a:chExt cx="1211" cy="1097"/>
              </a:xfrm>
            </p:grpSpPr>
            <p:sp>
              <p:nvSpPr>
                <p:cNvPr id="161828" name="Line 11"/>
                <p:cNvSpPr>
                  <a:spLocks noChangeShapeType="1"/>
                </p:cNvSpPr>
                <p:nvPr/>
              </p:nvSpPr>
              <p:spPr bwMode="auto">
                <a:xfrm>
                  <a:off x="4428" y="615"/>
                  <a:ext cx="93" cy="103"/>
                </a:xfrm>
                <a:prstGeom prst="line">
                  <a:avLst/>
                </a:prstGeom>
                <a:noFill/>
                <a:ln w="25400">
                  <a:solidFill>
                    <a:srgbClr val="9966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1829" name="Line 12"/>
                <p:cNvSpPr>
                  <a:spLocks noChangeShapeType="1"/>
                </p:cNvSpPr>
                <p:nvPr/>
              </p:nvSpPr>
              <p:spPr bwMode="auto">
                <a:xfrm>
                  <a:off x="4428" y="1194"/>
                  <a:ext cx="89" cy="94"/>
                </a:xfrm>
                <a:prstGeom prst="line">
                  <a:avLst/>
                </a:prstGeom>
                <a:noFill/>
                <a:ln w="25400">
                  <a:solidFill>
                    <a:srgbClr val="9966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1830" name="Rectangle 13"/>
                <p:cNvSpPr>
                  <a:spLocks noChangeArrowheads="1"/>
                </p:cNvSpPr>
                <p:nvPr/>
              </p:nvSpPr>
              <p:spPr bwMode="auto">
                <a:xfrm>
                  <a:off x="4428" y="611"/>
                  <a:ext cx="646" cy="575"/>
                </a:xfrm>
                <a:prstGeom prst="rect">
                  <a:avLst/>
                </a:prstGeom>
                <a:noFill/>
                <a:ln w="12700">
                  <a:solidFill>
                    <a:srgbClr val="996633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endParaRPr lang="en-US" altLang="fr-FR"/>
                </a:p>
              </p:txBody>
            </p:sp>
            <p:sp>
              <p:nvSpPr>
                <p:cNvPr id="161831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4833" y="480"/>
                  <a:ext cx="201" cy="432"/>
                </a:xfrm>
                <a:prstGeom prst="line">
                  <a:avLst/>
                </a:prstGeom>
                <a:noFill/>
                <a:ln w="28575">
                  <a:solidFill>
                    <a:srgbClr val="981695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1832" name="Line 15"/>
                <p:cNvSpPr>
                  <a:spLocks noChangeShapeType="1"/>
                </p:cNvSpPr>
                <p:nvPr/>
              </p:nvSpPr>
              <p:spPr bwMode="auto">
                <a:xfrm>
                  <a:off x="4272" y="768"/>
                  <a:ext cx="446" cy="195"/>
                </a:xfrm>
                <a:prstGeom prst="line">
                  <a:avLst/>
                </a:prstGeom>
                <a:noFill/>
                <a:ln w="25400">
                  <a:solidFill>
                    <a:srgbClr val="981695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1833" name="Rectangle 16"/>
                <p:cNvSpPr>
                  <a:spLocks noChangeArrowheads="1"/>
                </p:cNvSpPr>
                <p:nvPr/>
              </p:nvSpPr>
              <p:spPr bwMode="auto">
                <a:xfrm>
                  <a:off x="4518" y="740"/>
                  <a:ext cx="629" cy="559"/>
                </a:xfrm>
                <a:prstGeom prst="rect">
                  <a:avLst/>
                </a:prstGeom>
                <a:noFill/>
                <a:ln w="50800">
                  <a:solidFill>
                    <a:srgbClr val="996633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endParaRPr lang="en-US" altLang="fr-FR"/>
                </a:p>
              </p:txBody>
            </p:sp>
            <p:sp>
              <p:nvSpPr>
                <p:cNvPr id="161834" name="Rectangle 17"/>
                <p:cNvSpPr>
                  <a:spLocks noChangeArrowheads="1"/>
                </p:cNvSpPr>
                <p:nvPr/>
              </p:nvSpPr>
              <p:spPr bwMode="auto">
                <a:xfrm>
                  <a:off x="4128" y="778"/>
                  <a:ext cx="276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7" tIns="44450" rIns="90487" bIns="44450">
                  <a:spAutoFit/>
                </a:bodyPr>
                <a:lstStyle/>
                <a:p>
                  <a:pPr eaLnBrk="1" hangingPunct="1"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981695"/>
                      </a:solidFill>
                    </a:rPr>
                    <a:t>M</a:t>
                  </a:r>
                  <a:r>
                    <a:rPr kumimoji="1" lang="fr-FR" altLang="fr-FR" sz="1600" baseline="-25000">
                      <a:solidFill>
                        <a:srgbClr val="981695"/>
                      </a:solidFill>
                      <a:latin typeface="Symbol" charset="2"/>
                    </a:rPr>
                    <a:t>c</a:t>
                  </a:r>
                  <a:endParaRPr kumimoji="1" lang="en-GB" altLang="fr-FR" sz="1600" baseline="-25000">
                    <a:solidFill>
                      <a:srgbClr val="981695"/>
                    </a:solidFill>
                    <a:latin typeface="Symbol" charset="2"/>
                  </a:endParaRPr>
                </a:p>
              </p:txBody>
            </p:sp>
            <p:sp>
              <p:nvSpPr>
                <p:cNvPr id="161835" name="Rectangle 18"/>
                <p:cNvSpPr>
                  <a:spLocks noChangeArrowheads="1"/>
                </p:cNvSpPr>
                <p:nvPr/>
              </p:nvSpPr>
              <p:spPr bwMode="auto">
                <a:xfrm>
                  <a:off x="4813" y="886"/>
                  <a:ext cx="28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7" tIns="44450" rIns="90487" bIns="44450">
                  <a:spAutoFit/>
                </a:bodyPr>
                <a:lstStyle/>
                <a:p>
                  <a:pPr eaLnBrk="1" hangingPunct="1"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kumimoji="1" lang="en-GB" altLang="fr-FR" sz="1600">
                      <a:solidFill>
                        <a:srgbClr val="996633"/>
                      </a:solidFill>
                    </a:rPr>
                    <a:t>M</a:t>
                  </a:r>
                  <a:r>
                    <a:rPr kumimoji="1" lang="fr-FR" altLang="fr-FR" sz="1600" baseline="-25000">
                      <a:solidFill>
                        <a:srgbClr val="996633"/>
                      </a:solidFill>
                    </a:rPr>
                    <a:t>N</a:t>
                  </a:r>
                  <a:endParaRPr kumimoji="1" lang="en-GB" altLang="fr-FR" sz="1600" baseline="-25000">
                    <a:solidFill>
                      <a:srgbClr val="996633"/>
                    </a:solidFill>
                  </a:endParaRPr>
                </a:p>
              </p:txBody>
            </p:sp>
            <p:sp>
              <p:nvSpPr>
                <p:cNvPr id="161836" name="Rectangle 19"/>
                <p:cNvSpPr>
                  <a:spLocks noChangeArrowheads="1"/>
                </p:cNvSpPr>
                <p:nvPr/>
              </p:nvSpPr>
              <p:spPr bwMode="auto">
                <a:xfrm>
                  <a:off x="3936" y="1344"/>
                  <a:ext cx="1167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spcBef>
                      <a:spcPct val="200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r>
                    <a:rPr lang="fr-FR" altLang="fr-FR">
                      <a:solidFill>
                        <a:srgbClr val="996633"/>
                      </a:solidFill>
                    </a:rPr>
                    <a:t>Ge, Si, NaI, LXe, …</a:t>
                  </a:r>
                  <a:endParaRPr lang="en-GB" altLang="fr-FR">
                    <a:solidFill>
                      <a:srgbClr val="996633"/>
                    </a:solidFill>
                  </a:endParaRPr>
                </a:p>
              </p:txBody>
            </p:sp>
          </p:grpSp>
        </p:grpSp>
      </p:grpSp>
      <p:sp>
        <p:nvSpPr>
          <p:cNvPr id="161795" name="Rectangle 20"/>
          <p:cNvSpPr>
            <a:spLocks noChangeArrowheads="1"/>
          </p:cNvSpPr>
          <p:nvPr/>
        </p:nvSpPr>
        <p:spPr bwMode="auto">
          <a:xfrm>
            <a:off x="1919289" y="1916113"/>
            <a:ext cx="16978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fr-FR">
                <a:solidFill>
                  <a:srgbClr val="7030A0"/>
                </a:solidFill>
              </a:rPr>
              <a:t>Direct detection</a:t>
            </a:r>
            <a:endParaRPr lang="en-US" altLang="fr-FR">
              <a:solidFill>
                <a:srgbClr val="7030A0"/>
              </a:solidFill>
            </a:endParaRPr>
          </a:p>
        </p:txBody>
      </p:sp>
      <p:sp>
        <p:nvSpPr>
          <p:cNvPr id="161796" name="Rectangle 21"/>
          <p:cNvSpPr>
            <a:spLocks noChangeArrowheads="1"/>
          </p:cNvSpPr>
          <p:nvPr/>
        </p:nvSpPr>
        <p:spPr bwMode="auto">
          <a:xfrm>
            <a:off x="7758113" y="1916113"/>
            <a:ext cx="18565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fr-FR">
                <a:solidFill>
                  <a:srgbClr val="7030A0"/>
                </a:solidFill>
              </a:rPr>
              <a:t>Indirect detection</a:t>
            </a:r>
            <a:endParaRPr lang="en-US" altLang="fr-FR">
              <a:solidFill>
                <a:srgbClr val="7030A0"/>
              </a:solidFill>
            </a:endParaRPr>
          </a:p>
        </p:txBody>
      </p:sp>
      <p:cxnSp>
        <p:nvCxnSpPr>
          <p:cNvPr id="161797" name="Straight Arrow Connector 23"/>
          <p:cNvCxnSpPr>
            <a:cxnSpLocks noChangeShapeType="1"/>
          </p:cNvCxnSpPr>
          <p:nvPr/>
        </p:nvCxnSpPr>
        <p:spPr bwMode="auto">
          <a:xfrm flipH="1">
            <a:off x="3648075" y="1196976"/>
            <a:ext cx="935038" cy="5762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1798" name="Straight Arrow Connector 24"/>
          <p:cNvCxnSpPr>
            <a:cxnSpLocks noChangeShapeType="1"/>
          </p:cNvCxnSpPr>
          <p:nvPr/>
        </p:nvCxnSpPr>
        <p:spPr bwMode="auto">
          <a:xfrm>
            <a:off x="6240463" y="1196976"/>
            <a:ext cx="0" cy="1152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1799" name="Straight Arrow Connector 26"/>
          <p:cNvCxnSpPr>
            <a:cxnSpLocks noChangeShapeType="1"/>
          </p:cNvCxnSpPr>
          <p:nvPr/>
        </p:nvCxnSpPr>
        <p:spPr bwMode="auto">
          <a:xfrm>
            <a:off x="8399464" y="1125538"/>
            <a:ext cx="649287" cy="6477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1800" name="Rectangle 32"/>
          <p:cNvSpPr>
            <a:spLocks noChangeArrowheads="1"/>
          </p:cNvSpPr>
          <p:nvPr/>
        </p:nvSpPr>
        <p:spPr bwMode="auto">
          <a:xfrm>
            <a:off x="4583114" y="4437064"/>
            <a:ext cx="34575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fr-FR">
                <a:solidFill>
                  <a:srgbClr val="7030A0"/>
                </a:solidFill>
              </a:rPr>
              <a:t>Accelerator particle production,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fr-FR">
                <a:solidFill>
                  <a:srgbClr val="7030A0"/>
                </a:solidFill>
              </a:rPr>
              <a:t>eg,  LHC</a:t>
            </a:r>
            <a:endParaRPr lang="en-US" altLang="fr-FR">
              <a:solidFill>
                <a:srgbClr val="7030A0"/>
              </a:solidFill>
            </a:endParaRPr>
          </a:p>
        </p:txBody>
      </p:sp>
      <p:grpSp>
        <p:nvGrpSpPr>
          <p:cNvPr id="161801" name="Group 8"/>
          <p:cNvGrpSpPr>
            <a:grpSpLocks/>
          </p:cNvGrpSpPr>
          <p:nvPr/>
        </p:nvGrpSpPr>
        <p:grpSpPr bwMode="auto">
          <a:xfrm>
            <a:off x="8399464" y="2636839"/>
            <a:ext cx="1692275" cy="2232025"/>
            <a:chOff x="3073" y="1073"/>
            <a:chExt cx="2220" cy="2939"/>
          </a:xfrm>
        </p:grpSpPr>
        <p:sp>
          <p:nvSpPr>
            <p:cNvPr id="161804" name="Text Box 9"/>
            <p:cNvSpPr txBox="1">
              <a:spLocks noChangeArrowheads="1"/>
            </p:cNvSpPr>
            <p:nvPr/>
          </p:nvSpPr>
          <p:spPr bwMode="auto">
            <a:xfrm>
              <a:off x="3073" y="3159"/>
              <a:ext cx="2220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altLang="fr-FR" sz="2800" b="1">
                  <a:solidFill>
                    <a:srgbClr val="FF0000"/>
                  </a:solidFill>
                  <a:latin typeface="Symbol" charset="2"/>
                </a:rPr>
                <a:t>n, g, </a:t>
              </a:r>
              <a:r>
                <a:rPr lang="en-US" altLang="fr-FR" sz="2800" b="1">
                  <a:solidFill>
                    <a:srgbClr val="FF0000"/>
                  </a:solidFill>
                  <a:latin typeface="Roman" charset="0"/>
                </a:rPr>
                <a:t>p, e</a:t>
              </a:r>
              <a:r>
                <a:rPr lang="en-US" altLang="fr-FR" sz="3600" b="1" baseline="30000">
                  <a:solidFill>
                    <a:srgbClr val="FF0000"/>
                  </a:solidFill>
                  <a:latin typeface="Roman" charset="0"/>
                </a:rPr>
                <a:t>+</a:t>
              </a:r>
              <a:endParaRPr lang="en-US" altLang="fr-FR" sz="3600">
                <a:solidFill>
                  <a:srgbClr val="FF0000"/>
                </a:solidFill>
                <a:latin typeface="Symbol" charset="2"/>
              </a:endParaRPr>
            </a:p>
          </p:txBody>
        </p:sp>
        <p:sp>
          <p:nvSpPr>
            <p:cNvPr id="161805" name="Oval 10"/>
            <p:cNvSpPr>
              <a:spLocks noChangeArrowheads="1"/>
            </p:cNvSpPr>
            <p:nvPr/>
          </p:nvSpPr>
          <p:spPr bwMode="auto">
            <a:xfrm>
              <a:off x="3445" y="1300"/>
              <a:ext cx="1501" cy="1431"/>
            </a:xfrm>
            <a:prstGeom prst="ellipse">
              <a:avLst/>
            </a:prstGeom>
            <a:gradFill rotWithShape="0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altLang="fr-FR"/>
            </a:p>
          </p:txBody>
        </p:sp>
        <p:sp>
          <p:nvSpPr>
            <p:cNvPr id="161806" name="Text Box 11"/>
            <p:cNvSpPr txBox="1">
              <a:spLocks noChangeArrowheads="1"/>
            </p:cNvSpPr>
            <p:nvPr/>
          </p:nvSpPr>
          <p:spPr bwMode="auto">
            <a:xfrm>
              <a:off x="3223" y="1394"/>
              <a:ext cx="215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altLang="fr-FR" sz="4000" b="1">
                  <a:latin typeface="Symbol" charset="2"/>
                </a:rPr>
                <a:t>c</a:t>
              </a:r>
              <a:endParaRPr lang="en-US" altLang="fr-FR" b="1">
                <a:latin typeface="Symbol" charset="2"/>
              </a:endParaRPr>
            </a:p>
          </p:txBody>
        </p:sp>
        <p:sp>
          <p:nvSpPr>
            <p:cNvPr id="161807" name="Arc 12"/>
            <p:cNvSpPr>
              <a:spLocks/>
            </p:cNvSpPr>
            <p:nvPr/>
          </p:nvSpPr>
          <p:spPr bwMode="auto">
            <a:xfrm>
              <a:off x="3469" y="1535"/>
              <a:ext cx="874" cy="35"/>
            </a:xfrm>
            <a:custGeom>
              <a:avLst/>
              <a:gdLst>
                <a:gd name="T0" fmla="*/ 0 w 17401"/>
                <a:gd name="T1" fmla="*/ 0 h 21600"/>
                <a:gd name="T2" fmla="*/ 0 w 17401"/>
                <a:gd name="T3" fmla="*/ 0 h 21600"/>
                <a:gd name="T4" fmla="*/ 0 w 17401"/>
                <a:gd name="T5" fmla="*/ 0 h 21600"/>
                <a:gd name="T6" fmla="*/ 0 60000 65536"/>
                <a:gd name="T7" fmla="*/ 0 60000 65536"/>
                <a:gd name="T8" fmla="*/ 0 60000 65536"/>
                <a:gd name="T9" fmla="*/ 0 w 17401"/>
                <a:gd name="T10" fmla="*/ 0 h 21600"/>
                <a:gd name="T11" fmla="*/ 17401 w 1740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401" h="21600" fill="none" extrusionOk="0">
                  <a:moveTo>
                    <a:pt x="-1" y="0"/>
                  </a:moveTo>
                  <a:cubicBezTo>
                    <a:pt x="6870" y="0"/>
                    <a:pt x="13330" y="3268"/>
                    <a:pt x="17401" y="8802"/>
                  </a:cubicBezTo>
                </a:path>
                <a:path w="17401" h="21600" stroke="0" extrusionOk="0">
                  <a:moveTo>
                    <a:pt x="-1" y="0"/>
                  </a:moveTo>
                  <a:cubicBezTo>
                    <a:pt x="6870" y="0"/>
                    <a:pt x="13330" y="3268"/>
                    <a:pt x="17401" y="8802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08" name="Arc 13"/>
            <p:cNvSpPr>
              <a:spLocks/>
            </p:cNvSpPr>
            <p:nvPr/>
          </p:nvSpPr>
          <p:spPr bwMode="auto">
            <a:xfrm>
              <a:off x="3564" y="1536"/>
              <a:ext cx="1604" cy="850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3419"/>
                    <a:pt x="4621" y="5941"/>
                    <a:pt x="11936" y="2281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3419"/>
                    <a:pt x="4621" y="5941"/>
                    <a:pt x="11936" y="2281"/>
                  </a:cubicBezTo>
                  <a:lnTo>
                    <a:pt x="21600" y="21600"/>
                  </a:lnTo>
                  <a:lnTo>
                    <a:pt x="21599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09" name="Arc 14"/>
            <p:cNvSpPr>
              <a:spLocks/>
            </p:cNvSpPr>
            <p:nvPr/>
          </p:nvSpPr>
          <p:spPr bwMode="auto">
            <a:xfrm>
              <a:off x="3988" y="1570"/>
              <a:ext cx="943" cy="4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0" name="Line 15"/>
            <p:cNvSpPr>
              <a:spLocks noChangeShapeType="1"/>
            </p:cNvSpPr>
            <p:nvPr/>
          </p:nvSpPr>
          <p:spPr bwMode="auto">
            <a:xfrm rot="18025602" flipV="1">
              <a:off x="4637" y="1765"/>
              <a:ext cx="0" cy="10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1" name="Line 16"/>
            <p:cNvSpPr>
              <a:spLocks noChangeShapeType="1"/>
            </p:cNvSpPr>
            <p:nvPr/>
          </p:nvSpPr>
          <p:spPr bwMode="auto">
            <a:xfrm rot="18025602" flipV="1">
              <a:off x="3753" y="1239"/>
              <a:ext cx="0" cy="1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2" name="Line 17"/>
            <p:cNvSpPr>
              <a:spLocks noChangeShapeType="1"/>
            </p:cNvSpPr>
            <p:nvPr/>
          </p:nvSpPr>
          <p:spPr bwMode="auto">
            <a:xfrm rot="19724073" flipV="1">
              <a:off x="4440" y="1948"/>
              <a:ext cx="0" cy="9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3" name="Line 18"/>
            <p:cNvSpPr>
              <a:spLocks noChangeShapeType="1"/>
            </p:cNvSpPr>
            <p:nvPr/>
          </p:nvSpPr>
          <p:spPr bwMode="auto">
            <a:xfrm rot="19724073" flipV="1">
              <a:off x="3951" y="1128"/>
              <a:ext cx="0" cy="9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4" name="Line 19"/>
            <p:cNvSpPr>
              <a:spLocks noChangeShapeType="1"/>
            </p:cNvSpPr>
            <p:nvPr/>
          </p:nvSpPr>
          <p:spPr bwMode="auto">
            <a:xfrm rot="-10794884" flipH="1" flipV="1">
              <a:off x="4194" y="1073"/>
              <a:ext cx="0" cy="9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5" name="Line 20"/>
            <p:cNvSpPr>
              <a:spLocks noChangeShapeType="1"/>
            </p:cNvSpPr>
            <p:nvPr/>
          </p:nvSpPr>
          <p:spPr bwMode="auto">
            <a:xfrm rot="-10794884" flipH="1" flipV="1">
              <a:off x="4199" y="2025"/>
              <a:ext cx="0" cy="9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6" name="Line 21"/>
            <p:cNvSpPr>
              <a:spLocks noChangeShapeType="1"/>
            </p:cNvSpPr>
            <p:nvPr/>
          </p:nvSpPr>
          <p:spPr bwMode="auto">
            <a:xfrm rot="-5397656">
              <a:off x="3682" y="1515"/>
              <a:ext cx="0" cy="1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7" name="Line 22"/>
            <p:cNvSpPr>
              <a:spLocks noChangeShapeType="1"/>
            </p:cNvSpPr>
            <p:nvPr/>
          </p:nvSpPr>
          <p:spPr bwMode="auto">
            <a:xfrm rot="-5397656">
              <a:off x="4709" y="1510"/>
              <a:ext cx="0" cy="10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8" name="Line 23"/>
            <p:cNvSpPr>
              <a:spLocks noChangeShapeType="1"/>
            </p:cNvSpPr>
            <p:nvPr/>
          </p:nvSpPr>
          <p:spPr bwMode="auto">
            <a:xfrm rot="12625602" flipV="1">
              <a:off x="4440" y="1129"/>
              <a:ext cx="0" cy="9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19" name="Line 24"/>
            <p:cNvSpPr>
              <a:spLocks noChangeShapeType="1"/>
            </p:cNvSpPr>
            <p:nvPr/>
          </p:nvSpPr>
          <p:spPr bwMode="auto">
            <a:xfrm rot="12625602" flipV="1">
              <a:off x="3951" y="1948"/>
              <a:ext cx="0" cy="9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20" name="Line 25"/>
            <p:cNvSpPr>
              <a:spLocks noChangeShapeType="1"/>
            </p:cNvSpPr>
            <p:nvPr/>
          </p:nvSpPr>
          <p:spPr bwMode="auto">
            <a:xfrm rot="14324073" flipV="1">
              <a:off x="4637" y="1238"/>
              <a:ext cx="0" cy="10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1821" name="Line 26"/>
            <p:cNvSpPr>
              <a:spLocks noChangeShapeType="1"/>
            </p:cNvSpPr>
            <p:nvPr/>
          </p:nvSpPr>
          <p:spPr bwMode="auto">
            <a:xfrm rot="14324073" flipV="1">
              <a:off x="3755" y="1766"/>
              <a:ext cx="0" cy="1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61802" name="Picture 53" descr="LHC_event_CM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0" y="2420939"/>
            <a:ext cx="24955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803" name="TextBox 45"/>
          <p:cNvSpPr txBox="1">
            <a:spLocks noChangeArrowheads="1"/>
          </p:cNvSpPr>
          <p:nvPr/>
        </p:nvSpPr>
        <p:spPr bwMode="auto">
          <a:xfrm>
            <a:off x="3503614" y="5949950"/>
            <a:ext cx="3517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fr-FR">
                <a:solidFill>
                  <a:srgbClr val="00B050"/>
                </a:solidFill>
              </a:rPr>
              <a:t>+ Galactic, cluster, Universe scales…</a:t>
            </a:r>
          </a:p>
        </p:txBody>
      </p:sp>
    </p:spTree>
    <p:extLst>
      <p:ext uri="{BB962C8B-B14F-4D97-AF65-F5344CB8AC3E}">
        <p14:creationId xmlns:p14="http://schemas.microsoft.com/office/powerpoint/2010/main" val="8299866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Rectangle 2"/>
          <p:cNvSpPr>
            <a:spLocks noGrp="1" noChangeArrowheads="1"/>
          </p:cNvSpPr>
          <p:nvPr>
            <p:ph type="title"/>
          </p:nvPr>
        </p:nvSpPr>
        <p:spPr>
          <a:xfrm>
            <a:off x="1573620" y="71438"/>
            <a:ext cx="8442251" cy="1143000"/>
          </a:xfrm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CDEX: </a:t>
            </a:r>
            <a:r>
              <a:rPr lang="fr-FR" altLang="fr-FR" sz="3200" b="1" dirty="0" err="1">
                <a:solidFill>
                  <a:srgbClr val="C00000"/>
                </a:solidFill>
                <a:ea typeface="ＭＳ Ｐゴシック" charset="-128"/>
              </a:rPr>
              <a:t>reaching</a:t>
            </a:r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  best </a:t>
            </a:r>
            <a:r>
              <a:rPr lang="fr-FR" altLang="fr-FR" sz="3200" b="1" dirty="0" err="1">
                <a:solidFill>
                  <a:srgbClr val="C00000"/>
                </a:solidFill>
                <a:ea typeface="ＭＳ Ｐゴシック" charset="-128"/>
              </a:rPr>
              <a:t>present</a:t>
            </a:r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 Ge </a:t>
            </a:r>
            <a:r>
              <a:rPr lang="fr-FR" altLang="fr-FR" sz="3200" b="1" dirty="0" err="1">
                <a:solidFill>
                  <a:srgbClr val="C00000"/>
                </a:solidFill>
                <a:ea typeface="ＭＳ Ｐゴシック" charset="-128"/>
              </a:rPr>
              <a:t>limits</a:t>
            </a:r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 in 5 </a:t>
            </a:r>
            <a:r>
              <a:rPr lang="fr-FR" altLang="fr-FR" sz="3200" b="1" dirty="0" err="1">
                <a:solidFill>
                  <a:srgbClr val="C00000"/>
                </a:solidFill>
                <a:ea typeface="ＭＳ Ｐゴシック" charset="-128"/>
              </a:rPr>
              <a:t>years</a:t>
            </a:r>
            <a:r>
              <a:rPr lang="fr-FR" altLang="fr-FR" sz="3200" b="1" dirty="0">
                <a:solidFill>
                  <a:srgbClr val="C00000"/>
                </a:solidFill>
                <a:ea typeface="ＭＳ Ｐゴシック" charset="-128"/>
              </a:rPr>
              <a:t>!</a:t>
            </a:r>
          </a:p>
        </p:txBody>
      </p:sp>
      <p:sp>
        <p:nvSpPr>
          <p:cNvPr id="182274" name="Text Box 7"/>
          <p:cNvSpPr txBox="1">
            <a:spLocks noChangeArrowheads="1"/>
          </p:cNvSpPr>
          <p:nvPr/>
        </p:nvSpPr>
        <p:spPr bwMode="auto">
          <a:xfrm>
            <a:off x="1992313" y="6165850"/>
            <a:ext cx="8532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dirty="0" err="1">
                <a:solidFill>
                  <a:schemeClr val="tx1"/>
                </a:solidFill>
                <a:ea typeface="ＭＳ Ｐゴシック" charset="-128"/>
              </a:rPr>
              <a:t>Cosmogenics</a:t>
            </a:r>
            <a:r>
              <a:rPr lang="fr-FR" altLang="fr-FR" dirty="0">
                <a:solidFill>
                  <a:schemeClr val="tx1"/>
                </a:solidFill>
                <a:ea typeface="ＭＳ Ｐゴシック" charset="-128"/>
              </a:rPr>
              <a:t> Ge-68 has 270.8 </a:t>
            </a:r>
            <a:r>
              <a:rPr lang="fr-FR" altLang="fr-FR" dirty="0" err="1">
                <a:solidFill>
                  <a:schemeClr val="tx1"/>
                </a:solidFill>
                <a:ea typeface="ＭＳ Ｐゴシック" charset="-128"/>
              </a:rPr>
              <a:t>days</a:t>
            </a:r>
            <a:r>
              <a:rPr lang="fr-FR" altLang="fr-FR" dirty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fr-FR" altLang="fr-FR" dirty="0" err="1">
                <a:solidFill>
                  <a:schemeClr val="tx1"/>
                </a:solidFill>
                <a:ea typeface="ＭＳ Ｐゴシック" charset="-128"/>
              </a:rPr>
              <a:t>half</a:t>
            </a:r>
            <a:r>
              <a:rPr lang="fr-FR" altLang="fr-FR" dirty="0">
                <a:solidFill>
                  <a:schemeClr val="tx1"/>
                </a:solidFill>
                <a:ea typeface="ＭＳ Ｐゴシック" charset="-128"/>
              </a:rPr>
              <a:t>-life!</a:t>
            </a:r>
          </a:p>
        </p:txBody>
      </p:sp>
      <p:pic>
        <p:nvPicPr>
          <p:cNvPr id="18227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229" y="1315709"/>
            <a:ext cx="4671790" cy="4745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7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58" y="1114754"/>
            <a:ext cx="5772631" cy="378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77" name="Rectangle 3"/>
          <p:cNvSpPr>
            <a:spLocks noChangeArrowheads="1"/>
          </p:cNvSpPr>
          <p:nvPr/>
        </p:nvSpPr>
        <p:spPr bwMode="auto">
          <a:xfrm>
            <a:off x="2063750" y="4797425"/>
            <a:ext cx="3530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10 </a:t>
            </a:r>
            <a:r>
              <a:rPr lang="fr-FR" altLang="fr-FR" sz="200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kg Ge  </a:t>
            </a:r>
            <a:r>
              <a:rPr lang="fr-FR" altLang="fr-FR" sz="2000" dirty="0" err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crystal</a:t>
            </a:r>
            <a:endParaRPr lang="fr-FR" altLang="fr-FR" sz="200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fr-FR" altLang="fr-FR" sz="200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dirty="0" err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Y.Qian</a:t>
            </a:r>
            <a:r>
              <a:rPr lang="fr-FR" altLang="fr-FR" sz="2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et al., </a:t>
            </a:r>
            <a:r>
              <a:rPr lang="fr-FR" altLang="fr-FR" sz="2000" dirty="0" err="1">
                <a:solidFill>
                  <a:schemeClr val="tx1"/>
                </a:solidFill>
                <a:latin typeface="Arial" charset="0"/>
                <a:ea typeface="ＭＳ Ｐゴシック" charset="-128"/>
              </a:rPr>
              <a:t>arxiv</a:t>
            </a:r>
            <a:r>
              <a:rPr lang="fr-FR" altLang="fr-FR" sz="200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1404.4946</a:t>
            </a:r>
            <a:endParaRPr lang="en-US" altLang="fr-FR" sz="2000" dirty="0">
              <a:solidFill>
                <a:schemeClr val="tx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4749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Rectangle 2"/>
          <p:cNvSpPr>
            <a:spLocks noGrp="1" noChangeArrowheads="1"/>
          </p:cNvSpPr>
          <p:nvPr>
            <p:ph type="title"/>
          </p:nvPr>
        </p:nvSpPr>
        <p:spPr>
          <a:xfrm>
            <a:off x="1424763" y="115888"/>
            <a:ext cx="9803218" cy="762000"/>
          </a:xfrm>
        </p:spPr>
        <p:txBody>
          <a:bodyPr>
            <a:noAutofit/>
          </a:bodyPr>
          <a:lstStyle/>
          <a:p>
            <a:pPr eaLnBrk="1" hangingPunct="1"/>
            <a:r>
              <a:rPr lang="fr-FR" altLang="fr-FR" sz="3200">
                <a:latin typeface="Arial" charset="0"/>
                <a:ea typeface="SimSun" charset="-122"/>
                <a:cs typeface="SimSun" charset="-122"/>
              </a:rPr>
              <a:t>Usual assumptions of DM distribution in our Galaxy</a:t>
            </a:r>
          </a:p>
        </p:txBody>
      </p:sp>
      <p:graphicFrame>
        <p:nvGraphicFramePr>
          <p:cNvPr id="174082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28021" y="1504757"/>
          <a:ext cx="5193918" cy="5188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7" name="Slide" r:id="rId4" imgW="215900" imgH="279400" progId="PowerPoint.Slide.8">
                  <p:embed/>
                </p:oleObj>
              </mc:Choice>
              <mc:Fallback>
                <p:oleObj name="Slide" r:id="rId4" imgW="215900" imgH="279400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021" y="1504757"/>
                        <a:ext cx="5193918" cy="51889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083" name="Text Box 4"/>
          <p:cNvSpPr txBox="1">
            <a:spLocks noChangeArrowheads="1"/>
          </p:cNvSpPr>
          <p:nvPr/>
        </p:nvSpPr>
        <p:spPr bwMode="auto">
          <a:xfrm>
            <a:off x="4495800" y="4022988"/>
            <a:ext cx="1143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altLang="fr-FR" sz="8000"/>
              <a:t>?</a:t>
            </a:r>
            <a:endParaRPr lang="en-GB" altLang="fr-FR" sz="8000" dirty="0"/>
          </a:p>
        </p:txBody>
      </p:sp>
      <p:sp>
        <p:nvSpPr>
          <p:cNvPr id="174084" name="Text Box 5"/>
          <p:cNvSpPr txBox="1">
            <a:spLocks noChangeArrowheads="1"/>
          </p:cNvSpPr>
          <p:nvPr/>
        </p:nvSpPr>
        <p:spPr bwMode="auto">
          <a:xfrm>
            <a:off x="6579559" y="1873157"/>
            <a:ext cx="5265110" cy="70787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2" tIns="45716" rIns="91432" bIns="45716"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altLang="fr-FR" sz="2000" dirty="0">
                <a:solidFill>
                  <a:srgbClr val="002060"/>
                </a:solidFill>
              </a:rPr>
              <a:t>« </a:t>
            </a:r>
            <a:r>
              <a:rPr lang="fr-FR" altLang="fr-FR" sz="2000" dirty="0" err="1">
                <a:solidFill>
                  <a:srgbClr val="002060"/>
                </a:solidFill>
              </a:rPr>
              <a:t>Simplified</a:t>
            </a:r>
            <a:r>
              <a:rPr lang="fr-FR" altLang="fr-FR" sz="2000" dirty="0">
                <a:solidFill>
                  <a:srgbClr val="002060"/>
                </a:solidFill>
              </a:rPr>
              <a:t> Model »of  </a:t>
            </a:r>
            <a:r>
              <a:rPr lang="fr-FR" altLang="fr-FR" sz="2000" dirty="0" err="1">
                <a:solidFill>
                  <a:srgbClr val="002060"/>
                </a:solidFill>
              </a:rPr>
              <a:t>Matter</a:t>
            </a:r>
            <a:r>
              <a:rPr lang="fr-FR" altLang="fr-FR" sz="2000" dirty="0">
                <a:solidFill>
                  <a:srgbClr val="002060"/>
                </a:solidFill>
              </a:rPr>
              <a:t> in </a:t>
            </a:r>
            <a:r>
              <a:rPr lang="fr-FR" altLang="fr-FR" sz="2000" dirty="0" err="1">
                <a:solidFill>
                  <a:srgbClr val="002060"/>
                </a:solidFill>
              </a:rPr>
              <a:t>our</a:t>
            </a:r>
            <a:r>
              <a:rPr lang="fr-FR" altLang="fr-FR" sz="2000" dirty="0">
                <a:solidFill>
                  <a:srgbClr val="002060"/>
                </a:solidFill>
              </a:rPr>
              <a:t> </a:t>
            </a:r>
            <a:r>
              <a:rPr lang="fr-FR" altLang="fr-FR" sz="2000" dirty="0" err="1">
                <a:solidFill>
                  <a:srgbClr val="002060"/>
                </a:solidFill>
              </a:rPr>
              <a:t>Galaxy</a:t>
            </a:r>
            <a:r>
              <a:rPr lang="fr-FR" altLang="fr-FR" sz="2000" dirty="0">
                <a:solidFill>
                  <a:srgbClr val="002060"/>
                </a:solidFill>
              </a:rPr>
              <a:t>: </a:t>
            </a:r>
            <a:r>
              <a:rPr lang="fr-FR" altLang="fr-FR" sz="2000" dirty="0">
                <a:solidFill>
                  <a:srgbClr val="FF3300"/>
                </a:solidFill>
              </a:rPr>
              <a:t>SMMG  </a:t>
            </a:r>
          </a:p>
        </p:txBody>
      </p:sp>
      <p:sp>
        <p:nvSpPr>
          <p:cNvPr id="174085" name="Rectangle 10"/>
          <p:cNvSpPr>
            <a:spLocks noChangeArrowheads="1"/>
          </p:cNvSpPr>
          <p:nvPr/>
        </p:nvSpPr>
        <p:spPr bwMode="auto">
          <a:xfrm>
            <a:off x="5935514" y="3340122"/>
            <a:ext cx="65532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altLang="fr-FR">
                <a:solidFill>
                  <a:srgbClr val="500093"/>
                </a:solidFill>
              </a:rPr>
              <a:t>Used</a:t>
            </a:r>
            <a:r>
              <a:rPr lang="fr-FR" altLang="fr-FR" dirty="0">
                <a:solidFill>
                  <a:srgbClr val="500093"/>
                </a:solidFill>
              </a:rPr>
              <a:t> for </a:t>
            </a:r>
            <a:r>
              <a:rPr lang="fr-FR" altLang="fr-FR" dirty="0" err="1">
                <a:solidFill>
                  <a:srgbClr val="500093"/>
                </a:solidFill>
              </a:rPr>
              <a:t>most</a:t>
            </a:r>
            <a:r>
              <a:rPr lang="fr-FR" altLang="fr-FR" dirty="0">
                <a:solidFill>
                  <a:srgbClr val="500093"/>
                </a:solidFill>
              </a:rPr>
              <a:t> </a:t>
            </a:r>
            <a:r>
              <a:rPr lang="fr-FR" altLang="fr-FR" dirty="0" err="1">
                <a:solidFill>
                  <a:srgbClr val="500093"/>
                </a:solidFill>
              </a:rPr>
              <a:t>comparisons</a:t>
            </a:r>
            <a:r>
              <a:rPr lang="fr-FR" altLang="fr-FR" dirty="0">
                <a:solidFill>
                  <a:srgbClr val="500093"/>
                </a:solidFill>
              </a:rPr>
              <a:t>… </a:t>
            </a: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altLang="fr-FR" dirty="0">
                <a:solidFill>
                  <a:srgbClr val="500093"/>
                </a:solidFill>
              </a:rPr>
              <a:t>But </a:t>
            </a:r>
            <a:r>
              <a:rPr lang="fr-FR" altLang="fr-FR" dirty="0" err="1">
                <a:solidFill>
                  <a:srgbClr val="500093"/>
                </a:solidFill>
              </a:rPr>
              <a:t>is</a:t>
            </a:r>
            <a:r>
              <a:rPr lang="fr-FR" altLang="fr-FR" dirty="0">
                <a:solidFill>
                  <a:srgbClr val="500093"/>
                </a:solidFill>
              </a:rPr>
              <a:t> </a:t>
            </a:r>
            <a:r>
              <a:rPr lang="fr-FR" altLang="fr-FR" dirty="0" err="1">
                <a:solidFill>
                  <a:srgbClr val="500093"/>
                </a:solidFill>
              </a:rPr>
              <a:t>it</a:t>
            </a:r>
            <a:r>
              <a:rPr lang="fr-FR" altLang="fr-FR" dirty="0">
                <a:solidFill>
                  <a:srgbClr val="500093"/>
                </a:solidFill>
              </a:rPr>
              <a:t> the reality?  </a:t>
            </a:r>
            <a:r>
              <a:rPr lang="fr-FR" altLang="fr-FR" dirty="0" err="1">
                <a:solidFill>
                  <a:srgbClr val="500093"/>
                </a:solidFill>
              </a:rPr>
              <a:t>Clumps</a:t>
            </a:r>
            <a:r>
              <a:rPr lang="fr-FR" altLang="fr-FR" dirty="0">
                <a:solidFill>
                  <a:srgbClr val="500093"/>
                </a:solidFill>
              </a:rPr>
              <a:t>? </a:t>
            </a:r>
            <a:r>
              <a:rPr lang="fr-FR" altLang="fr-FR" dirty="0" err="1">
                <a:solidFill>
                  <a:srgbClr val="500093"/>
                </a:solidFill>
              </a:rPr>
              <a:t>Corotation</a:t>
            </a:r>
            <a:r>
              <a:rPr lang="fr-FR" altLang="fr-FR" dirty="0">
                <a:solidFill>
                  <a:srgbClr val="500093"/>
                </a:solidFill>
              </a:rPr>
              <a:t>?</a:t>
            </a:r>
            <a:endParaRPr lang="en-GB" altLang="fr-FR" dirty="0">
              <a:solidFill>
                <a:srgbClr val="500093"/>
              </a:solidFill>
            </a:endParaRPr>
          </a:p>
        </p:txBody>
      </p:sp>
      <p:sp>
        <p:nvSpPr>
          <p:cNvPr id="174086" name="TextBox 1"/>
          <p:cNvSpPr txBox="1">
            <a:spLocks noChangeArrowheads="1"/>
          </p:cNvSpPr>
          <p:nvPr/>
        </p:nvSpPr>
        <p:spPr bwMode="auto">
          <a:xfrm>
            <a:off x="605245" y="1135425"/>
            <a:ext cx="2881313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fr-FR"/>
              <a:t>Usual assumptions:</a:t>
            </a:r>
          </a:p>
        </p:txBody>
      </p:sp>
    </p:spTree>
    <p:extLst>
      <p:ext uri="{BB962C8B-B14F-4D97-AF65-F5344CB8AC3E}">
        <p14:creationId xmlns:p14="http://schemas.microsoft.com/office/powerpoint/2010/main" val="224396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421378"/>
            <a:ext cx="7086600" cy="591573"/>
          </a:xfrm>
          <a:pattFill prst="pct75">
            <a:fgClr>
              <a:srgbClr val="FAFD00"/>
            </a:fgClr>
            <a:bgClr>
              <a:schemeClr val="bg1"/>
            </a:bgClr>
          </a:patt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2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26516" dir="20790256" algn="ctr" rotWithShape="0">
                    <a:srgbClr val="676767"/>
                  </a:outerShdw>
                </a:effectLst>
              </a14:hiddenEffects>
            </a:ext>
          </a:extLst>
        </p:spPr>
        <p:txBody>
          <a:bodyPr vert="horz" lIns="38100" tIns="46038" rIns="38100" bIns="46038" rtlCol="0" anchor="b">
            <a:spAutoFit/>
          </a:bodyPr>
          <a:lstStyle/>
          <a:p>
            <a:r>
              <a:rPr lang="en-GB" altLang="fr-FR" sz="3600">
                <a:solidFill>
                  <a:srgbClr val="500093"/>
                </a:solidFill>
                <a:latin typeface="Times New Roman" charset="0"/>
                <a:ea typeface="ＭＳ Ｐゴシック" charset="-128"/>
              </a:rPr>
              <a:t>WIMP searches:</a:t>
            </a:r>
            <a:r>
              <a:rPr lang="fr-FR" altLang="fr-FR" sz="3600">
                <a:solidFill>
                  <a:srgbClr val="500093"/>
                </a:solidFill>
                <a:latin typeface="Times New Roman" charset="0"/>
                <a:ea typeface="ＭＳ Ｐゴシック" charset="-128"/>
              </a:rPr>
              <a:t>  </a:t>
            </a:r>
            <a:r>
              <a:rPr lang="en-GB" altLang="fr-FR" sz="3600">
                <a:latin typeface="Times New Roman" charset="0"/>
                <a:ea typeface="ＭＳ Ｐゴシック" charset="-128"/>
              </a:rPr>
              <a:t>Direct detection</a:t>
            </a:r>
          </a:p>
        </p:txBody>
      </p:sp>
      <p:grpSp>
        <p:nvGrpSpPr>
          <p:cNvPr id="552963" name="Group 3"/>
          <p:cNvGrpSpPr>
            <a:grpSpLocks/>
          </p:cNvGrpSpPr>
          <p:nvPr/>
        </p:nvGrpSpPr>
        <p:grpSpPr bwMode="auto">
          <a:xfrm>
            <a:off x="2057400" y="2362200"/>
            <a:ext cx="8610600" cy="4224338"/>
            <a:chOff x="0" y="987"/>
            <a:chExt cx="5424" cy="2661"/>
          </a:xfrm>
        </p:grpSpPr>
        <p:grpSp>
          <p:nvGrpSpPr>
            <p:cNvPr id="169987" name="Group 4"/>
            <p:cNvGrpSpPr>
              <a:grpSpLocks/>
            </p:cNvGrpSpPr>
            <p:nvPr/>
          </p:nvGrpSpPr>
          <p:grpSpPr bwMode="auto">
            <a:xfrm>
              <a:off x="2027" y="2496"/>
              <a:ext cx="1705" cy="1152"/>
              <a:chOff x="3984" y="480"/>
              <a:chExt cx="1705" cy="1152"/>
            </a:xfrm>
          </p:grpSpPr>
          <p:sp>
            <p:nvSpPr>
              <p:cNvPr id="169989" name="Line 5"/>
              <p:cNvSpPr>
                <a:spLocks noChangeShapeType="1"/>
              </p:cNvSpPr>
              <p:nvPr/>
            </p:nvSpPr>
            <p:spPr bwMode="auto">
              <a:xfrm>
                <a:off x="4848" y="1056"/>
                <a:ext cx="49" cy="76"/>
              </a:xfrm>
              <a:prstGeom prst="line">
                <a:avLst/>
              </a:prstGeom>
              <a:noFill/>
              <a:ln w="25400">
                <a:solidFill>
                  <a:srgbClr val="996633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69990" name="Group 6"/>
              <p:cNvGrpSpPr>
                <a:grpSpLocks/>
              </p:cNvGrpSpPr>
              <p:nvPr/>
            </p:nvGrpSpPr>
            <p:grpSpPr bwMode="auto">
              <a:xfrm>
                <a:off x="3984" y="480"/>
                <a:ext cx="1705" cy="1152"/>
                <a:chOff x="3984" y="480"/>
                <a:chExt cx="1705" cy="1152"/>
              </a:xfrm>
            </p:grpSpPr>
            <p:sp>
              <p:nvSpPr>
                <p:cNvPr id="169991" name="Line 7"/>
                <p:cNvSpPr>
                  <a:spLocks noChangeShapeType="1"/>
                </p:cNvSpPr>
                <p:nvPr/>
              </p:nvSpPr>
              <p:spPr bwMode="auto">
                <a:xfrm>
                  <a:off x="5098" y="624"/>
                  <a:ext cx="86" cy="98"/>
                </a:xfrm>
                <a:prstGeom prst="line">
                  <a:avLst/>
                </a:prstGeom>
                <a:noFill/>
                <a:ln w="25400">
                  <a:solidFill>
                    <a:srgbClr val="9966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9992" name="Line 8"/>
                <p:cNvSpPr>
                  <a:spLocks noChangeShapeType="1"/>
                </p:cNvSpPr>
                <p:nvPr/>
              </p:nvSpPr>
              <p:spPr bwMode="auto">
                <a:xfrm>
                  <a:off x="5126" y="1193"/>
                  <a:ext cx="86" cy="89"/>
                </a:xfrm>
                <a:prstGeom prst="line">
                  <a:avLst/>
                </a:prstGeom>
                <a:noFill/>
                <a:ln w="12700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9993" name="Oval 9"/>
                <p:cNvSpPr>
                  <a:spLocks noChangeArrowheads="1"/>
                </p:cNvSpPr>
                <p:nvPr/>
              </p:nvSpPr>
              <p:spPr bwMode="auto">
                <a:xfrm>
                  <a:off x="4787" y="961"/>
                  <a:ext cx="54" cy="87"/>
                </a:xfrm>
                <a:prstGeom prst="ellipse">
                  <a:avLst/>
                </a:prstGeom>
                <a:noFill/>
                <a:ln w="12700">
                  <a:solidFill>
                    <a:srgbClr val="9966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2D2DB9"/>
                      </a:solidFill>
                      <a:latin typeface="Comic Sans MS" charset="0"/>
                      <a:ea typeface="SimSun" charset="-122"/>
                      <a:cs typeface="SimSun" charset="-122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7030A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5pPr>
                  <a:lvl6pPr marL="25146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6pPr>
                  <a:lvl7pPr marL="29718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7pPr>
                  <a:lvl8pPr marL="34290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8pPr>
                  <a:lvl9pPr marL="38862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fr-FR">
                    <a:solidFill>
                      <a:schemeClr val="tx1"/>
                    </a:solidFill>
                    <a:ea typeface="ＭＳ Ｐゴシック" charset="-128"/>
                  </a:endParaRPr>
                </a:p>
              </p:txBody>
            </p:sp>
            <p:grpSp>
              <p:nvGrpSpPr>
                <p:cNvPr id="169994" name="Group 10"/>
                <p:cNvGrpSpPr>
                  <a:grpSpLocks/>
                </p:cNvGrpSpPr>
                <p:nvPr/>
              </p:nvGrpSpPr>
              <p:grpSpPr bwMode="auto">
                <a:xfrm>
                  <a:off x="3984" y="480"/>
                  <a:ext cx="1705" cy="1152"/>
                  <a:chOff x="3936" y="480"/>
                  <a:chExt cx="1705" cy="1152"/>
                </a:xfrm>
              </p:grpSpPr>
              <p:sp>
                <p:nvSpPr>
                  <p:cNvPr id="16999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428" y="615"/>
                    <a:ext cx="93" cy="103"/>
                  </a:xfrm>
                  <a:prstGeom prst="line">
                    <a:avLst/>
                  </a:prstGeom>
                  <a:noFill/>
                  <a:ln w="25400">
                    <a:solidFill>
                      <a:srgbClr val="9966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6999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428" y="1194"/>
                    <a:ext cx="89" cy="94"/>
                  </a:xfrm>
                  <a:prstGeom prst="line">
                    <a:avLst/>
                  </a:prstGeom>
                  <a:noFill/>
                  <a:ln w="25400">
                    <a:solidFill>
                      <a:srgbClr val="9966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6999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428" y="611"/>
                    <a:ext cx="646" cy="575"/>
                  </a:xfrm>
                  <a:prstGeom prst="rect">
                    <a:avLst/>
                  </a:prstGeom>
                  <a:noFill/>
                  <a:ln w="12700">
                    <a:solidFill>
                      <a:srgbClr val="996633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fr-FR">
                      <a:solidFill>
                        <a:schemeClr val="tx1"/>
                      </a:solidFill>
                      <a:ea typeface="ＭＳ Ｐゴシック" charset="-128"/>
                    </a:endParaRPr>
                  </a:p>
                </p:txBody>
              </p:sp>
              <p:sp>
                <p:nvSpPr>
                  <p:cNvPr id="169998" name="Line 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33" y="480"/>
                    <a:ext cx="201" cy="432"/>
                  </a:xfrm>
                  <a:prstGeom prst="line">
                    <a:avLst/>
                  </a:prstGeom>
                  <a:noFill/>
                  <a:ln w="28575">
                    <a:solidFill>
                      <a:srgbClr val="981695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6999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768"/>
                    <a:ext cx="446" cy="195"/>
                  </a:xfrm>
                  <a:prstGeom prst="line">
                    <a:avLst/>
                  </a:prstGeom>
                  <a:noFill/>
                  <a:ln w="25400">
                    <a:solidFill>
                      <a:srgbClr val="981695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70000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518" y="740"/>
                    <a:ext cx="629" cy="559"/>
                  </a:xfrm>
                  <a:prstGeom prst="rect">
                    <a:avLst/>
                  </a:prstGeom>
                  <a:noFill/>
                  <a:ln w="50800">
                    <a:solidFill>
                      <a:srgbClr val="996633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fr-FR">
                      <a:solidFill>
                        <a:schemeClr val="tx1"/>
                      </a:solidFill>
                      <a:ea typeface="ＭＳ Ｐゴシック" charset="-128"/>
                    </a:endParaRPr>
                  </a:p>
                </p:txBody>
              </p:sp>
              <p:sp>
                <p:nvSpPr>
                  <p:cNvPr id="17000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4128" y="778"/>
                    <a:ext cx="276" cy="2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>
                        <a:solidFill>
                          <a:srgbClr val="981695"/>
                        </a:solidFill>
                        <a:latin typeface="Times New Roman" charset="0"/>
                        <a:ea typeface="ＭＳ Ｐゴシック" charset="-128"/>
                      </a:rPr>
                      <a:t>M</a:t>
                    </a:r>
                    <a:r>
                      <a:rPr kumimoji="1" lang="fr-FR" altLang="fr-FR" sz="1600" baseline="-25000">
                        <a:solidFill>
                          <a:srgbClr val="981695"/>
                        </a:solidFill>
                        <a:latin typeface="Symbol" charset="2"/>
                        <a:ea typeface="ＭＳ Ｐゴシック" charset="-128"/>
                      </a:rPr>
                      <a:t>c</a:t>
                    </a:r>
                    <a:endParaRPr kumimoji="1" lang="en-GB" altLang="fr-FR" sz="1600" baseline="-25000">
                      <a:solidFill>
                        <a:srgbClr val="981695"/>
                      </a:solidFill>
                      <a:latin typeface="Symbol" charset="2"/>
                      <a:ea typeface="ＭＳ Ｐゴシック" charset="-128"/>
                    </a:endParaRPr>
                  </a:p>
                </p:txBody>
              </p:sp>
              <p:sp>
                <p:nvSpPr>
                  <p:cNvPr id="170002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4813" y="886"/>
                    <a:ext cx="292" cy="2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>
                        <a:solidFill>
                          <a:srgbClr val="996633"/>
                        </a:solidFill>
                        <a:latin typeface="Times New Roman" charset="0"/>
                        <a:ea typeface="ＭＳ Ｐゴシック" charset="-128"/>
                      </a:rPr>
                      <a:t>M</a:t>
                    </a:r>
                    <a:r>
                      <a:rPr kumimoji="1" lang="fr-FR" altLang="fr-FR" sz="1600" baseline="-25000">
                        <a:solidFill>
                          <a:srgbClr val="996633"/>
                        </a:solidFill>
                        <a:latin typeface="Times New Roman" charset="0"/>
                        <a:ea typeface="ＭＳ Ｐゴシック" charset="-128"/>
                      </a:rPr>
                      <a:t>N</a:t>
                    </a:r>
                    <a:endParaRPr kumimoji="1" lang="en-GB" altLang="fr-FR" sz="1600" baseline="-25000">
                      <a:solidFill>
                        <a:srgbClr val="996633"/>
                      </a:solidFill>
                      <a:latin typeface="Times New Roman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000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1344"/>
                    <a:ext cx="1705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20000"/>
                      </a:spcBef>
                      <a:buClrTx/>
                      <a:buSzTx/>
                      <a:buFontTx/>
                      <a:buNone/>
                    </a:pPr>
                    <a:r>
                      <a:rPr lang="fr-FR" altLang="fr-FR">
                        <a:solidFill>
                          <a:srgbClr val="996633"/>
                        </a:solidFill>
                        <a:latin typeface="Times New Roman" charset="0"/>
                        <a:ea typeface="ＭＳ Ｐゴシック" charset="-128"/>
                      </a:rPr>
                      <a:t>Ge, Si, NaI, LXe, …</a:t>
                    </a:r>
                    <a:endParaRPr lang="en-GB" altLang="fr-FR">
                      <a:solidFill>
                        <a:srgbClr val="996633"/>
                      </a:solidFill>
                      <a:latin typeface="Times New Roman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69988" name="Rectangle 20"/>
            <p:cNvSpPr>
              <a:spLocks noChangeArrowheads="1"/>
            </p:cNvSpPr>
            <p:nvPr/>
          </p:nvSpPr>
          <p:spPr bwMode="auto">
            <a:xfrm>
              <a:off x="0" y="987"/>
              <a:ext cx="5424" cy="1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2D2DB9"/>
                  </a:solidFill>
                  <a:latin typeface="Comic Sans MS" charset="0"/>
                  <a:ea typeface="SimSun" charset="-122"/>
                  <a:cs typeface="SimSun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7030A0"/>
                  </a:solidFill>
                  <a:latin typeface="Times New Roman" charset="0"/>
                  <a:ea typeface="SimSun" charset="-122"/>
                  <a:cs typeface="SimSun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fr-FR" altLang="fr-FR" sz="2000" b="1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b="1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Principle</a:t>
              </a:r>
              <a:r>
                <a:rPr lang="fr-FR" altLang="fr-FR" sz="2800" b="1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sz="2800" b="1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:</a:t>
              </a:r>
              <a:r>
                <a:rPr lang="en-GB" altLang="fr-FR" sz="280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(Goodman and Witten,1985</a:t>
              </a:r>
              <a:r>
                <a:rPr lang="fr-FR" altLang="fr-FR"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, </a:t>
              </a:r>
              <a:r>
                <a:rPr lang="de-DE" altLang="fr-FR" sz="2000">
                  <a:solidFill>
                    <a:schemeClr val="tx2"/>
                  </a:solidFill>
                  <a:latin typeface="Times New Roman" charset="0"/>
                  <a:ea typeface="ＭＳ Ｐゴシック" charset="-128"/>
                </a:rPr>
                <a:t>Drukier and Stodolsky 1984</a:t>
              </a:r>
              <a:r>
                <a:rPr lang="en-GB" altLang="fr-FR"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)</a:t>
              </a:r>
            </a:p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fr-FR" sz="280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sz="2800" b="1">
                  <a:solidFill>
                    <a:srgbClr val="00AE00"/>
                  </a:solidFill>
                  <a:latin typeface="Times New Roman" charset="0"/>
                  <a:ea typeface="ＭＳ Ｐゴシック" charset="-128"/>
                </a:rPr>
                <a:t>Elastic scattering of </a:t>
              </a:r>
              <a:r>
                <a:rPr lang="en-GB" altLang="fr-FR" sz="2800" b="1">
                  <a:solidFill>
                    <a:srgbClr val="981695"/>
                  </a:solidFill>
                  <a:latin typeface="Times New Roman" charset="0"/>
                  <a:ea typeface="ＭＳ Ｐゴシック" charset="-128"/>
                </a:rPr>
                <a:t>galactic DM</a:t>
              </a:r>
              <a:r>
                <a:rPr lang="fr-FR" altLang="fr-FR" sz="2800" b="1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sz="2800" b="1">
                  <a:solidFill>
                    <a:srgbClr val="996633"/>
                  </a:solidFill>
                  <a:latin typeface="Times New Roman" charset="0"/>
                  <a:ea typeface="ＭＳ Ｐゴシック" charset="-128"/>
                </a:rPr>
                <a:t>off detector nuclei</a:t>
              </a:r>
              <a:endParaRPr lang="en-GB" altLang="fr-FR" b="1">
                <a:solidFill>
                  <a:srgbClr val="996633"/>
                </a:solidFill>
                <a:latin typeface="Times New Roman" charset="0"/>
                <a:ea typeface="ＭＳ Ｐゴシック" charset="-128"/>
              </a:endParaRPr>
            </a:p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fr-FR" altLang="fr-FR" sz="2800" b="1">
                  <a:solidFill>
                    <a:srgbClr val="996633"/>
                  </a:solidFill>
                  <a:latin typeface="Times New Roman" charset="0"/>
                  <a:ea typeface="ＭＳ Ｐゴシック" charset="-128"/>
                </a:rPr>
                <a:t>                                       </a:t>
              </a:r>
              <a:r>
                <a:rPr lang="en-GB" altLang="fr-FR" sz="2800" b="1">
                  <a:solidFill>
                    <a:srgbClr val="996633"/>
                  </a:solidFill>
                  <a:latin typeface="Times New Roman" charset="0"/>
                  <a:ea typeface="ＭＳ Ｐゴシック" charset="-128"/>
                </a:rPr>
                <a:t>Nuclear  recoils of a few keV</a:t>
              </a:r>
              <a:r>
                <a:rPr lang="fr-FR" altLang="fr-FR" sz="2800" b="1">
                  <a:solidFill>
                    <a:srgbClr val="500093"/>
                  </a:solidFill>
                  <a:latin typeface="Times New Roman" charset="0"/>
                  <a:ea typeface="ＭＳ Ｐゴシック" charset="-128"/>
                </a:rPr>
                <a:t> </a:t>
              </a:r>
              <a:endParaRPr lang="fr-FR" altLang="fr-FR" b="1">
                <a:solidFill>
                  <a:schemeClr val="accent2"/>
                </a:solidFill>
                <a:latin typeface="Times New Roman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8875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2"/>
          <p:cNvSpPr>
            <a:spLocks noGrp="1" noChangeArrowheads="1"/>
          </p:cNvSpPr>
          <p:nvPr>
            <p:ph type="title"/>
          </p:nvPr>
        </p:nvSpPr>
        <p:spPr>
          <a:xfrm>
            <a:off x="1999939" y="33079"/>
            <a:ext cx="8780498" cy="702373"/>
          </a:xfrm>
          <a:pattFill prst="pct75">
            <a:fgClr>
              <a:srgbClr val="FAFD00"/>
            </a:fgClr>
            <a:bgClr>
              <a:schemeClr val="bg1"/>
            </a:bgClr>
          </a:patt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2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26516" dir="20790256" algn="ctr" rotWithShape="0">
                    <a:srgbClr val="676767"/>
                  </a:outerShdw>
                </a:effectLst>
              </a14:hiddenEffects>
            </a:ext>
          </a:extLst>
        </p:spPr>
        <p:txBody>
          <a:bodyPr vert="horz" wrap="square" lIns="38100" tIns="46038" rIns="38100" bIns="46038" rtlCol="0" anchor="b">
            <a:spAutoFit/>
          </a:bodyPr>
          <a:lstStyle/>
          <a:p>
            <a:r>
              <a:rPr lang="en-GB" altLang="fr-FR" dirty="0">
                <a:solidFill>
                  <a:srgbClr val="500093"/>
                </a:solidFill>
                <a:latin typeface="Times New Roman" charset="0"/>
                <a:ea typeface="ＭＳ Ｐゴシック" charset="-128"/>
              </a:rPr>
              <a:t>WIMP searches:</a:t>
            </a:r>
            <a:r>
              <a:rPr lang="fr-FR" altLang="fr-FR" dirty="0">
                <a:solidFill>
                  <a:srgbClr val="500093"/>
                </a:solidFill>
                <a:latin typeface="Times New Roman" charset="0"/>
                <a:ea typeface="ＭＳ Ｐゴシック" charset="-128"/>
              </a:rPr>
              <a:t>  </a:t>
            </a:r>
            <a:r>
              <a:rPr lang="en-GB" altLang="fr-FR" dirty="0">
                <a:latin typeface="Times New Roman" charset="0"/>
                <a:ea typeface="ＭＳ Ｐゴシック" charset="-128"/>
              </a:rPr>
              <a:t>Direct detection</a:t>
            </a:r>
          </a:p>
        </p:txBody>
      </p:sp>
      <p:grpSp>
        <p:nvGrpSpPr>
          <p:cNvPr id="171010" name="Group 3"/>
          <p:cNvGrpSpPr>
            <a:grpSpLocks/>
          </p:cNvGrpSpPr>
          <p:nvPr/>
        </p:nvGrpSpPr>
        <p:grpSpPr bwMode="auto">
          <a:xfrm>
            <a:off x="1692276" y="762000"/>
            <a:ext cx="8785224" cy="1828800"/>
            <a:chOff x="155" y="480"/>
            <a:chExt cx="5534" cy="1152"/>
          </a:xfrm>
        </p:grpSpPr>
        <p:grpSp>
          <p:nvGrpSpPr>
            <p:cNvPr id="171067" name="Group 4"/>
            <p:cNvGrpSpPr>
              <a:grpSpLocks/>
            </p:cNvGrpSpPr>
            <p:nvPr/>
          </p:nvGrpSpPr>
          <p:grpSpPr bwMode="auto">
            <a:xfrm>
              <a:off x="3984" y="480"/>
              <a:ext cx="1705" cy="1152"/>
              <a:chOff x="3984" y="480"/>
              <a:chExt cx="1705" cy="1152"/>
            </a:xfrm>
          </p:grpSpPr>
          <p:sp>
            <p:nvSpPr>
              <p:cNvPr id="171069" name="Line 5"/>
              <p:cNvSpPr>
                <a:spLocks noChangeShapeType="1"/>
              </p:cNvSpPr>
              <p:nvPr/>
            </p:nvSpPr>
            <p:spPr bwMode="auto">
              <a:xfrm>
                <a:off x="4848" y="1056"/>
                <a:ext cx="49" cy="76"/>
              </a:xfrm>
              <a:prstGeom prst="line">
                <a:avLst/>
              </a:prstGeom>
              <a:noFill/>
              <a:ln w="25400">
                <a:solidFill>
                  <a:srgbClr val="996633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71070" name="Group 6"/>
              <p:cNvGrpSpPr>
                <a:grpSpLocks/>
              </p:cNvGrpSpPr>
              <p:nvPr/>
            </p:nvGrpSpPr>
            <p:grpSpPr bwMode="auto">
              <a:xfrm>
                <a:off x="3984" y="480"/>
                <a:ext cx="1705" cy="1152"/>
                <a:chOff x="3984" y="480"/>
                <a:chExt cx="1705" cy="1152"/>
              </a:xfrm>
            </p:grpSpPr>
            <p:sp>
              <p:nvSpPr>
                <p:cNvPr id="171071" name="Line 7"/>
                <p:cNvSpPr>
                  <a:spLocks noChangeShapeType="1"/>
                </p:cNvSpPr>
                <p:nvPr/>
              </p:nvSpPr>
              <p:spPr bwMode="auto">
                <a:xfrm>
                  <a:off x="5098" y="624"/>
                  <a:ext cx="86" cy="98"/>
                </a:xfrm>
                <a:prstGeom prst="line">
                  <a:avLst/>
                </a:prstGeom>
                <a:noFill/>
                <a:ln w="25400">
                  <a:solidFill>
                    <a:srgbClr val="9966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1072" name="Line 8"/>
                <p:cNvSpPr>
                  <a:spLocks noChangeShapeType="1"/>
                </p:cNvSpPr>
                <p:nvPr/>
              </p:nvSpPr>
              <p:spPr bwMode="auto">
                <a:xfrm>
                  <a:off x="5126" y="1193"/>
                  <a:ext cx="86" cy="89"/>
                </a:xfrm>
                <a:prstGeom prst="line">
                  <a:avLst/>
                </a:prstGeom>
                <a:noFill/>
                <a:ln w="12700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1073" name="Oval 9"/>
                <p:cNvSpPr>
                  <a:spLocks noChangeArrowheads="1"/>
                </p:cNvSpPr>
                <p:nvPr/>
              </p:nvSpPr>
              <p:spPr bwMode="auto">
                <a:xfrm>
                  <a:off x="4787" y="961"/>
                  <a:ext cx="54" cy="87"/>
                </a:xfrm>
                <a:prstGeom prst="ellipse">
                  <a:avLst/>
                </a:prstGeom>
                <a:noFill/>
                <a:ln w="12700">
                  <a:solidFill>
                    <a:srgbClr val="99663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2D2DB9"/>
                      </a:solidFill>
                      <a:latin typeface="Comic Sans MS" charset="0"/>
                      <a:ea typeface="SimSun" charset="-122"/>
                      <a:cs typeface="SimSun" charset="-122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7030A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5pPr>
                  <a:lvl6pPr marL="25146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6pPr>
                  <a:lvl7pPr marL="29718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7pPr>
                  <a:lvl8pPr marL="34290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8pPr>
                  <a:lvl9pPr marL="38862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fr-FR">
                    <a:solidFill>
                      <a:schemeClr val="tx1"/>
                    </a:solidFill>
                    <a:ea typeface="ＭＳ Ｐゴシック" charset="-128"/>
                  </a:endParaRPr>
                </a:p>
              </p:txBody>
            </p:sp>
            <p:grpSp>
              <p:nvGrpSpPr>
                <p:cNvPr id="171074" name="Group 10"/>
                <p:cNvGrpSpPr>
                  <a:grpSpLocks/>
                </p:cNvGrpSpPr>
                <p:nvPr/>
              </p:nvGrpSpPr>
              <p:grpSpPr bwMode="auto">
                <a:xfrm>
                  <a:off x="3984" y="480"/>
                  <a:ext cx="1705" cy="1152"/>
                  <a:chOff x="3936" y="480"/>
                  <a:chExt cx="1705" cy="1152"/>
                </a:xfrm>
              </p:grpSpPr>
              <p:sp>
                <p:nvSpPr>
                  <p:cNvPr id="17107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428" y="615"/>
                    <a:ext cx="93" cy="103"/>
                  </a:xfrm>
                  <a:prstGeom prst="line">
                    <a:avLst/>
                  </a:prstGeom>
                  <a:noFill/>
                  <a:ln w="25400">
                    <a:solidFill>
                      <a:srgbClr val="9966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7107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428" y="1194"/>
                    <a:ext cx="89" cy="94"/>
                  </a:xfrm>
                  <a:prstGeom prst="line">
                    <a:avLst/>
                  </a:prstGeom>
                  <a:noFill/>
                  <a:ln w="25400">
                    <a:solidFill>
                      <a:srgbClr val="9966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7107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428" y="611"/>
                    <a:ext cx="646" cy="575"/>
                  </a:xfrm>
                  <a:prstGeom prst="rect">
                    <a:avLst/>
                  </a:prstGeom>
                  <a:noFill/>
                  <a:ln w="12700">
                    <a:solidFill>
                      <a:srgbClr val="996633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fr-FR">
                      <a:solidFill>
                        <a:schemeClr val="tx1"/>
                      </a:solidFill>
                      <a:ea typeface="ＭＳ Ｐゴシック" charset="-128"/>
                    </a:endParaRPr>
                  </a:p>
                </p:txBody>
              </p:sp>
              <p:sp>
                <p:nvSpPr>
                  <p:cNvPr id="171078" name="Line 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33" y="480"/>
                    <a:ext cx="201" cy="432"/>
                  </a:xfrm>
                  <a:prstGeom prst="line">
                    <a:avLst/>
                  </a:prstGeom>
                  <a:noFill/>
                  <a:ln w="28575">
                    <a:solidFill>
                      <a:srgbClr val="981695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7107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768"/>
                    <a:ext cx="446" cy="195"/>
                  </a:xfrm>
                  <a:prstGeom prst="line">
                    <a:avLst/>
                  </a:prstGeom>
                  <a:noFill/>
                  <a:ln w="25400">
                    <a:solidFill>
                      <a:srgbClr val="981695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71080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518" y="740"/>
                    <a:ext cx="629" cy="559"/>
                  </a:xfrm>
                  <a:prstGeom prst="rect">
                    <a:avLst/>
                  </a:prstGeom>
                  <a:noFill/>
                  <a:ln w="50800">
                    <a:solidFill>
                      <a:srgbClr val="996633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fr-FR">
                      <a:solidFill>
                        <a:schemeClr val="tx1"/>
                      </a:solidFill>
                      <a:ea typeface="ＭＳ Ｐゴシック" charset="-128"/>
                    </a:endParaRPr>
                  </a:p>
                </p:txBody>
              </p:sp>
              <p:sp>
                <p:nvSpPr>
                  <p:cNvPr id="17108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4128" y="778"/>
                    <a:ext cx="276" cy="2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>
                        <a:solidFill>
                          <a:srgbClr val="981695"/>
                        </a:solidFill>
                        <a:latin typeface="Times New Roman" charset="0"/>
                        <a:ea typeface="ＭＳ Ｐゴシック" charset="-128"/>
                      </a:rPr>
                      <a:t>M</a:t>
                    </a:r>
                    <a:r>
                      <a:rPr kumimoji="1" lang="fr-FR" altLang="fr-FR" sz="1600" baseline="-25000">
                        <a:solidFill>
                          <a:srgbClr val="981695"/>
                        </a:solidFill>
                        <a:latin typeface="Symbol" charset="2"/>
                        <a:ea typeface="ＭＳ Ｐゴシック" charset="-128"/>
                      </a:rPr>
                      <a:t>c</a:t>
                    </a:r>
                    <a:endParaRPr kumimoji="1" lang="en-GB" altLang="fr-FR" sz="1600" baseline="-25000">
                      <a:solidFill>
                        <a:srgbClr val="981695"/>
                      </a:solidFill>
                      <a:latin typeface="Symbol" charset="2"/>
                      <a:ea typeface="ＭＳ Ｐゴシック" charset="-128"/>
                    </a:endParaRPr>
                  </a:p>
                </p:txBody>
              </p:sp>
              <p:sp>
                <p:nvSpPr>
                  <p:cNvPr id="171082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4813" y="886"/>
                    <a:ext cx="292" cy="2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>
                        <a:solidFill>
                          <a:srgbClr val="996633"/>
                        </a:solidFill>
                        <a:latin typeface="Times New Roman" charset="0"/>
                        <a:ea typeface="ＭＳ Ｐゴシック" charset="-128"/>
                      </a:rPr>
                      <a:t>M</a:t>
                    </a:r>
                    <a:r>
                      <a:rPr kumimoji="1" lang="fr-FR" altLang="fr-FR" sz="1600" baseline="-25000">
                        <a:solidFill>
                          <a:srgbClr val="996633"/>
                        </a:solidFill>
                        <a:latin typeface="Times New Roman" charset="0"/>
                        <a:ea typeface="ＭＳ Ｐゴシック" charset="-128"/>
                      </a:rPr>
                      <a:t>N</a:t>
                    </a:r>
                    <a:endParaRPr kumimoji="1" lang="en-GB" altLang="fr-FR" sz="1600" baseline="-25000">
                      <a:solidFill>
                        <a:srgbClr val="996633"/>
                      </a:solidFill>
                      <a:latin typeface="Times New Roman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108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1344"/>
                    <a:ext cx="1705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20000"/>
                      </a:spcBef>
                      <a:buClrTx/>
                      <a:buSzTx/>
                      <a:buFontTx/>
                      <a:buNone/>
                    </a:pPr>
                    <a:r>
                      <a:rPr lang="fr-FR" altLang="fr-FR">
                        <a:solidFill>
                          <a:srgbClr val="996633"/>
                        </a:solidFill>
                        <a:latin typeface="Times New Roman" charset="0"/>
                        <a:ea typeface="ＭＳ Ｐゴシック" charset="-128"/>
                      </a:rPr>
                      <a:t>Ge, Si, NaI, LXe, …</a:t>
                    </a:r>
                    <a:endParaRPr lang="en-GB" altLang="fr-FR">
                      <a:solidFill>
                        <a:srgbClr val="996633"/>
                      </a:solidFill>
                      <a:latin typeface="Times New Roman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71068" name="Rectangle 20"/>
            <p:cNvSpPr>
              <a:spLocks noChangeArrowheads="1"/>
            </p:cNvSpPr>
            <p:nvPr/>
          </p:nvSpPr>
          <p:spPr bwMode="auto">
            <a:xfrm>
              <a:off x="155" y="545"/>
              <a:ext cx="5424" cy="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2D2DB9"/>
                  </a:solidFill>
                  <a:latin typeface="Comic Sans MS" charset="0"/>
                  <a:ea typeface="SimSun" charset="-122"/>
                  <a:cs typeface="SimSun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7030A0"/>
                  </a:solidFill>
                  <a:latin typeface="Times New Roman" charset="0"/>
                  <a:ea typeface="SimSun" charset="-122"/>
                  <a:cs typeface="SimSun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fr-FR" altLang="fr-FR" sz="2000" b="1" dirty="0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sz="2000" b="1" dirty="0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Principle</a:t>
              </a:r>
              <a:r>
                <a:rPr lang="fr-FR" altLang="fr-FR" sz="1800" b="1" dirty="0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sz="1800" b="1" dirty="0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:</a:t>
              </a:r>
              <a:r>
                <a:rPr lang="en-GB" altLang="fr-FR" sz="1800" dirty="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sz="1400" dirty="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(Goodman and Witten,1985</a:t>
              </a:r>
              <a:r>
                <a:rPr lang="fr-FR" altLang="fr-FR" sz="1400" dirty="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, </a:t>
              </a:r>
              <a:r>
                <a:rPr lang="de-DE" altLang="fr-FR" sz="1400" dirty="0" err="1">
                  <a:solidFill>
                    <a:schemeClr val="tx2"/>
                  </a:solidFill>
                  <a:latin typeface="Times New Roman" charset="0"/>
                  <a:ea typeface="ＭＳ Ｐゴシック" charset="-128"/>
                </a:rPr>
                <a:t>Drukier</a:t>
              </a:r>
              <a:r>
                <a:rPr lang="de-DE" altLang="fr-FR" sz="1400" dirty="0">
                  <a:solidFill>
                    <a:schemeClr val="tx2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de-DE" altLang="fr-FR" sz="1400" dirty="0" err="1">
                  <a:solidFill>
                    <a:schemeClr val="tx2"/>
                  </a:solidFill>
                  <a:latin typeface="Times New Roman" charset="0"/>
                  <a:ea typeface="ＭＳ Ｐゴシック" charset="-128"/>
                </a:rPr>
                <a:t>and</a:t>
              </a:r>
              <a:r>
                <a:rPr lang="de-DE" altLang="fr-FR" sz="1400" dirty="0">
                  <a:solidFill>
                    <a:schemeClr val="tx2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de-DE" altLang="fr-FR" sz="1400" dirty="0" err="1">
                  <a:solidFill>
                    <a:schemeClr val="tx2"/>
                  </a:solidFill>
                  <a:latin typeface="Times New Roman" charset="0"/>
                  <a:ea typeface="ＭＳ Ｐゴシック" charset="-128"/>
                </a:rPr>
                <a:t>Stodolsky</a:t>
              </a:r>
              <a:r>
                <a:rPr lang="de-DE" altLang="fr-FR" sz="1400" dirty="0">
                  <a:solidFill>
                    <a:schemeClr val="tx2"/>
                  </a:solidFill>
                  <a:latin typeface="Times New Roman" charset="0"/>
                  <a:ea typeface="ＭＳ Ｐゴシック" charset="-128"/>
                </a:rPr>
                <a:t> 1984</a:t>
              </a:r>
              <a:r>
                <a:rPr lang="en-GB" altLang="fr-FR" sz="1400" dirty="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)</a:t>
              </a:r>
            </a:p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fr-FR" sz="1800" dirty="0">
                  <a:solidFill>
                    <a:schemeClr val="tx1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sz="1800" b="1" dirty="0">
                  <a:solidFill>
                    <a:srgbClr val="00AE00"/>
                  </a:solidFill>
                  <a:latin typeface="Times New Roman" charset="0"/>
                  <a:ea typeface="ＭＳ Ｐゴシック" charset="-128"/>
                </a:rPr>
                <a:t>Elastic scattering of </a:t>
              </a:r>
              <a:r>
                <a:rPr lang="en-GB" altLang="fr-FR" sz="1800" b="1" dirty="0">
                  <a:solidFill>
                    <a:srgbClr val="981695"/>
                  </a:solidFill>
                  <a:latin typeface="Times New Roman" charset="0"/>
                  <a:ea typeface="ＭＳ Ｐゴシック" charset="-128"/>
                </a:rPr>
                <a:t>galactic DM</a:t>
              </a:r>
              <a:r>
                <a:rPr lang="fr-FR" altLang="fr-FR" sz="1800" b="1" dirty="0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sz="1800" b="1" dirty="0">
                  <a:solidFill>
                    <a:srgbClr val="996633"/>
                  </a:solidFill>
                  <a:latin typeface="Times New Roman" charset="0"/>
                  <a:ea typeface="ＭＳ Ｐゴシック" charset="-128"/>
                </a:rPr>
                <a:t>off detector nuclei</a:t>
              </a:r>
              <a:endParaRPr lang="en-GB" altLang="fr-FR" sz="1600" b="1" dirty="0">
                <a:solidFill>
                  <a:srgbClr val="996633"/>
                </a:solidFill>
                <a:latin typeface="Times New Roman" charset="0"/>
                <a:ea typeface="ＭＳ Ｐゴシック" charset="-128"/>
              </a:endParaRPr>
            </a:p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fr-FR" altLang="fr-FR" sz="1800" b="1" dirty="0">
                  <a:solidFill>
                    <a:srgbClr val="996633"/>
                  </a:solidFill>
                  <a:latin typeface="Times New Roman" charset="0"/>
                  <a:ea typeface="ＭＳ Ｐゴシック" charset="-128"/>
                </a:rPr>
                <a:t>                                       </a:t>
              </a:r>
              <a:r>
                <a:rPr lang="en-GB" altLang="fr-FR" sz="1800" b="1" dirty="0">
                  <a:solidFill>
                    <a:srgbClr val="996633"/>
                  </a:solidFill>
                  <a:latin typeface="Times New Roman" charset="0"/>
                  <a:ea typeface="ＭＳ Ｐゴシック" charset="-128"/>
                </a:rPr>
                <a:t>Nuclear  recoils of a few </a:t>
              </a:r>
              <a:r>
                <a:rPr lang="en-GB" altLang="fr-FR" sz="1800" b="1" dirty="0" err="1">
                  <a:solidFill>
                    <a:srgbClr val="996633"/>
                  </a:solidFill>
                  <a:latin typeface="Times New Roman" charset="0"/>
                  <a:ea typeface="ＭＳ Ｐゴシック" charset="-128"/>
                </a:rPr>
                <a:t>keV</a:t>
              </a:r>
              <a:r>
                <a:rPr lang="fr-FR" altLang="fr-FR" sz="1800" b="1" dirty="0">
                  <a:solidFill>
                    <a:srgbClr val="500093"/>
                  </a:solidFill>
                  <a:latin typeface="Times New Roman" charset="0"/>
                  <a:ea typeface="ＭＳ Ｐゴシック" charset="-128"/>
                </a:rPr>
                <a:t> </a:t>
              </a:r>
              <a:endParaRPr lang="fr-FR" altLang="fr-FR" sz="2000" b="1" dirty="0">
                <a:solidFill>
                  <a:schemeClr val="accent2"/>
                </a:solidFill>
                <a:latin typeface="Times New Roman" charset="0"/>
                <a:ea typeface="ＭＳ Ｐゴシック" charset="-128"/>
              </a:endParaRPr>
            </a:p>
          </p:txBody>
        </p:sp>
      </p:grpSp>
      <p:grpSp>
        <p:nvGrpSpPr>
          <p:cNvPr id="554005" name="Group 21"/>
          <p:cNvGrpSpPr>
            <a:grpSpLocks/>
          </p:cNvGrpSpPr>
          <p:nvPr/>
        </p:nvGrpSpPr>
        <p:grpSpPr bwMode="auto">
          <a:xfrm>
            <a:off x="1724025" y="2514601"/>
            <a:ext cx="8743950" cy="3753931"/>
            <a:chOff x="240" y="1465"/>
            <a:chExt cx="5223" cy="1764"/>
          </a:xfrm>
        </p:grpSpPr>
        <p:grpSp>
          <p:nvGrpSpPr>
            <p:cNvPr id="171013" name="Group 22"/>
            <p:cNvGrpSpPr>
              <a:grpSpLocks/>
            </p:cNvGrpSpPr>
            <p:nvPr/>
          </p:nvGrpSpPr>
          <p:grpSpPr bwMode="auto">
            <a:xfrm>
              <a:off x="720" y="1632"/>
              <a:ext cx="4743" cy="1597"/>
              <a:chOff x="720" y="1632"/>
              <a:chExt cx="4743" cy="1597"/>
            </a:xfrm>
          </p:grpSpPr>
          <p:grpSp>
            <p:nvGrpSpPr>
              <p:cNvPr id="171015" name="Group 23"/>
              <p:cNvGrpSpPr>
                <a:grpSpLocks/>
              </p:cNvGrpSpPr>
              <p:nvPr/>
            </p:nvGrpSpPr>
            <p:grpSpPr bwMode="auto">
              <a:xfrm>
                <a:off x="720" y="1728"/>
                <a:ext cx="2983" cy="1192"/>
                <a:chOff x="400" y="1844"/>
                <a:chExt cx="2984" cy="1192"/>
              </a:xfrm>
            </p:grpSpPr>
            <p:grpSp>
              <p:nvGrpSpPr>
                <p:cNvPr id="171044" name="Group 24"/>
                <p:cNvGrpSpPr>
                  <a:grpSpLocks/>
                </p:cNvGrpSpPr>
                <p:nvPr/>
              </p:nvGrpSpPr>
              <p:grpSpPr bwMode="auto">
                <a:xfrm>
                  <a:off x="1241" y="2208"/>
                  <a:ext cx="1467" cy="411"/>
                  <a:chOff x="1427" y="1896"/>
                  <a:chExt cx="1355" cy="411"/>
                </a:xfrm>
              </p:grpSpPr>
              <p:grpSp>
                <p:nvGrpSpPr>
                  <p:cNvPr id="171055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1427" y="1928"/>
                    <a:ext cx="367" cy="379"/>
                    <a:chOff x="1427" y="1928"/>
                    <a:chExt cx="367" cy="379"/>
                  </a:xfrm>
                </p:grpSpPr>
                <p:sp>
                  <p:nvSpPr>
                    <p:cNvPr id="171063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7" y="1928"/>
                      <a:ext cx="266" cy="1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87" tIns="44450" rIns="90487" bIns="44450">
                      <a:spAutoFit/>
                    </a:bodyPr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2D2DB9"/>
                          </a:solidFill>
                          <a:latin typeface="Comic Sans MS" charset="0"/>
                          <a:ea typeface="SimSun" charset="-122"/>
                          <a:cs typeface="SimSun" charset="-122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7030A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dR</a:t>
                      </a:r>
                    </a:p>
                  </p:txBody>
                </p:sp>
                <p:sp>
                  <p:nvSpPr>
                    <p:cNvPr id="171064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36" y="2120"/>
                      <a:ext cx="287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1065" name="Rectangl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7" y="2088"/>
                      <a:ext cx="258" cy="1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87" tIns="44450" rIns="90487" bIns="44450">
                      <a:spAutoFit/>
                    </a:bodyPr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2D2DB9"/>
                          </a:solidFill>
                          <a:latin typeface="Comic Sans MS" charset="0"/>
                          <a:ea typeface="SimSun" charset="-122"/>
                          <a:cs typeface="SimSun" charset="-122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7030A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dE</a:t>
                      </a:r>
                    </a:p>
                  </p:txBody>
                </p:sp>
                <p:sp>
                  <p:nvSpPr>
                    <p:cNvPr id="171066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18" y="2149"/>
                      <a:ext cx="176" cy="15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87" tIns="44450" rIns="90487" bIns="44450">
                      <a:spAutoFit/>
                    </a:bodyPr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2D2DB9"/>
                          </a:solidFill>
                          <a:latin typeface="Comic Sans MS" charset="0"/>
                          <a:ea typeface="SimSun" charset="-122"/>
                          <a:cs typeface="SimSun" charset="-122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7030A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1" lang="en-GB" altLang="fr-FR" sz="16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R</a:t>
                      </a:r>
                    </a:p>
                  </p:txBody>
                </p:sp>
              </p:grpSp>
              <p:sp>
                <p:nvSpPr>
                  <p:cNvPr id="171056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755" y="1991"/>
                    <a:ext cx="180" cy="1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2000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=</a:t>
                    </a:r>
                  </a:p>
                </p:txBody>
              </p:sp>
              <p:grpSp>
                <p:nvGrpSpPr>
                  <p:cNvPr id="171057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1946" y="1896"/>
                    <a:ext cx="836" cy="395"/>
                    <a:chOff x="1946" y="1896"/>
                    <a:chExt cx="836" cy="395"/>
                  </a:xfrm>
                </p:grpSpPr>
                <p:sp>
                  <p:nvSpPr>
                    <p:cNvPr id="171058" name="Rectangl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7" y="1896"/>
                      <a:ext cx="242" cy="1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87" tIns="44450" rIns="90487" bIns="44450">
                      <a:spAutoFit/>
                    </a:bodyPr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2D2DB9"/>
                          </a:solidFill>
                          <a:latin typeface="Comic Sans MS" charset="0"/>
                          <a:ea typeface="SimSun" charset="-122"/>
                          <a:cs typeface="SimSun" charset="-122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7030A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R</a:t>
                      </a:r>
                      <a:r>
                        <a:rPr kumimoji="1" lang="en-GB" altLang="fr-FR" sz="2000" baseline="-25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o</a:t>
                      </a:r>
                    </a:p>
                  </p:txBody>
                </p:sp>
                <p:sp>
                  <p:nvSpPr>
                    <p:cNvPr id="171059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24" y="2128"/>
                      <a:ext cx="192" cy="0"/>
                    </a:xfrm>
                    <a:prstGeom prst="line">
                      <a:avLst/>
                    </a:prstGeom>
                    <a:noFill/>
                    <a:ln w="25400">
                      <a:solidFill>
                        <a:schemeClr val="tx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1060" name="Rectangle 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46" y="2104"/>
                      <a:ext cx="281" cy="1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87" tIns="44450" rIns="90487" bIns="44450">
                      <a:spAutoFit/>
                    </a:bodyPr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2D2DB9"/>
                          </a:solidFill>
                          <a:latin typeface="Comic Sans MS" charset="0"/>
                          <a:ea typeface="SimSun" charset="-122"/>
                          <a:cs typeface="SimSun" charset="-122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7030A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E</a:t>
                      </a:r>
                      <a:r>
                        <a:rPr kumimoji="1" lang="en-GB" altLang="fr-FR" sz="2000" baseline="-25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o</a:t>
                      </a:r>
                      <a:r>
                        <a:rPr kumimoji="1" lang="en-GB" altLang="fr-FR" sz="2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r</a:t>
                      </a:r>
                    </a:p>
                  </p:txBody>
                </p:sp>
                <p:sp>
                  <p:nvSpPr>
                    <p:cNvPr id="171061" name="Rectangle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44" y="1984"/>
                      <a:ext cx="164" cy="1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87" tIns="44450" rIns="90487" bIns="44450">
                      <a:spAutoFit/>
                    </a:bodyPr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2D2DB9"/>
                          </a:solidFill>
                          <a:latin typeface="Comic Sans MS" charset="0"/>
                          <a:ea typeface="SimSun" charset="-122"/>
                          <a:cs typeface="SimSun" charset="-122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7030A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1" lang="en-GB" altLang="fr-FR" sz="2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e</a:t>
                      </a:r>
                    </a:p>
                  </p:txBody>
                </p:sp>
                <p:sp>
                  <p:nvSpPr>
                    <p:cNvPr id="171062" name="Rectangle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49" y="1940"/>
                      <a:ext cx="433" cy="15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487" tIns="44450" rIns="90487" bIns="44450">
                      <a:spAutoFit/>
                    </a:bodyPr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2D2DB9"/>
                          </a:solidFill>
                          <a:latin typeface="Comic Sans MS" charset="0"/>
                          <a:ea typeface="SimSun" charset="-122"/>
                          <a:cs typeface="SimSun" charset="-122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7030A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4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defRPr sz="2000">
                          <a:solidFill>
                            <a:srgbClr val="000000"/>
                          </a:solidFill>
                          <a:latin typeface="Times New Roman" charset="0"/>
                          <a:ea typeface="SimSun" charset="-122"/>
                          <a:cs typeface="SimSun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1" lang="en-GB" altLang="fr-FR" sz="16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-E</a:t>
                      </a:r>
                      <a:r>
                        <a:rPr kumimoji="1" lang="en-GB" altLang="fr-FR" sz="1600" baseline="-25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R</a:t>
                      </a:r>
                      <a:r>
                        <a:rPr kumimoji="1" lang="en-GB" altLang="fr-FR" sz="16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/E</a:t>
                      </a:r>
                      <a:r>
                        <a:rPr kumimoji="1" lang="en-GB" altLang="fr-FR" sz="1600" baseline="-250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o</a:t>
                      </a:r>
                      <a:r>
                        <a:rPr kumimoji="1" lang="en-GB" altLang="fr-FR" sz="1600">
                          <a:solidFill>
                            <a:schemeClr val="tx2"/>
                          </a:solidFill>
                          <a:latin typeface="Times New Roman" charset="0"/>
                          <a:ea typeface="ＭＳ Ｐゴシック" charset="-128"/>
                        </a:rPr>
                        <a:t>r</a:t>
                      </a:r>
                    </a:p>
                  </p:txBody>
                </p:sp>
              </p:grpSp>
            </p:grpSp>
            <p:sp>
              <p:nvSpPr>
                <p:cNvPr id="171045" name="Rectangle 37"/>
                <p:cNvSpPr>
                  <a:spLocks noChangeArrowheads="1"/>
                </p:cNvSpPr>
                <p:nvPr/>
              </p:nvSpPr>
              <p:spPr bwMode="auto">
                <a:xfrm>
                  <a:off x="547" y="2484"/>
                  <a:ext cx="464" cy="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7" tIns="44450" rIns="90487" bIns="4445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2D2DB9"/>
                      </a:solidFill>
                      <a:latin typeface="Comic Sans MS" charset="0"/>
                      <a:ea typeface="SimSun" charset="-122"/>
                      <a:cs typeface="SimSun" charset="-122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7030A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5pPr>
                  <a:lvl6pPr marL="25146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6pPr>
                  <a:lvl7pPr marL="29718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7pPr>
                  <a:lvl8pPr marL="34290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8pPr>
                  <a:lvl9pPr marL="38862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recoil </a:t>
                  </a:r>
                </a:p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energy</a:t>
                  </a:r>
                </a:p>
              </p:txBody>
            </p:sp>
            <p:sp>
              <p:nvSpPr>
                <p:cNvPr id="171046" name="Rectangle 38"/>
                <p:cNvSpPr>
                  <a:spLocks noChangeArrowheads="1"/>
                </p:cNvSpPr>
                <p:nvPr/>
              </p:nvSpPr>
              <p:spPr bwMode="auto">
                <a:xfrm>
                  <a:off x="2826" y="2468"/>
                  <a:ext cx="558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7" tIns="44450" rIns="90487" bIns="4445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2D2DB9"/>
                      </a:solidFill>
                      <a:latin typeface="Comic Sans MS" charset="0"/>
                      <a:ea typeface="SimSun" charset="-122"/>
                      <a:cs typeface="SimSun" charset="-122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7030A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5pPr>
                  <a:lvl6pPr marL="25146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6pPr>
                  <a:lvl7pPr marL="29718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7pPr>
                  <a:lvl8pPr marL="34290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8pPr>
                  <a:lvl9pPr marL="38862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incident </a:t>
                  </a:r>
                </a:p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energy</a:t>
                  </a:r>
                </a:p>
              </p:txBody>
            </p:sp>
            <p:sp>
              <p:nvSpPr>
                <p:cNvPr id="171047" name="Rectangle 39"/>
                <p:cNvSpPr>
                  <a:spLocks noChangeArrowheads="1"/>
                </p:cNvSpPr>
                <p:nvPr/>
              </p:nvSpPr>
              <p:spPr bwMode="auto">
                <a:xfrm>
                  <a:off x="1813" y="2764"/>
                  <a:ext cx="1197" cy="2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7" tIns="44450" rIns="90487" bIns="4445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2D2DB9"/>
                      </a:solidFill>
                      <a:latin typeface="Comic Sans MS" charset="0"/>
                      <a:ea typeface="SimSun" charset="-122"/>
                      <a:cs typeface="SimSun" charset="-122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7030A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5pPr>
                  <a:lvl6pPr marL="25146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6pPr>
                  <a:lvl7pPr marL="29718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7pPr>
                  <a:lvl8pPr marL="34290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8pPr>
                  <a:lvl9pPr marL="38862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kinematic factor </a:t>
                  </a:r>
                </a:p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= 4M</a:t>
                  </a:r>
                  <a:r>
                    <a:rPr kumimoji="1" lang="fr-FR" altLang="fr-FR" sz="1600" b="1" baseline="-25000">
                      <a:solidFill>
                        <a:schemeClr val="tx1"/>
                      </a:solidFill>
                      <a:latin typeface="Symbol" charset="2"/>
                      <a:ea typeface="ＭＳ Ｐゴシック" charset="-128"/>
                    </a:rPr>
                    <a:t>c</a:t>
                  </a: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M</a:t>
                  </a:r>
                  <a:r>
                    <a:rPr kumimoji="1" lang="en-GB" altLang="fr-FR" sz="1600" b="1" baseline="-250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N</a:t>
                  </a: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/(M</a:t>
                  </a:r>
                  <a:r>
                    <a:rPr kumimoji="1" lang="fr-FR" altLang="fr-FR" sz="1600" b="1" baseline="-25000">
                      <a:solidFill>
                        <a:schemeClr val="tx1"/>
                      </a:solidFill>
                      <a:latin typeface="Symbol" charset="2"/>
                      <a:ea typeface="ＭＳ Ｐゴシック" charset="-128"/>
                    </a:rPr>
                    <a:t>c</a:t>
                  </a: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+ M</a:t>
                  </a:r>
                  <a:r>
                    <a:rPr kumimoji="1" lang="fr-FR" altLang="fr-FR" sz="1600" b="1" baseline="-250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N</a:t>
                  </a: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)</a:t>
                  </a:r>
                  <a:r>
                    <a:rPr kumimoji="1" lang="en-GB" altLang="fr-FR" sz="1600" b="1" baseline="300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2</a:t>
                  </a:r>
                </a:p>
              </p:txBody>
            </p:sp>
            <p:sp>
              <p:nvSpPr>
                <p:cNvPr id="171048" name="Rectangle 40"/>
                <p:cNvSpPr>
                  <a:spLocks noChangeArrowheads="1"/>
                </p:cNvSpPr>
                <p:nvPr/>
              </p:nvSpPr>
              <p:spPr bwMode="auto">
                <a:xfrm>
                  <a:off x="400" y="1973"/>
                  <a:ext cx="861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7" tIns="44450" rIns="90487" bIns="4445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2D2DB9"/>
                      </a:solidFill>
                      <a:latin typeface="Comic Sans MS" charset="0"/>
                      <a:ea typeface="SimSun" charset="-122"/>
                      <a:cs typeface="SimSun" charset="-122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7030A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5pPr>
                  <a:lvl6pPr marL="25146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6pPr>
                  <a:lvl7pPr marL="29718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7pPr>
                  <a:lvl8pPr marL="34290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8pPr>
                  <a:lvl9pPr marL="38862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event rate per </a:t>
                  </a:r>
                </a:p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unit mass</a:t>
                  </a:r>
                </a:p>
              </p:txBody>
            </p:sp>
            <p:sp>
              <p:nvSpPr>
                <p:cNvPr id="171049" name="Rectangle 41"/>
                <p:cNvSpPr>
                  <a:spLocks noChangeArrowheads="1"/>
                </p:cNvSpPr>
                <p:nvPr/>
              </p:nvSpPr>
              <p:spPr bwMode="auto">
                <a:xfrm>
                  <a:off x="1587" y="1844"/>
                  <a:ext cx="1103" cy="2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7" tIns="44450" rIns="90487" bIns="4445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2D2DB9"/>
                      </a:solidFill>
                      <a:latin typeface="Comic Sans MS" charset="0"/>
                      <a:ea typeface="SimSun" charset="-122"/>
                      <a:cs typeface="SimSun" charset="-122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7030A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5pPr>
                  <a:lvl6pPr marL="25146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6pPr>
                  <a:lvl7pPr marL="29718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7pPr>
                  <a:lvl8pPr marL="34290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8pPr>
                  <a:lvl9pPr marL="38862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total event rate </a:t>
                  </a:r>
                </a:p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rPr>
                    <a:t>(point like nucleus)</a:t>
                  </a:r>
                </a:p>
              </p:txBody>
            </p:sp>
            <p:sp>
              <p:nvSpPr>
                <p:cNvPr id="171050" name="Line 42"/>
                <p:cNvSpPr>
                  <a:spLocks noChangeShapeType="1"/>
                </p:cNvSpPr>
                <p:nvPr/>
              </p:nvSpPr>
              <p:spPr bwMode="auto">
                <a:xfrm>
                  <a:off x="1120" y="2188"/>
                  <a:ext cx="252" cy="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1051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1055" y="2612"/>
                  <a:ext cx="373" cy="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1052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2035" y="2148"/>
                  <a:ext cx="182" cy="10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1053" name="Line 45"/>
                <p:cNvSpPr>
                  <a:spLocks noChangeShapeType="1"/>
                </p:cNvSpPr>
                <p:nvPr/>
              </p:nvSpPr>
              <p:spPr bwMode="auto">
                <a:xfrm flipH="1" flipV="1">
                  <a:off x="2598" y="2440"/>
                  <a:ext cx="244" cy="14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71054" name="Line 46"/>
                <p:cNvSpPr>
                  <a:spLocks noChangeShapeType="1"/>
                </p:cNvSpPr>
                <p:nvPr/>
              </p:nvSpPr>
              <p:spPr bwMode="auto">
                <a:xfrm flipH="1" flipV="1">
                  <a:off x="2087" y="2560"/>
                  <a:ext cx="372" cy="2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71016" name="Group 47"/>
              <p:cNvGrpSpPr>
                <a:grpSpLocks/>
              </p:cNvGrpSpPr>
              <p:nvPr/>
            </p:nvGrpSpPr>
            <p:grpSpPr bwMode="auto">
              <a:xfrm>
                <a:off x="3888" y="1632"/>
                <a:ext cx="1575" cy="1597"/>
                <a:chOff x="3484" y="960"/>
                <a:chExt cx="2050" cy="1982"/>
              </a:xfrm>
            </p:grpSpPr>
            <p:grpSp>
              <p:nvGrpSpPr>
                <p:cNvPr id="171017" name="Group 48"/>
                <p:cNvGrpSpPr>
                  <a:grpSpLocks/>
                </p:cNvGrpSpPr>
                <p:nvPr/>
              </p:nvGrpSpPr>
              <p:grpSpPr bwMode="auto">
                <a:xfrm>
                  <a:off x="3664" y="2558"/>
                  <a:ext cx="1870" cy="197"/>
                  <a:chOff x="462" y="4947"/>
                  <a:chExt cx="1726" cy="173"/>
                </a:xfrm>
              </p:grpSpPr>
              <p:sp>
                <p:nvSpPr>
                  <p:cNvPr id="171033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560" y="4948"/>
                    <a:ext cx="203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1</a:t>
                    </a:r>
                  </a:p>
                </p:txBody>
              </p:sp>
              <p:sp>
                <p:nvSpPr>
                  <p:cNvPr id="171034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707" y="4948"/>
                    <a:ext cx="203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2</a:t>
                    </a:r>
                  </a:p>
                </p:txBody>
              </p:sp>
              <p:sp>
                <p:nvSpPr>
                  <p:cNvPr id="171035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859" y="4948"/>
                    <a:ext cx="203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3</a:t>
                    </a:r>
                  </a:p>
                </p:txBody>
              </p:sp>
              <p:sp>
                <p:nvSpPr>
                  <p:cNvPr id="171036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1009" y="4948"/>
                    <a:ext cx="205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4</a:t>
                    </a:r>
                  </a:p>
                </p:txBody>
              </p:sp>
              <p:sp>
                <p:nvSpPr>
                  <p:cNvPr id="171037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1164" y="4948"/>
                    <a:ext cx="203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5</a:t>
                    </a:r>
                  </a:p>
                </p:txBody>
              </p:sp>
              <p:sp>
                <p:nvSpPr>
                  <p:cNvPr id="171038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1312" y="4948"/>
                    <a:ext cx="203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6</a:t>
                    </a:r>
                  </a:p>
                </p:txBody>
              </p:sp>
              <p:sp>
                <p:nvSpPr>
                  <p:cNvPr id="171039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465" y="4948"/>
                    <a:ext cx="203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7</a:t>
                    </a:r>
                  </a:p>
                </p:txBody>
              </p:sp>
              <p:sp>
                <p:nvSpPr>
                  <p:cNvPr id="171040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4948"/>
                    <a:ext cx="203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8</a:t>
                    </a:r>
                  </a:p>
                </p:txBody>
              </p:sp>
              <p:sp>
                <p:nvSpPr>
                  <p:cNvPr id="171041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1766" y="4948"/>
                    <a:ext cx="203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9</a:t>
                    </a:r>
                  </a:p>
                </p:txBody>
              </p:sp>
              <p:sp>
                <p:nvSpPr>
                  <p:cNvPr id="171042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1911" y="4948"/>
                    <a:ext cx="277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10</a:t>
                    </a:r>
                  </a:p>
                </p:txBody>
              </p:sp>
              <p:sp>
                <p:nvSpPr>
                  <p:cNvPr id="171043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462" y="4947"/>
                    <a:ext cx="203" cy="1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0</a:t>
                    </a:r>
                  </a:p>
                </p:txBody>
              </p:sp>
            </p:grpSp>
            <p:sp>
              <p:nvSpPr>
                <p:cNvPr id="171018" name="Rectangle 60"/>
                <p:cNvSpPr>
                  <a:spLocks noChangeArrowheads="1"/>
                </p:cNvSpPr>
                <p:nvPr/>
              </p:nvSpPr>
              <p:spPr bwMode="auto">
                <a:xfrm>
                  <a:off x="4200" y="2746"/>
                  <a:ext cx="631" cy="1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7" tIns="44450" rIns="90487" bIns="4445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2D2DB9"/>
                      </a:solidFill>
                      <a:latin typeface="Comic Sans MS" charset="0"/>
                      <a:ea typeface="SimSun" charset="-122"/>
                      <a:cs typeface="SimSun" charset="-122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7030A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5pPr>
                  <a:lvl6pPr marL="25146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6pPr>
                  <a:lvl7pPr marL="29718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7pPr>
                  <a:lvl8pPr marL="34290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8pPr>
                  <a:lvl9pPr marL="38862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GB" altLang="fr-FR" sz="1600" b="1">
                      <a:solidFill>
                        <a:schemeClr val="tx2"/>
                      </a:solidFill>
                      <a:latin typeface="Times New Roman" charset="0"/>
                      <a:ea typeface="ＭＳ Ｐゴシック" charset="-128"/>
                    </a:rPr>
                    <a:t>E/(E</a:t>
                  </a:r>
                  <a:r>
                    <a:rPr kumimoji="1" lang="en-GB" altLang="fr-FR" sz="1600" b="1" baseline="-25000">
                      <a:solidFill>
                        <a:schemeClr val="tx2"/>
                      </a:solidFill>
                      <a:latin typeface="Times New Roman" charset="0"/>
                      <a:ea typeface="ＭＳ Ｐゴシック" charset="-128"/>
                    </a:rPr>
                    <a:t>0</a:t>
                  </a:r>
                  <a:r>
                    <a:rPr kumimoji="1" lang="en-GB" altLang="fr-FR" sz="1600" b="1">
                      <a:solidFill>
                        <a:schemeClr val="tx2"/>
                      </a:solidFill>
                      <a:latin typeface="Times New Roman" charset="0"/>
                      <a:ea typeface="ＭＳ Ｐゴシック" charset="-128"/>
                    </a:rPr>
                    <a:t>r)</a:t>
                  </a:r>
                </a:p>
              </p:txBody>
            </p:sp>
            <p:sp>
              <p:nvSpPr>
                <p:cNvPr id="171019" name="Rectangle 61"/>
                <p:cNvSpPr>
                  <a:spLocks noChangeArrowheads="1"/>
                </p:cNvSpPr>
                <p:nvPr/>
              </p:nvSpPr>
              <p:spPr bwMode="auto">
                <a:xfrm>
                  <a:off x="3744" y="1056"/>
                  <a:ext cx="1603" cy="1500"/>
                </a:xfrm>
                <a:prstGeom prst="rect">
                  <a:avLst/>
                </a:prstGeom>
                <a:noFill/>
                <a:ln w="25400">
                  <a:solidFill>
                    <a:schemeClr val="tx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2D2DB9"/>
                      </a:solidFill>
                      <a:latin typeface="Comic Sans MS" charset="0"/>
                      <a:ea typeface="SimSun" charset="-122"/>
                      <a:cs typeface="SimSun" charset="-122"/>
                    </a:defRPr>
                  </a:lvl1pPr>
                  <a:lvl2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7030A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2pPr>
                  <a:lvl3pPr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3pPr>
                  <a:lvl4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4pPr>
                  <a:lvl5pPr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5pPr>
                  <a:lvl6pPr marL="25146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6pPr>
                  <a:lvl7pPr marL="29718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7pPr>
                  <a:lvl8pPr marL="34290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8pPr>
                  <a:lvl9pPr marL="3886200" indent="-228600" defTabSz="449263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000">
                      <a:solidFill>
                        <a:srgbClr val="000000"/>
                      </a:solidFill>
                      <a:latin typeface="Times New Roman" charset="0"/>
                      <a:ea typeface="SimSun" charset="-122"/>
                      <a:cs typeface="SimSun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fr-FR">
                    <a:solidFill>
                      <a:schemeClr val="tx1"/>
                    </a:solidFill>
                    <a:ea typeface="ＭＳ Ｐゴシック" charset="-128"/>
                  </a:endParaRPr>
                </a:p>
              </p:txBody>
            </p:sp>
            <p:sp>
              <p:nvSpPr>
                <p:cNvPr id="171020" name="Freeform 62"/>
                <p:cNvSpPr>
                  <a:spLocks/>
                </p:cNvSpPr>
                <p:nvPr/>
              </p:nvSpPr>
              <p:spPr bwMode="auto">
                <a:xfrm>
                  <a:off x="3729" y="1485"/>
                  <a:ext cx="1206" cy="1061"/>
                </a:xfrm>
                <a:custGeom>
                  <a:avLst/>
                  <a:gdLst>
                    <a:gd name="T0" fmla="*/ 0 w 1113"/>
                    <a:gd name="T1" fmla="*/ 0 h 933"/>
                    <a:gd name="T2" fmla="*/ 30 w 1113"/>
                    <a:gd name="T3" fmla="*/ 141 h 933"/>
                    <a:gd name="T4" fmla="*/ 82 w 1113"/>
                    <a:gd name="T5" fmla="*/ 291 h 933"/>
                    <a:gd name="T6" fmla="*/ 150 w 1113"/>
                    <a:gd name="T7" fmla="*/ 489 h 933"/>
                    <a:gd name="T8" fmla="*/ 225 w 1113"/>
                    <a:gd name="T9" fmla="*/ 686 h 933"/>
                    <a:gd name="T10" fmla="*/ 299 w 1113"/>
                    <a:gd name="T11" fmla="*/ 827 h 933"/>
                    <a:gd name="T12" fmla="*/ 411 w 1113"/>
                    <a:gd name="T13" fmla="*/ 1014 h 933"/>
                    <a:gd name="T14" fmla="*/ 516 w 1113"/>
                    <a:gd name="T15" fmla="*/ 1172 h 933"/>
                    <a:gd name="T16" fmla="*/ 665 w 1113"/>
                    <a:gd name="T17" fmla="*/ 1304 h 933"/>
                    <a:gd name="T18" fmla="*/ 814 w 1113"/>
                    <a:gd name="T19" fmla="*/ 1401 h 933"/>
                    <a:gd name="T20" fmla="*/ 987 w 1113"/>
                    <a:gd name="T21" fmla="*/ 1473 h 933"/>
                    <a:gd name="T22" fmla="*/ 1167 w 1113"/>
                    <a:gd name="T23" fmla="*/ 1522 h 933"/>
                    <a:gd name="T24" fmla="*/ 1338 w 1113"/>
                    <a:gd name="T25" fmla="*/ 1540 h 933"/>
                    <a:gd name="T26" fmla="*/ 1480 w 1113"/>
                    <a:gd name="T27" fmla="*/ 1558 h 933"/>
                    <a:gd name="T28" fmla="*/ 1533 w 1113"/>
                    <a:gd name="T29" fmla="*/ 1558 h 93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113" h="933">
                      <a:moveTo>
                        <a:pt x="0" y="0"/>
                      </a:moveTo>
                      <a:lnTo>
                        <a:pt x="22" y="84"/>
                      </a:lnTo>
                      <a:lnTo>
                        <a:pt x="60" y="174"/>
                      </a:lnTo>
                      <a:lnTo>
                        <a:pt x="108" y="292"/>
                      </a:lnTo>
                      <a:lnTo>
                        <a:pt x="163" y="410"/>
                      </a:lnTo>
                      <a:lnTo>
                        <a:pt x="217" y="494"/>
                      </a:lnTo>
                      <a:lnTo>
                        <a:pt x="298" y="606"/>
                      </a:lnTo>
                      <a:lnTo>
                        <a:pt x="374" y="702"/>
                      </a:lnTo>
                      <a:lnTo>
                        <a:pt x="483" y="780"/>
                      </a:lnTo>
                      <a:lnTo>
                        <a:pt x="591" y="837"/>
                      </a:lnTo>
                      <a:lnTo>
                        <a:pt x="716" y="881"/>
                      </a:lnTo>
                      <a:lnTo>
                        <a:pt x="846" y="910"/>
                      </a:lnTo>
                      <a:lnTo>
                        <a:pt x="971" y="921"/>
                      </a:lnTo>
                      <a:lnTo>
                        <a:pt x="1074" y="932"/>
                      </a:lnTo>
                      <a:lnTo>
                        <a:pt x="1112" y="932"/>
                      </a:lnTo>
                    </a:path>
                  </a:pathLst>
                </a:custGeom>
                <a:noFill/>
                <a:ln w="25400" cap="rnd" cmpd="sng">
                  <a:solidFill>
                    <a:srgbClr val="FC012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171021" name="Group 63"/>
                <p:cNvGrpSpPr>
                  <a:grpSpLocks/>
                </p:cNvGrpSpPr>
                <p:nvPr/>
              </p:nvGrpSpPr>
              <p:grpSpPr bwMode="auto">
                <a:xfrm>
                  <a:off x="3484" y="960"/>
                  <a:ext cx="301" cy="1679"/>
                  <a:chOff x="296" y="3538"/>
                  <a:chExt cx="277" cy="1477"/>
                </a:xfrm>
              </p:grpSpPr>
              <p:sp>
                <p:nvSpPr>
                  <p:cNvPr id="171022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4843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0</a:t>
                    </a:r>
                  </a:p>
                </p:txBody>
              </p:sp>
              <p:sp>
                <p:nvSpPr>
                  <p:cNvPr id="171023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4724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1</a:t>
                    </a:r>
                  </a:p>
                </p:txBody>
              </p:sp>
              <p:sp>
                <p:nvSpPr>
                  <p:cNvPr id="171024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4593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2</a:t>
                    </a:r>
                  </a:p>
                </p:txBody>
              </p:sp>
              <p:sp>
                <p:nvSpPr>
                  <p:cNvPr id="17102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4467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3</a:t>
                    </a:r>
                  </a:p>
                </p:txBody>
              </p:sp>
              <p:sp>
                <p:nvSpPr>
                  <p:cNvPr id="171026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4337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4</a:t>
                    </a:r>
                  </a:p>
                </p:txBody>
              </p:sp>
              <p:sp>
                <p:nvSpPr>
                  <p:cNvPr id="171027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4185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5</a:t>
                    </a:r>
                  </a:p>
                </p:txBody>
              </p:sp>
              <p:sp>
                <p:nvSpPr>
                  <p:cNvPr id="171028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4060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6</a:t>
                    </a:r>
                  </a:p>
                </p:txBody>
              </p:sp>
              <p:sp>
                <p:nvSpPr>
                  <p:cNvPr id="171029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3928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7</a:t>
                    </a:r>
                  </a:p>
                </p:txBody>
              </p:sp>
              <p:sp>
                <p:nvSpPr>
                  <p:cNvPr id="171030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3783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8</a:t>
                    </a:r>
                  </a:p>
                </p:txBody>
              </p:sp>
              <p:sp>
                <p:nvSpPr>
                  <p:cNvPr id="171031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338" y="3666"/>
                    <a:ext cx="204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9</a:t>
                    </a:r>
                  </a:p>
                </p:txBody>
              </p:sp>
              <p:sp>
                <p:nvSpPr>
                  <p:cNvPr id="171032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296" y="3538"/>
                    <a:ext cx="277" cy="1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487" tIns="44450" rIns="90487" bIns="44450">
                    <a:spAutoFit/>
                  </a:bodyPr>
                  <a:lstStyle>
                    <a:lvl1pPr>
                      <a:spcBef>
                        <a:spcPts val="8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2D2DB9"/>
                        </a:solidFill>
                        <a:latin typeface="Comic Sans MS" charset="0"/>
                        <a:ea typeface="SimSun" charset="-122"/>
                        <a:cs typeface="SimSun" charset="-122"/>
                      </a:defRPr>
                    </a:lvl1pPr>
                    <a:lvl2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7030A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2pPr>
                    <a:lvl3pPr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3pPr>
                    <a:lvl4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4pPr>
                    <a:lvl5pPr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5pPr>
                    <a:lvl6pPr marL="25146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6pPr>
                    <a:lvl7pPr marL="29718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7pPr>
                    <a:lvl8pPr marL="34290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8pPr>
                    <a:lvl9pPr marL="3886200" indent="-228600" defTabSz="449263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000">
                        <a:solidFill>
                          <a:srgbClr val="000000"/>
                        </a:solidFill>
                        <a:latin typeface="Times New Roman" charset="0"/>
                        <a:ea typeface="SimSun" charset="-122"/>
                        <a:cs typeface="SimSun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kumimoji="1" lang="en-GB" altLang="fr-FR" sz="1600" b="1">
                        <a:solidFill>
                          <a:schemeClr val="tx2"/>
                        </a:solidFill>
                        <a:latin typeface="Times New Roman" charset="0"/>
                        <a:ea typeface="ＭＳ Ｐゴシック" charset="-128"/>
                      </a:rPr>
                      <a:t>10</a:t>
                    </a:r>
                  </a:p>
                </p:txBody>
              </p:sp>
            </p:grpSp>
          </p:grpSp>
        </p:grpSp>
        <p:sp>
          <p:nvSpPr>
            <p:cNvPr id="171014" name="Rectangle 75"/>
            <p:cNvSpPr>
              <a:spLocks noChangeArrowheads="1"/>
            </p:cNvSpPr>
            <p:nvPr/>
          </p:nvSpPr>
          <p:spPr bwMode="auto">
            <a:xfrm>
              <a:off x="240" y="1465"/>
              <a:ext cx="3158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2D2DB9"/>
                  </a:solidFill>
                  <a:latin typeface="Comic Sans MS" charset="0"/>
                  <a:ea typeface="SimSun" charset="-122"/>
                  <a:cs typeface="SimSun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7030A0"/>
                  </a:solidFill>
                  <a:latin typeface="Times New Roman" charset="0"/>
                  <a:ea typeface="SimSun" charset="-122"/>
                  <a:cs typeface="SimSun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Times New Roman" charset="0"/>
                  <a:ea typeface="SimSun" charset="-122"/>
                  <a:cs typeface="SimSun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fr-FR" altLang="fr-FR" sz="2000" b="1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GB" altLang="fr-FR" b="1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Exponential </a:t>
              </a:r>
              <a:r>
                <a:rPr lang="fr-FR" altLang="fr-FR" b="1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r</a:t>
              </a:r>
              <a:r>
                <a:rPr lang="en-GB" altLang="fr-FR" b="1">
                  <a:solidFill>
                    <a:schemeClr val="accent2"/>
                  </a:solidFill>
                  <a:latin typeface="Times New Roman" charset="0"/>
                  <a:ea typeface="ＭＳ Ｐゴシック" charset="-128"/>
                </a:rPr>
                <a:t>ecoil energy distribution</a:t>
              </a:r>
            </a:p>
          </p:txBody>
        </p:sp>
      </p:grpSp>
      <p:sp>
        <p:nvSpPr>
          <p:cNvPr id="554060" name="Rectangle 76"/>
          <p:cNvSpPr>
            <a:spLocks noChangeArrowheads="1"/>
          </p:cNvSpPr>
          <p:nvPr/>
        </p:nvSpPr>
        <p:spPr bwMode="auto">
          <a:xfrm>
            <a:off x="1828800" y="5943601"/>
            <a:ext cx="6019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2000" b="1">
                <a:solidFill>
                  <a:schemeClr val="accent2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sz="2800" b="1">
                <a:solidFill>
                  <a:schemeClr val="accent2"/>
                </a:solidFill>
                <a:latin typeface="Times New Roman" charset="0"/>
                <a:ea typeface="ＭＳ Ｐゴシック" charset="-128"/>
              </a:rPr>
              <a:t>Rates</a:t>
            </a:r>
            <a:r>
              <a:rPr lang="en-GB" altLang="fr-FR" sz="2800">
                <a:solidFill>
                  <a:schemeClr val="accent2"/>
                </a:solidFill>
                <a:latin typeface="Times New Roman" charset="0"/>
                <a:ea typeface="ＭＳ Ｐゴシック" charset="-128"/>
              </a:rPr>
              <a:t>:</a:t>
            </a:r>
            <a:r>
              <a:rPr lang="en-GB" altLang="fr-FR">
                <a:solidFill>
                  <a:schemeClr val="accent2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b="1">
                <a:solidFill>
                  <a:schemeClr val="tx2"/>
                </a:solidFill>
                <a:latin typeface="Times New Roman" charset="0"/>
                <a:ea typeface="ＭＳ Ｐゴシック" charset="-128"/>
              </a:rPr>
              <a:t>Weak </a:t>
            </a:r>
            <a:r>
              <a:rPr lang="en-GB" altLang="fr-FR" b="1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interactions </a:t>
            </a:r>
            <a:r>
              <a:rPr lang="fr-FR" altLang="fr-FR" b="1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b="1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or smaller</a:t>
            </a:r>
            <a:endParaRPr lang="en-GB" altLang="fr-FR" sz="2800" b="1">
              <a:solidFill>
                <a:schemeClr val="accent2"/>
              </a:solidFill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0217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406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de-DE" altLang="fr-FR" sz="3200" b="1">
                <a:solidFill>
                  <a:srgbClr val="FF0000"/>
                </a:solidFill>
              </a:rPr>
              <a:t>Differential rate for WIMP elastic scattering</a:t>
            </a:r>
            <a:endParaRPr lang="de-DE" altLang="fr-FR" sz="3600" b="1">
              <a:solidFill>
                <a:srgbClr val="FF0000"/>
              </a:solidFill>
            </a:endParaRPr>
          </a:p>
        </p:txBody>
      </p:sp>
      <p:graphicFrame>
        <p:nvGraphicFramePr>
          <p:cNvPr id="172034" name="Object 5"/>
          <p:cNvGraphicFramePr>
            <a:graphicFrameLocks noChangeAspect="1"/>
          </p:cNvGraphicFramePr>
          <p:nvPr/>
        </p:nvGraphicFramePr>
        <p:xfrm>
          <a:off x="2209800" y="1066801"/>
          <a:ext cx="7848600" cy="554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" name="Equation" r:id="rId3" imgW="3225800" imgH="2298700" progId="Equation.3">
                  <p:embed/>
                </p:oleObj>
              </mc:Choice>
              <mc:Fallback>
                <p:oleObj name="Equation" r:id="rId3" imgW="3225800" imgH="2298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066801"/>
                        <a:ext cx="7848600" cy="5540375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9213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3"/>
          <p:cNvSpPr>
            <a:spLocks noGrp="1" noChangeArrowheads="1"/>
          </p:cNvSpPr>
          <p:nvPr>
            <p:ph type="title"/>
          </p:nvPr>
        </p:nvSpPr>
        <p:spPr>
          <a:xfrm>
            <a:off x="2495549" y="135340"/>
            <a:ext cx="9178999" cy="536173"/>
          </a:xfrm>
          <a:pattFill prst="pct75">
            <a:fgClr>
              <a:srgbClr val="FAFD00"/>
            </a:fgClr>
            <a:bgClr>
              <a:schemeClr val="bg1"/>
            </a:bgClr>
          </a:patt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2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26516" dir="20790256" algn="ctr" rotWithShape="0">
                    <a:srgbClr val="676767"/>
                  </a:outerShdw>
                </a:effectLst>
              </a14:hiddenEffects>
            </a:ext>
          </a:extLst>
        </p:spPr>
        <p:txBody>
          <a:bodyPr vert="horz" wrap="square" lIns="38100" tIns="46038" rIns="38100" bIns="46038" rtlCol="0" anchor="b">
            <a:spAutoFit/>
          </a:bodyPr>
          <a:lstStyle/>
          <a:p>
            <a:r>
              <a:rPr lang="en-GB" altLang="fr-FR" sz="3200" dirty="0">
                <a:solidFill>
                  <a:srgbClr val="C00000"/>
                </a:solidFill>
                <a:latin typeface="Times New Roman" charset="0"/>
                <a:ea typeface="ＭＳ Ｐゴシック" charset="-128"/>
              </a:rPr>
              <a:t>Direct detection:</a:t>
            </a:r>
            <a:r>
              <a:rPr lang="fr-FR" altLang="fr-FR" sz="3200" dirty="0">
                <a:solidFill>
                  <a:srgbClr val="C00000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sz="3200" dirty="0">
                <a:solidFill>
                  <a:srgbClr val="C00000"/>
                </a:solidFill>
                <a:latin typeface="Times New Roman" charset="0"/>
                <a:ea typeface="ＭＳ Ｐゴシック" charset="-128"/>
              </a:rPr>
              <a:t>Interaction rates</a:t>
            </a:r>
          </a:p>
        </p:txBody>
      </p:sp>
      <p:sp>
        <p:nvSpPr>
          <p:cNvPr id="173058" name="Line 4"/>
          <p:cNvSpPr>
            <a:spLocks noChangeShapeType="1"/>
          </p:cNvSpPr>
          <p:nvPr/>
        </p:nvSpPr>
        <p:spPr bwMode="auto">
          <a:xfrm flipV="1">
            <a:off x="4724400" y="3810000"/>
            <a:ext cx="914400" cy="5080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3059" name="Line 5"/>
          <p:cNvSpPr>
            <a:spLocks noChangeShapeType="1"/>
          </p:cNvSpPr>
          <p:nvPr/>
        </p:nvSpPr>
        <p:spPr bwMode="auto">
          <a:xfrm>
            <a:off x="6400800" y="3886200"/>
            <a:ext cx="914400" cy="3810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3060" name="Rectangle 6"/>
          <p:cNvSpPr>
            <a:spLocks noChangeArrowheads="1"/>
          </p:cNvSpPr>
          <p:nvPr/>
        </p:nvSpPr>
        <p:spPr bwMode="auto">
          <a:xfrm>
            <a:off x="2057400" y="914401"/>
            <a:ext cx="7924800" cy="55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2000">
                <a:solidFill>
                  <a:schemeClr val="accent2"/>
                </a:solidFill>
                <a:latin typeface="Times New Roman" charset="0"/>
                <a:ea typeface="ＭＳ Ｐゴシック" charset="-128"/>
              </a:rPr>
              <a:t>Depend on several parameters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20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sz="20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Astrophysical hypothesis</a:t>
            </a:r>
            <a:r>
              <a:rPr lang="fr-FR" altLang="fr-FR" sz="20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: </a:t>
            </a:r>
            <a:r>
              <a:rPr lang="fr-FR" altLang="fr-FR" sz="18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model of DM in Galaxy</a:t>
            </a:r>
            <a:r>
              <a:rPr lang="fr-FR" altLang="fr-FR" sz="18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 (SMMG)</a:t>
            </a:r>
          </a:p>
          <a:p>
            <a:pPr algn="ctr"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                               </a:t>
            </a:r>
            <a:r>
              <a:rPr lang="en-GB" altLang="fr-FR" sz="1800">
                <a:solidFill>
                  <a:srgbClr val="00AE00"/>
                </a:solidFill>
                <a:latin typeface="Symbol" charset="2"/>
                <a:ea typeface="ＭＳ Ｐゴシック" charset="-128"/>
              </a:rPr>
              <a:t>r</a:t>
            </a:r>
            <a:r>
              <a:rPr lang="en-GB" altLang="fr-FR" sz="18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DM</a:t>
            </a:r>
            <a:r>
              <a:rPr lang="en-GB" altLang="fr-FR" sz="1800">
                <a:solidFill>
                  <a:srgbClr val="00AE00"/>
                </a:solidFill>
                <a:latin typeface="Times New Roman" charset="0"/>
                <a:ea typeface="ＭＳ Ｐゴシック" charset="-128"/>
              </a:rPr>
              <a:t>, </a:t>
            </a:r>
            <a:r>
              <a:rPr lang="fr-FR" altLang="fr-FR" sz="1800">
                <a:solidFill>
                  <a:srgbClr val="00AE00"/>
                </a:solidFill>
                <a:latin typeface="Times New Roman" charset="0"/>
                <a:ea typeface="ＭＳ Ｐゴシック" charset="-128"/>
              </a:rPr>
              <a:t>f(v)</a:t>
            </a:r>
            <a:endParaRPr lang="en-GB" altLang="fr-FR" sz="1800">
              <a:solidFill>
                <a:srgbClr val="00AE00"/>
              </a:solidFill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20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sz="20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Nuclear form factors</a:t>
            </a:r>
            <a:r>
              <a:rPr lang="en-GB" altLang="fr-FR" sz="20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 </a:t>
            </a:r>
            <a:r>
              <a:rPr lang="en-GB" altLang="fr-FR" sz="2000">
                <a:solidFill>
                  <a:srgbClr val="500093"/>
                </a:solidFill>
                <a:latin typeface="Times New Roman" charset="0"/>
                <a:ea typeface="ＭＳ Ｐゴシック" charset="-128"/>
              </a:rPr>
              <a:t>F</a:t>
            </a:r>
            <a:r>
              <a:rPr lang="en-GB" altLang="fr-FR" sz="2000" baseline="30000">
                <a:solidFill>
                  <a:srgbClr val="500093"/>
                </a:solidFill>
                <a:latin typeface="Times New Roman" charset="0"/>
                <a:ea typeface="ＭＳ Ｐゴシック" charset="-128"/>
              </a:rPr>
              <a:t>2</a:t>
            </a:r>
            <a:r>
              <a:rPr lang="fr-FR" altLang="fr-FR" sz="20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sz="1800">
                <a:solidFill>
                  <a:schemeClr val="tx2"/>
                </a:solidFill>
                <a:latin typeface="Times New Roman" charset="0"/>
                <a:ea typeface="ＭＳ Ｐゴシック" charset="-128"/>
              </a:rPr>
              <a:t>important for heavy nuclei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20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sz="20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Detector response</a:t>
            </a:r>
            <a:r>
              <a:rPr lang="fr-FR" altLang="fr-FR" sz="20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sz="18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Quenching factors, resolutions, thresholds,....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Char char="•"/>
            </a:pPr>
            <a:r>
              <a:rPr lang="fr-FR" altLang="fr-FR" sz="2000">
                <a:solidFill>
                  <a:srgbClr val="D60093"/>
                </a:solidFill>
                <a:latin typeface="Times New Roman" charset="0"/>
                <a:ea typeface="ＭＳ Ｐゴシック" charset="-128"/>
              </a:rPr>
              <a:t> Particle physics  </a:t>
            </a:r>
            <a:r>
              <a:rPr lang="fr-FR" altLang="fr-FR" sz="2000" u="sng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en-GB" altLang="fr-FR" sz="2000" u="sng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Nature of WIMP and cross-sections</a:t>
            </a:r>
            <a:endParaRPr lang="en-GB" altLang="fr-FR" sz="2000">
              <a:solidFill>
                <a:schemeClr val="tx1"/>
              </a:solidFill>
              <a:latin typeface="Times New Roman" charset="0"/>
              <a:ea typeface="ＭＳ Ｐゴシック" charset="-128"/>
            </a:endParaRPr>
          </a:p>
          <a:p>
            <a:pPr algn="ctr"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fr-FR">
                <a:solidFill>
                  <a:schemeClr val="tx2"/>
                </a:solidFill>
                <a:latin typeface="Symbol" charset="2"/>
                <a:ea typeface="ＭＳ Ｐゴシック" charset="-128"/>
              </a:rPr>
              <a:t>s</a:t>
            </a:r>
            <a:r>
              <a:rPr lang="en-GB" altLang="fr-FR" baseline="-25000">
                <a:solidFill>
                  <a:schemeClr val="tx2"/>
                </a:solidFill>
                <a:latin typeface="Symbol" charset="2"/>
                <a:ea typeface="ＭＳ Ｐゴシック" charset="-128"/>
              </a:rPr>
              <a:t>c</a:t>
            </a:r>
            <a:endParaRPr lang="en-GB" altLang="fr-FR" sz="2800" baseline="-25000">
              <a:solidFill>
                <a:schemeClr val="tx2"/>
              </a:solidFill>
              <a:latin typeface="Symbol" charset="2"/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2000">
                <a:solidFill>
                  <a:srgbClr val="00AE00"/>
                </a:solidFill>
                <a:latin typeface="Times New Roman" charset="0"/>
                <a:ea typeface="ＭＳ Ｐゴシック" charset="-128"/>
              </a:rPr>
              <a:t>                    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2000">
                <a:solidFill>
                  <a:srgbClr val="00AE00"/>
                </a:solidFill>
                <a:latin typeface="Times New Roman" charset="0"/>
                <a:ea typeface="ＭＳ Ｐゴシック" charset="-128"/>
              </a:rPr>
              <a:t>                         </a:t>
            </a:r>
            <a:r>
              <a:rPr lang="en-GB" altLang="fr-FR" sz="1800" b="1">
                <a:solidFill>
                  <a:srgbClr val="00AE00"/>
                </a:solidFill>
                <a:latin typeface="Times New Roman" charset="0"/>
                <a:ea typeface="ＭＳ Ｐゴシック" charset="-128"/>
              </a:rPr>
              <a:t>Coherent </a:t>
            </a:r>
            <a:r>
              <a:rPr lang="fr-FR" altLang="fr-FR" sz="1800" b="1">
                <a:solidFill>
                  <a:srgbClr val="00AE00"/>
                </a:solidFill>
                <a:latin typeface="Times New Roman" charset="0"/>
                <a:ea typeface="ＭＳ Ｐゴシック" charset="-128"/>
              </a:rPr>
              <a:t>                                Axial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 b="1">
                <a:solidFill>
                  <a:srgbClr val="00AE00"/>
                </a:solidFill>
                <a:latin typeface="Times New Roman" charset="0"/>
                <a:ea typeface="ＭＳ Ｐゴシック" charset="-128"/>
              </a:rPr>
              <a:t>                        Spin Independent (SI)            Spin Dependent (SD)</a:t>
            </a:r>
            <a:endParaRPr lang="en-GB" altLang="fr-FR" sz="1800" b="1">
              <a:solidFill>
                <a:srgbClr val="00AE00"/>
              </a:solidFill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fr-FR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  </a:t>
            </a:r>
            <a:r>
              <a:rPr lang="fr-FR" altLang="fr-FR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   </a:t>
            </a:r>
            <a:r>
              <a:rPr lang="en-GB" altLang="fr-FR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</a:t>
            </a:r>
            <a:r>
              <a:rPr lang="fr-FR" altLang="fr-FR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                     </a:t>
            </a:r>
            <a:r>
              <a:rPr lang="en-GB" altLang="fr-FR" sz="18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eg, </a:t>
            </a:r>
            <a:r>
              <a:rPr lang="en-GB" altLang="fr-FR" sz="1800">
                <a:solidFill>
                  <a:srgbClr val="7B00E4"/>
                </a:solidFill>
                <a:latin typeface="Times New Roman" charset="0"/>
                <a:ea typeface="ＭＳ Ｐゴシック" charset="-128"/>
              </a:rPr>
              <a:t>Dirac </a:t>
            </a:r>
            <a:r>
              <a:rPr lang="en-GB" altLang="fr-FR" sz="1800">
                <a:solidFill>
                  <a:srgbClr val="7B00E4"/>
                </a:solidFill>
                <a:latin typeface="Symbol" charset="2"/>
                <a:ea typeface="ＭＳ Ｐゴシック" charset="-128"/>
              </a:rPr>
              <a:t>n</a:t>
            </a:r>
            <a:r>
              <a:rPr lang="en-GB" altLang="fr-FR" sz="1800">
                <a:solidFill>
                  <a:srgbClr val="7B00E4"/>
                </a:solidFill>
                <a:latin typeface="Times New Roman" charset="0"/>
                <a:ea typeface="ＭＳ Ｐゴシック" charset="-128"/>
              </a:rPr>
              <a:t>             </a:t>
            </a:r>
            <a:r>
              <a:rPr lang="fr-FR" altLang="fr-FR" sz="1800">
                <a:solidFill>
                  <a:srgbClr val="7B00E4"/>
                </a:solidFill>
                <a:latin typeface="Times New Roman" charset="0"/>
                <a:ea typeface="ＭＳ Ｐゴシック" charset="-128"/>
              </a:rPr>
              <a:t>         </a:t>
            </a:r>
            <a:r>
              <a:rPr lang="en-GB" altLang="fr-FR" sz="18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eg, </a:t>
            </a:r>
            <a:r>
              <a:rPr lang="en-GB" altLang="fr-FR" sz="1800">
                <a:solidFill>
                  <a:srgbClr val="7B00E4"/>
                </a:solidFill>
                <a:latin typeface="Times New Roman" charset="0"/>
                <a:ea typeface="ＭＳ Ｐゴシック" charset="-128"/>
              </a:rPr>
              <a:t>Majorana </a:t>
            </a:r>
            <a:r>
              <a:rPr lang="en-GB" altLang="fr-FR" sz="1800">
                <a:solidFill>
                  <a:srgbClr val="7B00E4"/>
                </a:solidFill>
                <a:latin typeface="Symbol" charset="2"/>
                <a:ea typeface="ＭＳ Ｐゴシック" charset="-128"/>
              </a:rPr>
              <a:t>n</a:t>
            </a:r>
            <a:endParaRPr lang="fr-FR" altLang="fr-FR" sz="1800">
              <a:solidFill>
                <a:schemeClr val="tx2"/>
              </a:solidFill>
              <a:latin typeface="Times New Roman" charset="0"/>
              <a:ea typeface="ＭＳ Ｐゴシック" charset="-128"/>
            </a:endParaRPr>
          </a:p>
          <a:p>
            <a:pPr algn="ctr"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fr-FR" sz="1800">
                <a:solidFill>
                  <a:schemeClr val="tx2"/>
                </a:solidFill>
                <a:latin typeface="Times New Roman" charset="0"/>
                <a:ea typeface="ＭＳ Ｐゴシック" charset="-128"/>
              </a:rPr>
              <a:t>Neutralinos </a:t>
            </a:r>
            <a:r>
              <a:rPr lang="en-GB" altLang="fr-FR" sz="18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are a linear combination</a:t>
            </a:r>
            <a:r>
              <a:rPr lang="fr-FR" altLang="fr-FR" sz="18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of higgsinos and gauginos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18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                                    </a:t>
            </a:r>
            <a:r>
              <a:rPr lang="en-GB" altLang="fr-FR" sz="1800">
                <a:solidFill>
                  <a:schemeClr val="tx1"/>
                </a:solidFill>
                <a:latin typeface="Times New Roman" charset="0"/>
                <a:ea typeface="ＭＳ Ｐゴシック" charset="-128"/>
              </a:rPr>
              <a:t>with cross-sections  </a:t>
            </a:r>
            <a:r>
              <a:rPr lang="en-GB" altLang="fr-FR" sz="1800">
                <a:solidFill>
                  <a:srgbClr val="FC0128"/>
                </a:solidFill>
                <a:latin typeface="Times New Roman" charset="0"/>
                <a:ea typeface="ＭＳ Ｐゴシック" charset="-128"/>
              </a:rPr>
              <a:t>&lt; 0.1 </a:t>
            </a:r>
            <a:r>
              <a:rPr lang="en-GB" altLang="fr-FR" sz="2000">
                <a:solidFill>
                  <a:schemeClr val="tx2"/>
                </a:solidFill>
                <a:latin typeface="Symbol" charset="2"/>
                <a:ea typeface="ＭＳ Ｐゴシック" charset="-128"/>
              </a:rPr>
              <a:t>s</a:t>
            </a:r>
            <a:r>
              <a:rPr lang="en-GB" altLang="fr-FR" sz="2000" baseline="-25000">
                <a:solidFill>
                  <a:schemeClr val="tx2"/>
                </a:solidFill>
                <a:latin typeface="Symbol" charset="2"/>
                <a:ea typeface="ＭＳ Ｐゴシック" charset="-128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5222222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29" name="Picture 2" descr="3exci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351" y="2513014"/>
            <a:ext cx="3533775" cy="271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130" name="Text Box 3"/>
          <p:cNvSpPr txBox="1">
            <a:spLocks noChangeArrowheads="1"/>
          </p:cNvSpPr>
          <p:nvPr/>
        </p:nvSpPr>
        <p:spPr bwMode="auto">
          <a:xfrm>
            <a:off x="4008439" y="2060576"/>
            <a:ext cx="5341937" cy="3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rgbClr val="FF9900"/>
                </a:solidFill>
                <a:ea typeface="ＭＳ Ｐゴシック" charset="-128"/>
              </a:rPr>
              <a:t>Ionization                               Scintillation</a:t>
            </a:r>
            <a:endParaRPr lang="en-GB" altLang="fr-FR" sz="1900">
              <a:solidFill>
                <a:srgbClr val="FF9900"/>
              </a:solidFill>
              <a:ea typeface="ＭＳ Ｐゴシック" charset="-128"/>
            </a:endParaRPr>
          </a:p>
        </p:txBody>
      </p:sp>
      <p:sp>
        <p:nvSpPr>
          <p:cNvPr id="176131" name="Text Box 4"/>
          <p:cNvSpPr txBox="1">
            <a:spLocks noChangeArrowheads="1"/>
          </p:cNvSpPr>
          <p:nvPr/>
        </p:nvSpPr>
        <p:spPr bwMode="auto">
          <a:xfrm>
            <a:off x="9734551" y="1658938"/>
            <a:ext cx="771349" cy="1261876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NaI,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CaF</a:t>
            </a:r>
            <a:r>
              <a:rPr lang="fr-FR" altLang="fr-FR" sz="1900" baseline="-25000">
                <a:solidFill>
                  <a:schemeClr val="tx1"/>
                </a:solidFill>
                <a:ea typeface="ＭＳ Ｐゴシック" charset="-128"/>
              </a:rPr>
              <a:t>2</a:t>
            </a: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LXe,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…</a:t>
            </a:r>
            <a:endParaRPr lang="en-GB" altLang="fr-FR" sz="190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76132" name="Text Box 5"/>
          <p:cNvSpPr txBox="1">
            <a:spLocks noChangeArrowheads="1"/>
          </p:cNvSpPr>
          <p:nvPr/>
        </p:nvSpPr>
        <p:spPr bwMode="auto">
          <a:xfrm>
            <a:off x="5162550" y="5103814"/>
            <a:ext cx="1593690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>
                <a:solidFill>
                  <a:schemeClr val="tx1"/>
                </a:solidFill>
                <a:ea typeface="ＭＳ Ｐゴシック" charset="-128"/>
              </a:rPr>
              <a:t>   </a:t>
            </a:r>
            <a:r>
              <a:rPr lang="fr-FR" altLang="fr-FR">
                <a:solidFill>
                  <a:srgbClr val="FF9900"/>
                </a:solidFill>
                <a:ea typeface="ＭＳ Ｐゴシック" charset="-128"/>
              </a:rPr>
              <a:t>Phonons</a:t>
            </a:r>
            <a:endParaRPr lang="en-GB" altLang="fr-FR">
              <a:solidFill>
                <a:srgbClr val="FF9900"/>
              </a:solidFill>
              <a:ea typeface="ＭＳ Ｐゴシック" charset="-128"/>
            </a:endParaRPr>
          </a:p>
        </p:txBody>
      </p:sp>
      <p:sp>
        <p:nvSpPr>
          <p:cNvPr id="176133" name="Text Box 6"/>
          <p:cNvSpPr txBox="1">
            <a:spLocks noChangeArrowheads="1"/>
          </p:cNvSpPr>
          <p:nvPr/>
        </p:nvSpPr>
        <p:spPr bwMode="auto">
          <a:xfrm>
            <a:off x="5467351" y="1127126"/>
            <a:ext cx="1236663" cy="384175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Liquid Xe</a:t>
            </a:r>
            <a:endParaRPr lang="en-GB" altLang="fr-FR" sz="190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76134" name="Text Box 7"/>
          <p:cNvSpPr txBox="1">
            <a:spLocks noChangeArrowheads="1"/>
          </p:cNvSpPr>
          <p:nvPr/>
        </p:nvSpPr>
        <p:spPr bwMode="auto">
          <a:xfrm>
            <a:off x="8667751" y="4706938"/>
            <a:ext cx="1192939" cy="67710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CaWO4,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BGO, …</a:t>
            </a:r>
            <a:endParaRPr lang="en-GB" altLang="fr-FR" sz="190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76135" name="Freeform 8"/>
          <p:cNvSpPr>
            <a:spLocks/>
          </p:cNvSpPr>
          <p:nvPr/>
        </p:nvSpPr>
        <p:spPr bwMode="auto">
          <a:xfrm>
            <a:off x="8058150" y="2741613"/>
            <a:ext cx="444500" cy="2133600"/>
          </a:xfrm>
          <a:custGeom>
            <a:avLst/>
            <a:gdLst>
              <a:gd name="T0" fmla="*/ 2147483646 w 280"/>
              <a:gd name="T1" fmla="*/ 0 h 1344"/>
              <a:gd name="T2" fmla="*/ 2147483646 w 280"/>
              <a:gd name="T3" fmla="*/ 2147483646 h 1344"/>
              <a:gd name="T4" fmla="*/ 2147483646 w 280"/>
              <a:gd name="T5" fmla="*/ 2147483646 h 1344"/>
              <a:gd name="T6" fmla="*/ 0 60000 65536"/>
              <a:gd name="T7" fmla="*/ 0 60000 65536"/>
              <a:gd name="T8" fmla="*/ 0 60000 65536"/>
              <a:gd name="T9" fmla="*/ 0 w 280"/>
              <a:gd name="T10" fmla="*/ 0 h 1344"/>
              <a:gd name="T11" fmla="*/ 280 w 280"/>
              <a:gd name="T12" fmla="*/ 1344 h 1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0" h="1344">
                <a:moveTo>
                  <a:pt x="40" y="0"/>
                </a:moveTo>
                <a:cubicBezTo>
                  <a:pt x="20" y="368"/>
                  <a:pt x="0" y="736"/>
                  <a:pt x="40" y="960"/>
                </a:cubicBezTo>
                <a:cubicBezTo>
                  <a:pt x="80" y="1184"/>
                  <a:pt x="180" y="1264"/>
                  <a:pt x="280" y="1344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36" name="Freeform 9"/>
          <p:cNvSpPr>
            <a:spLocks/>
          </p:cNvSpPr>
          <p:nvPr/>
        </p:nvSpPr>
        <p:spPr bwMode="auto">
          <a:xfrm>
            <a:off x="6762750" y="5065713"/>
            <a:ext cx="1676400" cy="266700"/>
          </a:xfrm>
          <a:custGeom>
            <a:avLst/>
            <a:gdLst>
              <a:gd name="T0" fmla="*/ 0 w 1056"/>
              <a:gd name="T1" fmla="*/ 2147483646 h 168"/>
              <a:gd name="T2" fmla="*/ 2147483646 w 1056"/>
              <a:gd name="T3" fmla="*/ 2147483646 h 168"/>
              <a:gd name="T4" fmla="*/ 2147483646 w 1056"/>
              <a:gd name="T5" fmla="*/ 2147483646 h 168"/>
              <a:gd name="T6" fmla="*/ 0 60000 65536"/>
              <a:gd name="T7" fmla="*/ 0 60000 65536"/>
              <a:gd name="T8" fmla="*/ 0 60000 65536"/>
              <a:gd name="T9" fmla="*/ 0 w 1056"/>
              <a:gd name="T10" fmla="*/ 0 h 168"/>
              <a:gd name="T11" fmla="*/ 1056 w 1056"/>
              <a:gd name="T12" fmla="*/ 168 h 1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6" h="168">
                <a:moveTo>
                  <a:pt x="0" y="168"/>
                </a:moveTo>
                <a:cubicBezTo>
                  <a:pt x="248" y="108"/>
                  <a:pt x="496" y="48"/>
                  <a:pt x="672" y="24"/>
                </a:cubicBezTo>
                <a:cubicBezTo>
                  <a:pt x="848" y="0"/>
                  <a:pt x="952" y="12"/>
                  <a:pt x="1056" y="24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37" name="Freeform 10"/>
          <p:cNvSpPr>
            <a:spLocks/>
          </p:cNvSpPr>
          <p:nvPr/>
        </p:nvSpPr>
        <p:spPr bwMode="auto">
          <a:xfrm rot="314004" flipH="1">
            <a:off x="3867150" y="2741613"/>
            <a:ext cx="381000" cy="2133600"/>
          </a:xfrm>
          <a:custGeom>
            <a:avLst/>
            <a:gdLst>
              <a:gd name="T0" fmla="*/ 2147483646 w 280"/>
              <a:gd name="T1" fmla="*/ 0 h 1344"/>
              <a:gd name="T2" fmla="*/ 2147483646 w 280"/>
              <a:gd name="T3" fmla="*/ 2147483646 h 1344"/>
              <a:gd name="T4" fmla="*/ 2147483646 w 280"/>
              <a:gd name="T5" fmla="*/ 2147483646 h 1344"/>
              <a:gd name="T6" fmla="*/ 0 60000 65536"/>
              <a:gd name="T7" fmla="*/ 0 60000 65536"/>
              <a:gd name="T8" fmla="*/ 0 60000 65536"/>
              <a:gd name="T9" fmla="*/ 0 w 280"/>
              <a:gd name="T10" fmla="*/ 0 h 1344"/>
              <a:gd name="T11" fmla="*/ 280 w 280"/>
              <a:gd name="T12" fmla="*/ 1344 h 1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0" h="1344">
                <a:moveTo>
                  <a:pt x="40" y="0"/>
                </a:moveTo>
                <a:cubicBezTo>
                  <a:pt x="20" y="368"/>
                  <a:pt x="0" y="736"/>
                  <a:pt x="40" y="960"/>
                </a:cubicBezTo>
                <a:cubicBezTo>
                  <a:pt x="80" y="1184"/>
                  <a:pt x="180" y="1264"/>
                  <a:pt x="280" y="1344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38" name="Freeform 11"/>
          <p:cNvSpPr>
            <a:spLocks/>
          </p:cNvSpPr>
          <p:nvPr/>
        </p:nvSpPr>
        <p:spPr bwMode="auto">
          <a:xfrm flipH="1">
            <a:off x="3714750" y="5027613"/>
            <a:ext cx="1524000" cy="266700"/>
          </a:xfrm>
          <a:custGeom>
            <a:avLst/>
            <a:gdLst>
              <a:gd name="T0" fmla="*/ 0 w 1056"/>
              <a:gd name="T1" fmla="*/ 2147483646 h 168"/>
              <a:gd name="T2" fmla="*/ 2147483646 w 1056"/>
              <a:gd name="T3" fmla="*/ 2147483646 h 168"/>
              <a:gd name="T4" fmla="*/ 2147483646 w 1056"/>
              <a:gd name="T5" fmla="*/ 2147483646 h 168"/>
              <a:gd name="T6" fmla="*/ 0 60000 65536"/>
              <a:gd name="T7" fmla="*/ 0 60000 65536"/>
              <a:gd name="T8" fmla="*/ 0 60000 65536"/>
              <a:gd name="T9" fmla="*/ 0 w 1056"/>
              <a:gd name="T10" fmla="*/ 0 h 168"/>
              <a:gd name="T11" fmla="*/ 1056 w 1056"/>
              <a:gd name="T12" fmla="*/ 168 h 1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6" h="168">
                <a:moveTo>
                  <a:pt x="0" y="168"/>
                </a:moveTo>
                <a:cubicBezTo>
                  <a:pt x="248" y="108"/>
                  <a:pt x="496" y="48"/>
                  <a:pt x="672" y="24"/>
                </a:cubicBezTo>
                <a:cubicBezTo>
                  <a:pt x="848" y="0"/>
                  <a:pt x="952" y="12"/>
                  <a:pt x="1056" y="24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39" name="Text Box 12"/>
          <p:cNvSpPr txBox="1">
            <a:spLocks noChangeArrowheads="1"/>
          </p:cNvSpPr>
          <p:nvPr/>
        </p:nvSpPr>
        <p:spPr bwMode="auto">
          <a:xfrm>
            <a:off x="2606676" y="4860926"/>
            <a:ext cx="866775" cy="384175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Ge, Si</a:t>
            </a:r>
            <a:endParaRPr lang="en-GB" altLang="fr-FR" sz="190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76140" name="Text Box 13"/>
          <p:cNvSpPr txBox="1">
            <a:spLocks noChangeArrowheads="1"/>
          </p:cNvSpPr>
          <p:nvPr/>
        </p:nvSpPr>
        <p:spPr bwMode="auto">
          <a:xfrm>
            <a:off x="5019676" y="6080126"/>
            <a:ext cx="1609725" cy="384175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Al</a:t>
            </a:r>
            <a:r>
              <a:rPr lang="fr-FR" altLang="fr-FR" sz="1900" baseline="-25000">
                <a:solidFill>
                  <a:schemeClr val="tx1"/>
                </a:solidFill>
                <a:ea typeface="ＭＳ Ｐゴシック" charset="-128"/>
              </a:rPr>
              <a:t>2</a:t>
            </a: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O</a:t>
            </a:r>
            <a:r>
              <a:rPr lang="fr-FR" altLang="fr-FR" sz="1900" baseline="-25000">
                <a:solidFill>
                  <a:schemeClr val="tx1"/>
                </a:solidFill>
                <a:ea typeface="ＭＳ Ｐゴシック" charset="-128"/>
              </a:rPr>
              <a:t>3</a:t>
            </a: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, LiF, …</a:t>
            </a:r>
            <a:endParaRPr lang="en-GB" altLang="fr-FR" sz="190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76141" name="Text Box 14"/>
          <p:cNvSpPr txBox="1">
            <a:spLocks noChangeArrowheads="1"/>
          </p:cNvSpPr>
          <p:nvPr/>
        </p:nvSpPr>
        <p:spPr bwMode="auto">
          <a:xfrm>
            <a:off x="2479675" y="2193926"/>
            <a:ext cx="490538" cy="384175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900">
                <a:solidFill>
                  <a:schemeClr val="tx1"/>
                </a:solidFill>
                <a:ea typeface="ＭＳ Ｐゴシック" charset="-128"/>
              </a:rPr>
              <a:t>Ge</a:t>
            </a:r>
            <a:endParaRPr lang="en-GB" altLang="fr-FR" sz="190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76142" name="Freeform 15"/>
          <p:cNvSpPr>
            <a:spLocks/>
          </p:cNvSpPr>
          <p:nvPr/>
        </p:nvSpPr>
        <p:spPr bwMode="auto">
          <a:xfrm>
            <a:off x="4933950" y="1751013"/>
            <a:ext cx="990600" cy="609600"/>
          </a:xfrm>
          <a:custGeom>
            <a:avLst/>
            <a:gdLst>
              <a:gd name="T0" fmla="*/ 0 w 624"/>
              <a:gd name="T1" fmla="*/ 2147483646 h 336"/>
              <a:gd name="T2" fmla="*/ 2147483646 w 624"/>
              <a:gd name="T3" fmla="*/ 2147483646 h 336"/>
              <a:gd name="T4" fmla="*/ 2147483646 w 624"/>
              <a:gd name="T5" fmla="*/ 0 h 336"/>
              <a:gd name="T6" fmla="*/ 0 60000 65536"/>
              <a:gd name="T7" fmla="*/ 0 60000 65536"/>
              <a:gd name="T8" fmla="*/ 0 60000 65536"/>
              <a:gd name="T9" fmla="*/ 0 w 624"/>
              <a:gd name="T10" fmla="*/ 0 h 336"/>
              <a:gd name="T11" fmla="*/ 624 w 624"/>
              <a:gd name="T12" fmla="*/ 336 h 3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24" h="336">
                <a:moveTo>
                  <a:pt x="0" y="336"/>
                </a:moveTo>
                <a:cubicBezTo>
                  <a:pt x="140" y="316"/>
                  <a:pt x="280" y="296"/>
                  <a:pt x="384" y="240"/>
                </a:cubicBezTo>
                <a:cubicBezTo>
                  <a:pt x="488" y="184"/>
                  <a:pt x="556" y="92"/>
                  <a:pt x="624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43" name="Freeform 16"/>
          <p:cNvSpPr>
            <a:spLocks/>
          </p:cNvSpPr>
          <p:nvPr/>
        </p:nvSpPr>
        <p:spPr bwMode="auto">
          <a:xfrm flipH="1">
            <a:off x="6153150" y="1751013"/>
            <a:ext cx="914400" cy="609600"/>
          </a:xfrm>
          <a:custGeom>
            <a:avLst/>
            <a:gdLst>
              <a:gd name="T0" fmla="*/ 0 w 624"/>
              <a:gd name="T1" fmla="*/ 2147483646 h 336"/>
              <a:gd name="T2" fmla="*/ 2147483646 w 624"/>
              <a:gd name="T3" fmla="*/ 2147483646 h 336"/>
              <a:gd name="T4" fmla="*/ 2147483646 w 624"/>
              <a:gd name="T5" fmla="*/ 0 h 336"/>
              <a:gd name="T6" fmla="*/ 0 60000 65536"/>
              <a:gd name="T7" fmla="*/ 0 60000 65536"/>
              <a:gd name="T8" fmla="*/ 0 60000 65536"/>
              <a:gd name="T9" fmla="*/ 0 w 624"/>
              <a:gd name="T10" fmla="*/ 0 h 336"/>
              <a:gd name="T11" fmla="*/ 624 w 624"/>
              <a:gd name="T12" fmla="*/ 336 h 3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24" h="336">
                <a:moveTo>
                  <a:pt x="0" y="336"/>
                </a:moveTo>
                <a:cubicBezTo>
                  <a:pt x="140" y="316"/>
                  <a:pt x="280" y="296"/>
                  <a:pt x="384" y="240"/>
                </a:cubicBezTo>
                <a:cubicBezTo>
                  <a:pt x="488" y="184"/>
                  <a:pt x="556" y="92"/>
                  <a:pt x="624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44" name="Text Box 17"/>
          <p:cNvSpPr txBox="1">
            <a:spLocks noChangeArrowheads="1"/>
          </p:cNvSpPr>
          <p:nvPr/>
        </p:nvSpPr>
        <p:spPr bwMode="auto">
          <a:xfrm>
            <a:off x="5467351" y="4037014"/>
            <a:ext cx="1109583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>
                <a:solidFill>
                  <a:schemeClr val="tx1"/>
                </a:solidFill>
                <a:ea typeface="ＭＳ Ｐゴシック" charset="-128"/>
              </a:rPr>
              <a:t>target</a:t>
            </a:r>
            <a:endParaRPr lang="en-GB" altLang="fr-FR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76145" name="Line 18"/>
          <p:cNvSpPr>
            <a:spLocks noChangeShapeType="1"/>
          </p:cNvSpPr>
          <p:nvPr/>
        </p:nvSpPr>
        <p:spPr bwMode="auto">
          <a:xfrm>
            <a:off x="8972550" y="236061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46" name="Line 19"/>
          <p:cNvSpPr>
            <a:spLocks noChangeShapeType="1"/>
          </p:cNvSpPr>
          <p:nvPr/>
        </p:nvSpPr>
        <p:spPr bwMode="auto">
          <a:xfrm flipH="1">
            <a:off x="3105150" y="236061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47" name="Line 20"/>
          <p:cNvSpPr>
            <a:spLocks noChangeShapeType="1"/>
          </p:cNvSpPr>
          <p:nvPr/>
        </p:nvSpPr>
        <p:spPr bwMode="auto">
          <a:xfrm>
            <a:off x="6000750" y="5484813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48" name="Line 21"/>
          <p:cNvSpPr>
            <a:spLocks noChangeShapeType="1"/>
          </p:cNvSpPr>
          <p:nvPr/>
        </p:nvSpPr>
        <p:spPr bwMode="auto">
          <a:xfrm flipV="1">
            <a:off x="7067550" y="2665413"/>
            <a:ext cx="609600" cy="3810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49" name="Line 22"/>
          <p:cNvSpPr>
            <a:spLocks noChangeShapeType="1"/>
          </p:cNvSpPr>
          <p:nvPr/>
        </p:nvSpPr>
        <p:spPr bwMode="auto">
          <a:xfrm>
            <a:off x="6000750" y="4646613"/>
            <a:ext cx="0" cy="4572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50" name="Line 23"/>
          <p:cNvSpPr>
            <a:spLocks noChangeShapeType="1"/>
          </p:cNvSpPr>
          <p:nvPr/>
        </p:nvSpPr>
        <p:spPr bwMode="auto">
          <a:xfrm flipH="1" flipV="1">
            <a:off x="4629150" y="2665413"/>
            <a:ext cx="609600" cy="4572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6151" name="Text Box 24"/>
          <p:cNvSpPr txBox="1">
            <a:spLocks noChangeArrowheads="1"/>
          </p:cNvSpPr>
          <p:nvPr/>
        </p:nvSpPr>
        <p:spPr bwMode="auto">
          <a:xfrm>
            <a:off x="1905000" y="985839"/>
            <a:ext cx="3374626" cy="3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fr-FR" sz="1900">
                <a:solidFill>
                  <a:srgbClr val="FF0000"/>
                </a:solidFill>
                <a:ea typeface="ＭＳ Ｐゴシック" charset="-128"/>
              </a:rPr>
              <a:t>Elastic scattering off nuclei</a:t>
            </a:r>
            <a:endParaRPr lang="de-DE" altLang="fr-FR" sz="1900">
              <a:solidFill>
                <a:schemeClr val="tx2"/>
              </a:solidFill>
              <a:ea typeface="ＭＳ Ｐゴシック" charset="-128"/>
            </a:endParaRPr>
          </a:p>
        </p:txBody>
      </p:sp>
      <p:sp>
        <p:nvSpPr>
          <p:cNvPr id="176152" name="Text Box 25"/>
          <p:cNvSpPr txBox="1">
            <a:spLocks noChangeArrowheads="1"/>
          </p:cNvSpPr>
          <p:nvPr/>
        </p:nvSpPr>
        <p:spPr bwMode="auto">
          <a:xfrm>
            <a:off x="4324351" y="3960814"/>
            <a:ext cx="1106377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>
                <a:solidFill>
                  <a:schemeClr val="tx1"/>
                </a:solidFill>
                <a:ea typeface="ＭＳ Ｐゴシック" charset="-128"/>
              </a:rPr>
              <a:t>WIMP</a:t>
            </a:r>
          </a:p>
        </p:txBody>
      </p:sp>
      <p:sp>
        <p:nvSpPr>
          <p:cNvPr id="176153" name="Text Box 26"/>
          <p:cNvSpPr txBox="1">
            <a:spLocks noChangeArrowheads="1"/>
          </p:cNvSpPr>
          <p:nvPr/>
        </p:nvSpPr>
        <p:spPr bwMode="auto">
          <a:xfrm>
            <a:off x="6915151" y="4418014"/>
            <a:ext cx="1106377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>
                <a:solidFill>
                  <a:schemeClr val="tx1"/>
                </a:solidFill>
                <a:ea typeface="ＭＳ Ｐゴシック" charset="-128"/>
              </a:rPr>
              <a:t>WIMP</a:t>
            </a:r>
          </a:p>
        </p:txBody>
      </p:sp>
      <p:sp>
        <p:nvSpPr>
          <p:cNvPr id="176154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9144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fr-FR" altLang="fr-FR" sz="3200" b="1" dirty="0">
                <a:solidFill>
                  <a:srgbClr val="C00000"/>
                </a:solidFill>
                <a:latin typeface="Comic Sans MS" charset="0"/>
                <a:ea typeface="ＭＳ Ｐゴシック" charset="-128"/>
              </a:rPr>
              <a:t>WIMP direct </a:t>
            </a:r>
            <a:r>
              <a:rPr lang="fr-FR" altLang="fr-FR" sz="3200" b="1" dirty="0" err="1">
                <a:solidFill>
                  <a:srgbClr val="C00000"/>
                </a:solidFill>
                <a:latin typeface="Comic Sans MS" charset="0"/>
                <a:ea typeface="ＭＳ Ｐゴシック" charset="-128"/>
              </a:rPr>
              <a:t>detection</a:t>
            </a:r>
            <a:r>
              <a:rPr lang="fr-FR" altLang="fr-FR" sz="3200" b="1" dirty="0">
                <a:solidFill>
                  <a:srgbClr val="C00000"/>
                </a:solidFill>
                <a:latin typeface="Comic Sans MS" charset="0"/>
                <a:ea typeface="ＭＳ Ｐゴシック" charset="-128"/>
              </a:rPr>
              <a:t> </a:t>
            </a:r>
            <a:r>
              <a:rPr lang="fr-FR" altLang="fr-FR" sz="3200" b="1" dirty="0" err="1" smtClean="0">
                <a:solidFill>
                  <a:srgbClr val="C00000"/>
                </a:solidFill>
                <a:latin typeface="Comic Sans MS" charset="0"/>
                <a:ea typeface="ＭＳ Ｐゴシック" charset="-128"/>
              </a:rPr>
              <a:t>with</a:t>
            </a:r>
            <a:r>
              <a:rPr lang="fr-FR" altLang="fr-FR" sz="3200" b="1" dirty="0" smtClean="0">
                <a:solidFill>
                  <a:srgbClr val="C00000"/>
                </a:solidFill>
                <a:latin typeface="Comic Sans MS" charset="0"/>
                <a:ea typeface="ＭＳ Ｐゴシック" charset="-128"/>
              </a:rPr>
              <a:t> </a:t>
            </a:r>
            <a:r>
              <a:rPr lang="fr-FR" altLang="fr-FR" sz="3200" b="1" dirty="0">
                <a:solidFill>
                  <a:srgbClr val="C00000"/>
                </a:solidFill>
                <a:latin typeface="Comic Sans MS" charset="0"/>
                <a:ea typeface="ＭＳ Ｐゴシック" charset="-128"/>
              </a:rPr>
              <a:t>and w/o </a:t>
            </a:r>
            <a:r>
              <a:rPr lang="fr-FR" altLang="fr-FR" sz="3200" b="1" dirty="0" smtClean="0">
                <a:solidFill>
                  <a:srgbClr val="C00000"/>
                </a:solidFill>
                <a:latin typeface="Comic Sans MS" charset="0"/>
                <a:ea typeface="ＭＳ Ｐゴシック" charset="-128"/>
              </a:rPr>
              <a:t>background rejection</a:t>
            </a:r>
            <a:endParaRPr lang="en-GB" altLang="fr-FR" sz="3200" b="1" dirty="0">
              <a:solidFill>
                <a:srgbClr val="C00000"/>
              </a:solidFill>
              <a:latin typeface="Comic Sans MS" charset="0"/>
              <a:ea typeface="ＭＳ Ｐゴシック" charset="-128"/>
            </a:endParaRPr>
          </a:p>
        </p:txBody>
      </p:sp>
      <p:sp>
        <p:nvSpPr>
          <p:cNvPr id="176155" name="Text Box 28"/>
          <p:cNvSpPr txBox="1">
            <a:spLocks noChangeArrowheads="1"/>
          </p:cNvSpPr>
          <p:nvPr/>
        </p:nvSpPr>
        <p:spPr bwMode="auto">
          <a:xfrm>
            <a:off x="1905000" y="3230564"/>
            <a:ext cx="2171700" cy="80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2300">
                <a:solidFill>
                  <a:srgbClr val="990099"/>
                </a:solidFill>
                <a:ea typeface="ＭＳ Ｐゴシック" charset="-128"/>
              </a:rPr>
              <a:t>mixed detections</a:t>
            </a:r>
            <a:endParaRPr lang="en-GB" altLang="fr-FR" sz="2300">
              <a:solidFill>
                <a:srgbClr val="990099"/>
              </a:solidFill>
              <a:ea typeface="ＭＳ Ｐゴシック" charset="-128"/>
            </a:endParaRPr>
          </a:p>
        </p:txBody>
      </p:sp>
      <p:sp>
        <p:nvSpPr>
          <p:cNvPr id="176156" name="Rectangle 29"/>
          <p:cNvSpPr>
            <a:spLocks noChangeArrowheads="1"/>
          </p:cNvSpPr>
          <p:nvPr/>
        </p:nvSpPr>
        <p:spPr bwMode="auto">
          <a:xfrm>
            <a:off x="7467601" y="5737225"/>
            <a:ext cx="3262415" cy="110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2D2DB9"/>
                </a:solidFill>
                <a:latin typeface="Comic Sans MS" charset="0"/>
                <a:ea typeface="SimSun" charset="-122"/>
                <a:cs typeface="SimSun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7030A0"/>
                </a:solidFill>
                <a:latin typeface="Times New Roman" charset="0"/>
                <a:ea typeface="SimSun" charset="-122"/>
                <a:cs typeface="SimSun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Times New Roman" charset="0"/>
                <a:ea typeface="SimSun" charset="-122"/>
                <a:cs typeface="SimSun" charset="-122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Char char="•"/>
            </a:pPr>
            <a:r>
              <a:rPr lang="fr-FR" altLang="fr-FR" sz="2000">
                <a:solidFill>
                  <a:srgbClr val="00AE00"/>
                </a:solidFill>
                <a:ea typeface="ＭＳ Ｐゴシック" charset="-128"/>
              </a:rPr>
              <a:t> </a:t>
            </a:r>
            <a:r>
              <a:rPr lang="fr-FR" altLang="fr-FR" sz="1900">
                <a:solidFill>
                  <a:srgbClr val="00AE00"/>
                </a:solidFill>
                <a:ea typeface="ＭＳ Ｐゴシック" charset="-128"/>
              </a:rPr>
              <a:t>He 3 detector</a:t>
            </a:r>
          </a:p>
          <a:p>
            <a:pPr>
              <a:spcBef>
                <a:spcPct val="20000"/>
              </a:spcBef>
              <a:buClrTx/>
              <a:buSzTx/>
              <a:buFontTx/>
              <a:buChar char="•"/>
            </a:pPr>
            <a:r>
              <a:rPr lang="fr-FR" altLang="fr-FR" sz="1900">
                <a:solidFill>
                  <a:srgbClr val="990099"/>
                </a:solidFill>
                <a:ea typeface="ＭＳ Ｐゴシック" charset="-128"/>
              </a:rPr>
              <a:t> </a:t>
            </a:r>
            <a:r>
              <a:rPr lang="en-GB" altLang="fr-FR" sz="1900">
                <a:solidFill>
                  <a:srgbClr val="990099"/>
                </a:solidFill>
                <a:ea typeface="ＭＳ Ｐゴシック" charset="-128"/>
              </a:rPr>
              <a:t>S</a:t>
            </a:r>
            <a:r>
              <a:rPr lang="fr-FR" altLang="fr-FR" sz="1900">
                <a:solidFill>
                  <a:srgbClr val="990099"/>
                </a:solidFill>
                <a:ea typeface="ＭＳ Ｐゴシック" charset="-128"/>
              </a:rPr>
              <a:t>uperconducting </a:t>
            </a:r>
            <a:r>
              <a:rPr lang="en-GB" altLang="fr-FR" sz="1900">
                <a:solidFill>
                  <a:srgbClr val="990099"/>
                </a:solidFill>
                <a:ea typeface="ＭＳ Ｐゴシック" charset="-128"/>
              </a:rPr>
              <a:t>g</a:t>
            </a:r>
            <a:r>
              <a:rPr lang="fr-FR" altLang="fr-FR" sz="1900">
                <a:solidFill>
                  <a:srgbClr val="990099"/>
                </a:solidFill>
                <a:ea typeface="ＭＳ Ｐゴシック" charset="-128"/>
              </a:rPr>
              <a:t>ranules</a:t>
            </a:r>
          </a:p>
          <a:p>
            <a:pPr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GB" altLang="fr-FR" sz="1900">
                <a:solidFill>
                  <a:srgbClr val="990099"/>
                </a:solidFill>
                <a:ea typeface="ＭＳ Ｐゴシック" charset="-128"/>
              </a:rPr>
              <a:t> Freon aerogel</a:t>
            </a:r>
          </a:p>
        </p:txBody>
      </p:sp>
    </p:spTree>
    <p:extLst>
      <p:ext uri="{BB962C8B-B14F-4D97-AF65-F5344CB8AC3E}">
        <p14:creationId xmlns:p14="http://schemas.microsoft.com/office/powerpoint/2010/main" val="44825435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1028</Words>
  <Application>Microsoft Macintosh PowerPoint</Application>
  <PresentationFormat>Custom</PresentationFormat>
  <Paragraphs>275</Paragraphs>
  <Slides>26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Thème Office</vt:lpstr>
      <vt:lpstr>Slide</vt:lpstr>
      <vt:lpstr>Equation</vt:lpstr>
      <vt:lpstr>Introduction to DM direct detection </vt:lpstr>
      <vt:lpstr>The  lab experiment </vt:lpstr>
      <vt:lpstr>CDEX: reaching  best present Ge limits in 5 years!</vt:lpstr>
      <vt:lpstr>Usual assumptions of DM distribution in our Galaxy</vt:lpstr>
      <vt:lpstr>WIMP searches:  Direct detection</vt:lpstr>
      <vt:lpstr>WIMP searches:  Direct detection</vt:lpstr>
      <vt:lpstr>PowerPoint Presentation</vt:lpstr>
      <vt:lpstr>Direct detection: Interaction rates</vt:lpstr>
      <vt:lpstr>WIMP direct detection with and w/o background rejection</vt:lpstr>
      <vt:lpstr>PowerPoint Presentation</vt:lpstr>
      <vt:lpstr>Need mountain coverage</vt:lpstr>
      <vt:lpstr>Chinese Underground Laboratory  in Jinping CJPL </vt:lpstr>
      <vt:lpstr>CDEX: reaching  best present Ge limits in 5 years!</vt:lpstr>
      <vt:lpstr>Pandax: inauguration end march 2014 – First results 2016</vt:lpstr>
      <vt:lpstr>WIMP searches  Direct detection : a summary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N-Body simulations: CDM</vt:lpstr>
      <vt:lpstr>Very different DM  candidates</vt:lpstr>
      <vt:lpstr>PowerPoint Presentation</vt:lpstr>
      <vt:lpstr>Why WIMPs? </vt:lpstr>
      <vt:lpstr>Particle physics preferred DM: SUSY Neutralinos ?</vt:lpstr>
      <vt:lpstr>WIMP searches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DM direct detection </dc:title>
  <dc:creator>Utilisateur de Microsoft Office</dc:creator>
  <cp:lastModifiedBy>Aurore Savoy-Navarro</cp:lastModifiedBy>
  <cp:revision>6</cp:revision>
  <dcterms:created xsi:type="dcterms:W3CDTF">2019-05-09T09:20:49Z</dcterms:created>
  <dcterms:modified xsi:type="dcterms:W3CDTF">2019-05-09T12:40:15Z</dcterms:modified>
</cp:coreProperties>
</file>