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55"/>
  </p:notesMasterIdLst>
  <p:handoutMasterIdLst>
    <p:handoutMasterId r:id="rId56"/>
  </p:handoutMasterIdLst>
  <p:sldIdLst>
    <p:sldId id="942" r:id="rId2"/>
    <p:sldId id="787" r:id="rId3"/>
    <p:sldId id="995" r:id="rId4"/>
    <p:sldId id="993" r:id="rId5"/>
    <p:sldId id="873" r:id="rId6"/>
    <p:sldId id="874" r:id="rId7"/>
    <p:sldId id="875" r:id="rId8"/>
    <p:sldId id="876" r:id="rId9"/>
    <p:sldId id="877" r:id="rId10"/>
    <p:sldId id="878" r:id="rId11"/>
    <p:sldId id="872" r:id="rId12"/>
    <p:sldId id="871" r:id="rId13"/>
    <p:sldId id="786" r:id="rId14"/>
    <p:sldId id="916" r:id="rId15"/>
    <p:sldId id="983" r:id="rId16"/>
    <p:sldId id="946" r:id="rId17"/>
    <p:sldId id="994" r:id="rId18"/>
    <p:sldId id="982" r:id="rId19"/>
    <p:sldId id="915" r:id="rId20"/>
    <p:sldId id="1021" r:id="rId21"/>
    <p:sldId id="987" r:id="rId22"/>
    <p:sldId id="969" r:id="rId23"/>
    <p:sldId id="988" r:id="rId24"/>
    <p:sldId id="990" r:id="rId25"/>
    <p:sldId id="991" r:id="rId26"/>
    <p:sldId id="992" r:id="rId27"/>
    <p:sldId id="806" r:id="rId28"/>
    <p:sldId id="980" r:id="rId29"/>
    <p:sldId id="997" r:id="rId30"/>
    <p:sldId id="999" r:id="rId31"/>
    <p:sldId id="1000" r:id="rId32"/>
    <p:sldId id="1001" r:id="rId33"/>
    <p:sldId id="996" r:id="rId34"/>
    <p:sldId id="1004" r:id="rId35"/>
    <p:sldId id="1002" r:id="rId36"/>
    <p:sldId id="1009" r:id="rId37"/>
    <p:sldId id="1003" r:id="rId38"/>
    <p:sldId id="1024" r:id="rId39"/>
    <p:sldId id="1014" r:id="rId40"/>
    <p:sldId id="1015" r:id="rId41"/>
    <p:sldId id="1017" r:id="rId42"/>
    <p:sldId id="779" r:id="rId43"/>
    <p:sldId id="1018" r:id="rId44"/>
    <p:sldId id="1016" r:id="rId45"/>
    <p:sldId id="1019" r:id="rId46"/>
    <p:sldId id="800" r:id="rId47"/>
    <p:sldId id="1022" r:id="rId48"/>
    <p:sldId id="1023" r:id="rId49"/>
    <p:sldId id="1006" r:id="rId50"/>
    <p:sldId id="1025" r:id="rId51"/>
    <p:sldId id="1005" r:id="rId52"/>
    <p:sldId id="1011" r:id="rId53"/>
    <p:sldId id="879" r:id="rId54"/>
  </p:sldIdLst>
  <p:sldSz cx="9144000" cy="6858000" type="screen4x3"/>
  <p:notesSz cx="6797675" cy="9872663"/>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33CC"/>
    <a:srgbClr val="0000FF"/>
    <a:srgbClr val="FFFFFF"/>
    <a:srgbClr val="F6860A"/>
    <a:srgbClr val="FFCC66"/>
    <a:srgbClr val="FF6600"/>
    <a:srgbClr val="777777"/>
    <a:srgbClr val="B2B2B2"/>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99" autoAdjust="0"/>
    <p:restoredTop sz="85417" autoAdjust="0"/>
  </p:normalViewPr>
  <p:slideViewPr>
    <p:cSldViewPr>
      <p:cViewPr varScale="1">
        <p:scale>
          <a:sx n="72" d="100"/>
          <a:sy n="72" d="100"/>
        </p:scale>
        <p:origin x="2141" y="53"/>
      </p:cViewPr>
      <p:guideLst>
        <p:guide orient="horz" pos="2160"/>
        <p:guide pos="2880"/>
      </p:guideLst>
    </p:cSldViewPr>
  </p:slideViewPr>
  <p:outlineViewPr>
    <p:cViewPr>
      <p:scale>
        <a:sx n="33" d="100"/>
        <a:sy n="33" d="100"/>
      </p:scale>
      <p:origin x="0" y="-12307"/>
    </p:cViewPr>
  </p:outlineViewPr>
  <p:notesTextViewPr>
    <p:cViewPr>
      <p:scale>
        <a:sx n="66" d="100"/>
        <a:sy n="66" d="100"/>
      </p:scale>
      <p:origin x="0" y="0"/>
    </p:cViewPr>
  </p:notesTextViewPr>
  <p:sorterViewPr>
    <p:cViewPr varScale="1">
      <p:scale>
        <a:sx n="100" d="100"/>
        <a:sy n="100" d="100"/>
      </p:scale>
      <p:origin x="0" y="-5568"/>
    </p:cViewPr>
  </p:sorterViewPr>
  <p:notesViewPr>
    <p:cSldViewPr>
      <p:cViewPr varScale="1">
        <p:scale>
          <a:sx n="59" d="100"/>
          <a:sy n="59" d="100"/>
        </p:scale>
        <p:origin x="3235" y="8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3"/>
            <a:ext cx="2945125" cy="492918"/>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5123" name="Rectangle 3"/>
          <p:cNvSpPr>
            <a:spLocks noGrp="1" noChangeArrowheads="1"/>
          </p:cNvSpPr>
          <p:nvPr>
            <p:ph type="dt" sz="quarter" idx="1"/>
          </p:nvPr>
        </p:nvSpPr>
        <p:spPr bwMode="auto">
          <a:xfrm>
            <a:off x="3852551" y="3"/>
            <a:ext cx="2945124" cy="492918"/>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5124" name="Rectangle 4"/>
          <p:cNvSpPr>
            <a:spLocks noGrp="1" noChangeArrowheads="1"/>
          </p:cNvSpPr>
          <p:nvPr>
            <p:ph type="ftr" sz="quarter" idx="2"/>
          </p:nvPr>
        </p:nvSpPr>
        <p:spPr bwMode="auto">
          <a:xfrm>
            <a:off x="1" y="9379749"/>
            <a:ext cx="2945125" cy="492918"/>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5125" name="Rectangle 5"/>
          <p:cNvSpPr>
            <a:spLocks noGrp="1" noChangeArrowheads="1"/>
          </p:cNvSpPr>
          <p:nvPr>
            <p:ph type="sldNum" sz="quarter" idx="3"/>
          </p:nvPr>
        </p:nvSpPr>
        <p:spPr bwMode="auto">
          <a:xfrm>
            <a:off x="3852551" y="9379749"/>
            <a:ext cx="2945124" cy="492918"/>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3"/>
            <a:ext cx="2945125" cy="492918"/>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3075" name="Rectangle 3"/>
          <p:cNvSpPr>
            <a:spLocks noGrp="1" noChangeArrowheads="1"/>
          </p:cNvSpPr>
          <p:nvPr>
            <p:ph type="dt" idx="1"/>
          </p:nvPr>
        </p:nvSpPr>
        <p:spPr bwMode="auto">
          <a:xfrm>
            <a:off x="3852551" y="3"/>
            <a:ext cx="2945124" cy="492918"/>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931863" y="738188"/>
            <a:ext cx="4933950" cy="37020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5825" y="4689077"/>
            <a:ext cx="4986030" cy="4444209"/>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9379749"/>
            <a:ext cx="2945125" cy="492918"/>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3079" name="Rectangle 7"/>
          <p:cNvSpPr>
            <a:spLocks noGrp="1" noChangeArrowheads="1"/>
          </p:cNvSpPr>
          <p:nvPr>
            <p:ph type="sldNum" sz="quarter" idx="5"/>
          </p:nvPr>
        </p:nvSpPr>
        <p:spPr bwMode="auto">
          <a:xfrm>
            <a:off x="3852551" y="9379749"/>
            <a:ext cx="2945124" cy="492918"/>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image" Target="../media/image51.png"/><Relationship Id="rId5" Type="http://schemas.openxmlformats.org/officeDocument/2006/relationships/image" Target="../media/image49.png"/><Relationship Id="rId4" Type="http://schemas.openxmlformats.org/officeDocument/2006/relationships/image" Target="../media/image481.png"/></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625581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common design found in synchrotron light sources, where the (short) sextupoles have additional windings so that they can be used also as corrector magnets.</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In this case, the correctors are a horizontal / vertical dipole,</a:t>
            </a:r>
            <a:r>
              <a:rPr lang="en-US" dirty="0" smtClean="0">
                <a:latin typeface="Calibri Light" panose="020F0302020204030204" pitchFamily="34" charset="0"/>
              </a:rPr>
              <a:t> which can </a:t>
            </a:r>
            <a:r>
              <a:rPr lang="en-US" baseline="0" dirty="0" smtClean="0">
                <a:latin typeface="Calibri Light" panose="020F0302020204030204" pitchFamily="34" charset="0"/>
              </a:rPr>
              <a:t>provide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brief:</a:t>
            </a:r>
          </a:p>
          <a:p>
            <a:r>
              <a:rPr lang="en-US" dirty="0" smtClean="0">
                <a:latin typeface="Calibri Light" panose="020F0302020204030204" pitchFamily="34" charset="0"/>
              </a:rPr>
              <a:t> - </a:t>
            </a:r>
            <a:r>
              <a:rPr lang="en-US" u="sng" dirty="0" smtClean="0">
                <a:latin typeface="Calibri Light" panose="020F0302020204030204" pitchFamily="34" charset="0"/>
              </a:rPr>
              <a:t>dipoles</a:t>
            </a:r>
            <a:r>
              <a:rPr lang="en-US" dirty="0" smtClean="0">
                <a:latin typeface="Calibri Light" panose="020F0302020204030204" pitchFamily="34" charset="0"/>
              </a:rPr>
              <a:t> bend the beam, in fact they are also called </a:t>
            </a:r>
            <a:r>
              <a:rPr lang="en-US" u="sng" dirty="0" smtClean="0">
                <a:latin typeface="Calibri Light" panose="020F0302020204030204" pitchFamily="34" charset="0"/>
              </a:rPr>
              <a:t>bending magnets</a:t>
            </a:r>
            <a:endParaRPr lang="en-US" dirty="0" smtClean="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quadrupoles</a:t>
            </a:r>
            <a:r>
              <a:rPr lang="en-US" dirty="0" smtClean="0">
                <a:latin typeface="Calibri Light" panose="020F0302020204030204" pitchFamily="34" charset="0"/>
              </a:rPr>
              <a:t> focus the beam</a:t>
            </a:r>
          </a:p>
          <a:p>
            <a:r>
              <a:rPr lang="en-US" dirty="0" smtClean="0">
                <a:latin typeface="Calibri Light" panose="020F0302020204030204" pitchFamily="34" charset="0"/>
              </a:rPr>
              <a:t>These are usually the main magnets in synchrotrons and transfer lines.</a:t>
            </a:r>
          </a:p>
          <a:p>
            <a:endParaRPr lang="en-US" dirty="0" smtClean="0">
              <a:latin typeface="Calibri Light" panose="020F0302020204030204" pitchFamily="34" charset="0"/>
            </a:endParaRPr>
          </a:p>
          <a:p>
            <a:r>
              <a:rPr lang="en-US" dirty="0" smtClean="0">
                <a:latin typeface="Calibri Light" panose="020F0302020204030204" pitchFamily="34" charset="0"/>
              </a:rPr>
              <a:t>A </a:t>
            </a:r>
            <a:r>
              <a:rPr lang="en-US" u="sng" dirty="0" smtClean="0">
                <a:latin typeface="Calibri Light" panose="020F0302020204030204" pitchFamily="34" charset="0"/>
              </a:rPr>
              <a:t>combined function bending</a:t>
            </a:r>
            <a:r>
              <a:rPr lang="en-US" dirty="0" smtClean="0">
                <a:latin typeface="Calibri Light" panose="020F0302020204030204" pitchFamily="34" charset="0"/>
              </a:rPr>
              <a:t> magnet is a superposition of a dipole and a quadrupole: it bends and focuses the beam at the same time. They are less popular now with respect to the early days of synchrotrons; still, they are used in some modern machines, for ex. light sources. There are examples of both resistive and superconducting combined function bending magnets.</a:t>
            </a:r>
          </a:p>
        </p:txBody>
      </p:sp>
    </p:spTree>
    <p:extLst>
      <p:ext uri="{BB962C8B-B14F-4D97-AF65-F5344CB8AC3E}">
        <p14:creationId xmlns:p14="http://schemas.microsoft.com/office/powerpoint/2010/main" val="4046091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t>
            </a:r>
            <a:r>
              <a:rPr lang="en-US" u="sng" dirty="0" smtClean="0">
                <a:latin typeface="Calibri Light" panose="020F0302020204030204" pitchFamily="34" charset="0"/>
              </a:rPr>
              <a:t>electromagnets</a:t>
            </a:r>
            <a:r>
              <a:rPr lang="en-US" baseline="0" dirty="0" smtClean="0">
                <a:latin typeface="Calibri Light" panose="020F0302020204030204" pitchFamily="34" charset="0"/>
              </a:rPr>
              <a:t> the field is</a:t>
            </a:r>
            <a:r>
              <a:rPr lang="en-US" dirty="0" smtClean="0">
                <a:latin typeface="Calibri Light" panose="020F0302020204030204" pitchFamily="34" charset="0"/>
              </a:rPr>
              <a:t> produced by </a:t>
            </a:r>
            <a:r>
              <a:rPr lang="en-US" baseline="0" dirty="0" smtClean="0">
                <a:latin typeface="Calibri Light" panose="020F0302020204030204" pitchFamily="34" charset="0"/>
              </a:rPr>
              <a:t>electrical currents going through the windings. In </a:t>
            </a:r>
            <a:r>
              <a:rPr lang="en-US" u="sng" baseline="0" dirty="0" smtClean="0">
                <a:latin typeface="Calibri Light" panose="020F0302020204030204" pitchFamily="34" charset="0"/>
              </a:rPr>
              <a:t>permanent magnets</a:t>
            </a:r>
            <a:r>
              <a:rPr lang="en-US" baseline="0" dirty="0" smtClean="0">
                <a:latin typeface="Calibri Light" panose="020F0302020204030204" pitchFamily="34" charset="0"/>
              </a:rPr>
              <a:t>, on the other hand,</a:t>
            </a:r>
            <a:r>
              <a:rPr lang="en-US" dirty="0" smtClean="0">
                <a:latin typeface="Calibri Light" panose="020F0302020204030204" pitchFamily="34" charset="0"/>
              </a:rPr>
              <a:t> </a:t>
            </a:r>
            <a:r>
              <a:rPr lang="en-US" baseline="0" dirty="0" smtClean="0">
                <a:latin typeface="Calibri Light" panose="020F0302020204030204" pitchFamily="34" charset="0"/>
              </a:rPr>
              <a:t>the field</a:t>
            </a:r>
            <a:r>
              <a:rPr lang="en-US" dirty="0" smtClean="0">
                <a:latin typeface="Calibri Light" panose="020F0302020204030204" pitchFamily="34" charset="0"/>
              </a:rPr>
              <a:t> </a:t>
            </a:r>
            <a:r>
              <a:rPr lang="en-US" baseline="0" dirty="0" smtClean="0">
                <a:latin typeface="Calibri Light" panose="020F0302020204030204" pitchFamily="34" charset="0"/>
              </a:rPr>
              <a:t>is produced by hard magnetic material, such as </a:t>
            </a:r>
            <a:r>
              <a:rPr lang="en-US" baseline="0" dirty="0" err="1" smtClean="0">
                <a:latin typeface="Calibri Light" panose="020F0302020204030204" pitchFamily="34" charset="0"/>
              </a:rPr>
              <a:t>NdFeB</a:t>
            </a:r>
            <a:r>
              <a:rPr lang="en-US" baseline="0" dirty="0" smtClean="0">
                <a:latin typeface="Calibri Light" panose="020F0302020204030204" pitchFamily="34" charset="0"/>
              </a:rPr>
              <a:t> or </a:t>
            </a:r>
            <a:r>
              <a:rPr lang="en-US" baseline="0" dirty="0" err="1" smtClean="0">
                <a:latin typeface="Calibri Light" panose="020F0302020204030204" pitchFamily="34" charset="0"/>
              </a:rPr>
              <a:t>SmCo</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u="sng" dirty="0" smtClean="0">
                <a:latin typeface="Calibri Light" panose="020F0302020204030204" pitchFamily="34" charset="0"/>
              </a:rPr>
              <a:t>Iron dominated</a:t>
            </a:r>
            <a:r>
              <a:rPr lang="en-US" dirty="0" smtClean="0">
                <a:latin typeface="Calibri Light" panose="020F0302020204030204" pitchFamily="34" charset="0"/>
              </a:rPr>
              <a:t> magnets use a yoke (usually</a:t>
            </a:r>
            <a:r>
              <a:rPr lang="en-US" baseline="0" dirty="0" smtClean="0">
                <a:latin typeface="Calibri Light" panose="020F0302020204030204" pitchFamily="34" charset="0"/>
              </a:rPr>
              <a:t> in electrical steel or iron) to guide,</a:t>
            </a:r>
            <a:r>
              <a:rPr lang="en-US" dirty="0" smtClean="0">
                <a:latin typeface="Calibri Light" panose="020F0302020204030204" pitchFamily="34" charset="0"/>
              </a:rPr>
              <a:t> </a:t>
            </a:r>
            <a:r>
              <a:rPr lang="en-US" baseline="0" dirty="0" smtClean="0">
                <a:latin typeface="Calibri Light" panose="020F0302020204030204" pitchFamily="34" charset="0"/>
              </a:rPr>
              <a:t>shape and reinforce the field; the position of the coils (or permanent magnets) is of minor importance for the strength and homogeneity of the field. </a:t>
            </a:r>
            <a:r>
              <a:rPr lang="en-US" u="sng" baseline="0" dirty="0" smtClean="0">
                <a:latin typeface="Calibri Light" panose="020F0302020204030204" pitchFamily="34" charset="0"/>
              </a:rPr>
              <a:t>Coil dominated</a:t>
            </a:r>
            <a:r>
              <a:rPr lang="en-US" baseline="0" dirty="0" smtClean="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smtClean="0">
                <a:latin typeface="Calibri Light" panose="020F0302020204030204" pitchFamily="34" charset="0"/>
              </a:rPr>
              <a:t>Normal conducting</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resistive</a:t>
            </a:r>
            <a:r>
              <a:rPr lang="en-US" baseline="0" dirty="0" smtClean="0">
                <a:latin typeface="Calibri Light" panose="020F0302020204030204" pitchFamily="34" charset="0"/>
              </a:rPr>
              <a:t>) magnets have resistive coils, in copper or aluminum, and they are operated around </a:t>
            </a:r>
            <a:r>
              <a:rPr lang="en-US" dirty="0" smtClean="0">
                <a:latin typeface="Calibri Light" panose="020F0302020204030204" pitchFamily="34" charset="0"/>
              </a:rPr>
              <a:t>room temperature</a:t>
            </a:r>
            <a:r>
              <a:rPr lang="en-US" baseline="0" dirty="0" smtClean="0">
                <a:latin typeface="Calibri Light" panose="020F0302020204030204" pitchFamily="34" charset="0"/>
              </a:rPr>
              <a:t>. Joule heating has to be taken into consideration; </a:t>
            </a:r>
            <a:r>
              <a:rPr lang="en-US" dirty="0" smtClean="0">
                <a:latin typeface="Calibri Light" panose="020F0302020204030204" pitchFamily="34" charset="0"/>
              </a:rPr>
              <a:t>when air </a:t>
            </a:r>
            <a:r>
              <a:rPr lang="en-US" baseline="0" dirty="0" smtClean="0">
                <a:latin typeface="Calibri Light" panose="020F0302020204030204" pitchFamily="34" charset="0"/>
              </a:rPr>
              <a:t>cooling (natural convection)</a:t>
            </a:r>
            <a:r>
              <a:rPr lang="en-US" dirty="0" smtClean="0">
                <a:latin typeface="Calibri Light" panose="020F0302020204030204" pitchFamily="34" charset="0"/>
              </a:rPr>
              <a:t> is not enough, </a:t>
            </a:r>
            <a:r>
              <a:rPr lang="en-US" baseline="0" dirty="0" smtClean="0">
                <a:latin typeface="Calibri Light" panose="020F0302020204030204" pitchFamily="34" charset="0"/>
              </a:rPr>
              <a:t>typically</a:t>
            </a:r>
            <a:r>
              <a:rPr lang="en-US" dirty="0" smtClean="0">
                <a:latin typeface="Calibri Light" panose="020F0302020204030204" pitchFamily="34" charset="0"/>
              </a:rPr>
              <a:t> a forced flow of demineralized water is added</a:t>
            </a:r>
            <a:r>
              <a:rPr lang="en-US" baseline="0" dirty="0" smtClean="0">
                <a:latin typeface="Calibri Light" panose="020F0302020204030204" pitchFamily="34" charset="0"/>
              </a:rPr>
              <a:t>.</a:t>
            </a:r>
          </a:p>
          <a:p>
            <a:r>
              <a:rPr lang="en-US" u="sng" baseline="0" dirty="0" smtClean="0">
                <a:latin typeface="Calibri Light" panose="020F0302020204030204" pitchFamily="34" charset="0"/>
              </a:rPr>
              <a:t>Superconducting magnets</a:t>
            </a:r>
            <a:r>
              <a:rPr lang="en-US" baseline="0" dirty="0" smtClean="0">
                <a:latin typeface="Calibri Light" panose="020F0302020204030204" pitchFamily="34" charset="0"/>
              </a:rPr>
              <a:t> have superconducting coils, with no Joule heating. The known technical superconductors need to be cooled at cryogenic temperatures to work.</a:t>
            </a:r>
          </a:p>
          <a:p>
            <a:r>
              <a:rPr lang="en-US" baseline="0" dirty="0" smtClean="0">
                <a:latin typeface="Calibri Light" panose="020F0302020204030204" pitchFamily="34" charset="0"/>
              </a:rPr>
              <a:t>The mode of operation can be </a:t>
            </a:r>
            <a:r>
              <a:rPr lang="en-US" u="sng" baseline="0" dirty="0" smtClean="0">
                <a:latin typeface="Calibri Light" panose="020F0302020204030204" pitchFamily="34" charset="0"/>
              </a:rPr>
              <a:t>static</a:t>
            </a:r>
            <a:r>
              <a:rPr lang="en-US" u="none" baseline="0" dirty="0" smtClean="0">
                <a:latin typeface="Calibri Light" panose="020F0302020204030204" pitchFamily="34" charset="0"/>
              </a:rPr>
              <a:t> </a:t>
            </a:r>
            <a:r>
              <a:rPr lang="en-US" baseline="0" dirty="0" smtClean="0">
                <a:latin typeface="Calibri Light" panose="020F0302020204030204" pitchFamily="34" charset="0"/>
              </a:rPr>
              <a:t>(dc, ex. main magnets in a collider or synchrotron light source), </a:t>
            </a:r>
            <a:r>
              <a:rPr lang="en-US" u="sng" baseline="0" dirty="0" smtClean="0">
                <a:latin typeface="Calibri Light" panose="020F0302020204030204" pitchFamily="34" charset="0"/>
              </a:rPr>
              <a:t>cycled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ramped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slow pulsed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(ex. main magnets in a synchrotron for hadron therapy) or </a:t>
            </a:r>
            <a:r>
              <a:rPr lang="en-US" u="sng" baseline="0" dirty="0" smtClean="0">
                <a:latin typeface="Calibri Light" panose="020F0302020204030204" pitchFamily="34" charset="0"/>
              </a:rPr>
              <a:t>fast pulsed</a:t>
            </a:r>
            <a:r>
              <a:rPr lang="en-US" baseline="0" dirty="0" smtClean="0">
                <a:latin typeface="Calibri Light" panose="020F0302020204030204" pitchFamily="34" charset="0"/>
              </a:rPr>
              <a:t> (ex. kickers).</a:t>
            </a:r>
          </a:p>
          <a:p>
            <a:r>
              <a:rPr lang="en-US" baseline="0" dirty="0" smtClean="0">
                <a:latin typeface="Calibri Light" panose="020F0302020204030204" pitchFamily="34" charset="0"/>
              </a:rPr>
              <a:t>In some cases, there might be some hybrids, e.g. an electromagnet with some permanent magnet.</a:t>
            </a:r>
          </a:p>
        </p:txBody>
      </p:sp>
    </p:spTree>
    <p:extLst>
      <p:ext uri="{BB962C8B-B14F-4D97-AF65-F5344CB8AC3E}">
        <p14:creationId xmlns:p14="http://schemas.microsoft.com/office/powerpoint/2010/main" val="902643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i="0" dirty="0" smtClean="0">
                <a:latin typeface="Calibri Light" panose="020F0302020204030204" pitchFamily="34" charset="0"/>
                <a:ea typeface="ＭＳ Ｐゴシック" pitchFamily="34" charset="-128"/>
              </a:rPr>
              <a:t>Hans Christian </a:t>
            </a:r>
            <a:r>
              <a:rPr lang="en-US" sz="1200" i="0" dirty="0" err="1" smtClean="0">
                <a:latin typeface="Calibri Light" panose="020F0302020204030204" pitchFamily="34" charset="0"/>
                <a:ea typeface="ＭＳ Ｐゴシック" pitchFamily="34" charset="-128"/>
              </a:rPr>
              <a:t>Ørsted</a:t>
            </a:r>
            <a:r>
              <a:rPr lang="en-US" sz="1200" i="0" dirty="0" smtClean="0">
                <a:latin typeface="Calibri Light" panose="020F0302020204030204" pitchFamily="34" charset="0"/>
                <a:ea typeface="ＭＳ Ｐゴシック" pitchFamily="34" charset="-128"/>
              </a:rPr>
              <a:t> showed that closing an electric circuit induces an effect on a compass needle. The flux lines are concentric circuits around the wire.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latin typeface="Calibri Light" panose="020F0302020204030204" pitchFamily="34" charset="0"/>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Light" panose="020F0302020204030204" pitchFamily="34" charset="0"/>
                <a:ea typeface="ＭＳ Ｐゴシック" pitchFamily="34" charset="-128"/>
              </a:rPr>
              <a:t>You can find two nice animations on the internet:</a:t>
            </a:r>
          </a:p>
          <a:p>
            <a:pPr lvl="0">
              <a:defRPr/>
            </a:pPr>
            <a:r>
              <a:rPr lang="en-US" dirty="0">
                <a:latin typeface="Calibri Light" panose="020F0302020204030204" pitchFamily="34" charset="0"/>
                <a:ea typeface="ＭＳ Ｐゴシック" pitchFamily="34" charset="-128"/>
              </a:rPr>
              <a:t> </a:t>
            </a:r>
            <a:r>
              <a:rPr lang="en-US" dirty="0" smtClean="0">
                <a:latin typeface="Calibri Light" panose="020F0302020204030204" pitchFamily="34" charset="0"/>
                <a:ea typeface="ＭＳ Ｐゴシック" pitchFamily="34" charset="-128"/>
              </a:rPr>
              <a:t>- by </a:t>
            </a:r>
            <a:r>
              <a:rPr lang="en-US" dirty="0" err="1" smtClean="0">
                <a:latin typeface="Calibri Light" panose="020F0302020204030204" pitchFamily="34" charset="0"/>
                <a:ea typeface="ＭＳ Ｐゴシック" pitchFamily="34" charset="-128"/>
              </a:rPr>
              <a:t>Museo</a:t>
            </a:r>
            <a:r>
              <a:rPr lang="en-US" dirty="0">
                <a:latin typeface="Calibri Light" panose="020F0302020204030204" pitchFamily="34" charset="0"/>
                <a:ea typeface="ＭＳ Ｐゴシック" pitchFamily="34" charset="-128"/>
              </a:rPr>
              <a:t> Galileo, </a:t>
            </a:r>
            <a:r>
              <a:rPr lang="en-US" u="sng" dirty="0" smtClean="0">
                <a:latin typeface="Calibri Light" panose="020F0302020204030204" pitchFamily="34" charset="0"/>
                <a:ea typeface="ＭＳ Ｐゴシック" pitchFamily="34" charset="-128"/>
              </a:rPr>
              <a:t>www.youtube.com/watch?v</a:t>
            </a:r>
            <a:r>
              <a:rPr lang="en-US" u="sng" dirty="0">
                <a:latin typeface="Calibri Light" panose="020F0302020204030204" pitchFamily="34" charset="0"/>
                <a:ea typeface="ＭＳ Ｐゴシック" pitchFamily="34" charset="-128"/>
              </a:rPr>
              <a:t>=-</a:t>
            </a:r>
            <a:r>
              <a:rPr lang="en-US" u="sng" dirty="0" smtClean="0">
                <a:latin typeface="Calibri Light" panose="020F0302020204030204" pitchFamily="34" charset="0"/>
                <a:ea typeface="ＭＳ Ｐゴシック" pitchFamily="34" charset="-128"/>
              </a:rPr>
              <a:t>w-1-4Xnjuw</a:t>
            </a:r>
          </a:p>
          <a:p>
            <a:pPr lvl="0">
              <a:defRPr/>
            </a:pPr>
            <a:r>
              <a:rPr lang="en-US" dirty="0">
                <a:latin typeface="Calibri Light" panose="020F0302020204030204" pitchFamily="34" charset="0"/>
                <a:ea typeface="ＭＳ Ｐゴシック" pitchFamily="34" charset="-128"/>
              </a:rPr>
              <a:t> </a:t>
            </a:r>
            <a:r>
              <a:rPr lang="en-US" dirty="0" smtClean="0">
                <a:latin typeface="Calibri Light" panose="020F0302020204030204" pitchFamily="34" charset="0"/>
                <a:ea typeface="ＭＳ Ｐゴシック" pitchFamily="34" charset="-128"/>
              </a:rPr>
              <a:t>- </a:t>
            </a:r>
            <a:r>
              <a:rPr lang="en-US" dirty="0">
                <a:latin typeface="Calibri Light" panose="020F0302020204030204" pitchFamily="34" charset="0"/>
                <a:ea typeface="ＭＳ Ｐゴシック" pitchFamily="34" charset="-128"/>
              </a:rPr>
              <a:t>by the National </a:t>
            </a:r>
            <a:r>
              <a:rPr lang="en-US" dirty="0" err="1" smtClean="0">
                <a:latin typeface="Calibri Light" panose="020F0302020204030204" pitchFamily="34" charset="0"/>
                <a:ea typeface="ＭＳ Ｐゴシック" pitchFamily="34" charset="-128"/>
              </a:rPr>
              <a:t>MagLab</a:t>
            </a:r>
            <a:r>
              <a:rPr lang="en-US" dirty="0">
                <a:latin typeface="Calibri Light" panose="020F0302020204030204" pitchFamily="34" charset="0"/>
                <a:ea typeface="ＭＳ Ｐゴシック" pitchFamily="34" charset="-128"/>
              </a:rPr>
              <a:t>, </a:t>
            </a:r>
            <a:r>
              <a:rPr lang="en-US" u="sng" dirty="0" smtClean="0">
                <a:latin typeface="Calibri Light" panose="020F0302020204030204" pitchFamily="34" charset="0"/>
                <a:ea typeface="ＭＳ Ｐゴシック" pitchFamily="34" charset="-128"/>
              </a:rPr>
              <a:t>www.youtube.com/watch?v=RwilgsQ9xaM</a:t>
            </a:r>
            <a:endParaRPr lang="en-US" u="sng" dirty="0" smtClean="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latin typeface="Calibri Light" panose="020F0302020204030204" pitchFamily="34" charset="0"/>
              </a:rPr>
              <a:t>In 1824 William Sturgeon found that </a:t>
            </a:r>
            <a:r>
              <a:rPr lang="en-GB" dirty="0" smtClean="0">
                <a:latin typeface="Calibri Light" panose="020F0302020204030204" pitchFamily="34" charset="0"/>
              </a:rPr>
              <a:t>having iron </a:t>
            </a:r>
            <a:r>
              <a:rPr lang="en-GB" dirty="0">
                <a:latin typeface="Calibri Light" panose="020F0302020204030204" pitchFamily="34" charset="0"/>
              </a:rPr>
              <a:t>inside the coil greatly increased the resulting magnetic field. Sturgeon also bent the iron core into a U-shape to bring the poles closer together, thus concentrating the magnetic field </a:t>
            </a:r>
            <a:r>
              <a:rPr lang="en-GB" dirty="0" smtClean="0">
                <a:latin typeface="Calibri Light" panose="020F0302020204030204" pitchFamily="34" charset="0"/>
              </a:rPr>
              <a:t>lines.</a:t>
            </a:r>
          </a:p>
          <a:p>
            <a:pPr>
              <a:defRPr/>
            </a:pPr>
            <a:endParaRPr lang="en-GB" dirty="0">
              <a:latin typeface="Calibri Light" panose="020F0302020204030204" pitchFamily="34" charset="0"/>
            </a:endParaRPr>
          </a:p>
          <a:p>
            <a:pPr>
              <a:defRPr/>
            </a:pPr>
            <a:r>
              <a:rPr lang="en-GB" dirty="0" smtClean="0">
                <a:latin typeface="Calibri Light" panose="020F0302020204030204" pitchFamily="34" charset="0"/>
              </a:rPr>
              <a:t>The </a:t>
            </a:r>
            <a:r>
              <a:rPr lang="en-GB" dirty="0">
                <a:latin typeface="Calibri Light" panose="020F0302020204030204" pitchFamily="34" charset="0"/>
              </a:rPr>
              <a:t>electromagnet was made of 18 turns of bare copper wire (insulated wire had not yet been invented), with mercury cups acting as </a:t>
            </a:r>
            <a:r>
              <a:rPr lang="en-GB" dirty="0" smtClean="0">
                <a:latin typeface="Calibri Light" panose="020F0302020204030204" pitchFamily="34" charset="0"/>
              </a:rPr>
              <a:t>switches.</a:t>
            </a:r>
          </a:p>
          <a:p>
            <a:pPr>
              <a:defRPr/>
            </a:pPr>
            <a:endParaRPr lang="en-GB" dirty="0">
              <a:latin typeface="Calibri Light" panose="020F0302020204030204" pitchFamily="34" charset="0"/>
            </a:endParaRPr>
          </a:p>
          <a:p>
            <a:pPr>
              <a:defRPr/>
            </a:pPr>
            <a:r>
              <a:rPr lang="en-GB" dirty="0" smtClean="0">
                <a:latin typeface="Calibri Light" panose="020F0302020204030204" pitchFamily="34" charset="0"/>
              </a:rPr>
              <a:t>He </a:t>
            </a:r>
            <a:r>
              <a:rPr lang="en-GB" dirty="0">
                <a:latin typeface="Calibri Light" panose="020F0302020204030204" pitchFamily="34" charset="0"/>
              </a:rPr>
              <a:t>displayed its power by lifting nine pounds (4.1 kg) with a seven ounce (200 g) piece of iron wrapped with wire through which a current from a single battery was sent.</a:t>
            </a:r>
            <a:endParaRPr lang="en-US" dirty="0">
              <a:latin typeface="Calibri Light" panose="020F03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i="0" dirty="0" smtClean="0">
              <a:latin typeface="Calibri Light" panose="020F0302020204030204" pitchFamily="34" charset="0"/>
              <a:ea typeface="ＭＳ Ｐゴシック" pitchFamily="34" charset="-128"/>
            </a:endParaRPr>
          </a:p>
          <a:p>
            <a:endParaRPr lang="en-GB" sz="1000" dirty="0" smtClean="0">
              <a:latin typeface="Calibri Light" panose="020F0302020204030204" pitchFamily="34" charset="0"/>
            </a:endParaRPr>
          </a:p>
          <a:p>
            <a:r>
              <a:rPr lang="en-GB" sz="1000" dirty="0" smtClean="0">
                <a:latin typeface="Calibri Light" panose="020F0302020204030204" pitchFamily="34" charset="0"/>
              </a:rPr>
              <a:t>sources</a:t>
            </a:r>
            <a:r>
              <a:rPr lang="en-GB" sz="1000" dirty="0">
                <a:latin typeface="Calibri Light" panose="020F0302020204030204" pitchFamily="34" charset="0"/>
              </a:rPr>
              <a:t>:</a:t>
            </a:r>
          </a:p>
          <a:p>
            <a:r>
              <a:rPr lang="en-GB" sz="1000" dirty="0">
                <a:latin typeface="Calibri Light" panose="020F0302020204030204" pitchFamily="34" charset="0"/>
              </a:rPr>
              <a:t>Wikipedia</a:t>
            </a:r>
          </a:p>
          <a:p>
            <a:r>
              <a:rPr lang="en-GB" sz="1000" u="sng" dirty="0">
                <a:latin typeface="Calibri Light" panose="020F0302020204030204" pitchFamily="34" charset="0"/>
              </a:rPr>
              <a:t>http://</a:t>
            </a:r>
            <a:r>
              <a:rPr lang="en-GB" sz="1000" u="sng" dirty="0" smtClean="0">
                <a:latin typeface="Calibri Light" panose="020F0302020204030204" pitchFamily="34" charset="0"/>
              </a:rPr>
              <a:t>physics.kenyon.edu/EarlyApparatus/Electricity/Electromagnet/Electromagnet.html</a:t>
            </a:r>
          </a:p>
          <a:p>
            <a:r>
              <a:rPr lang="en-GB" sz="1000" u="sng" dirty="0">
                <a:latin typeface="Calibri Light" panose="020F0302020204030204" pitchFamily="34" charset="0"/>
              </a:rPr>
              <a:t>http://</a:t>
            </a:r>
            <a:r>
              <a:rPr lang="en-GB" sz="1000" u="sng" dirty="0" smtClean="0">
                <a:latin typeface="Calibri Light" panose="020F0302020204030204" pitchFamily="34" charset="0"/>
              </a:rPr>
              <a:t>etc.usf.edu/clipart/galleries/380-magnetism</a:t>
            </a:r>
            <a:r>
              <a:rPr lang="en-GB" sz="1000" dirty="0" smtClean="0">
                <a:latin typeface="Calibri Light" panose="020F0302020204030204" pitchFamily="34" charset="0"/>
              </a:rPr>
              <a:t> (for this and other </a:t>
            </a:r>
            <a:r>
              <a:rPr lang="en-GB" sz="1000" dirty="0" err="1" smtClean="0">
                <a:latin typeface="Calibri Light" panose="020F0302020204030204" pitchFamily="34" charset="0"/>
              </a:rPr>
              <a:t>cliparts</a:t>
            </a:r>
            <a:r>
              <a:rPr lang="en-GB" sz="1000" dirty="0" smtClean="0">
                <a:latin typeface="Calibri Light" panose="020F0302020204030204" pitchFamily="34" charset="0"/>
              </a:rPr>
              <a:t>)</a:t>
            </a:r>
            <a:endParaRPr lang="en-GB" sz="1000"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experiments of </a:t>
            </a:r>
            <a:r>
              <a:rPr lang="en-GB" dirty="0" err="1" smtClean="0">
                <a:latin typeface="Calibri Light" panose="020F0302020204030204" pitchFamily="34" charset="0"/>
              </a:rPr>
              <a:t>Ørsted</a:t>
            </a:r>
            <a:r>
              <a:rPr lang="en-GB" dirty="0" smtClean="0">
                <a:latin typeface="Calibri Light" panose="020F0302020204030204" pitchFamily="34" charset="0"/>
              </a:rPr>
              <a:t> and Sturgeon show the basic principles on which our magnets work, at least in static conditions.</a:t>
            </a:r>
          </a:p>
          <a:p>
            <a:endParaRPr lang="en-GB" dirty="0" smtClean="0">
              <a:latin typeface="Calibri Light" panose="020F0302020204030204" pitchFamily="34" charset="0"/>
            </a:endParaRPr>
          </a:p>
          <a:p>
            <a:r>
              <a:rPr lang="en-GB" dirty="0" smtClean="0">
                <a:latin typeface="Calibri Light" panose="020F0302020204030204" pitchFamily="34" charset="0"/>
              </a:rPr>
              <a:t>Macroscopically also the most modern superconducting magnets work on the first two principles (an electrical current induces a field and iron reinforces it) – just the material of the coil itself has no electrical resistance.</a:t>
            </a:r>
          </a:p>
        </p:txBody>
      </p:sp>
    </p:spTree>
    <p:extLst>
      <p:ext uri="{BB962C8B-B14F-4D97-AF65-F5344CB8AC3E}">
        <p14:creationId xmlns:p14="http://schemas.microsoft.com/office/powerpoint/2010/main" val="70776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 </a:t>
            </a:r>
            <a:endParaRPr lang="en-US" dirty="0">
              <a:latin typeface="Calibri Light" panose="020F0302020204030204" pitchFamily="34" charset="0"/>
            </a:endParaRPr>
          </a:p>
        </p:txBody>
      </p:sp>
    </p:spTree>
    <p:extLst>
      <p:ext uri="{BB962C8B-B14F-4D97-AF65-F5344CB8AC3E}">
        <p14:creationId xmlns:p14="http://schemas.microsoft.com/office/powerpoint/2010/main" val="2630661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 </a:t>
            </a:r>
            <a:endParaRPr lang="en-US" dirty="0">
              <a:latin typeface="Calibri Light" panose="020F0302020204030204" pitchFamily="34" charset="0"/>
            </a:endParaRPr>
          </a:p>
        </p:txBody>
      </p:sp>
    </p:spTree>
    <p:extLst>
      <p:ext uri="{BB962C8B-B14F-4D97-AF65-F5344CB8AC3E}">
        <p14:creationId xmlns:p14="http://schemas.microsoft.com/office/powerpoint/2010/main" val="7958567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jargon</a:t>
            </a:r>
            <a:r>
              <a:rPr lang="en-US" baseline="0" dirty="0" smtClean="0">
                <a:latin typeface="Calibri Light" panose="020F0302020204030204" pitchFamily="34" charset="0"/>
              </a:rPr>
              <a:t> used in particle accelerator magnets is somewhat different from that used in classical electromagnetism.</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B is usually referred to as the magnetic field and it is measured in Tesla [T], or Weber/m</a:t>
            </a:r>
            <a:r>
              <a:rPr lang="en-US"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a:t>
            </a:r>
            <a:r>
              <a:rPr lang="en-US" dirty="0" err="1" smtClean="0">
                <a:latin typeface="Calibri Light" panose="020F0302020204030204" pitchFamily="34" charset="0"/>
              </a:rPr>
              <a:t>Wb</a:t>
            </a:r>
            <a:r>
              <a:rPr lang="en-US" dirty="0" smtClean="0">
                <a:latin typeface="Calibri Light" panose="020F0302020204030204" pitchFamily="34" charset="0"/>
              </a:rPr>
              <a:t>/m</a:t>
            </a:r>
            <a:r>
              <a:rPr lang="en-US" baseline="30000" dirty="0" smtClean="0">
                <a:latin typeface="Calibri Light" panose="020F0302020204030204" pitchFamily="34" charset="0"/>
              </a:rPr>
              <a:t>2</a:t>
            </a:r>
            <a:r>
              <a:rPr lang="en-US" dirty="0" smtClean="0">
                <a:latin typeface="Calibri Light" panose="020F0302020204030204" pitchFamily="34" charset="0"/>
              </a:rPr>
              <a:t>].</a:t>
            </a:r>
            <a:r>
              <a:rPr lang="en-US" baseline="0" dirty="0" smtClean="0">
                <a:latin typeface="Calibri Light" panose="020F0302020204030204" pitchFamily="34" charset="0"/>
              </a:rPr>
              <a:t> This is the field</a:t>
            </a:r>
            <a:r>
              <a:rPr lang="en-US" dirty="0" smtClean="0">
                <a:latin typeface="Calibri Light" panose="020F0302020204030204" pitchFamily="34" charset="0"/>
              </a:rPr>
              <a:t> seen by </a:t>
            </a:r>
            <a:r>
              <a:rPr lang="en-US" baseline="0" dirty="0" smtClean="0">
                <a:latin typeface="Calibri Light" panose="020F0302020204030204" pitchFamily="34" charset="0"/>
              </a:rPr>
              <a:t>the beam,</a:t>
            </a:r>
            <a:r>
              <a:rPr lang="en-US" dirty="0" smtClean="0">
                <a:latin typeface="Calibri Light" panose="020F0302020204030204" pitchFamily="34" charset="0"/>
              </a:rPr>
              <a:t> </a:t>
            </a:r>
            <a:r>
              <a:rPr lang="en-US" baseline="0" dirty="0" smtClean="0">
                <a:latin typeface="Calibri Light" panose="020F0302020204030204" pitchFamily="34" charset="0"/>
              </a:rPr>
              <a:t>through Lorentz force.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H is mostly used when dealing with iron dominated magnets, in particular to compute the magnetomotive force, produced in a ferromagnetic material by the electrical current in the coils. H is measured in </a:t>
            </a:r>
            <a:r>
              <a:rPr lang="en-US" baseline="0" dirty="0" err="1" smtClean="0">
                <a:latin typeface="Calibri Light" panose="020F0302020204030204" pitchFamily="34" charset="0"/>
              </a:rPr>
              <a:t>Ampe</a:t>
            </a:r>
            <a:r>
              <a:rPr lang="it-IT" baseline="0" dirty="0" smtClean="0">
                <a:latin typeface="Calibri Light" panose="020F0302020204030204" pitchFamily="34" charset="0"/>
              </a:rPr>
              <a:t>re/m [A/m] and usually referred to simply as the H</a:t>
            </a:r>
            <a:r>
              <a:rPr lang="it-IT" dirty="0" smtClean="0">
                <a:latin typeface="Calibri Light" panose="020F0302020204030204" pitchFamily="34" charset="0"/>
              </a:rPr>
              <a:t> </a:t>
            </a:r>
            <a:r>
              <a:rPr lang="it-IT" baseline="0" dirty="0" smtClean="0">
                <a:latin typeface="Calibri Light" panose="020F0302020204030204" pitchFamily="34" charset="0"/>
              </a:rPr>
              <a:t>field, or as the magnetic field strength, although the latter can be misleading in this context.</a:t>
            </a:r>
          </a:p>
          <a:p>
            <a:endParaRPr lang="it-IT" dirty="0">
              <a:latin typeface="Calibri Light" panose="020F0302020204030204" pitchFamily="34" charset="0"/>
            </a:endParaRPr>
          </a:p>
          <a:p>
            <a:r>
              <a:rPr lang="it-IT" baseline="0" dirty="0" smtClean="0">
                <a:latin typeface="Calibri Light" panose="020F0302020204030204" pitchFamily="34" charset="0"/>
              </a:rPr>
              <a:t>Old</a:t>
            </a:r>
            <a:r>
              <a:rPr lang="it-IT" dirty="0" smtClean="0">
                <a:latin typeface="Calibri Light" panose="020F0302020204030204" pitchFamily="34" charset="0"/>
              </a:rPr>
              <a:t> units for B are Gauss [G] and kiloGauss [kG]: 10000 G = 1 T = 10 kG.</a:t>
            </a:r>
          </a:p>
          <a:p>
            <a:endParaRPr lang="it-IT" dirty="0">
              <a:latin typeface="Calibri Light" panose="020F0302020204030204" pitchFamily="34" charset="0"/>
            </a:endParaRPr>
          </a:p>
          <a:p>
            <a:r>
              <a:rPr lang="it-IT" dirty="0">
                <a:latin typeface="Calibri Light" panose="020F0302020204030204" pitchFamily="34" charset="0"/>
              </a:rPr>
              <a:t>An old unit for H is </a:t>
            </a:r>
            <a:r>
              <a:rPr lang="it-IT" dirty="0" smtClean="0">
                <a:latin typeface="Calibri Light" panose="020F0302020204030204" pitchFamily="34" charset="0"/>
              </a:rPr>
              <a:t>Oersted </a:t>
            </a:r>
            <a:r>
              <a:rPr lang="it-IT" dirty="0">
                <a:latin typeface="Calibri Light" panose="020F0302020204030204" pitchFamily="34" charset="0"/>
              </a:rPr>
              <a:t>(</a:t>
            </a:r>
            <a:r>
              <a:rPr lang="it-IT" dirty="0" smtClean="0">
                <a:latin typeface="Calibri Light" panose="020F0302020204030204" pitchFamily="34" charset="0"/>
              </a:rPr>
              <a:t>Oe): 1 Oe = 1000/(4</a:t>
            </a:r>
            <a:r>
              <a:rPr lang="it-IT" dirty="0" smtClean="0">
                <a:latin typeface="Symbol" panose="05050102010706020507" pitchFamily="18" charset="2"/>
              </a:rPr>
              <a:t>p</a:t>
            </a:r>
            <a:r>
              <a:rPr lang="it-IT" dirty="0" smtClean="0">
                <a:latin typeface="Calibri Light" panose="020F0302020204030204" pitchFamily="34" charset="0"/>
              </a:rPr>
              <a:t>) A/m</a:t>
            </a:r>
            <a:endParaRPr lang="it-IT" baseline="0" dirty="0">
              <a:latin typeface="Calibri Light" panose="020F0302020204030204" pitchFamily="34" charset="0"/>
            </a:endParaRPr>
          </a:p>
        </p:txBody>
      </p:sp>
    </p:spTree>
    <p:extLst>
      <p:ext uri="{BB962C8B-B14F-4D97-AF65-F5344CB8AC3E}">
        <p14:creationId xmlns:p14="http://schemas.microsoft.com/office/powerpoint/2010/main" val="2676340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us</a:t>
                </a:r>
                <a:r>
                  <a:rPr lang="en-US" dirty="0" smtClean="0">
                    <a:latin typeface="Calibri Light" panose="020F0302020204030204" pitchFamily="34" charset="0"/>
                  </a:rPr>
                  <a:t> B is defined through its effect on moving charged particles (or electrical currents), where:</a:t>
                </a:r>
              </a:p>
              <a:p>
                <a:r>
                  <a:rPr lang="en-US" dirty="0">
                    <a:latin typeface="Calibri Light" panose="020F0302020204030204" pitchFamily="34" charset="0"/>
                  </a:rPr>
                  <a:t> </a:t>
                </a:r>
                <a:r>
                  <a:rPr lang="en-US" dirty="0" smtClean="0">
                    <a:latin typeface="Calibri Light" panose="020F0302020204030204" pitchFamily="34" charset="0"/>
                  </a:rPr>
                  <a:t>- </a:t>
                </a:r>
                <a:r>
                  <a:rPr lang="en-US" dirty="0" err="1" smtClean="0">
                    <a:latin typeface="Calibri Light" panose="020F0302020204030204" pitchFamily="34" charset="0"/>
                  </a:rPr>
                  <a:t>F</a:t>
                </a:r>
                <a:r>
                  <a:rPr lang="en-US" baseline="-25000" dirty="0" err="1" smtClean="0">
                    <a:latin typeface="Calibri Light" panose="020F0302020204030204" pitchFamily="34" charset="0"/>
                  </a:rPr>
                  <a:t>m</a:t>
                </a:r>
                <a:r>
                  <a:rPr lang="en-US" dirty="0" smtClean="0">
                    <a:latin typeface="Calibri Light" panose="020F0302020204030204" pitchFamily="34" charset="0"/>
                  </a:rPr>
                  <a:t> is the magnetic force</a:t>
                </a:r>
              </a:p>
              <a:p>
                <a:r>
                  <a:rPr lang="en-US" baseline="0" dirty="0">
                    <a:latin typeface="Calibri Light" panose="020F0302020204030204" pitchFamily="34" charset="0"/>
                  </a:rPr>
                  <a:t> </a:t>
                </a:r>
                <a:r>
                  <a:rPr lang="en-US" baseline="0" dirty="0" smtClean="0">
                    <a:latin typeface="Calibri Light" panose="020F0302020204030204" pitchFamily="34" charset="0"/>
                  </a:rPr>
                  <a:t>- q the electrical charge</a:t>
                </a:r>
              </a:p>
              <a:p>
                <a:r>
                  <a:rPr lang="en-US" dirty="0">
                    <a:latin typeface="Calibri Light" panose="020F0302020204030204" pitchFamily="34" charset="0"/>
                  </a:rPr>
                  <a:t> </a:t>
                </a:r>
                <a:r>
                  <a:rPr lang="en-US" dirty="0" smtClean="0">
                    <a:latin typeface="Calibri Light" panose="020F0302020204030204" pitchFamily="34" charset="0"/>
                  </a:rPr>
                  <a:t>- v the speed</a:t>
                </a:r>
              </a:p>
              <a:p>
                <a:r>
                  <a:rPr lang="en-US" baseline="0" dirty="0">
                    <a:latin typeface="Calibri Light" panose="020F0302020204030204" pitchFamily="34" charset="0"/>
                  </a:rPr>
                  <a:t> </a:t>
                </a:r>
                <a:r>
                  <a:rPr lang="en-US" baseline="0" dirty="0" smtClean="0">
                    <a:latin typeface="Calibri Light" panose="020F0302020204030204" pitchFamily="34" charset="0"/>
                  </a:rPr>
                  <a:t>- I</a:t>
                </a:r>
                <a:r>
                  <a:rPr lang="en-US" dirty="0" smtClean="0">
                    <a:latin typeface="Calibri Light" panose="020F0302020204030204" pitchFamily="34" charset="0"/>
                  </a:rPr>
                  <a:t> the current</a:t>
                </a:r>
              </a:p>
              <a:p>
                <a:r>
                  <a:rPr lang="en-US" dirty="0">
                    <a:latin typeface="Calibri Light" panose="020F0302020204030204" pitchFamily="34" charset="0"/>
                  </a:rPr>
                  <a:t> </a:t>
                </a:r>
                <a:r>
                  <a:rPr lang="en-US" dirty="0" smtClean="0">
                    <a:latin typeface="Calibri Light" panose="020F0302020204030204" pitchFamily="34" charset="0"/>
                  </a:rPr>
                  <a:t>- </a:t>
                </a:r>
                <a14:m>
                  <m:oMath xmlns:m="http://schemas.openxmlformats.org/officeDocument/2006/math">
                    <m:r>
                      <a:rPr lang="en-GB" b="0" smtClean="0">
                        <a:latin typeface="Cambria Math" panose="02040503050406030204" pitchFamily="18" charset="0"/>
                        <a:ea typeface="Cambria Math" panose="02040503050406030204" pitchFamily="18" charset="0"/>
                      </a:rPr>
                      <m:t>ℓ</m:t>
                    </m:r>
                  </m:oMath>
                </a14:m>
                <a:r>
                  <a:rPr lang="en-US" dirty="0" smtClean="0">
                    <a:latin typeface="Calibri Light" panose="020F0302020204030204" pitchFamily="34" charset="0"/>
                  </a:rPr>
                  <a:t> the (oriented) length</a:t>
                </a:r>
                <a:endParaRPr lang="en-US" baseline="0" dirty="0" smtClean="0">
                  <a:latin typeface="Calibri Light" panose="020F0302020204030204" pitchFamily="34" charset="0"/>
                </a:endParaRPr>
              </a:p>
              <a:p>
                <a:endParaRPr lang="en-US" sz="1000" dirty="0">
                  <a:latin typeface="Calibri Light" panose="020F0302020204030204" pitchFamily="34" charset="0"/>
                </a:endParaRPr>
              </a:p>
              <a:p>
                <a:r>
                  <a:rPr lang="en-US" dirty="0" smtClean="0">
                    <a:latin typeface="Calibri Light" panose="020F0302020204030204" pitchFamily="34" charset="0"/>
                  </a:rPr>
                  <a:t>Lorentz force is the main link between electromagnetism and mechanics.</a:t>
                </a:r>
              </a:p>
              <a:p>
                <a:endParaRPr lang="en-US" sz="1000" dirty="0" smtClean="0">
                  <a:latin typeface="Calibri Light" panose="020F0302020204030204" pitchFamily="34" charset="0"/>
                </a:endParaRPr>
              </a:p>
              <a:p>
                <a:r>
                  <a:rPr lang="en-US" dirty="0" smtClean="0">
                    <a:latin typeface="Calibri Light" panose="020F0302020204030204" pitchFamily="34" charset="0"/>
                  </a:rPr>
                  <a:t>Indeed </a:t>
                </a:r>
                <a:r>
                  <a:rPr lang="en-US" dirty="0">
                    <a:latin typeface="Calibri Light" panose="020F0302020204030204" pitchFamily="34" charset="0"/>
                  </a:rPr>
                  <a:t>also the </a:t>
                </a:r>
                <a:r>
                  <a:rPr lang="en-US" dirty="0" smtClean="0">
                    <a:latin typeface="Calibri Light" panose="020F0302020204030204" pitchFamily="34" charset="0"/>
                  </a:rPr>
                  <a:t>definition </a:t>
                </a:r>
                <a:r>
                  <a:rPr lang="en-US" dirty="0">
                    <a:latin typeface="Calibri Light" panose="020F0302020204030204" pitchFamily="34" charset="0"/>
                  </a:rPr>
                  <a:t>of T (Tesla</a:t>
                </a:r>
                <a:r>
                  <a:rPr lang="en-US" dirty="0" smtClean="0">
                    <a:latin typeface="Calibri Light" panose="020F0302020204030204" pitchFamily="34" charset="0"/>
                  </a:rPr>
                  <a:t>) is built upon this expression: </a:t>
                </a:r>
                <a:r>
                  <a:rPr lang="en-GB" dirty="0" smtClean="0">
                    <a:latin typeface="Calibri Light" panose="020F0302020204030204" pitchFamily="34" charset="0"/>
                  </a:rPr>
                  <a:t>a particle</a:t>
                </a:r>
                <a:r>
                  <a:rPr lang="en-GB" dirty="0">
                    <a:latin typeface="Calibri Light" panose="020F0302020204030204" pitchFamily="34" charset="0"/>
                  </a:rPr>
                  <a:t>, carrying a charge of </a:t>
                </a:r>
                <a:r>
                  <a:rPr lang="en-GB" dirty="0" smtClean="0">
                    <a:latin typeface="Calibri Light" panose="020F0302020204030204" pitchFamily="34" charset="0"/>
                  </a:rPr>
                  <a:t>1 Coulomb</a:t>
                </a:r>
                <a:r>
                  <a:rPr lang="en-GB" dirty="0">
                    <a:latin typeface="Calibri Light" panose="020F0302020204030204" pitchFamily="34" charset="0"/>
                  </a:rPr>
                  <a:t>, and moving perpendicularly through a magnetic field of </a:t>
                </a:r>
                <a:r>
                  <a:rPr lang="en-GB" dirty="0" smtClean="0">
                    <a:latin typeface="Calibri Light" panose="020F0302020204030204" pitchFamily="34" charset="0"/>
                  </a:rPr>
                  <a:t>1 Tesla</a:t>
                </a:r>
                <a:r>
                  <a:rPr lang="en-GB" dirty="0">
                    <a:latin typeface="Calibri Light" panose="020F0302020204030204" pitchFamily="34" charset="0"/>
                  </a:rPr>
                  <a:t>, at a speed of </a:t>
                </a:r>
                <a:r>
                  <a:rPr lang="en-GB" dirty="0" smtClean="0">
                    <a:latin typeface="Calibri Light" panose="020F0302020204030204" pitchFamily="34" charset="0"/>
                  </a:rPr>
                  <a:t>1 m/s, </a:t>
                </a:r>
                <a:r>
                  <a:rPr lang="en-GB" dirty="0">
                    <a:latin typeface="Calibri Light" panose="020F0302020204030204" pitchFamily="34" charset="0"/>
                  </a:rPr>
                  <a:t>experiences a force with magnitude </a:t>
                </a:r>
                <a:r>
                  <a:rPr lang="en-GB" dirty="0" smtClean="0">
                    <a:latin typeface="Calibri Light" panose="020F0302020204030204" pitchFamily="34" charset="0"/>
                  </a:rPr>
                  <a:t>1 Newton.</a:t>
                </a:r>
                <a:endParaRPr lang="en-US" dirty="0">
                  <a:latin typeface="Calibri Light" panose="020F0302020204030204" pitchFamily="34" charset="0"/>
                </a:endParaRPr>
              </a:p>
              <a:p>
                <a:endParaRPr lang="en-US" sz="1000" dirty="0" smtClean="0">
                  <a:latin typeface="Calibri Light" panose="020F0302020204030204" pitchFamily="34" charset="0"/>
                </a:endParaRPr>
              </a:p>
              <a:p>
                <a:r>
                  <a:rPr lang="en-US" dirty="0" smtClean="0">
                    <a:latin typeface="Calibri Light" panose="020F0302020204030204" pitchFamily="34" charset="0"/>
                  </a:rPr>
                  <a:t>The force acting on a beam of charged particles exploits the magnetic field because of the (huge) leverage factor of the velocity v, which is often close to the speed of light in our accelerators.</a:t>
                </a:r>
              </a:p>
              <a:p>
                <a:endParaRPr lang="en-US" sz="1000" dirty="0">
                  <a:latin typeface="Calibri Light" panose="020F0302020204030204" pitchFamily="34" charset="0"/>
                </a:endParaRPr>
              </a:p>
              <a:p>
                <a:endParaRPr lang="en-US" sz="1000" dirty="0">
                  <a:latin typeface="Calibri Light" panose="020F0302020204030204" pitchFamily="34" charset="0"/>
                </a:endParaRPr>
              </a:p>
            </p:txBody>
          </p:sp>
        </mc:Choice>
        <mc:Fallback xmlns="">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us</a:t>
                </a:r>
                <a:r>
                  <a:rPr lang="en-US" dirty="0" smtClean="0">
                    <a:latin typeface="Calibri Light" panose="020F0302020204030204" pitchFamily="34" charset="0"/>
                  </a:rPr>
                  <a:t> B is defined through its effect on moving charged particles (or electrical currents), where:</a:t>
                </a:r>
              </a:p>
              <a:p>
                <a:r>
                  <a:rPr lang="en-US" dirty="0">
                    <a:latin typeface="Calibri Light" panose="020F0302020204030204" pitchFamily="34" charset="0"/>
                  </a:rPr>
                  <a:t> </a:t>
                </a:r>
                <a:r>
                  <a:rPr lang="en-US" dirty="0" smtClean="0">
                    <a:latin typeface="Calibri Light" panose="020F0302020204030204" pitchFamily="34" charset="0"/>
                  </a:rPr>
                  <a:t>- </a:t>
                </a:r>
                <a:r>
                  <a:rPr lang="en-US" dirty="0" err="1" smtClean="0">
                    <a:latin typeface="Calibri Light" panose="020F0302020204030204" pitchFamily="34" charset="0"/>
                  </a:rPr>
                  <a:t>F</a:t>
                </a:r>
                <a:r>
                  <a:rPr lang="en-US" baseline="-25000" dirty="0" err="1" smtClean="0">
                    <a:latin typeface="Calibri Light" panose="020F0302020204030204" pitchFamily="34" charset="0"/>
                  </a:rPr>
                  <a:t>m</a:t>
                </a:r>
                <a:r>
                  <a:rPr lang="en-US" dirty="0" smtClean="0">
                    <a:latin typeface="Calibri Light" panose="020F0302020204030204" pitchFamily="34" charset="0"/>
                  </a:rPr>
                  <a:t> is the magnetic force</a:t>
                </a:r>
              </a:p>
              <a:p>
                <a:r>
                  <a:rPr lang="en-US" baseline="0" dirty="0">
                    <a:latin typeface="Calibri Light" panose="020F0302020204030204" pitchFamily="34" charset="0"/>
                  </a:rPr>
                  <a:t> </a:t>
                </a:r>
                <a:r>
                  <a:rPr lang="en-US" baseline="0" dirty="0" smtClean="0">
                    <a:latin typeface="Calibri Light" panose="020F0302020204030204" pitchFamily="34" charset="0"/>
                  </a:rPr>
                  <a:t>- q the electrical charge</a:t>
                </a:r>
              </a:p>
              <a:p>
                <a:r>
                  <a:rPr lang="en-US" dirty="0">
                    <a:latin typeface="Calibri Light" panose="020F0302020204030204" pitchFamily="34" charset="0"/>
                  </a:rPr>
                  <a:t> </a:t>
                </a:r>
                <a:r>
                  <a:rPr lang="en-US" dirty="0" smtClean="0">
                    <a:latin typeface="Calibri Light" panose="020F0302020204030204" pitchFamily="34" charset="0"/>
                  </a:rPr>
                  <a:t>- v the speed</a:t>
                </a:r>
              </a:p>
              <a:p>
                <a:r>
                  <a:rPr lang="en-US" baseline="0" dirty="0">
                    <a:latin typeface="Calibri Light" panose="020F0302020204030204" pitchFamily="34" charset="0"/>
                  </a:rPr>
                  <a:t> </a:t>
                </a:r>
                <a:r>
                  <a:rPr lang="en-US" baseline="0" dirty="0" smtClean="0">
                    <a:latin typeface="Calibri Light" panose="020F0302020204030204" pitchFamily="34" charset="0"/>
                  </a:rPr>
                  <a:t>- I</a:t>
                </a:r>
                <a:r>
                  <a:rPr lang="en-US" dirty="0" smtClean="0">
                    <a:latin typeface="Calibri Light" panose="020F0302020204030204" pitchFamily="34" charset="0"/>
                  </a:rPr>
                  <a:t> the current</a:t>
                </a:r>
              </a:p>
              <a:p>
                <a:r>
                  <a:rPr lang="en-US" dirty="0">
                    <a:latin typeface="Calibri Light" panose="020F0302020204030204" pitchFamily="34" charset="0"/>
                  </a:rPr>
                  <a:t> </a:t>
                </a:r>
                <a:r>
                  <a:rPr lang="en-US" dirty="0" smtClean="0">
                    <a:latin typeface="Calibri Light" panose="020F0302020204030204" pitchFamily="34" charset="0"/>
                  </a:rPr>
                  <a:t>- </a:t>
                </a:r>
                <a:r>
                  <a:rPr lang="en-GB" b="0" i="0" smtClean="0">
                    <a:latin typeface="Cambria Math" panose="02040503050406030204" pitchFamily="18" charset="0"/>
                    <a:ea typeface="Cambria Math" panose="02040503050406030204" pitchFamily="18" charset="0"/>
                  </a:rPr>
                  <a:t>ℓ</a:t>
                </a:r>
                <a:r>
                  <a:rPr lang="en-US" dirty="0" smtClean="0">
                    <a:latin typeface="Calibri Light" panose="020F0302020204030204" pitchFamily="34" charset="0"/>
                  </a:rPr>
                  <a:t> the (oriented) length</a:t>
                </a:r>
                <a:endParaRPr lang="en-US" baseline="0" dirty="0" smtClean="0">
                  <a:latin typeface="Calibri Light" panose="020F0302020204030204" pitchFamily="34" charset="0"/>
                </a:endParaRPr>
              </a:p>
              <a:p>
                <a:endParaRPr lang="en-US" sz="1000" dirty="0">
                  <a:latin typeface="Calibri Light" panose="020F0302020204030204" pitchFamily="34" charset="0"/>
                </a:endParaRPr>
              </a:p>
              <a:p>
                <a:r>
                  <a:rPr lang="en-US" dirty="0" smtClean="0">
                    <a:latin typeface="Calibri Light" panose="020F0302020204030204" pitchFamily="34" charset="0"/>
                  </a:rPr>
                  <a:t>Lorentz force is the main link between electromagnetism and </a:t>
                </a:r>
                <a:r>
                  <a:rPr lang="en-US" dirty="0" smtClean="0">
                    <a:latin typeface="Calibri Light" panose="020F0302020204030204" pitchFamily="34" charset="0"/>
                  </a:rPr>
                  <a:t>mechanics.</a:t>
                </a:r>
              </a:p>
              <a:p>
                <a:endParaRPr lang="en-US" sz="1000" dirty="0" smtClean="0">
                  <a:latin typeface="Calibri Light" panose="020F0302020204030204" pitchFamily="34" charset="0"/>
                </a:endParaRPr>
              </a:p>
              <a:p>
                <a:r>
                  <a:rPr lang="en-US" dirty="0" smtClean="0">
                    <a:latin typeface="Calibri Light" panose="020F0302020204030204" pitchFamily="34" charset="0"/>
                  </a:rPr>
                  <a:t>Indeed </a:t>
                </a:r>
                <a:r>
                  <a:rPr lang="en-US" dirty="0">
                    <a:latin typeface="Calibri Light" panose="020F0302020204030204" pitchFamily="34" charset="0"/>
                  </a:rPr>
                  <a:t>also the </a:t>
                </a:r>
                <a:r>
                  <a:rPr lang="en-US" dirty="0" smtClean="0">
                    <a:latin typeface="Calibri Light" panose="020F0302020204030204" pitchFamily="34" charset="0"/>
                  </a:rPr>
                  <a:t>definition </a:t>
                </a:r>
                <a:r>
                  <a:rPr lang="en-US" dirty="0">
                    <a:latin typeface="Calibri Light" panose="020F0302020204030204" pitchFamily="34" charset="0"/>
                  </a:rPr>
                  <a:t>of T (Tesla</a:t>
                </a:r>
                <a:r>
                  <a:rPr lang="en-US" dirty="0" smtClean="0">
                    <a:latin typeface="Calibri Light" panose="020F0302020204030204" pitchFamily="34" charset="0"/>
                  </a:rPr>
                  <a:t>) is built upon this expression: </a:t>
                </a:r>
                <a:r>
                  <a:rPr lang="en-GB" dirty="0" smtClean="0">
                    <a:latin typeface="Calibri Light" panose="020F0302020204030204" pitchFamily="34" charset="0"/>
                  </a:rPr>
                  <a:t>a particle</a:t>
                </a:r>
                <a:r>
                  <a:rPr lang="en-GB" dirty="0">
                    <a:latin typeface="Calibri Light" panose="020F0302020204030204" pitchFamily="34" charset="0"/>
                  </a:rPr>
                  <a:t>, carrying a charge of </a:t>
                </a:r>
                <a:r>
                  <a:rPr lang="en-GB" dirty="0" smtClean="0">
                    <a:latin typeface="Calibri Light" panose="020F0302020204030204" pitchFamily="34" charset="0"/>
                  </a:rPr>
                  <a:t>1 Coulomb</a:t>
                </a:r>
                <a:r>
                  <a:rPr lang="en-GB" dirty="0">
                    <a:latin typeface="Calibri Light" panose="020F0302020204030204" pitchFamily="34" charset="0"/>
                  </a:rPr>
                  <a:t>, and moving perpendicularly through a magnetic field of </a:t>
                </a:r>
                <a:r>
                  <a:rPr lang="en-GB" dirty="0" smtClean="0">
                    <a:latin typeface="Calibri Light" panose="020F0302020204030204" pitchFamily="34" charset="0"/>
                  </a:rPr>
                  <a:t>1 Tesla</a:t>
                </a:r>
                <a:r>
                  <a:rPr lang="en-GB" dirty="0">
                    <a:latin typeface="Calibri Light" panose="020F0302020204030204" pitchFamily="34" charset="0"/>
                  </a:rPr>
                  <a:t>, at a speed of </a:t>
                </a:r>
                <a:r>
                  <a:rPr lang="en-GB" dirty="0" smtClean="0">
                    <a:latin typeface="Calibri Light" panose="020F0302020204030204" pitchFamily="34" charset="0"/>
                  </a:rPr>
                  <a:t>1 m/s, </a:t>
                </a:r>
                <a:r>
                  <a:rPr lang="en-GB" dirty="0">
                    <a:latin typeface="Calibri Light" panose="020F0302020204030204" pitchFamily="34" charset="0"/>
                  </a:rPr>
                  <a:t>experiences a force with magnitude </a:t>
                </a:r>
                <a:r>
                  <a:rPr lang="en-GB" dirty="0" smtClean="0">
                    <a:latin typeface="Calibri Light" panose="020F0302020204030204" pitchFamily="34" charset="0"/>
                  </a:rPr>
                  <a:t>1 </a:t>
                </a:r>
                <a:r>
                  <a:rPr lang="en-GB" dirty="0" smtClean="0">
                    <a:latin typeface="Calibri Light" panose="020F0302020204030204" pitchFamily="34" charset="0"/>
                  </a:rPr>
                  <a:t>Newton.</a:t>
                </a:r>
                <a:endParaRPr lang="en-US" dirty="0">
                  <a:latin typeface="Calibri Light" panose="020F0302020204030204" pitchFamily="34" charset="0"/>
                </a:endParaRPr>
              </a:p>
              <a:p>
                <a:endParaRPr lang="en-US" sz="1000" dirty="0" smtClean="0">
                  <a:latin typeface="Calibri Light" panose="020F0302020204030204" pitchFamily="34" charset="0"/>
                </a:endParaRPr>
              </a:p>
              <a:p>
                <a:r>
                  <a:rPr lang="en-US" dirty="0" smtClean="0">
                    <a:latin typeface="Calibri Light" panose="020F0302020204030204" pitchFamily="34" charset="0"/>
                  </a:rPr>
                  <a:t>The </a:t>
                </a:r>
                <a:r>
                  <a:rPr lang="en-US" dirty="0" smtClean="0">
                    <a:latin typeface="Calibri Light" panose="020F0302020204030204" pitchFamily="34" charset="0"/>
                  </a:rPr>
                  <a:t>force acting on a beam of charged particles exploits the magnetic field because of the (huge) leverage factor of the velocity v, which is often close to the speed of light in our accelerators.</a:t>
                </a:r>
              </a:p>
              <a:p>
                <a:endParaRPr lang="en-US" sz="1000" dirty="0">
                  <a:latin typeface="Calibri Light" panose="020F0302020204030204" pitchFamily="34" charset="0"/>
                </a:endParaRPr>
              </a:p>
              <a:p>
                <a:endParaRPr lang="en-US" sz="1000" dirty="0">
                  <a:latin typeface="Calibri Light" panose="020F0302020204030204" pitchFamily="34" charset="0"/>
                </a:endParaRPr>
              </a:p>
            </p:txBody>
          </p:sp>
        </mc:Fallback>
      </mc:AlternateContent>
    </p:spTree>
    <p:extLst>
      <p:ext uri="{BB962C8B-B14F-4D97-AF65-F5344CB8AC3E}">
        <p14:creationId xmlns:p14="http://schemas.microsoft.com/office/powerpoint/2010/main" val="4033889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baseline="0" dirty="0" smtClean="0">
                <a:latin typeface="Calibri Light" panose="020F0302020204030204" pitchFamily="34" charset="0"/>
              </a:rPr>
              <a:t> </a:t>
            </a:r>
            <a:endParaRPr lang="it-IT" baseline="0" dirty="0">
              <a:latin typeface="Calibri Light" panose="020F0302020204030204" pitchFamily="34" charset="0"/>
            </a:endParaRPr>
          </a:p>
        </p:txBody>
      </p:sp>
    </p:spTree>
    <p:extLst>
      <p:ext uri="{BB962C8B-B14F-4D97-AF65-F5344CB8AC3E}">
        <p14:creationId xmlns:p14="http://schemas.microsoft.com/office/powerpoint/2010/main" val="2354569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addition to the symbols already defined, we have:</a:t>
            </a:r>
          </a:p>
          <a:p>
            <a:r>
              <a:rPr lang="en-US" baseline="0" dirty="0" smtClean="0">
                <a:latin typeface="Calibri Light" panose="020F0302020204030204" pitchFamily="34" charset="0"/>
              </a:rPr>
              <a:t> - J as the (free) current density (A/m</a:t>
            </a:r>
            <a:r>
              <a:rPr lang="en-US" baseline="30000" dirty="0" smtClean="0">
                <a:latin typeface="Calibri Light" panose="020F0302020204030204" pitchFamily="34" charset="0"/>
              </a:rPr>
              <a:t>2</a:t>
            </a:r>
            <a:r>
              <a:rPr lang="en-US" baseline="0" dirty="0" smtClean="0">
                <a:latin typeface="Calibri Light" panose="020F0302020204030204" pitchFamily="34" charset="0"/>
              </a:rPr>
              <a:t>)</a:t>
            </a:r>
          </a:p>
          <a:p>
            <a:r>
              <a:rPr lang="en-US" baseline="0" dirty="0" smtClean="0">
                <a:latin typeface="Calibri Light" panose="020F0302020204030204" pitchFamily="34" charset="0"/>
              </a:rPr>
              <a:t> - E</a:t>
            </a:r>
            <a:r>
              <a:rPr lang="en-US" dirty="0" smtClean="0">
                <a:latin typeface="Calibri Light" panose="020F0302020204030204" pitchFamily="34" charset="0"/>
              </a:rPr>
              <a:t> as the electric field (V/m)</a:t>
            </a:r>
          </a:p>
          <a:p>
            <a:r>
              <a:rPr lang="en-US" baseline="0" dirty="0">
                <a:latin typeface="Calibri Light" panose="020F0302020204030204" pitchFamily="34" charset="0"/>
              </a:rPr>
              <a:t> </a:t>
            </a:r>
            <a:r>
              <a:rPr lang="en-US" baseline="0" dirty="0" smtClean="0">
                <a:latin typeface="Calibri Light" panose="020F0302020204030204" pitchFamily="34" charset="0"/>
              </a:rPr>
              <a:t>- D a</a:t>
            </a:r>
            <a:r>
              <a:rPr lang="en-US" dirty="0">
                <a:latin typeface="Calibri Light" panose="020F0302020204030204" pitchFamily="34" charset="0"/>
              </a:rPr>
              <a:t>s the electric displacement </a:t>
            </a:r>
            <a:r>
              <a:rPr lang="en-US" dirty="0" smtClean="0">
                <a:latin typeface="Calibri Light" panose="020F0302020204030204" pitchFamily="34" charset="0"/>
              </a:rPr>
              <a:t>field (C/m</a:t>
            </a:r>
            <a:r>
              <a:rPr lang="en-US" baseline="30000" dirty="0" smtClean="0">
                <a:latin typeface="Calibri Light" panose="020F0302020204030204" pitchFamily="34" charset="0"/>
              </a:rPr>
              <a:t>2</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dirty="0" smtClean="0">
                <a:latin typeface="Symbol" panose="05050102010706020507" pitchFamily="18" charset="2"/>
              </a:rPr>
              <a:t>r</a:t>
            </a:r>
            <a:r>
              <a:rPr lang="en-US" dirty="0" smtClean="0">
                <a:latin typeface="Calibri Light" panose="020F0302020204030204" pitchFamily="34" charset="0"/>
              </a:rPr>
              <a:t> as the (free) electric charge density (C/m</a:t>
            </a:r>
            <a:r>
              <a:rPr lang="en-US" baseline="30000" dirty="0" smtClean="0">
                <a:latin typeface="Calibri Light" panose="020F0302020204030204" pitchFamily="34" charset="0"/>
              </a:rPr>
              <a:t>3</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dirty="0" smtClean="0">
                <a:latin typeface="Calibri Light" panose="020F0302020204030204" pitchFamily="34" charset="0"/>
              </a:rPr>
              <a:t> - </a:t>
            </a:r>
            <a:r>
              <a:rPr lang="en-US" dirty="0" smtClean="0">
                <a:latin typeface="Symbol" panose="05050102010706020507" pitchFamily="18" charset="2"/>
              </a:rPr>
              <a:t>e</a:t>
            </a:r>
            <a:r>
              <a:rPr lang="en-US" dirty="0" smtClean="0">
                <a:latin typeface="Calibri Light" panose="020F0302020204030204" pitchFamily="34" charset="0"/>
              </a:rPr>
              <a:t> as the electric permittivity (F/m)</a:t>
            </a:r>
          </a:p>
          <a:p>
            <a:r>
              <a:rPr lang="en-US" dirty="0">
                <a:latin typeface="Calibri Light" panose="020F0302020204030204" pitchFamily="34" charset="0"/>
              </a:rPr>
              <a:t> </a:t>
            </a:r>
            <a:r>
              <a:rPr lang="en-US" dirty="0" smtClean="0">
                <a:latin typeface="Calibri Light" panose="020F0302020204030204" pitchFamily="34" charset="0"/>
              </a:rPr>
              <a:t>- t as the time</a:t>
            </a:r>
          </a:p>
          <a:p>
            <a:endParaRPr lang="en-US" sz="900" dirty="0">
              <a:latin typeface="Calibri Light" panose="020F0302020204030204" pitchFamily="34" charset="0"/>
            </a:endParaRPr>
          </a:p>
          <a:p>
            <a:r>
              <a:rPr lang="en-US" baseline="0" dirty="0" smtClean="0">
                <a:latin typeface="Calibri Light" panose="020F0302020204030204" pitchFamily="34" charset="0"/>
              </a:rPr>
              <a:t>The term</a:t>
            </a:r>
            <a:r>
              <a:rPr lang="en-US" dirty="0" smtClean="0">
                <a:latin typeface="Calibri Light" panose="020F0302020204030204" pitchFamily="34" charset="0"/>
              </a:rPr>
              <a:t> with curl of E – which we will not comment more in this introduction – is connected to eddy currents: a variation of B with time induces an electric field. For magnets, this is sometimes annoying (for example, long time constants in solid yoke magnets) but it’s a fundamental principle exploited in magnetic measurements (ex. rotating coil).</a:t>
            </a:r>
          </a:p>
          <a:p>
            <a:endParaRPr lang="en-US" dirty="0">
              <a:latin typeface="Calibri Light" panose="020F0302020204030204" pitchFamily="34" charset="0"/>
            </a:endParaRPr>
          </a:p>
          <a:p>
            <a:r>
              <a:rPr lang="en-US" baseline="0" dirty="0" smtClean="0">
                <a:latin typeface="Calibri Light" panose="020F0302020204030204" pitchFamily="34" charset="0"/>
              </a:rPr>
              <a:t>The picture shows James Clerk Maxwell as a young man – he was around 30 when he first published these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10094131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t>
            </a:r>
            <a:r>
              <a:rPr lang="en-US" dirty="0" err="1" smtClean="0">
                <a:latin typeface="Calibri Light" panose="020F0302020204030204" pitchFamily="34" charset="0"/>
              </a:rPr>
              <a:t>magnetostatics</a:t>
            </a:r>
            <a:r>
              <a:rPr lang="en-US" dirty="0" smtClean="0">
                <a:latin typeface="Calibri Light" panose="020F0302020204030204" pitchFamily="34" charset="0"/>
              </a:rPr>
              <a:t>, as there are no time dependent fields, the equations for the electric and the magnetic parts become uncoupled.</a:t>
            </a:r>
          </a:p>
          <a:p>
            <a:endParaRPr lang="en-US" dirty="0">
              <a:latin typeface="Calibri Light" panose="020F0302020204030204" pitchFamily="34" charset="0"/>
            </a:endParaRPr>
          </a:p>
          <a:p>
            <a:r>
              <a:rPr lang="en-US" dirty="0" smtClean="0">
                <a:latin typeface="Calibri Light" panose="020F0302020204030204" pitchFamily="34" charset="0"/>
              </a:rPr>
              <a:t>We give these equations a number as we will use them much during this introduction.</a:t>
            </a:r>
            <a:endParaRPr lang="en-US" dirty="0">
              <a:latin typeface="Calibri Light" panose="020F0302020204030204" pitchFamily="34" charset="0"/>
            </a:endParaRPr>
          </a:p>
        </p:txBody>
      </p:sp>
    </p:spTree>
    <p:extLst>
      <p:ext uri="{BB962C8B-B14F-4D97-AF65-F5344CB8AC3E}">
        <p14:creationId xmlns:p14="http://schemas.microsoft.com/office/powerpoint/2010/main" val="413999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B field is divergence free, or </a:t>
            </a:r>
            <a:r>
              <a:rPr lang="en-US" dirty="0" smtClean="0">
                <a:latin typeface="Calibri Light" panose="020F0302020204030204" pitchFamily="34" charset="0"/>
              </a:rPr>
              <a:t>solenoidal.</a:t>
            </a:r>
          </a:p>
          <a:p>
            <a:endParaRPr lang="en-US" dirty="0">
              <a:latin typeface="Calibri Light" panose="020F0302020204030204" pitchFamily="34" charset="0"/>
            </a:endParaRPr>
          </a:p>
          <a:p>
            <a:r>
              <a:rPr lang="en-US" dirty="0" smtClean="0">
                <a:latin typeface="Calibri Light" panose="020F0302020204030204" pitchFamily="34" charset="0"/>
              </a:rPr>
              <a:t>The </a:t>
            </a:r>
            <a:r>
              <a:rPr lang="en-US" dirty="0">
                <a:latin typeface="Calibri Light" panose="020F0302020204030204" pitchFamily="34" charset="0"/>
              </a:rPr>
              <a:t>total flux entering a bounded region equals the total flux exiting the same region (by Gauss theorem): there are neither sources nor wells</a:t>
            </a:r>
            <a:r>
              <a:rPr lang="en-US" dirty="0" smtClean="0">
                <a:latin typeface="Calibri Light" panose="020F0302020204030204" pitchFamily="34" charset="0"/>
              </a:rPr>
              <a:t>. </a:t>
            </a:r>
            <a:endParaRPr lang="en-US" dirty="0">
              <a:latin typeface="Calibri Light" panose="020F0302020204030204" pitchFamily="34" charset="0"/>
            </a:endParaRPr>
          </a:p>
          <a:p>
            <a:endParaRPr lang="en-GB" dirty="0">
              <a:latin typeface="Calibri Light" panose="020F0302020204030204" pitchFamily="34" charset="0"/>
            </a:endParaRPr>
          </a:p>
          <a:p>
            <a:r>
              <a:rPr lang="en-US" dirty="0" smtClean="0">
                <a:latin typeface="Calibri Light" panose="020F0302020204030204" pitchFamily="34" charset="0"/>
              </a:rPr>
              <a:t>The surface integral is to be carried out on a closed boundary.</a:t>
            </a:r>
          </a:p>
        </p:txBody>
      </p:sp>
    </p:spTree>
    <p:extLst>
      <p:ext uri="{BB962C8B-B14F-4D97-AF65-F5344CB8AC3E}">
        <p14:creationId xmlns:p14="http://schemas.microsoft.com/office/powerpoint/2010/main" val="2162653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98"/>
              </a:spcBef>
            </a:pPr>
            <a:r>
              <a:rPr lang="en-US" dirty="0" smtClean="0">
                <a:latin typeface="Calibri Light" panose="020F0302020204030204" pitchFamily="34" charset="0"/>
              </a:rPr>
              <a:t>The </a:t>
            </a:r>
            <a:r>
              <a:rPr lang="en-US" dirty="0">
                <a:latin typeface="Calibri Light" panose="020F0302020204030204" pitchFamily="34" charset="0"/>
              </a:rPr>
              <a:t>curl of the H field is generated by </a:t>
            </a:r>
            <a:r>
              <a:rPr lang="en-US" dirty="0" smtClean="0">
                <a:latin typeface="Calibri Light" panose="020F0302020204030204" pitchFamily="34" charset="0"/>
              </a:rPr>
              <a:t>currents.</a:t>
            </a:r>
          </a:p>
          <a:p>
            <a:pPr>
              <a:spcBef>
                <a:spcPts val="198"/>
              </a:spcBef>
            </a:pPr>
            <a:endParaRPr lang="en-US" dirty="0">
              <a:latin typeface="Calibri Light" panose="020F0302020204030204" pitchFamily="34" charset="0"/>
            </a:endParaRPr>
          </a:p>
          <a:p>
            <a:pPr>
              <a:spcBef>
                <a:spcPts val="198"/>
              </a:spcBef>
            </a:pPr>
            <a:r>
              <a:rPr lang="en-US" dirty="0" smtClean="0">
                <a:latin typeface="Calibri Light" panose="020F0302020204030204" pitchFamily="34" charset="0"/>
              </a:rPr>
              <a:t>Applying </a:t>
            </a:r>
            <a:r>
              <a:rPr lang="en-US" dirty="0">
                <a:latin typeface="Calibri Light" panose="020F0302020204030204" pitchFamily="34" charset="0"/>
              </a:rPr>
              <a:t>Stokes’ theorem, the integral of H around a closed loop equals the total current passing through a surface that has that loop as a boundary. This is also known as Ampere’s law.</a:t>
            </a:r>
          </a:p>
          <a:p>
            <a:endParaRPr lang="en-GB" dirty="0" smtClean="0">
              <a:latin typeface="Calibri Light" panose="020F0302020204030204" pitchFamily="34" charset="0"/>
            </a:endParaRPr>
          </a:p>
          <a:p>
            <a:r>
              <a:rPr lang="en-GB" dirty="0" smtClean="0">
                <a:latin typeface="Calibri Light" panose="020F0302020204030204" pitchFamily="34" charset="0"/>
              </a:rPr>
              <a:t>NI – i.e., the sum of concatenated currents – is generally called Ampere-turns.</a:t>
            </a: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5259882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98"/>
              </a:spcBef>
            </a:pPr>
            <a:r>
              <a:rPr lang="en-US" dirty="0" err="1" smtClean="0">
                <a:latin typeface="Calibri Light" panose="020F0302020204030204" pitchFamily="34" charset="0"/>
              </a:rPr>
              <a:t>Biot</a:t>
            </a:r>
            <a:r>
              <a:rPr lang="en-US" dirty="0" smtClean="0">
                <a:latin typeface="Calibri Light" panose="020F0302020204030204" pitchFamily="34" charset="0"/>
              </a:rPr>
              <a:t>-Savart law can be derived from </a:t>
            </a:r>
            <a:r>
              <a:rPr lang="en-US" dirty="0" err="1" smtClean="0">
                <a:latin typeface="Calibri Light" panose="020F0302020204030204" pitchFamily="34" charset="0"/>
              </a:rPr>
              <a:t>Eqs</a:t>
            </a:r>
            <a:r>
              <a:rPr lang="en-US" dirty="0" smtClean="0">
                <a:latin typeface="Calibri Light" panose="020F0302020204030204" pitchFamily="34" charset="0"/>
              </a:rPr>
              <a:t>. 2 and 3, adding some symmetry considerations and the fact that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 1.</a:t>
            </a:r>
          </a:p>
        </p:txBody>
      </p:sp>
    </p:spTree>
    <p:extLst>
      <p:ext uri="{BB962C8B-B14F-4D97-AF65-F5344CB8AC3E}">
        <p14:creationId xmlns:p14="http://schemas.microsoft.com/office/powerpoint/2010/main" val="1318407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 way, we can see H as the cause and B as the effect. H is generated by electric currents B in turns than interacts with the beam.</a:t>
            </a:r>
          </a:p>
          <a:p>
            <a:endParaRPr lang="en-US" sz="1000" dirty="0" smtClean="0">
              <a:latin typeface="Calibri Light" panose="020F0302020204030204" pitchFamily="34" charset="0"/>
            </a:endParaRPr>
          </a:p>
          <a:p>
            <a:r>
              <a:rPr lang="en-US" dirty="0" smtClean="0">
                <a:latin typeface="Calibri Light" panose="020F0302020204030204" pitchFamily="34" charset="0"/>
              </a:rPr>
              <a:t>The relationship between B and H depends on the material.</a:t>
            </a:r>
          </a:p>
          <a:p>
            <a:endParaRPr lang="en-US" sz="1000" dirty="0">
              <a:latin typeface="Calibri Light" panose="020F0302020204030204" pitchFamily="34" charset="0"/>
            </a:endParaRPr>
          </a:p>
          <a:p>
            <a:r>
              <a:rPr lang="en-US" dirty="0" smtClean="0">
                <a:latin typeface="Calibri Light" panose="020F0302020204030204" pitchFamily="34" charset="0"/>
              </a:rPr>
              <a:t>For simple linear materials, there is just a proportionality between B and H, through the permeability </a:t>
            </a:r>
            <a:r>
              <a:rPr lang="en-US" dirty="0">
                <a:latin typeface="Symbol" panose="05050102010706020507" pitchFamily="18" charset="2"/>
              </a:rPr>
              <a:t>m</a:t>
            </a:r>
            <a:r>
              <a:rPr lang="en-US" dirty="0">
                <a:latin typeface="Calibri Light" panose="020F0302020204030204" pitchFamily="34" charset="0"/>
              </a:rPr>
              <a:t>. </a:t>
            </a:r>
            <a:r>
              <a:rPr lang="en-US" dirty="0" smtClean="0">
                <a:latin typeface="Calibri Light" panose="020F0302020204030204" pitchFamily="34" charset="0"/>
              </a:rPr>
              <a:t>Sticking to linear materials, more in general </a:t>
            </a:r>
            <a:r>
              <a:rPr lang="en-US" dirty="0">
                <a:latin typeface="Symbol" panose="05050102010706020507" pitchFamily="18" charset="2"/>
              </a:rPr>
              <a:t>m </a:t>
            </a:r>
            <a:r>
              <a:rPr lang="en-US" dirty="0" smtClean="0">
                <a:latin typeface="Calibri Light" panose="020F0302020204030204" pitchFamily="34" charset="0"/>
              </a:rPr>
              <a:t>is a second rank tensor, that is, it has different values along different axes, to describe anisotropy. </a:t>
            </a:r>
          </a:p>
          <a:p>
            <a:endParaRPr lang="en-US" sz="1000" dirty="0">
              <a:latin typeface="Calibri Light" panose="020F0302020204030204" pitchFamily="34" charset="0"/>
            </a:endParaRPr>
          </a:p>
          <a:p>
            <a:r>
              <a:rPr lang="en-US" dirty="0" smtClean="0">
                <a:latin typeface="Calibri Light" panose="020F0302020204030204" pitchFamily="34" charset="0"/>
              </a:rPr>
              <a:t>For more complex materials (for ex., iron) the relation between B and H is more complex, it can be a </a:t>
            </a:r>
            <a:r>
              <a:rPr lang="en-US" dirty="0">
                <a:latin typeface="Calibri Light" panose="020F0302020204030204" pitchFamily="34" charset="0"/>
              </a:rPr>
              <a:t>function of the field level (ex. saturation) or even of the cycle leading to that H (ex. hysteresis). </a:t>
            </a:r>
            <a:endParaRPr lang="en-GB" dirty="0" smtClean="0">
              <a:latin typeface="Calibri Light" panose="020F0302020204030204" pitchFamily="34" charset="0"/>
            </a:endParaRPr>
          </a:p>
        </p:txBody>
      </p:sp>
    </p:spTree>
    <p:extLst>
      <p:ext uri="{BB962C8B-B14F-4D97-AF65-F5344CB8AC3E}">
        <p14:creationId xmlns:p14="http://schemas.microsoft.com/office/powerpoint/2010/main" val="1295625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CH" dirty="0" smtClean="0">
                <a:latin typeface="Calibri Light" panose="020F0302020204030204" pitchFamily="34" charset="0"/>
              </a:rPr>
              <a:t>This </a:t>
            </a:r>
            <a:r>
              <a:rPr lang="fr-CH" dirty="0" err="1" smtClean="0">
                <a:latin typeface="Calibri Light" panose="020F0302020204030204" pitchFamily="34" charset="0"/>
              </a:rPr>
              <a:t>hysteresis</a:t>
            </a:r>
            <a:r>
              <a:rPr lang="fr-CH" dirty="0" smtClean="0">
                <a:latin typeface="Calibri Light" panose="020F0302020204030204" pitchFamily="34" charset="0"/>
              </a:rPr>
              <a:t> plot </a:t>
            </a:r>
            <a:r>
              <a:rPr lang="fr-CH" dirty="0" err="1" smtClean="0">
                <a:latin typeface="Calibri Light" panose="020F0302020204030204" pitchFamily="34" charset="0"/>
              </a:rPr>
              <a:t>is</a:t>
            </a:r>
            <a:r>
              <a:rPr lang="fr-CH" dirty="0" smtClean="0">
                <a:latin typeface="Calibri Light" panose="020F0302020204030204" pitchFamily="34" charset="0"/>
              </a:rPr>
              <a:t> </a:t>
            </a:r>
            <a:r>
              <a:rPr lang="fr-CH" dirty="0" err="1" smtClean="0">
                <a:latin typeface="Calibri Light" panose="020F0302020204030204" pitchFamily="34" charset="0"/>
              </a:rPr>
              <a:t>taken</a:t>
            </a:r>
            <a:r>
              <a:rPr lang="fr-CH" dirty="0" smtClean="0">
                <a:latin typeface="Calibri Light" panose="020F0302020204030204" pitchFamily="34" charset="0"/>
              </a:rPr>
              <a:t> </a:t>
            </a:r>
            <a:r>
              <a:rPr lang="fr-CH" dirty="0" err="1" smtClean="0">
                <a:latin typeface="Calibri Light" panose="020F0302020204030204" pitchFamily="34" charset="0"/>
              </a:rPr>
              <a:t>from</a:t>
            </a:r>
            <a:r>
              <a:rPr lang="fr-CH" dirty="0" smtClean="0">
                <a:latin typeface="Calibri Light" panose="020F0302020204030204" pitchFamily="34" charset="0"/>
              </a:rPr>
              <a:t> </a:t>
            </a:r>
            <a:r>
              <a:rPr lang="fr-CH" u="sng" dirty="0">
                <a:latin typeface="Calibri Light" panose="020F0302020204030204" pitchFamily="34" charset="0"/>
              </a:rPr>
              <a:t>http://</a:t>
            </a:r>
            <a:r>
              <a:rPr lang="fr-CH" u="sng" dirty="0" smtClean="0">
                <a:latin typeface="Calibri Light" panose="020F0302020204030204" pitchFamily="34" charset="0"/>
              </a:rPr>
              <a:t>hyperphysics.phy-astr.gsu.edu</a:t>
            </a:r>
            <a:r>
              <a:rPr lang="fr-CH" dirty="0" smtClean="0">
                <a:latin typeface="Calibri Light" panose="020F0302020204030204" pitchFamily="34" charset="0"/>
              </a:rPr>
              <a:t>.</a:t>
            </a:r>
          </a:p>
          <a:p>
            <a:pPr>
              <a:defRPr/>
            </a:pPr>
            <a:endParaRPr lang="fr-CH" dirty="0" smtClean="0">
              <a:latin typeface="Calibri Light" panose="020F0302020204030204" pitchFamily="34" charset="0"/>
            </a:endParaRPr>
          </a:p>
          <a:p>
            <a:pPr>
              <a:defRPr/>
            </a:pPr>
            <a:r>
              <a:rPr lang="fr-CH" dirty="0" smtClean="0">
                <a:latin typeface="Calibri Light" panose="020F0302020204030204" pitchFamily="34" charset="0"/>
              </a:rPr>
              <a:t>You </a:t>
            </a:r>
            <a:r>
              <a:rPr lang="fr-CH" dirty="0" err="1" smtClean="0">
                <a:latin typeface="Calibri Light" panose="020F0302020204030204" pitchFamily="34" charset="0"/>
              </a:rPr>
              <a:t>can</a:t>
            </a:r>
            <a:r>
              <a:rPr lang="fr-CH" dirty="0" smtClean="0">
                <a:latin typeface="Calibri Light" panose="020F0302020204030204" pitchFamily="34" charset="0"/>
              </a:rPr>
              <a:t> look up in </a:t>
            </a:r>
            <a:r>
              <a:rPr lang="fr-CH" dirty="0" err="1" smtClean="0">
                <a:latin typeface="Calibri Light" panose="020F0302020204030204" pitchFamily="34" charset="0"/>
              </a:rPr>
              <a:t>any</a:t>
            </a:r>
            <a:r>
              <a:rPr lang="fr-CH" dirty="0" smtClean="0">
                <a:latin typeface="Calibri Light" panose="020F0302020204030204" pitchFamily="34" charset="0"/>
              </a:rPr>
              <a:t> (good) </a:t>
            </a:r>
            <a:r>
              <a:rPr lang="fr-CH" dirty="0" err="1" smtClean="0">
                <a:latin typeface="Calibri Light" panose="020F0302020204030204" pitchFamily="34" charset="0"/>
              </a:rPr>
              <a:t>textbook</a:t>
            </a:r>
            <a:r>
              <a:rPr lang="fr-CH" dirty="0" smtClean="0">
                <a:latin typeface="Calibri Light" panose="020F0302020204030204" pitchFamily="34" charset="0"/>
              </a:rPr>
              <a:t> the </a:t>
            </a:r>
            <a:r>
              <a:rPr lang="fr-CH" dirty="0" err="1" smtClean="0">
                <a:latin typeface="Calibri Light" panose="020F0302020204030204" pitchFamily="34" charset="0"/>
              </a:rPr>
              <a:t>microscopic</a:t>
            </a:r>
            <a:r>
              <a:rPr lang="fr-CH" dirty="0" smtClean="0">
                <a:latin typeface="Calibri Light" panose="020F0302020204030204" pitchFamily="34" charset="0"/>
              </a:rPr>
              <a:t> </a:t>
            </a:r>
            <a:r>
              <a:rPr lang="fr-CH" dirty="0" err="1" smtClean="0">
                <a:latin typeface="Calibri Light" panose="020F0302020204030204" pitchFamily="34" charset="0"/>
              </a:rPr>
              <a:t>mechanism</a:t>
            </a:r>
            <a:r>
              <a:rPr lang="fr-CH" dirty="0" smtClean="0">
                <a:latin typeface="Calibri Light" panose="020F0302020204030204" pitchFamily="34" charset="0"/>
              </a:rPr>
              <a:t> </a:t>
            </a:r>
            <a:r>
              <a:rPr lang="fr-CH" dirty="0" err="1" smtClean="0">
                <a:latin typeface="Calibri Light" panose="020F0302020204030204" pitchFamily="34" charset="0"/>
              </a:rPr>
              <a:t>underlying</a:t>
            </a:r>
            <a:r>
              <a:rPr lang="fr-CH" dirty="0" smtClean="0">
                <a:latin typeface="Calibri Light" panose="020F0302020204030204" pitchFamily="34" charset="0"/>
              </a:rPr>
              <a:t> the </a:t>
            </a:r>
            <a:r>
              <a:rPr lang="fr-CH" dirty="0" err="1" smtClean="0">
                <a:latin typeface="Calibri Light" panose="020F0302020204030204" pitchFamily="34" charset="0"/>
              </a:rPr>
              <a:t>hysteresis</a:t>
            </a:r>
            <a:r>
              <a:rPr lang="fr-CH" dirty="0" smtClean="0">
                <a:latin typeface="Calibri Light" panose="020F0302020204030204" pitchFamily="34" charset="0"/>
              </a:rPr>
              <a:t> </a:t>
            </a:r>
            <a:r>
              <a:rPr lang="fr-CH" dirty="0" err="1" smtClean="0">
                <a:latin typeface="Calibri Light" panose="020F0302020204030204" pitchFamily="34" charset="0"/>
              </a:rPr>
              <a:t>loop</a:t>
            </a:r>
            <a:r>
              <a:rPr lang="fr-CH" dirty="0" smtClean="0">
                <a:latin typeface="Calibri Light" panose="020F0302020204030204" pitchFamily="34" charset="0"/>
              </a:rPr>
              <a:t>, and the </a:t>
            </a:r>
            <a:r>
              <a:rPr lang="fr-CH" dirty="0" err="1" smtClean="0">
                <a:latin typeface="Calibri Light" panose="020F0302020204030204" pitchFamily="34" charset="0"/>
              </a:rPr>
              <a:t>definition</a:t>
            </a:r>
            <a:r>
              <a:rPr lang="fr-CH" dirty="0" smtClean="0">
                <a:latin typeface="Calibri Light" panose="020F0302020204030204" pitchFamily="34" charset="0"/>
              </a:rPr>
              <a:t> of </a:t>
            </a:r>
            <a:r>
              <a:rPr lang="fr-CH" dirty="0" err="1" smtClean="0">
                <a:latin typeface="Calibri Light" panose="020F0302020204030204" pitchFamily="34" charset="0"/>
              </a:rPr>
              <a:t>remanence</a:t>
            </a:r>
            <a:r>
              <a:rPr lang="fr-CH" dirty="0" smtClean="0">
                <a:latin typeface="Calibri Light" panose="020F0302020204030204" pitchFamily="34" charset="0"/>
              </a:rPr>
              <a:t> and </a:t>
            </a:r>
            <a:r>
              <a:rPr lang="fr-CH" dirty="0" err="1" smtClean="0">
                <a:latin typeface="Calibri Light" panose="020F0302020204030204" pitchFamily="34" charset="0"/>
              </a:rPr>
              <a:t>coercitivity</a:t>
            </a:r>
            <a:r>
              <a:rPr lang="fr-CH" dirty="0" smtClean="0">
                <a:latin typeface="Calibri Light" panose="020F0302020204030204" pitchFamily="34" charset="0"/>
              </a:rPr>
              <a:t>. </a:t>
            </a:r>
            <a:r>
              <a:rPr lang="fr-CH" dirty="0" err="1" smtClean="0">
                <a:latin typeface="Calibri Light" panose="020F0302020204030204" pitchFamily="34" charset="0"/>
              </a:rPr>
              <a:t>Also</a:t>
            </a:r>
            <a:r>
              <a:rPr lang="fr-CH" dirty="0" smtClean="0">
                <a:latin typeface="Calibri Light" panose="020F0302020204030204" pitchFamily="34" charset="0"/>
              </a:rPr>
              <a:t>, </a:t>
            </a:r>
            <a:r>
              <a:rPr lang="fr-CH" dirty="0" err="1" smtClean="0">
                <a:latin typeface="Calibri Light" panose="020F0302020204030204" pitchFamily="34" charset="0"/>
              </a:rPr>
              <a:t>often</a:t>
            </a:r>
            <a:r>
              <a:rPr lang="fr-CH" dirty="0" smtClean="0">
                <a:latin typeface="Calibri Light" panose="020F0302020204030204" pitchFamily="34" charset="0"/>
              </a:rPr>
              <a:t> </a:t>
            </a:r>
            <a:r>
              <a:rPr lang="fr-CH" dirty="0" err="1" smtClean="0">
                <a:latin typeface="Calibri Light" panose="020F0302020204030204" pitchFamily="34" charset="0"/>
              </a:rPr>
              <a:t>another</a:t>
            </a:r>
            <a:r>
              <a:rPr lang="fr-CH" dirty="0" smtClean="0">
                <a:latin typeface="Calibri Light" panose="020F0302020204030204" pitchFamily="34" charset="0"/>
              </a:rPr>
              <a:t> </a:t>
            </a:r>
            <a:r>
              <a:rPr lang="fr-CH" dirty="0" err="1" smtClean="0">
                <a:latin typeface="Calibri Light" panose="020F0302020204030204" pitchFamily="34" charset="0"/>
              </a:rPr>
              <a:t>quantity</a:t>
            </a:r>
            <a:r>
              <a:rPr lang="fr-CH" dirty="0" smtClean="0">
                <a:latin typeface="Calibri Light" panose="020F0302020204030204" pitchFamily="34" charset="0"/>
              </a:rPr>
              <a:t> </a:t>
            </a:r>
            <a:r>
              <a:rPr lang="fr-CH" dirty="0" err="1" smtClean="0">
                <a:latin typeface="Calibri Light" panose="020F0302020204030204" pitchFamily="34" charset="0"/>
              </a:rPr>
              <a:t>is</a:t>
            </a:r>
            <a:r>
              <a:rPr lang="fr-CH" dirty="0" smtClean="0">
                <a:latin typeface="Calibri Light" panose="020F0302020204030204" pitchFamily="34" charset="0"/>
              </a:rPr>
              <a:t> </a:t>
            </a:r>
            <a:r>
              <a:rPr lang="fr-CH" dirty="0" err="1" smtClean="0">
                <a:latin typeface="Calibri Light" panose="020F0302020204030204" pitchFamily="34" charset="0"/>
              </a:rPr>
              <a:t>introduced</a:t>
            </a:r>
            <a:r>
              <a:rPr lang="fr-CH" dirty="0" smtClean="0">
                <a:latin typeface="Calibri Light" panose="020F0302020204030204" pitchFamily="34" charset="0"/>
              </a:rPr>
              <a:t>, the </a:t>
            </a:r>
            <a:r>
              <a:rPr lang="fr-CH" dirty="0" err="1">
                <a:latin typeface="Calibri Light" panose="020F0302020204030204" pitchFamily="34" charset="0"/>
              </a:rPr>
              <a:t>magnetization</a:t>
            </a:r>
            <a:r>
              <a:rPr lang="fr-CH" dirty="0">
                <a:latin typeface="Calibri Light" panose="020F0302020204030204" pitchFamily="34" charset="0"/>
              </a:rPr>
              <a:t> </a:t>
            </a:r>
            <a:r>
              <a:rPr lang="fr-CH" dirty="0" smtClean="0">
                <a:latin typeface="Calibri Light" panose="020F0302020204030204" pitchFamily="34" charset="0"/>
              </a:rPr>
              <a:t>M</a:t>
            </a:r>
            <a:r>
              <a:rPr lang="en-US" baseline="0" dirty="0" smtClean="0">
                <a:latin typeface="Calibri Light" panose="020F0302020204030204" pitchFamily="34" charset="0"/>
              </a:rPr>
              <a:t>.</a:t>
            </a:r>
            <a:endParaRPr lang="en-US" dirty="0">
              <a:latin typeface="Calibri Light" panose="020F0302020204030204" pitchFamily="34" charset="0"/>
            </a:endParaRPr>
          </a:p>
        </p:txBody>
      </p:sp>
    </p:spTree>
    <p:extLst>
      <p:ext uri="{BB962C8B-B14F-4D97-AF65-F5344CB8AC3E}">
        <p14:creationId xmlns:p14="http://schemas.microsoft.com/office/powerpoint/2010/main" val="31772096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For our simulations, most often we use the so-called “virgin curve” that goes through the origin, without any hysteretic effect. </a:t>
            </a:r>
          </a:p>
          <a:p>
            <a:endParaRPr lang="en-US" dirty="0" smtClean="0">
              <a:latin typeface="Calibri Light" panose="020F0302020204030204" pitchFamily="34" charset="0"/>
            </a:endParaRPr>
          </a:p>
          <a:p>
            <a:r>
              <a:rPr lang="en-US" dirty="0" smtClean="0">
                <a:latin typeface="Calibri Light" panose="020F0302020204030204" pitchFamily="34" charset="0"/>
              </a:rPr>
              <a:t>As an example, we show here a typical curve for a not-oriented low Si electrical steel, M1200-100 A.</a:t>
            </a:r>
          </a:p>
          <a:p>
            <a:endParaRPr lang="en-US" dirty="0">
              <a:latin typeface="Calibri Light" panose="020F0302020204030204" pitchFamily="34" charset="0"/>
            </a:endParaRPr>
          </a:p>
          <a:p>
            <a:r>
              <a:rPr lang="en-US" dirty="0" smtClean="0">
                <a:latin typeface="Calibri Light" panose="020F0302020204030204" pitchFamily="34" charset="0"/>
              </a:rPr>
              <a:t>The saturation knee can vary a little depending on the grade of the material used. This explains why in practice using iron dominated resistive magnets above 2 T is not viable.</a:t>
            </a:r>
          </a:p>
          <a:p>
            <a:endParaRPr lang="en-US" dirty="0" smtClean="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We plot as an example the cross section of the HIE-ISOLDE</a:t>
            </a:r>
            <a:r>
              <a:rPr lang="en-US" dirty="0" smtClean="0">
                <a:latin typeface="Calibri Light" panose="020F0302020204030204" pitchFamily="34" charset="0"/>
              </a:rPr>
              <a:t> dipole, a CERN magnet which is representative of a typical resistive bending magnet.</a:t>
            </a:r>
          </a:p>
          <a:p>
            <a:endParaRPr lang="en-US" baseline="0" dirty="0">
              <a:latin typeface="Calibri Light" panose="020F0302020204030204" pitchFamily="34" charset="0"/>
            </a:endParaRPr>
          </a:p>
          <a:p>
            <a:r>
              <a:rPr lang="en-US" dirty="0" smtClean="0">
                <a:latin typeface="Calibri Light" panose="020F0302020204030204" pitchFamily="34" charset="0"/>
              </a:rPr>
              <a:t>We see that in the aperture, at the interface between iron and air, the flux lines come out (basically) perpendicular to the iron. Why?</a:t>
            </a:r>
            <a:endParaRPr lang="en-US" sz="1000" dirty="0">
              <a:latin typeface="Calibri Light" panose="020F0302020204030204" pitchFamily="34" charset="0"/>
            </a:endParaRPr>
          </a:p>
        </p:txBody>
      </p:sp>
    </p:spTree>
    <p:extLst>
      <p:ext uri="{BB962C8B-B14F-4D97-AF65-F5344CB8AC3E}">
        <p14:creationId xmlns:p14="http://schemas.microsoft.com/office/powerpoint/2010/main" val="37437315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first equation,</a:t>
            </a:r>
            <a:r>
              <a:rPr lang="en-US" dirty="0" smtClean="0">
                <a:latin typeface="Calibri Light" panose="020F0302020204030204" pitchFamily="34" charset="0"/>
              </a:rPr>
              <a:t> about the continuity of the parallel component of H, can be derived from</a:t>
            </a:r>
            <a:endParaRPr lang="en-US" baseline="0" dirty="0" smtClean="0">
              <a:latin typeface="Calibri Light" panose="020F0302020204030204" pitchFamily="34" charset="0"/>
            </a:endParaRPr>
          </a:p>
          <a:p>
            <a:endParaRPr lang="en-US" sz="1600" dirty="0" smtClean="0">
              <a:latin typeface="Calibri Light" panose="020F0302020204030204" pitchFamily="34" charset="0"/>
            </a:endParaRPr>
          </a:p>
          <a:p>
            <a:r>
              <a:rPr lang="en-US" dirty="0" smtClean="0">
                <a:latin typeface="Calibri Light" panose="020F0302020204030204" pitchFamily="34" charset="0"/>
              </a:rPr>
              <a:t>over the thin rectangle shown in the picture; the contribution in the short sides is negligible, thus the one along the long sides has to be the same, so that the curl of H is 0.</a:t>
            </a:r>
          </a:p>
          <a:p>
            <a:endParaRPr lang="en-US" sz="600" dirty="0" smtClean="0">
              <a:latin typeface="Calibri Light" panose="020F0302020204030204" pitchFamily="34" charset="0"/>
            </a:endParaRPr>
          </a:p>
          <a:p>
            <a:r>
              <a:rPr lang="en-US" dirty="0" smtClean="0">
                <a:latin typeface="Calibri Light" panose="020F0302020204030204" pitchFamily="34" charset="0"/>
              </a:rPr>
              <a:t>The second equation follows from the first one by applying the constitutive equation in air and iron:</a:t>
            </a:r>
          </a:p>
          <a:p>
            <a:endParaRPr lang="en-US" dirty="0">
              <a:latin typeface="Calibri Light" panose="020F0302020204030204" pitchFamily="34" charset="0"/>
            </a:endParaRPr>
          </a:p>
          <a:p>
            <a:endParaRPr lang="en-US" dirty="0" smtClean="0">
              <a:latin typeface="Calibri Light" panose="020F0302020204030204" pitchFamily="34" charset="0"/>
            </a:endParaRPr>
          </a:p>
          <a:p>
            <a:endParaRPr lang="en-US" sz="600" baseline="0" dirty="0" smtClean="0">
              <a:latin typeface="Calibri Light" panose="020F0302020204030204" pitchFamily="34" charset="0"/>
            </a:endParaRPr>
          </a:p>
          <a:p>
            <a:r>
              <a:rPr lang="en-US" baseline="0" dirty="0" smtClean="0">
                <a:latin typeface="Calibri Light" panose="020F0302020204030204" pitchFamily="34" charset="0"/>
              </a:rPr>
              <a:t>The thir</a:t>
            </a:r>
            <a:r>
              <a:rPr lang="en-US" dirty="0" smtClean="0">
                <a:latin typeface="Calibri Light" panose="020F0302020204030204" pitchFamily="34" charset="0"/>
              </a:rPr>
              <a:t>d equation, about the continuity of the perpendicular component of B, is a consequence of the field being divergence free:</a:t>
            </a:r>
            <a:endParaRPr lang="en-US" baseline="0" dirty="0" smtClean="0">
              <a:latin typeface="Calibri Light" panose="020F0302020204030204" pitchFamily="34" charset="0"/>
            </a:endParaRPr>
          </a:p>
          <a:p>
            <a:endParaRPr lang="en-US" sz="600" dirty="0" smtClean="0">
              <a:latin typeface="Calibri Light" panose="020F0302020204030204" pitchFamily="34" charset="0"/>
            </a:endParaRPr>
          </a:p>
          <a:p>
            <a:endParaRPr lang="en-US" dirty="0">
              <a:latin typeface="Calibri Light" panose="020F0302020204030204" pitchFamily="34" charset="0"/>
            </a:endParaRPr>
          </a:p>
          <a:p>
            <a:endParaRPr lang="en-US" sz="600" dirty="0" smtClean="0">
              <a:latin typeface="Calibri Light" panose="020F0302020204030204" pitchFamily="34" charset="0"/>
            </a:endParaRPr>
          </a:p>
          <a:p>
            <a:r>
              <a:rPr lang="en-US" dirty="0" smtClean="0">
                <a:latin typeface="Calibri Light" panose="020F0302020204030204" pitchFamily="34" charset="0"/>
              </a:rPr>
              <a:t>Since this is in 2D, the z component of the field is 0.</a:t>
            </a:r>
            <a:endParaRPr lang="en-US" baseline="0" dirty="0" smtClean="0">
              <a:latin typeface="Calibri Light" panose="020F0302020204030204" pitchFamily="34" charset="0"/>
            </a:endParaRPr>
          </a:p>
          <a:p>
            <a:endParaRPr lang="en-US" sz="600" dirty="0">
              <a:latin typeface="Calibri Light" panose="020F0302020204030204" pitchFamily="34" charset="0"/>
            </a:endParaRPr>
          </a:p>
          <a:p>
            <a:r>
              <a:rPr lang="en-US" baseline="0" dirty="0" smtClean="0">
                <a:latin typeface="Calibri Light" panose="020F0302020204030204" pitchFamily="34" charset="0"/>
              </a:rPr>
              <a:t>There is a discontinuity of |B| at the boundary.</a:t>
            </a:r>
            <a:endParaRPr lang="en-US" sz="1000"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626782" y="5021536"/>
                <a:ext cx="1575752" cy="48442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limLoc m:val="undOvr"/>
                          <m:subHide m:val="on"/>
                          <m:supHide m:val="on"/>
                          <m:ctrlPr>
                            <a:rPr lang="en-GB" sz="1200" b="0" i="1" smtClean="0">
                              <a:solidFill>
                                <a:schemeClr val="tx1"/>
                              </a:solidFill>
                              <a:latin typeface="Cambria Math" panose="02040503050406030204" pitchFamily="18" charset="0"/>
                            </a:rPr>
                          </m:ctrlPr>
                        </m:naryPr>
                        <m:sub/>
                        <m:sup/>
                        <m:e>
                          <m:acc>
                            <m:accPr>
                              <m:chr m:val="⃗"/>
                              <m:ctrlPr>
                                <a:rPr lang="en-GB" sz="1200" b="0" i="1" smtClean="0">
                                  <a:solidFill>
                                    <a:schemeClr val="tx1"/>
                                  </a:solidFill>
                                  <a:latin typeface="Cambria Math" panose="02040503050406030204" pitchFamily="18" charset="0"/>
                                </a:rPr>
                              </m:ctrlPr>
                            </m:accPr>
                            <m:e>
                              <m:r>
                                <a:rPr lang="en-GB" sz="1200" b="0">
                                  <a:solidFill>
                                    <a:schemeClr val="tx1"/>
                                  </a:solidFill>
                                  <a:latin typeface="Cambria Math" panose="02040503050406030204" pitchFamily="18" charset="0"/>
                                </a:rPr>
                                <m:t>𝐻</m:t>
                              </m:r>
                            </m:e>
                          </m:acc>
                          <m:r>
                            <a:rPr lang="en-GB" sz="1200" b="0">
                              <a:solidFill>
                                <a:schemeClr val="tx1"/>
                              </a:solidFill>
                              <a:latin typeface="Cambria Math" panose="02040503050406030204" pitchFamily="18" charset="0"/>
                              <a:ea typeface="Cambria Math" panose="02040503050406030204" pitchFamily="18" charset="0"/>
                            </a:rPr>
                            <m:t>∙</m:t>
                          </m:r>
                          <m:acc>
                            <m:accPr>
                              <m:chr m:val="⃗"/>
                              <m:ctrlPr>
                                <a:rPr lang="en-GB" sz="1200" b="0" i="1">
                                  <a:solidFill>
                                    <a:schemeClr val="tx1"/>
                                  </a:solidFill>
                                  <a:latin typeface="Cambria Math" panose="02040503050406030204" pitchFamily="18" charset="0"/>
                                </a:rPr>
                              </m:ctrlPr>
                            </m:accPr>
                            <m:e>
                              <m:r>
                                <a:rPr lang="en-GB" sz="1200" b="0">
                                  <a:solidFill>
                                    <a:schemeClr val="tx1"/>
                                  </a:solidFill>
                                  <a:latin typeface="Cambria Math" panose="02040503050406030204" pitchFamily="18" charset="0"/>
                                </a:rPr>
                                <m:t>𝑑𝑙</m:t>
                              </m:r>
                            </m:e>
                          </m:acc>
                        </m:e>
                      </m:nary>
                      <m:r>
                        <a:rPr lang="en-GB" sz="1200" b="0" i="1" smtClean="0">
                          <a:solidFill>
                            <a:schemeClr val="tx1"/>
                          </a:solidFill>
                          <a:latin typeface="Cambria Math" panose="02040503050406030204" pitchFamily="18" charset="0"/>
                        </a:rPr>
                        <m:t>=</m:t>
                      </m:r>
                      <m:nary>
                        <m:naryPr>
                          <m:chr m:val="∬"/>
                          <m:limLoc m:val="undOvr"/>
                          <m:subHide m:val="on"/>
                          <m:supHide m:val="on"/>
                          <m:ctrlPr>
                            <a:rPr lang="en-GB" sz="1200" b="0" i="1" smtClean="0">
                              <a:solidFill>
                                <a:schemeClr val="tx1"/>
                              </a:solidFill>
                              <a:latin typeface="Cambria Math" panose="02040503050406030204" pitchFamily="18" charset="0"/>
                            </a:rPr>
                          </m:ctrlPr>
                        </m:naryPr>
                        <m:sub/>
                        <m:sup/>
                        <m:e>
                          <m:acc>
                            <m:accPr>
                              <m:chr m:val="⃗"/>
                              <m:ctrlPr>
                                <a:rPr lang="en-GB" sz="1200" b="0" i="1" smtClean="0">
                                  <a:solidFill>
                                    <a:schemeClr val="tx1"/>
                                  </a:solidFill>
                                  <a:latin typeface="Cambria Math" panose="02040503050406030204" pitchFamily="18" charset="0"/>
                                </a:rPr>
                              </m:ctrlPr>
                            </m:accPr>
                            <m:e>
                              <m:r>
                                <a:rPr lang="en-GB" sz="1200" b="0" i="1" smtClean="0">
                                  <a:solidFill>
                                    <a:schemeClr val="tx1"/>
                                  </a:solidFill>
                                  <a:latin typeface="Cambria Math" panose="02040503050406030204" pitchFamily="18" charset="0"/>
                                </a:rPr>
                                <m:t>𝐽</m:t>
                              </m:r>
                            </m:e>
                          </m:acc>
                        </m:e>
                      </m:nary>
                      <m:r>
                        <a:rPr lang="en-GB" sz="1200" b="0">
                          <a:solidFill>
                            <a:schemeClr val="tx1"/>
                          </a:solidFill>
                          <a:latin typeface="Cambria Math" panose="02040503050406030204" pitchFamily="18" charset="0"/>
                        </a:rPr>
                        <m:t>𝑑𝑆</m:t>
                      </m:r>
                      <m:r>
                        <a:rPr lang="en-GB" sz="1200" b="0">
                          <a:solidFill>
                            <a:schemeClr val="tx1"/>
                          </a:solidFill>
                          <a:latin typeface="Cambria Math" panose="02040503050406030204" pitchFamily="18" charset="0"/>
                        </a:rPr>
                        <m:t>=</m:t>
                      </m:r>
                      <m:r>
                        <a:rPr lang="en-GB" sz="1200" b="0" i="1" smtClean="0">
                          <a:solidFill>
                            <a:schemeClr val="tx1"/>
                          </a:solidFill>
                          <a:latin typeface="Cambria Math" panose="02040503050406030204" pitchFamily="18" charset="0"/>
                        </a:rPr>
                        <m:t>0</m:t>
                      </m:r>
                    </m:oMath>
                  </m:oMathPara>
                </a14:m>
                <a:endParaRPr lang="en-GB" sz="1200" b="0" dirty="0">
                  <a:solidFill>
                    <a:schemeClr val="tx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626782" y="5021536"/>
                <a:ext cx="1575752" cy="484428"/>
              </a:xfrm>
              <a:prstGeom prst="rect">
                <a:avLst/>
              </a:prstGeom>
              <a:blipFill>
                <a:blip r:embed="rId3"/>
                <a:stretch>
                  <a:fillRect l="-42248" t="-159494" r="-29070" b="-2202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2279680" y="6756316"/>
                <a:ext cx="772584" cy="2071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sz="1200" b="0" i="1" smtClean="0">
                              <a:latin typeface="Cambria Math" panose="02040503050406030204" pitchFamily="18" charset="0"/>
                            </a:rPr>
                          </m:ctrlPr>
                        </m:accPr>
                        <m:e>
                          <m:r>
                            <a:rPr lang="en-GB" sz="1200" b="0">
                              <a:latin typeface="Cambria Math" panose="02040503050406030204" pitchFamily="18" charset="0"/>
                            </a:rPr>
                            <m:t>𝐵</m:t>
                          </m:r>
                        </m:e>
                      </m:acc>
                      <m:r>
                        <a:rPr lang="en-GB" sz="1200" b="0">
                          <a:latin typeface="Cambria Math" panose="02040503050406030204" pitchFamily="18" charset="0"/>
                        </a:rPr>
                        <m:t>=</m:t>
                      </m:r>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a:latin typeface="Cambria Math" panose="02040503050406030204" pitchFamily="18" charset="0"/>
                            </a:rPr>
                            <m:t>0</m:t>
                          </m:r>
                        </m:sub>
                      </m:sSub>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i="1" smtClean="0">
                              <a:latin typeface="Cambria Math" panose="02040503050406030204" pitchFamily="18" charset="0"/>
                            </a:rPr>
                            <m:t>𝑟</m:t>
                          </m:r>
                        </m:sub>
                      </m:sSub>
                      <m:acc>
                        <m:accPr>
                          <m:chr m:val="⃗"/>
                          <m:ctrlPr>
                            <a:rPr lang="en-GB" sz="1200" b="0" i="1">
                              <a:latin typeface="Cambria Math" panose="02040503050406030204" pitchFamily="18" charset="0"/>
                            </a:rPr>
                          </m:ctrlPr>
                        </m:accPr>
                        <m:e>
                          <m:r>
                            <a:rPr lang="en-GB" sz="1200" b="0" i="1" smtClean="0">
                              <a:latin typeface="Cambria Math" panose="02040503050406030204" pitchFamily="18" charset="0"/>
                            </a:rPr>
                            <m:t>𝐻</m:t>
                          </m:r>
                        </m:e>
                      </m:acc>
                    </m:oMath>
                  </m:oMathPara>
                </a14:m>
                <a:endParaRPr lang="en-GB" sz="1200" b="0" dirty="0"/>
              </a:p>
            </p:txBody>
          </p:sp>
        </mc:Choice>
        <mc:Fallback xmlns="">
          <p:sp>
            <p:nvSpPr>
              <p:cNvPr id="5" name="TextBox 4"/>
              <p:cNvSpPr txBox="1">
                <a:spLocks noRot="1" noChangeAspect="1" noMove="1" noResize="1" noEditPoints="1" noAdjustHandles="1" noChangeArrowheads="1" noChangeShapeType="1" noTextEdit="1"/>
              </p:cNvSpPr>
              <p:nvPr/>
            </p:nvSpPr>
            <p:spPr>
              <a:xfrm>
                <a:off x="2279680" y="6756316"/>
                <a:ext cx="772584" cy="207108"/>
              </a:xfrm>
              <a:prstGeom prst="rect">
                <a:avLst/>
              </a:prstGeom>
              <a:blipFill>
                <a:blip r:embed="rId4"/>
                <a:stretch>
                  <a:fillRect l="-7087" r="-787" b="-235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398837" y="6671786"/>
                <a:ext cx="1166345" cy="39113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f>
                        <m:fPr>
                          <m:ctrlPr>
                            <a:rPr lang="en-GB" sz="1200" b="0" i="1" smtClean="0">
                              <a:solidFill>
                                <a:schemeClr val="tx1"/>
                              </a:solidFill>
                              <a:latin typeface="Cambria Math" panose="02040503050406030204" pitchFamily="18" charset="0"/>
                            </a:rPr>
                          </m:ctrlPr>
                        </m:fPr>
                        <m:num>
                          <m:sSub>
                            <m:sSubPr>
                              <m:ctrlPr>
                                <a:rPr lang="en-GB" sz="1200" b="0" i="1">
                                  <a:latin typeface="Cambria Math" panose="02040503050406030204" pitchFamily="18" charset="0"/>
                                </a:rPr>
                              </m:ctrlPr>
                            </m:sSubPr>
                            <m:e>
                              <m:r>
                                <a:rPr lang="en-GB" sz="1200" b="0">
                                  <a:latin typeface="Cambria Math" panose="02040503050406030204" pitchFamily="18" charset="0"/>
                                </a:rPr>
                                <m:t>𝐵</m:t>
                              </m:r>
                            </m:e>
                            <m:sub>
                              <m:r>
                                <a:rPr lang="en-GB" sz="1200" b="0">
                                  <a:latin typeface="Cambria Math" panose="02040503050406030204" pitchFamily="18" charset="0"/>
                                  <a:ea typeface="Cambria Math" panose="02040503050406030204" pitchFamily="18" charset="0"/>
                                </a:rPr>
                                <m:t>∥</m:t>
                              </m:r>
                              <m:r>
                                <a:rPr lang="en-GB" sz="1200" b="0" i="0">
                                  <a:latin typeface="Cambria Math" panose="02040503050406030204" pitchFamily="18" charset="0"/>
                                  <a:ea typeface="Cambria Math" panose="02040503050406030204" pitchFamily="18" charset="0"/>
                                </a:rPr>
                                <m:t>,   </m:t>
                              </m:r>
                              <m:r>
                                <m:rPr>
                                  <m:sty m:val="p"/>
                                </m:rPr>
                                <a:rPr lang="en-GB" sz="1200" b="0" i="0">
                                  <a:latin typeface="Cambria Math" panose="02040503050406030204" pitchFamily="18" charset="0"/>
                                  <a:ea typeface="Cambria Math" panose="02040503050406030204" pitchFamily="18" charset="0"/>
                                </a:rPr>
                                <m:t>air</m:t>
                              </m:r>
                            </m:sub>
                          </m:sSub>
                        </m:num>
                        <m:den>
                          <m:sSub>
                            <m:sSubPr>
                              <m:ctrlPr>
                                <a:rPr lang="en-GB" sz="1200" b="0" i="1" smtClean="0">
                                  <a:solidFill>
                                    <a:schemeClr val="tx1"/>
                                  </a:solidFill>
                                  <a:latin typeface="Cambria Math" panose="02040503050406030204" pitchFamily="18" charset="0"/>
                                </a:rPr>
                              </m:ctrlPr>
                            </m:sSubPr>
                            <m:e>
                              <m:r>
                                <a:rPr lang="en-GB" sz="1200" b="0" i="1" smtClean="0">
                                  <a:solidFill>
                                    <a:schemeClr val="tx1"/>
                                  </a:solidFill>
                                  <a:latin typeface="Cambria Math" panose="02040503050406030204" pitchFamily="18" charset="0"/>
                                  <a:ea typeface="Cambria Math" panose="02040503050406030204" pitchFamily="18" charset="0"/>
                                </a:rPr>
                                <m:t>𝜇</m:t>
                              </m:r>
                            </m:e>
                            <m:sub>
                              <m:r>
                                <a:rPr lang="en-GB" sz="1200" b="0" i="1" smtClean="0">
                                  <a:solidFill>
                                    <a:schemeClr val="tx1"/>
                                  </a:solidFill>
                                  <a:latin typeface="Cambria Math" panose="02040503050406030204" pitchFamily="18" charset="0"/>
                                </a:rPr>
                                <m:t>0</m:t>
                              </m:r>
                            </m:sub>
                          </m:sSub>
                        </m:den>
                      </m:f>
                      <m:r>
                        <a:rPr lang="en-GB" sz="1200" b="0" i="1" smtClean="0">
                          <a:solidFill>
                            <a:schemeClr val="tx1"/>
                          </a:solidFill>
                          <a:latin typeface="Cambria Math" panose="02040503050406030204" pitchFamily="18" charset="0"/>
                        </a:rPr>
                        <m:t>=</m:t>
                      </m:r>
                      <m:f>
                        <m:fPr>
                          <m:ctrlPr>
                            <a:rPr lang="en-GB" sz="1200" b="0" i="1" smtClean="0">
                              <a:solidFill>
                                <a:schemeClr val="tx1"/>
                              </a:solidFill>
                              <a:latin typeface="Cambria Math" panose="02040503050406030204" pitchFamily="18" charset="0"/>
                            </a:rPr>
                          </m:ctrlPr>
                        </m:fPr>
                        <m:num>
                          <m:sSub>
                            <m:sSubPr>
                              <m:ctrlPr>
                                <a:rPr lang="en-GB" sz="1200" b="0" i="1">
                                  <a:latin typeface="Cambria Math" panose="02040503050406030204" pitchFamily="18" charset="0"/>
                                </a:rPr>
                              </m:ctrlPr>
                            </m:sSubPr>
                            <m:e>
                              <m:r>
                                <a:rPr lang="en-GB" sz="1200" b="0" i="1" smtClean="0">
                                  <a:latin typeface="Cambria Math" panose="02040503050406030204" pitchFamily="18" charset="0"/>
                                </a:rPr>
                                <m:t>𝐵</m:t>
                              </m:r>
                            </m:e>
                            <m:sub>
                              <m:r>
                                <a:rPr lang="en-GB" sz="1200" b="0">
                                  <a:latin typeface="Cambria Math" panose="02040503050406030204" pitchFamily="18" charset="0"/>
                                  <a:ea typeface="Cambria Math" panose="02040503050406030204" pitchFamily="18" charset="0"/>
                                </a:rPr>
                                <m:t>∥</m:t>
                              </m:r>
                              <m:r>
                                <a:rPr lang="en-GB" sz="1200" b="0" i="0">
                                  <a:latin typeface="Cambria Math" panose="02040503050406030204" pitchFamily="18" charset="0"/>
                                  <a:ea typeface="Cambria Math" panose="02040503050406030204" pitchFamily="18" charset="0"/>
                                </a:rPr>
                                <m:t>,   </m:t>
                              </m:r>
                              <m:r>
                                <m:rPr>
                                  <m:sty m:val="p"/>
                                </m:rPr>
                                <a:rPr lang="en-GB" sz="1200" b="0" i="0">
                                  <a:latin typeface="Cambria Math" panose="02040503050406030204" pitchFamily="18" charset="0"/>
                                  <a:ea typeface="Cambria Math" panose="02040503050406030204" pitchFamily="18" charset="0"/>
                                </a:rPr>
                                <m:t>iron</m:t>
                              </m:r>
                            </m:sub>
                          </m:sSub>
                        </m:num>
                        <m:den>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a:latin typeface="Cambria Math" panose="02040503050406030204" pitchFamily="18" charset="0"/>
                                </a:rPr>
                                <m:t>0</m:t>
                              </m:r>
                            </m:sub>
                          </m:sSub>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i="1" smtClean="0">
                                  <a:latin typeface="Cambria Math" panose="02040503050406030204" pitchFamily="18" charset="0"/>
                                </a:rPr>
                                <m:t>𝑟</m:t>
                              </m:r>
                              <m:r>
                                <a:rPr lang="en-GB" sz="1200" b="0" i="1" smtClean="0">
                                  <a:latin typeface="Cambria Math" panose="02040503050406030204" pitchFamily="18" charset="0"/>
                                </a:rPr>
                                <m:t>,</m:t>
                              </m:r>
                              <m:r>
                                <m:rPr>
                                  <m:sty m:val="p"/>
                                </m:rPr>
                                <a:rPr lang="en-GB" sz="1200" b="0" i="0" smtClean="0">
                                  <a:latin typeface="Cambria Math" panose="02040503050406030204" pitchFamily="18" charset="0"/>
                                </a:rPr>
                                <m:t>iron</m:t>
                              </m:r>
                            </m:sub>
                          </m:sSub>
                        </m:den>
                      </m:f>
                    </m:oMath>
                  </m:oMathPara>
                </a14:m>
                <a:endParaRPr lang="en-GB" sz="1200" b="0"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398837" y="6671786"/>
                <a:ext cx="1166345" cy="391133"/>
              </a:xfrm>
              <a:prstGeom prst="rect">
                <a:avLst/>
              </a:prstGeom>
              <a:blipFill>
                <a:blip r:embed="rId5"/>
                <a:stretch>
                  <a:fillRect l="-4712" t="-1538"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926605" y="7589579"/>
                <a:ext cx="926600" cy="48442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limLoc m:val="undOvr"/>
                          <m:subHide m:val="on"/>
                          <m:supHide m:val="on"/>
                          <m:ctrlPr>
                            <a:rPr lang="en-GB" sz="1200" b="0" i="1" smtClean="0">
                              <a:solidFill>
                                <a:schemeClr val="tx1"/>
                              </a:solidFill>
                              <a:latin typeface="Cambria Math" panose="02040503050406030204" pitchFamily="18" charset="0"/>
                            </a:rPr>
                          </m:ctrlPr>
                        </m:naryPr>
                        <m:sub/>
                        <m:sup/>
                        <m:e>
                          <m:acc>
                            <m:accPr>
                              <m:chr m:val="⃗"/>
                              <m:ctrlPr>
                                <a:rPr lang="en-GB" sz="1200" b="0" i="1">
                                  <a:solidFill>
                                    <a:schemeClr val="tx1"/>
                                  </a:solidFill>
                                  <a:latin typeface="Cambria Math" panose="02040503050406030204" pitchFamily="18" charset="0"/>
                                </a:rPr>
                              </m:ctrlPr>
                            </m:accPr>
                            <m:e>
                              <m:r>
                                <a:rPr lang="en-GB" sz="1200" b="0">
                                  <a:solidFill>
                                    <a:schemeClr val="tx1"/>
                                  </a:solidFill>
                                  <a:latin typeface="Cambria Math" panose="02040503050406030204" pitchFamily="18" charset="0"/>
                                </a:rPr>
                                <m:t>𝐵</m:t>
                              </m:r>
                            </m:e>
                          </m:acc>
                          <m:r>
                            <a:rPr lang="en-GB" sz="1200" b="0">
                              <a:solidFill>
                                <a:schemeClr val="tx1"/>
                              </a:solidFill>
                              <a:latin typeface="Cambria Math" panose="02040503050406030204" pitchFamily="18" charset="0"/>
                              <a:ea typeface="Cambria Math" panose="02040503050406030204" pitchFamily="18" charset="0"/>
                            </a:rPr>
                            <m:t>∙</m:t>
                          </m:r>
                          <m:acc>
                            <m:accPr>
                              <m:chr m:val="⃗"/>
                              <m:ctrlPr>
                                <a:rPr lang="en-GB" sz="1200" b="0" i="1">
                                  <a:solidFill>
                                    <a:schemeClr val="tx1"/>
                                  </a:solidFill>
                                  <a:latin typeface="Cambria Math" panose="02040503050406030204" pitchFamily="18" charset="0"/>
                                </a:rPr>
                              </m:ctrlPr>
                            </m:accPr>
                            <m:e>
                              <m:r>
                                <a:rPr lang="en-GB" sz="1200" b="0">
                                  <a:solidFill>
                                    <a:schemeClr val="tx1"/>
                                  </a:solidFill>
                                  <a:latin typeface="Cambria Math" panose="02040503050406030204" pitchFamily="18" charset="0"/>
                                </a:rPr>
                                <m:t>𝑑𝑆</m:t>
                              </m:r>
                            </m:e>
                          </m:acc>
                        </m:e>
                      </m:nary>
                      <m:r>
                        <a:rPr lang="en-GB" sz="1200" b="0">
                          <a:solidFill>
                            <a:schemeClr val="tx1"/>
                          </a:solidFill>
                          <a:latin typeface="Cambria Math" panose="02040503050406030204" pitchFamily="18" charset="0"/>
                        </a:rPr>
                        <m:t>=0</m:t>
                      </m:r>
                    </m:oMath>
                  </m:oMathPara>
                </a14:m>
                <a:endParaRPr lang="en-GB" sz="1200" b="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926605" y="7589579"/>
                <a:ext cx="926600" cy="484428"/>
              </a:xfrm>
              <a:prstGeom prst="rect">
                <a:avLst/>
              </a:prstGeom>
              <a:blipFill>
                <a:blip r:embed="rId6"/>
                <a:stretch>
                  <a:fillRect l="-71053" t="-158228" r="-42763" b="-221519"/>
                </a:stretch>
              </a:blipFill>
            </p:spPr>
            <p:txBody>
              <a:bodyPr/>
              <a:lstStyle/>
              <a:p>
                <a:r>
                  <a:rPr lang="en-GB">
                    <a:noFill/>
                  </a:rPr>
                  <a:t> </a:t>
                </a:r>
              </a:p>
            </p:txBody>
          </p:sp>
        </mc:Fallback>
      </mc:AlternateContent>
    </p:spTree>
    <p:extLst>
      <p:ext uri="{BB962C8B-B14F-4D97-AF65-F5344CB8AC3E}">
        <p14:creationId xmlns:p14="http://schemas.microsoft.com/office/powerpoint/2010/main" val="1544928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 </a:t>
            </a:r>
            <a:endParaRPr lang="en-US" dirty="0">
              <a:latin typeface="Calibri Light" panose="020F0302020204030204" pitchFamily="34" charset="0"/>
            </a:endParaRPr>
          </a:p>
        </p:txBody>
      </p:sp>
    </p:spTree>
    <p:extLst>
      <p:ext uri="{BB962C8B-B14F-4D97-AF65-F5344CB8AC3E}">
        <p14:creationId xmlns:p14="http://schemas.microsoft.com/office/powerpoint/2010/main" val="6664137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Another power concept is that of vector potential A, with units of Tm.</a:t>
            </a:r>
          </a:p>
          <a:p>
            <a:endParaRPr lang="en-US" sz="600" dirty="0">
              <a:latin typeface="Calibri Light" panose="020F0302020204030204" pitchFamily="34" charset="0"/>
            </a:endParaRPr>
          </a:p>
          <a:p>
            <a:r>
              <a:rPr lang="en-US" dirty="0" smtClean="0">
                <a:latin typeface="Calibri Light" panose="020F0302020204030204" pitchFamily="34" charset="0"/>
              </a:rPr>
              <a:t>If we know A, then we can obtain B by applying the curl (i.e., with the proper derivatives).</a:t>
            </a:r>
          </a:p>
          <a:p>
            <a:endParaRPr lang="en-US" sz="600" dirty="0">
              <a:latin typeface="Calibri Light" panose="020F0302020204030204" pitchFamily="34" charset="0"/>
            </a:endParaRPr>
          </a:p>
          <a:p>
            <a:r>
              <a:rPr lang="en-US" dirty="0" smtClean="0">
                <a:latin typeface="Calibri Light" panose="020F0302020204030204" pitchFamily="34" charset="0"/>
              </a:rPr>
              <a:t>On the other hand, if we know B, we can define A by integration, up to a constant, or better a “curl free” term. The choice of this term is referred to as gauge choice. That  doesn’t really matter, as it’s transparent: when we apply the curl to compute B, it doesn’t contribute to it. In </a:t>
            </a:r>
            <a:r>
              <a:rPr lang="en-US" dirty="0" err="1" smtClean="0">
                <a:latin typeface="Calibri Light" panose="020F0302020204030204" pitchFamily="34" charset="0"/>
              </a:rPr>
              <a:t>magnetostatics</a:t>
            </a:r>
            <a:r>
              <a:rPr lang="en-US" dirty="0" smtClean="0">
                <a:latin typeface="Calibri Light" panose="020F0302020204030204" pitchFamily="34" charset="0"/>
              </a:rPr>
              <a:t>, a convenient choice is to pick this term so that the div of A vanishes.</a:t>
            </a:r>
          </a:p>
          <a:p>
            <a:endParaRPr lang="en-US" sz="600" dirty="0" smtClean="0">
              <a:latin typeface="Calibri Light" panose="020F0302020204030204" pitchFamily="34" charset="0"/>
            </a:endParaRPr>
          </a:p>
          <a:p>
            <a:r>
              <a:rPr lang="en-US" dirty="0" smtClean="0">
                <a:latin typeface="Calibri Light" panose="020F0302020204030204" pitchFamily="34" charset="0"/>
              </a:rPr>
              <a:t>The vector potential A is often used in simulation codes, both in 2D and 3D.</a:t>
            </a:r>
          </a:p>
          <a:p>
            <a:endParaRPr lang="en-US" sz="600" dirty="0">
              <a:latin typeface="Calibri Light" panose="020F0302020204030204" pitchFamily="34" charset="0"/>
            </a:endParaRPr>
          </a:p>
          <a:p>
            <a:r>
              <a:rPr lang="en-US" dirty="0" smtClean="0">
                <a:latin typeface="Calibri Light" panose="020F0302020204030204" pitchFamily="34" charset="0"/>
              </a:rPr>
              <a:t>If you’re interested, you can have a look at Feynman’s insight on the topic, including a description of how the A field looks like, and about it being a mere mathematical construction or something “real”.</a:t>
            </a:r>
          </a:p>
          <a:p>
            <a:r>
              <a:rPr lang="en-GB" u="sng" dirty="0" smtClean="0">
                <a:latin typeface="Calibri Light" panose="020F0302020204030204" pitchFamily="34" charset="0"/>
              </a:rPr>
              <a:t>www.feynmanlectures.caltech.edu</a:t>
            </a:r>
            <a:r>
              <a:rPr lang="en-GB" dirty="0" smtClean="0">
                <a:latin typeface="Calibri Light" panose="020F0302020204030204" pitchFamily="34" charset="0"/>
              </a:rPr>
              <a:t>, Vol. II, chap. 15</a:t>
            </a:r>
          </a:p>
          <a:p>
            <a:endParaRPr lang="en-US" sz="600" dirty="0" smtClean="0">
              <a:latin typeface="Calibri Light" panose="020F0302020204030204" pitchFamily="34" charset="0"/>
            </a:endParaRPr>
          </a:p>
          <a:p>
            <a:r>
              <a:rPr lang="en-US" dirty="0">
                <a:latin typeface="Calibri Light" panose="020F0302020204030204" pitchFamily="34" charset="0"/>
              </a:rPr>
              <a:t>There is also a magnetic scalar potential, which is particularly handy in 2D to figure out the ideal pole profiles for iron dominated magnets.</a:t>
            </a: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6976487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latin typeface="Calibri Light" panose="020F0302020204030204" pitchFamily="34" charset="0"/>
                  </a:rPr>
                  <a:t>The first condition, that is B is divergence free, is automatically satisfied, as the div of a curl (of A in this case) is 0: just write out the components to prove that.</a:t>
                </a:r>
              </a:p>
              <a:p>
                <a:endParaRPr lang="en-US" dirty="0" smtClean="0">
                  <a:latin typeface="Calibri Light" panose="020F0302020204030204" pitchFamily="34" charset="0"/>
                </a:endParaRPr>
              </a:p>
              <a:p>
                <a:r>
                  <a:rPr lang="en-US" dirty="0" smtClean="0">
                    <a:latin typeface="Calibri Light" panose="020F0302020204030204" pitchFamily="34" charset="0"/>
                  </a:rPr>
                  <a:t>Then we can substitute H with B in the second condition: </a:t>
                </a:r>
              </a:p>
              <a:p>
                <a:endParaRPr lang="en-US" dirty="0" smtClean="0">
                  <a:latin typeface="Calibri Light" panose="020F0302020204030204" pitchFamily="34" charset="0"/>
                </a:endParaRPr>
              </a:p>
              <a:p>
                <a:endParaRPr lang="en-US" sz="1600" dirty="0">
                  <a:latin typeface="Calibri Light" panose="020F0302020204030204" pitchFamily="34" charset="0"/>
                </a:endParaRPr>
              </a:p>
              <a:p>
                <a:r>
                  <a:rPr lang="en-US" dirty="0" smtClean="0">
                    <a:latin typeface="Calibri Light" panose="020F0302020204030204" pitchFamily="34" charset="0"/>
                  </a:rPr>
                  <a:t>This is equal to 0 – thus satisfying the second condition, if we choose A with a gauge so that its divergence is 0, which is possible.</a:t>
                </a:r>
              </a:p>
              <a:p>
                <a:endParaRPr lang="en-US" dirty="0" smtClean="0">
                  <a:latin typeface="Calibri Light" panose="020F0302020204030204" pitchFamily="34" charset="0"/>
                </a:endParaRPr>
              </a:p>
              <a:p>
                <a:r>
                  <a:rPr lang="en-US" dirty="0" smtClean="0">
                    <a:latin typeface="Calibri Light" panose="020F0302020204030204" pitchFamily="34" charset="0"/>
                  </a:rPr>
                  <a:t>The “condensed” equation on the right is Laplace equation: it says that the vector Laplacian of A is equal to 0 in air, that is </a:t>
                </a:r>
              </a:p>
              <a:p>
                <a:endParaRPr lang="en-US" sz="600" dirty="0" smtClean="0">
                  <a:latin typeface="Calibri Light" panose="020F0302020204030204" pitchFamily="34" charset="0"/>
                </a:endParaRPr>
              </a:p>
              <a:p>
                <a:pPr/>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a:latin typeface="Cambria Math" panose="02040503050406030204" pitchFamily="18" charset="0"/>
                                  <a:ea typeface="Cambria Math" panose="02040503050406030204" pitchFamily="18" charset="0"/>
                                </a:rPr>
                                <m:t>𝜕</m:t>
                              </m:r>
                            </m:e>
                            <m:sup>
                              <m:r>
                                <a:rPr lang="en-GB" i="1">
                                  <a:latin typeface="Cambria Math" panose="02040503050406030204" pitchFamily="18" charset="0"/>
                                </a:rPr>
                                <m:t>2</m:t>
                              </m:r>
                            </m:sup>
                          </m:sSup>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i="1">
                                  <a:latin typeface="Cambria Math" panose="02040503050406030204" pitchFamily="18" charset="0"/>
                                </a:rPr>
                                <m:t>𝑥</m:t>
                              </m:r>
                            </m:sub>
                          </m:sSub>
                        </m:num>
                        <m:den>
                          <m:r>
                            <a:rPr lang="en-GB">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a:latin typeface="Cambria Math" panose="02040503050406030204" pitchFamily="18" charset="0"/>
                                  <a:ea typeface="Cambria Math" panose="02040503050406030204" pitchFamily="18" charset="0"/>
                                </a:rPr>
                                <m:t>𝑥</m:t>
                              </m:r>
                            </m:e>
                            <m:sup>
                              <m:r>
                                <a:rPr lang="en-GB" i="1">
                                  <a:latin typeface="Cambria Math" panose="02040503050406030204" pitchFamily="18" charset="0"/>
                                  <a:ea typeface="Cambria Math" panose="02040503050406030204" pitchFamily="18" charset="0"/>
                                </a:rPr>
                                <m:t>2</m:t>
                              </m:r>
                            </m:sup>
                          </m:sSup>
                        </m:den>
                      </m:f>
                      <m:r>
                        <a:rPr lang="en-GB">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a:latin typeface="Cambria Math" panose="02040503050406030204" pitchFamily="18" charset="0"/>
                                  <a:ea typeface="Cambria Math" panose="02040503050406030204" pitchFamily="18" charset="0"/>
                                </a:rPr>
                                <m:t>𝜕</m:t>
                              </m:r>
                            </m:e>
                            <m:sup>
                              <m:r>
                                <a:rPr lang="en-GB">
                                  <a:latin typeface="Cambria Math" panose="02040503050406030204" pitchFamily="18" charset="0"/>
                                </a:rPr>
                                <m:t>2</m:t>
                              </m:r>
                            </m:sup>
                          </m:sSup>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b="0" i="1" smtClean="0">
                                  <a:latin typeface="Cambria Math" panose="02040503050406030204" pitchFamily="18" charset="0"/>
                                </a:rPr>
                                <m:t>𝑥</m:t>
                              </m:r>
                            </m:sub>
                          </m:sSub>
                        </m:num>
                        <m:den>
                          <m:r>
                            <a:rPr lang="en-GB">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𝑦</m:t>
                              </m:r>
                            </m:e>
                            <m:sup>
                              <m:r>
                                <a:rPr lang="en-GB">
                                  <a:latin typeface="Cambria Math" panose="02040503050406030204" pitchFamily="18" charset="0"/>
                                  <a:ea typeface="Cambria Math" panose="02040503050406030204" pitchFamily="18" charset="0"/>
                                </a:rPr>
                                <m:t>2</m:t>
                              </m:r>
                            </m:sup>
                          </m:sSup>
                        </m:den>
                      </m:f>
                      <m:r>
                        <a:rPr lang="en-GB">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a:latin typeface="Cambria Math" panose="02040503050406030204" pitchFamily="18" charset="0"/>
                                  <a:ea typeface="Cambria Math" panose="02040503050406030204" pitchFamily="18" charset="0"/>
                                </a:rPr>
                                <m:t>𝜕</m:t>
                              </m:r>
                            </m:e>
                            <m:sup>
                              <m:r>
                                <a:rPr lang="en-GB">
                                  <a:latin typeface="Cambria Math" panose="02040503050406030204" pitchFamily="18" charset="0"/>
                                </a:rPr>
                                <m:t>2</m:t>
                              </m:r>
                            </m:sup>
                          </m:sSup>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b="0" i="1" smtClean="0">
                                  <a:latin typeface="Cambria Math" panose="02040503050406030204" pitchFamily="18" charset="0"/>
                                </a:rPr>
                                <m:t>𝑥</m:t>
                              </m:r>
                            </m:sub>
                          </m:sSub>
                        </m:num>
                        <m:den>
                          <m:r>
                            <a:rPr lang="en-GB">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𝑧</m:t>
                              </m:r>
                            </m:e>
                            <m:sup>
                              <m:r>
                                <a:rPr lang="en-GB">
                                  <a:latin typeface="Cambria Math" panose="02040503050406030204" pitchFamily="18" charset="0"/>
                                  <a:ea typeface="Cambria Math" panose="02040503050406030204" pitchFamily="18" charset="0"/>
                                </a:rPr>
                                <m:t>2</m:t>
                              </m:r>
                            </m:sup>
                          </m:sSup>
                        </m:den>
                      </m:f>
                      <m:r>
                        <a:rPr lang="en-GB" i="1">
                          <a:latin typeface="Cambria Math" panose="02040503050406030204" pitchFamily="18" charset="0"/>
                          <a:ea typeface="Cambria Math" panose="02040503050406030204" pitchFamily="18" charset="0"/>
                        </a:rPr>
                        <m:t>=0</m:t>
                      </m:r>
                    </m:oMath>
                  </m:oMathPara>
                </a14:m>
                <a:endParaRPr lang="en-US" dirty="0">
                  <a:latin typeface="Calibri Light" panose="020F0302020204030204" pitchFamily="34" charset="0"/>
                </a:endParaRPr>
              </a:p>
              <a:p>
                <a:r>
                  <a:rPr lang="en-US" dirty="0" smtClean="0">
                    <a:latin typeface="Calibri Light" panose="020F0302020204030204" pitchFamily="34" charset="0"/>
                  </a:rPr>
                  <a:t>and so on for the other components.</a:t>
                </a:r>
                <a:endParaRPr lang="en-US" dirty="0">
                  <a:latin typeface="Calibri Light" panose="020F0302020204030204" pitchFamily="34" charset="0"/>
                </a:endParaRPr>
              </a:p>
            </p:txBody>
          </p:sp>
        </mc:Choice>
        <mc:Fallback xmlns="">
          <p:sp>
            <p:nvSpPr>
              <p:cNvPr id="3" name="Notes Placeholder 2"/>
              <p:cNvSpPr>
                <a:spLocks noGrp="1"/>
              </p:cNvSpPr>
              <p:nvPr>
                <p:ph type="body" idx="1"/>
              </p:nvPr>
            </p:nvSpPr>
            <p:spPr/>
            <p:txBody>
              <a:bodyPr/>
              <a:lstStyle/>
              <a:p>
                <a:r>
                  <a:rPr lang="en-US" dirty="0" smtClean="0">
                    <a:latin typeface="Calibri Light" panose="020F0302020204030204" pitchFamily="34" charset="0"/>
                  </a:rPr>
                  <a:t>The first condition, that is B is divergence </a:t>
                </a:r>
                <a:r>
                  <a:rPr lang="en-US" dirty="0" smtClean="0">
                    <a:latin typeface="Calibri Light" panose="020F0302020204030204" pitchFamily="34" charset="0"/>
                  </a:rPr>
                  <a:t>free, </a:t>
                </a:r>
                <a:r>
                  <a:rPr lang="en-US" dirty="0" smtClean="0">
                    <a:latin typeface="Calibri Light" panose="020F0302020204030204" pitchFamily="34" charset="0"/>
                  </a:rPr>
                  <a:t>is automatically satisfied, as the div of a curl (of A in this case) is 0: just write out the </a:t>
                </a:r>
                <a:r>
                  <a:rPr lang="en-US" dirty="0" smtClean="0">
                    <a:latin typeface="Calibri Light" panose="020F0302020204030204" pitchFamily="34" charset="0"/>
                  </a:rPr>
                  <a:t>components to prove that.</a:t>
                </a:r>
                <a:endParaRPr lang="en-US"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Then we can substitute H with B in the second condition: </a:t>
                </a:r>
              </a:p>
              <a:p>
                <a:endParaRPr lang="en-US" dirty="0" smtClean="0">
                  <a:latin typeface="Calibri Light" panose="020F0302020204030204" pitchFamily="34" charset="0"/>
                </a:endParaRPr>
              </a:p>
              <a:p>
                <a:endParaRPr lang="en-US" sz="1600" dirty="0">
                  <a:latin typeface="Calibri Light" panose="020F0302020204030204" pitchFamily="34" charset="0"/>
                </a:endParaRPr>
              </a:p>
              <a:p>
                <a:r>
                  <a:rPr lang="en-US" dirty="0" smtClean="0">
                    <a:latin typeface="Calibri Light" panose="020F0302020204030204" pitchFamily="34" charset="0"/>
                  </a:rPr>
                  <a:t>This is equal to 0 – thus satisfying the second condition, if we choose A </a:t>
                </a:r>
                <a:r>
                  <a:rPr lang="en-US" dirty="0" smtClean="0">
                    <a:latin typeface="Calibri Light" panose="020F0302020204030204" pitchFamily="34" charset="0"/>
                  </a:rPr>
                  <a:t>with a gauge so </a:t>
                </a:r>
                <a:r>
                  <a:rPr lang="en-US" dirty="0" smtClean="0">
                    <a:latin typeface="Calibri Light" panose="020F0302020204030204" pitchFamily="34" charset="0"/>
                  </a:rPr>
                  <a:t>that its divergence is 0, which is </a:t>
                </a:r>
                <a:r>
                  <a:rPr lang="en-US" dirty="0" smtClean="0">
                    <a:latin typeface="Calibri Light" panose="020F0302020204030204" pitchFamily="34" charset="0"/>
                  </a:rPr>
                  <a:t>possible.</a:t>
                </a:r>
                <a:endParaRPr lang="en-US"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The </a:t>
                </a:r>
                <a:r>
                  <a:rPr lang="en-US" dirty="0" smtClean="0">
                    <a:latin typeface="Calibri Light" panose="020F0302020204030204" pitchFamily="34" charset="0"/>
                  </a:rPr>
                  <a:t>“condensed” equation on the right is Laplace equation: it says that the vector Laplacian of A is equal to 0 in air, that is </a:t>
                </a:r>
              </a:p>
              <a:p>
                <a:endParaRPr lang="en-US" sz="600" dirty="0" smtClean="0">
                  <a:latin typeface="Calibri Light" panose="020F0302020204030204" pitchFamily="34" charset="0"/>
                </a:endParaRPr>
              </a:p>
              <a:p>
                <a:pPr/>
                <a:r>
                  <a:rPr lang="en-GB" i="0">
                    <a:latin typeface="Cambria Math" panose="02040503050406030204" pitchFamily="18" charset="0"/>
                  </a:rPr>
                  <a:t>(</a:t>
                </a:r>
                <a:r>
                  <a:rPr lang="en-GB" i="0">
                    <a:latin typeface="Cambria Math" panose="02040503050406030204" pitchFamily="18" charset="0"/>
                    <a:ea typeface="Cambria Math" panose="02040503050406030204" pitchFamily="18" charset="0"/>
                  </a:rPr>
                  <a:t>𝜕^</a:t>
                </a:r>
                <a:r>
                  <a:rPr lang="en-GB" i="0">
                    <a:latin typeface="Cambria Math" panose="02040503050406030204" pitchFamily="18" charset="0"/>
                  </a:rPr>
                  <a:t>2 𝐴_𝑥)/(</a:t>
                </a:r>
                <a:r>
                  <a:rPr lang="en-GB" i="0">
                    <a:latin typeface="Cambria Math" panose="02040503050406030204" pitchFamily="18" charset="0"/>
                    <a:ea typeface="Cambria Math" panose="02040503050406030204" pitchFamily="18" charset="0"/>
                  </a:rPr>
                  <a:t>𝜕𝑥^2 )</a:t>
                </a:r>
                <a:r>
                  <a:rPr lang="en-GB" i="0">
                    <a:latin typeface="Cambria Math" panose="02040503050406030204" pitchFamily="18" charset="0"/>
                  </a:rPr>
                  <a:t>+(</a:t>
                </a:r>
                <a:r>
                  <a:rPr lang="en-GB" i="0">
                    <a:latin typeface="Cambria Math" panose="02040503050406030204" pitchFamily="18" charset="0"/>
                    <a:ea typeface="Cambria Math" panose="02040503050406030204" pitchFamily="18" charset="0"/>
                  </a:rPr>
                  <a:t>𝜕^</a:t>
                </a:r>
                <a:r>
                  <a:rPr lang="en-GB" i="0">
                    <a:latin typeface="Cambria Math" panose="02040503050406030204" pitchFamily="18" charset="0"/>
                  </a:rPr>
                  <a:t>2 𝐴_</a:t>
                </a:r>
                <a:r>
                  <a:rPr lang="en-GB" b="0" i="0" smtClean="0">
                    <a:latin typeface="Cambria Math" panose="02040503050406030204" pitchFamily="18" charset="0"/>
                  </a:rPr>
                  <a:t>𝑥</a:t>
                </a:r>
                <a:r>
                  <a:rPr lang="en-GB" b="0" i="0">
                    <a:latin typeface="Cambria Math" panose="02040503050406030204" pitchFamily="18" charset="0"/>
                  </a:rPr>
                  <a:t>)/(</a:t>
                </a:r>
                <a:r>
                  <a:rPr lang="en-GB" i="0">
                    <a:latin typeface="Cambria Math" panose="02040503050406030204" pitchFamily="18" charset="0"/>
                    <a:ea typeface="Cambria Math" panose="02040503050406030204" pitchFamily="18" charset="0"/>
                  </a:rPr>
                  <a:t>𝜕𝑦^2 )+</a:t>
                </a:r>
                <a:r>
                  <a:rPr lang="en-GB" i="0">
                    <a:latin typeface="Cambria Math" panose="02040503050406030204" pitchFamily="18" charset="0"/>
                  </a:rPr>
                  <a:t>(</a:t>
                </a:r>
                <a:r>
                  <a:rPr lang="en-GB" i="0">
                    <a:latin typeface="Cambria Math" panose="02040503050406030204" pitchFamily="18" charset="0"/>
                    <a:ea typeface="Cambria Math" panose="02040503050406030204" pitchFamily="18" charset="0"/>
                  </a:rPr>
                  <a:t>𝜕^</a:t>
                </a:r>
                <a:r>
                  <a:rPr lang="en-GB" i="0">
                    <a:latin typeface="Cambria Math" panose="02040503050406030204" pitchFamily="18" charset="0"/>
                  </a:rPr>
                  <a:t>2 𝐴_</a:t>
                </a:r>
                <a:r>
                  <a:rPr lang="en-GB" b="0" i="0" smtClean="0">
                    <a:latin typeface="Cambria Math" panose="02040503050406030204" pitchFamily="18" charset="0"/>
                  </a:rPr>
                  <a:t>𝑥</a:t>
                </a:r>
                <a:r>
                  <a:rPr lang="en-GB" b="0" i="0">
                    <a:latin typeface="Cambria Math" panose="02040503050406030204" pitchFamily="18" charset="0"/>
                  </a:rPr>
                  <a:t>)/(</a:t>
                </a:r>
                <a:r>
                  <a:rPr lang="en-GB" i="0">
                    <a:latin typeface="Cambria Math" panose="02040503050406030204" pitchFamily="18" charset="0"/>
                    <a:ea typeface="Cambria Math" panose="02040503050406030204" pitchFamily="18" charset="0"/>
                  </a:rPr>
                  <a:t>𝜕𝑧^2 )=0</a:t>
                </a:r>
                <a:endParaRPr lang="en-US" dirty="0">
                  <a:latin typeface="Calibri Light" panose="020F0302020204030204" pitchFamily="34" charset="0"/>
                </a:endParaRPr>
              </a:p>
              <a:p>
                <a:r>
                  <a:rPr lang="en-US" dirty="0" smtClean="0">
                    <a:latin typeface="Calibri Light" panose="020F0302020204030204" pitchFamily="34" charset="0"/>
                  </a:rPr>
                  <a:t>and </a:t>
                </a:r>
                <a:r>
                  <a:rPr lang="en-US" dirty="0" smtClean="0">
                    <a:latin typeface="Calibri Light" panose="020F0302020204030204" pitchFamily="34" charset="0"/>
                  </a:rPr>
                  <a:t>so on for the other components.</a:t>
                </a:r>
                <a:endParaRPr lang="en-US" dirty="0">
                  <a:latin typeface="Calibri Light" panose="020F0302020204030204" pitchFamily="34" charset="0"/>
                </a:endParaRP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637326" y="5756053"/>
                <a:ext cx="3844899" cy="47731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sz="1200" b="0" i="0" smtClean="0">
                          <a:latin typeface="Cambria Math" panose="02040503050406030204" pitchFamily="18" charset="0"/>
                        </a:rPr>
                        <m:t>rot</m:t>
                      </m:r>
                      <m:r>
                        <a:rPr lang="en-GB" sz="1200" b="0" smtClean="0">
                          <a:latin typeface="Cambria Math" panose="02040503050406030204" pitchFamily="18" charset="0"/>
                        </a:rPr>
                        <m:t> </m:t>
                      </m:r>
                      <m:acc>
                        <m:accPr>
                          <m:chr m:val="⃗"/>
                          <m:ctrlPr>
                            <a:rPr lang="en-GB" sz="1200" b="0" i="1" smtClean="0">
                              <a:latin typeface="Cambria Math" panose="02040503050406030204" pitchFamily="18" charset="0"/>
                            </a:rPr>
                          </m:ctrlPr>
                        </m:accPr>
                        <m:e>
                          <m:r>
                            <a:rPr lang="en-GB" sz="1200" b="0">
                              <a:latin typeface="Cambria Math" panose="02040503050406030204" pitchFamily="18" charset="0"/>
                            </a:rPr>
                            <m:t>𝐻</m:t>
                          </m:r>
                        </m:e>
                      </m:acc>
                      <m:r>
                        <m:rPr>
                          <m:nor/>
                        </m:rPr>
                        <a:rPr lang="en-GB" sz="1200" b="0" i="0" smtClean="0">
                          <a:latin typeface="Cambria Math" panose="02040503050406030204" pitchFamily="18" charset="0"/>
                        </a:rPr>
                        <m:t>=</m:t>
                      </m:r>
                      <m:r>
                        <m:rPr>
                          <m:nor/>
                        </m:rPr>
                        <a:rPr lang="en-GB" sz="1200" b="0" i="0" smtClean="0">
                          <a:latin typeface="Cambria Math" panose="02040503050406030204" pitchFamily="18" charset="0"/>
                        </a:rPr>
                        <m:t>rot</m:t>
                      </m:r>
                      <m:d>
                        <m:dPr>
                          <m:ctrlPr>
                            <a:rPr lang="en-GB" sz="1200" b="0" i="1" smtClean="0">
                              <a:latin typeface="Cambria Math" panose="02040503050406030204" pitchFamily="18" charset="0"/>
                            </a:rPr>
                          </m:ctrlPr>
                        </m:dPr>
                        <m:e>
                          <m:f>
                            <m:fPr>
                              <m:ctrlPr>
                                <a:rPr lang="en-GB" sz="1200" b="0" i="1" smtClean="0">
                                  <a:latin typeface="Cambria Math" panose="02040503050406030204" pitchFamily="18" charset="0"/>
                                </a:rPr>
                              </m:ctrlPr>
                            </m:fPr>
                            <m:num>
                              <m:acc>
                                <m:accPr>
                                  <m:chr m:val="⃗"/>
                                  <m:ctrlPr>
                                    <a:rPr lang="en-GB" sz="1200" b="0" i="1">
                                      <a:latin typeface="Cambria Math" panose="02040503050406030204" pitchFamily="18" charset="0"/>
                                    </a:rPr>
                                  </m:ctrlPr>
                                </m:accPr>
                                <m:e>
                                  <m:r>
                                    <a:rPr lang="en-GB" sz="1200" b="0" i="1" smtClean="0">
                                      <a:latin typeface="Cambria Math" panose="02040503050406030204" pitchFamily="18" charset="0"/>
                                    </a:rPr>
                                    <m:t>𝐵</m:t>
                                  </m:r>
                                </m:e>
                              </m:acc>
                            </m:num>
                            <m:den>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ea typeface="Cambria Math" panose="02040503050406030204" pitchFamily="18" charset="0"/>
                                    </a:rPr>
                                    <m:t>𝜇</m:t>
                                  </m:r>
                                </m:e>
                                <m:sub>
                                  <m:r>
                                    <a:rPr lang="en-GB" sz="1200" b="0" i="1" smtClean="0">
                                      <a:latin typeface="Cambria Math" panose="02040503050406030204" pitchFamily="18" charset="0"/>
                                    </a:rPr>
                                    <m:t>0</m:t>
                                  </m:r>
                                </m:sub>
                              </m:sSub>
                            </m:den>
                          </m:f>
                        </m:e>
                      </m:d>
                      <m:r>
                        <a:rPr lang="en-GB" sz="1200" b="0" i="1" smtClean="0">
                          <a:latin typeface="Cambria Math" panose="02040503050406030204" pitchFamily="18" charset="0"/>
                        </a:rPr>
                        <m:t>=</m:t>
                      </m:r>
                      <m:f>
                        <m:fPr>
                          <m:ctrlPr>
                            <a:rPr lang="en-GB" sz="1200" b="0" i="1">
                              <a:latin typeface="Cambria Math" panose="02040503050406030204" pitchFamily="18" charset="0"/>
                            </a:rPr>
                          </m:ctrlPr>
                        </m:fPr>
                        <m:num>
                          <m:r>
                            <a:rPr lang="en-GB" sz="1200" b="0" i="1" smtClean="0">
                              <a:latin typeface="Cambria Math" panose="02040503050406030204" pitchFamily="18" charset="0"/>
                            </a:rPr>
                            <m:t>1</m:t>
                          </m:r>
                        </m:num>
                        <m:den>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a:latin typeface="Cambria Math" panose="02040503050406030204" pitchFamily="18" charset="0"/>
                                </a:rPr>
                                <m:t>0</m:t>
                              </m:r>
                            </m:sub>
                          </m:sSub>
                        </m:den>
                      </m:f>
                      <m:r>
                        <m:rPr>
                          <m:nor/>
                        </m:rPr>
                        <a:rPr lang="en-GB" sz="1200" b="0" i="0">
                          <a:latin typeface="Cambria Math" panose="02040503050406030204" pitchFamily="18" charset="0"/>
                        </a:rPr>
                        <m:t>rot</m:t>
                      </m:r>
                      <m:r>
                        <a:rPr lang="en-GB" sz="1200" b="0">
                          <a:latin typeface="Cambria Math" panose="02040503050406030204" pitchFamily="18" charset="0"/>
                        </a:rPr>
                        <m:t> </m:t>
                      </m:r>
                      <m:d>
                        <m:dPr>
                          <m:ctrlPr>
                            <a:rPr lang="en-GB" sz="1200" b="0" i="1" smtClean="0">
                              <a:latin typeface="Cambria Math" panose="02040503050406030204" pitchFamily="18" charset="0"/>
                            </a:rPr>
                          </m:ctrlPr>
                        </m:dPr>
                        <m:e>
                          <m:r>
                            <m:rPr>
                              <m:nor/>
                            </m:rPr>
                            <a:rPr lang="en-GB" sz="1200" b="0" i="0">
                              <a:latin typeface="Cambria Math" panose="02040503050406030204" pitchFamily="18" charset="0"/>
                            </a:rPr>
                            <m:t>rot</m:t>
                          </m:r>
                          <m:r>
                            <a:rPr lang="en-GB" sz="1200" b="0">
                              <a:latin typeface="Cambria Math" panose="02040503050406030204" pitchFamily="18" charset="0"/>
                            </a:rPr>
                            <m:t> </m:t>
                          </m:r>
                          <m:acc>
                            <m:accPr>
                              <m:chr m:val="⃗"/>
                              <m:ctrlPr>
                                <a:rPr lang="en-GB" sz="1200" b="0" i="1">
                                  <a:latin typeface="Cambria Math" panose="02040503050406030204" pitchFamily="18" charset="0"/>
                                </a:rPr>
                              </m:ctrlPr>
                            </m:accPr>
                            <m:e>
                              <m:r>
                                <a:rPr lang="en-GB" sz="1200" b="0" i="1" smtClean="0">
                                  <a:latin typeface="Cambria Math" panose="02040503050406030204" pitchFamily="18" charset="0"/>
                                </a:rPr>
                                <m:t>𝐴</m:t>
                              </m:r>
                            </m:e>
                          </m:acc>
                        </m:e>
                      </m:d>
                      <m:r>
                        <a:rPr lang="en-GB" sz="1200" b="0">
                          <a:latin typeface="Cambria Math" panose="02040503050406030204" pitchFamily="18" charset="0"/>
                        </a:rPr>
                        <m:t>=</m:t>
                      </m:r>
                      <m:f>
                        <m:fPr>
                          <m:ctrlPr>
                            <a:rPr lang="en-GB" sz="1200" b="0" i="1">
                              <a:latin typeface="Cambria Math" panose="02040503050406030204" pitchFamily="18" charset="0"/>
                            </a:rPr>
                          </m:ctrlPr>
                        </m:fPr>
                        <m:num>
                          <m:r>
                            <a:rPr lang="en-GB" sz="1200" b="0">
                              <a:latin typeface="Cambria Math" panose="02040503050406030204" pitchFamily="18" charset="0"/>
                            </a:rPr>
                            <m:t>1</m:t>
                          </m:r>
                        </m:num>
                        <m:den>
                          <m:sSub>
                            <m:sSubPr>
                              <m:ctrlPr>
                                <a:rPr lang="en-GB" sz="1200" b="0" i="1">
                                  <a:latin typeface="Cambria Math" panose="02040503050406030204" pitchFamily="18" charset="0"/>
                                </a:rPr>
                              </m:ctrlPr>
                            </m:sSubPr>
                            <m:e>
                              <m:r>
                                <a:rPr lang="en-GB" sz="1200" b="0">
                                  <a:latin typeface="Cambria Math" panose="02040503050406030204" pitchFamily="18" charset="0"/>
                                  <a:ea typeface="Cambria Math" panose="02040503050406030204" pitchFamily="18" charset="0"/>
                                </a:rPr>
                                <m:t>𝜇</m:t>
                              </m:r>
                            </m:e>
                            <m:sub>
                              <m:r>
                                <a:rPr lang="en-GB" sz="1200" b="0">
                                  <a:latin typeface="Cambria Math" panose="02040503050406030204" pitchFamily="18" charset="0"/>
                                </a:rPr>
                                <m:t>0</m:t>
                              </m:r>
                            </m:sub>
                          </m:sSub>
                        </m:den>
                      </m:f>
                      <m:d>
                        <m:dPr>
                          <m:begChr m:val="["/>
                          <m:endChr m:val="]"/>
                          <m:ctrlPr>
                            <a:rPr lang="en-GB" sz="1200" b="0" i="1" smtClean="0">
                              <a:latin typeface="Cambria Math" panose="02040503050406030204" pitchFamily="18" charset="0"/>
                            </a:rPr>
                          </m:ctrlPr>
                        </m:dPr>
                        <m:e>
                          <m:r>
                            <m:rPr>
                              <m:sty m:val="p"/>
                            </m:rPr>
                            <a:rPr lang="en-GB" sz="1200" b="0" i="0" smtClean="0">
                              <a:latin typeface="Cambria Math" panose="02040503050406030204" pitchFamily="18" charset="0"/>
                            </a:rPr>
                            <m:t>grad</m:t>
                          </m:r>
                          <m:d>
                            <m:dPr>
                              <m:ctrlPr>
                                <a:rPr lang="en-GB" sz="1200" b="0" i="1" smtClean="0">
                                  <a:latin typeface="Cambria Math" panose="02040503050406030204" pitchFamily="18" charset="0"/>
                                </a:rPr>
                              </m:ctrlPr>
                            </m:dPr>
                            <m:e>
                              <m:r>
                                <m:rPr>
                                  <m:sty m:val="p"/>
                                </m:rPr>
                                <a:rPr lang="en-GB" sz="1200" b="0" i="0" smtClean="0">
                                  <a:latin typeface="Cambria Math" panose="02040503050406030204" pitchFamily="18" charset="0"/>
                                </a:rPr>
                                <m:t>div</m:t>
                              </m:r>
                              <m:acc>
                                <m:accPr>
                                  <m:chr m:val="⃗"/>
                                  <m:ctrlPr>
                                    <a:rPr lang="en-GB" sz="1200" b="0" i="1">
                                      <a:latin typeface="Cambria Math" panose="02040503050406030204" pitchFamily="18" charset="0"/>
                                    </a:rPr>
                                  </m:ctrlPr>
                                </m:accPr>
                                <m:e>
                                  <m:r>
                                    <a:rPr lang="en-GB" sz="1200" b="0">
                                      <a:latin typeface="Cambria Math" panose="02040503050406030204" pitchFamily="18" charset="0"/>
                                    </a:rPr>
                                    <m:t>𝐴</m:t>
                                  </m:r>
                                </m:e>
                              </m:acc>
                            </m:e>
                          </m:d>
                          <m:r>
                            <a:rPr lang="en-GB" sz="1200" b="0" i="1" smtClean="0">
                              <a:latin typeface="Cambria Math" panose="02040503050406030204" pitchFamily="18" charset="0"/>
                            </a:rPr>
                            <m:t>−</m:t>
                          </m:r>
                          <m:sSup>
                            <m:sSupPr>
                              <m:ctrlPr>
                                <a:rPr lang="en-GB" sz="1200" b="0" i="1">
                                  <a:latin typeface="Cambria Math" panose="02040503050406030204" pitchFamily="18" charset="0"/>
                                </a:rPr>
                              </m:ctrlPr>
                            </m:sSupPr>
                            <m:e>
                              <m:r>
                                <a:rPr lang="en-GB" sz="1200" b="0" i="0">
                                  <a:latin typeface="Cambria Math" panose="02040503050406030204" pitchFamily="18" charset="0"/>
                                  <a:ea typeface="Cambria Math" panose="02040503050406030204" pitchFamily="18" charset="0"/>
                                </a:rPr>
                                <m:t>𝛻</m:t>
                              </m:r>
                            </m:e>
                            <m:sup>
                              <m:r>
                                <a:rPr lang="en-GB" sz="1200" b="0" i="0">
                                  <a:latin typeface="Cambria Math" panose="02040503050406030204" pitchFamily="18" charset="0"/>
                                </a:rPr>
                                <m:t>2</m:t>
                              </m:r>
                            </m:sup>
                          </m:sSup>
                          <m:acc>
                            <m:accPr>
                              <m:chr m:val="⃗"/>
                              <m:ctrlPr>
                                <a:rPr lang="en-GB" sz="1200" b="0" i="1">
                                  <a:latin typeface="Cambria Math" panose="02040503050406030204" pitchFamily="18" charset="0"/>
                                </a:rPr>
                              </m:ctrlPr>
                            </m:accPr>
                            <m:e>
                              <m:r>
                                <a:rPr lang="en-GB" sz="1200" b="0">
                                  <a:latin typeface="Cambria Math" panose="02040503050406030204" pitchFamily="18" charset="0"/>
                                </a:rPr>
                                <m:t>𝐴</m:t>
                              </m:r>
                            </m:e>
                          </m:acc>
                        </m:e>
                      </m:d>
                    </m:oMath>
                  </m:oMathPara>
                </a14:m>
                <a:endParaRPr lang="en-GB" sz="1200" b="0" dirty="0"/>
              </a:p>
            </p:txBody>
          </p:sp>
        </mc:Choice>
        <mc:Fallback xmlns="">
          <p:sp>
            <p:nvSpPr>
              <p:cNvPr id="4" name="TextBox 3"/>
              <p:cNvSpPr txBox="1">
                <a:spLocks noRot="1" noChangeAspect="1" noMove="1" noResize="1" noEditPoints="1" noAdjustHandles="1" noChangeArrowheads="1" noChangeShapeType="1" noTextEdit="1"/>
              </p:cNvSpPr>
              <p:nvPr/>
            </p:nvSpPr>
            <p:spPr>
              <a:xfrm>
                <a:off x="1637326" y="5756053"/>
                <a:ext cx="3844899" cy="477310"/>
              </a:xfrm>
              <a:prstGeom prst="rect">
                <a:avLst/>
              </a:prstGeom>
              <a:blipFill>
                <a:blip r:embed="rId3"/>
                <a:stretch>
                  <a:fillRect l="-1270" r="-3016"/>
                </a:stretch>
              </a:blipFill>
            </p:spPr>
            <p:txBody>
              <a:bodyPr/>
              <a:lstStyle/>
              <a:p>
                <a:r>
                  <a:rPr lang="en-GB">
                    <a:noFill/>
                  </a:rPr>
                  <a:t> </a:t>
                </a:r>
              </a:p>
            </p:txBody>
          </p:sp>
        </mc:Fallback>
      </mc:AlternateContent>
    </p:spTree>
    <p:extLst>
      <p:ext uri="{BB962C8B-B14F-4D97-AF65-F5344CB8AC3E}">
        <p14:creationId xmlns:p14="http://schemas.microsoft.com/office/powerpoint/2010/main" val="38524033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If we stay in 2D – say in the (</a:t>
            </a:r>
            <a:r>
              <a:rPr lang="en-US" dirty="0" err="1" smtClean="0">
                <a:latin typeface="Calibri Light" panose="020F0302020204030204" pitchFamily="34" charset="0"/>
              </a:rPr>
              <a:t>x,y</a:t>
            </a:r>
            <a:r>
              <a:rPr lang="en-US" dirty="0">
                <a:latin typeface="Calibri Light" panose="020F0302020204030204" pitchFamily="34" charset="0"/>
              </a:rPr>
              <a:t>) plane </a:t>
            </a:r>
            <a:r>
              <a:rPr lang="en-US" dirty="0" smtClean="0">
                <a:latin typeface="Calibri Light" panose="020F0302020204030204" pitchFamily="34" charset="0"/>
              </a:rPr>
              <a:t>– then it means that the z component of B is 0. It turns out that only the z component of A matters: just work out the curl of B and set to 0 all the partial derivatives in z.</a:t>
            </a:r>
          </a:p>
          <a:p>
            <a:endParaRPr lang="en-US" dirty="0">
              <a:latin typeface="Calibri Light" panose="020F0302020204030204" pitchFamily="34" charset="0"/>
            </a:endParaRPr>
          </a:p>
          <a:p>
            <a:r>
              <a:rPr lang="en-US" dirty="0" smtClean="0">
                <a:latin typeface="Calibri Light" panose="020F0302020204030204" pitchFamily="34" charset="0"/>
              </a:rPr>
              <a:t>Now Laplace equation becomes a scalar equation. This fully describes our </a:t>
            </a:r>
            <a:r>
              <a:rPr lang="en-US" dirty="0" err="1" smtClean="0">
                <a:latin typeface="Calibri Light" panose="020F0302020204030204" pitchFamily="34" charset="0"/>
              </a:rPr>
              <a:t>magnetostatic</a:t>
            </a:r>
            <a:r>
              <a:rPr lang="en-US" dirty="0" smtClean="0">
                <a:latin typeface="Calibri Light" panose="020F0302020204030204" pitchFamily="34" charset="0"/>
              </a:rPr>
              <a:t> problem in 2D, in a region of space without electrical currents and in air (that is, in a material with relative permeability equal to 1).</a:t>
            </a: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4245135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 </a:t>
            </a:r>
            <a:endParaRPr lang="en-US" dirty="0">
              <a:latin typeface="Calibri Light" panose="020F0302020204030204" pitchFamily="34" charset="0"/>
            </a:endParaRPr>
          </a:p>
        </p:txBody>
      </p:sp>
    </p:spTree>
    <p:extLst>
      <p:ext uri="{BB962C8B-B14F-4D97-AF65-F5344CB8AC3E}">
        <p14:creationId xmlns:p14="http://schemas.microsoft.com/office/powerpoint/2010/main" val="2990830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So, Maxwell describes it all… but, is there a convenient way to characterize the field in the aperture of our magnets?</a:t>
            </a:r>
          </a:p>
          <a:p>
            <a:pPr>
              <a:spcBef>
                <a:spcPts val="0"/>
              </a:spcBef>
            </a:pPr>
            <a:endParaRPr lang="en-US" dirty="0">
              <a:latin typeface="Calibri Light" panose="020F0302020204030204" pitchFamily="34" charset="0"/>
            </a:endParaRPr>
          </a:p>
          <a:p>
            <a:pPr>
              <a:spcBef>
                <a:spcPts val="0"/>
              </a:spcBef>
            </a:pPr>
            <a:r>
              <a:rPr lang="en-US" dirty="0" smtClean="0">
                <a:latin typeface="Calibri Light" panose="020F0302020204030204" pitchFamily="34" charset="0"/>
              </a:rPr>
              <a:t>We can look at the 2D first.</a:t>
            </a:r>
          </a:p>
          <a:p>
            <a:pPr>
              <a:spcBef>
                <a:spcPts val="0"/>
              </a:spcBef>
            </a:pPr>
            <a:endParaRPr lang="en-US" dirty="0">
              <a:latin typeface="Calibri Light" panose="020F0302020204030204" pitchFamily="34" charset="0"/>
            </a:endParaRPr>
          </a:p>
          <a:p>
            <a:pPr>
              <a:spcBef>
                <a:spcPts val="0"/>
              </a:spcBef>
            </a:pPr>
            <a:r>
              <a:rPr lang="en-US" dirty="0" smtClean="0">
                <a:latin typeface="Calibri Light" panose="020F0302020204030204" pitchFamily="34" charset="0"/>
              </a:rPr>
              <a:t>For this quadrupole, for example, we would need to know at every point the two components of B. Can we fit these to some functions? What do our colleagues from beam dynamics like to handle?</a:t>
            </a:r>
            <a:endParaRPr lang="en-US" dirty="0">
              <a:latin typeface="Calibri Light" panose="020F0302020204030204" pitchFamily="34" charset="0"/>
            </a:endParaRPr>
          </a:p>
        </p:txBody>
      </p:sp>
    </p:spTree>
    <p:extLst>
      <p:ext uri="{BB962C8B-B14F-4D97-AF65-F5344CB8AC3E}">
        <p14:creationId xmlns:p14="http://schemas.microsoft.com/office/powerpoint/2010/main" val="24350730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Ideally, we would want a </a:t>
            </a:r>
            <a:r>
              <a:rPr lang="en-GB" dirty="0" smtClean="0">
                <a:latin typeface="Calibri Light" panose="020F0302020204030204" pitchFamily="34" charset="0"/>
              </a:rPr>
              <a:t>set of functions to be used in quite a general way, for example also for a sextupole with combined correctors.</a:t>
            </a:r>
            <a:endParaRPr lang="en-US" dirty="0">
              <a:latin typeface="Calibri Light" panose="020F0302020204030204" pitchFamily="34" charset="0"/>
            </a:endParaRPr>
          </a:p>
        </p:txBody>
      </p:sp>
    </p:spTree>
    <p:extLst>
      <p:ext uri="{BB962C8B-B14F-4D97-AF65-F5344CB8AC3E}">
        <p14:creationId xmlns:p14="http://schemas.microsoft.com/office/powerpoint/2010/main" val="10120275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GB" dirty="0" smtClean="0">
                <a:latin typeface="Calibri Light" panose="020F0302020204030204" pitchFamily="34" charset="0"/>
              </a:rPr>
              <a:t>And also for a high field dipole.</a:t>
            </a:r>
          </a:p>
          <a:p>
            <a:pPr>
              <a:spcBef>
                <a:spcPts val="0"/>
              </a:spcBef>
            </a:pPr>
            <a:endParaRPr lang="en-GB" dirty="0" smtClean="0">
              <a:latin typeface="Calibri Light" panose="020F0302020204030204" pitchFamily="34" charset="0"/>
            </a:endParaRPr>
          </a:p>
          <a:p>
            <a:pPr>
              <a:spcBef>
                <a:spcPts val="0"/>
              </a:spcBef>
            </a:pPr>
            <a:r>
              <a:rPr lang="en-GB" dirty="0" smtClean="0">
                <a:latin typeface="Calibri Light" panose="020F0302020204030204" pitchFamily="34" charset="0"/>
              </a:rPr>
              <a:t>That is, we are looking for a formulation which</a:t>
            </a:r>
            <a:r>
              <a:rPr lang="en-GB" baseline="0" dirty="0" smtClean="0">
                <a:latin typeface="Calibri Light" panose="020F0302020204030204" pitchFamily="34" charset="0"/>
              </a:rPr>
              <a:t> is rather general.</a:t>
            </a:r>
            <a:endParaRPr lang="en-US" dirty="0">
              <a:latin typeface="Calibri Light" panose="020F0302020204030204" pitchFamily="34" charset="0"/>
            </a:endParaRPr>
          </a:p>
        </p:txBody>
      </p:sp>
    </p:spTree>
    <p:extLst>
      <p:ext uri="{BB962C8B-B14F-4D97-AF65-F5344CB8AC3E}">
        <p14:creationId xmlns:p14="http://schemas.microsoft.com/office/powerpoint/2010/main" val="27449286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GB" dirty="0" smtClean="0">
                <a:latin typeface="Calibri Light" panose="020F0302020204030204" pitchFamily="34" charset="0"/>
              </a:rPr>
              <a:t>The solution is the harmonic (or multipole) series expansion. We don’t derive it here, but it follows from Laplace equation on the vector potential (p. 32). Details can be found in many of the references at the end.</a:t>
            </a:r>
          </a:p>
          <a:p>
            <a:pPr>
              <a:spcBef>
                <a:spcPts val="0"/>
              </a:spcBef>
            </a:pPr>
            <a:endParaRPr lang="en-US" sz="600" dirty="0">
              <a:latin typeface="Calibri Light" panose="020F0302020204030204" pitchFamily="34" charset="0"/>
            </a:endParaRPr>
          </a:p>
          <a:p>
            <a:r>
              <a:rPr lang="en-US" dirty="0" smtClean="0">
                <a:latin typeface="Calibri Light" panose="020F0302020204030204" pitchFamily="34" charset="0"/>
              </a:rPr>
              <a:t>B (a 2D vector field) is then simply described</a:t>
            </a:r>
            <a:r>
              <a:rPr lang="en-US" baseline="0" dirty="0" smtClean="0">
                <a:latin typeface="Calibri Light" panose="020F0302020204030204" pitchFamily="34" charset="0"/>
              </a:rPr>
              <a:t> by a</a:t>
            </a:r>
            <a:r>
              <a:rPr lang="en-US" dirty="0" smtClean="0">
                <a:latin typeface="Calibri Light" panose="020F0302020204030204" pitchFamily="34" charset="0"/>
              </a:rPr>
              <a:t> </a:t>
            </a:r>
            <a:r>
              <a:rPr lang="en-US" baseline="0" dirty="0" smtClean="0">
                <a:latin typeface="Calibri Light" panose="020F0302020204030204" pitchFamily="34" charset="0"/>
              </a:rPr>
              <a:t>series of scalar coefficients: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etc. These are the so-called (</a:t>
            </a:r>
            <a:r>
              <a:rPr lang="en-US" dirty="0" smtClean="0">
                <a:latin typeface="Calibri Light" panose="020F0302020204030204" pitchFamily="34" charset="0"/>
              </a:rPr>
              <a:t>not-normalized) </a:t>
            </a:r>
            <a:r>
              <a:rPr lang="en-US" u="sng" dirty="0" smtClean="0">
                <a:latin typeface="Calibri Light" panose="020F0302020204030204" pitchFamily="34" charset="0"/>
              </a:rPr>
              <a:t>harmonics</a:t>
            </a:r>
            <a:r>
              <a:rPr lang="en-US" dirty="0" smtClean="0">
                <a:latin typeface="Calibri Light" panose="020F0302020204030204" pitchFamily="34" charset="0"/>
              </a:rPr>
              <a:t>, or </a:t>
            </a:r>
            <a:r>
              <a:rPr lang="en-US" u="sng" dirty="0" smtClean="0">
                <a:latin typeface="Calibri Light" panose="020F0302020204030204" pitchFamily="34" charset="0"/>
              </a:rPr>
              <a:t>multipoles</a:t>
            </a:r>
            <a:r>
              <a:rPr lang="en-US" dirty="0" smtClean="0">
                <a:latin typeface="Calibri Light" panose="020F0302020204030204" pitchFamily="34" charset="0"/>
              </a:rPr>
              <a:t>. They have units of Tesla. The convenience is that we don’t need to keep all (that is, an infinity) of terms: a few ones of this convergent series are in general more than enough. [There are mathematical laws providing bounds for this convergence]</a:t>
            </a:r>
          </a:p>
          <a:p>
            <a:pPr>
              <a:spcBef>
                <a:spcPts val="0"/>
              </a:spcBef>
            </a:pPr>
            <a:endParaRPr lang="en-US" sz="600" dirty="0">
              <a:latin typeface="Calibri Light" panose="020F0302020204030204" pitchFamily="34" charset="0"/>
            </a:endParaRPr>
          </a:p>
          <a:p>
            <a:pPr>
              <a:spcBef>
                <a:spcPts val="0"/>
              </a:spcBef>
            </a:pP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are the so-called normal terms, whereas A</a:t>
            </a:r>
            <a:r>
              <a:rPr lang="en-US" baseline="-25000" dirty="0" smtClean="0">
                <a:latin typeface="Calibri Light" panose="020F0302020204030204" pitchFamily="34" charset="0"/>
              </a:rPr>
              <a:t>n</a:t>
            </a:r>
            <a:r>
              <a:rPr lang="en-US" dirty="0" smtClean="0">
                <a:latin typeface="Calibri Light" panose="020F0302020204030204" pitchFamily="34" charset="0"/>
              </a:rPr>
              <a:t> are referred to as skew terms.</a:t>
            </a:r>
            <a:endParaRPr lang="en-US" dirty="0">
              <a:latin typeface="Calibri Light" panose="020F0302020204030204" pitchFamily="34" charset="0"/>
            </a:endParaRPr>
          </a:p>
          <a:p>
            <a:pPr>
              <a:spcBef>
                <a:spcPts val="0"/>
              </a:spcBef>
            </a:pPr>
            <a:endParaRPr lang="en-US" sz="600" dirty="0">
              <a:latin typeface="Calibri Light" panose="020F0302020204030204" pitchFamily="34" charset="0"/>
            </a:endParaRPr>
          </a:p>
          <a:p>
            <a:r>
              <a:rPr lang="en-US" dirty="0" err="1" smtClean="0">
                <a:latin typeface="Calibri Light" panose="020F0302020204030204" pitchFamily="34" charset="0"/>
              </a:rPr>
              <a:t>R</a:t>
            </a:r>
            <a:r>
              <a:rPr lang="en-US" baseline="-25000" dirty="0" err="1" smtClean="0">
                <a:latin typeface="Calibri Light" panose="020F0302020204030204" pitchFamily="34" charset="0"/>
              </a:rPr>
              <a:t>ref</a:t>
            </a:r>
            <a:r>
              <a:rPr lang="en-US" dirty="0" smtClean="0">
                <a:latin typeface="Calibri Light" panose="020F0302020204030204" pitchFamily="34" charset="0"/>
              </a:rPr>
              <a:t> is a reference</a:t>
            </a:r>
            <a:r>
              <a:rPr lang="en-US" baseline="0" dirty="0" smtClean="0">
                <a:latin typeface="Calibri Light" panose="020F0302020204030204" pitchFamily="34" charset="0"/>
              </a:rPr>
              <a:t> radius</a:t>
            </a:r>
            <a:r>
              <a:rPr lang="en-US" dirty="0" smtClean="0">
                <a:latin typeface="Calibri Light" panose="020F0302020204030204" pitchFamily="34" charset="0"/>
              </a:rPr>
              <a:t>.</a:t>
            </a:r>
          </a:p>
          <a:p>
            <a:pPr>
              <a:spcBef>
                <a:spcPts val="0"/>
              </a:spcBef>
            </a:pPr>
            <a:endParaRPr lang="en-US" sz="600" dirty="0">
              <a:latin typeface="Calibri Light" panose="020F0302020204030204" pitchFamily="34" charset="0"/>
            </a:endParaRPr>
          </a:p>
          <a:p>
            <a:r>
              <a:rPr lang="en-US" dirty="0" err="1" smtClean="0">
                <a:latin typeface="Calibri Light" panose="020F0302020204030204" pitchFamily="34" charset="0"/>
              </a:rPr>
              <a:t>R</a:t>
            </a:r>
            <a:r>
              <a:rPr lang="en-US" baseline="-25000" dirty="0" err="1" smtClean="0">
                <a:latin typeface="Calibri Light" panose="020F0302020204030204" pitchFamily="34" charset="0"/>
              </a:rPr>
              <a:t>max</a:t>
            </a:r>
            <a:r>
              <a:rPr lang="en-US" dirty="0" smtClean="0">
                <a:latin typeface="Calibri Light" panose="020F0302020204030204" pitchFamily="34" charset="0"/>
              </a:rPr>
              <a:t> is the maximum radius of validity (see next </a:t>
            </a:r>
            <a:r>
              <a:rPr lang="en-US" dirty="0">
                <a:latin typeface="Calibri Light" panose="020F0302020204030204" pitchFamily="34" charset="0"/>
              </a:rPr>
              <a:t>page</a:t>
            </a:r>
            <a:r>
              <a:rPr lang="en-US" dirty="0" smtClean="0">
                <a:latin typeface="Calibri Light" panose="020F0302020204030204" pitchFamily="34" charset="0"/>
              </a:rPr>
              <a:t>).</a:t>
            </a:r>
            <a:endParaRPr lang="en-US" baseline="0" dirty="0" smtClean="0">
              <a:latin typeface="Calibri Light" panose="020F0302020204030204" pitchFamily="34" charset="0"/>
            </a:endParaRPr>
          </a:p>
          <a:p>
            <a:pPr>
              <a:spcBef>
                <a:spcPts val="0"/>
              </a:spcBef>
            </a:pPr>
            <a:endParaRPr lang="en-US" sz="600" dirty="0">
              <a:latin typeface="Calibri Light" panose="020F0302020204030204" pitchFamily="34" charset="0"/>
            </a:endParaRPr>
          </a:p>
          <a:p>
            <a:r>
              <a:rPr lang="en-US" baseline="0" dirty="0" smtClean="0">
                <a:latin typeface="Calibri Light" panose="020F0302020204030204" pitchFamily="34" charset="0"/>
              </a:rPr>
              <a:t>The equation is so</a:t>
            </a:r>
            <a:r>
              <a:rPr lang="en-US" dirty="0" smtClean="0">
                <a:latin typeface="Calibri Light" panose="020F0302020204030204" pitchFamily="34" charset="0"/>
              </a:rPr>
              <a:t> important that we give it a number too. On the other hand, there are different ways of writing it, for ex., with or without a reference radius, or with a different indexing (from 0 to ∞ instead of from 1 to ∞).</a:t>
            </a:r>
          </a:p>
          <a:p>
            <a:endParaRPr lang="en-US" baseline="0"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9160223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This </a:t>
            </a:r>
            <a:r>
              <a:rPr lang="en-US" dirty="0">
                <a:latin typeface="Calibri Light" panose="020F0302020204030204" pitchFamily="34" charset="0"/>
              </a:rPr>
              <a:t>2D decomposition holds within a circle of radius </a:t>
            </a:r>
            <a:r>
              <a:rPr lang="en-US" dirty="0" err="1" smtClean="0">
                <a:latin typeface="Calibri Light" panose="020F0302020204030204" pitchFamily="34" charset="0"/>
              </a:rPr>
              <a:t>R</a:t>
            </a:r>
            <a:r>
              <a:rPr lang="en-US" baseline="-25000" dirty="0" err="1" smtClean="0">
                <a:latin typeface="Calibri Light" panose="020F0302020204030204" pitchFamily="34" charset="0"/>
              </a:rPr>
              <a:t>max</a:t>
            </a:r>
            <a:r>
              <a:rPr lang="en-US" dirty="0" smtClean="0">
                <a:latin typeface="Calibri Light" panose="020F0302020204030204" pitchFamily="34" charset="0"/>
              </a:rPr>
              <a:t>:</a:t>
            </a:r>
            <a:endParaRPr lang="en-US" dirty="0">
              <a:latin typeface="Calibri Light" panose="020F0302020204030204" pitchFamily="34" charset="0"/>
            </a:endParaRPr>
          </a:p>
          <a:p>
            <a:pPr>
              <a:spcBef>
                <a:spcPts val="0"/>
              </a:spcBef>
            </a:pPr>
            <a:r>
              <a:rPr lang="en-US" dirty="0">
                <a:latin typeface="Calibri Light" panose="020F0302020204030204" pitchFamily="34" charset="0"/>
              </a:rPr>
              <a:t> - without currents</a:t>
            </a:r>
          </a:p>
          <a:p>
            <a:pPr>
              <a:spcBef>
                <a:spcPts val="0"/>
              </a:spcBef>
            </a:pPr>
            <a:r>
              <a:rPr lang="en-US" dirty="0">
                <a:latin typeface="Calibri Light" panose="020F0302020204030204" pitchFamily="34" charset="0"/>
              </a:rPr>
              <a:t> - without (hard or soft) magnetic </a:t>
            </a:r>
            <a:r>
              <a:rPr lang="en-US" dirty="0" smtClean="0">
                <a:latin typeface="Calibri Light" panose="020F0302020204030204" pitchFamily="34" charset="0"/>
              </a:rPr>
              <a:t>materials: in practice for us, in </a:t>
            </a:r>
            <a:r>
              <a:rPr lang="en-US" dirty="0">
                <a:latin typeface="Calibri Light" panose="020F0302020204030204" pitchFamily="34" charset="0"/>
              </a:rPr>
              <a:t>air or </a:t>
            </a:r>
            <a:r>
              <a:rPr lang="en-US" dirty="0" smtClean="0">
                <a:latin typeface="Calibri Light" panose="020F0302020204030204" pitchFamily="34" charset="0"/>
              </a:rPr>
              <a:t>vacuum, and also in the walls of the vacuum chamber, which is not ferromagnetic (in stainless steel, for ex.)</a:t>
            </a:r>
            <a:endParaRPr lang="en-US" dirty="0">
              <a:latin typeface="Calibri Light" panose="020F0302020204030204" pitchFamily="34" charset="0"/>
            </a:endParaRPr>
          </a:p>
          <a:p>
            <a:pPr>
              <a:spcBef>
                <a:spcPts val="0"/>
              </a:spcBef>
            </a:pPr>
            <a:endParaRPr lang="en-GB" dirty="0">
              <a:latin typeface="Calibri Light" panose="020F0302020204030204" pitchFamily="34" charset="0"/>
            </a:endParaRPr>
          </a:p>
          <a:p>
            <a:pPr>
              <a:spcBef>
                <a:spcPts val="0"/>
              </a:spcBef>
            </a:pPr>
            <a:r>
              <a:rPr lang="en-GB" dirty="0" smtClean="0">
                <a:latin typeface="Calibri Light" panose="020F0302020204030204" pitchFamily="34" charset="0"/>
              </a:rPr>
              <a:t>The sketch on the left shows the poles of a typical resistive dipole: </a:t>
            </a:r>
            <a:r>
              <a:rPr lang="en-GB" dirty="0" err="1" smtClean="0">
                <a:latin typeface="Calibri Light" panose="020F0302020204030204" pitchFamily="34" charset="0"/>
              </a:rPr>
              <a:t>R</a:t>
            </a:r>
            <a:r>
              <a:rPr lang="en-GB" baseline="-25000" dirty="0" err="1" smtClean="0">
                <a:latin typeface="Calibri Light" panose="020F0302020204030204" pitchFamily="34" charset="0"/>
              </a:rPr>
              <a:t>max</a:t>
            </a:r>
            <a:r>
              <a:rPr lang="en-GB" dirty="0" smtClean="0">
                <a:latin typeface="Calibri Light" panose="020F0302020204030204" pitchFamily="34" charset="0"/>
              </a:rPr>
              <a:t> is in this case dictated by the iron and it is half the distance between the poles.</a:t>
            </a:r>
          </a:p>
          <a:p>
            <a:pPr>
              <a:spcBef>
                <a:spcPts val="0"/>
              </a:spcBef>
            </a:pPr>
            <a:endParaRPr lang="en-GB" dirty="0">
              <a:latin typeface="Calibri Light" panose="020F0302020204030204" pitchFamily="34" charset="0"/>
            </a:endParaRPr>
          </a:p>
          <a:p>
            <a:pPr>
              <a:spcBef>
                <a:spcPts val="0"/>
              </a:spcBef>
            </a:pPr>
            <a:r>
              <a:rPr lang="en-GB" dirty="0" smtClean="0">
                <a:latin typeface="Calibri Light" panose="020F0302020204030204" pitchFamily="34" charset="0"/>
              </a:rPr>
              <a:t>On the right the sketch refers to a textbook superconducting (sector coil) dipole: here </a:t>
            </a:r>
            <a:r>
              <a:rPr lang="en-GB" dirty="0" err="1" smtClean="0">
                <a:latin typeface="Calibri Light" panose="020F0302020204030204" pitchFamily="34" charset="0"/>
              </a:rPr>
              <a:t>R</a:t>
            </a:r>
            <a:r>
              <a:rPr lang="en-GB" baseline="-25000" dirty="0" err="1" smtClean="0">
                <a:latin typeface="Calibri Light" panose="020F0302020204030204" pitchFamily="34" charset="0"/>
              </a:rPr>
              <a:t>max</a:t>
            </a:r>
            <a:r>
              <a:rPr lang="en-GB" dirty="0" smtClean="0">
                <a:latin typeface="Calibri Light" panose="020F0302020204030204" pitchFamily="34" charset="0"/>
              </a:rPr>
              <a:t> is the inner coil radius.</a:t>
            </a:r>
          </a:p>
          <a:p>
            <a:pPr>
              <a:spcBef>
                <a:spcPts val="0"/>
              </a:spcBef>
            </a:pPr>
            <a:endParaRPr lang="en-GB" dirty="0">
              <a:latin typeface="Calibri Light" panose="020F0302020204030204" pitchFamily="34" charset="0"/>
            </a:endParaRPr>
          </a:p>
          <a:p>
            <a:pPr>
              <a:spcBef>
                <a:spcPts val="0"/>
              </a:spcBef>
            </a:pPr>
            <a:r>
              <a:rPr lang="en-GB" dirty="0" smtClean="0">
                <a:latin typeface="Calibri Light" panose="020F0302020204030204" pitchFamily="34" charset="0"/>
              </a:rPr>
              <a:t>On the other hand, there is no set rule to pick </a:t>
            </a:r>
            <a:r>
              <a:rPr lang="en-GB" dirty="0" err="1" smtClean="0">
                <a:latin typeface="Calibri Light" panose="020F0302020204030204" pitchFamily="34" charset="0"/>
              </a:rPr>
              <a:t>R</a:t>
            </a:r>
            <a:r>
              <a:rPr lang="en-GB" baseline="-25000" dirty="0" err="1" smtClean="0">
                <a:latin typeface="Calibri Light" panose="020F0302020204030204" pitchFamily="34" charset="0"/>
              </a:rPr>
              <a:t>ref</a:t>
            </a:r>
            <a:r>
              <a:rPr lang="en-GB" dirty="0" smtClean="0">
                <a:latin typeface="Calibri Light" panose="020F0302020204030204" pitchFamily="34" charset="0"/>
              </a:rPr>
              <a:t>, which is a reference radius, used for normalization purposes. In practice, we tend to pick a value that defines the good field region needed for the beam. A typical value is 2/3 of the physical aperture.</a:t>
            </a:r>
          </a:p>
        </p:txBody>
      </p:sp>
    </p:spTree>
    <p:extLst>
      <p:ext uri="{BB962C8B-B14F-4D97-AF65-F5344CB8AC3E}">
        <p14:creationId xmlns:p14="http://schemas.microsoft.com/office/powerpoint/2010/main" val="3108522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If we expand </a:t>
            </a:r>
            <a:r>
              <a:rPr lang="en-US" kern="0" dirty="0" smtClean="0">
                <a:latin typeface="Calibri Light" panose="020F0302020204030204" pitchFamily="34" charset="0"/>
              </a:rPr>
              <a:t>Eq. 4 in terms of radial and tangential components of the field, we end up with a series containing sin and cos terms. In fact, the multipoles can also be seen as a Fourier decomposition.</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US" kern="0" dirty="0">
              <a:latin typeface="Calibri Light" panose="020F0302020204030204" pitchFamily="34" charset="0"/>
            </a:endParaRPr>
          </a:p>
          <a:p>
            <a:pPr>
              <a:spcBef>
                <a:spcPts val="0"/>
              </a:spcBef>
            </a:pPr>
            <a:r>
              <a:rPr lang="en-US" dirty="0" smtClean="0">
                <a:latin typeface="Calibri Light" panose="020F0302020204030204" pitchFamily="34" charset="0"/>
              </a:rPr>
              <a:t>In this way, we can see that each term can be computed independently from each other (that is, each component is orthogonal in a mathematical sense). </a:t>
            </a:r>
          </a:p>
          <a:p>
            <a:pPr>
              <a:spcBef>
                <a:spcPts val="0"/>
              </a:spcBef>
            </a:pPr>
            <a:endParaRPr lang="en-US" dirty="0" smtClean="0">
              <a:latin typeface="Calibri Light" panose="020F0302020204030204" pitchFamily="34" charset="0"/>
            </a:endParaRPr>
          </a:p>
          <a:p>
            <a:pPr>
              <a:spcBef>
                <a:spcPts val="0"/>
              </a:spcBef>
            </a:pPr>
            <a:r>
              <a:rPr lang="en-US" dirty="0" smtClean="0">
                <a:latin typeface="Calibri Light" panose="020F0302020204030204" pitchFamily="34" charset="0"/>
              </a:rPr>
              <a:t>Moreover, if we pick up signals relative to the radial or tangential field – for ex. with a rotating coil – then we can do a standard Fourier analysis (FFT back in the days) to get the harmonic coefficients.</a:t>
            </a:r>
          </a:p>
          <a:p>
            <a:pPr>
              <a:spcBef>
                <a:spcPts val="0"/>
              </a:spcBef>
            </a:pPr>
            <a:endParaRPr lang="en-US" dirty="0">
              <a:latin typeface="Calibri Light" panose="020F0302020204030204" pitchFamily="34" charset="0"/>
            </a:endParaRPr>
          </a:p>
          <a:p>
            <a:pPr>
              <a:spcBef>
                <a:spcPts val="0"/>
              </a:spcBef>
            </a:pPr>
            <a:r>
              <a:rPr lang="en-US" dirty="0" smtClean="0">
                <a:latin typeface="Calibri Light" panose="020F0302020204030204" pitchFamily="34" charset="0"/>
              </a:rPr>
              <a:t>Finally, this description of the field in terms of </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A</a:t>
            </a:r>
            <a:r>
              <a:rPr lang="en-US" baseline="-25000" dirty="0" smtClean="0">
                <a:latin typeface="Calibri Light" panose="020F0302020204030204" pitchFamily="34" charset="0"/>
              </a:rPr>
              <a:t>n</a:t>
            </a:r>
            <a:r>
              <a:rPr lang="en-US" dirty="0" smtClean="0">
                <a:latin typeface="Calibri Light" panose="020F0302020204030204" pitchFamily="34" charset="0"/>
              </a:rPr>
              <a:t> components is convenient to handle for our beam physics colleagues, both for optics calculations and for nonlinear resonances.</a:t>
            </a:r>
            <a:endParaRPr lang="en-US" dirty="0">
              <a:latin typeface="Calibri Light" panose="020F0302020204030204" pitchFamily="34" charset="0"/>
            </a:endParaRPr>
          </a:p>
        </p:txBody>
      </p:sp>
    </p:spTree>
    <p:extLst>
      <p:ext uri="{BB962C8B-B14F-4D97-AF65-F5344CB8AC3E}">
        <p14:creationId xmlns:p14="http://schemas.microsoft.com/office/powerpoint/2010/main" val="648706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Earth’s field at our latitudes is about 0.5 Gauss, that is, 5·10</a:t>
            </a:r>
            <a:r>
              <a:rPr lang="en-US" baseline="30000" dirty="0" smtClean="0">
                <a:latin typeface="Calibri Light" panose="020F0302020204030204" pitchFamily="34" charset="0"/>
              </a:rPr>
              <a:t>-5</a:t>
            </a:r>
            <a:r>
              <a:rPr lang="en-US" baseline="0" dirty="0" smtClean="0">
                <a:latin typeface="Calibri Light" panose="020F0302020204030204" pitchFamily="34" charset="0"/>
              </a:rPr>
              <a:t> T.</a:t>
            </a:r>
          </a:p>
          <a:p>
            <a:endParaRPr lang="en-US" dirty="0">
              <a:latin typeface="Calibri Light" panose="020F0302020204030204" pitchFamily="34" charset="0"/>
            </a:endParaRPr>
          </a:p>
          <a:p>
            <a:r>
              <a:rPr lang="en-US" baseline="0" dirty="0" smtClean="0">
                <a:latin typeface="Calibri Light" panose="020F0302020204030204" pitchFamily="34" charset="0"/>
              </a:rPr>
              <a:t>The value above was computed using the World Magnetic Model (WMM) and the latitude / longitude / elevation of </a:t>
            </a:r>
            <a:r>
              <a:rPr lang="en-US" baseline="0" dirty="0" err="1" smtClean="0">
                <a:latin typeface="Calibri Light" panose="020F0302020204030204" pitchFamily="34" charset="0"/>
              </a:rPr>
              <a:t>Archamps</a:t>
            </a:r>
            <a:r>
              <a:rPr lang="en-US" baseline="0" dirty="0" smtClean="0">
                <a:latin typeface="Calibri Light" panose="020F0302020204030204" pitchFamily="34" charset="0"/>
              </a:rPr>
              <a:t>. The date also matters, because the Earth’s magnetic field changes (in direction and amplitude) with time.</a:t>
            </a:r>
          </a:p>
          <a:p>
            <a:endParaRPr lang="en-US" dirty="0" smtClean="0">
              <a:latin typeface="Calibri Light" panose="020F0302020204030204" pitchFamily="34" charset="0"/>
            </a:endParaRPr>
          </a:p>
          <a:p>
            <a:r>
              <a:rPr lang="en-US" dirty="0" smtClean="0">
                <a:latin typeface="Calibri Light" panose="020F0302020204030204" pitchFamily="34" charset="0"/>
              </a:rPr>
              <a:t>You </a:t>
            </a:r>
            <a:r>
              <a:rPr lang="en-US" dirty="0">
                <a:latin typeface="Calibri Light" panose="020F0302020204030204" pitchFamily="34" charset="0"/>
              </a:rPr>
              <a:t>can check that out </a:t>
            </a:r>
            <a:r>
              <a:rPr lang="en-US" dirty="0" smtClean="0">
                <a:latin typeface="Calibri Light" panose="020F0302020204030204" pitchFamily="34" charset="0"/>
              </a:rPr>
              <a:t>at </a:t>
            </a:r>
            <a:r>
              <a:rPr lang="en-US" u="sng" dirty="0" smtClean="0">
                <a:latin typeface="Calibri Light" panose="020F0302020204030204" pitchFamily="34" charset="0"/>
              </a:rPr>
              <a:t>www.ngdc.noaa.gov/geomag/WMM</a:t>
            </a:r>
            <a:r>
              <a:rPr lang="en-US" dirty="0" smtClean="0">
                <a:latin typeface="Calibri Light" panose="020F0302020204030204" pitchFamily="34" charset="0"/>
              </a:rPr>
              <a:t>.</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760839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The top formula is again Eq. 4.</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US" sz="1200" i="0" kern="0" dirty="0" smtClean="0">
              <a:latin typeface="Calibri Light" panose="020F030202020403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en-US" kern="0" dirty="0" smtClean="0">
                <a:latin typeface="Calibri Light" panose="020F0302020204030204" pitchFamily="34" charset="0"/>
              </a:rPr>
              <a:t>Typically there is a main (or fundamental component), say B</a:t>
            </a:r>
            <a:r>
              <a:rPr lang="en-US" kern="0" baseline="-25000" dirty="0" smtClean="0">
                <a:latin typeface="Calibri Light" panose="020F0302020204030204" pitchFamily="34" charset="0"/>
              </a:rPr>
              <a:t>N</a:t>
            </a:r>
            <a:r>
              <a:rPr lang="en-US" kern="0" dirty="0" smtClean="0">
                <a:latin typeface="Calibri Light" panose="020F0302020204030204" pitchFamily="34" charset="0"/>
              </a:rPr>
              <a:t>, which can be used to normalize the coefficients, yielding </a:t>
            </a:r>
            <a:r>
              <a:rPr lang="en-US" kern="0" dirty="0" err="1" smtClean="0">
                <a:latin typeface="Calibri Light" panose="020F0302020204030204" pitchFamily="34" charset="0"/>
              </a:rPr>
              <a:t>b</a:t>
            </a:r>
            <a:r>
              <a:rPr lang="en-US" kern="0" baseline="-25000" dirty="0" err="1" smtClean="0">
                <a:latin typeface="Calibri Light" panose="020F0302020204030204" pitchFamily="34" charset="0"/>
              </a:rPr>
              <a:t>n</a:t>
            </a:r>
            <a:r>
              <a:rPr lang="en-US" kern="0" dirty="0" smtClean="0">
                <a:latin typeface="Calibri Light" panose="020F0302020204030204" pitchFamily="34" charset="0"/>
              </a:rPr>
              <a:t> and a</a:t>
            </a:r>
            <a:r>
              <a:rPr lang="en-US" kern="0" baseline="-25000" dirty="0" smtClean="0">
                <a:latin typeface="Calibri Light" panose="020F0302020204030204" pitchFamily="34" charset="0"/>
              </a:rPr>
              <a:t>n</a:t>
            </a:r>
            <a:r>
              <a:rPr lang="en-US" kern="0" dirty="0" smtClean="0">
                <a:latin typeface="Calibri Light" panose="020F0302020204030204" pitchFamily="34" charset="0"/>
              </a:rPr>
              <a:t>. These terms are now dimensionless and they are most often defined in units in 10</a:t>
            </a:r>
            <a:r>
              <a:rPr lang="en-US" kern="0" baseline="30000" dirty="0" smtClean="0">
                <a:latin typeface="Calibri Light" panose="020F0302020204030204" pitchFamily="34" charset="0"/>
              </a:rPr>
              <a:t>-4</a:t>
            </a:r>
            <a:r>
              <a:rPr lang="en-US" kern="0" dirty="0" smtClean="0">
                <a:latin typeface="Calibri Light" panose="020F0302020204030204" pitchFamily="34" charset="0"/>
              </a:rPr>
              <a:t>. These terms should all vanish if the fundamental field were pure, so they are an indication of the field errors, or distortion.</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US" sz="1200" i="0" kern="0" dirty="0" smtClean="0">
              <a:latin typeface="Calibri Light" panose="020F0302020204030204" pitchFamily="34" charset="0"/>
            </a:endParaRPr>
          </a:p>
          <a:p>
            <a:r>
              <a:rPr lang="en-US" dirty="0" smtClean="0">
                <a:latin typeface="Calibri Light" panose="020F0302020204030204" pitchFamily="34" charset="0"/>
              </a:rPr>
              <a:t>The bottom expression is simply the top one rewritten using the normalized multipoles. In this way, there is a leading term (B</a:t>
            </a:r>
            <a:r>
              <a:rPr lang="en-US" baseline="-25000" dirty="0" smtClean="0">
                <a:latin typeface="Calibri Light" panose="020F0302020204030204" pitchFamily="34" charset="0"/>
              </a:rPr>
              <a:t>N</a:t>
            </a:r>
            <a:r>
              <a:rPr lang="en-US" dirty="0" smtClean="0">
                <a:latin typeface="Calibri Light" panose="020F0302020204030204" pitchFamily="34" charset="0"/>
              </a:rPr>
              <a:t>) which defines the strength of the field, and a summation of other coefficients which describe the field shape.</a:t>
            </a:r>
          </a:p>
          <a:p>
            <a:endParaRPr lang="en-US" dirty="0">
              <a:latin typeface="Calibri Light" panose="020F0302020204030204" pitchFamily="34" charset="0"/>
            </a:endParaRPr>
          </a:p>
          <a:p>
            <a:r>
              <a:rPr lang="en-US" dirty="0" smtClean="0">
                <a:latin typeface="Calibri Light" panose="020F0302020204030204" pitchFamily="34" charset="0"/>
              </a:rPr>
              <a:t>Following this definition, </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 10000.</a:t>
            </a:r>
            <a:endParaRPr lang="en-US" dirty="0">
              <a:latin typeface="Calibri Light" panose="020F0302020204030204" pitchFamily="34" charset="0"/>
            </a:endParaRPr>
          </a:p>
        </p:txBody>
      </p:sp>
    </p:spTree>
    <p:extLst>
      <p:ext uri="{BB962C8B-B14F-4D97-AF65-F5344CB8AC3E}">
        <p14:creationId xmlns:p14="http://schemas.microsoft.com/office/powerpoint/2010/main" val="2025498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0"/>
              </a:spcBef>
              <a:defRPr/>
            </a:pPr>
            <a:r>
              <a:rPr lang="en-US" sz="1200" i="0" kern="0" dirty="0" smtClean="0">
                <a:latin typeface="Calibri Light" panose="020F0302020204030204" pitchFamily="34" charset="0"/>
              </a:rPr>
              <a:t>This expansion is nothing new, that is, it can be derived from Eq. 4 by staying on the midplane, where y = 0. The normal </a:t>
            </a:r>
            <a:r>
              <a:rPr lang="en-US" kern="0" dirty="0">
                <a:latin typeface="Calibri Light" panose="020F0302020204030204" pitchFamily="34" charset="0"/>
              </a:rPr>
              <a:t>terms </a:t>
            </a:r>
            <a:r>
              <a:rPr lang="en-US" kern="0" dirty="0" smtClean="0">
                <a:latin typeface="Calibri Light" panose="020F0302020204030204" pitchFamily="34" charset="0"/>
              </a:rPr>
              <a:t>(</a:t>
            </a:r>
            <a:r>
              <a:rPr lang="en-US" kern="0" dirty="0" err="1" smtClean="0">
                <a:latin typeface="Calibri Light" panose="020F0302020204030204" pitchFamily="34" charset="0"/>
              </a:rPr>
              <a:t>B</a:t>
            </a:r>
            <a:r>
              <a:rPr lang="en-US" kern="0" baseline="-25000" dirty="0" err="1" smtClean="0">
                <a:latin typeface="Calibri Light" panose="020F0302020204030204" pitchFamily="34" charset="0"/>
              </a:rPr>
              <a:t>n</a:t>
            </a:r>
            <a:r>
              <a:rPr lang="en-US" sz="1200" i="0" kern="0" dirty="0" smtClean="0">
                <a:latin typeface="Calibri Light" panose="020F0302020204030204" pitchFamily="34" charset="0"/>
              </a:rPr>
              <a:t>) contribute only to the vertical field, and vice versa for the skew terms (A</a:t>
            </a:r>
            <a:r>
              <a:rPr lang="en-US" sz="1200" i="0" kern="0" baseline="-25000" dirty="0" smtClean="0">
                <a:latin typeface="Calibri Light" panose="020F0302020204030204" pitchFamily="34" charset="0"/>
              </a:rPr>
              <a:t>n</a:t>
            </a:r>
            <a:r>
              <a:rPr lang="en-US" sz="1200" i="0" kern="0" dirty="0" smtClean="0">
                <a:latin typeface="Calibri Light" panose="020F0302020204030204" pitchFamily="34" charset="0"/>
              </a:rPr>
              <a:t>).</a:t>
            </a:r>
          </a:p>
          <a:p>
            <a:pPr lvl="0">
              <a:spcBef>
                <a:spcPts val="0"/>
              </a:spcBef>
              <a:defRPr/>
            </a:pPr>
            <a:endParaRPr lang="en-US" sz="1200" i="0" kern="0" dirty="0" smtClean="0">
              <a:latin typeface="Calibri Light" panose="020F030202020403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The top formula is the one that we use more frequently. It shows that B</a:t>
            </a:r>
            <a:r>
              <a:rPr lang="en-US" sz="1200" i="0" kern="0" baseline="-25000" dirty="0" smtClean="0">
                <a:latin typeface="Calibri Light" panose="020F0302020204030204" pitchFamily="34" charset="0"/>
              </a:rPr>
              <a:t>y</a:t>
            </a:r>
            <a:r>
              <a:rPr lang="en-US" sz="1200" i="0" kern="0" dirty="0" smtClean="0">
                <a:latin typeface="Calibri Light" panose="020F0302020204030204" pitchFamily="34" charset="0"/>
              </a:rPr>
              <a:t> on the midplane has a constant term, a linear one, a quadratic one, and so on.</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US" kern="0" dirty="0">
              <a:latin typeface="Calibri Light" panose="020F030202020403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So, if we know the harmonics, we can write down this polynomial expansion.</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US" kern="0" dirty="0">
              <a:latin typeface="Calibri Light" panose="020F030202020403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On the other hand, if we know (for ex., from measurements) this polynomial expansion, we cannot strictly speaking derive the multipoles. We typically still do so, doing a polynomial fitting, but in thi</a:t>
            </a:r>
            <a:r>
              <a:rPr lang="en-US" kern="0" dirty="0" smtClean="0">
                <a:latin typeface="Calibri Light" panose="020F0302020204030204" pitchFamily="34" charset="0"/>
              </a:rPr>
              <a:t>s case the various terms are not orthogonal, that is, we get different results according to the coefficients that we retain in the series.</a:t>
            </a:r>
            <a:endParaRPr lang="en-US" sz="1200" i="0" kern="0" dirty="0" smtClean="0">
              <a:latin typeface="Calibri Light" panose="020F0302020204030204" pitchFamily="34" charset="0"/>
            </a:endParaRPr>
          </a:p>
        </p:txBody>
      </p:sp>
    </p:spTree>
    <p:extLst>
      <p:ext uri="{BB962C8B-B14F-4D97-AF65-F5344CB8AC3E}">
        <p14:creationId xmlns:p14="http://schemas.microsoft.com/office/powerpoint/2010/main" val="31599424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Each term</a:t>
            </a:r>
            <a:r>
              <a:rPr lang="en-US" baseline="0" dirty="0" smtClean="0">
                <a:latin typeface="Calibri Light" panose="020F0302020204030204" pitchFamily="34" charset="0"/>
              </a:rPr>
              <a:t> – taken individually – has a specific meaning, both to the magnet designer and the beam physicist.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normal</a:t>
            </a:r>
            <a:r>
              <a:rPr lang="en-US" baseline="0" dirty="0" smtClean="0">
                <a:latin typeface="Calibri Light" panose="020F0302020204030204" pitchFamily="34" charset="0"/>
              </a:rPr>
              <a:t> family involves </a:t>
            </a:r>
            <a:r>
              <a:rPr lang="en-US" dirty="0">
                <a:latin typeface="Calibri Light" panose="020F0302020204030204" pitchFamily="34" charset="0"/>
              </a:rPr>
              <a:t>a field perpendicular </a:t>
            </a:r>
            <a:r>
              <a:rPr lang="en-US" dirty="0" smtClean="0">
                <a:latin typeface="Calibri Light" panose="020F0302020204030204" pitchFamily="34" charset="0"/>
              </a:rPr>
              <a:t>to the </a:t>
            </a:r>
            <a:r>
              <a:rPr lang="en-US" baseline="0" dirty="0" smtClean="0">
                <a:latin typeface="Calibri Light" panose="020F0302020204030204" pitchFamily="34" charset="0"/>
              </a:rPr>
              <a:t>y = 0 line, that is, vertical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dirty="0">
                <a:latin typeface="Calibri Light" panose="020F0302020204030204" pitchFamily="34" charset="0"/>
              </a:rPr>
              <a:t>. </a:t>
            </a:r>
            <a:r>
              <a:rPr lang="en-US" baseline="0" dirty="0" smtClean="0">
                <a:latin typeface="Calibri Light" panose="020F0302020204030204" pitchFamily="34" charset="0"/>
              </a:rPr>
              <a:t>In the </a:t>
            </a:r>
            <a:r>
              <a:rPr lang="en-US" u="sng" baseline="0" dirty="0" smtClean="0">
                <a:latin typeface="Calibri Light" panose="020F0302020204030204" pitchFamily="34" charset="0"/>
              </a:rPr>
              <a:t>skew</a:t>
            </a:r>
            <a:r>
              <a:rPr lang="en-US" baseline="0" dirty="0" smtClean="0">
                <a:latin typeface="Calibri Light" panose="020F0302020204030204" pitchFamily="34" charset="0"/>
              </a:rPr>
              <a:t> family, the field is tangential to the</a:t>
            </a:r>
            <a:r>
              <a:rPr lang="en-US" dirty="0" smtClean="0">
                <a:latin typeface="Calibri Light" panose="020F0302020204030204" pitchFamily="34" charset="0"/>
              </a:rPr>
              <a:t> same </a:t>
            </a:r>
            <a:r>
              <a:rPr lang="en-US" baseline="0" dirty="0" smtClean="0">
                <a:latin typeface="Calibri Light" panose="020F0302020204030204" pitchFamily="34" charset="0"/>
              </a:rPr>
              <a:t>y = 0,</a:t>
            </a:r>
            <a:r>
              <a:rPr lang="en-US" dirty="0" smtClean="0">
                <a:latin typeface="Calibri Light" panose="020F0302020204030204" pitchFamily="34" charset="0"/>
              </a:rPr>
              <a:t> that is, we have </a:t>
            </a:r>
            <a:r>
              <a:rPr lang="en-US" baseline="0" dirty="0" smtClean="0">
                <a:latin typeface="Calibri Light" panose="020F0302020204030204" pitchFamily="34" charset="0"/>
              </a:rPr>
              <a:t>horizontal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skew types are obtained from the normal ones with a 360/(4n)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rotation, ex. 90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dipole,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quadrupole, 30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sextupole.</a:t>
            </a:r>
          </a:p>
          <a:p>
            <a:endParaRPr lang="en-US" dirty="0" smtClean="0">
              <a:latin typeface="Calibri Light" panose="020F0302020204030204" pitchFamily="34" charset="0"/>
            </a:endParaRPr>
          </a:p>
          <a:p>
            <a:r>
              <a:rPr lang="en-US" baseline="0" dirty="0" smtClean="0">
                <a:latin typeface="Calibri Light" panose="020F0302020204030204" pitchFamily="34" charset="0"/>
              </a:rPr>
              <a:t>S</a:t>
            </a:r>
            <a:r>
              <a:rPr lang="en-US" dirty="0" smtClean="0">
                <a:latin typeface="Calibri Light" panose="020F0302020204030204" pitchFamily="34" charset="0"/>
              </a:rPr>
              <a:t>kew magnets are in practice just rotated normal magnets.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With this notation, the </a:t>
            </a:r>
            <a:r>
              <a:rPr lang="en-US" u="sng" baseline="0" dirty="0" smtClean="0">
                <a:latin typeface="Calibri Light" panose="020F0302020204030204" pitchFamily="34" charset="0"/>
              </a:rPr>
              <a:t>dipole</a:t>
            </a:r>
            <a:r>
              <a:rPr lang="en-US" baseline="0" dirty="0" smtClean="0">
                <a:latin typeface="Calibri Light" panose="020F0302020204030204" pitchFamily="34" charset="0"/>
              </a:rPr>
              <a:t> is the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term, which provides a field constant in space.</a:t>
            </a:r>
          </a:p>
        </p:txBody>
      </p:sp>
    </p:spTree>
    <p:extLst>
      <p:ext uri="{BB962C8B-B14F-4D97-AF65-F5344CB8AC3E}">
        <p14:creationId xmlns:p14="http://schemas.microsoft.com/office/powerpoint/2010/main" val="4514597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Then B</a:t>
            </a:r>
            <a:r>
              <a:rPr lang="en-US" baseline="-25000" dirty="0" smtClean="0">
                <a:latin typeface="Calibri Light" panose="020F0302020204030204" pitchFamily="34" charset="0"/>
              </a:rPr>
              <a:t>2</a:t>
            </a:r>
            <a:r>
              <a:rPr lang="en-US" dirty="0" smtClean="0">
                <a:latin typeface="Calibri Light" panose="020F0302020204030204" pitchFamily="34" charset="0"/>
              </a:rPr>
              <a:t> is the </a:t>
            </a:r>
            <a:r>
              <a:rPr lang="en-US" u="sng" dirty="0" smtClean="0">
                <a:latin typeface="Calibri Light" panose="020F0302020204030204" pitchFamily="34" charset="0"/>
              </a:rPr>
              <a:t>quadrupole</a:t>
            </a:r>
            <a:r>
              <a:rPr lang="en-US" dirty="0" smtClean="0">
                <a:latin typeface="Calibri Light" panose="020F0302020204030204" pitchFamily="34" charset="0"/>
              </a:rPr>
              <a:t>, where B</a:t>
            </a:r>
            <a:r>
              <a:rPr lang="en-US" baseline="-25000" dirty="0" smtClean="0">
                <a:latin typeface="Calibri Light" panose="020F0302020204030204" pitchFamily="34" charset="0"/>
              </a:rPr>
              <a:t>y</a:t>
            </a:r>
            <a:r>
              <a:rPr lang="en-US" dirty="0" smtClean="0">
                <a:latin typeface="Calibri Light" panose="020F0302020204030204" pitchFamily="34" charset="0"/>
              </a:rPr>
              <a:t> changes linearly with x.</a:t>
            </a:r>
          </a:p>
          <a:p>
            <a:endParaRPr lang="en-US" dirty="0">
              <a:latin typeface="Calibri Light" panose="020F0302020204030204" pitchFamily="34" charset="0"/>
            </a:endParaRPr>
          </a:p>
          <a:p>
            <a:r>
              <a:rPr lang="en-US" dirty="0" smtClean="0">
                <a:latin typeface="Calibri Light" panose="020F0302020204030204" pitchFamily="34" charset="0"/>
              </a:rPr>
              <a:t>In </a:t>
            </a:r>
            <a:r>
              <a:rPr lang="en-US" dirty="0">
                <a:latin typeface="Calibri Light" panose="020F0302020204030204" pitchFamily="34" charset="0"/>
              </a:rPr>
              <a:t>the center, there is no </a:t>
            </a:r>
            <a:r>
              <a:rPr lang="en-US" dirty="0" smtClean="0">
                <a:latin typeface="Calibri Light" panose="020F0302020204030204" pitchFamily="34" charset="0"/>
              </a:rPr>
              <a:t>field.</a:t>
            </a:r>
          </a:p>
          <a:p>
            <a:endParaRPr lang="en-US" dirty="0">
              <a:latin typeface="Calibri Light" panose="020F0302020204030204" pitchFamily="34" charset="0"/>
            </a:endParaRPr>
          </a:p>
          <a:p>
            <a:r>
              <a:rPr lang="en-US" dirty="0" smtClean="0">
                <a:latin typeface="Calibri Light" panose="020F0302020204030204" pitchFamily="34" charset="0"/>
              </a:rPr>
              <a:t>The </a:t>
            </a:r>
            <a:r>
              <a:rPr lang="en-US" dirty="0">
                <a:latin typeface="Calibri Light" panose="020F0302020204030204" pitchFamily="34" charset="0"/>
              </a:rPr>
              <a:t>gradient of a quadrupole is the slope of the B</a:t>
            </a:r>
            <a:r>
              <a:rPr lang="en-US" baseline="-25000" dirty="0">
                <a:latin typeface="Calibri Light" panose="020F0302020204030204" pitchFamily="34" charset="0"/>
              </a:rPr>
              <a:t>y</a:t>
            </a:r>
            <a:r>
              <a:rPr lang="en-US" dirty="0">
                <a:latin typeface="Calibri Light" panose="020F0302020204030204" pitchFamily="34" charset="0"/>
              </a:rPr>
              <a:t> vs. x </a:t>
            </a:r>
            <a:r>
              <a:rPr lang="en-US" dirty="0" smtClean="0">
                <a:latin typeface="Calibri Light" panose="020F0302020204030204" pitchFamily="34" charset="0"/>
              </a:rPr>
              <a:t>line. This is </a:t>
            </a:r>
            <a:r>
              <a:rPr lang="en-US" dirty="0">
                <a:latin typeface="Calibri Light" panose="020F0302020204030204" pitchFamily="34" charset="0"/>
              </a:rPr>
              <a:t>measured in T/m. </a:t>
            </a:r>
            <a:endParaRPr lang="en-US" dirty="0" smtClean="0">
              <a:latin typeface="Calibri Light" panose="020F0302020204030204" pitchFamily="34" charset="0"/>
            </a:endParaRPr>
          </a:p>
          <a:p>
            <a:endParaRPr lang="en-US" dirty="0">
              <a:latin typeface="Calibri Light" panose="020F0302020204030204" pitchFamily="34" charset="0"/>
            </a:endParaRPr>
          </a:p>
          <a:p>
            <a:r>
              <a:rPr lang="en-US" dirty="0" smtClean="0">
                <a:latin typeface="Calibri Light" panose="020F0302020204030204" pitchFamily="34" charset="0"/>
              </a:rPr>
              <a:t>It </a:t>
            </a:r>
            <a:r>
              <a:rPr lang="en-US" dirty="0">
                <a:latin typeface="Calibri Light" panose="020F0302020204030204" pitchFamily="34" charset="0"/>
              </a:rPr>
              <a:t>turns out 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y – in the vertical plane – with the same gradient</a:t>
            </a:r>
            <a:r>
              <a:rPr lang="en-US" dirty="0" smtClean="0">
                <a:latin typeface="Calibri Light" panose="020F0302020204030204" pitchFamily="34" charset="0"/>
              </a:rPr>
              <a:t>. Just write down the components from Eq. 4 to see that.</a:t>
            </a:r>
          </a:p>
          <a:p>
            <a:endParaRPr lang="en-US" dirty="0">
              <a:latin typeface="Calibri Light" panose="020F0302020204030204" pitchFamily="34" charset="0"/>
            </a:endParaRPr>
          </a:p>
          <a:p>
            <a:r>
              <a:rPr lang="en-US" dirty="0" smtClean="0">
                <a:latin typeface="Calibri Light" panose="020F0302020204030204" pitchFamily="34" charset="0"/>
              </a:rPr>
              <a:t>This is why a quadrupole acts simultaneously on two planes for a beam: in particular, if it provides a focusing field on one plane, then it will be defocusing on the orthogonal plane.</a:t>
            </a:r>
            <a:endParaRPr lang="en-US" dirty="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39925042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Then </a:t>
            </a:r>
            <a:r>
              <a:rPr lang="en-US" dirty="0">
                <a:latin typeface="Calibri Light" panose="020F0302020204030204" pitchFamily="34" charset="0"/>
              </a:rPr>
              <a:t>B</a:t>
            </a:r>
            <a:r>
              <a:rPr lang="en-US" baseline="-25000" dirty="0">
                <a:latin typeface="Calibri Light" panose="020F0302020204030204" pitchFamily="34" charset="0"/>
              </a:rPr>
              <a:t>3</a:t>
            </a:r>
            <a:r>
              <a:rPr lang="en-US" dirty="0">
                <a:latin typeface="Calibri Light" panose="020F0302020204030204" pitchFamily="34" charset="0"/>
              </a:rPr>
              <a:t> </a:t>
            </a:r>
            <a:r>
              <a:rPr lang="en-US" dirty="0" smtClean="0">
                <a:latin typeface="Calibri Light" panose="020F0302020204030204" pitchFamily="34" charset="0"/>
              </a:rPr>
              <a:t>corresponds </a:t>
            </a:r>
            <a:r>
              <a:rPr lang="en-US" dirty="0">
                <a:latin typeface="Calibri Light" panose="020F0302020204030204" pitchFamily="34" charset="0"/>
              </a:rPr>
              <a:t>to a </a:t>
            </a:r>
            <a:r>
              <a:rPr lang="en-US" u="sng" dirty="0" smtClean="0">
                <a:latin typeface="Calibri Light" panose="020F0302020204030204" pitchFamily="34" charset="0"/>
              </a:rPr>
              <a:t>sextupole</a:t>
            </a:r>
            <a:r>
              <a:rPr lang="en-US" dirty="0" smtClean="0">
                <a:latin typeface="Calibri Light" panose="020F0302020204030204" pitchFamily="34" charset="0"/>
              </a:rPr>
              <a:t>.</a:t>
            </a:r>
          </a:p>
          <a:p>
            <a:endParaRPr lang="en-US" dirty="0">
              <a:latin typeface="Calibri Light" panose="020F0302020204030204" pitchFamily="34" charset="0"/>
            </a:endParaRPr>
          </a:p>
          <a:p>
            <a:r>
              <a:rPr lang="en-US" dirty="0" smtClean="0">
                <a:latin typeface="Calibri Light" panose="020F0302020204030204" pitchFamily="34" charset="0"/>
              </a:rPr>
              <a:t>Here </a:t>
            </a:r>
            <a:r>
              <a:rPr lang="en-US" dirty="0">
                <a:latin typeface="Calibri Light" panose="020F0302020204030204" pitchFamily="34" charset="0"/>
              </a:rPr>
              <a:t>the field dependency is quadratic in </a:t>
            </a:r>
            <a:r>
              <a:rPr lang="en-US" dirty="0" smtClean="0">
                <a:latin typeface="Calibri Light" panose="020F0302020204030204" pitchFamily="34" charset="0"/>
              </a:rPr>
              <a:t>x.</a:t>
            </a:r>
          </a:p>
          <a:p>
            <a:endParaRPr lang="en-US" dirty="0">
              <a:latin typeface="Calibri Light" panose="020F0302020204030204" pitchFamily="34" charset="0"/>
            </a:endParaRPr>
          </a:p>
          <a:p>
            <a:r>
              <a:rPr lang="en-US" dirty="0" smtClean="0">
                <a:latin typeface="Calibri Light" panose="020F0302020204030204" pitchFamily="34" charset="0"/>
              </a:rPr>
              <a:t>In </a:t>
            </a:r>
            <a:r>
              <a:rPr lang="en-US" dirty="0">
                <a:latin typeface="Calibri Light" panose="020F0302020204030204" pitchFamily="34" charset="0"/>
              </a:rPr>
              <a:t>the center, there is no field and no field </a:t>
            </a:r>
            <a:r>
              <a:rPr lang="en-US" dirty="0" smtClean="0">
                <a:latin typeface="Calibri Light" panose="020F0302020204030204" pitchFamily="34" charset="0"/>
              </a:rPr>
              <a:t>gradient.</a:t>
            </a:r>
          </a:p>
          <a:p>
            <a:endParaRPr lang="en-US" dirty="0">
              <a:latin typeface="Calibri Light" panose="020F0302020204030204" pitchFamily="34" charset="0"/>
            </a:endParaRPr>
          </a:p>
          <a:p>
            <a:r>
              <a:rPr lang="en-US" dirty="0" smtClean="0">
                <a:latin typeface="Calibri Light" panose="020F0302020204030204" pitchFamily="34" charset="0"/>
              </a:rPr>
              <a:t>A </a:t>
            </a:r>
            <a:r>
              <a:rPr lang="en-US" dirty="0">
                <a:latin typeface="Calibri Light" panose="020F0302020204030204" pitchFamily="34" charset="0"/>
              </a:rPr>
              <a:t>sextupole is usually characterized by the second derivative of B</a:t>
            </a:r>
            <a:r>
              <a:rPr lang="en-US" baseline="-25000" dirty="0">
                <a:latin typeface="Calibri Light" panose="020F0302020204030204" pitchFamily="34" charset="0"/>
              </a:rPr>
              <a:t>y</a:t>
            </a:r>
            <a:r>
              <a:rPr lang="en-US" dirty="0">
                <a:latin typeface="Calibri Light" panose="020F0302020204030204" pitchFamily="34" charset="0"/>
              </a:rPr>
              <a:t> vs. </a:t>
            </a:r>
            <a:r>
              <a:rPr lang="en-US" dirty="0" smtClean="0">
                <a:latin typeface="Calibri Light" panose="020F0302020204030204" pitchFamily="34" charset="0"/>
              </a:rPr>
              <a:t>x, B’’.</a:t>
            </a:r>
          </a:p>
          <a:p>
            <a:endParaRPr lang="en-US" dirty="0">
              <a:latin typeface="Calibri Light" panose="020F0302020204030204" pitchFamily="34" charset="0"/>
            </a:endParaRPr>
          </a:p>
          <a:p>
            <a:r>
              <a:rPr lang="en-US" dirty="0" smtClean="0">
                <a:latin typeface="Calibri Light" panose="020F0302020204030204" pitchFamily="34" charset="0"/>
              </a:rPr>
              <a:t>The </a:t>
            </a:r>
            <a:r>
              <a:rPr lang="en-US" dirty="0">
                <a:latin typeface="Calibri Light" panose="020F0302020204030204" pitchFamily="34" charset="0"/>
              </a:rPr>
              <a:t>sextupole can be thought of as a quadrupole where the gradient (slope) changes linearly with the radial displacement x.</a:t>
            </a:r>
          </a:p>
          <a:p>
            <a:endParaRPr lang="en-US" dirty="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5225276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We like to divide the </a:t>
            </a:r>
            <a:r>
              <a:rPr lang="en-US" dirty="0" smtClean="0">
                <a:latin typeface="Calibri Light" panose="020F0302020204030204" pitchFamily="34" charset="0"/>
              </a:rPr>
              <a:t>multipoles in </a:t>
            </a:r>
            <a:r>
              <a:rPr lang="en-US" dirty="0">
                <a:latin typeface="Calibri Light" panose="020F0302020204030204" pitchFamily="34" charset="0"/>
              </a:rPr>
              <a:t>two families: allowed and not-allowed (or random).</a:t>
            </a:r>
          </a:p>
          <a:p>
            <a:endParaRPr lang="en-US"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not-allowed</a:t>
            </a:r>
            <a:r>
              <a:rPr lang="en-US" dirty="0">
                <a:latin typeface="Calibri Light" panose="020F0302020204030204" pitchFamily="34" charset="0"/>
              </a:rPr>
              <a:t> (or </a:t>
            </a:r>
            <a:r>
              <a:rPr lang="en-US" u="sng" dirty="0">
                <a:latin typeface="Calibri Light" panose="020F0302020204030204" pitchFamily="34" charset="0"/>
              </a:rPr>
              <a:t>random</a:t>
            </a:r>
            <a:r>
              <a:rPr lang="en-US" dirty="0">
                <a:latin typeface="Calibri Light" panose="020F0302020204030204" pitchFamily="34" charset="0"/>
              </a:rPr>
              <a:t>) terms are the ones that should not be there, thanks to symmetries in the design. They then arise due to asymmetries introduced during the fabrication.</a:t>
            </a:r>
          </a:p>
          <a:p>
            <a:endParaRPr lang="en-US"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allowed</a:t>
            </a:r>
            <a:r>
              <a:rPr lang="en-US" dirty="0">
                <a:latin typeface="Calibri Light" panose="020F0302020204030204" pitchFamily="34" charset="0"/>
              </a:rPr>
              <a:t> multipoles </a:t>
            </a:r>
            <a:r>
              <a:rPr lang="en-US" dirty="0" smtClean="0">
                <a:latin typeface="Calibri Light" panose="020F0302020204030204" pitchFamily="34" charset="0"/>
              </a:rPr>
              <a:t>are the ones that are allowed by the symmetries, that is, that are expected by design even if no asymmetries are introduced during the fabrication. Part </a:t>
            </a:r>
            <a:r>
              <a:rPr lang="en-US" dirty="0">
                <a:latin typeface="Calibri Light" panose="020F0302020204030204" pitchFamily="34" charset="0"/>
              </a:rPr>
              <a:t>of the magnetic design focuses to optimize the geometry to cancel out these terms.</a:t>
            </a:r>
          </a:p>
          <a:p>
            <a:endParaRPr lang="en-US" baseline="0" dirty="0" smtClean="0">
              <a:latin typeface="Calibri Light" panose="020F0302020204030204" pitchFamily="34" charset="0"/>
            </a:endParaRPr>
          </a:p>
          <a:p>
            <a:r>
              <a:rPr lang="en-US" dirty="0" smtClean="0">
                <a:latin typeface="Calibri Light" panose="020F0302020204030204" pitchFamily="34" charset="0"/>
              </a:rPr>
              <a:t>Taking resistive dipoles as an example, there are some fully symmetric layouts (top row, with H design and window frame / O design): here only the odd normal terms are allowed.</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On the other hand, for a half symmetric dipole (ex. a C layout, as in the bottom row) all the normal terms are allowed.</a:t>
            </a:r>
            <a:endParaRPr lang="en-US" dirty="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cases above</a:t>
            </a:r>
            <a:r>
              <a:rPr lang="en-US" dirty="0" smtClean="0">
                <a:latin typeface="Calibri Light" panose="020F0302020204030204" pitchFamily="34" charset="0"/>
              </a:rPr>
              <a:t> show the allowed harmonics for most common quadrupoles and sextupoles, which are (or can be considered) fully symmetric.</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9447122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Is it possible to change </a:t>
            </a:r>
            <a:r>
              <a:rPr lang="en-US" dirty="0" err="1" smtClean="0">
                <a:latin typeface="Calibri Light" panose="020F0302020204030204" pitchFamily="34" charset="0"/>
              </a:rPr>
              <a:t>R</a:t>
            </a:r>
            <a:r>
              <a:rPr lang="en-US" baseline="-25000" dirty="0" err="1" smtClean="0">
                <a:latin typeface="Calibri Light" panose="020F0302020204030204" pitchFamily="34" charset="0"/>
              </a:rPr>
              <a:t>ref</a:t>
            </a:r>
            <a:r>
              <a:rPr lang="en-US" dirty="0" smtClean="0">
                <a:latin typeface="Calibri Light" panose="020F0302020204030204" pitchFamily="34" charset="0"/>
              </a:rPr>
              <a:t>?</a:t>
            </a:r>
          </a:p>
          <a:p>
            <a:endParaRPr lang="en-US" sz="1000" dirty="0">
              <a:latin typeface="Calibri Light" panose="020F0302020204030204" pitchFamily="34" charset="0"/>
            </a:endParaRPr>
          </a:p>
          <a:p>
            <a:r>
              <a:rPr lang="en-US" dirty="0" smtClean="0">
                <a:latin typeface="Calibri Light" panose="020F0302020204030204" pitchFamily="34" charset="0"/>
              </a:rPr>
              <a:t>Yes, and this is done routinely. For ex. we measure at the largest possible radius (to have a better signal) and then we scale the multipoles down to a smaller reference value (defining for ex. the good field region).</a:t>
            </a:r>
          </a:p>
          <a:p>
            <a:endParaRPr lang="en-US" sz="1000" baseline="0" dirty="0">
              <a:latin typeface="Calibri Light" panose="020F0302020204030204" pitchFamily="34" charset="0"/>
            </a:endParaRPr>
          </a:p>
          <a:p>
            <a:r>
              <a:rPr lang="en-US" baseline="0" dirty="0" smtClean="0">
                <a:latin typeface="Calibri Light" panose="020F0302020204030204" pitchFamily="34" charset="0"/>
              </a:rPr>
              <a:t>Clearly </a:t>
            </a:r>
            <a:r>
              <a:rPr lang="en-US" dirty="0" err="1" smtClean="0">
                <a:latin typeface="Calibri Light" panose="020F0302020204030204" pitchFamily="34" charset="0"/>
              </a:rPr>
              <a:t>R</a:t>
            </a:r>
            <a:r>
              <a:rPr lang="en-US" baseline="-25000" dirty="0" err="1" smtClean="0">
                <a:latin typeface="Calibri Light" panose="020F0302020204030204" pitchFamily="34" charset="0"/>
              </a:rPr>
              <a:t>max</a:t>
            </a:r>
            <a:r>
              <a:rPr lang="en-US" baseline="0" dirty="0" smtClean="0">
                <a:latin typeface="Calibri Light" panose="020F0302020204030204" pitchFamily="34" charset="0"/>
              </a:rPr>
              <a:t> remains </a:t>
            </a:r>
            <a:r>
              <a:rPr lang="en-US" dirty="0" smtClean="0">
                <a:latin typeface="Calibri Light" panose="020F0302020204030204" pitchFamily="34" charset="0"/>
              </a:rPr>
              <a:t>the same, as this is the region of validity of the expansion, not just a normalization term.</a:t>
            </a:r>
            <a:endParaRPr lang="en-US" baseline="0" dirty="0" smtClean="0">
              <a:latin typeface="Calibri Light" panose="020F0302020204030204" pitchFamily="34" charset="0"/>
            </a:endParaRPr>
          </a:p>
          <a:p>
            <a:endParaRPr lang="en-US" sz="1000" baseline="0" dirty="0" smtClean="0">
              <a:latin typeface="Calibri Light" panose="020F0302020204030204" pitchFamily="34" charset="0"/>
            </a:endParaRPr>
          </a:p>
          <a:p>
            <a:r>
              <a:rPr lang="en-US" baseline="0" dirty="0" smtClean="0">
                <a:latin typeface="Calibri Light" panose="020F0302020204030204" pitchFamily="34" charset="0"/>
              </a:rPr>
              <a:t>The equation</a:t>
            </a:r>
            <a:r>
              <a:rPr lang="en-US" dirty="0" smtClean="0">
                <a:latin typeface="Calibri Light" panose="020F0302020204030204" pitchFamily="34" charset="0"/>
              </a:rPr>
              <a:t> on the left </a:t>
            </a:r>
            <a:r>
              <a:rPr lang="en-US" baseline="0" dirty="0" smtClean="0">
                <a:latin typeface="Calibri Light" panose="020F0302020204030204" pitchFamily="34" charset="0"/>
              </a:rPr>
              <a:t>can be</a:t>
            </a:r>
            <a:r>
              <a:rPr lang="en-US" dirty="0" smtClean="0">
                <a:latin typeface="Calibri Light" panose="020F0302020204030204" pitchFamily="34" charset="0"/>
              </a:rPr>
              <a:t> directly derived from Eq. 4.</a:t>
            </a:r>
          </a:p>
          <a:p>
            <a:endParaRPr lang="en-US" sz="1000" baseline="0" dirty="0">
              <a:latin typeface="Calibri Light" panose="020F0302020204030204" pitchFamily="34" charset="0"/>
            </a:endParaRPr>
          </a:p>
          <a:p>
            <a:r>
              <a:rPr lang="en-US" dirty="0" smtClean="0">
                <a:latin typeface="Calibri Light" panose="020F0302020204030204" pitchFamily="34" charset="0"/>
              </a:rPr>
              <a:t>The expression on the right follows from the definition of normalized harmonics.</a:t>
            </a:r>
          </a:p>
          <a:p>
            <a:endParaRPr lang="en-US" sz="1000" baseline="0" dirty="0">
              <a:latin typeface="Calibri Light" panose="020F0302020204030204" pitchFamily="34" charset="0"/>
            </a:endParaRPr>
          </a:p>
          <a:p>
            <a:r>
              <a:rPr lang="en-US" dirty="0" smtClean="0">
                <a:latin typeface="Calibri Light" panose="020F0302020204030204" pitchFamily="34" charset="0"/>
              </a:rPr>
              <a:t>The exponent for the normalization is different in the two case: for the absolute multipoles we scale by </a:t>
            </a:r>
            <a:r>
              <a:rPr lang="en-US" dirty="0">
                <a:latin typeface="Calibri Light" panose="020F0302020204030204" pitchFamily="34" charset="0"/>
              </a:rPr>
              <a:t>(n – </a:t>
            </a:r>
            <a:r>
              <a:rPr lang="en-US" dirty="0" smtClean="0">
                <a:latin typeface="Calibri Light" panose="020F0302020204030204" pitchFamily="34" charset="0"/>
              </a:rPr>
              <a:t>1) while for the relative ones we need to use (n – N), which depends on the order of the fundamental term N.</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126202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As an example, we look at the multipoles measured at a fixed current for a series of resistive quadrupoles (QF for SESAME). In this case, the aperture diameter is 70 mm and the harmonics are reported at 24 mm radius.</a:t>
            </a:r>
          </a:p>
          <a:p>
            <a:pPr>
              <a:spcBef>
                <a:spcPts val="0"/>
              </a:spcBef>
            </a:pPr>
            <a:endParaRPr lang="en-US" dirty="0" smtClean="0">
              <a:latin typeface="Calibri Light" panose="020F0302020204030204" pitchFamily="34" charset="0"/>
            </a:endParaRPr>
          </a:p>
          <a:p>
            <a:pPr>
              <a:spcBef>
                <a:spcPts val="0"/>
              </a:spcBef>
            </a:pPr>
            <a:r>
              <a:rPr lang="en-US" dirty="0" smtClean="0">
                <a:latin typeface="Calibri Light" panose="020F0302020204030204" pitchFamily="34" charset="0"/>
              </a:rPr>
              <a:t>Besides these terms, there are also b</a:t>
            </a:r>
            <a:r>
              <a:rPr lang="en-US" baseline="-25000" dirty="0" smtClean="0">
                <a:latin typeface="Calibri Light" panose="020F0302020204030204" pitchFamily="34" charset="0"/>
              </a:rPr>
              <a:t>1</a:t>
            </a:r>
            <a:r>
              <a:rPr lang="en-US" dirty="0" smtClean="0">
                <a:latin typeface="Calibri Light" panose="020F0302020204030204" pitchFamily="34" charset="0"/>
              </a:rPr>
              <a:t> and a</a:t>
            </a:r>
            <a:r>
              <a:rPr lang="en-US" baseline="-25000" dirty="0" smtClean="0">
                <a:latin typeface="Calibri Light" panose="020F0302020204030204" pitchFamily="34" charset="0"/>
              </a:rPr>
              <a:t>1</a:t>
            </a:r>
            <a:r>
              <a:rPr lang="en-US" dirty="0" smtClean="0">
                <a:latin typeface="Calibri Light" panose="020F0302020204030204" pitchFamily="34" charset="0"/>
              </a:rPr>
              <a:t>, which are dipole components related to centering of the axis. In addition, there is the main component B</a:t>
            </a:r>
            <a:r>
              <a:rPr lang="en-US" baseline="-25000" dirty="0" smtClean="0">
                <a:latin typeface="Calibri Light" panose="020F0302020204030204" pitchFamily="34" charset="0"/>
              </a:rPr>
              <a:t>2</a:t>
            </a:r>
            <a:r>
              <a:rPr lang="en-US" dirty="0" smtClean="0">
                <a:latin typeface="Calibri Light" panose="020F0302020204030204" pitchFamily="34" charset="0"/>
              </a:rPr>
              <a:t> and the skew term a</a:t>
            </a:r>
            <a:r>
              <a:rPr lang="en-US" baseline="-25000" dirty="0" smtClean="0">
                <a:latin typeface="Calibri Light" panose="020F0302020204030204" pitchFamily="34" charset="0"/>
              </a:rPr>
              <a:t>2</a:t>
            </a:r>
            <a:r>
              <a:rPr lang="en-US" dirty="0" smtClean="0">
                <a:latin typeface="Calibri Light" panose="020F0302020204030204" pitchFamily="34" charset="0"/>
              </a:rPr>
              <a:t>, related to the tilt (roll) of the quadrupole.</a:t>
            </a:r>
          </a:p>
          <a:p>
            <a:pPr>
              <a:spcBef>
                <a:spcPts val="0"/>
              </a:spcBef>
            </a:pPr>
            <a:endParaRPr lang="en-US" dirty="0">
              <a:latin typeface="Calibri Light" panose="020F0302020204030204" pitchFamily="34" charset="0"/>
            </a:endParaRPr>
          </a:p>
          <a:p>
            <a:pPr>
              <a:spcBef>
                <a:spcPts val="0"/>
              </a:spcBef>
            </a:pPr>
            <a:r>
              <a:rPr lang="en-US" dirty="0" smtClean="0">
                <a:latin typeface="Calibri Light" panose="020F0302020204030204" pitchFamily="34" charset="0"/>
              </a:rPr>
              <a:t>Here we look at the other terms: sextupole, </a:t>
            </a:r>
            <a:r>
              <a:rPr lang="en-US" dirty="0" err="1" smtClean="0">
                <a:latin typeface="Calibri Light" panose="020F0302020204030204" pitchFamily="34" charset="0"/>
              </a:rPr>
              <a:t>octupole</a:t>
            </a:r>
            <a:r>
              <a:rPr lang="en-US" dirty="0" smtClean="0">
                <a:latin typeface="Calibri Light" panose="020F0302020204030204" pitchFamily="34" charset="0"/>
              </a:rPr>
              <a:t>, </a:t>
            </a:r>
            <a:r>
              <a:rPr lang="en-US" dirty="0" err="1" smtClean="0">
                <a:latin typeface="Calibri Light" panose="020F0302020204030204" pitchFamily="34" charset="0"/>
              </a:rPr>
              <a:t>decapole</a:t>
            </a:r>
            <a:r>
              <a:rPr lang="en-US" dirty="0" smtClean="0">
                <a:latin typeface="Calibri Light" panose="020F0302020204030204" pitchFamily="34" charset="0"/>
              </a:rPr>
              <a:t>, and then we jump at the first allowed terms (for a quadrupole), that is b</a:t>
            </a:r>
            <a:r>
              <a:rPr lang="en-US" baseline="-25000" dirty="0" smtClean="0">
                <a:latin typeface="Calibri Light" panose="020F0302020204030204" pitchFamily="34" charset="0"/>
              </a:rPr>
              <a:t>6</a:t>
            </a:r>
            <a:r>
              <a:rPr lang="en-US" dirty="0" smtClean="0">
                <a:latin typeface="Calibri Light" panose="020F0302020204030204" pitchFamily="34" charset="0"/>
              </a:rPr>
              <a:t>, b</a:t>
            </a:r>
            <a:r>
              <a:rPr lang="en-US" baseline="-25000" dirty="0" smtClean="0">
                <a:latin typeface="Calibri Light" panose="020F0302020204030204" pitchFamily="34" charset="0"/>
              </a:rPr>
              <a:t>10</a:t>
            </a:r>
            <a:r>
              <a:rPr lang="en-US" dirty="0" smtClean="0">
                <a:latin typeface="Calibri Light" panose="020F0302020204030204" pitchFamily="34" charset="0"/>
              </a:rPr>
              <a:t> and b</a:t>
            </a:r>
            <a:r>
              <a:rPr lang="en-US" baseline="-25000" dirty="0" smtClean="0">
                <a:latin typeface="Calibri Light" panose="020F0302020204030204" pitchFamily="34" charset="0"/>
              </a:rPr>
              <a:t>14</a:t>
            </a:r>
            <a:r>
              <a:rPr lang="en-US" dirty="0" smtClean="0">
                <a:latin typeface="Calibri Light" panose="020F0302020204030204" pitchFamily="34" charset="0"/>
              </a:rPr>
              <a:t>. The rest is small and negligible. Since this is a series of several magnets (33), we list the mean and standard deviation.</a:t>
            </a:r>
          </a:p>
          <a:p>
            <a:pPr>
              <a:spcBef>
                <a:spcPts val="0"/>
              </a:spcBef>
            </a:pPr>
            <a:endParaRPr lang="en-US" dirty="0" smtClean="0">
              <a:latin typeface="Calibri Light" panose="020F0302020204030204" pitchFamily="34" charset="0"/>
            </a:endParaRPr>
          </a:p>
        </p:txBody>
      </p:sp>
    </p:spTree>
    <p:extLst>
      <p:ext uri="{BB962C8B-B14F-4D97-AF65-F5344CB8AC3E}">
        <p14:creationId xmlns:p14="http://schemas.microsoft.com/office/powerpoint/2010/main" val="4281652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dipoles (MB = Main Bending)</a:t>
            </a:r>
            <a:r>
              <a:rPr lang="en-US" baseline="0" dirty="0" smtClean="0">
                <a:latin typeface="Calibri Light" panose="020F0302020204030204" pitchFamily="34" charset="0"/>
              </a:rPr>
              <a:t> are superconducting magnets, built in the 2000’s.</a:t>
            </a:r>
          </a:p>
          <a:p>
            <a:endParaRPr lang="en-US" sz="6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a:t>
            </a:r>
            <a:r>
              <a:rPr lang="en-US" dirty="0" smtClean="0">
                <a:latin typeface="Calibri Light" panose="020F0302020204030204" pitchFamily="34" charset="0"/>
              </a:rPr>
              <a:t> </a:t>
            </a:r>
            <a:r>
              <a:rPr lang="en-US" baseline="0" dirty="0" smtClean="0">
                <a:latin typeface="Calibri Light" panose="020F0302020204030204" pitchFamily="34" charset="0"/>
              </a:rPr>
              <a:t>1.9 K.</a:t>
            </a:r>
          </a:p>
          <a:p>
            <a:endParaRPr lang="en-US" sz="600" dirty="0">
              <a:latin typeface="Calibri Light" panose="020F0302020204030204" pitchFamily="34" charset="0"/>
            </a:endParaRPr>
          </a:p>
          <a:p>
            <a:r>
              <a:rPr lang="en-US" baseline="0" dirty="0" smtClean="0">
                <a:latin typeface="Calibri Light" panose="020F0302020204030204" pitchFamily="34" charset="0"/>
              </a:rPr>
              <a:t>At the nominal current of 11.8 kA, the dipole field is 8.3 T, in a 56 mm diameter circular aperture.</a:t>
            </a:r>
          </a:p>
          <a:p>
            <a:endParaRPr lang="en-US" sz="600" dirty="0">
              <a:latin typeface="Calibri Light" panose="020F0302020204030204" pitchFamily="34" charset="0"/>
            </a:endParaRPr>
          </a:p>
          <a:p>
            <a:r>
              <a:rPr lang="en-US" baseline="0" dirty="0" smtClean="0">
                <a:latin typeface="Calibri Light" panose="020F0302020204030204" pitchFamily="34" charset="0"/>
              </a:rPr>
              <a:t>Each dipole bends the beam by 360 / 1232 = 0.29 deg.</a:t>
            </a:r>
          </a:p>
          <a:p>
            <a:endParaRPr lang="en-US" sz="600" dirty="0">
              <a:latin typeface="Calibri Light" panose="020F0302020204030204" pitchFamily="34" charset="0"/>
            </a:endParaRPr>
          </a:p>
          <a:p>
            <a:r>
              <a:rPr lang="en-US" baseline="0" dirty="0" smtClean="0">
                <a:latin typeface="Calibri Light" panose="020F0302020204030204" pitchFamily="34" charset="0"/>
              </a:rPr>
              <a:t>They are slowly ramped </a:t>
            </a:r>
            <a:r>
              <a:rPr lang="en-US" dirty="0" smtClean="0">
                <a:latin typeface="Calibri Light" panose="020F0302020204030204" pitchFamily="34" charset="0"/>
              </a:rPr>
              <a:t>(about 20 min.</a:t>
            </a:r>
            <a:r>
              <a:rPr lang="en-US" baseline="0" dirty="0" smtClean="0">
                <a:latin typeface="Calibri Light" panose="020F0302020204030204" pitchFamily="34" charset="0"/>
              </a:rPr>
              <a:t>) and then used in dc mode, as the LHC operates as a collider.</a:t>
            </a:r>
          </a:p>
          <a:p>
            <a:endParaRPr lang="en-US" sz="600" dirty="0">
              <a:latin typeface="Calibri Light" panose="020F0302020204030204" pitchFamily="34" charset="0"/>
            </a:endParaRPr>
          </a:p>
          <a:p>
            <a:r>
              <a:rPr lang="en-US" baseline="0" dirty="0" smtClean="0">
                <a:latin typeface="Calibri Light" panose="020F0302020204030204" pitchFamily="34" charset="0"/>
              </a:rPr>
              <a:t>These magnets are the result</a:t>
            </a:r>
            <a:r>
              <a:rPr lang="en-US" dirty="0" smtClean="0">
                <a:latin typeface="Calibri Light" panose="020F0302020204030204" pitchFamily="34" charset="0"/>
              </a:rPr>
              <a:t> </a:t>
            </a:r>
            <a:r>
              <a:rPr lang="en-US" baseline="0" dirty="0" smtClean="0">
                <a:latin typeface="Calibri Light" panose="020F0302020204030204" pitchFamily="34" charset="0"/>
              </a:rPr>
              <a:t>of many years of R&amp;D</a:t>
            </a:r>
            <a:r>
              <a:rPr lang="en-US" dirty="0">
                <a:latin typeface="Calibri Light" panose="020F0302020204030204" pitchFamily="34" charset="0"/>
              </a:rPr>
              <a:t> </a:t>
            </a:r>
            <a:r>
              <a:rPr lang="en-US" dirty="0" smtClean="0">
                <a:latin typeface="Calibri Light" panose="020F0302020204030204" pitchFamily="34" charset="0"/>
              </a:rPr>
              <a:t>and t</a:t>
            </a:r>
            <a:r>
              <a:rPr lang="en-US" baseline="0" dirty="0" smtClean="0">
                <a:latin typeface="Calibri Light" panose="020F0302020204030204" pitchFamily="34" charset="0"/>
              </a:rPr>
              <a:t>hey are</a:t>
            </a:r>
            <a:r>
              <a:rPr lang="en-US" dirty="0" smtClean="0">
                <a:latin typeface="Calibri Light" panose="020F0302020204030204" pitchFamily="34" charset="0"/>
              </a:rPr>
              <a:t> basically at the limit of </a:t>
            </a:r>
            <a:r>
              <a:rPr lang="en-US" baseline="0" dirty="0" smtClean="0">
                <a:latin typeface="Calibri Light" panose="020F0302020204030204" pitchFamily="34" charset="0"/>
              </a:rPr>
              <a:t>what</a:t>
            </a:r>
            <a:r>
              <a:rPr lang="en-US" dirty="0" smtClean="0">
                <a:latin typeface="Calibri Light" panose="020F0302020204030204" pitchFamily="34" charset="0"/>
              </a:rPr>
              <a:t> </a:t>
            </a:r>
            <a:r>
              <a:rPr lang="en-US" baseline="0" dirty="0" smtClean="0">
                <a:latin typeface="Calibri Light" panose="020F0302020204030204" pitchFamily="34" charset="0"/>
              </a:rPr>
              <a:t>can be achieved with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superconducting technology.</a:t>
            </a:r>
          </a:p>
          <a:p>
            <a:endParaRPr lang="en-US" sz="600" dirty="0">
              <a:latin typeface="Calibri Light" panose="020F0302020204030204" pitchFamily="34" charset="0"/>
            </a:endParaRPr>
          </a:p>
          <a:p>
            <a:r>
              <a:rPr lang="en-US" u="sng" dirty="0" smtClean="0">
                <a:latin typeface="Calibri Light" panose="020F0302020204030204" pitchFamily="34" charset="0"/>
              </a:rPr>
              <a:t>Note as of Feb. 2018</a:t>
            </a:r>
            <a:r>
              <a:rPr lang="en-US" dirty="0" smtClean="0">
                <a:latin typeface="Calibri Light" panose="020F0302020204030204" pitchFamily="34" charset="0"/>
              </a:rPr>
              <a:t>: LHC ran in 2017 at 6.5 TeV, corresponding to 7.71 T; out of the 8 sectors, 2 have already been “trained” – with quenches – up to about 8.1 T.</a:t>
            </a:r>
            <a:endParaRPr lang="en-US" dirty="0">
              <a:latin typeface="Calibri Light" panose="020F0302020204030204" pitchFamily="34" charset="0"/>
            </a:endParaRPr>
          </a:p>
        </p:txBody>
      </p:sp>
    </p:spTree>
    <p:extLst>
      <p:ext uri="{BB962C8B-B14F-4D97-AF65-F5344CB8AC3E}">
        <p14:creationId xmlns:p14="http://schemas.microsoft.com/office/powerpoint/2010/main" val="155398216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en-US" sz="1200" i="0" kern="0" dirty="0" smtClean="0">
                <a:latin typeface="Calibri Light" panose="020F0302020204030204" pitchFamily="34" charset="0"/>
              </a:rPr>
              <a:t>Now, we have a powerful decomposition in 2D, but are our magnets 2D or 3D? </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Looking along the longitudinal (z) direction, the field B</a:t>
            </a:r>
            <a:r>
              <a:rPr lang="en-US" dirty="0" smtClean="0">
                <a:latin typeface="Calibri Light" panose="020F0302020204030204" pitchFamily="34" charset="0"/>
              </a:rPr>
              <a:t> is maximum at the center (z = 0) of the magnet, it is more or less constant till reaching the ends, where it rolls off to reach a 0 value outside. The </a:t>
            </a:r>
            <a:r>
              <a:rPr lang="en-US" u="sng" dirty="0" smtClean="0">
                <a:latin typeface="Calibri Light" panose="020F0302020204030204" pitchFamily="34" charset="0"/>
              </a:rPr>
              <a:t>magnetic length</a:t>
            </a:r>
            <a:r>
              <a:rPr lang="en-US" dirty="0" smtClean="0">
                <a:latin typeface="Calibri Light" panose="020F0302020204030204" pitchFamily="34" charset="0"/>
              </a:rPr>
              <a:t> l</a:t>
            </a:r>
            <a:r>
              <a:rPr lang="en-US" baseline="-25000" dirty="0" smtClean="0">
                <a:latin typeface="Calibri Light" panose="020F0302020204030204" pitchFamily="34" charset="0"/>
              </a:rPr>
              <a:t>m</a:t>
            </a:r>
            <a:r>
              <a:rPr lang="en-US" dirty="0" smtClean="0">
                <a:latin typeface="Calibri Light" panose="020F0302020204030204" pitchFamily="34" charset="0"/>
              </a:rPr>
              <a:t> is defined as that length which – multiplied by the central field value B</a:t>
            </a:r>
            <a:r>
              <a:rPr lang="en-US" baseline="-25000" dirty="0" smtClean="0">
                <a:latin typeface="Calibri Light" panose="020F0302020204030204" pitchFamily="34" charset="0"/>
              </a:rPr>
              <a:t>0</a:t>
            </a:r>
            <a:r>
              <a:rPr lang="en-US" dirty="0" smtClean="0">
                <a:latin typeface="Calibri Light" panose="020F0302020204030204" pitchFamily="34" charset="0"/>
              </a:rPr>
              <a:t> – returns the same integrated field.</a:t>
            </a:r>
          </a:p>
          <a:p>
            <a:endParaRPr lang="en-US" baseline="0" dirty="0" smtClean="0">
              <a:latin typeface="Calibri Light" panose="020F0302020204030204" pitchFamily="34" charset="0"/>
            </a:endParaRPr>
          </a:p>
          <a:p>
            <a:r>
              <a:rPr lang="en-US" dirty="0" smtClean="0">
                <a:latin typeface="Calibri Light" panose="020F0302020204030204" pitchFamily="34" charset="0"/>
              </a:rPr>
              <a:t>The same holds substituting the field B with the gradient B’, with the sextupole strength B’’, and so on.</a:t>
            </a:r>
          </a:p>
          <a:p>
            <a:endParaRPr lang="en-US" baseline="0" dirty="0" smtClean="0">
              <a:latin typeface="Calibri Light" panose="020F0302020204030204" pitchFamily="34" charset="0"/>
            </a:endParaRPr>
          </a:p>
          <a:p>
            <a:r>
              <a:rPr lang="en-US" dirty="0" smtClean="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620782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en-US" dirty="0" smtClean="0">
                <a:latin typeface="Calibri Light" panose="020F0302020204030204" pitchFamily="34" charset="0"/>
              </a:rPr>
              <a:t>It turns out that the same harmonic decomposition holds in </a:t>
            </a:r>
            <a:r>
              <a:rPr lang="en-US" dirty="0">
                <a:latin typeface="Calibri Light" panose="020F0302020204030204" pitchFamily="34" charset="0"/>
              </a:rPr>
              <a:t>3D for integrated fields. </a:t>
            </a:r>
            <a:r>
              <a:rPr lang="en-US" dirty="0" smtClean="0">
                <a:latin typeface="Calibri Light" panose="020F0302020204030204" pitchFamily="34" charset="0"/>
              </a:rPr>
              <a:t>In </a:t>
            </a:r>
            <a:r>
              <a:rPr lang="en-US" dirty="0">
                <a:latin typeface="Calibri Light" panose="020F0302020204030204" pitchFamily="34" charset="0"/>
              </a:rPr>
              <a:t>this case, the integrals have to be performed on the </a:t>
            </a:r>
            <a:r>
              <a:rPr lang="en-US" dirty="0" smtClean="0">
                <a:latin typeface="Calibri Light" panose="020F0302020204030204" pitchFamily="34" charset="0"/>
              </a:rPr>
              <a:t>not-normalized multipoles (</a:t>
            </a:r>
            <a:r>
              <a:rPr lang="en-US" dirty="0" err="1">
                <a:latin typeface="Calibri Light" panose="020F0302020204030204" pitchFamily="34" charset="0"/>
              </a:rPr>
              <a:t>B</a:t>
            </a:r>
            <a:r>
              <a:rPr lang="en-US" baseline="-25000" dirty="0" err="1">
                <a:latin typeface="Calibri Light" panose="020F0302020204030204" pitchFamily="34" charset="0"/>
              </a:rPr>
              <a:t>n</a:t>
            </a:r>
            <a:r>
              <a:rPr lang="en-US" dirty="0">
                <a:latin typeface="Calibri Light" panose="020F0302020204030204" pitchFamily="34" charset="0"/>
              </a:rPr>
              <a:t>, </a:t>
            </a:r>
            <a:r>
              <a:rPr lang="en-US" dirty="0" smtClean="0">
                <a:latin typeface="Calibri Light" panose="020F0302020204030204" pitchFamily="34" charset="0"/>
              </a:rPr>
              <a:t>A</a:t>
            </a:r>
            <a:r>
              <a:rPr lang="en-US" baseline="-25000" dirty="0" smtClean="0">
                <a:latin typeface="Calibri Light" panose="020F0302020204030204" pitchFamily="34" charset="0"/>
              </a:rPr>
              <a:t>n</a:t>
            </a:r>
            <a:r>
              <a:rPr lang="en-US" dirty="0" smtClean="0">
                <a:latin typeface="Calibri Light" panose="020F0302020204030204" pitchFamily="34" charset="0"/>
              </a:rPr>
              <a:t>), </a:t>
            </a:r>
            <a:r>
              <a:rPr lang="en-US" dirty="0">
                <a:latin typeface="Calibri Light" panose="020F0302020204030204" pitchFamily="34" charset="0"/>
              </a:rPr>
              <a:t>and the normalized terms </a:t>
            </a:r>
            <a:r>
              <a:rPr lang="en-US" dirty="0" smtClean="0">
                <a:latin typeface="Calibri Light" panose="020F0302020204030204" pitchFamily="34" charset="0"/>
              </a:rPr>
              <a:t>(</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a:latin typeface="Calibri Light" panose="020F0302020204030204" pitchFamily="34" charset="0"/>
              </a:rPr>
              <a:t>, </a:t>
            </a:r>
            <a:r>
              <a:rPr lang="en-US" dirty="0" smtClean="0">
                <a:latin typeface="Calibri Light" panose="020F0302020204030204" pitchFamily="34" charset="0"/>
              </a:rPr>
              <a:t>a</a:t>
            </a:r>
            <a:r>
              <a:rPr lang="en-US" baseline="-25000" dirty="0" smtClean="0">
                <a:latin typeface="Calibri Light" panose="020F0302020204030204" pitchFamily="34" charset="0"/>
              </a:rPr>
              <a:t>n</a:t>
            </a:r>
            <a:r>
              <a:rPr lang="en-US" dirty="0" smtClean="0">
                <a:latin typeface="Calibri Light" panose="020F0302020204030204" pitchFamily="34" charset="0"/>
              </a:rPr>
              <a:t>) </a:t>
            </a:r>
            <a:r>
              <a:rPr lang="en-US" dirty="0">
                <a:latin typeface="Calibri Light" panose="020F0302020204030204" pitchFamily="34" charset="0"/>
              </a:rPr>
              <a:t>are then obtained by dividing by the integral of the </a:t>
            </a:r>
            <a:r>
              <a:rPr lang="en-US" dirty="0" smtClean="0">
                <a:latin typeface="Calibri Light" panose="020F0302020204030204" pitchFamily="34" charset="0"/>
              </a:rPr>
              <a:t>(integrated) fundamental </a:t>
            </a:r>
            <a:r>
              <a:rPr lang="en-US" dirty="0">
                <a:latin typeface="Calibri Light" panose="020F0302020204030204" pitchFamily="34" charset="0"/>
              </a:rPr>
              <a:t>harmonic.</a:t>
            </a:r>
          </a:p>
          <a:p>
            <a:pPr lvl="0">
              <a:defRPr/>
            </a:pPr>
            <a:endParaRPr lang="en-US" sz="1000" dirty="0" smtClean="0">
              <a:latin typeface="Calibri Light" panose="020F0302020204030204" pitchFamily="34" charset="0"/>
            </a:endParaRPr>
          </a:p>
          <a:p>
            <a:pPr lvl="0">
              <a:defRPr/>
            </a:pPr>
            <a:r>
              <a:rPr lang="en-US" dirty="0" smtClean="0">
                <a:latin typeface="Calibri Light" panose="020F0302020204030204" pitchFamily="34" charset="0"/>
              </a:rPr>
              <a:t>Technically</a:t>
            </a:r>
            <a:r>
              <a:rPr lang="en-US" dirty="0">
                <a:latin typeface="Calibri Light" panose="020F0302020204030204" pitchFamily="34" charset="0"/>
              </a:rPr>
              <a:t>, this holds if at the beginning </a:t>
            </a:r>
            <a:r>
              <a:rPr lang="en-US" dirty="0" smtClean="0">
                <a:latin typeface="Calibri Light" panose="020F0302020204030204" pitchFamily="34" charset="0"/>
              </a:rPr>
              <a:t>/ end </a:t>
            </a:r>
            <a:r>
              <a:rPr lang="en-US" dirty="0">
                <a:latin typeface="Calibri Light" panose="020F0302020204030204" pitchFamily="34" charset="0"/>
              </a:rPr>
              <a:t>of the integration region </a:t>
            </a:r>
            <a:r>
              <a:rPr lang="en-US" dirty="0" smtClean="0">
                <a:latin typeface="Calibri Light" panose="020F0302020204030204" pitchFamily="34" charset="0"/>
              </a:rPr>
              <a:t>there is no longitudinal field variation, that is, </a:t>
            </a:r>
            <a:r>
              <a:rPr lang="en-US" dirty="0" err="1" smtClean="0">
                <a:latin typeface="Calibri Light" panose="020F0302020204030204" pitchFamily="34" charset="0"/>
              </a:rPr>
              <a:t>dB</a:t>
            </a:r>
            <a:r>
              <a:rPr lang="en-US" baseline="-25000" dirty="0" err="1" smtClean="0">
                <a:latin typeface="Calibri Light" panose="020F0302020204030204" pitchFamily="34" charset="0"/>
              </a:rPr>
              <a:t>z</a:t>
            </a:r>
            <a:r>
              <a:rPr lang="en-US" dirty="0" smtClean="0">
                <a:latin typeface="Calibri Light" panose="020F0302020204030204" pitchFamily="34" charset="0"/>
              </a:rPr>
              <a:t>/</a:t>
            </a:r>
            <a:r>
              <a:rPr lang="en-US" dirty="0" err="1" smtClean="0">
                <a:latin typeface="Calibri Light" panose="020F0302020204030204" pitchFamily="34" charset="0"/>
              </a:rPr>
              <a:t>dz</a:t>
            </a:r>
            <a:r>
              <a:rPr lang="en-US" dirty="0" smtClean="0">
                <a:latin typeface="Calibri Light" panose="020F0302020204030204" pitchFamily="34" charset="0"/>
              </a:rPr>
              <a:t> </a:t>
            </a:r>
            <a:r>
              <a:rPr lang="en-US" dirty="0">
                <a:latin typeface="Calibri Light" panose="020F0302020204030204" pitchFamily="34" charset="0"/>
              </a:rPr>
              <a:t>= 0, which is the case if B is integrated along a straight line all the way through a </a:t>
            </a:r>
            <a:r>
              <a:rPr lang="en-US" dirty="0" smtClean="0">
                <a:latin typeface="Calibri Light" panose="020F0302020204030204" pitchFamily="34" charset="0"/>
              </a:rPr>
              <a:t>magnet, as the field sooner or later will vanish.</a:t>
            </a:r>
          </a:p>
          <a:p>
            <a:pPr lvl="0">
              <a:defRPr/>
            </a:pPr>
            <a:endParaRPr lang="en-US" sz="1000" dirty="0">
              <a:latin typeface="Calibri Light" panose="020F0302020204030204" pitchFamily="34" charset="0"/>
            </a:endParaRPr>
          </a:p>
          <a:p>
            <a:pPr lvl="0">
              <a:defRPr/>
            </a:pPr>
            <a:r>
              <a:rPr lang="en-US" dirty="0" smtClean="0">
                <a:latin typeface="Calibri Light" panose="020F0302020204030204" pitchFamily="34" charset="0"/>
              </a:rPr>
              <a:t>A derivation can be found in several references, for ex. in the contribution of </a:t>
            </a:r>
            <a:r>
              <a:rPr lang="en-US" dirty="0" err="1" smtClean="0">
                <a:latin typeface="Calibri Light" panose="020F0302020204030204" pitchFamily="34" charset="0"/>
              </a:rPr>
              <a:t>Animesh</a:t>
            </a:r>
            <a:r>
              <a:rPr lang="en-US" dirty="0" smtClean="0">
                <a:latin typeface="Calibri Light" panose="020F0302020204030204" pitchFamily="34" charset="0"/>
              </a:rPr>
              <a:t> </a:t>
            </a:r>
            <a:r>
              <a:rPr lang="en-US" dirty="0" err="1" smtClean="0">
                <a:latin typeface="Calibri Light" panose="020F0302020204030204" pitchFamily="34" charset="0"/>
              </a:rPr>
              <a:t>Kain</a:t>
            </a:r>
            <a:r>
              <a:rPr lang="en-US" dirty="0" smtClean="0">
                <a:latin typeface="Calibri Light" panose="020F0302020204030204" pitchFamily="34" charset="0"/>
              </a:rPr>
              <a:t> in the CAS on Measurement and Alignment of Accelerator &amp; Detector Magnets, 1997.</a:t>
            </a:r>
            <a:endParaRPr lang="en-US" dirty="0">
              <a:latin typeface="Calibri Light" panose="020F0302020204030204" pitchFamily="34" charset="0"/>
            </a:endParaRPr>
          </a:p>
        </p:txBody>
      </p:sp>
    </p:spTree>
    <p:extLst>
      <p:ext uri="{BB962C8B-B14F-4D97-AF65-F5344CB8AC3E}">
        <p14:creationId xmlns:p14="http://schemas.microsoft.com/office/powerpoint/2010/main" val="28721054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 </a:t>
            </a:r>
            <a:endParaRPr lang="en-US" dirty="0">
              <a:latin typeface="Calibri Light" panose="020F0302020204030204" pitchFamily="34" charset="0"/>
            </a:endParaRPr>
          </a:p>
        </p:txBody>
      </p:sp>
    </p:spTree>
    <p:extLst>
      <p:ext uri="{BB962C8B-B14F-4D97-AF65-F5344CB8AC3E}">
        <p14:creationId xmlns:p14="http://schemas.microsoft.com/office/powerpoint/2010/main" val="3439460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30000"/>
              </a:spcBef>
              <a:spcAft>
                <a:spcPct val="0"/>
              </a:spcAft>
              <a:buClrTx/>
              <a:buSzTx/>
              <a:tabLst/>
              <a:defRPr/>
            </a:pPr>
            <a:r>
              <a:rPr lang="en-US" dirty="0" smtClean="0">
                <a:latin typeface="Calibri Light" panose="020F0302020204030204" pitchFamily="34" charset="0"/>
              </a:rPr>
              <a:t>This is a suggestion for a “reading </a:t>
            </a:r>
            <a:r>
              <a:rPr lang="en-US" dirty="0" err="1">
                <a:latin typeface="Calibri Light" panose="020F0302020204030204" pitchFamily="34" charset="0"/>
              </a:rPr>
              <a:t>d</a:t>
            </a:r>
            <a:r>
              <a:rPr lang="en-US" dirty="0" err="1" smtClean="0">
                <a:latin typeface="Calibri Light" panose="020F0302020204030204" pitchFamily="34" charset="0"/>
              </a:rPr>
              <a:t>ecalogue</a:t>
            </a:r>
            <a:r>
              <a:rPr lang="en-US" dirty="0" smtClean="0">
                <a:latin typeface="Calibri Light" panose="020F0302020204030204" pitchFamily="34" charset="0"/>
              </a:rPr>
              <a:t>”:</a:t>
            </a:r>
          </a:p>
          <a:p>
            <a:pPr marL="226817" marR="0" lvl="0" indent="-226817" algn="l" defTabSz="914400" rtl="0" eaLnBrk="0" fontAlgn="base" latinLnBrk="0" hangingPunct="0">
              <a:lnSpc>
                <a:spcPct val="100000"/>
              </a:lnSpc>
              <a:spcBef>
                <a:spcPct val="30000"/>
              </a:spcBef>
              <a:spcAft>
                <a:spcPct val="0"/>
              </a:spcAft>
              <a:buClrTx/>
              <a:buSzTx/>
              <a:buFontTx/>
              <a:buAutoNum type="arabicPeriod"/>
              <a:tabLst/>
              <a:defRPr/>
            </a:pPr>
            <a:r>
              <a:rPr lang="en-US" dirty="0" smtClean="0">
                <a:latin typeface="Calibri Light" panose="020F0302020204030204" pitchFamily="34" charset="0"/>
              </a:rPr>
              <a:t>http://cas.web.cern.ch/cas/CAS%20Welcome/Previous%20Schools.htm</a:t>
            </a:r>
          </a:p>
          <a:p>
            <a:pPr marL="226817" marR="0" lvl="0" indent="-226817" algn="l" defTabSz="914400" rtl="0" eaLnBrk="0" fontAlgn="base" latinLnBrk="0" hangingPunct="0">
              <a:lnSpc>
                <a:spcPct val="100000"/>
              </a:lnSpc>
              <a:spcBef>
                <a:spcPct val="30000"/>
              </a:spcBef>
              <a:spcAft>
                <a:spcPct val="0"/>
              </a:spcAft>
              <a:buClrTx/>
              <a:buSzTx/>
              <a:buFontTx/>
              <a:buAutoNum type="arabicPeriod"/>
              <a:tabLst/>
              <a:defRPr/>
            </a:pPr>
            <a:r>
              <a:rPr lang="en-US" dirty="0" smtClean="0">
                <a:latin typeface="Calibri Light" panose="020F0302020204030204" pitchFamily="34" charset="0"/>
              </a:rPr>
              <a:t>http://cdsweb.cern.ch/record/1158462/files/cern2010-004.pdf</a:t>
            </a:r>
          </a:p>
          <a:p>
            <a:pPr marL="226817" indent="-226817">
              <a:buAutoNum type="arabicPeriod"/>
            </a:pPr>
            <a:r>
              <a:rPr lang="en-US" dirty="0" smtClean="0">
                <a:latin typeface="Calibri Light" panose="020F0302020204030204" pitchFamily="34" charset="0"/>
              </a:rPr>
              <a:t>http://indico.cern.ch/event/357378/session/2/#all</a:t>
            </a:r>
          </a:p>
          <a:p>
            <a:pPr marL="226817" indent="-226817">
              <a:buAutoNum type="arabicPeriod"/>
            </a:pPr>
            <a:r>
              <a:rPr lang="en-US" dirty="0" smtClean="0">
                <a:latin typeface="Calibri Light" panose="020F0302020204030204" pitchFamily="34" charset="0"/>
              </a:rPr>
              <a:t>https://edms.cern.ch/document/1162401/3</a:t>
            </a:r>
          </a:p>
          <a:p>
            <a:pPr marL="226817" indent="-226817">
              <a:buAutoNum type="arabicPeriod"/>
            </a:pPr>
            <a:r>
              <a:rPr lang="en-US" dirty="0" smtClean="0">
                <a:latin typeface="Calibri Light" panose="020F0302020204030204" pitchFamily="34" charset="0"/>
              </a:rPr>
              <a:t>for example, http://etodesco.web.cern.ch/etodesco/uspas/uspas.html</a:t>
            </a:r>
          </a:p>
          <a:p>
            <a:pPr marL="226817" indent="-226817">
              <a:buAutoNum type="arabicPeriod"/>
            </a:pPr>
            <a:r>
              <a:rPr lang="en-US" dirty="0" smtClean="0">
                <a:latin typeface="Calibri Light" panose="020F0302020204030204" pitchFamily="34" charset="0"/>
              </a:rPr>
              <a:t>ISBN 9789812563811</a:t>
            </a:r>
          </a:p>
          <a:p>
            <a:pPr marL="226817" indent="-226817">
              <a:buAutoNum type="arabicPeriod"/>
            </a:pPr>
            <a:r>
              <a:rPr lang="en-US" dirty="0" smtClean="0">
                <a:latin typeface="Calibri Light" panose="020F0302020204030204" pitchFamily="34" charset="0"/>
              </a:rPr>
              <a:t>ISBN</a:t>
            </a:r>
            <a:r>
              <a:rPr lang="en-US" baseline="0" dirty="0" smtClean="0">
                <a:latin typeface="Calibri Light" panose="020F0302020204030204" pitchFamily="34" charset="0"/>
              </a:rPr>
              <a:t> </a:t>
            </a:r>
            <a:r>
              <a:rPr lang="en-US" dirty="0" smtClean="0">
                <a:latin typeface="Calibri Light" panose="020F0302020204030204" pitchFamily="34" charset="0"/>
              </a:rPr>
              <a:t>9780521566889</a:t>
            </a:r>
          </a:p>
          <a:p>
            <a:pPr marL="226817" indent="-226817">
              <a:buAutoNum type="arabicPeriod"/>
            </a:pPr>
            <a:r>
              <a:rPr lang="en-US" dirty="0" smtClean="0">
                <a:latin typeface="Calibri Light" panose="020F0302020204030204" pitchFamily="34" charset="0"/>
              </a:rPr>
              <a:t>ISBN 9789810227906</a:t>
            </a:r>
          </a:p>
          <a:p>
            <a:pPr marL="226817" indent="-226817">
              <a:buAutoNum type="arabicPeriod"/>
            </a:pPr>
            <a:r>
              <a:rPr lang="en-US" dirty="0" smtClean="0">
                <a:latin typeface="Calibri Light" panose="020F0302020204030204" pitchFamily="34" charset="0"/>
              </a:rPr>
              <a:t>ISBN 978-0198548102</a:t>
            </a:r>
          </a:p>
          <a:p>
            <a:pPr marL="226817" indent="-226817">
              <a:buAutoNum type="arabicPeriod"/>
            </a:pPr>
            <a:r>
              <a:rPr lang="en-GB" dirty="0" smtClean="0">
                <a:effectLst/>
                <a:latin typeface="Calibri Light" panose="020F0302020204030204" pitchFamily="34" charset="0"/>
              </a:rPr>
              <a:t>CERN-2004-006, cds.cern.ch/record/796105</a:t>
            </a:r>
          </a:p>
          <a:p>
            <a:endParaRPr lang="en-GB" dirty="0" smtClean="0">
              <a:effectLst/>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dipoles</a:t>
            </a:r>
            <a:r>
              <a:rPr lang="en-US" baseline="0" dirty="0" smtClean="0">
                <a:latin typeface="Calibri Light" panose="020F0302020204030204" pitchFamily="34" charset="0"/>
              </a:rPr>
              <a:t> are resistive magnets, with coils in copper. Demineralized water flows in the conductor to remove the Joule heating.</a:t>
            </a:r>
          </a:p>
          <a:p>
            <a:endParaRPr lang="en-US" sz="600" dirty="0">
              <a:latin typeface="Calibri Light" panose="020F0302020204030204" pitchFamily="34" charset="0"/>
            </a:endParaRPr>
          </a:p>
          <a:p>
            <a:r>
              <a:rPr lang="en-US" baseline="0" dirty="0" smtClean="0">
                <a:latin typeface="Calibri Light" panose="020F0302020204030204" pitchFamily="34" charset="0"/>
              </a:rPr>
              <a:t>At the peak current of 5.8 kA, they provide a dipole field of 2.0 T in a rectangular aperture. Two types of magnets with a smaller (39 mm, MBA) and larger (52 mm, MBB) vertical aperture are used.</a:t>
            </a:r>
          </a:p>
          <a:p>
            <a:endParaRPr lang="en-US" sz="600" dirty="0">
              <a:latin typeface="Calibri Light" panose="020F0302020204030204" pitchFamily="34" charset="0"/>
            </a:endParaRPr>
          </a:p>
          <a:p>
            <a:r>
              <a:rPr lang="en-US" baseline="0" dirty="0" smtClean="0">
                <a:latin typeface="Calibri Light" panose="020F0302020204030204" pitchFamily="34" charset="0"/>
              </a:rPr>
              <a:t>Each dipole bends the beam by 360 / 744 = 0.48</a:t>
            </a:r>
            <a:r>
              <a:rPr lang="en-US" dirty="0" smtClean="0">
                <a:latin typeface="Calibri Light" panose="020F0302020204030204" pitchFamily="34" charset="0"/>
              </a:rPr>
              <a:t> deg</a:t>
            </a:r>
            <a:r>
              <a:rPr lang="en-US" baseline="0" dirty="0" smtClean="0">
                <a:latin typeface="Calibri Light" panose="020F0302020204030204" pitchFamily="34" charset="0"/>
              </a:rPr>
              <a:t>.</a:t>
            </a:r>
          </a:p>
          <a:p>
            <a:endParaRPr lang="en-US" sz="600" dirty="0">
              <a:latin typeface="Calibri Light" panose="020F0302020204030204" pitchFamily="34" charset="0"/>
            </a:endParaRPr>
          </a:p>
          <a:p>
            <a:r>
              <a:rPr lang="en-US" baseline="0" dirty="0" smtClean="0">
                <a:latin typeface="Calibri Light" panose="020F0302020204030204" pitchFamily="34" charset="0"/>
              </a:rPr>
              <a:t>They now work in a cycled mode and they can be ramped in a few seconds.</a:t>
            </a:r>
          </a:p>
          <a:p>
            <a:endParaRPr lang="en-US" sz="600" dirty="0">
              <a:latin typeface="Calibri Light" panose="020F0302020204030204" pitchFamily="34" charset="0"/>
            </a:endParaRPr>
          </a:p>
          <a:p>
            <a:r>
              <a:rPr lang="en-US" baseline="0" dirty="0" smtClean="0">
                <a:latin typeface="Calibri Light" panose="020F0302020204030204" pitchFamily="34" charset="0"/>
              </a:rPr>
              <a:t>In the 1970s, also a superconducting option was studied</a:t>
            </a:r>
            <a:r>
              <a:rPr lang="en-US" dirty="0" smtClean="0">
                <a:latin typeface="Calibri Light" panose="020F0302020204030204" pitchFamily="34" charset="0"/>
              </a:rPr>
              <a:t> (but then abandoned) for the SPS.</a:t>
            </a:r>
          </a:p>
          <a:p>
            <a:endParaRPr lang="en-US" sz="600" dirty="0">
              <a:latin typeface="Calibri Light" panose="020F0302020204030204" pitchFamily="34" charset="0"/>
            </a:endParaRPr>
          </a:p>
          <a:p>
            <a:r>
              <a:rPr lang="en-US" dirty="0" smtClean="0">
                <a:latin typeface="Calibri Light" panose="020F0302020204030204" pitchFamily="34" charset="0"/>
              </a:rPr>
              <a:t>The main SPS power converters can give a peak (active) power of ≈ 100 MW, which is drawn directly from the 400 kV lines. The average (rms) power depends on the duty cycle, though it is usually </a:t>
            </a:r>
            <a:r>
              <a:rPr lang="en-US" dirty="0">
                <a:latin typeface="Calibri Light" panose="020F0302020204030204" pitchFamily="34" charset="0"/>
              </a:rPr>
              <a:t>≈ 30 </a:t>
            </a:r>
            <a:r>
              <a:rPr lang="en-US" dirty="0" smtClean="0">
                <a:latin typeface="Calibri Light" panose="020F0302020204030204" pitchFamily="34" charset="0"/>
              </a:rPr>
              <a:t>MW.</a:t>
            </a:r>
          </a:p>
          <a:p>
            <a:endParaRPr lang="en-US" sz="600" dirty="0">
              <a:latin typeface="Calibri Light" panose="020F0302020204030204" pitchFamily="34" charset="0"/>
            </a:endParaRPr>
          </a:p>
          <a:p>
            <a:r>
              <a:rPr lang="en-US" dirty="0" smtClean="0">
                <a:latin typeface="Calibri Light" panose="020F0302020204030204" pitchFamily="34" charset="0"/>
              </a:rPr>
              <a:t>The photo was taken in 1974.</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452976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quadrupoles (MQ) </a:t>
            </a:r>
            <a:r>
              <a:rPr lang="en-US" baseline="0" dirty="0" smtClean="0">
                <a:latin typeface="Calibri Light" panose="020F0302020204030204" pitchFamily="34" charset="0"/>
              </a:rPr>
              <a:t>are superconducting magnets.</a:t>
            </a:r>
          </a:p>
          <a:p>
            <a:endParaRPr lang="en-US" sz="10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 1.9 K, like the</a:t>
            </a:r>
            <a:r>
              <a:rPr lang="en-US" dirty="0" smtClean="0">
                <a:latin typeface="Calibri Light" panose="020F0302020204030204" pitchFamily="34" charset="0"/>
              </a:rPr>
              <a:t> LHC dipoles</a:t>
            </a:r>
            <a:r>
              <a:rPr lang="en-US" baseline="0" dirty="0" smtClean="0">
                <a:latin typeface="Calibri Light" panose="020F0302020204030204" pitchFamily="34" charset="0"/>
              </a:rPr>
              <a:t>.</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nominal current of 11.8 kA, they provide a gradient of 223 T/m. Considering their aperture of 56 mm diameter,</a:t>
            </a:r>
            <a:r>
              <a:rPr lang="en-US" dirty="0" smtClean="0">
                <a:latin typeface="Calibri Light" panose="020F0302020204030204" pitchFamily="34" charset="0"/>
              </a:rPr>
              <a:t> this corresponds to a pole tip field of 6.2 T ( = 223 × 0.028)</a:t>
            </a:r>
            <a:r>
              <a:rPr lang="en-US" baseline="0" dirty="0" smtClean="0">
                <a:latin typeface="Calibri Light" panose="020F0302020204030204" pitchFamily="34" charset="0"/>
              </a:rPr>
              <a:t>. The peak field in the conductor is about 10% higher, at 6.8 T.</a:t>
            </a:r>
          </a:p>
        </p:txBody>
      </p:sp>
    </p:spTree>
    <p:extLst>
      <p:ext uri="{BB962C8B-B14F-4D97-AF65-F5344CB8AC3E}">
        <p14:creationId xmlns:p14="http://schemas.microsoft.com/office/powerpoint/2010/main" val="1651233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quadrupoles</a:t>
            </a:r>
            <a:r>
              <a:rPr lang="en-US" baseline="0" dirty="0" smtClean="0">
                <a:latin typeface="Calibri Light" panose="020F0302020204030204" pitchFamily="34" charset="0"/>
              </a:rPr>
              <a:t> are resistive magnets, with coils in </a:t>
            </a:r>
            <a:r>
              <a:rPr lang="en-US" dirty="0" smtClean="0">
                <a:latin typeface="Calibri Light" panose="020F0302020204030204" pitchFamily="34" charset="0"/>
              </a:rPr>
              <a:t>copper</a:t>
            </a:r>
            <a:r>
              <a:rPr lang="en-US" baseline="0" dirty="0" smtClean="0">
                <a:latin typeface="Calibri Light" panose="020F0302020204030204" pitchFamily="34" charset="0"/>
              </a:rPr>
              <a:t>. </a:t>
            </a:r>
          </a:p>
          <a:p>
            <a:endParaRPr lang="en-US" sz="1000" dirty="0">
              <a:latin typeface="Calibri Light" panose="020F0302020204030204" pitchFamily="34" charset="0"/>
            </a:endParaRPr>
          </a:p>
          <a:p>
            <a:r>
              <a:rPr lang="en-US" baseline="0" dirty="0" smtClean="0">
                <a:latin typeface="Calibri Light" panose="020F0302020204030204" pitchFamily="34" charset="0"/>
              </a:rPr>
              <a:t>Demineralized water flows in the conductor to remove the Joule heating, as for the SPS dipoles.</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peak current of </a:t>
            </a:r>
            <a:r>
              <a:rPr lang="en-US" dirty="0" smtClean="0">
                <a:latin typeface="Calibri Light" panose="020F0302020204030204" pitchFamily="34" charset="0"/>
              </a:rPr>
              <a:t>2.</a:t>
            </a:r>
            <a:r>
              <a:rPr lang="en-US" baseline="0" dirty="0" smtClean="0">
                <a:latin typeface="Calibri Light" panose="020F0302020204030204" pitchFamily="34" charset="0"/>
              </a:rPr>
              <a:t>1 kA, the quadrupole gradient is 22 T/m in a 88 mm diameter circular aperture. The pole tip field is then 1.0 T (</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22 × 0.044)</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combined function (dipole + quadrupole) bending magnet, found for example in third generation synchrotron light sources. The technology is the same as that for the SPS dipoles shown</a:t>
            </a:r>
            <a:r>
              <a:rPr lang="en-US" dirty="0" smtClean="0">
                <a:latin typeface="Calibri Light" panose="020F0302020204030204" pitchFamily="34" charset="0"/>
              </a:rPr>
              <a:t> before</a:t>
            </a:r>
            <a:r>
              <a:rPr lang="en-US" baseline="0" dirty="0" smtClean="0">
                <a:latin typeface="Calibri Light" panose="020F0302020204030204" pitchFamily="34" charset="0"/>
              </a:rPr>
              <a:t>, just with a different design of the ferromagnetic yoke.</a:t>
            </a:r>
          </a:p>
          <a:p>
            <a:endParaRPr lang="en-US" sz="1000" dirty="0">
              <a:latin typeface="Calibri Light" panose="020F0302020204030204" pitchFamily="34" charset="0"/>
            </a:endParaRPr>
          </a:p>
          <a:p>
            <a:r>
              <a:rPr lang="en-US" baseline="0" dirty="0" smtClean="0">
                <a:latin typeface="Calibri Light" panose="020F0302020204030204" pitchFamily="34" charset="0"/>
              </a:rPr>
              <a:t>In ELETTRA, there are 24 such magnets. At the nominal current of 1420 A, the dipole field is 1.2 T, together with a quadrupole gradient of 2.9 T/m. The vertical gap is 70 mm; the bending radius of the machine is</a:t>
            </a:r>
            <a:r>
              <a:rPr lang="en-US" dirty="0" smtClean="0">
                <a:latin typeface="Calibri Light" panose="020F0302020204030204" pitchFamily="34" charset="0"/>
              </a:rPr>
              <a:t> </a:t>
            </a:r>
            <a:r>
              <a:rPr lang="en-US" baseline="0" dirty="0" smtClean="0">
                <a:latin typeface="Calibri Light" panose="020F0302020204030204" pitchFamily="34" charset="0"/>
              </a:rPr>
              <a:t>5.5 m.</a:t>
            </a:r>
          </a:p>
          <a:p>
            <a:endParaRPr lang="en-US" sz="1000" dirty="0">
              <a:latin typeface="Calibri Light" panose="020F0302020204030204" pitchFamily="34" charset="0"/>
            </a:endParaRPr>
          </a:p>
          <a:p>
            <a:r>
              <a:rPr lang="en-US" baseline="0" dirty="0" smtClean="0">
                <a:latin typeface="Calibri Light" panose="020F0302020204030204" pitchFamily="34" charset="0"/>
              </a:rPr>
              <a:t>These magnets were built in the 1990s.</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txBox="1">
            <a:spLocks noChangeArrowheads="1"/>
          </p:cNvSpPr>
          <p:nvPr userDrawn="1"/>
        </p:nvSpPr>
        <p:spPr>
          <a:xfrm>
            <a:off x="8712000" y="6570000"/>
            <a:ext cx="432000" cy="288000"/>
          </a:xfrm>
          <a:prstGeom prst="rect">
            <a:avLst/>
          </a:prstGeom>
          <a:ln/>
        </p:spPr>
        <p:txBody>
          <a:bodyPr/>
          <a:ls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lgn="r">
              <a:defRPr/>
            </a:pPr>
            <a:fld id="{57C56237-DB4A-4DAD-B516-6786BA5B7607}" type="slidenum">
              <a:rPr lang="en-US" sz="1400" i="0" smtClean="0">
                <a:solidFill>
                  <a:srgbClr val="777777"/>
                </a:solidFill>
                <a:latin typeface="Calibri Light" panose="020F0302020204030204" pitchFamily="34" charset="0"/>
              </a:rPr>
              <a:pPr algn="r">
                <a:defRPr/>
              </a:pPr>
              <a:t>‹#›</a:t>
            </a:fld>
            <a:endParaRPr lang="en-US" sz="1400" i="0" dirty="0">
              <a:solidFill>
                <a:srgbClr val="777777"/>
              </a:solidFill>
              <a:latin typeface="Calibri Light" panose="020F030202020403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8.gif"/><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80.png"/><Relationship Id="rId4" Type="http://schemas.openxmlformats.org/officeDocument/2006/relationships/image" Target="../media/image270.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2.gif"/><Relationship Id="rId5" Type="http://schemas.openxmlformats.org/officeDocument/2006/relationships/image" Target="../media/image21.gif"/><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4.gif"/></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7"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24.gif"/></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39.png"/><Relationship Id="rId7"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380.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20.png"/><Relationship Id="rId5" Type="http://schemas.openxmlformats.org/officeDocument/2006/relationships/image" Target="../media/image510.png"/><Relationship Id="rId4" Type="http://schemas.openxmlformats.org/officeDocument/2006/relationships/image" Target="../media/image490.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52.png"/><Relationship Id="rId4" Type="http://schemas.openxmlformats.org/officeDocument/2006/relationships/image" Target="../media/image54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10" Type="http://schemas.openxmlformats.org/officeDocument/2006/relationships/image" Target="../media/image67.png"/><Relationship Id="rId4" Type="http://schemas.openxmlformats.org/officeDocument/2006/relationships/image" Target="../media/image81.png"/><Relationship Id="rId9"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8" Type="http://schemas.openxmlformats.org/officeDocument/2006/relationships/image" Target="../media/image67.emf"/><Relationship Id="rId3" Type="http://schemas.openxmlformats.org/officeDocument/2006/relationships/image" Target="../media/image62.emf"/><Relationship Id="rId7" Type="http://schemas.openxmlformats.org/officeDocument/2006/relationships/image" Target="../media/image66.emf"/><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s>
</file>

<file path=ppt/slides/_rels/slide4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100.png"/><Relationship Id="rId4" Type="http://schemas.openxmlformats.org/officeDocument/2006/relationships/image" Target="../media/image99.png"/></Relationships>
</file>

<file path=ppt/slides/_rels/slide44.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1.png"/><Relationship Id="rId7" Type="http://schemas.openxmlformats.org/officeDocument/2006/relationships/image" Target="../media/image104.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103.png"/><Relationship Id="rId5" Type="http://schemas.openxmlformats.org/officeDocument/2006/relationships/image" Target="../media/image64.emf"/><Relationship Id="rId4" Type="http://schemas.openxmlformats.org/officeDocument/2006/relationships/image" Target="../media/image102.png"/></Relationships>
</file>

<file path=ppt/slides/_rels/slide45.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1.png"/><Relationship Id="rId7" Type="http://schemas.openxmlformats.org/officeDocument/2006/relationships/image" Target="../media/image107.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65.emf"/><Relationship Id="rId5" Type="http://schemas.openxmlformats.org/officeDocument/2006/relationships/image" Target="../media/image106.png"/><Relationship Id="rId4" Type="http://schemas.openxmlformats.org/officeDocument/2006/relationships/image" Target="../media/image102.png"/></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890.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98.png"/></Relationships>
</file>

<file path=ppt/slides/_rels/slide49.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670.png"/><Relationship Id="rId4" Type="http://schemas.openxmlformats.org/officeDocument/2006/relationships/image" Target="../media/image86.png"/></Relationships>
</file>

<file path=ppt/slides/_rels/slide5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118.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436417"/>
            <a:ext cx="7988300" cy="928687"/>
          </a:xfrm>
        </p:spPr>
        <p:txBody>
          <a:bodyPr/>
          <a:lstStyle/>
          <a:p>
            <a:pPr>
              <a:lnSpc>
                <a:spcPct val="110000"/>
              </a:lnSpc>
            </a:pPr>
            <a:r>
              <a:rPr lang="en-US" b="1" dirty="0" smtClean="0">
                <a:solidFill>
                  <a:srgbClr val="0033CC"/>
                </a:solidFill>
                <a:latin typeface="Calibri Light" panose="020F0302020204030204" pitchFamily="34" charset="0"/>
              </a:rPr>
              <a:t>Introduction to Magnets</a:t>
            </a:r>
            <a:br>
              <a:rPr lang="en-US"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200" b="1" dirty="0" smtClean="0">
                <a:solidFill>
                  <a:schemeClr val="tx1"/>
                </a:solidFill>
                <a:latin typeface="Calibri Light" panose="020F0302020204030204" pitchFamily="34" charset="0"/>
              </a:rPr>
              <a:t>Attilio Milanese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969696"/>
                </a:solidFill>
                <a:latin typeface="Calibri Light" panose="020F0302020204030204" pitchFamily="34" charset="0"/>
              </a:rPr>
              <a:t>JUAS </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26 Feb. 2018</a:t>
            </a:r>
            <a:br>
              <a:rPr lang="en-US" sz="2200" b="1" dirty="0" smtClean="0">
                <a:solidFill>
                  <a:srgbClr val="969696"/>
                </a:solidFill>
                <a:latin typeface="Calibri Light" panose="020F0302020204030204" pitchFamily="34" charset="0"/>
              </a:rPr>
            </a:br>
            <a:r>
              <a:rPr lang="en-US" sz="2200" b="1" dirty="0">
                <a:solidFill>
                  <a:srgbClr val="969696"/>
                </a:solidFill>
                <a:latin typeface="Calibri Light" panose="020F0302020204030204" pitchFamily="34" charset="0"/>
              </a:rPr>
              <a:t/>
            </a:r>
            <a:br>
              <a:rPr lang="en-US" sz="2200" b="1" dirty="0">
                <a:solidFill>
                  <a:srgbClr val="969696"/>
                </a:solidFill>
                <a:latin typeface="Calibri Light" panose="020F0302020204030204" pitchFamily="34" charset="0"/>
              </a:rPr>
            </a:br>
            <a:r>
              <a:rPr lang="en-US" sz="2200" b="1" dirty="0" smtClean="0">
                <a:solidFill>
                  <a:schemeClr val="tx1"/>
                </a:solidFill>
                <a:latin typeface="Calibri Light" panose="020F0302020204030204" pitchFamily="34" charset="0"/>
              </a:rPr>
              <a:t>Thanks to the many colleagues from which I borrowed                                   much material, in particular Davide Tommasini</a:t>
            </a: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600" b="1" dirty="0" smtClean="0">
                <a:solidFill>
                  <a:schemeClr val="tx1">
                    <a:lumMod val="50000"/>
                    <a:lumOff val="50000"/>
                  </a:schemeClr>
                </a:solidFill>
                <a:latin typeface="Calibri Light" panose="020F0302020204030204" pitchFamily="34" charset="0"/>
              </a:rPr>
              <a:t/>
            </a:r>
            <a:br>
              <a:rPr lang="en-US" sz="3600" b="1" dirty="0" smtClean="0">
                <a:solidFill>
                  <a:schemeClr val="tx1">
                    <a:lumMod val="50000"/>
                    <a:lumOff val="50000"/>
                  </a:schemeClr>
                </a:solidFill>
                <a:latin typeface="Calibri Light" panose="020F0302020204030204" pitchFamily="34" charset="0"/>
              </a:rPr>
            </a:br>
            <a:r>
              <a:rPr lang="en-US" sz="2200" b="1" dirty="0" smtClean="0">
                <a:solidFill>
                  <a:schemeClr val="tx1">
                    <a:lumMod val="50000"/>
                    <a:lumOff val="50000"/>
                  </a:schemeClr>
                </a:solidFill>
                <a:latin typeface="Calibri Light" panose="020F0302020204030204" pitchFamily="34" charset="0"/>
              </a:rPr>
              <a:t/>
            </a:r>
            <a:br>
              <a:rPr lang="en-US" sz="2200" b="1" dirty="0" smtClean="0">
                <a:solidFill>
                  <a:schemeClr val="tx1">
                    <a:lumMod val="50000"/>
                    <a:lumOff val="50000"/>
                  </a:schemeClr>
                </a:solidFill>
                <a:latin typeface="Calibri Light" panose="020F0302020204030204" pitchFamily="34" charset="0"/>
              </a:rPr>
            </a:br>
            <a:endParaRPr lang="en-US" sz="2000" dirty="0" smtClean="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2348880"/>
            <a:ext cx="559848" cy="557371"/>
          </a:xfrm>
          <a:prstGeom prst="rect">
            <a:avLst/>
          </a:prstGeom>
        </p:spPr>
      </p:pic>
      <p:pic>
        <p:nvPicPr>
          <p:cNvPr id="2" name="Picture 1"/>
          <p:cNvPicPr>
            <a:picLocks noChangeAspect="1"/>
          </p:cNvPicPr>
          <p:nvPr/>
        </p:nvPicPr>
        <p:blipFill>
          <a:blip r:embed="rId4"/>
          <a:stretch>
            <a:fillRect/>
          </a:stretch>
        </p:blipFill>
        <p:spPr>
          <a:xfrm>
            <a:off x="2865047" y="3356992"/>
            <a:ext cx="3409524" cy="638095"/>
          </a:xfrm>
          <a:prstGeom prst="rect">
            <a:avLst/>
          </a:prstGeom>
        </p:spPr>
      </p:pic>
    </p:spTree>
    <p:extLst>
      <p:ext uri="{BB962C8B-B14F-4D97-AF65-F5344CB8AC3E}">
        <p14:creationId xmlns:p14="http://schemas.microsoft.com/office/powerpoint/2010/main" val="3419665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sextupoles (with embedded correctors) of the main ring of the SESAME light source</a:t>
            </a:r>
            <a:endParaRPr lang="en-US" sz="2800" b="0" i="0" kern="0" dirty="0">
              <a:solidFill>
                <a:srgbClr val="0033CC"/>
              </a:solidFill>
              <a:latin typeface="Calibri Light" panose="020F03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can classify magnets based on their geometry (that is, what they do to the beam)</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286848" y="3402966"/>
            <a:ext cx="2556000" cy="756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sextupole</a:t>
            </a:r>
            <a:endParaRPr lang="en-GB" i="0" dirty="0">
              <a:solidFill>
                <a:schemeClr val="tx1">
                  <a:lumMod val="50000"/>
                  <a:lumOff val="50000"/>
                </a:schemeClr>
              </a:solidFill>
              <a:latin typeface="Calibri Light" panose="020F0302020204030204" pitchFamily="34" charset="0"/>
            </a:endParaRPr>
          </a:p>
        </p:txBody>
      </p:sp>
      <p:sp>
        <p:nvSpPr>
          <p:cNvPr id="19" name="TextBox 18"/>
          <p:cNvSpPr txBox="1"/>
          <p:nvPr/>
        </p:nvSpPr>
        <p:spPr>
          <a:xfrm>
            <a:off x="1286848"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quadrupole</a:t>
            </a:r>
            <a:endParaRPr lang="en-GB" i="0" dirty="0">
              <a:latin typeface="Calibri Light" panose="020F0302020204030204" pitchFamily="34" charset="0"/>
            </a:endParaRPr>
          </a:p>
        </p:txBody>
      </p:sp>
      <p:sp>
        <p:nvSpPr>
          <p:cNvPr id="20" name="TextBox 19"/>
          <p:cNvSpPr txBox="1"/>
          <p:nvPr/>
        </p:nvSpPr>
        <p:spPr>
          <a:xfrm>
            <a:off x="1286848"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octupole</a:t>
            </a:r>
            <a:endParaRPr lang="en-GB" i="0" dirty="0">
              <a:solidFill>
                <a:schemeClr val="tx1">
                  <a:lumMod val="50000"/>
                  <a:lumOff val="50000"/>
                </a:schemeClr>
              </a:solidFill>
              <a:latin typeface="Calibri Light" panose="020F0302020204030204" pitchFamily="34" charset="0"/>
            </a:endParaRPr>
          </a:p>
        </p:txBody>
      </p:sp>
      <p:sp>
        <p:nvSpPr>
          <p:cNvPr id="21" name="TextBox 20"/>
          <p:cNvSpPr txBox="1"/>
          <p:nvPr/>
        </p:nvSpPr>
        <p:spPr>
          <a:xfrm>
            <a:off x="5301152" y="2381838"/>
            <a:ext cx="2556000" cy="792000"/>
          </a:xfrm>
          <a:prstGeom prst="rect">
            <a:avLst/>
          </a:prstGeom>
          <a:noFill/>
          <a:ln w="12700">
            <a:solidFill>
              <a:schemeClr val="tx1"/>
            </a:solidFill>
          </a:ln>
        </p:spPr>
        <p:txBody>
          <a:bodyPr wrap="square" rtlCol="0" anchor="ctr">
            <a:spAutoFit/>
          </a:bodyPr>
          <a:lstStyle/>
          <a:p>
            <a:pPr algn="ctr"/>
            <a:r>
              <a:rPr lang="en-GB" i="0" dirty="0" smtClean="0">
                <a:solidFill>
                  <a:srgbClr val="777777"/>
                </a:solidFill>
                <a:latin typeface="Calibri Light" panose="020F0302020204030204" pitchFamily="34" charset="0"/>
              </a:rPr>
              <a:t>combined function bending</a:t>
            </a:r>
            <a:endParaRPr lang="en-GB" i="0" dirty="0">
              <a:solidFill>
                <a:srgbClr val="777777"/>
              </a:solidFill>
              <a:latin typeface="Calibri Light" panose="020F0302020204030204" pitchFamily="34" charset="0"/>
            </a:endParaRPr>
          </a:p>
        </p:txBody>
      </p:sp>
      <p:sp>
        <p:nvSpPr>
          <p:cNvPr id="18" name="TextBox 17"/>
          <p:cNvSpPr txBox="1"/>
          <p:nvPr/>
        </p:nvSpPr>
        <p:spPr>
          <a:xfrm>
            <a:off x="1286848" y="136071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dipole</a:t>
            </a:r>
            <a:endParaRPr lang="en-GB" i="0" dirty="0">
              <a:latin typeface="Calibri Light" panose="020F0302020204030204" pitchFamily="34" charset="0"/>
            </a:endParaRPr>
          </a:p>
        </p:txBody>
      </p:sp>
      <p:sp>
        <p:nvSpPr>
          <p:cNvPr id="22" name="TextBox 21"/>
          <p:cNvSpPr txBox="1"/>
          <p:nvPr/>
        </p:nvSpPr>
        <p:spPr>
          <a:xfrm>
            <a:off x="5301152" y="136071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solenoid</a:t>
            </a:r>
            <a:endParaRPr lang="en-GB" i="0" dirty="0">
              <a:solidFill>
                <a:schemeClr val="tx1">
                  <a:lumMod val="50000"/>
                  <a:lumOff val="50000"/>
                </a:schemeClr>
              </a:solidFill>
              <a:latin typeface="Calibri Light" panose="020F0302020204030204" pitchFamily="34" charset="0"/>
            </a:endParaRPr>
          </a:p>
        </p:txBody>
      </p:sp>
      <p:sp>
        <p:nvSpPr>
          <p:cNvPr id="10" name="TextBox 9"/>
          <p:cNvSpPr txBox="1"/>
          <p:nvPr/>
        </p:nvSpPr>
        <p:spPr>
          <a:xfrm>
            <a:off x="5301152" y="5445224"/>
            <a:ext cx="2556000" cy="792000"/>
          </a:xfrm>
          <a:prstGeom prst="rect">
            <a:avLst/>
          </a:prstGeom>
          <a:noFill/>
          <a:ln w="12700">
            <a:solidFill>
              <a:schemeClr val="tx1"/>
            </a:solidFill>
          </a:ln>
        </p:spPr>
        <p:txBody>
          <a:bodyPr wrap="square" rtlCol="0" anchor="ctr">
            <a:spAutoFit/>
          </a:bodyPr>
          <a:lstStyle/>
          <a:p>
            <a:pPr algn="ctr"/>
            <a:r>
              <a:rPr lang="en-GB" i="0" dirty="0" err="1" smtClean="0">
                <a:solidFill>
                  <a:schemeClr val="tx1">
                    <a:lumMod val="50000"/>
                    <a:lumOff val="50000"/>
                  </a:schemeClr>
                </a:solidFill>
                <a:latin typeface="Calibri Light" panose="020F0302020204030204" pitchFamily="34" charset="0"/>
              </a:rPr>
              <a:t>undulator</a:t>
            </a:r>
            <a:r>
              <a:rPr lang="en-GB" i="0" dirty="0" smtClean="0">
                <a:solidFill>
                  <a:schemeClr val="tx1">
                    <a:lumMod val="50000"/>
                    <a:lumOff val="50000"/>
                  </a:schemeClr>
                </a:solidFill>
                <a:latin typeface="Calibri Light" panose="020F0302020204030204" pitchFamily="34" charset="0"/>
              </a:rPr>
              <a:t> / wiggler</a:t>
            </a:r>
            <a:endParaRPr lang="en-GB" i="0" dirty="0">
              <a:solidFill>
                <a:schemeClr val="tx1">
                  <a:lumMod val="50000"/>
                  <a:lumOff val="50000"/>
                </a:schemeClr>
              </a:solidFill>
              <a:latin typeface="Calibri Light" panose="020F0302020204030204" pitchFamily="34" charset="0"/>
            </a:endParaRPr>
          </a:p>
        </p:txBody>
      </p:sp>
      <p:sp>
        <p:nvSpPr>
          <p:cNvPr id="15" name="TextBox 14"/>
          <p:cNvSpPr txBox="1"/>
          <p:nvPr/>
        </p:nvSpPr>
        <p:spPr>
          <a:xfrm>
            <a:off x="1286848" y="544522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kicker / septum</a:t>
            </a:r>
            <a:endParaRPr lang="en-GB" i="0" dirty="0">
              <a:solidFill>
                <a:schemeClr val="tx1">
                  <a:lumMod val="50000"/>
                  <a:lumOff val="50000"/>
                </a:schemeClr>
              </a:solidFill>
              <a:latin typeface="Calibri Light" panose="020F0302020204030204" pitchFamily="34" charset="0"/>
            </a:endParaRPr>
          </a:p>
        </p:txBody>
      </p:sp>
      <p:sp>
        <p:nvSpPr>
          <p:cNvPr id="16" name="TextBox 15"/>
          <p:cNvSpPr txBox="1"/>
          <p:nvPr/>
        </p:nvSpPr>
        <p:spPr>
          <a:xfrm>
            <a:off x="5301152" y="3402966"/>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corrector</a:t>
            </a:r>
            <a:endParaRPr lang="en-GB" i="0" dirty="0">
              <a:solidFill>
                <a:schemeClr val="tx1">
                  <a:lumMod val="50000"/>
                  <a:lumOff val="50000"/>
                </a:schemeClr>
              </a:solidFill>
              <a:latin typeface="Calibri Light" panose="020F0302020204030204" pitchFamily="34" charset="0"/>
            </a:endParaRPr>
          </a:p>
        </p:txBody>
      </p:sp>
      <p:sp>
        <p:nvSpPr>
          <p:cNvPr id="23" name="TextBox 22"/>
          <p:cNvSpPr txBox="1"/>
          <p:nvPr/>
        </p:nvSpPr>
        <p:spPr>
          <a:xfrm>
            <a:off x="5301152"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skew magnet</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3614727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can also classify magnets based on their technology</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iron dominated</a:t>
            </a:r>
            <a:endParaRPr lang="en-GB" i="0" dirty="0">
              <a:latin typeface="Calibri Light" panose="020F0302020204030204" pitchFamily="34" charset="0"/>
            </a:endParaRP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electromagnet</a:t>
            </a:r>
            <a:endParaRPr lang="en-GB" i="0" dirty="0">
              <a:latin typeface="Calibri Light" panose="020F0302020204030204" pitchFamily="34" charset="0"/>
            </a:endParaRP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permanent magnet</a:t>
            </a:r>
            <a:endParaRPr lang="en-GB" i="0" dirty="0">
              <a:solidFill>
                <a:schemeClr val="tx1">
                  <a:lumMod val="50000"/>
                  <a:lumOff val="50000"/>
                </a:schemeClr>
              </a:solidFill>
              <a:latin typeface="Calibri Light" panose="020F0302020204030204" pitchFamily="34" charset="0"/>
            </a:endParaRP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coil dominated</a:t>
            </a:r>
            <a:endParaRPr lang="en-GB" i="0" dirty="0">
              <a:latin typeface="Calibri Light" panose="020F0302020204030204" pitchFamily="34" charset="0"/>
            </a:endParaRP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superconducting</a:t>
            </a:r>
            <a:endParaRPr lang="en-GB" i="0" dirty="0">
              <a:latin typeface="Calibri Light" panose="020F0302020204030204" pitchFamily="34" charset="0"/>
            </a:endParaRP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normal conducting (resistive)</a:t>
            </a:r>
            <a:endParaRPr lang="en-GB" i="0" dirty="0">
              <a:latin typeface="Calibri Light" panose="020F0302020204030204" pitchFamily="34" charset="0"/>
            </a:endParaRP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static</a:t>
            </a:r>
            <a:endParaRPr lang="en-GB" i="0" dirty="0">
              <a:latin typeface="Calibri Light" panose="020F0302020204030204" pitchFamily="34" charset="0"/>
            </a:endParaRPr>
          </a:p>
        </p:txBody>
      </p:sp>
      <p:sp>
        <p:nvSpPr>
          <p:cNvPr id="24" name="TextBox 23"/>
          <p:cNvSpPr txBox="1"/>
          <p:nvPr/>
        </p:nvSpPr>
        <p:spPr>
          <a:xfrm>
            <a:off x="3536065" y="5085184"/>
            <a:ext cx="2160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cycled / ramped  slow pulsed</a:t>
            </a:r>
            <a:endParaRPr lang="en-GB" i="0" dirty="0">
              <a:latin typeface="Calibri Light" panose="020F0302020204030204" pitchFamily="34" charset="0"/>
            </a:endParaRP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fast pulsed</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42256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err="1">
                <a:solidFill>
                  <a:srgbClr val="0033CC"/>
                </a:solidFill>
                <a:latin typeface="Calibri Light" panose="020F0302020204030204" pitchFamily="34" charset="0"/>
              </a:rPr>
              <a:t>Ørsted</a:t>
            </a:r>
            <a:r>
              <a:rPr lang="en-US" sz="2800" i="0" kern="0" dirty="0">
                <a:solidFill>
                  <a:srgbClr val="0033CC"/>
                </a:solidFill>
                <a:latin typeface="Calibri Light" panose="020F0302020204030204" pitchFamily="34" charset="0"/>
              </a:rPr>
              <a:t> showed in 1820 </a:t>
            </a:r>
            <a:r>
              <a:rPr lang="en-US" sz="2800" i="0" kern="0" dirty="0" smtClean="0">
                <a:solidFill>
                  <a:srgbClr val="0033CC"/>
                </a:solidFill>
                <a:latin typeface="Calibri Light" panose="020F0302020204030204" pitchFamily="34" charset="0"/>
              </a:rPr>
              <a:t>that electricity </a:t>
            </a:r>
            <a:r>
              <a:rPr lang="en-US" sz="2800" i="0" kern="0" dirty="0">
                <a:solidFill>
                  <a:srgbClr val="0033CC"/>
                </a:solidFill>
                <a:latin typeface="Calibri Light" panose="020F0302020204030204" pitchFamily="34" charset="0"/>
              </a:rPr>
              <a:t>and </a:t>
            </a:r>
            <a:r>
              <a:rPr lang="en-US" sz="2800" i="0" kern="0" dirty="0" smtClean="0">
                <a:solidFill>
                  <a:srgbClr val="0033CC"/>
                </a:solidFill>
                <a:latin typeface="Calibri Light" panose="020F0302020204030204" pitchFamily="34" charset="0"/>
              </a:rPr>
              <a:t>magnetism were somehow related</a:t>
            </a:r>
            <a:endParaRPr lang="en-US" sz="2800" i="0" kern="0" dirty="0">
              <a:solidFill>
                <a:srgbClr val="0033CC"/>
              </a:solidFill>
              <a:latin typeface="Calibri Light" panose="020F03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266" y="1550504"/>
            <a:ext cx="4973617" cy="179351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4226" y="879797"/>
            <a:ext cx="1980000" cy="2872538"/>
          </a:xfrm>
          <a:prstGeom prst="rect">
            <a:avLst/>
          </a:prstGeom>
        </p:spPr>
      </p:pic>
      <p:grpSp>
        <p:nvGrpSpPr>
          <p:cNvPr id="15" name="Group 14"/>
          <p:cNvGrpSpPr/>
          <p:nvPr/>
        </p:nvGrpSpPr>
        <p:grpSpPr>
          <a:xfrm>
            <a:off x="509792" y="4241897"/>
            <a:ext cx="7791796" cy="2437721"/>
            <a:chOff x="-108520" y="3337476"/>
            <a:chExt cx="7791796" cy="2437721"/>
          </a:xfrm>
        </p:grpSpPr>
        <p:pic>
          <p:nvPicPr>
            <p:cNvPr id="12" name="Picture 8" descr="Oersted showed that a behaves like a magnet when a current flows through it. Change the direction of the current, and the needle is deflected the opposite way. The current sets up a magnetic field around the wi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520" y="3337476"/>
              <a:ext cx="7791796" cy="243772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1758755" y="4653136"/>
              <a:ext cx="1229069" cy="94539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2152832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first electromagnet was built in </a:t>
            </a:r>
            <a:r>
              <a:rPr lang="en-US" sz="2800" i="0" kern="0" dirty="0">
                <a:solidFill>
                  <a:srgbClr val="0033CC"/>
                </a:solidFill>
                <a:latin typeface="Calibri Light" panose="020F0302020204030204" pitchFamily="34" charset="0"/>
              </a:rPr>
              <a:t>1824 by </a:t>
            </a:r>
            <a:r>
              <a:rPr lang="en-US" sz="2800" i="0" kern="0" dirty="0" smtClean="0">
                <a:solidFill>
                  <a:srgbClr val="0033CC"/>
                </a:solidFill>
                <a:latin typeface="Calibri Light" panose="020F0302020204030204" pitchFamily="34" charset="0"/>
              </a:rPr>
              <a:t>Sturgeon</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1714539"/>
            <a:ext cx="2160000" cy="308261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1124744"/>
            <a:ext cx="4896544" cy="5080103"/>
          </a:xfrm>
          <a:prstGeom prst="rect">
            <a:avLst/>
          </a:prstGeom>
        </p:spPr>
      </p:pic>
      <p:sp>
        <p:nvSpPr>
          <p:cNvPr id="11" name="Freeform 10"/>
          <p:cNvSpPr/>
          <p:nvPr/>
        </p:nvSpPr>
        <p:spPr bwMode="auto">
          <a:xfrm>
            <a:off x="2170907" y="1564784"/>
            <a:ext cx="1423193" cy="3261216"/>
          </a:xfrm>
          <a:custGeom>
            <a:avLst/>
            <a:gdLst>
              <a:gd name="connsiteX0" fmla="*/ 330993 w 1423193"/>
              <a:gd name="connsiteY0" fmla="*/ 3229466 h 3261216"/>
              <a:gd name="connsiteX1" fmla="*/ 311943 w 1423193"/>
              <a:gd name="connsiteY1" fmla="*/ 3102466 h 3261216"/>
              <a:gd name="connsiteX2" fmla="*/ 280193 w 1423193"/>
              <a:gd name="connsiteY2" fmla="*/ 2975466 h 3261216"/>
              <a:gd name="connsiteX3" fmla="*/ 248443 w 1423193"/>
              <a:gd name="connsiteY3" fmla="*/ 2810366 h 3261216"/>
              <a:gd name="connsiteX4" fmla="*/ 235743 w 1423193"/>
              <a:gd name="connsiteY4" fmla="*/ 2683366 h 3261216"/>
              <a:gd name="connsiteX5" fmla="*/ 210343 w 1423193"/>
              <a:gd name="connsiteY5" fmla="*/ 2556366 h 3261216"/>
              <a:gd name="connsiteX6" fmla="*/ 191293 w 1423193"/>
              <a:gd name="connsiteY6" fmla="*/ 2416666 h 3261216"/>
              <a:gd name="connsiteX7" fmla="*/ 159543 w 1423193"/>
              <a:gd name="connsiteY7" fmla="*/ 2245216 h 3261216"/>
              <a:gd name="connsiteX8" fmla="*/ 140493 w 1423193"/>
              <a:gd name="connsiteY8" fmla="*/ 2105516 h 3261216"/>
              <a:gd name="connsiteX9" fmla="*/ 115093 w 1423193"/>
              <a:gd name="connsiteY9" fmla="*/ 1959466 h 3261216"/>
              <a:gd name="connsiteX10" fmla="*/ 102393 w 1423193"/>
              <a:gd name="connsiteY10" fmla="*/ 1800716 h 3261216"/>
              <a:gd name="connsiteX11" fmla="*/ 76993 w 1423193"/>
              <a:gd name="connsiteY11" fmla="*/ 1667366 h 3261216"/>
              <a:gd name="connsiteX12" fmla="*/ 51593 w 1423193"/>
              <a:gd name="connsiteY12" fmla="*/ 1540366 h 3261216"/>
              <a:gd name="connsiteX13" fmla="*/ 26193 w 1423193"/>
              <a:gd name="connsiteY13" fmla="*/ 1387966 h 3261216"/>
              <a:gd name="connsiteX14" fmla="*/ 7143 w 1423193"/>
              <a:gd name="connsiteY14" fmla="*/ 1260966 h 3261216"/>
              <a:gd name="connsiteX15" fmla="*/ 793 w 1423193"/>
              <a:gd name="connsiteY15" fmla="*/ 1114916 h 3261216"/>
              <a:gd name="connsiteX16" fmla="*/ 793 w 1423193"/>
              <a:gd name="connsiteY16" fmla="*/ 949816 h 3261216"/>
              <a:gd name="connsiteX17" fmla="*/ 7143 w 1423193"/>
              <a:gd name="connsiteY17" fmla="*/ 816466 h 3261216"/>
              <a:gd name="connsiteX18" fmla="*/ 26193 w 1423193"/>
              <a:gd name="connsiteY18" fmla="*/ 670416 h 3261216"/>
              <a:gd name="connsiteX19" fmla="*/ 57943 w 1423193"/>
              <a:gd name="connsiteY19" fmla="*/ 537066 h 3261216"/>
              <a:gd name="connsiteX20" fmla="*/ 76993 w 1423193"/>
              <a:gd name="connsiteY20" fmla="*/ 410066 h 3261216"/>
              <a:gd name="connsiteX21" fmla="*/ 115093 w 1423193"/>
              <a:gd name="connsiteY21" fmla="*/ 283066 h 3261216"/>
              <a:gd name="connsiteX22" fmla="*/ 203993 w 1423193"/>
              <a:gd name="connsiteY22" fmla="*/ 168766 h 3261216"/>
              <a:gd name="connsiteX23" fmla="*/ 356393 w 1423193"/>
              <a:gd name="connsiteY23" fmla="*/ 73516 h 3261216"/>
              <a:gd name="connsiteX24" fmla="*/ 515143 w 1423193"/>
              <a:gd name="connsiteY24" fmla="*/ 22716 h 3261216"/>
              <a:gd name="connsiteX25" fmla="*/ 629443 w 1423193"/>
              <a:gd name="connsiteY25" fmla="*/ 3666 h 3261216"/>
              <a:gd name="connsiteX26" fmla="*/ 762793 w 1423193"/>
              <a:gd name="connsiteY26" fmla="*/ 3666 h 3261216"/>
              <a:gd name="connsiteX27" fmla="*/ 902493 w 1423193"/>
              <a:gd name="connsiteY27" fmla="*/ 41766 h 3261216"/>
              <a:gd name="connsiteX28" fmla="*/ 985043 w 1423193"/>
              <a:gd name="connsiteY28" fmla="*/ 73516 h 3261216"/>
              <a:gd name="connsiteX29" fmla="*/ 1118393 w 1423193"/>
              <a:gd name="connsiteY29" fmla="*/ 156066 h 3261216"/>
              <a:gd name="connsiteX30" fmla="*/ 1213643 w 1423193"/>
              <a:gd name="connsiteY30" fmla="*/ 257666 h 3261216"/>
              <a:gd name="connsiteX31" fmla="*/ 1302543 w 1423193"/>
              <a:gd name="connsiteY31" fmla="*/ 391016 h 3261216"/>
              <a:gd name="connsiteX32" fmla="*/ 1353343 w 1423193"/>
              <a:gd name="connsiteY32" fmla="*/ 511666 h 3261216"/>
              <a:gd name="connsiteX33" fmla="*/ 1397793 w 1423193"/>
              <a:gd name="connsiteY33" fmla="*/ 689466 h 3261216"/>
              <a:gd name="connsiteX34" fmla="*/ 1416843 w 1423193"/>
              <a:gd name="connsiteY34" fmla="*/ 873616 h 3261216"/>
              <a:gd name="connsiteX35" fmla="*/ 1423193 w 1423193"/>
              <a:gd name="connsiteY35" fmla="*/ 1032366 h 3261216"/>
              <a:gd name="connsiteX36" fmla="*/ 1416843 w 1423193"/>
              <a:gd name="connsiteY36" fmla="*/ 1172066 h 3261216"/>
              <a:gd name="connsiteX37" fmla="*/ 1404143 w 1423193"/>
              <a:gd name="connsiteY37" fmla="*/ 1324466 h 3261216"/>
              <a:gd name="connsiteX38" fmla="*/ 1391443 w 1423193"/>
              <a:gd name="connsiteY38" fmla="*/ 1464166 h 3261216"/>
              <a:gd name="connsiteX39" fmla="*/ 1372393 w 1423193"/>
              <a:gd name="connsiteY39" fmla="*/ 1622916 h 3261216"/>
              <a:gd name="connsiteX40" fmla="*/ 1346993 w 1423193"/>
              <a:gd name="connsiteY40" fmla="*/ 1788016 h 3261216"/>
              <a:gd name="connsiteX41" fmla="*/ 1321593 w 1423193"/>
              <a:gd name="connsiteY41" fmla="*/ 1934066 h 3261216"/>
              <a:gd name="connsiteX42" fmla="*/ 1302543 w 1423193"/>
              <a:gd name="connsiteY42" fmla="*/ 2105516 h 3261216"/>
              <a:gd name="connsiteX43" fmla="*/ 1270793 w 1423193"/>
              <a:gd name="connsiteY43" fmla="*/ 2308716 h 3261216"/>
              <a:gd name="connsiteX44" fmla="*/ 1245393 w 1423193"/>
              <a:gd name="connsiteY44" fmla="*/ 2461116 h 3261216"/>
              <a:gd name="connsiteX45" fmla="*/ 1213643 w 1423193"/>
              <a:gd name="connsiteY45" fmla="*/ 2600816 h 3261216"/>
              <a:gd name="connsiteX46" fmla="*/ 1188243 w 1423193"/>
              <a:gd name="connsiteY46" fmla="*/ 2778616 h 3261216"/>
              <a:gd name="connsiteX47" fmla="*/ 1143793 w 1423193"/>
              <a:gd name="connsiteY47" fmla="*/ 2931016 h 3261216"/>
              <a:gd name="connsiteX48" fmla="*/ 1118393 w 1423193"/>
              <a:gd name="connsiteY48" fmla="*/ 3058016 h 3261216"/>
              <a:gd name="connsiteX49" fmla="*/ 1099343 w 1423193"/>
              <a:gd name="connsiteY49" fmla="*/ 3146916 h 3261216"/>
              <a:gd name="connsiteX50" fmla="*/ 1080293 w 1423193"/>
              <a:gd name="connsiteY50" fmla="*/ 3261216 h 3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423193" h="3261216">
                <a:moveTo>
                  <a:pt x="330993" y="3229466"/>
                </a:moveTo>
                <a:cubicBezTo>
                  <a:pt x="325701" y="3187132"/>
                  <a:pt x="320410" y="3144799"/>
                  <a:pt x="311943" y="3102466"/>
                </a:cubicBezTo>
                <a:cubicBezTo>
                  <a:pt x="303476" y="3060133"/>
                  <a:pt x="290776" y="3024149"/>
                  <a:pt x="280193" y="2975466"/>
                </a:cubicBezTo>
                <a:cubicBezTo>
                  <a:pt x="269610" y="2926783"/>
                  <a:pt x="255851" y="2859049"/>
                  <a:pt x="248443" y="2810366"/>
                </a:cubicBezTo>
                <a:cubicBezTo>
                  <a:pt x="241035" y="2761683"/>
                  <a:pt x="242093" y="2725699"/>
                  <a:pt x="235743" y="2683366"/>
                </a:cubicBezTo>
                <a:cubicBezTo>
                  <a:pt x="229393" y="2641033"/>
                  <a:pt x="217751" y="2600816"/>
                  <a:pt x="210343" y="2556366"/>
                </a:cubicBezTo>
                <a:cubicBezTo>
                  <a:pt x="202935" y="2511916"/>
                  <a:pt x="199760" y="2468524"/>
                  <a:pt x="191293" y="2416666"/>
                </a:cubicBezTo>
                <a:cubicBezTo>
                  <a:pt x="182826" y="2364808"/>
                  <a:pt x="168010" y="2297074"/>
                  <a:pt x="159543" y="2245216"/>
                </a:cubicBezTo>
                <a:cubicBezTo>
                  <a:pt x="151076" y="2193358"/>
                  <a:pt x="147901" y="2153141"/>
                  <a:pt x="140493" y="2105516"/>
                </a:cubicBezTo>
                <a:cubicBezTo>
                  <a:pt x="133085" y="2057891"/>
                  <a:pt x="121443" y="2010266"/>
                  <a:pt x="115093" y="1959466"/>
                </a:cubicBezTo>
                <a:cubicBezTo>
                  <a:pt x="108743" y="1908666"/>
                  <a:pt x="108743" y="1849399"/>
                  <a:pt x="102393" y="1800716"/>
                </a:cubicBezTo>
                <a:cubicBezTo>
                  <a:pt x="96043" y="1752033"/>
                  <a:pt x="85460" y="1710758"/>
                  <a:pt x="76993" y="1667366"/>
                </a:cubicBezTo>
                <a:cubicBezTo>
                  <a:pt x="68526" y="1623974"/>
                  <a:pt x="60060" y="1586933"/>
                  <a:pt x="51593" y="1540366"/>
                </a:cubicBezTo>
                <a:cubicBezTo>
                  <a:pt x="43126" y="1493799"/>
                  <a:pt x="33601" y="1434533"/>
                  <a:pt x="26193" y="1387966"/>
                </a:cubicBezTo>
                <a:cubicBezTo>
                  <a:pt x="18785" y="1341399"/>
                  <a:pt x="11376" y="1306474"/>
                  <a:pt x="7143" y="1260966"/>
                </a:cubicBezTo>
                <a:cubicBezTo>
                  <a:pt x="2910" y="1215458"/>
                  <a:pt x="1851" y="1166774"/>
                  <a:pt x="793" y="1114916"/>
                </a:cubicBezTo>
                <a:cubicBezTo>
                  <a:pt x="-265" y="1063058"/>
                  <a:pt x="-265" y="999558"/>
                  <a:pt x="793" y="949816"/>
                </a:cubicBezTo>
                <a:cubicBezTo>
                  <a:pt x="1851" y="900074"/>
                  <a:pt x="2910" y="863033"/>
                  <a:pt x="7143" y="816466"/>
                </a:cubicBezTo>
                <a:cubicBezTo>
                  <a:pt x="11376" y="769899"/>
                  <a:pt x="17726" y="716983"/>
                  <a:pt x="26193" y="670416"/>
                </a:cubicBezTo>
                <a:cubicBezTo>
                  <a:pt x="34660" y="623849"/>
                  <a:pt x="49476" y="580458"/>
                  <a:pt x="57943" y="537066"/>
                </a:cubicBezTo>
                <a:cubicBezTo>
                  <a:pt x="66410" y="493674"/>
                  <a:pt x="67468" y="452399"/>
                  <a:pt x="76993" y="410066"/>
                </a:cubicBezTo>
                <a:cubicBezTo>
                  <a:pt x="86518" y="367733"/>
                  <a:pt x="93926" y="323283"/>
                  <a:pt x="115093" y="283066"/>
                </a:cubicBezTo>
                <a:cubicBezTo>
                  <a:pt x="136260" y="242849"/>
                  <a:pt x="163776" y="203691"/>
                  <a:pt x="203993" y="168766"/>
                </a:cubicBezTo>
                <a:cubicBezTo>
                  <a:pt x="244210" y="133841"/>
                  <a:pt x="304535" y="97858"/>
                  <a:pt x="356393" y="73516"/>
                </a:cubicBezTo>
                <a:cubicBezTo>
                  <a:pt x="408251" y="49174"/>
                  <a:pt x="469635" y="34358"/>
                  <a:pt x="515143" y="22716"/>
                </a:cubicBezTo>
                <a:cubicBezTo>
                  <a:pt x="560651" y="11074"/>
                  <a:pt x="588168" y="6841"/>
                  <a:pt x="629443" y="3666"/>
                </a:cubicBezTo>
                <a:cubicBezTo>
                  <a:pt x="670718" y="491"/>
                  <a:pt x="717285" y="-2684"/>
                  <a:pt x="762793" y="3666"/>
                </a:cubicBezTo>
                <a:cubicBezTo>
                  <a:pt x="808301" y="10016"/>
                  <a:pt x="865451" y="30124"/>
                  <a:pt x="902493" y="41766"/>
                </a:cubicBezTo>
                <a:cubicBezTo>
                  <a:pt x="939535" y="53408"/>
                  <a:pt x="949060" y="54466"/>
                  <a:pt x="985043" y="73516"/>
                </a:cubicBezTo>
                <a:cubicBezTo>
                  <a:pt x="1021026" y="92566"/>
                  <a:pt x="1080293" y="125374"/>
                  <a:pt x="1118393" y="156066"/>
                </a:cubicBezTo>
                <a:cubicBezTo>
                  <a:pt x="1156493" y="186758"/>
                  <a:pt x="1182951" y="218508"/>
                  <a:pt x="1213643" y="257666"/>
                </a:cubicBezTo>
                <a:cubicBezTo>
                  <a:pt x="1244335" y="296824"/>
                  <a:pt x="1279260" y="348683"/>
                  <a:pt x="1302543" y="391016"/>
                </a:cubicBezTo>
                <a:cubicBezTo>
                  <a:pt x="1325826" y="433349"/>
                  <a:pt x="1337468" y="461924"/>
                  <a:pt x="1353343" y="511666"/>
                </a:cubicBezTo>
                <a:cubicBezTo>
                  <a:pt x="1369218" y="561408"/>
                  <a:pt x="1387210" y="629141"/>
                  <a:pt x="1397793" y="689466"/>
                </a:cubicBezTo>
                <a:cubicBezTo>
                  <a:pt x="1408376" y="749791"/>
                  <a:pt x="1412610" y="816466"/>
                  <a:pt x="1416843" y="873616"/>
                </a:cubicBezTo>
                <a:cubicBezTo>
                  <a:pt x="1421076" y="930766"/>
                  <a:pt x="1423193" y="982624"/>
                  <a:pt x="1423193" y="1032366"/>
                </a:cubicBezTo>
                <a:cubicBezTo>
                  <a:pt x="1423193" y="1082108"/>
                  <a:pt x="1420018" y="1123383"/>
                  <a:pt x="1416843" y="1172066"/>
                </a:cubicBezTo>
                <a:cubicBezTo>
                  <a:pt x="1413668" y="1220749"/>
                  <a:pt x="1408376" y="1275783"/>
                  <a:pt x="1404143" y="1324466"/>
                </a:cubicBezTo>
                <a:cubicBezTo>
                  <a:pt x="1399910" y="1373149"/>
                  <a:pt x="1396735" y="1414424"/>
                  <a:pt x="1391443" y="1464166"/>
                </a:cubicBezTo>
                <a:cubicBezTo>
                  <a:pt x="1386151" y="1513908"/>
                  <a:pt x="1379801" y="1568941"/>
                  <a:pt x="1372393" y="1622916"/>
                </a:cubicBezTo>
                <a:cubicBezTo>
                  <a:pt x="1364985" y="1676891"/>
                  <a:pt x="1355460" y="1736158"/>
                  <a:pt x="1346993" y="1788016"/>
                </a:cubicBezTo>
                <a:cubicBezTo>
                  <a:pt x="1338526" y="1839874"/>
                  <a:pt x="1329001" y="1881149"/>
                  <a:pt x="1321593" y="1934066"/>
                </a:cubicBezTo>
                <a:cubicBezTo>
                  <a:pt x="1314185" y="1986983"/>
                  <a:pt x="1311010" y="2043074"/>
                  <a:pt x="1302543" y="2105516"/>
                </a:cubicBezTo>
                <a:cubicBezTo>
                  <a:pt x="1294076" y="2167958"/>
                  <a:pt x="1280318" y="2249449"/>
                  <a:pt x="1270793" y="2308716"/>
                </a:cubicBezTo>
                <a:cubicBezTo>
                  <a:pt x="1261268" y="2367983"/>
                  <a:pt x="1254918" y="2412433"/>
                  <a:pt x="1245393" y="2461116"/>
                </a:cubicBezTo>
                <a:cubicBezTo>
                  <a:pt x="1235868" y="2509799"/>
                  <a:pt x="1223168" y="2547899"/>
                  <a:pt x="1213643" y="2600816"/>
                </a:cubicBezTo>
                <a:cubicBezTo>
                  <a:pt x="1204118" y="2653733"/>
                  <a:pt x="1199885" y="2723583"/>
                  <a:pt x="1188243" y="2778616"/>
                </a:cubicBezTo>
                <a:cubicBezTo>
                  <a:pt x="1176601" y="2833649"/>
                  <a:pt x="1155435" y="2884449"/>
                  <a:pt x="1143793" y="2931016"/>
                </a:cubicBezTo>
                <a:cubicBezTo>
                  <a:pt x="1132151" y="2977583"/>
                  <a:pt x="1125801" y="3022033"/>
                  <a:pt x="1118393" y="3058016"/>
                </a:cubicBezTo>
                <a:cubicBezTo>
                  <a:pt x="1110985" y="3093999"/>
                  <a:pt x="1105693" y="3113049"/>
                  <a:pt x="1099343" y="3146916"/>
                </a:cubicBezTo>
                <a:cubicBezTo>
                  <a:pt x="1092993" y="3180783"/>
                  <a:pt x="1086643" y="3220999"/>
                  <a:pt x="1080293" y="3261216"/>
                </a:cubicBezTo>
              </a:path>
            </a:pathLst>
          </a:custGeom>
          <a:noFill/>
          <a:ln w="200025" cap="flat" cmpd="sng" algn="ctr">
            <a:solidFill>
              <a:srgbClr val="0000FF">
                <a:alpha val="50000"/>
              </a:srgb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13" name="Straight Connector 12"/>
          <p:cNvCxnSpPr/>
          <p:nvPr/>
        </p:nvCxnSpPr>
        <p:spPr bwMode="auto">
          <a:xfrm>
            <a:off x="2051720" y="4985618"/>
            <a:ext cx="1584176" cy="0"/>
          </a:xfrm>
          <a:prstGeom prst="line">
            <a:avLst/>
          </a:prstGeom>
          <a:solidFill>
            <a:schemeClr val="accent1"/>
          </a:solidFill>
          <a:ln w="330200" cap="flat" cmpd="sng" algn="ctr">
            <a:solidFill>
              <a:srgbClr val="0000FF">
                <a:alpha val="50000"/>
              </a:srgbClr>
            </a:solidFill>
            <a:prstDash val="solid"/>
            <a:round/>
            <a:headEnd type="none" w="med" len="med"/>
            <a:tailEnd type="none" w="med" len="med"/>
          </a:ln>
          <a:effectLst/>
        </p:spPr>
      </p:cxnSp>
    </p:spTree>
    <p:extLst>
      <p:ext uri="{BB962C8B-B14F-4D97-AF65-F5344CB8AC3E}">
        <p14:creationId xmlns:p14="http://schemas.microsoft.com/office/powerpoint/2010/main" val="1319574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Our magnets work on a few basic principles (steady state only)</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 y="1055250"/>
            <a:ext cx="2880000" cy="2373750"/>
          </a:xfrm>
          <a:prstGeom prst="rect">
            <a:avLst/>
          </a:prstGeom>
        </p:spPr>
      </p:pic>
      <p:sp>
        <p:nvSpPr>
          <p:cNvPr id="12" name="TextBox 11"/>
          <p:cNvSpPr txBox="1"/>
          <p:nvPr/>
        </p:nvSpPr>
        <p:spPr>
          <a:xfrm>
            <a:off x="218656" y="3545650"/>
            <a:ext cx="2625568" cy="1200329"/>
          </a:xfrm>
          <a:prstGeom prst="rect">
            <a:avLst/>
          </a:prstGeom>
          <a:solidFill>
            <a:srgbClr val="FFFFFF"/>
          </a:solidFill>
          <a:ln w="12700">
            <a:noFill/>
          </a:ln>
        </p:spPr>
        <p:txBody>
          <a:bodyPr wrap="square" rtlCol="0">
            <a:spAutoFit/>
          </a:bodyPr>
          <a:lstStyle/>
          <a:p>
            <a:r>
              <a:rPr lang="en-GB" i="0" dirty="0" smtClean="0">
                <a:latin typeface="Calibri Light" panose="020F0302020204030204" pitchFamily="34" charset="0"/>
              </a:rPr>
              <a:t>an electrical current induces a magnetic effect</a:t>
            </a:r>
            <a:endParaRPr lang="en-US" i="0" dirty="0">
              <a:latin typeface="Calibri Light" panose="020F0302020204030204" pitchFamily="34" charset="0"/>
            </a:endParaRPr>
          </a:p>
        </p:txBody>
      </p:sp>
      <p:sp>
        <p:nvSpPr>
          <p:cNvPr id="13" name="TextBox 12"/>
          <p:cNvSpPr txBox="1"/>
          <p:nvPr/>
        </p:nvSpPr>
        <p:spPr>
          <a:xfrm>
            <a:off x="3249440" y="4205124"/>
            <a:ext cx="2625568" cy="1569660"/>
          </a:xfrm>
          <a:prstGeom prst="rect">
            <a:avLst/>
          </a:prstGeom>
          <a:solidFill>
            <a:srgbClr val="FFFFFF"/>
          </a:solidFill>
          <a:ln w="12700">
            <a:noFill/>
          </a:ln>
        </p:spPr>
        <p:txBody>
          <a:bodyPr wrap="square" rtlCol="0">
            <a:spAutoFit/>
          </a:bodyPr>
          <a:lstStyle/>
          <a:p>
            <a:r>
              <a:rPr lang="en-GB" i="0" dirty="0" smtClean="0">
                <a:latin typeface="Calibri Light" panose="020F0302020204030204" pitchFamily="34" charset="0"/>
              </a:rPr>
              <a:t>some materials (e.g. iron) greatly enhance these effects</a:t>
            </a:r>
            <a:endParaRPr lang="en-US" i="0" dirty="0">
              <a:latin typeface="Calibri Light" panose="020F0302020204030204" pitchFamily="34" charset="0"/>
            </a:endParaRPr>
          </a:p>
        </p:txBody>
      </p:sp>
      <p:sp>
        <p:nvSpPr>
          <p:cNvPr id="14" name="TextBox 13"/>
          <p:cNvSpPr txBox="1"/>
          <p:nvPr/>
        </p:nvSpPr>
        <p:spPr>
          <a:xfrm>
            <a:off x="6280224" y="4442336"/>
            <a:ext cx="2540248" cy="1938992"/>
          </a:xfrm>
          <a:prstGeom prst="rect">
            <a:avLst/>
          </a:prstGeom>
          <a:solidFill>
            <a:srgbClr val="FFFFFF"/>
          </a:solidFill>
          <a:ln w="12700">
            <a:noFill/>
          </a:ln>
        </p:spPr>
        <p:txBody>
          <a:bodyPr wrap="square" rtlCol="0">
            <a:spAutoFit/>
          </a:bodyPr>
          <a:lstStyle/>
          <a:p>
            <a:r>
              <a:rPr lang="en-GB" i="0" dirty="0" smtClean="0">
                <a:solidFill>
                  <a:srgbClr val="777777"/>
                </a:solidFill>
                <a:latin typeface="Calibri Light" panose="020F0302020204030204" pitchFamily="34" charset="0"/>
              </a:rPr>
              <a:t>some other materials produce these effects even without electrical currents</a:t>
            </a:r>
            <a:endParaRPr lang="en-US" i="0" dirty="0">
              <a:solidFill>
                <a:srgbClr val="777777"/>
              </a:solidFill>
              <a:latin typeface="Calibri Light" panose="020F0302020204030204" pitchFamily="34" charset="0"/>
            </a:endParaRPr>
          </a:p>
        </p:txBody>
      </p:sp>
      <p:grpSp>
        <p:nvGrpSpPr>
          <p:cNvPr id="18" name="Group 17"/>
          <p:cNvGrpSpPr/>
          <p:nvPr/>
        </p:nvGrpSpPr>
        <p:grpSpPr>
          <a:xfrm>
            <a:off x="3122224" y="1166533"/>
            <a:ext cx="2880000" cy="2868750"/>
            <a:chOff x="3122224" y="1166533"/>
            <a:chExt cx="2880000" cy="2868750"/>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22224" y="1166533"/>
              <a:ext cx="2880000" cy="2868750"/>
            </a:xfrm>
            <a:prstGeom prst="rect">
              <a:avLst/>
            </a:prstGeom>
          </p:spPr>
        </p:pic>
        <p:sp>
          <p:nvSpPr>
            <p:cNvPr id="15" name="Rectangle 14"/>
            <p:cNvSpPr/>
            <p:nvPr/>
          </p:nvSpPr>
          <p:spPr bwMode="auto">
            <a:xfrm>
              <a:off x="3707904" y="2276872"/>
              <a:ext cx="1584176" cy="432048"/>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4178772" y="1846490"/>
              <a:ext cx="639688" cy="2076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a:off x="4212292" y="3441830"/>
              <a:ext cx="639688" cy="2076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0" name="Group 19"/>
          <p:cNvGrpSpPr/>
          <p:nvPr/>
        </p:nvGrpSpPr>
        <p:grpSpPr>
          <a:xfrm>
            <a:off x="6153008" y="1340768"/>
            <a:ext cx="2880000" cy="2925714"/>
            <a:chOff x="6153008" y="1340768"/>
            <a:chExt cx="2880000" cy="2925714"/>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3008" y="1340768"/>
              <a:ext cx="2880000" cy="2925714"/>
            </a:xfrm>
            <a:prstGeom prst="rect">
              <a:avLst/>
            </a:prstGeom>
          </p:spPr>
        </p:pic>
        <p:sp>
          <p:nvSpPr>
            <p:cNvPr id="19" name="Rectangle 18"/>
            <p:cNvSpPr/>
            <p:nvPr/>
          </p:nvSpPr>
          <p:spPr bwMode="auto">
            <a:xfrm>
              <a:off x="7522423" y="2636912"/>
              <a:ext cx="90000"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7248533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3503" y="1772816"/>
            <a:ext cx="4016995" cy="3487624"/>
          </a:xfrm>
          <a:prstGeom prst="rect">
            <a:avLst/>
          </a:prstGeom>
        </p:spPr>
      </p:pic>
      <p:sp>
        <p:nvSpPr>
          <p:cNvPr id="5"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So, how </a:t>
            </a:r>
            <a:r>
              <a:rPr lang="en-GB" sz="2800" i="0" kern="0" dirty="0">
                <a:solidFill>
                  <a:srgbClr val="0033CC"/>
                </a:solidFill>
                <a:latin typeface="Calibri Light" panose="020F0302020204030204" pitchFamily="34" charset="0"/>
              </a:rPr>
              <a:t>do we properly describe all this?</a:t>
            </a:r>
          </a:p>
        </p:txBody>
      </p:sp>
    </p:spTree>
    <p:extLst>
      <p:ext uri="{BB962C8B-B14F-4D97-AF65-F5344CB8AC3E}">
        <p14:creationId xmlns:p14="http://schemas.microsoft.com/office/powerpoint/2010/main" val="129322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892480" cy="3785652"/>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latin typeface="Calibri Light" panose="020F0302020204030204" pitchFamily="34" charset="0"/>
                <a:cs typeface="Courier New" panose="02070309020205020404" pitchFamily="49" charset="0"/>
              </a:rPr>
              <a:t>Introduction</a:t>
            </a:r>
          </a:p>
          <a:p>
            <a:pPr marL="514350" indent="-514350">
              <a:spcBef>
                <a:spcPts val="3000"/>
              </a:spcBef>
              <a:buAutoNum type="arabicPeriod"/>
            </a:pPr>
            <a:endParaRPr lang="en-US" sz="2800" i="0" dirty="0" smtClean="0">
              <a:solidFill>
                <a:srgbClr val="0033CC"/>
              </a:solidFill>
              <a:latin typeface="Calibri Light" panose="020F0302020204030204" pitchFamily="34" charset="0"/>
              <a:cs typeface="Courier New" panose="02070309020205020404" pitchFamily="49" charset="0"/>
            </a:endParaRPr>
          </a:p>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Fundamentals 1: Maxwell and friends</a:t>
            </a:r>
          </a:p>
          <a:p>
            <a:pPr marL="514350" indent="-514350">
              <a:spcBef>
                <a:spcPts val="3000"/>
              </a:spcBef>
              <a:buAutoNum type="arabicPeriod"/>
            </a:pPr>
            <a:endParaRPr lang="en-US" sz="2800" i="0" dirty="0" smtClean="0">
              <a:latin typeface="Calibri Light" panose="020F0302020204030204" pitchFamily="34" charset="0"/>
              <a:cs typeface="Courier New" panose="02070309020205020404" pitchFamily="49" charset="0"/>
            </a:endParaRPr>
          </a:p>
          <a:p>
            <a:pPr>
              <a:spcBef>
                <a:spcPts val="3000"/>
              </a:spcBef>
              <a:tabLst>
                <a:tab pos="531813" algn="l"/>
              </a:tabLst>
            </a:pPr>
            <a:r>
              <a:rPr lang="en-US" sz="2800" i="0" dirty="0" smtClean="0">
                <a:latin typeface="Calibri Light" panose="020F0302020204030204" pitchFamily="34" charset="0"/>
                <a:cs typeface="Courier New" panose="02070309020205020404" pitchFamily="49" charset="0"/>
              </a:rPr>
              <a:t>3. 	Fundamentals 2: harmonics</a:t>
            </a:r>
          </a:p>
        </p:txBody>
      </p:sp>
    </p:spTree>
    <p:extLst>
      <p:ext uri="{BB962C8B-B14F-4D97-AF65-F5344CB8AC3E}">
        <p14:creationId xmlns:p14="http://schemas.microsoft.com/office/powerpoint/2010/main" val="29872297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need to agree on some nomenclature first</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902325"/>
            <a:ext cx="8640960" cy="5262979"/>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	magnetic field			T (Tesla)</a:t>
            </a:r>
          </a:p>
          <a:p>
            <a:r>
              <a:rPr lang="en-US" i="0" dirty="0" smtClean="0">
                <a:solidFill>
                  <a:schemeClr val="tx1">
                    <a:lumMod val="50000"/>
                    <a:lumOff val="50000"/>
                  </a:schemeClr>
                </a:solidFill>
                <a:latin typeface="Calibri Light" panose="020F0302020204030204" pitchFamily="34" charset="0"/>
              </a:rPr>
              <a:t>	B field</a:t>
            </a:r>
          </a:p>
          <a:p>
            <a:r>
              <a:rPr lang="en-US" i="0" dirty="0" smtClean="0">
                <a:solidFill>
                  <a:schemeClr val="tx1">
                    <a:lumMod val="50000"/>
                    <a:lumOff val="50000"/>
                  </a:schemeClr>
                </a:solidFill>
                <a:latin typeface="Calibri Light" panose="020F0302020204030204" pitchFamily="34" charset="0"/>
              </a:rPr>
              <a:t>	magnetic flux density</a:t>
            </a:r>
          </a:p>
          <a:p>
            <a:r>
              <a:rPr lang="en-US" i="0" dirty="0" smtClean="0">
                <a:solidFill>
                  <a:schemeClr val="tx1">
                    <a:lumMod val="50000"/>
                    <a:lumOff val="50000"/>
                  </a:schemeClr>
                </a:solidFill>
                <a:latin typeface="Calibri Light" panose="020F0302020204030204" pitchFamily="34" charset="0"/>
              </a:rPr>
              <a:t>	magnetic </a:t>
            </a:r>
            <a:r>
              <a:rPr lang="en-US" i="0" dirty="0">
                <a:solidFill>
                  <a:schemeClr val="tx1">
                    <a:lumMod val="50000"/>
                    <a:lumOff val="50000"/>
                  </a:schemeClr>
                </a:solidFill>
                <a:latin typeface="Calibri Light" panose="020F0302020204030204" pitchFamily="34" charset="0"/>
              </a:rPr>
              <a:t>induction</a:t>
            </a:r>
          </a:p>
          <a:p>
            <a:endParaRPr lang="en-US" i="0" dirty="0" smtClean="0">
              <a:latin typeface="Calibri Light" panose="020F0302020204030204" pitchFamily="34" charset="0"/>
            </a:endParaRPr>
          </a:p>
          <a:p>
            <a:r>
              <a:rPr lang="en-US" i="0" dirty="0" smtClean="0">
                <a:latin typeface="Calibri Light" panose="020F0302020204030204" pitchFamily="34" charset="0"/>
              </a:rPr>
              <a:t>H 	H field				A/m (</a:t>
            </a:r>
            <a:r>
              <a:rPr lang="en-US" i="0" dirty="0" err="1" smtClean="0">
                <a:latin typeface="Calibri Light" panose="020F0302020204030204" pitchFamily="34" charset="0"/>
              </a:rPr>
              <a:t>Ampe</a:t>
            </a:r>
            <a:r>
              <a:rPr lang="it-IT" i="0" dirty="0" smtClean="0">
                <a:latin typeface="Calibri Light" panose="020F0302020204030204" pitchFamily="34" charset="0"/>
              </a:rPr>
              <a:t>re/m)</a:t>
            </a:r>
            <a:endParaRPr lang="en-US" i="0" dirty="0" smtClean="0">
              <a:latin typeface="Calibri Light" panose="020F0302020204030204" pitchFamily="34" charset="0"/>
            </a:endParaRP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 strength</a:t>
            </a: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Calibri Light" panose="020F0302020204030204" pitchFamily="34" charset="0"/>
              </a:rPr>
              <a:t>	permeability of vacuum	4</a:t>
            </a:r>
            <a:r>
              <a:rPr lang="en-US" i="0" dirty="0" smtClean="0">
                <a:latin typeface="Symbol" panose="05050102010706020507" pitchFamily="18" charset="2"/>
              </a:rPr>
              <a:t>p</a:t>
            </a:r>
            <a:r>
              <a:rPr lang="en-US" i="0" dirty="0" smtClean="0">
                <a:latin typeface="Calibri Light" panose="020F0302020204030204" pitchFamily="34" charset="0"/>
              </a:rPr>
              <a:t>·10</a:t>
            </a:r>
            <a:r>
              <a:rPr lang="en-US" i="0" baseline="30000" dirty="0" smtClean="0">
                <a:latin typeface="Calibri Light" panose="020F0302020204030204" pitchFamily="34" charset="0"/>
              </a:rPr>
              <a:t>-7</a:t>
            </a:r>
            <a:r>
              <a:rPr lang="en-US" i="0" dirty="0" smtClean="0">
                <a:latin typeface="Calibri Light" panose="020F0302020204030204" pitchFamily="34" charset="0"/>
              </a:rPr>
              <a:t> H/m (Henry/m)</a:t>
            </a:r>
          </a:p>
          <a:p>
            <a:endParaRPr lang="en-US" i="0" dirty="0" smtClean="0">
              <a:latin typeface="Calibri Light" panose="020F0302020204030204" pitchFamily="34" charset="0"/>
            </a:endParaRPr>
          </a:p>
          <a:p>
            <a:r>
              <a:rPr lang="en-US" i="0" dirty="0" err="1" smtClean="0">
                <a:latin typeface="Symbol" panose="05050102010706020507" pitchFamily="18" charset="2"/>
              </a:rPr>
              <a:t>m</a:t>
            </a:r>
            <a:r>
              <a:rPr lang="en-US" i="0" baseline="-25000" dirty="0" err="1" smtClean="0">
                <a:latin typeface="Calibri Light" panose="020F0302020204030204" pitchFamily="34" charset="0"/>
              </a:rPr>
              <a:t>r</a:t>
            </a:r>
            <a:r>
              <a:rPr lang="en-US" i="0" dirty="0">
                <a:latin typeface="Calibri Light" panose="020F0302020204030204" pitchFamily="34" charset="0"/>
              </a:rPr>
              <a:t>	</a:t>
            </a:r>
            <a:r>
              <a:rPr lang="en-US" i="0" dirty="0" smtClean="0">
                <a:latin typeface="Calibri Light" panose="020F0302020204030204" pitchFamily="34" charset="0"/>
              </a:rPr>
              <a:t>relative permeability </a:t>
            </a:r>
            <a:r>
              <a:rPr lang="en-US" i="0" dirty="0">
                <a:latin typeface="Calibri Light" panose="020F0302020204030204" pitchFamily="34" charset="0"/>
              </a:rPr>
              <a:t>	</a:t>
            </a:r>
            <a:r>
              <a:rPr lang="en-US" i="0" dirty="0" smtClean="0">
                <a:latin typeface="Calibri Light" panose="020F0302020204030204" pitchFamily="34" charset="0"/>
              </a:rPr>
              <a:t>	dimensionless</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dirty="0">
                <a:latin typeface="Calibri Light" panose="020F0302020204030204" pitchFamily="34" charset="0"/>
              </a:rPr>
              <a:t>	</a:t>
            </a:r>
            <a:r>
              <a:rPr lang="en-US" i="0" dirty="0" smtClean="0">
                <a:latin typeface="Calibri Light" panose="020F0302020204030204" pitchFamily="34" charset="0"/>
              </a:rPr>
              <a:t>permeability, </a:t>
            </a:r>
            <a:r>
              <a:rPr lang="en-US" i="0" dirty="0" smtClean="0">
                <a:latin typeface="Symbol" panose="05050102010706020507" pitchFamily="18" charset="2"/>
              </a:rPr>
              <a:t>m</a:t>
            </a:r>
            <a:r>
              <a:rPr lang="en-US" i="0" dirty="0" smtClean="0">
                <a:latin typeface="Calibri Light" panose="020F0302020204030204" pitchFamily="34" charset="0"/>
              </a:rPr>
              <a:t> = </a:t>
            </a:r>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Symbol" panose="05050102010706020507" pitchFamily="18" charset="2"/>
              </a:rPr>
              <a:t>m</a:t>
            </a:r>
            <a:r>
              <a:rPr lang="en-US" i="0" baseline="-25000" dirty="0" smtClean="0">
                <a:latin typeface="Calibri Light" panose="020F0302020204030204" pitchFamily="34" charset="0"/>
              </a:rPr>
              <a:t>r </a:t>
            </a:r>
            <a:r>
              <a:rPr lang="en-US" i="0" dirty="0">
                <a:latin typeface="Calibri Light" panose="020F0302020204030204" pitchFamily="34" charset="0"/>
              </a:rPr>
              <a:t>	 </a:t>
            </a:r>
            <a:r>
              <a:rPr lang="en-US" i="0" dirty="0" smtClean="0">
                <a:latin typeface="Calibri Light" panose="020F0302020204030204" pitchFamily="34" charset="0"/>
              </a:rPr>
              <a:t>	H/m</a:t>
            </a:r>
            <a:endParaRPr lang="en-US" i="0" dirty="0">
              <a:latin typeface="Calibri Light" panose="020F0302020204030204" pitchFamily="34" charset="0"/>
            </a:endParaRPr>
          </a:p>
        </p:txBody>
      </p:sp>
    </p:spTree>
    <p:extLst>
      <p:ext uri="{BB962C8B-B14F-4D97-AF65-F5344CB8AC3E}">
        <p14:creationId xmlns:p14="http://schemas.microsoft.com/office/powerpoint/2010/main" val="3151074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What is B? For us, it is defined by its effect on moving charged particles (or electrical currents), through Lorentz force</a:t>
            </a:r>
            <a:endParaRPr lang="en-US" sz="2800" b="0" i="0" kern="0" dirty="0" smtClean="0">
              <a:solidFill>
                <a:srgbClr val="FF0000"/>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627784" y="2204864"/>
                <a:ext cx="2014911"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𝑚</m:t>
                              </m:r>
                            </m:sub>
                          </m:sSub>
                        </m:e>
                      </m:acc>
                      <m:r>
                        <a:rPr lang="en-GB" b="0" i="1" smtClean="0">
                          <a:latin typeface="Cambria Math" panose="02040503050406030204" pitchFamily="18" charset="0"/>
                        </a:rPr>
                        <m:t>=</m:t>
                      </m:r>
                      <m:r>
                        <a:rPr lang="en-GB" b="0">
                          <a:latin typeface="Cambria Math" panose="02040503050406030204" pitchFamily="18" charset="0"/>
                        </a:rPr>
                        <m:t>𝑞</m:t>
                      </m:r>
                      <m:d>
                        <m:dPr>
                          <m:ctrlPr>
                            <a:rPr lang="en-GB" b="0" i="1">
                              <a:latin typeface="Cambria Math" panose="02040503050406030204" pitchFamily="18" charset="0"/>
                            </a:rPr>
                          </m:ctrlPr>
                        </m:dPr>
                        <m:e>
                          <m:acc>
                            <m:accPr>
                              <m:chr m:val="⃗"/>
                              <m:ctrlPr>
                                <a:rPr lang="en-GB" b="0" i="1">
                                  <a:latin typeface="Cambria Math" panose="02040503050406030204" pitchFamily="18" charset="0"/>
                                </a:rPr>
                              </m:ctrlPr>
                            </m:accPr>
                            <m:e>
                              <m:r>
                                <a:rPr lang="en-GB" b="0">
                                  <a:latin typeface="Cambria Math" panose="02040503050406030204" pitchFamily="18" charset="0"/>
                                </a:rPr>
                                <m:t>𝑣</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627784" y="2204864"/>
                <a:ext cx="2014911" cy="443776"/>
              </a:xfrm>
              <a:prstGeom prst="rect">
                <a:avLst/>
              </a:prstGeom>
              <a:blipFill>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2627784" y="2648640"/>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charged beams</a:t>
            </a:r>
            <a:endParaRPr lang="en-US" i="0" dirty="0">
              <a:latin typeface="Calibri Light" panose="020F0302020204030204" pitchFamily="34" charset="0"/>
              <a:ea typeface="ＭＳ Ｐゴシック" pitchFamily="34" charset="-128"/>
            </a:endParaRPr>
          </a:p>
        </p:txBody>
      </p:sp>
      <p:sp>
        <p:nvSpPr>
          <p:cNvPr id="11" name="Text Box 36"/>
          <p:cNvSpPr txBox="1">
            <a:spLocks noChangeArrowheads="1"/>
          </p:cNvSpPr>
          <p:nvPr/>
        </p:nvSpPr>
        <p:spPr bwMode="auto">
          <a:xfrm>
            <a:off x="2627784" y="4284241"/>
            <a:ext cx="3636000"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conductors</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2" name="TextBox 11"/>
              <p:cNvSpPr txBox="1"/>
              <p:nvPr/>
            </p:nvSpPr>
            <p:spPr>
              <a:xfrm>
                <a:off x="2627784" y="3861048"/>
                <a:ext cx="1673728" cy="42319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a:latin typeface="Cambria Math" panose="02040503050406030204" pitchFamily="18" charset="0"/>
                            </a:rPr>
                          </m:ctrlPr>
                        </m:accPr>
                        <m:e>
                          <m:sSub>
                            <m:sSubPr>
                              <m:ctrlPr>
                                <a:rPr lang="en-GB" b="0" i="1">
                                  <a:latin typeface="Cambria Math" panose="02040503050406030204" pitchFamily="18" charset="0"/>
                                </a:rPr>
                              </m:ctrlPr>
                            </m:sSubPr>
                            <m:e>
                              <m:r>
                                <a:rPr lang="en-GB" b="0">
                                  <a:latin typeface="Cambria Math" panose="02040503050406030204" pitchFamily="18" charset="0"/>
                                </a:rPr>
                                <m:t>𝐹</m:t>
                              </m:r>
                            </m:e>
                            <m:sub>
                              <m:r>
                                <a:rPr lang="en-GB" b="0">
                                  <a:latin typeface="Cambria Math" panose="02040503050406030204" pitchFamily="18" charset="0"/>
                                </a:rPr>
                                <m:t>𝑚</m:t>
                              </m:r>
                            </m:sub>
                          </m:sSub>
                        </m:e>
                      </m:acc>
                      <m:r>
                        <a:rPr lang="en-GB" b="0" i="1" smtClean="0">
                          <a:latin typeface="Cambria Math" panose="02040503050406030204" pitchFamily="18" charset="0"/>
                        </a:rPr>
                        <m:t>=</m:t>
                      </m:r>
                      <m:r>
                        <a:rPr lang="en-GB" b="0">
                          <a:latin typeface="Cambria Math" panose="02040503050406030204" pitchFamily="18" charset="0"/>
                        </a:rPr>
                        <m:t>𝐼</m:t>
                      </m:r>
                      <m:acc>
                        <m:accPr>
                          <m:chr m:val="⃗"/>
                          <m:ctrlPr>
                            <a:rPr lang="en-GB" b="0" i="1">
                              <a:latin typeface="Cambria Math" panose="02040503050406030204" pitchFamily="18" charset="0"/>
                            </a:rPr>
                          </m:ctrlPr>
                        </m:accPr>
                        <m:e>
                          <m:r>
                            <a:rPr lang="en-GB" b="0">
                              <a:latin typeface="Cambria Math" panose="02040503050406030204" pitchFamily="18" charset="0"/>
                              <a:ea typeface="Cambria Math" panose="02040503050406030204" pitchFamily="18" charset="0"/>
                            </a:rPr>
                            <m:t>ℓ</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2627784" y="3861048"/>
                <a:ext cx="1673728" cy="423193"/>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40846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5726" y="123548"/>
            <a:ext cx="8512548" cy="6610904"/>
          </a:xfrm>
          <a:prstGeom prst="rect">
            <a:avLst/>
          </a:prstGeom>
        </p:spPr>
      </p:pic>
    </p:spTree>
    <p:extLst>
      <p:ext uri="{BB962C8B-B14F-4D97-AF65-F5344CB8AC3E}">
        <p14:creationId xmlns:p14="http://schemas.microsoft.com/office/powerpoint/2010/main" val="3119705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Maxwell describes it all using vector </a:t>
            </a:r>
            <a:r>
              <a:rPr lang="en-US" sz="2800" i="0" kern="0" dirty="0">
                <a:solidFill>
                  <a:srgbClr val="0033CC"/>
                </a:solidFill>
                <a:latin typeface="Calibri Light" panose="020F0302020204030204" pitchFamily="34" charset="0"/>
              </a:rPr>
              <a:t>calculus</a:t>
            </a:r>
          </a:p>
        </p:txBody>
      </p:sp>
      <mc:AlternateContent xmlns:mc="http://schemas.openxmlformats.org/markup-compatibility/2006" xmlns:a14="http://schemas.microsoft.com/office/drawing/2010/main">
        <mc:Choice Requires="a14">
          <p:sp>
            <p:nvSpPr>
              <p:cNvPr id="4" name="TextBox 3"/>
              <p:cNvSpPr txBox="1"/>
              <p:nvPr/>
            </p:nvSpPr>
            <p:spPr>
              <a:xfrm>
                <a:off x="395536" y="1948416"/>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5536" y="1948416"/>
                <a:ext cx="1326966" cy="41415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395536" y="3725762"/>
                <a:ext cx="2062937" cy="115627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r>
                        <a:rPr lang="en-GB" b="0" i="1" smtClean="0">
                          <a:solidFill>
                            <a:srgbClr val="777777"/>
                          </a:solidFill>
                          <a:latin typeface="Cambria Math" panose="02040503050406030204" pitchFamily="18" charset="0"/>
                        </a:rPr>
                        <m:t>+</m:t>
                      </m:r>
                      <m:f>
                        <m:fPr>
                          <m:ctrlPr>
                            <a:rPr lang="en-GB" b="0" i="1">
                              <a:solidFill>
                                <a:srgbClr val="777777"/>
                              </a:solidFill>
                              <a:latin typeface="Cambria Math" panose="02040503050406030204" pitchFamily="18" charset="0"/>
                            </a:rPr>
                          </m:ctrlPr>
                        </m:fPr>
                        <m:num>
                          <m:r>
                            <a:rPr lang="en-GB" b="0">
                              <a:solidFill>
                                <a:srgbClr val="777777"/>
                              </a:solidFill>
                              <a:latin typeface="Cambria Math" panose="02040503050406030204" pitchFamily="18" charset="0"/>
                              <a:ea typeface="Cambria Math" panose="02040503050406030204" pitchFamily="18" charset="0"/>
                            </a:rPr>
                            <m:t>𝜕</m:t>
                          </m:r>
                          <m:acc>
                            <m:accPr>
                              <m:chr m:val="⃗"/>
                              <m:ctrlPr>
                                <a:rPr lang="en-GB" b="0" i="1">
                                  <a:solidFill>
                                    <a:srgbClr val="777777"/>
                                  </a:solidFill>
                                  <a:latin typeface="Cambria Math" panose="02040503050406030204" pitchFamily="18" charset="0"/>
                                </a:rPr>
                              </m:ctrlPr>
                            </m:accPr>
                            <m:e>
                              <m:r>
                                <a:rPr lang="en-GB" b="0" i="1" smtClean="0">
                                  <a:solidFill>
                                    <a:srgbClr val="777777"/>
                                  </a:solidFill>
                                  <a:latin typeface="Cambria Math" panose="02040503050406030204" pitchFamily="18" charset="0"/>
                                </a:rPr>
                                <m:t>𝐷</m:t>
                              </m:r>
                            </m:e>
                          </m:acc>
                        </m:num>
                        <m:den>
                          <m:r>
                            <a:rPr lang="en-GB" b="0">
                              <a:solidFill>
                                <a:srgbClr val="777777"/>
                              </a:solidFill>
                              <a:latin typeface="Cambria Math" panose="02040503050406030204" pitchFamily="18" charset="0"/>
                              <a:ea typeface="Cambria Math" panose="02040503050406030204" pitchFamily="18" charset="0"/>
                            </a:rPr>
                            <m:t>𝜕</m:t>
                          </m:r>
                          <m:r>
                            <a:rPr lang="en-GB" b="0">
                              <a:solidFill>
                                <a:srgbClr val="777777"/>
                              </a:solidFill>
                              <a:latin typeface="Cambria Math" panose="02040503050406030204" pitchFamily="18" charset="0"/>
                              <a:ea typeface="Cambria Math" panose="02040503050406030204" pitchFamily="18" charset="0"/>
                            </a:rPr>
                            <m:t>𝑡</m:t>
                          </m:r>
                        </m:den>
                      </m:f>
                    </m:oMath>
                  </m:oMathPara>
                </a14:m>
                <a:endParaRPr lang="en-GB" b="0" dirty="0"/>
              </a:p>
              <a:p>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395536" y="3725762"/>
                <a:ext cx="2062937" cy="115627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95536" y="5784761"/>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395536" y="5784761"/>
                <a:ext cx="1538563" cy="414088"/>
              </a:xfrm>
              <a:prstGeom prst="rect">
                <a:avLst/>
              </a:prstGeom>
              <a:blipFill>
                <a:blip r:embed="rId5"/>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l="31323" r="3345"/>
          <a:stretch/>
        </p:blipFill>
        <p:spPr>
          <a:xfrm>
            <a:off x="5940152" y="1000115"/>
            <a:ext cx="2736304" cy="2908527"/>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395536" y="1244954"/>
                <a:ext cx="133895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solidFill>
                            <a:srgbClr val="777777"/>
                          </a:solidFill>
                          <a:latin typeface="Cambria Math" panose="02040503050406030204" pitchFamily="18" charset="0"/>
                        </a:rPr>
                        <m:t>div</m:t>
                      </m:r>
                      <m:r>
                        <a:rPr lang="en-GB" b="0" i="1" smtClean="0">
                          <a:solidFill>
                            <a:srgbClr val="777777"/>
                          </a:solidFill>
                          <a:latin typeface="Cambria Math" panose="02040503050406030204" pitchFamily="18" charset="0"/>
                        </a:rPr>
                        <m:t> </m:t>
                      </m:r>
                      <m:acc>
                        <m:accPr>
                          <m:chr m:val="⃗"/>
                          <m:ctrlPr>
                            <a:rPr lang="en-GB" b="0" i="1" smtClean="0">
                              <a:solidFill>
                                <a:srgbClr val="777777"/>
                              </a:solidFill>
                              <a:latin typeface="Cambria Math" panose="02040503050406030204" pitchFamily="18" charset="0"/>
                            </a:rPr>
                          </m:ctrlPr>
                        </m:accPr>
                        <m:e>
                          <m:r>
                            <a:rPr lang="en-GB" b="0" i="1" smtClean="0">
                              <a:solidFill>
                                <a:srgbClr val="777777"/>
                              </a:solidFill>
                              <a:latin typeface="Cambria Math" panose="02040503050406030204" pitchFamily="18" charset="0"/>
                            </a:rPr>
                            <m:t>𝐷</m:t>
                          </m:r>
                        </m:e>
                      </m:acc>
                      <m:r>
                        <a:rPr lang="en-GB" b="0" i="1" smtClean="0">
                          <a:solidFill>
                            <a:srgbClr val="777777"/>
                          </a:solidFill>
                          <a:latin typeface="Cambria Math" panose="02040503050406030204" pitchFamily="18" charset="0"/>
                        </a:rPr>
                        <m:t>=</m:t>
                      </m:r>
                      <m:r>
                        <a:rPr lang="en-GB" b="0" i="1" smtClean="0">
                          <a:solidFill>
                            <a:srgbClr val="777777"/>
                          </a:solidFill>
                          <a:latin typeface="Cambria Math" panose="02040503050406030204" pitchFamily="18" charset="0"/>
                          <a:ea typeface="Cambria Math" panose="02040503050406030204" pitchFamily="18" charset="0"/>
                        </a:rPr>
                        <m:t>𝜌</m:t>
                      </m:r>
                    </m:oMath>
                  </m:oMathPara>
                </a14:m>
                <a:r>
                  <a:rPr lang="en-GB" b="0" i="1" dirty="0" smtClean="0">
                    <a:solidFill>
                      <a:srgbClr val="777777"/>
                    </a:solidFill>
                    <a:latin typeface="Cambria Math" panose="02040503050406030204" pitchFamily="18" charset="0"/>
                  </a:rPr>
                  <a:t/>
                </a:r>
                <a:br>
                  <a:rPr lang="en-GB" b="0" i="1" dirty="0" smtClean="0">
                    <a:solidFill>
                      <a:srgbClr val="777777"/>
                    </a:solidFill>
                    <a:latin typeface="Cambria Math" panose="02040503050406030204" pitchFamily="18" charset="0"/>
                  </a:rPr>
                </a:br>
                <a:endParaRPr lang="en-GB" b="0" dirty="0">
                  <a:solidFill>
                    <a:srgbClr val="777777"/>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95536" y="1244954"/>
                <a:ext cx="1338956" cy="41415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95536" y="2651878"/>
                <a:ext cx="1813317" cy="7845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𝐸</m:t>
                          </m:r>
                        </m:e>
                      </m:acc>
                      <m:r>
                        <a:rPr lang="en-GB" b="0">
                          <a:latin typeface="Cambria Math" panose="02040503050406030204" pitchFamily="18" charset="0"/>
                        </a:rPr>
                        <m:t>=</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den>
                      </m:f>
                    </m:oMath>
                  </m:oMathPara>
                </a14:m>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95536" y="2651878"/>
                <a:ext cx="1813317" cy="784574"/>
              </a:xfrm>
              <a:prstGeom prst="rect">
                <a:avLst/>
              </a:prstGeom>
              <a:blipFill>
                <a:blip r:embed="rId8"/>
                <a:stretch>
                  <a:fillRect/>
                </a:stretch>
              </a:blipFill>
            </p:spPr>
            <p:txBody>
              <a:bodyPr/>
              <a:lstStyle/>
              <a:p>
                <a:r>
                  <a:rPr lang="en-GB">
                    <a:noFill/>
                  </a:rPr>
                  <a:t> </a:t>
                </a:r>
              </a:p>
            </p:txBody>
          </p:sp>
        </mc:Fallback>
      </mc:AlternateContent>
      <p:sp>
        <p:nvSpPr>
          <p:cNvPr id="15" name="Text Box 36"/>
          <p:cNvSpPr txBox="1">
            <a:spLocks noChangeArrowheads="1"/>
          </p:cNvSpPr>
          <p:nvPr/>
        </p:nvSpPr>
        <p:spPr bwMode="auto">
          <a:xfrm>
            <a:off x="2555776" y="1229896"/>
            <a:ext cx="4248472" cy="461665"/>
          </a:xfrm>
          <a:prstGeom prst="rect">
            <a:avLst/>
          </a:prstGeom>
          <a:noFill/>
          <a:ln w="9525" algn="ctr">
            <a:noFill/>
            <a:miter lim="800000"/>
            <a:headEnd/>
            <a:tailEnd/>
          </a:ln>
        </p:spPr>
        <p:txBody>
          <a:bodyPr wrap="square">
            <a:spAutoFit/>
          </a:bodyPr>
          <a:lstStyle/>
          <a:p>
            <a:pPr eaLnBrk="0" hangingPunct="0"/>
            <a:r>
              <a:rPr lang="en-US" i="0" dirty="0" smtClean="0">
                <a:solidFill>
                  <a:srgbClr val="777777"/>
                </a:solidFill>
                <a:latin typeface="Calibri Light" panose="020F0302020204030204" pitchFamily="34" charset="0"/>
                <a:ea typeface="ＭＳ Ｐゴシック" pitchFamily="34" charset="-128"/>
              </a:rPr>
              <a:t>Gauss law (electricity)</a:t>
            </a:r>
            <a:endParaRPr lang="en-US" i="0" dirty="0">
              <a:solidFill>
                <a:srgbClr val="777777"/>
              </a:solidFill>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2555776" y="1932498"/>
            <a:ext cx="424847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Gauss law (magnetism)</a:t>
            </a:r>
            <a:endParaRPr lang="en-US" i="0" dirty="0">
              <a:latin typeface="Calibri Light" panose="020F0302020204030204" pitchFamily="34" charset="0"/>
              <a:ea typeface="ＭＳ Ｐゴシック" pitchFamily="34" charset="-128"/>
            </a:endParaRPr>
          </a:p>
        </p:txBody>
      </p:sp>
      <p:sp>
        <p:nvSpPr>
          <p:cNvPr id="17" name="Text Box 36"/>
          <p:cNvSpPr txBox="1">
            <a:spLocks noChangeArrowheads="1"/>
          </p:cNvSpPr>
          <p:nvPr/>
        </p:nvSpPr>
        <p:spPr bwMode="auto">
          <a:xfrm>
            <a:off x="2555776" y="2889742"/>
            <a:ext cx="424847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Faraday-Lenz law</a:t>
            </a:r>
            <a:endParaRPr lang="en-US" i="0" dirty="0">
              <a:latin typeface="Calibri Light" panose="020F0302020204030204" pitchFamily="34" charset="0"/>
              <a:ea typeface="ＭＳ Ｐゴシック" pitchFamily="34" charset="-128"/>
            </a:endParaRPr>
          </a:p>
        </p:txBody>
      </p:sp>
      <p:sp>
        <p:nvSpPr>
          <p:cNvPr id="18" name="Text Box 36"/>
          <p:cNvSpPr txBox="1">
            <a:spLocks noChangeArrowheads="1"/>
          </p:cNvSpPr>
          <p:nvPr/>
        </p:nvSpPr>
        <p:spPr bwMode="auto">
          <a:xfrm>
            <a:off x="2544201" y="3974311"/>
            <a:ext cx="424847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Amp</a:t>
            </a:r>
            <a:r>
              <a:rPr lang="it-IT" i="0" dirty="0" smtClean="0">
                <a:latin typeface="Calibri Light" panose="020F0302020204030204" pitchFamily="34" charset="0"/>
                <a:ea typeface="ＭＳ Ｐゴシック" pitchFamily="34" charset="-128"/>
              </a:rPr>
              <a:t>ère law </a:t>
            </a:r>
            <a:r>
              <a:rPr lang="it-IT" i="0" dirty="0" smtClean="0">
                <a:solidFill>
                  <a:srgbClr val="777777"/>
                </a:solidFill>
                <a:latin typeface="Calibri Light" panose="020F0302020204030204" pitchFamily="34" charset="0"/>
                <a:ea typeface="ＭＳ Ｐゴシック" pitchFamily="34" charset="-128"/>
              </a:rPr>
              <a:t>(with correction)</a:t>
            </a:r>
            <a:endParaRPr lang="en-US" i="0" dirty="0">
              <a:solidFill>
                <a:srgbClr val="777777"/>
              </a:solidFill>
              <a:latin typeface="Calibri Light" panose="020F0302020204030204" pitchFamily="34" charset="0"/>
              <a:ea typeface="ＭＳ Ｐゴシック" pitchFamily="34" charset="-128"/>
            </a:endParaRPr>
          </a:p>
        </p:txBody>
      </p:sp>
      <p:sp>
        <p:nvSpPr>
          <p:cNvPr id="19" name="Text Box 36"/>
          <p:cNvSpPr txBox="1">
            <a:spLocks noChangeArrowheads="1"/>
          </p:cNvSpPr>
          <p:nvPr/>
        </p:nvSpPr>
        <p:spPr bwMode="auto">
          <a:xfrm>
            <a:off x="2554640" y="5274853"/>
            <a:ext cx="4248472" cy="830997"/>
          </a:xfrm>
          <a:prstGeom prst="rect">
            <a:avLst/>
          </a:prstGeom>
          <a:noFill/>
          <a:ln w="9525" algn="ctr">
            <a:noFill/>
            <a:miter lim="800000"/>
            <a:headEnd/>
            <a:tailEnd/>
          </a:ln>
        </p:spPr>
        <p:txBody>
          <a:bodyPr wrap="square">
            <a:spAutoFit/>
          </a:bodyPr>
          <a:lstStyle/>
          <a:p>
            <a:pPr eaLnBrk="0" hangingPunct="0"/>
            <a:r>
              <a:rPr lang="it-IT" i="0" dirty="0" smtClean="0">
                <a:latin typeface="Calibri Light" panose="020F0302020204030204" pitchFamily="34" charset="0"/>
                <a:ea typeface="ＭＳ Ｐゴシック" pitchFamily="34" charset="-128"/>
              </a:rPr>
              <a:t>constitutive laws </a:t>
            </a:r>
          </a:p>
          <a:p>
            <a:pPr eaLnBrk="0" hangingPunct="0"/>
            <a:r>
              <a:rPr lang="it-IT" i="0" dirty="0" smtClean="0">
                <a:latin typeface="Calibri Light" panose="020F0302020204030204" pitchFamily="34" charset="0"/>
                <a:ea typeface="ＭＳ Ｐゴシック" pitchFamily="34" charset="-128"/>
              </a:rPr>
              <a:t>for (simple) materials</a:t>
            </a:r>
            <a:endParaRPr lang="en-US" i="0" dirty="0">
              <a:solidFill>
                <a:srgbClr val="777777"/>
              </a:solidFill>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0" name="TextBox 19"/>
              <p:cNvSpPr txBox="1"/>
              <p:nvPr/>
            </p:nvSpPr>
            <p:spPr>
              <a:xfrm>
                <a:off x="395536" y="5180732"/>
                <a:ext cx="1453026"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solidFill>
                                <a:srgbClr val="777777"/>
                              </a:solidFill>
                              <a:latin typeface="Cambria Math" panose="02040503050406030204" pitchFamily="18" charset="0"/>
                            </a:rPr>
                          </m:ctrlPr>
                        </m:accPr>
                        <m:e>
                          <m:r>
                            <a:rPr lang="en-GB" b="0" i="1" smtClean="0">
                              <a:solidFill>
                                <a:srgbClr val="777777"/>
                              </a:solidFill>
                              <a:latin typeface="Cambria Math" panose="02040503050406030204" pitchFamily="18" charset="0"/>
                            </a:rPr>
                            <m:t>𝐷</m:t>
                          </m:r>
                        </m:e>
                      </m:acc>
                      <m:r>
                        <a:rPr lang="en-GB" b="0">
                          <a:solidFill>
                            <a:srgbClr val="777777"/>
                          </a:solidFill>
                          <a:latin typeface="Cambria Math" panose="02040503050406030204" pitchFamily="18" charset="0"/>
                        </a:rPr>
                        <m:t>=</m:t>
                      </m:r>
                      <m:sSub>
                        <m:sSubPr>
                          <m:ctrlPr>
                            <a:rPr lang="en-GB" b="0" i="1">
                              <a:solidFill>
                                <a:srgbClr val="777777"/>
                              </a:solidFill>
                              <a:latin typeface="Cambria Math" panose="02040503050406030204" pitchFamily="18" charset="0"/>
                            </a:rPr>
                          </m:ctrlPr>
                        </m:sSubPr>
                        <m:e>
                          <m:r>
                            <a:rPr lang="en-GB" b="0" i="1" smtClean="0">
                              <a:solidFill>
                                <a:srgbClr val="777777"/>
                              </a:solidFill>
                              <a:latin typeface="Cambria Math" panose="02040503050406030204" pitchFamily="18" charset="0"/>
                              <a:ea typeface="Cambria Math" panose="02040503050406030204" pitchFamily="18" charset="0"/>
                            </a:rPr>
                            <m:t>𝜀</m:t>
                          </m:r>
                        </m:e>
                        <m:sub>
                          <m:r>
                            <a:rPr lang="en-GB" b="0">
                              <a:solidFill>
                                <a:srgbClr val="777777"/>
                              </a:solidFill>
                              <a:latin typeface="Cambria Math" panose="02040503050406030204" pitchFamily="18" charset="0"/>
                            </a:rPr>
                            <m:t>0</m:t>
                          </m:r>
                        </m:sub>
                      </m:sSub>
                      <m:sSub>
                        <m:sSubPr>
                          <m:ctrlPr>
                            <a:rPr lang="en-GB" b="0" i="1">
                              <a:solidFill>
                                <a:srgbClr val="777777"/>
                              </a:solidFill>
                              <a:latin typeface="Cambria Math" panose="02040503050406030204" pitchFamily="18" charset="0"/>
                            </a:rPr>
                          </m:ctrlPr>
                        </m:sSubPr>
                        <m:e>
                          <m:r>
                            <a:rPr lang="en-GB" b="0">
                              <a:solidFill>
                                <a:srgbClr val="777777"/>
                              </a:solidFill>
                              <a:latin typeface="Cambria Math" panose="02040503050406030204" pitchFamily="18" charset="0"/>
                              <a:ea typeface="Cambria Math" panose="02040503050406030204" pitchFamily="18" charset="0"/>
                            </a:rPr>
                            <m:t>𝜀</m:t>
                          </m:r>
                        </m:e>
                        <m:sub>
                          <m:r>
                            <a:rPr lang="en-GB" b="0" i="1" smtClean="0">
                              <a:solidFill>
                                <a:srgbClr val="777777"/>
                              </a:solidFill>
                              <a:latin typeface="Cambria Math" panose="02040503050406030204" pitchFamily="18" charset="0"/>
                            </a:rPr>
                            <m:t>𝑟</m:t>
                          </m:r>
                        </m:sub>
                      </m:sSub>
                      <m:acc>
                        <m:accPr>
                          <m:chr m:val="⃗"/>
                          <m:ctrlPr>
                            <a:rPr lang="en-GB" b="0" i="1">
                              <a:solidFill>
                                <a:srgbClr val="777777"/>
                              </a:solidFill>
                              <a:latin typeface="Cambria Math" panose="02040503050406030204" pitchFamily="18" charset="0"/>
                            </a:rPr>
                          </m:ctrlPr>
                        </m:accPr>
                        <m:e>
                          <m:r>
                            <a:rPr lang="en-GB" b="0" i="1" smtClean="0">
                              <a:solidFill>
                                <a:srgbClr val="777777"/>
                              </a:solidFill>
                              <a:latin typeface="Cambria Math" panose="02040503050406030204" pitchFamily="18" charset="0"/>
                            </a:rPr>
                            <m:t>𝐸</m:t>
                          </m:r>
                        </m:e>
                      </m:acc>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395536" y="5180732"/>
                <a:ext cx="1453026" cy="414088"/>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482620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Let’s have a closer look at the 3 equations that describe </a:t>
            </a:r>
            <a:r>
              <a:rPr lang="en-US" sz="2800" i="0" kern="0" dirty="0" err="1" smtClean="0">
                <a:solidFill>
                  <a:srgbClr val="0033CC"/>
                </a:solidFill>
                <a:latin typeface="Calibri Light" panose="020F0302020204030204" pitchFamily="34" charset="0"/>
              </a:rPr>
              <a:t>magnetostatics</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605482" y="221158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605482" y="2211589"/>
                <a:ext cx="1326966" cy="41415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2601389" y="3438136"/>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2601389" y="3438136"/>
                <a:ext cx="1295291" cy="41408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601389" y="4664619"/>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2601389" y="4664619"/>
                <a:ext cx="1538563" cy="414088"/>
              </a:xfrm>
              <a:prstGeom prst="rect">
                <a:avLst/>
              </a:prstGeom>
              <a:blipFill>
                <a:blip r:embed="rId5"/>
                <a:stretch>
                  <a:fillRect/>
                </a:stretch>
              </a:blipFill>
            </p:spPr>
            <p:txBody>
              <a:bodyPr/>
              <a:lstStyle/>
              <a:p>
                <a:r>
                  <a:rPr lang="en-GB">
                    <a:noFill/>
                  </a:rPr>
                  <a:t> </a:t>
                </a:r>
              </a:p>
            </p:txBody>
          </p:sp>
        </mc:Fallback>
      </mc:AlternateContent>
      <p:sp>
        <p:nvSpPr>
          <p:cNvPr id="7" name="TextBox 6"/>
          <p:cNvSpPr txBox="1"/>
          <p:nvPr/>
        </p:nvSpPr>
        <p:spPr>
          <a:xfrm>
            <a:off x="4601090" y="2164076"/>
            <a:ext cx="1944216" cy="461665"/>
          </a:xfrm>
          <a:prstGeom prst="rect">
            <a:avLst/>
          </a:prstGeom>
          <a:noFill/>
          <a:ln w="12700">
            <a:noFill/>
          </a:ln>
        </p:spPr>
        <p:txBody>
          <a:bodyPr wrap="square" rtlCol="0">
            <a:spAutoFit/>
          </a:bodyPr>
          <a:lstStyle/>
          <a:p>
            <a:r>
              <a:rPr lang="en-GB" i="0" dirty="0" smtClean="0">
                <a:latin typeface="Calibri Light" panose="020F0302020204030204" pitchFamily="34" charset="0"/>
              </a:rPr>
              <a:t>always holds</a:t>
            </a:r>
            <a:endParaRPr lang="en-US" i="0" dirty="0">
              <a:latin typeface="Calibri Light" panose="020F0302020204030204" pitchFamily="34" charset="0"/>
            </a:endParaRPr>
          </a:p>
        </p:txBody>
      </p:sp>
      <p:sp>
        <p:nvSpPr>
          <p:cNvPr id="8" name="TextBox 7"/>
          <p:cNvSpPr txBox="1"/>
          <p:nvPr/>
        </p:nvSpPr>
        <p:spPr>
          <a:xfrm>
            <a:off x="4595810" y="4664619"/>
            <a:ext cx="3432573" cy="461665"/>
          </a:xfrm>
          <a:prstGeom prst="rect">
            <a:avLst/>
          </a:prstGeom>
          <a:noFill/>
          <a:ln w="12700">
            <a:noFill/>
          </a:ln>
        </p:spPr>
        <p:txBody>
          <a:bodyPr wrap="square" rtlCol="0">
            <a:spAutoFit/>
          </a:bodyPr>
          <a:lstStyle/>
          <a:p>
            <a:r>
              <a:rPr lang="en-GB" i="0" dirty="0" smtClean="0">
                <a:latin typeface="Calibri Light" panose="020F0302020204030204" pitchFamily="34" charset="0"/>
              </a:rPr>
              <a:t>holds for linear materials</a:t>
            </a:r>
            <a:endParaRPr lang="en-US" i="0" dirty="0">
              <a:latin typeface="Calibri Light" panose="020F0302020204030204" pitchFamily="34" charset="0"/>
            </a:endParaRPr>
          </a:p>
        </p:txBody>
      </p:sp>
      <p:sp>
        <p:nvSpPr>
          <p:cNvPr id="9" name="TextBox 8"/>
          <p:cNvSpPr txBox="1"/>
          <p:nvPr/>
        </p:nvSpPr>
        <p:spPr>
          <a:xfrm>
            <a:off x="4595810" y="3414347"/>
            <a:ext cx="3792613" cy="461665"/>
          </a:xfrm>
          <a:prstGeom prst="rect">
            <a:avLst/>
          </a:prstGeom>
          <a:noFill/>
          <a:ln w="12700">
            <a:noFill/>
          </a:ln>
        </p:spPr>
        <p:txBody>
          <a:bodyPr wrap="square" rtlCol="0">
            <a:spAutoFit/>
          </a:bodyPr>
          <a:lstStyle/>
          <a:p>
            <a:r>
              <a:rPr lang="en-GB" i="0" dirty="0" smtClean="0">
                <a:latin typeface="Calibri Light" panose="020F0302020204030204" pitchFamily="34" charset="0"/>
              </a:rPr>
              <a:t>holds for </a:t>
            </a:r>
            <a:r>
              <a:rPr lang="en-GB" i="0" dirty="0" err="1" smtClean="0">
                <a:latin typeface="Calibri Light" panose="020F0302020204030204" pitchFamily="34" charset="0"/>
              </a:rPr>
              <a:t>magnetostatics</a:t>
            </a:r>
            <a:endParaRPr lang="en-US" i="0" dirty="0">
              <a:latin typeface="Calibri Light" panose="020F0302020204030204" pitchFamily="34" charset="0"/>
            </a:endParaRPr>
          </a:p>
        </p:txBody>
      </p:sp>
      <p:sp>
        <p:nvSpPr>
          <p:cNvPr id="10" name="TextBox 9"/>
          <p:cNvSpPr txBox="1"/>
          <p:nvPr/>
        </p:nvSpPr>
        <p:spPr>
          <a:xfrm>
            <a:off x="1840976" y="2177580"/>
            <a:ext cx="540000" cy="461665"/>
          </a:xfrm>
          <a:prstGeom prst="rect">
            <a:avLst/>
          </a:prstGeom>
          <a:noFill/>
          <a:ln w="12700">
            <a:noFill/>
          </a:ln>
        </p:spPr>
        <p:txBody>
          <a:bodyPr wrap="square" rtlCol="0">
            <a:spAutoFit/>
          </a:bodyPr>
          <a:lstStyle/>
          <a:p>
            <a:r>
              <a:rPr lang="en-GB" i="0" dirty="0" smtClean="0">
                <a:solidFill>
                  <a:srgbClr val="FF9933"/>
                </a:solidFill>
                <a:latin typeface="Calibri Light" panose="020F0302020204030204" pitchFamily="34" charset="0"/>
              </a:rPr>
              <a:t>(1)</a:t>
            </a:r>
            <a:endParaRPr lang="en-US" i="0" dirty="0">
              <a:solidFill>
                <a:srgbClr val="FF9933"/>
              </a:solidFill>
              <a:latin typeface="Calibri Light" panose="020F0302020204030204" pitchFamily="34" charset="0"/>
            </a:endParaRPr>
          </a:p>
        </p:txBody>
      </p:sp>
      <p:sp>
        <p:nvSpPr>
          <p:cNvPr id="11" name="TextBox 10"/>
          <p:cNvSpPr txBox="1"/>
          <p:nvPr/>
        </p:nvSpPr>
        <p:spPr>
          <a:xfrm>
            <a:off x="1835696" y="4678123"/>
            <a:ext cx="540000" cy="461665"/>
          </a:xfrm>
          <a:prstGeom prst="rect">
            <a:avLst/>
          </a:prstGeom>
          <a:noFill/>
          <a:ln w="12700">
            <a:noFill/>
          </a:ln>
        </p:spPr>
        <p:txBody>
          <a:bodyPr wrap="square" rtlCol="0">
            <a:spAutoFit/>
          </a:bodyPr>
          <a:lstStyle/>
          <a:p>
            <a:r>
              <a:rPr lang="en-GB" i="0" dirty="0" smtClean="0">
                <a:solidFill>
                  <a:srgbClr val="FF9933"/>
                </a:solidFill>
                <a:latin typeface="Calibri Light" panose="020F0302020204030204" pitchFamily="34" charset="0"/>
              </a:rPr>
              <a:t>(3)</a:t>
            </a:r>
            <a:endParaRPr lang="en-US" i="0" dirty="0">
              <a:solidFill>
                <a:srgbClr val="FF9933"/>
              </a:solidFill>
              <a:latin typeface="Calibri Light" panose="020F0302020204030204" pitchFamily="34" charset="0"/>
            </a:endParaRPr>
          </a:p>
        </p:txBody>
      </p:sp>
      <p:sp>
        <p:nvSpPr>
          <p:cNvPr id="12" name="TextBox 11"/>
          <p:cNvSpPr txBox="1"/>
          <p:nvPr/>
        </p:nvSpPr>
        <p:spPr>
          <a:xfrm>
            <a:off x="1835696" y="3427851"/>
            <a:ext cx="540000" cy="461665"/>
          </a:xfrm>
          <a:prstGeom prst="rect">
            <a:avLst/>
          </a:prstGeom>
          <a:noFill/>
          <a:ln w="12700">
            <a:noFill/>
          </a:ln>
        </p:spPr>
        <p:txBody>
          <a:bodyPr wrap="square" rtlCol="0">
            <a:spAutoFit/>
          </a:bodyPr>
          <a:lstStyle/>
          <a:p>
            <a:r>
              <a:rPr lang="en-GB" i="0" dirty="0" smtClean="0">
                <a:solidFill>
                  <a:srgbClr val="FF9933"/>
                </a:solidFill>
                <a:latin typeface="Calibri Light" panose="020F0302020204030204" pitchFamily="34" charset="0"/>
              </a:rPr>
              <a:t>(2)</a:t>
            </a:r>
            <a:endParaRPr lang="en-US" i="0" dirty="0">
              <a:solidFill>
                <a:srgbClr val="FF9933"/>
              </a:solidFill>
              <a:latin typeface="Calibri Light" panose="020F0302020204030204" pitchFamily="34" charset="0"/>
            </a:endParaRPr>
          </a:p>
        </p:txBody>
      </p:sp>
      <p:sp>
        <p:nvSpPr>
          <p:cNvPr id="2" name="Rectangle 1"/>
          <p:cNvSpPr/>
          <p:nvPr/>
        </p:nvSpPr>
        <p:spPr bwMode="auto">
          <a:xfrm>
            <a:off x="1820456" y="1988840"/>
            <a:ext cx="2304256" cy="864096"/>
          </a:xfrm>
          <a:prstGeom prst="rect">
            <a:avLst/>
          </a:prstGeom>
          <a:noFill/>
          <a:ln w="19050" cap="flat" cmpd="sng" algn="ctr">
            <a:solidFill>
              <a:srgbClr val="FF993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 name="Rectangle 12"/>
          <p:cNvSpPr/>
          <p:nvPr/>
        </p:nvSpPr>
        <p:spPr bwMode="auto">
          <a:xfrm>
            <a:off x="1820456" y="3219075"/>
            <a:ext cx="2304256" cy="864096"/>
          </a:xfrm>
          <a:prstGeom prst="rect">
            <a:avLst/>
          </a:prstGeom>
          <a:noFill/>
          <a:ln w="19050" cap="flat" cmpd="sng" algn="ctr">
            <a:solidFill>
              <a:srgbClr val="FF993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1820456" y="4437112"/>
            <a:ext cx="2304256" cy="864096"/>
          </a:xfrm>
          <a:prstGeom prst="rect">
            <a:avLst/>
          </a:prstGeom>
          <a:noFill/>
          <a:ln w="19050" cap="flat" cmpd="sng" algn="ctr">
            <a:solidFill>
              <a:srgbClr val="FF993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186394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Eq. 1: the magnetic flux tubes wrap around, with neither sources nor sinks</a:t>
            </a:r>
            <a:endParaRPr lang="en-US" sz="2800" b="0" i="0" kern="0" dirty="0" smtClean="0">
              <a:solidFill>
                <a:srgbClr val="FF0000"/>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624724" y="1538979"/>
                <a:ext cx="3971087" cy="77553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𝑥</m:t>
                              </m:r>
                            </m:sub>
                          </m:sSub>
                        </m:num>
                        <m:den>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𝑥</m:t>
                          </m:r>
                        </m:den>
                      </m:f>
                      <m:r>
                        <a:rPr lang="en-GB" b="0" i="1" smtClean="0">
                          <a:latin typeface="Cambria Math" panose="02040503050406030204" pitchFamily="18" charset="0"/>
                        </a:rPr>
                        <m:t>+</m:t>
                      </m:r>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𝑦</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𝑦</m:t>
                          </m:r>
                        </m:den>
                      </m:f>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𝑧</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𝑧</m:t>
                          </m:r>
                        </m:den>
                      </m:f>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24724" y="1538979"/>
                <a:ext cx="3971087" cy="775533"/>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076056" y="1538979"/>
                <a:ext cx="3915367" cy="96872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limLoc m:val="undOvr"/>
                          <m:subHide m:val="on"/>
                          <m:supHide m:val="on"/>
                          <m:ctrlPr>
                            <a:rPr lang="en-GB" b="0" i="1" smtClean="0">
                              <a:solidFill>
                                <a:schemeClr val="tx1"/>
                              </a:solidFill>
                              <a:latin typeface="Cambria Math" panose="02040503050406030204" pitchFamily="18" charset="0"/>
                            </a:rPr>
                          </m:ctrlPr>
                        </m:naryPr>
                        <m:sub/>
                        <m:sup/>
                        <m:e>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𝐵</m:t>
                              </m:r>
                            </m:e>
                          </m:acc>
                          <m:r>
                            <a:rPr lang="en-GB" b="0">
                              <a:solidFill>
                                <a:schemeClr val="tx1"/>
                              </a:solidFill>
                              <a:latin typeface="Cambria Math" panose="02040503050406030204" pitchFamily="18" charset="0"/>
                              <a:ea typeface="Cambria Math" panose="02040503050406030204" pitchFamily="18" charset="0"/>
                            </a:rPr>
                            <m:t>∙</m:t>
                          </m:r>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𝑑𝑆</m:t>
                              </m:r>
                            </m:e>
                          </m:acc>
                        </m:e>
                      </m:nary>
                      <m:r>
                        <a:rPr lang="en-GB" b="0">
                          <a:solidFill>
                            <a:schemeClr val="tx1"/>
                          </a:solidFill>
                          <a:latin typeface="Cambria Math" panose="02040503050406030204" pitchFamily="18" charset="0"/>
                        </a:rPr>
                        <m:t>=</m:t>
                      </m:r>
                      <m:nary>
                        <m:naryPr>
                          <m:chr m:val="∭"/>
                          <m:limLoc m:val="undOvr"/>
                          <m:subHide m:val="on"/>
                          <m:supHide m:val="on"/>
                          <m:ctrlPr>
                            <a:rPr lang="en-GB" b="0" i="1" smtClean="0">
                              <a:solidFill>
                                <a:schemeClr val="tx1"/>
                              </a:solidFill>
                              <a:latin typeface="Cambria Math" panose="02040503050406030204" pitchFamily="18" charset="0"/>
                            </a:rPr>
                          </m:ctrlPr>
                        </m:naryPr>
                        <m:sub/>
                        <m:sup/>
                        <m:e>
                          <m:r>
                            <m:rPr>
                              <m:nor/>
                            </m:rPr>
                            <a:rPr lang="en-GB" b="0" i="0">
                              <a:solidFill>
                                <a:schemeClr val="tx1"/>
                              </a:solidFill>
                              <a:latin typeface="Cambria Math" panose="02040503050406030204" pitchFamily="18" charset="0"/>
                            </a:rPr>
                            <m:t>div</m:t>
                          </m:r>
                          <m:r>
                            <a:rPr lang="en-GB" b="0">
                              <a:solidFill>
                                <a:schemeClr val="tx1"/>
                              </a:solidFill>
                              <a:latin typeface="Cambria Math" panose="02040503050406030204" pitchFamily="18" charset="0"/>
                            </a:rPr>
                            <m:t> </m:t>
                          </m:r>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𝐵</m:t>
                              </m:r>
                            </m:e>
                          </m:acc>
                        </m:e>
                      </m:nary>
                      <m:r>
                        <a:rPr lang="en-GB" b="0" i="1" smtClean="0">
                          <a:solidFill>
                            <a:schemeClr val="tx1"/>
                          </a:solidFill>
                          <a:latin typeface="Cambria Math" panose="02040503050406030204" pitchFamily="18" charset="0"/>
                        </a:rPr>
                        <m:t>𝑑𝑉</m:t>
                      </m:r>
                      <m:r>
                        <a:rPr lang="en-GB" b="0" i="1" smtClean="0">
                          <a:solidFill>
                            <a:schemeClr val="tx1"/>
                          </a:solidFill>
                          <a:latin typeface="Cambria Math" panose="02040503050406030204" pitchFamily="18" charset="0"/>
                        </a:rPr>
                        <m:t>=</m:t>
                      </m:r>
                      <m:r>
                        <a:rPr lang="en-GB" b="0">
                          <a:solidFill>
                            <a:schemeClr val="tx1"/>
                          </a:solidFill>
                          <a:latin typeface="Cambria Math" panose="02040503050406030204" pitchFamily="18" charset="0"/>
                        </a:rPr>
                        <m:t>0</m:t>
                      </m:r>
                    </m:oMath>
                  </m:oMathPara>
                </a14:m>
                <a:endParaRPr lang="en-GB" b="0"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076056" y="1538979"/>
                <a:ext cx="3915367" cy="968727"/>
              </a:xfrm>
              <a:prstGeom prst="rect">
                <a:avLst/>
              </a:prstGeom>
              <a:blipFill>
                <a:blip r:embed="rId4"/>
                <a:stretch>
                  <a:fillRect/>
                </a:stretch>
              </a:blipFill>
            </p:spPr>
            <p:txBody>
              <a:bodyPr/>
              <a:lstStyle/>
              <a:p>
                <a:r>
                  <a:rPr lang="en-GB">
                    <a:noFill/>
                  </a:rPr>
                  <a:t> </a:t>
                </a:r>
              </a:p>
            </p:txBody>
          </p:sp>
        </mc:Fallback>
      </mc:AlternateContent>
      <p:cxnSp>
        <p:nvCxnSpPr>
          <p:cNvPr id="5" name="Straight Arrow Connector 4"/>
          <p:cNvCxnSpPr/>
          <p:nvPr/>
        </p:nvCxnSpPr>
        <p:spPr bwMode="auto">
          <a:xfrm flipH="1" flipV="1">
            <a:off x="6462948" y="2073354"/>
            <a:ext cx="0" cy="720000"/>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910" y="3789320"/>
            <a:ext cx="3734413" cy="252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0608" y="3789320"/>
            <a:ext cx="4441446" cy="2520000"/>
          </a:xfrm>
          <a:prstGeom prst="rect">
            <a:avLst/>
          </a:prstGeom>
        </p:spPr>
      </p:pic>
      <p:sp>
        <p:nvSpPr>
          <p:cNvPr id="10" name="Text Box 36"/>
          <p:cNvSpPr txBox="1">
            <a:spLocks noChangeArrowheads="1"/>
          </p:cNvSpPr>
          <p:nvPr/>
        </p:nvSpPr>
        <p:spPr bwMode="auto">
          <a:xfrm>
            <a:off x="4338712" y="2814887"/>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d</a:t>
            </a:r>
            <a:r>
              <a:rPr lang="en-US" sz="2000" i="0" dirty="0" smtClean="0">
                <a:latin typeface="Calibri Light" panose="020F0302020204030204" pitchFamily="34" charset="0"/>
                <a:ea typeface="ＭＳ Ｐゴシック" pitchFamily="34" charset="-128"/>
              </a:rPr>
              <a:t>ivergence / Gauss theorem </a:t>
            </a:r>
            <a:endParaRPr lang="en-US" sz="2000"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2917180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Eq. 2: electrical currents generate (“stir up”) a magnetic field</a:t>
            </a:r>
            <a:endParaRPr lang="en-US" sz="2800" b="0" i="0" kern="0" dirty="0" smtClean="0">
              <a:solidFill>
                <a:srgbClr val="FF0000"/>
              </a:solidFill>
              <a:latin typeface="Calibri Light" panose="020F030202020403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4252489"/>
            <a:ext cx="4211960" cy="168231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507" y="3664692"/>
            <a:ext cx="3624971" cy="3055030"/>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324203" y="798893"/>
                <a:ext cx="8428269" cy="82990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i="0" smtClean="0">
                          <a:latin typeface="Cambria Math" panose="02040503050406030204" pitchFamily="18" charset="0"/>
                        </a:rPr>
                        <m:t>rot</m:t>
                      </m:r>
                      <m:r>
                        <a:rPr lang="en-GB" b="0" i="1" smtClean="0">
                          <a:latin typeface="Cambria Math" panose="02040503050406030204" pitchFamily="18" charset="0"/>
                        </a:rPr>
                        <m:t> </m:t>
                      </m:r>
                      <m:acc>
                        <m:accPr>
                          <m:chr m:val="⃗"/>
                          <m:ctrlPr>
                            <a:rPr lang="en-GB" b="0" i="1">
                              <a:latin typeface="Cambria Math" panose="02040503050406030204" pitchFamily="18" charset="0"/>
                            </a:rPr>
                          </m:ctrlPr>
                        </m:accPr>
                        <m:e>
                          <m:r>
                            <a:rPr lang="en-GB" b="0">
                              <a:latin typeface="Cambria Math" panose="02040503050406030204" pitchFamily="18" charset="0"/>
                            </a:rPr>
                            <m:t>𝐻</m:t>
                          </m:r>
                        </m:e>
                      </m:acc>
                      <m:r>
                        <a:rPr lang="en-GB" b="0">
                          <a:latin typeface="Cambria Math" panose="02040503050406030204" pitchFamily="18" charset="0"/>
                        </a:rPr>
                        <m:t>=</m:t>
                      </m:r>
                      <m:d>
                        <m:dPr>
                          <m:ctrlPr>
                            <a:rPr lang="en-GB" b="0" i="1" smtClean="0">
                              <a:latin typeface="Cambria Math" panose="02040503050406030204" pitchFamily="18" charset="0"/>
                            </a:rPr>
                          </m:ctrlPr>
                        </m:dPr>
                        <m:e>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𝑧</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𝑦</m:t>
                              </m:r>
                            </m:den>
                          </m:f>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𝑦</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𝑧</m:t>
                              </m:r>
                            </m:den>
                          </m:f>
                        </m:e>
                      </m:d>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𝑖</m:t>
                              </m:r>
                            </m:e>
                            <m:sub>
                              <m:r>
                                <a:rPr lang="en-GB" b="0" i="1" smtClean="0">
                                  <a:latin typeface="Cambria Math" panose="02040503050406030204" pitchFamily="18" charset="0"/>
                                </a:rPr>
                                <m:t>𝑥</m:t>
                              </m:r>
                            </m:sub>
                          </m:sSub>
                        </m:e>
                      </m:acc>
                      <m:r>
                        <a:rPr lang="en-GB" b="0" i="1" smtClean="0">
                          <a:latin typeface="Cambria Math" panose="02040503050406030204" pitchFamily="18" charset="0"/>
                        </a:rPr>
                        <m:t>+</m:t>
                      </m:r>
                      <m:d>
                        <m:dPr>
                          <m:ctrlPr>
                            <a:rPr lang="en-GB" b="0" i="1">
                              <a:latin typeface="Cambria Math" panose="02040503050406030204" pitchFamily="18" charset="0"/>
                            </a:rPr>
                          </m:ctrlPr>
                        </m:dPr>
                        <m:e>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𝑥</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𝑧</m:t>
                              </m:r>
                            </m:den>
                          </m:f>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𝑧</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𝑥</m:t>
                              </m:r>
                            </m:den>
                          </m:f>
                        </m:e>
                      </m:d>
                      <m:acc>
                        <m:accPr>
                          <m:chr m:val="⃗"/>
                          <m:ctrlPr>
                            <a:rPr lang="en-GB" b="0" i="1">
                              <a:latin typeface="Cambria Math" panose="02040503050406030204" pitchFamily="18" charset="0"/>
                            </a:rPr>
                          </m:ctrlPr>
                        </m:accPr>
                        <m:e>
                          <m:sSub>
                            <m:sSubPr>
                              <m:ctrlPr>
                                <a:rPr lang="en-GB" b="0" i="1">
                                  <a:latin typeface="Cambria Math" panose="02040503050406030204" pitchFamily="18" charset="0"/>
                                </a:rPr>
                              </m:ctrlPr>
                            </m:sSubPr>
                            <m:e>
                              <m:r>
                                <a:rPr lang="en-GB" b="0">
                                  <a:latin typeface="Cambria Math" panose="02040503050406030204" pitchFamily="18" charset="0"/>
                                </a:rPr>
                                <m:t>𝑖</m:t>
                              </m:r>
                            </m:e>
                            <m:sub>
                              <m:r>
                                <a:rPr lang="en-GB" b="0" i="1" smtClean="0">
                                  <a:latin typeface="Cambria Math" panose="02040503050406030204" pitchFamily="18" charset="0"/>
                                </a:rPr>
                                <m:t>𝑦</m:t>
                              </m:r>
                            </m:sub>
                          </m:sSub>
                        </m:e>
                      </m:acc>
                      <m:r>
                        <a:rPr lang="en-GB" b="0" i="1" smtClean="0">
                          <a:latin typeface="Cambria Math" panose="02040503050406030204" pitchFamily="18" charset="0"/>
                        </a:rPr>
                        <m:t>+</m:t>
                      </m:r>
                      <m:d>
                        <m:dPr>
                          <m:ctrlPr>
                            <a:rPr lang="en-GB" b="0" i="1">
                              <a:latin typeface="Cambria Math" panose="02040503050406030204" pitchFamily="18" charset="0"/>
                            </a:rPr>
                          </m:ctrlPr>
                        </m:dPr>
                        <m:e>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𝑦</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𝑥</m:t>
                              </m:r>
                            </m:den>
                          </m:f>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rPr>
                              </m:ctrlPr>
                            </m:fPr>
                            <m:num>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𝑥</m:t>
                                  </m:r>
                                </m:sub>
                              </m:sSub>
                            </m:num>
                            <m:den>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𝑦</m:t>
                              </m:r>
                            </m:den>
                          </m:f>
                        </m:e>
                      </m:d>
                      <m:acc>
                        <m:accPr>
                          <m:chr m:val="⃗"/>
                          <m:ctrlPr>
                            <a:rPr lang="en-GB" b="0" i="1">
                              <a:latin typeface="Cambria Math" panose="02040503050406030204" pitchFamily="18" charset="0"/>
                            </a:rPr>
                          </m:ctrlPr>
                        </m:accPr>
                        <m:e>
                          <m:sSub>
                            <m:sSubPr>
                              <m:ctrlPr>
                                <a:rPr lang="en-GB" b="0" i="1">
                                  <a:latin typeface="Cambria Math" panose="02040503050406030204" pitchFamily="18" charset="0"/>
                                </a:rPr>
                              </m:ctrlPr>
                            </m:sSubPr>
                            <m:e>
                              <m:r>
                                <a:rPr lang="en-GB" b="0">
                                  <a:latin typeface="Cambria Math" panose="02040503050406030204" pitchFamily="18" charset="0"/>
                                </a:rPr>
                                <m:t>𝑖</m:t>
                              </m:r>
                            </m:e>
                            <m:sub>
                              <m:r>
                                <a:rPr lang="en-GB" b="0" i="1" smtClean="0">
                                  <a:latin typeface="Cambria Math" panose="02040503050406030204" pitchFamily="18" charset="0"/>
                                </a:rPr>
                                <m:t>𝑧</m:t>
                              </m:r>
                            </m:sub>
                          </m:sSub>
                        </m:e>
                      </m:acc>
                      <m:r>
                        <a:rPr lang="en-GB" b="0" i="1" smtClean="0">
                          <a:latin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𝐽</m:t>
                          </m:r>
                        </m:e>
                      </m:acc>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324203" y="798893"/>
                <a:ext cx="8428269" cy="829907"/>
              </a:xfrm>
              <a:prstGeom prst="rect">
                <a:avLst/>
              </a:prstGeom>
              <a:blipFill>
                <a:blip r:embed="rId5"/>
                <a:stretch>
                  <a:fillRect/>
                </a:stretch>
              </a:blipFill>
            </p:spPr>
            <p:txBody>
              <a:bodyPr/>
              <a:lstStyle/>
              <a:p>
                <a:r>
                  <a:rPr lang="en-GB">
                    <a:noFill/>
                  </a:rPr>
                  <a:t> </a:t>
                </a:r>
              </a:p>
            </p:txBody>
          </p:sp>
        </mc:Fallback>
      </mc:AlternateContent>
      <p:grpSp>
        <p:nvGrpSpPr>
          <p:cNvPr id="2" name="Group 1"/>
          <p:cNvGrpSpPr/>
          <p:nvPr/>
        </p:nvGrpSpPr>
        <p:grpSpPr>
          <a:xfrm>
            <a:off x="1558152" y="1753144"/>
            <a:ext cx="6147729" cy="1755036"/>
            <a:chOff x="1558152" y="1753144"/>
            <a:chExt cx="6147729" cy="1755036"/>
          </a:xfrm>
        </p:grpSpPr>
        <p:cxnSp>
          <p:nvCxnSpPr>
            <p:cNvPr id="15" name="Straight Arrow Connector 14"/>
            <p:cNvCxnSpPr/>
            <p:nvPr/>
          </p:nvCxnSpPr>
          <p:spPr bwMode="auto">
            <a:xfrm flipH="1" flipV="1">
              <a:off x="3682388" y="2339398"/>
              <a:ext cx="0" cy="720000"/>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16" name="TextBox 15"/>
                <p:cNvSpPr txBox="1"/>
                <p:nvPr/>
              </p:nvSpPr>
              <p:spPr>
                <a:xfrm>
                  <a:off x="2463612" y="1753144"/>
                  <a:ext cx="5242269" cy="96872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limLoc m:val="undOvr"/>
                            <m:subHide m:val="on"/>
                            <m:supHide m:val="on"/>
                            <m:ctrlPr>
                              <a:rPr lang="en-GB" b="0" i="1" smtClean="0">
                                <a:solidFill>
                                  <a:schemeClr val="tx1"/>
                                </a:solidFill>
                                <a:latin typeface="Cambria Math" panose="02040503050406030204" pitchFamily="18" charset="0"/>
                              </a:rPr>
                            </m:ctrlPr>
                          </m:naryPr>
                          <m:sub/>
                          <m:sup/>
                          <m:e>
                            <m:acc>
                              <m:accPr>
                                <m:chr m:val="⃗"/>
                                <m:ctrlPr>
                                  <a:rPr lang="en-GB" b="0" i="1" smtClean="0">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𝐻</m:t>
                                </m:r>
                              </m:e>
                            </m:acc>
                            <m:r>
                              <a:rPr lang="en-GB" b="0">
                                <a:solidFill>
                                  <a:schemeClr val="tx1"/>
                                </a:solidFill>
                                <a:latin typeface="Cambria Math" panose="02040503050406030204" pitchFamily="18" charset="0"/>
                                <a:ea typeface="Cambria Math" panose="02040503050406030204" pitchFamily="18" charset="0"/>
                              </a:rPr>
                              <m:t>∙</m:t>
                            </m:r>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𝑑𝑙</m:t>
                                </m:r>
                              </m:e>
                            </m:acc>
                          </m:e>
                        </m:nary>
                        <m:r>
                          <a:rPr lang="en-GB" b="0" i="1" smtClean="0">
                            <a:solidFill>
                              <a:schemeClr val="tx1"/>
                            </a:solidFill>
                            <a:latin typeface="Cambria Math" panose="02040503050406030204" pitchFamily="18" charset="0"/>
                          </a:rPr>
                          <m:t>=</m:t>
                        </m:r>
                        <m:nary>
                          <m:naryPr>
                            <m:chr m:val="∬"/>
                            <m:limLoc m:val="undOvr"/>
                            <m:subHide m:val="on"/>
                            <m:supHide m:val="on"/>
                            <m:ctrlPr>
                              <a:rPr lang="en-GB" b="0" i="1" smtClean="0">
                                <a:solidFill>
                                  <a:schemeClr val="tx1"/>
                                </a:solidFill>
                                <a:latin typeface="Cambria Math" panose="02040503050406030204" pitchFamily="18" charset="0"/>
                              </a:rPr>
                            </m:ctrlPr>
                          </m:naryPr>
                          <m:sub/>
                          <m:sup/>
                          <m:e>
                            <m:r>
                              <m:rPr>
                                <m:sty m:val="p"/>
                              </m:rPr>
                              <a:rPr lang="en-GB" b="0" i="0" smtClean="0">
                                <a:solidFill>
                                  <a:schemeClr val="tx1"/>
                                </a:solidFill>
                                <a:latin typeface="Cambria Math" panose="02040503050406030204" pitchFamily="18" charset="0"/>
                              </a:rPr>
                              <m:t>rot</m:t>
                            </m:r>
                            <m:r>
                              <a:rPr lang="en-GB" b="0">
                                <a:solidFill>
                                  <a:schemeClr val="tx1"/>
                                </a:solidFill>
                                <a:latin typeface="Cambria Math" panose="02040503050406030204" pitchFamily="18" charset="0"/>
                              </a:rPr>
                              <m:t> </m:t>
                            </m:r>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𝐻</m:t>
                                </m:r>
                              </m:e>
                            </m:acc>
                          </m:e>
                        </m:nary>
                        <m:r>
                          <a:rPr lang="en-GB" b="0" i="1" smtClean="0">
                            <a:solidFill>
                              <a:schemeClr val="tx1"/>
                            </a:solidFill>
                            <a:latin typeface="Cambria Math" panose="02040503050406030204" pitchFamily="18" charset="0"/>
                          </a:rPr>
                          <m:t>𝑑𝑆</m:t>
                        </m:r>
                        <m:r>
                          <a:rPr lang="en-GB" b="0">
                            <a:solidFill>
                              <a:schemeClr val="tx1"/>
                            </a:solidFill>
                            <a:latin typeface="Cambria Math" panose="02040503050406030204" pitchFamily="18" charset="0"/>
                          </a:rPr>
                          <m:t>=</m:t>
                        </m:r>
                        <m:nary>
                          <m:naryPr>
                            <m:chr m:val="∬"/>
                            <m:limLoc m:val="undOvr"/>
                            <m:subHide m:val="on"/>
                            <m:supHide m:val="on"/>
                            <m:ctrlPr>
                              <a:rPr lang="en-GB" b="0" i="1" smtClean="0">
                                <a:solidFill>
                                  <a:schemeClr val="tx1"/>
                                </a:solidFill>
                                <a:latin typeface="Cambria Math" panose="02040503050406030204" pitchFamily="18" charset="0"/>
                              </a:rPr>
                            </m:ctrlPr>
                          </m:naryPr>
                          <m:sub/>
                          <m:sup/>
                          <m:e>
                            <m:acc>
                              <m:accPr>
                                <m:chr m:val="⃗"/>
                                <m:ctrlPr>
                                  <a:rPr lang="en-GB" b="0" i="1">
                                    <a:solidFill>
                                      <a:schemeClr val="tx1"/>
                                    </a:solidFill>
                                    <a:latin typeface="Cambria Math" panose="02040503050406030204" pitchFamily="18" charset="0"/>
                                  </a:rPr>
                                </m:ctrlPr>
                              </m:accPr>
                              <m:e>
                                <m:r>
                                  <a:rPr lang="en-GB" b="0" i="1" smtClean="0">
                                    <a:solidFill>
                                      <a:schemeClr val="tx1"/>
                                    </a:solidFill>
                                    <a:latin typeface="Cambria Math" panose="02040503050406030204" pitchFamily="18" charset="0"/>
                                  </a:rPr>
                                  <m:t>𝐽</m:t>
                                </m:r>
                              </m:e>
                            </m:acc>
                          </m:e>
                        </m:nary>
                        <m:r>
                          <a:rPr lang="en-GB" b="0">
                            <a:solidFill>
                              <a:schemeClr val="tx1"/>
                            </a:solidFill>
                            <a:latin typeface="Cambria Math" panose="02040503050406030204" pitchFamily="18" charset="0"/>
                          </a:rPr>
                          <m:t>𝑑𝑆</m:t>
                        </m:r>
                        <m:r>
                          <a:rPr lang="en-GB" b="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𝑁𝐼</m:t>
                        </m:r>
                      </m:oMath>
                    </m:oMathPara>
                  </a14:m>
                  <a:endParaRPr lang="en-GB" b="0" dirty="0">
                    <a:solidFill>
                      <a:schemeClr val="tx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463612" y="1753144"/>
                  <a:ext cx="5242269" cy="968727"/>
                </a:xfrm>
                <a:prstGeom prst="rect">
                  <a:avLst/>
                </a:prstGeom>
                <a:blipFill>
                  <a:blip r:embed="rId6"/>
                  <a:stretch>
                    <a:fillRect/>
                  </a:stretch>
                </a:blipFill>
              </p:spPr>
              <p:txBody>
                <a:bodyPr/>
                <a:lstStyle/>
                <a:p>
                  <a:r>
                    <a:rPr lang="en-GB">
                      <a:noFill/>
                    </a:rPr>
                    <a:t> </a:t>
                  </a:r>
                </a:p>
              </p:txBody>
            </p:sp>
          </mc:Fallback>
        </mc:AlternateContent>
        <p:sp>
          <p:nvSpPr>
            <p:cNvPr id="17" name="Text Box 36"/>
            <p:cNvSpPr txBox="1">
              <a:spLocks noChangeArrowheads="1"/>
            </p:cNvSpPr>
            <p:nvPr/>
          </p:nvSpPr>
          <p:spPr bwMode="auto">
            <a:xfrm>
              <a:off x="1558152" y="3108070"/>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Kelvin–Stokes theorem </a:t>
              </a:r>
            </a:p>
          </p:txBody>
        </p:sp>
      </p:grpSp>
    </p:spTree>
    <p:extLst>
      <p:ext uri="{BB962C8B-B14F-4D97-AF65-F5344CB8AC3E}">
        <p14:creationId xmlns:p14="http://schemas.microsoft.com/office/powerpoint/2010/main" val="2174808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From </a:t>
            </a:r>
            <a:r>
              <a:rPr lang="en-GB" sz="2800" i="0" kern="0" dirty="0" err="1" smtClean="0">
                <a:solidFill>
                  <a:srgbClr val="0033CC"/>
                </a:solidFill>
                <a:latin typeface="Calibri Light" panose="020F0302020204030204" pitchFamily="34" charset="0"/>
              </a:rPr>
              <a:t>Eqs</a:t>
            </a:r>
            <a:r>
              <a:rPr lang="en-GB" sz="2800" i="0" kern="0" dirty="0" smtClean="0">
                <a:solidFill>
                  <a:srgbClr val="0033CC"/>
                </a:solidFill>
                <a:latin typeface="Calibri Light" panose="020F0302020204030204" pitchFamily="34" charset="0"/>
              </a:rPr>
              <a:t>. 2 and 3 we can derive </a:t>
            </a:r>
            <a:r>
              <a:rPr lang="en-GB" sz="2800" i="0" kern="0" dirty="0" err="1" smtClean="0">
                <a:solidFill>
                  <a:srgbClr val="0033CC"/>
                </a:solidFill>
                <a:latin typeface="Calibri Light" panose="020F0302020204030204" pitchFamily="34" charset="0"/>
              </a:rPr>
              <a:t>Biot</a:t>
            </a:r>
            <a:r>
              <a:rPr lang="en-GB" sz="2800" i="0" kern="0" dirty="0" smtClean="0">
                <a:solidFill>
                  <a:srgbClr val="0033CC"/>
                </a:solidFill>
                <a:latin typeface="Calibri Light" panose="020F0302020204030204" pitchFamily="34" charset="0"/>
              </a:rPr>
              <a:t>-Savart law</a:t>
            </a:r>
            <a:endParaRPr lang="en-US" sz="2800" b="0" i="0" kern="0" dirty="0" smtClean="0">
              <a:solidFill>
                <a:srgbClr val="FF0000"/>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1115616" y="1268760"/>
                <a:ext cx="1645772" cy="96872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limLoc m:val="undOvr"/>
                          <m:subHide m:val="on"/>
                          <m:supHide m:val="on"/>
                          <m:ctrlPr>
                            <a:rPr lang="en-GB" b="0" i="1" smtClean="0">
                              <a:solidFill>
                                <a:schemeClr val="tx1"/>
                              </a:solidFill>
                              <a:latin typeface="Cambria Math" panose="02040503050406030204" pitchFamily="18" charset="0"/>
                            </a:rPr>
                          </m:ctrlPr>
                        </m:naryPr>
                        <m:sub/>
                        <m:sup/>
                        <m:e>
                          <m:acc>
                            <m:accPr>
                              <m:chr m:val="⃗"/>
                              <m:ctrlPr>
                                <a:rPr lang="en-GB" b="0" i="1" smtClean="0">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𝐻</m:t>
                              </m:r>
                            </m:e>
                          </m:acc>
                          <m:r>
                            <a:rPr lang="en-GB" b="0">
                              <a:solidFill>
                                <a:schemeClr val="tx1"/>
                              </a:solidFill>
                              <a:latin typeface="Cambria Math" panose="02040503050406030204" pitchFamily="18" charset="0"/>
                              <a:ea typeface="Cambria Math" panose="02040503050406030204" pitchFamily="18" charset="0"/>
                            </a:rPr>
                            <m:t>∙</m:t>
                          </m:r>
                          <m:acc>
                            <m:accPr>
                              <m:chr m:val="⃗"/>
                              <m:ctrlPr>
                                <a:rPr lang="en-GB" b="0" i="1">
                                  <a:solidFill>
                                    <a:schemeClr val="tx1"/>
                                  </a:solidFill>
                                  <a:latin typeface="Cambria Math" panose="02040503050406030204" pitchFamily="18" charset="0"/>
                                </a:rPr>
                              </m:ctrlPr>
                            </m:accPr>
                            <m:e>
                              <m:r>
                                <a:rPr lang="en-GB" b="0">
                                  <a:solidFill>
                                    <a:schemeClr val="tx1"/>
                                  </a:solidFill>
                                  <a:latin typeface="Cambria Math" panose="02040503050406030204" pitchFamily="18" charset="0"/>
                                </a:rPr>
                                <m:t>𝑑𝑙</m:t>
                              </m:r>
                            </m:e>
                          </m:acc>
                        </m:e>
                      </m:nary>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𝐼</m:t>
                      </m:r>
                    </m:oMath>
                  </m:oMathPara>
                </a14:m>
                <a:endParaRPr lang="en-GB" b="0" dirty="0">
                  <a:solidFill>
                    <a:schemeClr val="tx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115616" y="1268760"/>
                <a:ext cx="1645772" cy="96872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115616" y="4502911"/>
                <a:ext cx="1231747"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1115616" y="4502911"/>
                <a:ext cx="1231747" cy="414088"/>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938502" y="2455623"/>
                <a:ext cx="1587422" cy="369332"/>
              </a:xfrm>
              <a:prstGeom prst="rect">
                <a:avLst/>
              </a:prstGeom>
              <a:noFill/>
            </p:spPr>
            <p:txBody>
              <a:bodyPr wrap="none" lIns="0" tIns="0" rIns="0" bIns="0" rtlCol="0">
                <a:spAutoFit/>
              </a:bodyPr>
              <a:lstStyle/>
              <a:p>
                <a:r>
                  <a:rPr lang="en-GB" b="0" dirty="0" smtClean="0"/>
                  <a:t>H </a:t>
                </a:r>
                <a14:m>
                  <m:oMath xmlns:m="http://schemas.openxmlformats.org/officeDocument/2006/math">
                    <m:d>
                      <m:dPr>
                        <m:ctrlPr>
                          <a:rPr lang="en-GB" b="0" i="1" smtClean="0">
                            <a:latin typeface="Cambria Math" panose="02040503050406030204" pitchFamily="18" charset="0"/>
                          </a:rPr>
                        </m:ctrlPr>
                      </m:dPr>
                      <m:e>
                        <m:r>
                          <a:rPr lang="it-IT" b="0" i="1" smtClean="0">
                            <a:latin typeface="Cambria Math" panose="02040503050406030204" pitchFamily="18" charset="0"/>
                          </a:rPr>
                          <m:t>2</m:t>
                        </m:r>
                        <m:r>
                          <a:rPr lang="it-IT" b="0" i="1" smtClean="0">
                            <a:latin typeface="Cambria Math" panose="02040503050406030204" pitchFamily="18" charset="0"/>
                            <a:ea typeface="Cambria Math" panose="02040503050406030204" pitchFamily="18" charset="0"/>
                          </a:rPr>
                          <m:t>𝜋</m:t>
                        </m:r>
                        <m:r>
                          <a:rPr lang="it-IT" b="0" i="1" smtClean="0">
                            <a:latin typeface="Cambria Math" panose="02040503050406030204" pitchFamily="18" charset="0"/>
                            <a:ea typeface="Cambria Math" panose="02040503050406030204" pitchFamily="18" charset="0"/>
                          </a:rPr>
                          <m:t>𝑟</m:t>
                        </m:r>
                      </m:e>
                    </m:d>
                    <m:r>
                      <a:rPr lang="en-GB" b="0">
                        <a:latin typeface="Cambria Math" panose="02040503050406030204" pitchFamily="18" charset="0"/>
                      </a:rPr>
                      <m:t>=</m:t>
                    </m:r>
                    <m:r>
                      <a:rPr lang="it-IT" b="0" i="1" smtClean="0">
                        <a:latin typeface="Cambria Math" panose="02040503050406030204" pitchFamily="18" charset="0"/>
                      </a:rPr>
                      <m:t>𝐼</m:t>
                    </m:r>
                  </m:oMath>
                </a14:m>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1938502" y="2455623"/>
                <a:ext cx="1587422" cy="369332"/>
              </a:xfrm>
              <a:prstGeom prst="rect">
                <a:avLst/>
              </a:prstGeom>
              <a:blipFill>
                <a:blip r:embed="rId6"/>
                <a:stretch>
                  <a:fillRect l="-11923" t="-26667" r="-5000"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026912" y="3043090"/>
                <a:ext cx="1215846" cy="6914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rPr>
                        <m:t>𝐻</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𝐼</m:t>
                          </m:r>
                        </m:num>
                        <m:den>
                          <m:r>
                            <a:rPr lang="it-IT" b="0">
                              <a:latin typeface="Cambria Math" panose="02040503050406030204" pitchFamily="18" charset="0"/>
                            </a:rPr>
                            <m:t>2</m:t>
                          </m:r>
                          <m:r>
                            <a:rPr lang="it-IT" b="0">
                              <a:latin typeface="Cambria Math" panose="02040503050406030204" pitchFamily="18" charset="0"/>
                              <a:ea typeface="Cambria Math" panose="02040503050406030204" pitchFamily="18" charset="0"/>
                            </a:rPr>
                            <m:t>𝜋</m:t>
                          </m:r>
                          <m:r>
                            <a:rPr lang="it-IT" b="0">
                              <a:latin typeface="Cambria Math" panose="02040503050406030204" pitchFamily="18" charset="0"/>
                              <a:ea typeface="Cambria Math" panose="02040503050406030204" pitchFamily="18" charset="0"/>
                            </a:rPr>
                            <m:t>𝑟</m:t>
                          </m:r>
                        </m:den>
                      </m:f>
                    </m:oMath>
                  </m:oMathPara>
                </a14:m>
                <a:endParaRPr lang="en-GB"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026912" y="3043090"/>
                <a:ext cx="1215846" cy="691408"/>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2347363" y="5153695"/>
                <a:ext cx="2137188" cy="6914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r>
                        <a:rPr lang="en-GB" b="0" i="1" smtClean="0">
                          <a:latin typeface="Cambria Math" panose="02040503050406030204" pitchFamily="18" charset="0"/>
                        </a:rPr>
                        <m:t>𝐻</m:t>
                      </m:r>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r>
                            <a:rPr lang="en-GB" b="0" i="1" smtClean="0">
                              <a:latin typeface="Cambria Math" panose="02040503050406030204" pitchFamily="18" charset="0"/>
                            </a:rPr>
                            <m:t>𝐼</m:t>
                          </m:r>
                        </m:num>
                        <m:den>
                          <m:r>
                            <a:rPr lang="it-IT" b="0">
                              <a:latin typeface="Cambria Math" panose="02040503050406030204" pitchFamily="18" charset="0"/>
                            </a:rPr>
                            <m:t>2</m:t>
                          </m:r>
                          <m:r>
                            <a:rPr lang="it-IT" b="0">
                              <a:latin typeface="Cambria Math" panose="02040503050406030204" pitchFamily="18" charset="0"/>
                              <a:ea typeface="Cambria Math" panose="02040503050406030204" pitchFamily="18" charset="0"/>
                            </a:rPr>
                            <m:t>𝜋</m:t>
                          </m:r>
                          <m:r>
                            <a:rPr lang="it-IT" b="0">
                              <a:latin typeface="Cambria Math" panose="02040503050406030204" pitchFamily="18" charset="0"/>
                              <a:ea typeface="Cambria Math" panose="02040503050406030204" pitchFamily="18" charset="0"/>
                            </a:rPr>
                            <m:t>𝑟</m:t>
                          </m:r>
                        </m:den>
                      </m:f>
                    </m:oMath>
                  </m:oMathPara>
                </a14:m>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2347363" y="5153695"/>
                <a:ext cx="2137188" cy="691408"/>
              </a:xfrm>
              <a:prstGeom prst="rect">
                <a:avLst/>
              </a:prstGeom>
              <a:blipFill>
                <a:blip r:embed="rId8"/>
                <a:stretch>
                  <a:fillRect/>
                </a:stretch>
              </a:blipFill>
            </p:spPr>
            <p:txBody>
              <a:bodyPr/>
              <a:lstStyle/>
              <a:p>
                <a:r>
                  <a:rPr lang="en-GB">
                    <a:noFill/>
                  </a:rPr>
                  <a:t> </a:t>
                </a:r>
              </a:p>
            </p:txBody>
          </p:sp>
        </mc:Fallback>
      </mc:AlternateContent>
      <p:grpSp>
        <p:nvGrpSpPr>
          <p:cNvPr id="5" name="Group 4"/>
          <p:cNvGrpSpPr/>
          <p:nvPr/>
        </p:nvGrpSpPr>
        <p:grpSpPr>
          <a:xfrm>
            <a:off x="4890285" y="1808594"/>
            <a:ext cx="3624971" cy="3127445"/>
            <a:chOff x="4890285" y="1808594"/>
            <a:chExt cx="3624971" cy="3127445"/>
          </a:xfrm>
        </p:grpSpPr>
        <p:pic>
          <p:nvPicPr>
            <p:cNvPr id="23" name="Pictur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90285" y="1881009"/>
              <a:ext cx="3624971" cy="3055030"/>
            </a:xfrm>
            <a:prstGeom prst="rect">
              <a:avLst/>
            </a:prstGeom>
          </p:spPr>
        </p:pic>
        <p:grpSp>
          <p:nvGrpSpPr>
            <p:cNvPr id="3" name="Group 2"/>
            <p:cNvGrpSpPr/>
            <p:nvPr/>
          </p:nvGrpSpPr>
          <p:grpSpPr>
            <a:xfrm>
              <a:off x="6864826" y="2850355"/>
              <a:ext cx="785778" cy="476755"/>
              <a:chOff x="6864826" y="2850355"/>
              <a:chExt cx="785778" cy="476755"/>
            </a:xfrm>
          </p:grpSpPr>
          <p:cxnSp>
            <p:nvCxnSpPr>
              <p:cNvPr id="21" name="Straight Arrow Connector 20"/>
              <p:cNvCxnSpPr/>
              <p:nvPr/>
            </p:nvCxnSpPr>
            <p:spPr>
              <a:xfrm flipV="1">
                <a:off x="6864826" y="3140968"/>
                <a:ext cx="587494" cy="186142"/>
              </a:xfrm>
              <a:prstGeom prst="straightConnector1">
                <a:avLst/>
              </a:prstGeom>
              <a:ln w="254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
            <p:nvSpPr>
              <p:cNvPr id="2" name="Oval 1"/>
              <p:cNvSpPr/>
              <p:nvPr/>
            </p:nvSpPr>
            <p:spPr bwMode="auto">
              <a:xfrm>
                <a:off x="7403611" y="2850355"/>
                <a:ext cx="246993" cy="246993"/>
              </a:xfrm>
              <a:prstGeom prst="ellips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2" name="TextBox 21"/>
            <p:cNvSpPr txBox="1"/>
            <p:nvPr/>
          </p:nvSpPr>
          <p:spPr>
            <a:xfrm>
              <a:off x="7380312" y="2724937"/>
              <a:ext cx="259644" cy="461665"/>
            </a:xfrm>
            <a:prstGeom prst="rect">
              <a:avLst/>
            </a:prstGeom>
            <a:noFill/>
          </p:spPr>
          <p:txBody>
            <a:bodyPr wrap="square" rtlCol="0">
              <a:spAutoFit/>
            </a:bodyPr>
            <a:lstStyle/>
            <a:p>
              <a:r>
                <a:rPr lang="fr-CH" b="0" dirty="0" smtClean="0">
                  <a:solidFill>
                    <a:srgbClr val="00B050"/>
                  </a:solidFill>
                  <a:latin typeface="Calibri" panose="020F0502020204030204" pitchFamily="34" charset="0"/>
                </a:rPr>
                <a:t>r</a:t>
              </a:r>
              <a:endParaRPr lang="en-GB" b="0" dirty="0">
                <a:solidFill>
                  <a:srgbClr val="00B050"/>
                </a:solidFill>
                <a:latin typeface="Calibri" panose="020F0502020204030204" pitchFamily="34" charset="0"/>
              </a:endParaRPr>
            </a:p>
          </p:txBody>
        </p:sp>
        <p:sp>
          <p:nvSpPr>
            <p:cNvPr id="14" name="TextBox 13"/>
            <p:cNvSpPr txBox="1"/>
            <p:nvPr/>
          </p:nvSpPr>
          <p:spPr>
            <a:xfrm>
              <a:off x="6372200" y="1808594"/>
              <a:ext cx="259644" cy="461665"/>
            </a:xfrm>
            <a:prstGeom prst="rect">
              <a:avLst/>
            </a:prstGeom>
            <a:noFill/>
          </p:spPr>
          <p:txBody>
            <a:bodyPr wrap="square" rtlCol="0">
              <a:spAutoFit/>
            </a:bodyPr>
            <a:lstStyle/>
            <a:p>
              <a:r>
                <a:rPr lang="fr-CH" b="0" dirty="0" smtClean="0">
                  <a:solidFill>
                    <a:srgbClr val="00B050"/>
                  </a:solidFill>
                  <a:latin typeface="Calibri" panose="020F0502020204030204" pitchFamily="34" charset="0"/>
                </a:rPr>
                <a:t>I</a:t>
              </a:r>
              <a:endParaRPr lang="en-GB" b="0" dirty="0">
                <a:solidFill>
                  <a:srgbClr val="00B050"/>
                </a:solidFill>
                <a:latin typeface="Calibri" panose="020F0502020204030204" pitchFamily="34" charset="0"/>
              </a:endParaRPr>
            </a:p>
          </p:txBody>
        </p:sp>
      </p:grpSp>
    </p:spTree>
    <p:extLst>
      <p:ext uri="{BB962C8B-B14F-4D97-AF65-F5344CB8AC3E}">
        <p14:creationId xmlns:p14="http://schemas.microsoft.com/office/powerpoint/2010/main" val="3342521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Eq. 3 relates the effect (B) to the cause (H)</a:t>
            </a:r>
            <a:endParaRPr lang="en-US" sz="2800" b="0" i="0" kern="0" dirty="0" smtClean="0">
              <a:solidFill>
                <a:srgbClr val="FF0000"/>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4494863" y="4992051"/>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4494863" y="4992051"/>
                <a:ext cx="1538563" cy="414088"/>
              </a:xfrm>
              <a:prstGeom prst="rect">
                <a:avLst/>
              </a:prstGeom>
              <a:blipFill>
                <a:blip r:embed="rId3"/>
                <a:stretch>
                  <a:fillRect/>
                </a:stretch>
              </a:blipFill>
            </p:spPr>
            <p:txBody>
              <a:bodyPr/>
              <a:lstStyle/>
              <a:p>
                <a:r>
                  <a:rPr lang="en-GB">
                    <a:noFill/>
                  </a:rPr>
                  <a:t> </a:t>
                </a:r>
              </a:p>
            </p:txBody>
          </p:sp>
        </mc:Fallback>
      </mc:AlternateContent>
      <p:sp>
        <p:nvSpPr>
          <p:cNvPr id="11" name="TextBox 10"/>
          <p:cNvSpPr txBox="1"/>
          <p:nvPr/>
        </p:nvSpPr>
        <p:spPr>
          <a:xfrm>
            <a:off x="2195736" y="1700808"/>
            <a:ext cx="2625568"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In a linear material</a:t>
            </a:r>
            <a:endParaRPr lang="en-US" i="0"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707904" y="2373834"/>
                <a:ext cx="310406"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3707904" y="2373834"/>
                <a:ext cx="310406" cy="414088"/>
              </a:xfrm>
              <a:prstGeom prst="rect">
                <a:avLst/>
              </a:prstGeom>
              <a:blipFill>
                <a:blip r:embed="rId4"/>
                <a:stretch>
                  <a:fillRect/>
                </a:stretch>
              </a:blipFill>
            </p:spPr>
            <p:txBody>
              <a:bodyPr/>
              <a:lstStyle/>
              <a:p>
                <a:r>
                  <a:rPr lang="en-GB">
                    <a:noFill/>
                  </a:rPr>
                  <a:t> </a:t>
                </a:r>
              </a:p>
            </p:txBody>
          </p:sp>
        </mc:Fallback>
      </mc:AlternateContent>
      <p:sp>
        <p:nvSpPr>
          <p:cNvPr id="14" name="TextBox 13"/>
          <p:cNvSpPr txBox="1"/>
          <p:nvPr/>
        </p:nvSpPr>
        <p:spPr>
          <a:xfrm>
            <a:off x="2899176" y="2999283"/>
            <a:ext cx="2625568"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produces</a:t>
            </a:r>
            <a:endParaRPr lang="en-US" i="0"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428821" y="3672309"/>
                <a:ext cx="287195"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oMath>
                  </m:oMathPara>
                </a14:m>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4428821" y="3672309"/>
                <a:ext cx="287195" cy="414088"/>
              </a:xfrm>
              <a:prstGeom prst="rect">
                <a:avLst/>
              </a:prstGeom>
              <a:blipFill>
                <a:blip r:embed="rId5"/>
                <a:stretch>
                  <a:fillRect/>
                </a:stretch>
              </a:blipFill>
            </p:spPr>
            <p:txBody>
              <a:bodyPr/>
              <a:lstStyle/>
              <a:p>
                <a:r>
                  <a:rPr lang="en-GB">
                    <a:noFill/>
                  </a:rPr>
                  <a:t> </a:t>
                </a:r>
              </a:p>
            </p:txBody>
          </p:sp>
        </mc:Fallback>
      </mc:AlternateContent>
      <p:sp>
        <p:nvSpPr>
          <p:cNvPr id="17" name="TextBox 16"/>
          <p:cNvSpPr txBox="1"/>
          <p:nvPr/>
        </p:nvSpPr>
        <p:spPr>
          <a:xfrm>
            <a:off x="3602616" y="4297758"/>
            <a:ext cx="2625568"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according to </a:t>
            </a:r>
            <a:endParaRPr lang="en-US" i="0" dirty="0">
              <a:latin typeface="Calibri Light" panose="020F0302020204030204" pitchFamily="34" charset="0"/>
            </a:endParaRPr>
          </a:p>
        </p:txBody>
      </p:sp>
    </p:spTree>
    <p:extLst>
      <p:ext uri="{BB962C8B-B14F-4D97-AF65-F5344CB8AC3E}">
        <p14:creationId xmlns:p14="http://schemas.microsoft.com/office/powerpoint/2010/main" val="36773365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In a nonlinear material (</a:t>
            </a:r>
            <a:r>
              <a:rPr lang="en-GB" sz="2800" i="0" kern="0" dirty="0">
                <a:solidFill>
                  <a:srgbClr val="0033CC"/>
                </a:solidFill>
                <a:latin typeface="Calibri Light" panose="020F0302020204030204" pitchFamily="34" charset="0"/>
              </a:rPr>
              <a:t>with for ex</a:t>
            </a:r>
            <a:r>
              <a:rPr lang="en-GB" sz="2800" i="0" kern="0" dirty="0" smtClean="0">
                <a:solidFill>
                  <a:srgbClr val="0033CC"/>
                </a:solidFill>
                <a:latin typeface="Calibri Light" panose="020F0302020204030204" pitchFamily="34" charset="0"/>
              </a:rPr>
              <a:t>. saturation and hysteresis), the constitutive law becomes more complex</a:t>
            </a:r>
            <a:endParaRPr lang="en-US" sz="2800" b="0" i="0" kern="0" dirty="0" smtClean="0">
              <a:solidFill>
                <a:srgbClr val="FF0000"/>
              </a:solidFill>
              <a:latin typeface="Calibri Light" panose="020F0302020204030204" pitchFamily="34" charset="0"/>
            </a:endParaRPr>
          </a:p>
        </p:txBody>
      </p:sp>
      <p:grpSp>
        <p:nvGrpSpPr>
          <p:cNvPr id="3" name="Group 2"/>
          <p:cNvGrpSpPr/>
          <p:nvPr/>
        </p:nvGrpSpPr>
        <p:grpSpPr>
          <a:xfrm>
            <a:off x="458978" y="1307997"/>
            <a:ext cx="8001454" cy="5073331"/>
            <a:chOff x="323528" y="1656899"/>
            <a:chExt cx="8001454" cy="5073331"/>
          </a:xfrm>
        </p:grpSpPr>
        <p:pic>
          <p:nvPicPr>
            <p:cNvPr id="12" name="Picture 4" descr="http://hyperphysics.phy-astr.gsu.edu/hbase/solids/imgsol/hyloo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56899"/>
              <a:ext cx="8001454" cy="507333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300192" y="4182164"/>
              <a:ext cx="360000" cy="360000"/>
            </a:xfrm>
            <a:prstGeom prst="rect">
              <a:avLst/>
            </a:prstGeom>
            <a:solidFill>
              <a:srgbClr val="FFFFFF"/>
            </a:solidFill>
            <a:ln w="12700">
              <a:noFill/>
            </a:ln>
          </p:spPr>
          <p:txBody>
            <a:bodyPr wrap="square" rtlCol="0">
              <a:spAutoFit/>
            </a:bodyPr>
            <a:lstStyle/>
            <a:p>
              <a:pPr algn="ctr"/>
              <a:r>
                <a:rPr lang="en-GB" sz="2000" i="0" dirty="0" smtClean="0">
                  <a:latin typeface="Calibri Light" panose="020F0302020204030204" pitchFamily="34" charset="0"/>
                </a:rPr>
                <a:t>H</a:t>
              </a:r>
              <a:endParaRPr lang="en-US" sz="2000" i="0" dirty="0">
                <a:latin typeface="Calibri Light" panose="020F0302020204030204" pitchFamily="34" charset="0"/>
              </a:endParaRPr>
            </a:p>
          </p:txBody>
        </p:sp>
        <p:sp>
          <p:nvSpPr>
            <p:cNvPr id="19" name="TextBox 18"/>
            <p:cNvSpPr txBox="1"/>
            <p:nvPr/>
          </p:nvSpPr>
          <p:spPr>
            <a:xfrm>
              <a:off x="4595811" y="2420888"/>
              <a:ext cx="360000" cy="400110"/>
            </a:xfrm>
            <a:prstGeom prst="rect">
              <a:avLst/>
            </a:prstGeom>
            <a:solidFill>
              <a:srgbClr val="FFFFFF"/>
            </a:solidFill>
            <a:ln w="12700">
              <a:noFill/>
            </a:ln>
          </p:spPr>
          <p:txBody>
            <a:bodyPr wrap="square" rtlCol="0">
              <a:spAutoFit/>
            </a:bodyPr>
            <a:lstStyle/>
            <a:p>
              <a:pPr algn="ctr"/>
              <a:r>
                <a:rPr lang="en-GB" sz="2000" i="0" dirty="0" smtClean="0">
                  <a:latin typeface="Calibri Light" panose="020F0302020204030204" pitchFamily="34" charset="0"/>
                </a:rPr>
                <a:t>B</a:t>
              </a:r>
              <a:endParaRPr lang="en-US" sz="2000" i="0" dirty="0">
                <a:latin typeface="Calibri Light" panose="020F0302020204030204" pitchFamily="34" charset="0"/>
              </a:endParaRPr>
            </a:p>
          </p:txBody>
        </p:sp>
      </p:grpSp>
      <mc:AlternateContent xmlns:mc="http://schemas.openxmlformats.org/markup-compatibility/2006" xmlns:a14="http://schemas.microsoft.com/office/drawing/2010/main">
        <mc:Choice Requires="a14">
          <p:sp>
            <p:nvSpPr>
              <p:cNvPr id="7" name="TextBox 6"/>
              <p:cNvSpPr txBox="1"/>
              <p:nvPr/>
            </p:nvSpPr>
            <p:spPr>
              <a:xfrm>
                <a:off x="755576" y="1307997"/>
                <a:ext cx="1687193" cy="4544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𝑓</m:t>
                          </m:r>
                        </m:e>
                      </m:acc>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a:latin typeface="Cambria Math" panose="02040503050406030204" pitchFamily="18" charset="0"/>
                                </a:rPr>
                                <m:t>𝐻</m:t>
                              </m:r>
                            </m:e>
                          </m:acc>
                        </m:e>
                      </m:d>
                    </m:oMath>
                  </m:oMathPara>
                </a14:m>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755576" y="1307997"/>
                <a:ext cx="1687193" cy="45442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06030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most of our simulations we use a simple BH model for the material: this is a typical curve for an electrical steel</a:t>
            </a:r>
            <a:endParaRPr lang="en-US" sz="2800" b="0" i="0" kern="0" dirty="0" smtClean="0">
              <a:solidFill>
                <a:srgbClr val="FF0000"/>
              </a:solidFill>
              <a:latin typeface="Calibri Light" panose="020F0302020204030204" pitchFamily="34" charset="0"/>
            </a:endParaRPr>
          </a:p>
        </p:txBody>
      </p:sp>
      <p:pic>
        <p:nvPicPr>
          <p:cNvPr id="2" name="Picture 1"/>
          <p:cNvPicPr>
            <a:picLocks noChangeAspect="1"/>
          </p:cNvPicPr>
          <p:nvPr/>
        </p:nvPicPr>
        <p:blipFill>
          <a:blip r:embed="rId3"/>
          <a:stretch>
            <a:fillRect/>
          </a:stretch>
        </p:blipFill>
        <p:spPr>
          <a:xfrm>
            <a:off x="797054" y="1312501"/>
            <a:ext cx="7549889" cy="5006072"/>
          </a:xfrm>
          <a:prstGeom prst="rect">
            <a:avLst/>
          </a:prstGeom>
        </p:spPr>
      </p:pic>
    </p:spTree>
    <p:extLst>
      <p:ext uri="{BB962C8B-B14F-4D97-AF65-F5344CB8AC3E}">
        <p14:creationId xmlns:p14="http://schemas.microsoft.com/office/powerpoint/2010/main" val="17179654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Now, why do the </a:t>
            </a:r>
            <a:r>
              <a:rPr lang="en-US" sz="2800" i="0" kern="0" dirty="0">
                <a:solidFill>
                  <a:srgbClr val="0033CC"/>
                </a:solidFill>
                <a:latin typeface="Calibri Light" panose="020F0302020204030204" pitchFamily="34" charset="0"/>
              </a:rPr>
              <a:t>flux lines come out </a:t>
            </a:r>
            <a:r>
              <a:rPr lang="en-US" sz="2800" i="0" kern="0" dirty="0" smtClean="0">
                <a:solidFill>
                  <a:srgbClr val="0033CC"/>
                </a:solidFill>
                <a:latin typeface="Calibri Light" panose="020F0302020204030204" pitchFamily="34" charset="0"/>
              </a:rPr>
              <a:t>perpendicular </a:t>
            </a:r>
            <a:r>
              <a:rPr lang="en-US" sz="2800" i="0" kern="0" dirty="0">
                <a:solidFill>
                  <a:srgbClr val="0033CC"/>
                </a:solidFill>
                <a:latin typeface="Calibri Light" panose="020F0302020204030204" pitchFamily="34" charset="0"/>
              </a:rPr>
              <a:t>to the iron?</a:t>
            </a:r>
          </a:p>
        </p:txBody>
      </p:sp>
      <p:pic>
        <p:nvPicPr>
          <p:cNvPr id="2" name="Picture 1"/>
          <p:cNvPicPr>
            <a:picLocks noChangeAspect="1"/>
          </p:cNvPicPr>
          <p:nvPr/>
        </p:nvPicPr>
        <p:blipFill rotWithShape="1">
          <a:blip r:embed="rId3"/>
          <a:srcRect l="10012" t="9997" r="65304" b="19653"/>
          <a:stretch/>
        </p:blipFill>
        <p:spPr>
          <a:xfrm>
            <a:off x="2103483" y="987614"/>
            <a:ext cx="4723186" cy="4817650"/>
          </a:xfrm>
          <a:prstGeom prst="rect">
            <a:avLst/>
          </a:prstGeom>
        </p:spPr>
      </p:pic>
      <p:grpSp>
        <p:nvGrpSpPr>
          <p:cNvPr id="4" name="Group 3"/>
          <p:cNvGrpSpPr/>
          <p:nvPr/>
        </p:nvGrpSpPr>
        <p:grpSpPr>
          <a:xfrm>
            <a:off x="1187624" y="5896928"/>
            <a:ext cx="6327066" cy="465631"/>
            <a:chOff x="1374035" y="4970589"/>
            <a:chExt cx="6327066" cy="465631"/>
          </a:xfrm>
        </p:grpSpPr>
        <p:pic>
          <p:nvPicPr>
            <p:cNvPr id="5" name="Picture 4"/>
            <p:cNvPicPr>
              <a:picLocks noChangeAspect="1"/>
            </p:cNvPicPr>
            <p:nvPr/>
          </p:nvPicPr>
          <p:blipFill rotWithShape="1">
            <a:blip r:embed="rId4"/>
            <a:srcRect l="3139" t="92608" r="22690" b="639"/>
            <a:stretch/>
          </p:blipFill>
          <p:spPr>
            <a:xfrm>
              <a:off x="1859461" y="5207000"/>
              <a:ext cx="5425079" cy="229220"/>
            </a:xfrm>
            <a:prstGeom prst="rect">
              <a:avLst/>
            </a:prstGeom>
          </p:spPr>
        </p:pic>
        <p:sp>
          <p:nvSpPr>
            <p:cNvPr id="7" name="TextBox 6"/>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8" name="TextBox 7"/>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0.8 T</a:t>
              </a:r>
              <a:endParaRPr lang="en-GB" sz="1200" b="0" i="0" dirty="0">
                <a:latin typeface="Calibri" panose="020F0502020204030204" pitchFamily="34" charset="0"/>
                <a:cs typeface="Courier New" panose="02070309020205020404" pitchFamily="49" charset="0"/>
              </a:endParaRPr>
            </a:p>
          </p:txBody>
        </p:sp>
        <p:sp>
          <p:nvSpPr>
            <p:cNvPr id="9" name="TextBox 8"/>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1.6 T</a:t>
              </a:r>
              <a:endParaRPr lang="en-GB" sz="1200" b="0" i="0" dirty="0">
                <a:latin typeface="Calibri" panose="020F0502020204030204" pitchFamily="34" charset="0"/>
                <a:cs typeface="Courier New" panose="02070309020205020404" pitchFamily="49" charset="0"/>
              </a:endParaRPr>
            </a:p>
          </p:txBody>
        </p:sp>
      </p:grpSp>
    </p:spTree>
    <p:extLst>
      <p:ext uri="{BB962C8B-B14F-4D97-AF65-F5344CB8AC3E}">
        <p14:creationId xmlns:p14="http://schemas.microsoft.com/office/powerpoint/2010/main" val="11961402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Because </a:t>
            </a:r>
            <a:r>
              <a:rPr lang="en-US" sz="2800" i="0" kern="0" dirty="0" smtClean="0">
                <a:solidFill>
                  <a:srgbClr val="0033CC"/>
                </a:solidFill>
                <a:latin typeface="Calibri Light" panose="020F0302020204030204" pitchFamily="34" charset="0"/>
              </a:rPr>
              <a:t>they obey to Maxwell!</a:t>
            </a:r>
            <a:endParaRPr lang="en-US" sz="2800" i="0" kern="0" dirty="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srcRect l="16924" t="8617" r="68760" b="66553"/>
          <a:stretch/>
        </p:blipFill>
        <p:spPr>
          <a:xfrm>
            <a:off x="1763688" y="980727"/>
            <a:ext cx="3712414" cy="2304257"/>
          </a:xfrm>
          <a:prstGeom prst="rect">
            <a:avLst/>
          </a:prstGeom>
        </p:spPr>
      </p:pic>
      <p:sp>
        <p:nvSpPr>
          <p:cNvPr id="10" name="Rectangle 9"/>
          <p:cNvSpPr/>
          <p:nvPr/>
        </p:nvSpPr>
        <p:spPr bwMode="auto">
          <a:xfrm>
            <a:off x="2227932" y="2060847"/>
            <a:ext cx="2952328" cy="216024"/>
          </a:xfrm>
          <a:prstGeom prst="rect">
            <a:avLst/>
          </a:prstGeom>
          <a:noFill/>
          <a:ln w="19050" cap="flat" cmpd="sng" algn="ctr">
            <a:solidFill>
              <a:srgbClr val="0000FF"/>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 name="TextBox 10"/>
          <p:cNvSpPr txBox="1"/>
          <p:nvPr/>
        </p:nvSpPr>
        <p:spPr>
          <a:xfrm>
            <a:off x="5828332" y="2492895"/>
            <a:ext cx="997000"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air</a:t>
            </a:r>
            <a:endParaRPr lang="en-US" i="0"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7031202" y="2507162"/>
                <a:ext cx="953851"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r>
                        <a:rPr lang="en-GB" b="0" i="1" smtClean="0">
                          <a:latin typeface="Cambria Math" panose="02040503050406030204" pitchFamily="18" charset="0"/>
                        </a:rPr>
                        <m:t>=1</m:t>
                      </m:r>
                    </m:oMath>
                  </m:oMathPara>
                </a14:m>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7031202" y="2507162"/>
                <a:ext cx="953851" cy="369332"/>
              </a:xfrm>
              <a:prstGeom prst="rect">
                <a:avLst/>
              </a:prstGeom>
              <a:blipFill>
                <a:blip r:embed="rId4"/>
                <a:stretch>
                  <a:fillRect l="-10828" r="-2548" b="-24590"/>
                </a:stretch>
              </a:blipFill>
            </p:spPr>
            <p:txBody>
              <a:bodyPr/>
              <a:lstStyle/>
              <a:p>
                <a:r>
                  <a:rPr lang="en-GB">
                    <a:noFill/>
                  </a:rPr>
                  <a:t> </a:t>
                </a:r>
              </a:p>
            </p:txBody>
          </p:sp>
        </mc:Fallback>
      </mc:AlternateContent>
      <p:sp>
        <p:nvSpPr>
          <p:cNvPr id="13" name="TextBox 12"/>
          <p:cNvSpPr txBox="1"/>
          <p:nvPr/>
        </p:nvSpPr>
        <p:spPr>
          <a:xfrm>
            <a:off x="5828332" y="1348388"/>
            <a:ext cx="997000"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iron</a:t>
            </a:r>
            <a:endParaRPr lang="en-US" i="0"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7031202" y="1362655"/>
                <a:ext cx="998735"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1</m:t>
                      </m:r>
                    </m:oMath>
                  </m:oMathPara>
                </a14:m>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7031202" y="1362655"/>
                <a:ext cx="998735" cy="369332"/>
              </a:xfrm>
              <a:prstGeom prst="rect">
                <a:avLst/>
              </a:prstGeom>
              <a:blipFill>
                <a:blip r:embed="rId5"/>
                <a:stretch>
                  <a:fillRect l="-10366" r="-2439" b="-2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043608" y="3861048"/>
                <a:ext cx="2071208" cy="3855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𝐻</m:t>
                          </m:r>
                        </m:e>
                        <m:sub>
                          <m:r>
                            <a:rPr lang="en-GB" b="0" i="1" smtClean="0">
                              <a:solidFill>
                                <a:schemeClr val="tx1"/>
                              </a:solidFill>
                              <a:latin typeface="Cambria Math" panose="02040503050406030204" pitchFamily="18" charset="0"/>
                              <a:ea typeface="Cambria Math" panose="02040503050406030204" pitchFamily="18" charset="0"/>
                            </a:rPr>
                            <m:t>∥</m:t>
                          </m:r>
                          <m:r>
                            <a:rPr lang="en-GB" b="0" i="0" smtClean="0">
                              <a:solidFill>
                                <a:schemeClr val="tx1"/>
                              </a:solidFill>
                              <a:latin typeface="Cambria Math" panose="02040503050406030204" pitchFamily="18" charset="0"/>
                              <a:ea typeface="Cambria Math" panose="02040503050406030204" pitchFamily="18" charset="0"/>
                            </a:rPr>
                            <m:t>,   </m:t>
                          </m:r>
                          <m:r>
                            <m:rPr>
                              <m:sty m:val="p"/>
                            </m:rPr>
                            <a:rPr lang="en-GB" b="0" i="0" smtClean="0">
                              <a:solidFill>
                                <a:schemeClr val="tx1"/>
                              </a:solidFill>
                              <a:latin typeface="Cambria Math" panose="02040503050406030204" pitchFamily="18" charset="0"/>
                              <a:ea typeface="Cambria Math" panose="02040503050406030204" pitchFamily="18" charset="0"/>
                            </a:rPr>
                            <m:t>air</m:t>
                          </m:r>
                        </m:sub>
                      </m:sSub>
                      <m:r>
                        <a:rPr lang="en-GB" b="0" i="1" smtClean="0">
                          <a:solidFill>
                            <a:schemeClr val="tx1"/>
                          </a:solidFill>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rPr>
                            <m:t>𝐻</m:t>
                          </m:r>
                        </m:e>
                        <m:sub>
                          <m:r>
                            <a:rPr lang="en-GB" b="0">
                              <a:latin typeface="Cambria Math" panose="02040503050406030204" pitchFamily="18" charset="0"/>
                              <a:ea typeface="Cambria Math" panose="02040503050406030204" pitchFamily="18" charset="0"/>
                            </a:rPr>
                            <m:t>∥</m:t>
                          </m:r>
                          <m:r>
                            <a:rPr lang="en-GB" b="0" i="0">
                              <a:latin typeface="Cambria Math" panose="02040503050406030204" pitchFamily="18" charset="0"/>
                              <a:ea typeface="Cambria Math" panose="02040503050406030204" pitchFamily="18" charset="0"/>
                            </a:rPr>
                            <m:t>,</m:t>
                          </m:r>
                          <m:r>
                            <a:rPr lang="en-GB" b="0" i="0" smtClean="0">
                              <a:latin typeface="Cambria Math" panose="02040503050406030204" pitchFamily="18" charset="0"/>
                              <a:ea typeface="Cambria Math" panose="02040503050406030204" pitchFamily="18" charset="0"/>
                            </a:rPr>
                            <m:t>   </m:t>
                          </m:r>
                          <m:r>
                            <m:rPr>
                              <m:sty m:val="p"/>
                            </m:rPr>
                            <a:rPr lang="en-GB" b="0" i="0" smtClean="0">
                              <a:latin typeface="Cambria Math" panose="02040503050406030204" pitchFamily="18" charset="0"/>
                              <a:ea typeface="Cambria Math" panose="02040503050406030204" pitchFamily="18" charset="0"/>
                            </a:rPr>
                            <m:t>iron</m:t>
                          </m:r>
                        </m:sub>
                      </m:sSub>
                    </m:oMath>
                  </m:oMathPara>
                </a14:m>
                <a:endParaRPr lang="en-GB" b="0" dirty="0">
                  <a:solidFill>
                    <a:schemeClr val="tx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043608" y="3861048"/>
                <a:ext cx="2071208" cy="385555"/>
              </a:xfrm>
              <a:prstGeom prst="rect">
                <a:avLst/>
              </a:prstGeom>
              <a:blipFill>
                <a:blip r:embed="rId6"/>
                <a:stretch>
                  <a:fillRect l="-5000" b="-203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162350" y="4684753"/>
                <a:ext cx="2602187" cy="7821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rPr>
                          </m:ctrlPr>
                        </m:sSubPr>
                        <m:e>
                          <m:r>
                            <a:rPr lang="en-GB" b="0">
                              <a:latin typeface="Cambria Math" panose="02040503050406030204" pitchFamily="18" charset="0"/>
                            </a:rPr>
                            <m:t>𝐵</m:t>
                          </m:r>
                        </m:e>
                        <m:sub>
                          <m:r>
                            <a:rPr lang="en-GB" b="0">
                              <a:latin typeface="Cambria Math" panose="02040503050406030204" pitchFamily="18" charset="0"/>
                              <a:ea typeface="Cambria Math" panose="02040503050406030204" pitchFamily="18" charset="0"/>
                            </a:rPr>
                            <m:t>∥</m:t>
                          </m:r>
                          <m:r>
                            <a:rPr lang="en-GB" b="0" i="0">
                              <a:latin typeface="Cambria Math" panose="02040503050406030204" pitchFamily="18" charset="0"/>
                              <a:ea typeface="Cambria Math" panose="02040503050406030204" pitchFamily="18" charset="0"/>
                            </a:rPr>
                            <m:t>,   </m:t>
                          </m:r>
                          <m:r>
                            <m:rPr>
                              <m:sty m:val="p"/>
                            </m:rPr>
                            <a:rPr lang="en-GB" b="0" i="0">
                              <a:latin typeface="Cambria Math" panose="02040503050406030204" pitchFamily="18" charset="0"/>
                              <a:ea typeface="Cambria Math" panose="02040503050406030204" pitchFamily="18" charset="0"/>
                            </a:rPr>
                            <m:t>air</m:t>
                          </m:r>
                        </m:sub>
                      </m:sSub>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b>
                            <m:sSubPr>
                              <m:ctrlPr>
                                <a:rPr lang="en-GB" b="0" i="1">
                                  <a:latin typeface="Cambria Math" panose="02040503050406030204" pitchFamily="18" charset="0"/>
                                </a:rPr>
                              </m:ctrlPr>
                            </m:sSubPr>
                            <m:e>
                              <m:r>
                                <a:rPr lang="en-GB" b="0" i="1" smtClean="0">
                                  <a:latin typeface="Cambria Math" panose="02040503050406030204" pitchFamily="18" charset="0"/>
                                </a:rPr>
                                <m:t>𝐵</m:t>
                              </m:r>
                            </m:e>
                            <m:sub>
                              <m:r>
                                <a:rPr lang="en-GB" b="0">
                                  <a:latin typeface="Cambria Math" panose="02040503050406030204" pitchFamily="18" charset="0"/>
                                  <a:ea typeface="Cambria Math" panose="02040503050406030204" pitchFamily="18" charset="0"/>
                                </a:rPr>
                                <m:t>∥</m:t>
                              </m:r>
                              <m:r>
                                <a:rPr lang="en-GB" b="0" i="0">
                                  <a:latin typeface="Cambria Math" panose="02040503050406030204" pitchFamily="18" charset="0"/>
                                  <a:ea typeface="Cambria Math" panose="02040503050406030204" pitchFamily="18" charset="0"/>
                                </a:rPr>
                                <m:t>,   </m:t>
                              </m:r>
                              <m:r>
                                <m:rPr>
                                  <m:sty m:val="p"/>
                                </m:rPr>
                                <a:rPr lang="en-GB" b="0" i="0">
                                  <a:latin typeface="Cambria Math" panose="02040503050406030204" pitchFamily="18" charset="0"/>
                                  <a:ea typeface="Cambria Math" panose="02040503050406030204" pitchFamily="18" charset="0"/>
                                </a:rPr>
                                <m:t>iron</m:t>
                              </m:r>
                            </m:sub>
                          </m:sSub>
                        </m:num>
                        <m:den>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r>
                                <a:rPr lang="en-GB" b="0" i="1" smtClean="0">
                                  <a:latin typeface="Cambria Math" panose="02040503050406030204" pitchFamily="18" charset="0"/>
                                </a:rPr>
                                <m:t>,</m:t>
                              </m:r>
                              <m:r>
                                <m:rPr>
                                  <m:sty m:val="p"/>
                                </m:rPr>
                                <a:rPr lang="en-GB" b="0" i="0" smtClean="0">
                                  <a:latin typeface="Cambria Math" panose="02040503050406030204" pitchFamily="18" charset="0"/>
                                </a:rPr>
                                <m:t>iron</m:t>
                              </m:r>
                            </m:sub>
                          </m:sSub>
                        </m:den>
                      </m:f>
                      <m:r>
                        <a:rPr lang="en-GB" b="0">
                          <a:latin typeface="Cambria Math" panose="02040503050406030204" pitchFamily="18" charset="0"/>
                          <a:ea typeface="Cambria Math" panose="02040503050406030204" pitchFamily="18" charset="0"/>
                        </a:rPr>
                        <m:t>≈0</m:t>
                      </m:r>
                    </m:oMath>
                  </m:oMathPara>
                </a14:m>
                <a:endParaRPr lang="en-GB" b="0" dirty="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162350" y="4684753"/>
                <a:ext cx="2602187" cy="78213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812071" y="5874775"/>
                <a:ext cx="2144305" cy="3855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rPr>
                          </m:ctrlPr>
                        </m:sSubPr>
                        <m:e>
                          <m:r>
                            <a:rPr lang="en-GB" b="0">
                              <a:latin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m:t>
                          </m:r>
                          <m:r>
                            <a:rPr lang="en-GB" b="0" i="0">
                              <a:latin typeface="Cambria Math" panose="02040503050406030204" pitchFamily="18" charset="0"/>
                              <a:ea typeface="Cambria Math" panose="02040503050406030204" pitchFamily="18" charset="0"/>
                            </a:rPr>
                            <m:t>,   </m:t>
                          </m:r>
                          <m:r>
                            <m:rPr>
                              <m:sty m:val="p"/>
                            </m:rPr>
                            <a:rPr lang="en-GB" b="0" i="0">
                              <a:latin typeface="Cambria Math" panose="02040503050406030204" pitchFamily="18" charset="0"/>
                              <a:ea typeface="Cambria Math" panose="02040503050406030204" pitchFamily="18" charset="0"/>
                            </a:rPr>
                            <m:t>air</m:t>
                          </m:r>
                        </m:sub>
                      </m:sSub>
                      <m:r>
                        <a:rPr lang="en-GB" b="0" i="1" smtClean="0">
                          <a:solidFill>
                            <a:schemeClr val="tx1"/>
                          </a:solidFill>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rPr>
                            <m:t>𝐵</m:t>
                          </m:r>
                        </m:e>
                        <m:sub>
                          <m:r>
                            <a:rPr lang="en-GB" b="0">
                              <a:latin typeface="Cambria Math" panose="02040503050406030204" pitchFamily="18" charset="0"/>
                              <a:ea typeface="Cambria Math" panose="02040503050406030204" pitchFamily="18" charset="0"/>
                            </a:rPr>
                            <m:t>⊥</m:t>
                          </m:r>
                          <m:r>
                            <a:rPr lang="en-GB" b="0" i="0">
                              <a:latin typeface="Cambria Math" panose="02040503050406030204" pitchFamily="18" charset="0"/>
                              <a:ea typeface="Cambria Math" panose="02040503050406030204" pitchFamily="18" charset="0"/>
                            </a:rPr>
                            <m:t>,   </m:t>
                          </m:r>
                          <m:r>
                            <m:rPr>
                              <m:sty m:val="p"/>
                            </m:rPr>
                            <a:rPr lang="en-GB" b="0" i="0">
                              <a:latin typeface="Cambria Math" panose="02040503050406030204" pitchFamily="18" charset="0"/>
                              <a:ea typeface="Cambria Math" panose="02040503050406030204" pitchFamily="18" charset="0"/>
                            </a:rPr>
                            <m:t>iron</m:t>
                          </m:r>
                        </m:sub>
                      </m:sSub>
                    </m:oMath>
                  </m:oMathPara>
                </a14:m>
                <a:endParaRPr lang="en-GB" b="0"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812071" y="5874775"/>
                <a:ext cx="2144305" cy="385555"/>
              </a:xfrm>
              <a:prstGeom prst="rect">
                <a:avLst/>
              </a:prstGeom>
              <a:blipFill>
                <a:blip r:embed="rId8"/>
                <a:stretch>
                  <a:fillRect l="-4830" b="-12698"/>
                </a:stretch>
              </a:blipFill>
            </p:spPr>
            <p:txBody>
              <a:bodyPr/>
              <a:lstStyle/>
              <a:p>
                <a:r>
                  <a:rPr lang="en-GB">
                    <a:noFill/>
                  </a:rPr>
                  <a:t> </a:t>
                </a:r>
              </a:p>
            </p:txBody>
          </p:sp>
        </mc:Fallback>
      </mc:AlternateContent>
    </p:spTree>
    <p:extLst>
      <p:ext uri="{BB962C8B-B14F-4D97-AF65-F5344CB8AC3E}">
        <p14:creationId xmlns:p14="http://schemas.microsoft.com/office/powerpoint/2010/main" val="1407533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892480" cy="3785652"/>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Introduction</a:t>
            </a:r>
          </a:p>
          <a:p>
            <a:pPr marL="514350" indent="-514350">
              <a:spcBef>
                <a:spcPts val="3000"/>
              </a:spcBef>
              <a:buAutoNum type="arabicPeriod"/>
            </a:pPr>
            <a:endParaRPr lang="en-US" sz="2800" i="0" dirty="0" smtClean="0">
              <a:solidFill>
                <a:srgbClr val="0033CC"/>
              </a:solidFill>
              <a:latin typeface="Calibri Light" panose="020F0302020204030204" pitchFamily="34" charset="0"/>
              <a:cs typeface="Courier New" panose="02070309020205020404" pitchFamily="49" charset="0"/>
            </a:endParaRPr>
          </a:p>
          <a:p>
            <a:pPr marL="514350" indent="-514350">
              <a:spcBef>
                <a:spcPts val="3000"/>
              </a:spcBef>
              <a:buAutoNum type="arabicPeriod"/>
            </a:pPr>
            <a:r>
              <a:rPr lang="en-US" sz="2800" i="0" dirty="0" smtClean="0">
                <a:latin typeface="Calibri Light" panose="020F0302020204030204" pitchFamily="34" charset="0"/>
                <a:cs typeface="Courier New" panose="02070309020205020404" pitchFamily="49" charset="0"/>
              </a:rPr>
              <a:t>Fundamentals 1: Maxwell and friends</a:t>
            </a:r>
          </a:p>
          <a:p>
            <a:pPr marL="514350" indent="-514350">
              <a:spcBef>
                <a:spcPts val="3000"/>
              </a:spcBef>
              <a:buAutoNum type="arabicPeriod"/>
            </a:pPr>
            <a:endParaRPr lang="en-US" sz="2800" i="0" dirty="0" smtClean="0">
              <a:latin typeface="Calibri Light" panose="020F0302020204030204" pitchFamily="34" charset="0"/>
              <a:cs typeface="Courier New" panose="02070309020205020404" pitchFamily="49" charset="0"/>
            </a:endParaRPr>
          </a:p>
          <a:p>
            <a:pPr>
              <a:spcBef>
                <a:spcPts val="3000"/>
              </a:spcBef>
              <a:tabLst>
                <a:tab pos="531813" algn="l"/>
              </a:tabLst>
            </a:pPr>
            <a:r>
              <a:rPr lang="en-US" sz="2800" i="0" dirty="0" smtClean="0">
                <a:latin typeface="Calibri Light" panose="020F0302020204030204" pitchFamily="34" charset="0"/>
                <a:cs typeface="Courier New" panose="02070309020205020404" pitchFamily="49" charset="0"/>
              </a:rPr>
              <a:t>3. 	Fundamentals 2: harmonics</a:t>
            </a:r>
          </a:p>
        </p:txBody>
      </p:sp>
    </p:spTree>
    <p:extLst>
      <p:ext uri="{BB962C8B-B14F-4D97-AF65-F5344CB8AC3E}">
        <p14:creationId xmlns:p14="http://schemas.microsoft.com/office/powerpoint/2010/main" val="12589315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an “advanced introduction”, so let’s introduce the vector potential (3D)</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5" name="TextBox 24"/>
              <p:cNvSpPr txBox="1"/>
              <p:nvPr/>
            </p:nvSpPr>
            <p:spPr>
              <a:xfrm>
                <a:off x="3922003" y="2996952"/>
                <a:ext cx="1347613" cy="4165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m:t>
                      </m:r>
                      <m:r>
                        <m:rPr>
                          <m:nor/>
                        </m:rPr>
                        <a:rPr lang="en-GB" b="0" i="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a:latin typeface="Cambria Math" panose="02040503050406030204" pitchFamily="18" charset="0"/>
                            </a:rPr>
                            <m:t>𝐴</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3922003" y="2996952"/>
                <a:ext cx="1347613" cy="416524"/>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3623701" y="3717032"/>
            <a:ext cx="1944216" cy="461665"/>
          </a:xfrm>
          <a:prstGeom prst="rect">
            <a:avLst/>
          </a:prstGeom>
          <a:noFill/>
          <a:ln w="12700">
            <a:noFill/>
          </a:ln>
        </p:spPr>
        <p:txBody>
          <a:bodyPr wrap="square" rtlCol="0">
            <a:spAutoFit/>
          </a:bodyPr>
          <a:lstStyle/>
          <a:p>
            <a:pPr algn="ctr"/>
            <a:r>
              <a:rPr lang="en-GB" i="0" dirty="0" smtClean="0">
                <a:latin typeface="Calibri Light" panose="020F0302020204030204" pitchFamily="34" charset="0"/>
              </a:rPr>
              <a:t>always holds</a:t>
            </a:r>
            <a:endParaRPr lang="en-US" i="0" dirty="0">
              <a:latin typeface="Calibri Light" panose="020F0302020204030204" pitchFamily="34" charset="0"/>
            </a:endParaRPr>
          </a:p>
        </p:txBody>
      </p:sp>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7592653" y="1004762"/>
            <a:ext cx="706600" cy="1113228"/>
          </a:xfrm>
          <a:prstGeom prst="rect">
            <a:avLst/>
          </a:prstGeom>
        </p:spPr>
      </p:pic>
    </p:spTree>
    <p:extLst>
      <p:ext uri="{BB962C8B-B14F-4D97-AF65-F5344CB8AC3E}">
        <p14:creationId xmlns:p14="http://schemas.microsoft.com/office/powerpoint/2010/main" val="41370689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a:t>
            </a:r>
            <a:r>
              <a:rPr lang="en-US" sz="2800" i="0" kern="0" dirty="0" err="1" smtClean="0">
                <a:solidFill>
                  <a:srgbClr val="0033CC"/>
                </a:solidFill>
                <a:latin typeface="Calibri Light" panose="020F0302020204030204" pitchFamily="34" charset="0"/>
              </a:rPr>
              <a:t>magnetostatics</a:t>
            </a:r>
            <a:r>
              <a:rPr lang="en-US" sz="2800" i="0" kern="0" dirty="0" smtClean="0">
                <a:solidFill>
                  <a:srgbClr val="0033CC"/>
                </a:solidFill>
                <a:latin typeface="Calibri Light" panose="020F0302020204030204" pitchFamily="34" charset="0"/>
              </a:rPr>
              <a:t>, we can combine </a:t>
            </a:r>
            <a:r>
              <a:rPr lang="en-US" sz="2800" i="0" kern="0" dirty="0" err="1" smtClean="0">
                <a:solidFill>
                  <a:srgbClr val="0033CC"/>
                </a:solidFill>
                <a:latin typeface="Calibri Light" panose="020F0302020204030204" pitchFamily="34" charset="0"/>
              </a:rPr>
              <a:t>Eqs</a:t>
            </a:r>
            <a:r>
              <a:rPr lang="en-US" sz="2800" i="0" kern="0" dirty="0" smtClean="0">
                <a:solidFill>
                  <a:srgbClr val="0033CC"/>
                </a:solidFill>
                <a:latin typeface="Calibri Light" panose="020F0302020204030204" pitchFamily="34" charset="0"/>
              </a:rPr>
              <a:t>. 1 to 3 in a more compact form (3D)</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1979712" y="2132856"/>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9" name="TextBox 8"/>
              <p:cNvSpPr txBox="1">
                <a:spLocks noRot="1" noChangeAspect="1" noMove="1" noResize="1" noEditPoints="1" noAdjustHandles="1" noChangeArrowheads="1" noChangeShapeType="1" noTextEdit="1"/>
              </p:cNvSpPr>
              <p:nvPr/>
            </p:nvSpPr>
            <p:spPr>
              <a:xfrm>
                <a:off x="1979712" y="2132856"/>
                <a:ext cx="1326966" cy="41415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975619" y="3359403"/>
                <a:ext cx="1342162"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r>
                        <a:rPr lang="en-GB" b="0" i="1" smtClean="0">
                          <a:latin typeface="Cambria Math" panose="02040503050406030204" pitchFamily="18" charset="0"/>
                        </a:rPr>
                        <m:t>0</m:t>
                      </m:r>
                    </m:oMath>
                  </m:oMathPara>
                </a14:m>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1975619" y="3359403"/>
                <a:ext cx="1342162" cy="41408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975619" y="4585886"/>
                <a:ext cx="1231747"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1975619" y="4585886"/>
                <a:ext cx="1231747" cy="414088"/>
              </a:xfrm>
              <a:prstGeom prst="rect">
                <a:avLst/>
              </a:prstGeom>
              <a:blipFill>
                <a:blip r:embed="rId5"/>
                <a:stretch>
                  <a:fillRect/>
                </a:stretch>
              </a:blipFill>
            </p:spPr>
            <p:txBody>
              <a:bodyPr/>
              <a:lstStyle/>
              <a:p>
                <a:r>
                  <a:rPr lang="en-GB">
                    <a:noFill/>
                  </a:rPr>
                  <a:t> </a:t>
                </a:r>
              </a:p>
            </p:txBody>
          </p:sp>
        </mc:Fallback>
      </mc:AlternateContent>
      <p:sp>
        <p:nvSpPr>
          <p:cNvPr id="2" name="Right Brace 1"/>
          <p:cNvSpPr/>
          <p:nvPr/>
        </p:nvSpPr>
        <p:spPr bwMode="auto">
          <a:xfrm>
            <a:off x="3603997" y="2018275"/>
            <a:ext cx="288032" cy="3096344"/>
          </a:xfrm>
          <a:prstGeom prst="rightBrac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2" name="TextBox 11"/>
              <p:cNvSpPr txBox="1"/>
              <p:nvPr/>
            </p:nvSpPr>
            <p:spPr>
              <a:xfrm>
                <a:off x="4211960" y="3359403"/>
                <a:ext cx="1192699" cy="4165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rPr>
                          </m:ctrlPr>
                        </m:sSupPr>
                        <m:e>
                          <m:r>
                            <a:rPr lang="en-GB" b="0" i="0" smtClean="0">
                              <a:latin typeface="Cambria Math" panose="02040503050406030204" pitchFamily="18" charset="0"/>
                              <a:ea typeface="Cambria Math" panose="02040503050406030204" pitchFamily="18" charset="0"/>
                            </a:rPr>
                            <m:t>𝛻</m:t>
                          </m:r>
                        </m:e>
                        <m:sup>
                          <m:r>
                            <a:rPr lang="en-GB" b="0" i="1" smtClean="0">
                              <a:latin typeface="Cambria Math" panose="02040503050406030204" pitchFamily="18" charset="0"/>
                            </a:rPr>
                            <m:t>2</m:t>
                          </m:r>
                        </m:sup>
                      </m:sSup>
                      <m:acc>
                        <m:accPr>
                          <m:chr m:val="⃗"/>
                          <m:ctrlPr>
                            <a:rPr lang="en-GB" b="0" i="1">
                              <a:latin typeface="Cambria Math" panose="02040503050406030204" pitchFamily="18" charset="0"/>
                            </a:rPr>
                          </m:ctrlPr>
                        </m:accPr>
                        <m:e>
                          <m:r>
                            <a:rPr lang="en-GB" b="0" i="1" smtClean="0">
                              <a:latin typeface="Cambria Math" panose="02040503050406030204" pitchFamily="18" charset="0"/>
                            </a:rPr>
                            <m:t>𝐴</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0</m:t>
                          </m:r>
                        </m:e>
                      </m:acc>
                    </m:oMath>
                  </m:oMathPara>
                </a14:m>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4211960" y="3359403"/>
                <a:ext cx="1192699" cy="416524"/>
              </a:xfrm>
              <a:prstGeom prst="rect">
                <a:avLst/>
              </a:prstGeom>
              <a:blipFill>
                <a:blip r:embed="rId6"/>
                <a:stretch>
                  <a:fillRect/>
                </a:stretch>
              </a:blipFill>
            </p:spPr>
            <p:txBody>
              <a:bodyPr/>
              <a:lstStyle/>
              <a:p>
                <a:r>
                  <a:rPr lang="en-GB">
                    <a:noFill/>
                  </a:rPr>
                  <a:t> </a:t>
                </a:r>
              </a:p>
            </p:txBody>
          </p:sp>
        </mc:Fallback>
      </mc:AlternateContent>
      <p:sp>
        <p:nvSpPr>
          <p:cNvPr id="8" name="TextBox 7"/>
          <p:cNvSpPr txBox="1"/>
          <p:nvPr/>
        </p:nvSpPr>
        <p:spPr>
          <a:xfrm>
            <a:off x="5814981" y="2986319"/>
            <a:ext cx="2141396" cy="1200329"/>
          </a:xfrm>
          <a:prstGeom prst="rect">
            <a:avLst/>
          </a:prstGeom>
          <a:noFill/>
          <a:ln w="12700">
            <a:noFill/>
          </a:ln>
        </p:spPr>
        <p:txBody>
          <a:bodyPr wrap="square" rtlCol="0">
            <a:spAutoFit/>
          </a:bodyPr>
          <a:lstStyle/>
          <a:p>
            <a:r>
              <a:rPr lang="en-GB" i="0" dirty="0" smtClean="0">
                <a:latin typeface="Calibri Light" panose="020F0302020204030204" pitchFamily="34" charset="0"/>
              </a:rPr>
              <a:t>holds for </a:t>
            </a:r>
            <a:r>
              <a:rPr lang="en-GB" i="0" dirty="0" err="1" smtClean="0">
                <a:latin typeface="Calibri Light" panose="020F0302020204030204" pitchFamily="34" charset="0"/>
              </a:rPr>
              <a:t>magnetostatics</a:t>
            </a:r>
            <a:r>
              <a:rPr lang="en-GB" i="0" dirty="0" smtClean="0">
                <a:latin typeface="Calibri Light" panose="020F0302020204030204" pitchFamily="34" charset="0"/>
              </a:rPr>
              <a:t> and in air</a:t>
            </a:r>
            <a:endParaRPr lang="en-US" i="0" dirty="0">
              <a:latin typeface="Calibri Light" panose="020F0302020204030204" pitchFamily="34" charset="0"/>
            </a:endParaRPr>
          </a:p>
        </p:txBody>
      </p:sp>
      <p:pic>
        <p:nvPicPr>
          <p:cNvPr id="13" name="Picture 12"/>
          <p:cNvPicPr>
            <a:picLocks noChangeAspect="1"/>
          </p:cNvPicPr>
          <p:nvPr/>
        </p:nvPicPr>
        <p:blipFill>
          <a:blip r:embed="rId6">
            <a:clrChange>
              <a:clrFrom>
                <a:srgbClr val="FFFFFF"/>
              </a:clrFrom>
              <a:clrTo>
                <a:srgbClr val="FFFFFF">
                  <a:alpha val="0"/>
                </a:srgbClr>
              </a:clrTo>
            </a:clrChange>
          </a:blip>
          <a:stretch>
            <a:fillRect/>
          </a:stretch>
        </p:blipFill>
        <p:spPr>
          <a:xfrm rot="964680">
            <a:off x="7592653" y="1004762"/>
            <a:ext cx="706600" cy="1113228"/>
          </a:xfrm>
          <a:prstGeom prst="rect">
            <a:avLst/>
          </a:prstGeom>
        </p:spPr>
      </p:pic>
    </p:spTree>
    <p:extLst>
      <p:ext uri="{BB962C8B-B14F-4D97-AF65-F5344CB8AC3E}">
        <p14:creationId xmlns:p14="http://schemas.microsoft.com/office/powerpoint/2010/main" val="4258644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2D this becomes a scalar Laplace equation</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2699792" y="2564904"/>
                <a:ext cx="1326004"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rPr>
                          </m:ctrlPr>
                        </m:sSupPr>
                        <m:e>
                          <m:r>
                            <a:rPr lang="en-GB" b="0" i="0" smtClean="0">
                              <a:latin typeface="Cambria Math" panose="02040503050406030204" pitchFamily="18" charset="0"/>
                              <a:ea typeface="Cambria Math" panose="02040503050406030204" pitchFamily="18" charset="0"/>
                            </a:rPr>
                            <m:t>𝛻</m:t>
                          </m:r>
                        </m:e>
                        <m:sup>
                          <m:r>
                            <a:rPr lang="en-GB" b="0" i="1" smtClean="0">
                              <a:latin typeface="Cambria Math" panose="02040503050406030204" pitchFamily="18" charset="0"/>
                            </a:rPr>
                            <m:t>2</m:t>
                          </m:r>
                        </m:sup>
                      </m:sSup>
                      <m:sSub>
                        <m:sSubPr>
                          <m:ctrlPr>
                            <a:rPr lang="en-GB" b="0"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𝑧</m:t>
                          </m:r>
                        </m:sub>
                      </m:sSub>
                      <m:r>
                        <a:rPr lang="en-GB" b="0">
                          <a:latin typeface="Cambria Math" panose="02040503050406030204" pitchFamily="18" charset="0"/>
                        </a:rPr>
                        <m:t>=</m:t>
                      </m:r>
                      <m:r>
                        <a:rPr lang="en-GB" b="0" i="1" smtClean="0">
                          <a:latin typeface="Cambria Math" panose="02040503050406030204" pitchFamily="18" charset="0"/>
                        </a:rPr>
                        <m:t>0</m:t>
                      </m:r>
                    </m:oMath>
                  </m:oMathPara>
                </a14:m>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2699792" y="2564904"/>
                <a:ext cx="1326004" cy="369332"/>
              </a:xfrm>
              <a:prstGeom prst="rect">
                <a:avLst/>
              </a:prstGeom>
              <a:blipFill>
                <a:blip r:embed="rId3"/>
                <a:stretch>
                  <a:fillRect l="-8295" b="-1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151982" y="3600040"/>
                <a:ext cx="2399888" cy="80425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f>
                        <m:fPr>
                          <m:ctrlPr>
                            <a:rPr lang="en-GB" i="1" smtClean="0">
                              <a:latin typeface="Cambria Math" panose="02040503050406030204" pitchFamily="18" charset="0"/>
                            </a:rPr>
                          </m:ctrlPr>
                        </m:fPr>
                        <m:num>
                          <m:sSup>
                            <m:sSupPr>
                              <m:ctrlPr>
                                <a:rPr lang="en-GB" i="1">
                                  <a:latin typeface="Cambria Math" panose="02040503050406030204" pitchFamily="18" charset="0"/>
                                </a:rPr>
                              </m:ctrlPr>
                            </m:sSupPr>
                            <m:e>
                              <m:r>
                                <a:rPr lang="en-GB">
                                  <a:latin typeface="Cambria Math" panose="02040503050406030204" pitchFamily="18" charset="0"/>
                                  <a:ea typeface="Cambria Math" panose="02040503050406030204" pitchFamily="18" charset="0"/>
                                </a:rPr>
                                <m:t>𝜕</m:t>
                              </m:r>
                            </m:e>
                            <m:sup>
                              <m:r>
                                <a:rPr lang="en-GB">
                                  <a:latin typeface="Cambria Math" panose="02040503050406030204" pitchFamily="18" charset="0"/>
                                </a:rPr>
                                <m:t>2</m:t>
                              </m:r>
                            </m:sup>
                          </m:sSup>
                          <m:sSub>
                            <m:sSubPr>
                              <m:ctrlPr>
                                <a:rPr lang="en-GB" i="1">
                                  <a:latin typeface="Cambria Math" panose="02040503050406030204" pitchFamily="18" charset="0"/>
                                </a:rPr>
                              </m:ctrlPr>
                            </m:sSubPr>
                            <m:e>
                              <m:r>
                                <a:rPr lang="en-GB">
                                  <a:latin typeface="Cambria Math" panose="02040503050406030204" pitchFamily="18" charset="0"/>
                                </a:rPr>
                                <m:t>𝐴</m:t>
                              </m:r>
                            </m:e>
                            <m:sub>
                              <m:r>
                                <a:rPr lang="en-GB" b="1" i="1" smtClean="0">
                                  <a:latin typeface="Cambria Math" panose="02040503050406030204" pitchFamily="18" charset="0"/>
                                </a:rPr>
                                <m:t>𝒛</m:t>
                              </m:r>
                            </m:sub>
                          </m:sSub>
                        </m:num>
                        <m:den>
                          <m:r>
                            <a:rPr lang="en-GB">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a:latin typeface="Cambria Math" panose="02040503050406030204" pitchFamily="18" charset="0"/>
                                  <a:ea typeface="Cambria Math" panose="02040503050406030204" pitchFamily="18" charset="0"/>
                                </a:rPr>
                                <m:t>𝑥</m:t>
                              </m:r>
                            </m:e>
                            <m:sup>
                              <m:r>
                                <a:rPr lang="en-GB">
                                  <a:latin typeface="Cambria Math" panose="02040503050406030204" pitchFamily="18" charset="0"/>
                                  <a:ea typeface="Cambria Math" panose="02040503050406030204" pitchFamily="18" charset="0"/>
                                </a:rPr>
                                <m:t>2</m:t>
                              </m:r>
                            </m:sup>
                          </m:sSup>
                        </m:den>
                      </m:f>
                      <m:r>
                        <a:rPr lang="en-GB">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a:latin typeface="Cambria Math" panose="02040503050406030204" pitchFamily="18" charset="0"/>
                                  <a:ea typeface="Cambria Math" panose="02040503050406030204" pitchFamily="18" charset="0"/>
                                </a:rPr>
                                <m:t>𝜕</m:t>
                              </m:r>
                            </m:e>
                            <m:sup>
                              <m:r>
                                <a:rPr lang="en-GB">
                                  <a:latin typeface="Cambria Math" panose="02040503050406030204" pitchFamily="18" charset="0"/>
                                </a:rPr>
                                <m:t>2</m:t>
                              </m:r>
                            </m:sup>
                          </m:sSup>
                          <m:sSub>
                            <m:sSubPr>
                              <m:ctrlPr>
                                <a:rPr lang="en-GB" i="1">
                                  <a:latin typeface="Cambria Math" panose="02040503050406030204" pitchFamily="18" charset="0"/>
                                </a:rPr>
                              </m:ctrlPr>
                            </m:sSubPr>
                            <m:e>
                              <m:r>
                                <a:rPr lang="en-GB">
                                  <a:latin typeface="Cambria Math" panose="02040503050406030204" pitchFamily="18" charset="0"/>
                                </a:rPr>
                                <m:t>𝐴</m:t>
                              </m:r>
                            </m:e>
                            <m:sub>
                              <m:r>
                                <a:rPr lang="en-GB" b="0" i="1" smtClean="0">
                                  <a:latin typeface="Cambria Math" panose="02040503050406030204" pitchFamily="18" charset="0"/>
                                </a:rPr>
                                <m:t>𝑧</m:t>
                              </m:r>
                            </m:sub>
                          </m:sSub>
                        </m:num>
                        <m:den>
                          <m:r>
                            <a:rPr lang="en-GB">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a:latin typeface="Cambria Math" panose="02040503050406030204" pitchFamily="18" charset="0"/>
                                  <a:ea typeface="Cambria Math" panose="02040503050406030204" pitchFamily="18" charset="0"/>
                                </a:rPr>
                                <m:t>𝑦</m:t>
                              </m:r>
                            </m:e>
                            <m:sup>
                              <m:r>
                                <a:rPr lang="en-GB">
                                  <a:latin typeface="Cambria Math" panose="02040503050406030204" pitchFamily="18" charset="0"/>
                                  <a:ea typeface="Cambria Math" panose="02040503050406030204" pitchFamily="18" charset="0"/>
                                </a:rPr>
                                <m:t>2</m:t>
                              </m:r>
                            </m:sup>
                          </m:sSup>
                        </m:den>
                      </m:f>
                      <m:r>
                        <a:rPr lang="en-GB">
                          <a:latin typeface="Cambria Math" panose="02040503050406030204" pitchFamily="18" charset="0"/>
                          <a:ea typeface="Cambria Math" panose="02040503050406030204" pitchFamily="18" charset="0"/>
                        </a:rPr>
                        <m:t>=0</m:t>
                      </m:r>
                    </m:oMath>
                  </m:oMathPara>
                </a14:m>
                <a:endParaRPr lang="en-US" dirty="0">
                  <a:latin typeface="Calibri Light" panose="020F030202020403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51982" y="3600040"/>
                <a:ext cx="2399888" cy="804259"/>
              </a:xfrm>
              <a:prstGeom prst="rect">
                <a:avLst/>
              </a:prstGeom>
              <a:blipFill>
                <a:blip r:embed="rId4"/>
                <a:stretch>
                  <a:fillRect/>
                </a:stretch>
              </a:blipFill>
            </p:spPr>
            <p:txBody>
              <a:bodyPr/>
              <a:lstStyle/>
              <a:p>
                <a:r>
                  <a:rPr lang="en-GB">
                    <a:noFill/>
                  </a:rPr>
                  <a:t> </a:t>
                </a:r>
              </a:p>
            </p:txBody>
          </p:sp>
        </mc:Fallback>
      </mc:AlternateContent>
      <p:sp>
        <p:nvSpPr>
          <p:cNvPr id="5" name="TextBox 4"/>
          <p:cNvSpPr txBox="1"/>
          <p:nvPr/>
        </p:nvSpPr>
        <p:spPr>
          <a:xfrm>
            <a:off x="4936102" y="2726875"/>
            <a:ext cx="2141396" cy="1200329"/>
          </a:xfrm>
          <a:prstGeom prst="rect">
            <a:avLst/>
          </a:prstGeom>
          <a:noFill/>
          <a:ln w="12700">
            <a:noFill/>
          </a:ln>
        </p:spPr>
        <p:txBody>
          <a:bodyPr wrap="square" rtlCol="0">
            <a:spAutoFit/>
          </a:bodyPr>
          <a:lstStyle/>
          <a:p>
            <a:r>
              <a:rPr lang="en-GB" i="0" dirty="0" smtClean="0">
                <a:latin typeface="Calibri Light" panose="020F0302020204030204" pitchFamily="34" charset="0"/>
              </a:rPr>
              <a:t>holds for </a:t>
            </a:r>
            <a:r>
              <a:rPr lang="en-GB" i="0" dirty="0" err="1" smtClean="0">
                <a:latin typeface="Calibri Light" panose="020F0302020204030204" pitchFamily="34" charset="0"/>
              </a:rPr>
              <a:t>magnetostatics</a:t>
            </a:r>
            <a:r>
              <a:rPr lang="en-GB" i="0" dirty="0" smtClean="0">
                <a:latin typeface="Calibri Light" panose="020F0302020204030204" pitchFamily="34" charset="0"/>
              </a:rPr>
              <a:t> and in air</a:t>
            </a:r>
            <a:endParaRPr lang="en-US" i="0" dirty="0">
              <a:latin typeface="Calibri Light" panose="020F0302020204030204" pitchFamily="34" charset="0"/>
            </a:endParaRPr>
          </a:p>
        </p:txBody>
      </p:sp>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7592653" y="1004762"/>
            <a:ext cx="706600" cy="1113228"/>
          </a:xfrm>
          <a:prstGeom prst="rect">
            <a:avLst/>
          </a:prstGeom>
        </p:spPr>
      </p:pic>
    </p:spTree>
    <p:extLst>
      <p:ext uri="{BB962C8B-B14F-4D97-AF65-F5344CB8AC3E}">
        <p14:creationId xmlns:p14="http://schemas.microsoft.com/office/powerpoint/2010/main" val="8773212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892480" cy="3785652"/>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latin typeface="Calibri Light" panose="020F0302020204030204" pitchFamily="34" charset="0"/>
                <a:cs typeface="Courier New" panose="02070309020205020404" pitchFamily="49" charset="0"/>
              </a:rPr>
              <a:t>Introduction</a:t>
            </a:r>
          </a:p>
          <a:p>
            <a:pPr marL="514350" indent="-514350">
              <a:spcBef>
                <a:spcPts val="3000"/>
              </a:spcBef>
              <a:buAutoNum type="arabicPeriod"/>
            </a:pPr>
            <a:endParaRPr lang="en-US" sz="2800" i="0" dirty="0" smtClean="0">
              <a:solidFill>
                <a:srgbClr val="0033CC"/>
              </a:solidFill>
              <a:latin typeface="Calibri Light" panose="020F0302020204030204" pitchFamily="34" charset="0"/>
              <a:cs typeface="Courier New" panose="02070309020205020404" pitchFamily="49" charset="0"/>
            </a:endParaRPr>
          </a:p>
          <a:p>
            <a:pPr marL="514350" indent="-514350">
              <a:spcBef>
                <a:spcPts val="3000"/>
              </a:spcBef>
              <a:buAutoNum type="arabicPeriod"/>
            </a:pPr>
            <a:r>
              <a:rPr lang="en-US" sz="2800" i="0" dirty="0" smtClean="0">
                <a:latin typeface="Calibri Light" panose="020F0302020204030204" pitchFamily="34" charset="0"/>
                <a:cs typeface="Courier New" panose="02070309020205020404" pitchFamily="49" charset="0"/>
              </a:rPr>
              <a:t>Fundamentals 1: Maxwell and friends</a:t>
            </a:r>
          </a:p>
          <a:p>
            <a:pPr marL="514350" indent="-514350">
              <a:spcBef>
                <a:spcPts val="3000"/>
              </a:spcBef>
              <a:buAutoNum type="arabicPeriod"/>
            </a:pPr>
            <a:endParaRPr lang="en-US" sz="2800" i="0" dirty="0" smtClean="0">
              <a:latin typeface="Calibri Light" panose="020F0302020204030204" pitchFamily="34" charset="0"/>
              <a:cs typeface="Courier New" panose="02070309020205020404" pitchFamily="49" charset="0"/>
            </a:endParaRPr>
          </a:p>
          <a:p>
            <a:pPr>
              <a:spcBef>
                <a:spcPts val="3000"/>
              </a:spcBef>
              <a:tabLst>
                <a:tab pos="531813" algn="l"/>
              </a:tabLst>
            </a:pPr>
            <a:r>
              <a:rPr lang="en-US" sz="2800" i="0" dirty="0" smtClean="0">
                <a:solidFill>
                  <a:srgbClr val="0033CC"/>
                </a:solidFill>
                <a:latin typeface="Calibri Light" panose="020F0302020204030204" pitchFamily="34" charset="0"/>
                <a:cs typeface="Courier New" panose="02070309020205020404" pitchFamily="49" charset="0"/>
              </a:rPr>
              <a:t>3. 	Fundamentals 2: harmonics</a:t>
            </a:r>
          </a:p>
        </p:txBody>
      </p:sp>
    </p:spTree>
    <p:extLst>
      <p:ext uri="{BB962C8B-B14F-4D97-AF65-F5344CB8AC3E}">
        <p14:creationId xmlns:p14="http://schemas.microsoft.com/office/powerpoint/2010/main" val="32545187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look at the 2D first: how can we conveniently describe the field in the aperture, for ex. in a quadrupole?</a:t>
            </a:r>
            <a:endParaRPr lang="en-US" sz="2800" b="0" i="0" kern="0" dirty="0" smtClean="0">
              <a:solidFill>
                <a:srgbClr val="0033CC"/>
              </a:solidFill>
              <a:latin typeface="Calibri Light" panose="020F0302020204030204" pitchFamily="34" charset="0"/>
            </a:endParaRPr>
          </a:p>
        </p:txBody>
      </p:sp>
      <p:grpSp>
        <p:nvGrpSpPr>
          <p:cNvPr id="4" name="Group 3"/>
          <p:cNvGrpSpPr/>
          <p:nvPr/>
        </p:nvGrpSpPr>
        <p:grpSpPr>
          <a:xfrm>
            <a:off x="266244" y="1393344"/>
            <a:ext cx="8611512" cy="4248472"/>
            <a:chOff x="352512" y="1556792"/>
            <a:chExt cx="8611512" cy="4248472"/>
          </a:xfrm>
        </p:grpSpPr>
        <p:pic>
          <p:nvPicPr>
            <p:cNvPr id="3" name="Picture 2"/>
            <p:cNvPicPr>
              <a:picLocks noChangeAspect="1"/>
            </p:cNvPicPr>
            <p:nvPr/>
          </p:nvPicPr>
          <p:blipFill rotWithShape="1">
            <a:blip r:embed="rId3"/>
            <a:srcRect l="8536" t="4484" r="62834" b="14139"/>
            <a:stretch/>
          </p:blipFill>
          <p:spPr>
            <a:xfrm>
              <a:off x="4788024" y="1557264"/>
              <a:ext cx="4176000" cy="4248000"/>
            </a:xfrm>
            <a:prstGeom prst="rect">
              <a:avLst/>
            </a:prstGeom>
          </p:spPr>
        </p:pic>
        <p:pic>
          <p:nvPicPr>
            <p:cNvPr id="5" name="Picture 4"/>
            <p:cNvPicPr>
              <a:picLocks noChangeAspect="1"/>
            </p:cNvPicPr>
            <p:nvPr/>
          </p:nvPicPr>
          <p:blipFill rotWithShape="1">
            <a:blip r:embed="rId4">
              <a:clrChange>
                <a:clrFrom>
                  <a:srgbClr val="B2B2B2"/>
                </a:clrFrom>
                <a:clrTo>
                  <a:srgbClr val="B2B2B2">
                    <a:alpha val="0"/>
                  </a:srgbClr>
                </a:clrTo>
              </a:clrChange>
            </a:blip>
            <a:srcRect l="8531" t="4479" r="62836" b="14135"/>
            <a:stretch/>
          </p:blipFill>
          <p:spPr>
            <a:xfrm>
              <a:off x="352512" y="1556792"/>
              <a:ext cx="4176464" cy="4248472"/>
            </a:xfrm>
            <a:prstGeom prst="rect">
              <a:avLst/>
            </a:prstGeom>
          </p:spPr>
        </p:pic>
      </p:grpSp>
      <p:grpSp>
        <p:nvGrpSpPr>
          <p:cNvPr id="7" name="Group 6"/>
          <p:cNvGrpSpPr/>
          <p:nvPr/>
        </p:nvGrpSpPr>
        <p:grpSpPr>
          <a:xfrm>
            <a:off x="4211960" y="5641816"/>
            <a:ext cx="5112568" cy="504056"/>
            <a:chOff x="1374035" y="4970589"/>
            <a:chExt cx="6327066" cy="465631"/>
          </a:xfrm>
        </p:grpSpPr>
        <p:pic>
          <p:nvPicPr>
            <p:cNvPr id="8" name="Picture 7"/>
            <p:cNvPicPr>
              <a:picLocks noChangeAspect="1"/>
            </p:cNvPicPr>
            <p:nvPr/>
          </p:nvPicPr>
          <p:blipFill rotWithShape="1">
            <a:blip r:embed="rId5"/>
            <a:srcRect l="3139" t="92608" r="22690" b="639"/>
            <a:stretch/>
          </p:blipFill>
          <p:spPr>
            <a:xfrm>
              <a:off x="1859461" y="5207000"/>
              <a:ext cx="5425079" cy="229220"/>
            </a:xfrm>
            <a:prstGeom prst="rect">
              <a:avLst/>
            </a:prstGeom>
          </p:spPr>
        </p:pic>
        <p:sp>
          <p:nvSpPr>
            <p:cNvPr id="9" name="TextBox 8"/>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0" name="TextBox 9"/>
            <p:cNvSpPr txBox="1"/>
            <p:nvPr/>
          </p:nvSpPr>
          <p:spPr>
            <a:xfrm>
              <a:off x="4029218"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0.8 T</a:t>
              </a:r>
              <a:endParaRPr lang="en-GB" sz="1200" b="0" i="0" dirty="0">
                <a:latin typeface="Calibri" panose="020F0502020204030204" pitchFamily="34" charset="0"/>
                <a:cs typeface="Courier New" panose="02070309020205020404" pitchFamily="49" charset="0"/>
              </a:endParaRPr>
            </a:p>
          </p:txBody>
        </p:sp>
        <p:sp>
          <p:nvSpPr>
            <p:cNvPr id="11" name="TextBox 10"/>
            <p:cNvSpPr txBox="1"/>
            <p:nvPr/>
          </p:nvSpPr>
          <p:spPr>
            <a:xfrm>
              <a:off x="6693100"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1.6 T</a:t>
              </a:r>
              <a:endParaRPr lang="en-GB" sz="1200" b="0" i="0" dirty="0">
                <a:latin typeface="Calibri" panose="020F0502020204030204" pitchFamily="34" charset="0"/>
                <a:cs typeface="Courier New" panose="02070309020205020404" pitchFamily="49" charset="0"/>
              </a:endParaRPr>
            </a:p>
          </p:txBody>
        </p:sp>
      </p:grpSp>
      <p:sp>
        <p:nvSpPr>
          <p:cNvPr id="13" name="Oval 12"/>
          <p:cNvSpPr/>
          <p:nvPr/>
        </p:nvSpPr>
        <p:spPr bwMode="auto">
          <a:xfrm>
            <a:off x="6592425" y="3323297"/>
            <a:ext cx="432000" cy="432000"/>
          </a:xfrm>
          <a:prstGeom prst="ellipse">
            <a:avLst/>
          </a:prstGeom>
          <a:noFill/>
          <a:ln w="19050" cap="flat" cmpd="sng" algn="ctr">
            <a:solidFill>
              <a:schemeClr val="bg1">
                <a:lumMod val="9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2" name="Group 21"/>
          <p:cNvGrpSpPr/>
          <p:nvPr/>
        </p:nvGrpSpPr>
        <p:grpSpPr>
          <a:xfrm>
            <a:off x="-248078" y="771576"/>
            <a:ext cx="5110001" cy="5242184"/>
            <a:chOff x="-248078" y="863016"/>
            <a:chExt cx="5110001" cy="5242184"/>
          </a:xfrm>
        </p:grpSpPr>
        <p:sp>
          <p:nvSpPr>
            <p:cNvPr id="12" name="Oval 11"/>
            <p:cNvSpPr/>
            <p:nvPr/>
          </p:nvSpPr>
          <p:spPr bwMode="auto">
            <a:xfrm>
              <a:off x="2153874" y="3415713"/>
              <a:ext cx="432000" cy="432000"/>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 name="Rectangle 1"/>
            <p:cNvSpPr/>
            <p:nvPr/>
          </p:nvSpPr>
          <p:spPr bwMode="auto">
            <a:xfrm>
              <a:off x="1331640" y="1184926"/>
              <a:ext cx="2448272" cy="73190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rot="2700000">
              <a:off x="2456002" y="1721199"/>
              <a:ext cx="2448272" cy="73190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rot="5400000">
              <a:off x="3056967" y="3429407"/>
              <a:ext cx="2448272" cy="402661"/>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rot="5400000">
              <a:off x="-775022" y="3247035"/>
              <a:ext cx="2448272" cy="402661"/>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rot="8100000">
              <a:off x="-248078" y="2205271"/>
              <a:ext cx="2448272" cy="402661"/>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Rectangle 18"/>
            <p:cNvSpPr/>
            <p:nvPr/>
          </p:nvSpPr>
          <p:spPr bwMode="auto">
            <a:xfrm rot="13500000">
              <a:off x="-237652" y="4679733"/>
              <a:ext cx="2448272" cy="402661"/>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 name="Rectangle 19"/>
            <p:cNvSpPr/>
            <p:nvPr/>
          </p:nvSpPr>
          <p:spPr bwMode="auto">
            <a:xfrm>
              <a:off x="1264353" y="5360200"/>
              <a:ext cx="2448272" cy="50609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 name="Rectangle 20"/>
            <p:cNvSpPr/>
            <p:nvPr/>
          </p:nvSpPr>
          <p:spPr bwMode="auto">
            <a:xfrm rot="8100000">
              <a:off x="2413651" y="4779701"/>
              <a:ext cx="2448272" cy="402661"/>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4" name="TextBox 13"/>
          <p:cNvSpPr txBox="1"/>
          <p:nvPr/>
        </p:nvSpPr>
        <p:spPr>
          <a:xfrm>
            <a:off x="1097347" y="5632148"/>
            <a:ext cx="2521755" cy="707886"/>
          </a:xfrm>
          <a:prstGeom prst="rect">
            <a:avLst/>
          </a:prstGeom>
          <a:noFill/>
          <a:ln w="12700">
            <a:noFill/>
          </a:ln>
        </p:spPr>
        <p:txBody>
          <a:bodyPr wrap="square" rtlCol="0">
            <a:spAutoFit/>
          </a:bodyPr>
          <a:lstStyle/>
          <a:p>
            <a:pPr algn="ctr"/>
            <a:r>
              <a:rPr lang="it-IT" sz="2000" i="0" dirty="0">
                <a:latin typeface="Calibri Light" panose="020F0302020204030204" pitchFamily="34" charset="0"/>
              </a:rPr>
              <a:t>SESAME </a:t>
            </a:r>
            <a:r>
              <a:rPr lang="it-IT" sz="2000" i="0" dirty="0" smtClean="0">
                <a:latin typeface="Calibri Light" panose="020F0302020204030204" pitchFamily="34" charset="0"/>
              </a:rPr>
              <a:t>quadrupole B</a:t>
            </a:r>
            <a:r>
              <a:rPr lang="it-IT" sz="2000" i="0" baseline="-25000" dirty="0" smtClean="0">
                <a:latin typeface="Calibri Light" panose="020F0302020204030204" pitchFamily="34" charset="0"/>
              </a:rPr>
              <a:t>pole</a:t>
            </a:r>
            <a:r>
              <a:rPr lang="it-IT" sz="2000" i="0" dirty="0" smtClean="0">
                <a:latin typeface="Calibri Light" panose="020F0302020204030204" pitchFamily="34" charset="0"/>
              </a:rPr>
              <a:t> </a:t>
            </a:r>
            <a:r>
              <a:rPr lang="it-IT" sz="2000" i="0" dirty="0">
                <a:latin typeface="Calibri Light" panose="020F0302020204030204" pitchFamily="34" charset="0"/>
              </a:rPr>
              <a:t>= 0.6 </a:t>
            </a:r>
            <a:r>
              <a:rPr lang="it-IT" sz="2000" i="0" dirty="0" smtClean="0">
                <a:latin typeface="Calibri Light" panose="020F0302020204030204" pitchFamily="34" charset="0"/>
              </a:rPr>
              <a:t>T</a:t>
            </a:r>
            <a:endParaRPr lang="en-US" sz="2000" i="0" dirty="0" smtClean="0">
              <a:latin typeface="Calibri Light" panose="020F0302020204030204" pitchFamily="34" charset="0"/>
            </a:endParaRPr>
          </a:p>
        </p:txBody>
      </p:sp>
    </p:spTree>
    <p:extLst>
      <p:ext uri="{BB962C8B-B14F-4D97-AF65-F5344CB8AC3E}">
        <p14:creationId xmlns:p14="http://schemas.microsoft.com/office/powerpoint/2010/main" val="33547692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6512" y="355853"/>
            <a:ext cx="8865332" cy="5584926"/>
            <a:chOff x="135160" y="553973"/>
            <a:chExt cx="8865332" cy="5584926"/>
          </a:xfrm>
        </p:grpSpPr>
        <p:grpSp>
          <p:nvGrpSpPr>
            <p:cNvPr id="4" name="Group 3"/>
            <p:cNvGrpSpPr/>
            <p:nvPr/>
          </p:nvGrpSpPr>
          <p:grpSpPr>
            <a:xfrm>
              <a:off x="143508" y="1584480"/>
              <a:ext cx="8856984" cy="4355976"/>
              <a:chOff x="107504" y="1584480"/>
              <a:chExt cx="8856984" cy="4355976"/>
            </a:xfrm>
          </p:grpSpPr>
          <p:pic>
            <p:nvPicPr>
              <p:cNvPr id="2" name="Picture 1"/>
              <p:cNvPicPr>
                <a:picLocks noChangeAspect="1"/>
              </p:cNvPicPr>
              <p:nvPr/>
            </p:nvPicPr>
            <p:blipFill rotWithShape="1">
              <a:blip r:embed="rId3"/>
              <a:srcRect l="8531" t="5859" r="62836" b="14135"/>
              <a:stretch/>
            </p:blipFill>
            <p:spPr>
              <a:xfrm>
                <a:off x="4608512" y="1584480"/>
                <a:ext cx="4355976" cy="4355976"/>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blip>
              <a:srcRect l="8526" t="5882" r="62842" b="14120"/>
              <a:stretch/>
            </p:blipFill>
            <p:spPr>
              <a:xfrm>
                <a:off x="107504" y="1584722"/>
                <a:ext cx="4355492" cy="4355492"/>
              </a:xfrm>
              <a:prstGeom prst="rect">
                <a:avLst/>
              </a:prstGeom>
            </p:spPr>
          </p:pic>
        </p:grpSp>
        <p:sp>
          <p:nvSpPr>
            <p:cNvPr id="5" name="Rectangle 4"/>
            <p:cNvSpPr/>
            <p:nvPr/>
          </p:nvSpPr>
          <p:spPr bwMode="auto">
            <a:xfrm>
              <a:off x="827584" y="1628696"/>
              <a:ext cx="3338028"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rot="1800000">
              <a:off x="1259873" y="1582984"/>
              <a:ext cx="3338028"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rot="3600000">
              <a:off x="1987385" y="2001646"/>
              <a:ext cx="3338028"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rot="5400000">
              <a:off x="2652594" y="2778570"/>
              <a:ext cx="3338028"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Rectangle 18"/>
            <p:cNvSpPr/>
            <p:nvPr/>
          </p:nvSpPr>
          <p:spPr bwMode="auto">
            <a:xfrm rot="7190441">
              <a:off x="2630528" y="4703444"/>
              <a:ext cx="2428229"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 name="Rectangle 19"/>
            <p:cNvSpPr/>
            <p:nvPr/>
          </p:nvSpPr>
          <p:spPr bwMode="auto">
            <a:xfrm rot="8999395">
              <a:off x="2687337" y="5131598"/>
              <a:ext cx="1640663"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 name="Rectangle 20"/>
            <p:cNvSpPr/>
            <p:nvPr/>
          </p:nvSpPr>
          <p:spPr bwMode="auto">
            <a:xfrm>
              <a:off x="603574" y="5420647"/>
              <a:ext cx="3338028" cy="456625"/>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Rectangle 21"/>
            <p:cNvSpPr/>
            <p:nvPr/>
          </p:nvSpPr>
          <p:spPr bwMode="auto">
            <a:xfrm rot="1800000">
              <a:off x="279316" y="5093521"/>
              <a:ext cx="1622601"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 name="Rectangle 22"/>
            <p:cNvSpPr/>
            <p:nvPr/>
          </p:nvSpPr>
          <p:spPr bwMode="auto">
            <a:xfrm rot="3600000">
              <a:off x="18038" y="4522647"/>
              <a:ext cx="1397044"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rot="5400000">
              <a:off x="-1312513" y="3353493"/>
              <a:ext cx="3338028"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bwMode="auto">
            <a:xfrm rot="7190441">
              <a:off x="-423462" y="2400546"/>
              <a:ext cx="2428229"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ectangle 25"/>
            <p:cNvSpPr/>
            <p:nvPr/>
          </p:nvSpPr>
          <p:spPr bwMode="auto">
            <a:xfrm rot="8999395">
              <a:off x="437345" y="1868632"/>
              <a:ext cx="1640663" cy="44268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And in another resistive magnet, with a different configuration?</a:t>
            </a:r>
            <a:endParaRPr lang="en-US" sz="2800" b="0" i="0" kern="0" dirty="0" smtClean="0">
              <a:solidFill>
                <a:srgbClr val="0033CC"/>
              </a:solidFill>
              <a:latin typeface="Calibri Light" panose="020F0302020204030204" pitchFamily="34" charset="0"/>
            </a:endParaRPr>
          </a:p>
        </p:txBody>
      </p:sp>
      <p:grpSp>
        <p:nvGrpSpPr>
          <p:cNvPr id="8" name="Group 7"/>
          <p:cNvGrpSpPr/>
          <p:nvPr/>
        </p:nvGrpSpPr>
        <p:grpSpPr>
          <a:xfrm>
            <a:off x="4094548" y="5737862"/>
            <a:ext cx="5112568" cy="504056"/>
            <a:chOff x="1374035" y="4970589"/>
            <a:chExt cx="6327066" cy="465631"/>
          </a:xfrm>
        </p:grpSpPr>
        <p:pic>
          <p:nvPicPr>
            <p:cNvPr id="9" name="Picture 8"/>
            <p:cNvPicPr>
              <a:picLocks noChangeAspect="1"/>
            </p:cNvPicPr>
            <p:nvPr/>
          </p:nvPicPr>
          <p:blipFill rotWithShape="1">
            <a:blip r:embed="rId5"/>
            <a:srcRect l="3139" t="92608" r="22690" b="639"/>
            <a:stretch/>
          </p:blipFill>
          <p:spPr>
            <a:xfrm>
              <a:off x="1859461" y="5207000"/>
              <a:ext cx="5425079" cy="229220"/>
            </a:xfrm>
            <a:prstGeom prst="rect">
              <a:avLst/>
            </a:prstGeom>
          </p:spPr>
        </p:pic>
        <p:sp>
          <p:nvSpPr>
            <p:cNvPr id="10" name="TextBox 9"/>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1" name="TextBox 10"/>
            <p:cNvSpPr txBox="1"/>
            <p:nvPr/>
          </p:nvSpPr>
          <p:spPr>
            <a:xfrm>
              <a:off x="4029218"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0.5 T</a:t>
              </a:r>
              <a:endParaRPr lang="en-GB" sz="1200" b="0" i="0" dirty="0">
                <a:latin typeface="Calibri" panose="020F0502020204030204" pitchFamily="34" charset="0"/>
                <a:cs typeface="Courier New" panose="02070309020205020404" pitchFamily="49" charset="0"/>
              </a:endParaRPr>
            </a:p>
          </p:txBody>
        </p:sp>
        <p:sp>
          <p:nvSpPr>
            <p:cNvPr id="12" name="TextBox 11"/>
            <p:cNvSpPr txBox="1"/>
            <p:nvPr/>
          </p:nvSpPr>
          <p:spPr>
            <a:xfrm>
              <a:off x="6693100"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1.0 T</a:t>
              </a:r>
              <a:endParaRPr lang="en-GB" sz="1200" b="0" i="0" dirty="0">
                <a:latin typeface="Calibri" panose="020F0502020204030204" pitchFamily="34" charset="0"/>
                <a:cs typeface="Courier New" panose="02070309020205020404" pitchFamily="49" charset="0"/>
              </a:endParaRPr>
            </a:p>
          </p:txBody>
        </p:sp>
      </p:grpSp>
      <p:sp>
        <p:nvSpPr>
          <p:cNvPr id="13" name="Oval 12"/>
          <p:cNvSpPr/>
          <p:nvPr/>
        </p:nvSpPr>
        <p:spPr bwMode="auto">
          <a:xfrm>
            <a:off x="1906912" y="3295268"/>
            <a:ext cx="504000" cy="504000"/>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6416608" y="3301039"/>
            <a:ext cx="504000" cy="504000"/>
          </a:xfrm>
          <a:prstGeom prst="ellipse">
            <a:avLst/>
          </a:prstGeom>
          <a:noFill/>
          <a:ln w="19050" cap="flat" cmpd="sng" algn="ctr">
            <a:solidFill>
              <a:schemeClr val="bg1">
                <a:lumMod val="9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TextBox 14"/>
          <p:cNvSpPr txBox="1"/>
          <p:nvPr/>
        </p:nvSpPr>
        <p:spPr>
          <a:xfrm>
            <a:off x="547893" y="5716596"/>
            <a:ext cx="3222037" cy="707886"/>
          </a:xfrm>
          <a:prstGeom prst="rect">
            <a:avLst/>
          </a:prstGeom>
          <a:noFill/>
          <a:ln w="12700">
            <a:noFill/>
          </a:ln>
        </p:spPr>
        <p:txBody>
          <a:bodyPr wrap="square" rtlCol="0">
            <a:spAutoFit/>
          </a:bodyPr>
          <a:lstStyle/>
          <a:p>
            <a:pPr algn="ctr"/>
            <a:r>
              <a:rPr lang="it-IT" sz="2000" i="0" dirty="0">
                <a:latin typeface="Calibri Light" panose="020F0302020204030204" pitchFamily="34" charset="0"/>
              </a:rPr>
              <a:t>SESAME </a:t>
            </a:r>
            <a:r>
              <a:rPr lang="it-IT" sz="2000" i="0" dirty="0" smtClean="0">
                <a:latin typeface="Calibri Light" panose="020F0302020204030204" pitchFamily="34" charset="0"/>
              </a:rPr>
              <a:t>sextupole</a:t>
            </a:r>
          </a:p>
          <a:p>
            <a:pPr algn="ctr"/>
            <a:r>
              <a:rPr lang="it-IT" sz="2000" i="0" dirty="0" smtClean="0">
                <a:latin typeface="Calibri Light" panose="020F0302020204030204" pitchFamily="34" charset="0"/>
              </a:rPr>
              <a:t>+ vertical dipole corrector</a:t>
            </a:r>
            <a:endParaRPr lang="en-US" sz="2000" i="0" dirty="0" smtClean="0">
              <a:latin typeface="Calibri Light" panose="020F0302020204030204" pitchFamily="34" charset="0"/>
            </a:endParaRPr>
          </a:p>
        </p:txBody>
      </p:sp>
    </p:spTree>
    <p:extLst>
      <p:ext uri="{BB962C8B-B14F-4D97-AF65-F5344CB8AC3E}">
        <p14:creationId xmlns:p14="http://schemas.microsoft.com/office/powerpoint/2010/main" val="671086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Can the same formalism also describe the field in the aperture of a superconducting dipole?</a:t>
            </a:r>
            <a:endParaRPr lang="en-US" sz="2800" b="0" i="0" kern="0" dirty="0" smtClean="0">
              <a:solidFill>
                <a:srgbClr val="0000FF"/>
              </a:solidFill>
              <a:latin typeface="Calibri Light" panose="020F0302020204030204" pitchFamily="34" charset="0"/>
            </a:endParaRPr>
          </a:p>
        </p:txBody>
      </p:sp>
      <p:pic>
        <p:nvPicPr>
          <p:cNvPr id="3" name="Picture 2"/>
          <p:cNvPicPr>
            <a:picLocks noChangeAspect="1"/>
          </p:cNvPicPr>
          <p:nvPr/>
        </p:nvPicPr>
        <p:blipFill rotWithShape="1">
          <a:blip r:embed="rId3"/>
          <a:srcRect r="53455" b="7238"/>
          <a:stretch/>
        </p:blipFill>
        <p:spPr>
          <a:xfrm>
            <a:off x="4029217" y="1767481"/>
            <a:ext cx="5043613" cy="3597453"/>
          </a:xfrm>
          <a:prstGeom prst="rect">
            <a:avLst/>
          </a:prstGeom>
        </p:spPr>
      </p:pic>
      <p:grpSp>
        <p:nvGrpSpPr>
          <p:cNvPr id="4" name="Group 3"/>
          <p:cNvGrpSpPr/>
          <p:nvPr/>
        </p:nvGrpSpPr>
        <p:grpSpPr>
          <a:xfrm>
            <a:off x="3635896" y="5457283"/>
            <a:ext cx="5688632" cy="504056"/>
            <a:chOff x="1374035" y="4970589"/>
            <a:chExt cx="6327066" cy="465631"/>
          </a:xfrm>
        </p:grpSpPr>
        <p:pic>
          <p:nvPicPr>
            <p:cNvPr id="5" name="Picture 4"/>
            <p:cNvPicPr>
              <a:picLocks noChangeAspect="1"/>
            </p:cNvPicPr>
            <p:nvPr/>
          </p:nvPicPr>
          <p:blipFill rotWithShape="1">
            <a:blip r:embed="rId4"/>
            <a:srcRect l="3139" t="92608" r="22690" b="639"/>
            <a:stretch/>
          </p:blipFill>
          <p:spPr>
            <a:xfrm>
              <a:off x="1859461" y="5207000"/>
              <a:ext cx="5425079" cy="229220"/>
            </a:xfrm>
            <a:prstGeom prst="rect">
              <a:avLst/>
            </a:prstGeom>
          </p:spPr>
        </p:pic>
        <p:sp>
          <p:nvSpPr>
            <p:cNvPr id="7" name="TextBox 6"/>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8" name="TextBox 7"/>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8 T</a:t>
              </a:r>
              <a:endParaRPr lang="en-GB" sz="1200" b="0" i="0" dirty="0">
                <a:latin typeface="Calibri" panose="020F0502020204030204" pitchFamily="34" charset="0"/>
                <a:cs typeface="Courier New" panose="02070309020205020404" pitchFamily="49" charset="0"/>
              </a:endParaRPr>
            </a:p>
          </p:txBody>
        </p:sp>
        <p:sp>
          <p:nvSpPr>
            <p:cNvPr id="9" name="TextBox 8"/>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16 T</a:t>
              </a:r>
              <a:endParaRPr lang="en-GB" sz="1200" b="0" i="0" dirty="0">
                <a:latin typeface="Calibri" panose="020F0502020204030204" pitchFamily="34" charset="0"/>
                <a:cs typeface="Courier New" panose="02070309020205020404" pitchFamily="49" charset="0"/>
              </a:endParaRPr>
            </a:p>
          </p:txBody>
        </p:sp>
      </p:grpSp>
      <p:pic>
        <p:nvPicPr>
          <p:cNvPr id="2" name="Picture 1"/>
          <p:cNvPicPr>
            <a:picLocks noChangeAspect="1"/>
          </p:cNvPicPr>
          <p:nvPr/>
        </p:nvPicPr>
        <p:blipFill rotWithShape="1">
          <a:blip r:embed="rId5">
            <a:clrChange>
              <a:clrFrom>
                <a:srgbClr val="B2B2B2"/>
              </a:clrFrom>
              <a:clrTo>
                <a:srgbClr val="B2B2B2">
                  <a:alpha val="0"/>
                </a:srgbClr>
              </a:clrTo>
            </a:clrChange>
          </a:blip>
          <a:srcRect l="6063" t="540" r="59379" b="5860"/>
          <a:stretch/>
        </p:blipFill>
        <p:spPr>
          <a:xfrm>
            <a:off x="107504" y="1772816"/>
            <a:ext cx="3705690" cy="3592119"/>
          </a:xfrm>
          <a:prstGeom prst="rect">
            <a:avLst/>
          </a:prstGeom>
        </p:spPr>
      </p:pic>
      <p:sp>
        <p:nvSpPr>
          <p:cNvPr id="12" name="Oval 11"/>
          <p:cNvSpPr/>
          <p:nvPr/>
        </p:nvSpPr>
        <p:spPr bwMode="auto">
          <a:xfrm>
            <a:off x="1740539" y="3325442"/>
            <a:ext cx="432000" cy="432000"/>
          </a:xfrm>
          <a:prstGeom prst="ellipse">
            <a:avLst/>
          </a:prstGeom>
          <a:no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 name="Oval 12"/>
          <p:cNvSpPr/>
          <p:nvPr/>
        </p:nvSpPr>
        <p:spPr bwMode="auto">
          <a:xfrm>
            <a:off x="6338833" y="3363542"/>
            <a:ext cx="432000" cy="432000"/>
          </a:xfrm>
          <a:prstGeom prst="ellipse">
            <a:avLst/>
          </a:prstGeom>
          <a:noFill/>
          <a:ln w="19050" cap="flat" cmpd="sng" algn="ctr">
            <a:solidFill>
              <a:schemeClr val="bg1">
                <a:lumMod val="9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TextBox 13"/>
          <p:cNvSpPr txBox="1"/>
          <p:nvPr/>
        </p:nvSpPr>
        <p:spPr>
          <a:xfrm>
            <a:off x="345520" y="5656850"/>
            <a:ext cx="3222037" cy="707886"/>
          </a:xfrm>
          <a:prstGeom prst="rect">
            <a:avLst/>
          </a:prstGeom>
          <a:noFill/>
          <a:ln w="12700">
            <a:noFill/>
          </a:ln>
        </p:spPr>
        <p:txBody>
          <a:bodyPr wrap="square" rtlCol="0">
            <a:spAutoFit/>
          </a:bodyPr>
          <a:lstStyle/>
          <a:p>
            <a:pPr algn="ctr"/>
            <a:r>
              <a:rPr lang="it-IT" sz="2000" i="0" dirty="0" smtClean="0">
                <a:latin typeface="Calibri Light" panose="020F0302020204030204" pitchFamily="34" charset="0"/>
              </a:rPr>
              <a:t>FRESCA2 dipole</a:t>
            </a:r>
          </a:p>
          <a:p>
            <a:pPr algn="ctr"/>
            <a:r>
              <a:rPr lang="it-IT" sz="2000" i="0" dirty="0" smtClean="0">
                <a:latin typeface="Calibri Light" panose="020F0302020204030204" pitchFamily="34" charset="0"/>
              </a:rPr>
              <a:t>13 T</a:t>
            </a:r>
            <a:endParaRPr lang="en-US" sz="2000" i="0" dirty="0" smtClean="0">
              <a:latin typeface="Calibri Light" panose="020F0302020204030204" pitchFamily="34" charset="0"/>
            </a:endParaRPr>
          </a:p>
        </p:txBody>
      </p:sp>
    </p:spTree>
    <p:extLst>
      <p:ext uri="{BB962C8B-B14F-4D97-AF65-F5344CB8AC3E}">
        <p14:creationId xmlns:p14="http://schemas.microsoft.com/office/powerpoint/2010/main" val="6343771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solution is a harmonic (or multipole) expansion, describing the </a:t>
            </a:r>
            <a:r>
              <a:rPr lang="en-US" sz="2800" i="0" kern="0" dirty="0">
                <a:solidFill>
                  <a:srgbClr val="0033CC"/>
                </a:solidFill>
                <a:latin typeface="Calibri Light" panose="020F0302020204030204" pitchFamily="34" charset="0"/>
              </a:rPr>
              <a:t>field (within a circle of validity) with </a:t>
            </a:r>
            <a:r>
              <a:rPr lang="en-US" sz="2800" i="0" kern="0" dirty="0" smtClean="0">
                <a:solidFill>
                  <a:srgbClr val="0033CC"/>
                </a:solidFill>
                <a:latin typeface="Calibri Light" panose="020F0302020204030204" pitchFamily="34" charset="0"/>
              </a:rPr>
              <a:t>scalar </a:t>
            </a:r>
            <a:r>
              <a:rPr lang="en-US" sz="2800" i="0" kern="0" dirty="0">
                <a:solidFill>
                  <a:srgbClr val="0033CC"/>
                </a:solidFill>
                <a:latin typeface="Calibri Light" panose="020F0302020204030204" pitchFamily="34" charset="0"/>
              </a:rPr>
              <a:t>coefficients</a:t>
            </a:r>
          </a:p>
          <a:p>
            <a:pPr algn="l">
              <a:lnSpc>
                <a:spcPct val="110000"/>
              </a:lnSpc>
            </a:pPr>
            <a:endParaRPr lang="en-US" sz="2800" kern="0" baseline="-2500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5" name="Rectangle 24"/>
              <p:cNvSpPr/>
              <p:nvPr/>
            </p:nvSpPr>
            <p:spPr>
              <a:xfrm>
                <a:off x="5816283" y="2988941"/>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5816283" y="2988941"/>
                <a:ext cx="2195408" cy="413703"/>
              </a:xfrm>
              <a:prstGeom prst="rect">
                <a:avLst/>
              </a:prstGeom>
              <a:blipFill>
                <a:blip r:embed="rId3"/>
                <a:stretch>
                  <a:fillRect b="-16176"/>
                </a:stretch>
              </a:blipFill>
            </p:spPr>
            <p:txBody>
              <a:bodyPr/>
              <a:lstStyle/>
              <a:p>
                <a:r>
                  <a:rPr lang="en-GB">
                    <a:noFill/>
                  </a:rPr>
                  <a:t> </a:t>
                </a:r>
              </a:p>
            </p:txBody>
          </p:sp>
        </mc:Fallback>
      </mc:AlternateContent>
      <p:grpSp>
        <p:nvGrpSpPr>
          <p:cNvPr id="21" name="Group 20"/>
          <p:cNvGrpSpPr/>
          <p:nvPr/>
        </p:nvGrpSpPr>
        <p:grpSpPr>
          <a:xfrm>
            <a:off x="1822203" y="1234395"/>
            <a:ext cx="7216184" cy="931537"/>
            <a:chOff x="1460272" y="1777383"/>
            <a:chExt cx="7216184" cy="931537"/>
          </a:xfrm>
        </p:grpSpPr>
        <mc:AlternateContent xmlns:mc="http://schemas.openxmlformats.org/markup-compatibility/2006" xmlns:a14="http://schemas.microsoft.com/office/drawing/2010/main">
          <mc:Choice Requires="a14">
            <p:sp>
              <p:nvSpPr>
                <p:cNvPr id="24" name="Rectangle 23"/>
                <p:cNvSpPr/>
                <p:nvPr/>
              </p:nvSpPr>
              <p:spPr>
                <a:xfrm>
                  <a:off x="2232248" y="177738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𝐴</m:t>
                                    </m:r>
                                  </m:e>
                                  <m:sub>
                                    <m:r>
                                      <a:rPr lang="en-GB" sz="2000">
                                        <a:solidFill>
                                          <a:srgbClr val="0033CC"/>
                                        </a:solidFill>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4" name="Rectangle 23"/>
                <p:cNvSpPr>
                  <a:spLocks noRot="1" noChangeAspect="1" noMove="1" noResize="1" noEditPoints="1" noAdjustHandles="1" noChangeArrowheads="1" noChangeShapeType="1" noTextEdit="1"/>
                </p:cNvSpPr>
                <p:nvPr/>
              </p:nvSpPr>
              <p:spPr>
                <a:xfrm>
                  <a:off x="2232248" y="1777383"/>
                  <a:ext cx="6444208" cy="931537"/>
                </a:xfrm>
                <a:prstGeom prst="rect">
                  <a:avLst/>
                </a:prstGeom>
                <a:blipFill>
                  <a:blip r:embed="rId4"/>
                  <a:stretch>
                    <a:fillRect/>
                  </a:stretch>
                </a:blipFill>
              </p:spPr>
              <p:txBody>
                <a:bodyPr/>
                <a:lstStyle/>
                <a:p>
                  <a:r>
                    <a:rPr lang="en-GB">
                      <a:noFill/>
                    </a:rPr>
                    <a:t> </a:t>
                  </a:r>
                </a:p>
              </p:txBody>
            </p:sp>
          </mc:Fallback>
        </mc:AlternateContent>
        <p:sp>
          <p:nvSpPr>
            <p:cNvPr id="44" name="TextBox 43"/>
            <p:cNvSpPr txBox="1"/>
            <p:nvPr/>
          </p:nvSpPr>
          <p:spPr>
            <a:xfrm>
              <a:off x="1460272" y="2012318"/>
              <a:ext cx="540000" cy="461665"/>
            </a:xfrm>
            <a:prstGeom prst="rect">
              <a:avLst/>
            </a:prstGeom>
            <a:noFill/>
            <a:ln w="12700">
              <a:noFill/>
            </a:ln>
          </p:spPr>
          <p:txBody>
            <a:bodyPr wrap="square" rtlCol="0">
              <a:spAutoFit/>
            </a:bodyPr>
            <a:lstStyle/>
            <a:p>
              <a:r>
                <a:rPr lang="en-GB" i="0" dirty="0" smtClean="0">
                  <a:solidFill>
                    <a:srgbClr val="FF9933"/>
                  </a:solidFill>
                  <a:latin typeface="Calibri Light" panose="020F0302020204030204" pitchFamily="34" charset="0"/>
                </a:rPr>
                <a:t>(4)</a:t>
              </a:r>
              <a:endParaRPr lang="en-US" i="0" dirty="0">
                <a:solidFill>
                  <a:srgbClr val="FF9933"/>
                </a:solidFill>
                <a:latin typeface="Calibri Light" panose="020F0302020204030204" pitchFamily="34" charset="0"/>
              </a:endParaRPr>
            </a:p>
          </p:txBody>
        </p:sp>
      </p:grpSp>
      <p:grpSp>
        <p:nvGrpSpPr>
          <p:cNvPr id="19" name="Group 18"/>
          <p:cNvGrpSpPr/>
          <p:nvPr/>
        </p:nvGrpSpPr>
        <p:grpSpPr>
          <a:xfrm>
            <a:off x="251520" y="2269962"/>
            <a:ext cx="4608519" cy="4475693"/>
            <a:chOff x="248407" y="3613776"/>
            <a:chExt cx="4608519" cy="4475693"/>
          </a:xfrm>
        </p:grpSpPr>
        <p:cxnSp>
          <p:nvCxnSpPr>
            <p:cNvPr id="27" name="Straight Connector 26"/>
            <p:cNvCxnSpPr/>
            <p:nvPr/>
          </p:nvCxnSpPr>
          <p:spPr bwMode="auto">
            <a:xfrm>
              <a:off x="248407" y="5929469"/>
              <a:ext cx="4320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9" name="Straight Connector 28"/>
            <p:cNvCxnSpPr/>
            <p:nvPr/>
          </p:nvCxnSpPr>
          <p:spPr bwMode="auto">
            <a:xfrm flipV="1">
              <a:off x="2408407" y="3769469"/>
              <a:ext cx="0" cy="43200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4496886" y="5890406"/>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33" name="Rectangle 32"/>
                <p:cNvSpPr>
                  <a:spLocks noRot="1" noChangeAspect="1" noMove="1" noResize="1" noEditPoints="1" noAdjustHandles="1" noChangeArrowheads="1" noChangeShapeType="1" noTextEdit="1"/>
                </p:cNvSpPr>
                <p:nvPr/>
              </p:nvSpPr>
              <p:spPr>
                <a:xfrm>
                  <a:off x="4496886" y="5890406"/>
                  <a:ext cx="360040" cy="40011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2048367" y="3613776"/>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4" name="Rectangle 33"/>
                <p:cNvSpPr>
                  <a:spLocks noRot="1" noChangeAspect="1" noMove="1" noResize="1" noEditPoints="1" noAdjustHandles="1" noChangeArrowheads="1" noChangeShapeType="1" noTextEdit="1"/>
                </p:cNvSpPr>
                <p:nvPr/>
              </p:nvSpPr>
              <p:spPr>
                <a:xfrm>
                  <a:off x="2048367" y="3613776"/>
                  <a:ext cx="360040" cy="400110"/>
                </a:xfrm>
                <a:prstGeom prst="rect">
                  <a:avLst/>
                </a:prstGeom>
                <a:blipFill>
                  <a:blip r:embed="rId6"/>
                  <a:stretch>
                    <a:fillRect b="-9091"/>
                  </a:stretch>
                </a:blipFill>
              </p:spPr>
              <p:txBody>
                <a:bodyPr/>
                <a:lstStyle/>
                <a:p>
                  <a:r>
                    <a:rPr lang="en-GB">
                      <a:noFill/>
                    </a:rPr>
                    <a:t> </a:t>
                  </a:r>
                </a:p>
              </p:txBody>
            </p:sp>
          </mc:Fallback>
        </mc:AlternateContent>
        <p:sp>
          <p:nvSpPr>
            <p:cNvPr id="40" name="Oval 39"/>
            <p:cNvSpPr/>
            <p:nvPr/>
          </p:nvSpPr>
          <p:spPr bwMode="auto">
            <a:xfrm>
              <a:off x="3244722" y="5575921"/>
              <a:ext cx="72008" cy="72008"/>
            </a:xfrm>
            <a:prstGeom prst="ellipse">
              <a:avLst/>
            </a:prstGeom>
            <a:solidFill>
              <a:srgbClr val="0033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608367" y="4129469"/>
              <a:ext cx="3600000" cy="3600000"/>
            </a:xfrm>
            <a:prstGeom prst="ellipse">
              <a:avLst/>
            </a:prstGeom>
            <a:no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 name="Oval 62"/>
            <p:cNvSpPr/>
            <p:nvPr/>
          </p:nvSpPr>
          <p:spPr bwMode="auto">
            <a:xfrm>
              <a:off x="1210206" y="4728869"/>
              <a:ext cx="2401200" cy="2401200"/>
            </a:xfrm>
            <a:prstGeom prst="ellipse">
              <a:avLst/>
            </a:prstGeom>
            <a:no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 name="TextBox 63"/>
            <p:cNvSpPr txBox="1"/>
            <p:nvPr/>
          </p:nvSpPr>
          <p:spPr>
            <a:xfrm>
              <a:off x="2519285" y="4346502"/>
              <a:ext cx="869420" cy="461665"/>
            </a:xfrm>
            <a:prstGeom prst="rect">
              <a:avLst/>
            </a:prstGeom>
            <a:noFill/>
          </p:spPr>
          <p:txBody>
            <a:bodyPr wrap="square" rtlCol="0">
              <a:spAutoFit/>
            </a:bodyPr>
            <a:lstStyle/>
            <a:p>
              <a:r>
                <a:rPr lang="fr-CH" b="0" i="0" dirty="0" err="1" smtClean="0">
                  <a:solidFill>
                    <a:schemeClr val="accent1"/>
                  </a:solidFill>
                  <a:latin typeface="Calibri" panose="020F0502020204030204" pitchFamily="34" charset="0"/>
                </a:rPr>
                <a:t>R</a:t>
              </a:r>
              <a:r>
                <a:rPr lang="fr-CH" b="0" i="0" baseline="-25000" dirty="0" err="1" smtClean="0">
                  <a:solidFill>
                    <a:schemeClr val="accent1"/>
                  </a:solidFill>
                  <a:latin typeface="Calibri" panose="020F0502020204030204" pitchFamily="34" charset="0"/>
                </a:rPr>
                <a:t>ref</a:t>
              </a:r>
              <a:endParaRPr lang="en-GB" b="0" i="0" baseline="-25000" dirty="0">
                <a:solidFill>
                  <a:schemeClr val="accent1"/>
                </a:solidFill>
                <a:latin typeface="Calibri" panose="020F0502020204030204" pitchFamily="34" charset="0"/>
              </a:endParaRPr>
            </a:p>
          </p:txBody>
        </p:sp>
        <p:sp>
          <p:nvSpPr>
            <p:cNvPr id="65" name="TextBox 64"/>
            <p:cNvSpPr txBox="1"/>
            <p:nvPr/>
          </p:nvSpPr>
          <p:spPr>
            <a:xfrm>
              <a:off x="2873676" y="3802758"/>
              <a:ext cx="869420" cy="461665"/>
            </a:xfrm>
            <a:prstGeom prst="rect">
              <a:avLst/>
            </a:prstGeom>
            <a:noFill/>
          </p:spPr>
          <p:txBody>
            <a:bodyPr wrap="square" rtlCol="0">
              <a:spAutoFit/>
            </a:bodyPr>
            <a:lstStyle/>
            <a:p>
              <a:r>
                <a:rPr lang="fr-CH" b="0" i="0" dirty="0" err="1" smtClean="0">
                  <a:solidFill>
                    <a:schemeClr val="accent1"/>
                  </a:solidFill>
                  <a:latin typeface="Calibri" panose="020F0502020204030204" pitchFamily="34" charset="0"/>
                </a:rPr>
                <a:t>R</a:t>
              </a:r>
              <a:r>
                <a:rPr lang="fr-CH" b="0" i="0" baseline="-25000" dirty="0" err="1" smtClean="0">
                  <a:solidFill>
                    <a:schemeClr val="accent1"/>
                  </a:solidFill>
                  <a:latin typeface="Calibri" panose="020F0502020204030204" pitchFamily="34" charset="0"/>
                </a:rPr>
                <a:t>max</a:t>
              </a:r>
              <a:endParaRPr lang="en-GB" b="0" i="0" baseline="-25000" dirty="0">
                <a:solidFill>
                  <a:schemeClr val="accent1"/>
                </a:solidFill>
                <a:latin typeface="Calibri" panose="020F0502020204030204" pitchFamily="34" charset="0"/>
              </a:endParaRPr>
            </a:p>
          </p:txBody>
        </p:sp>
      </p:grpSp>
      <p:sp>
        <p:nvSpPr>
          <p:cNvPr id="18" name="Rectangle 17"/>
          <p:cNvSpPr/>
          <p:nvPr/>
        </p:nvSpPr>
        <p:spPr bwMode="auto">
          <a:xfrm>
            <a:off x="1639104" y="1160961"/>
            <a:ext cx="6048672" cy="1060466"/>
          </a:xfrm>
          <a:prstGeom prst="rect">
            <a:avLst/>
          </a:prstGeom>
          <a:noFill/>
          <a:ln w="19050" cap="flat" cmpd="sng" algn="ctr">
            <a:solidFill>
              <a:srgbClr val="FF993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5234199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decomposition has two characteristic radii: </a:t>
            </a:r>
            <a:r>
              <a:rPr lang="en-US" sz="2800" i="0" kern="0" dirty="0" err="1" smtClean="0">
                <a:solidFill>
                  <a:srgbClr val="0033CC"/>
                </a:solidFill>
                <a:latin typeface="Calibri Light" panose="020F0302020204030204" pitchFamily="34" charset="0"/>
              </a:rPr>
              <a:t>R</a:t>
            </a:r>
            <a:r>
              <a:rPr lang="en-US" sz="2800" i="0" kern="0" baseline="-25000" dirty="0" err="1" smtClean="0">
                <a:solidFill>
                  <a:srgbClr val="0033CC"/>
                </a:solidFill>
                <a:latin typeface="Calibri Light" panose="020F0302020204030204" pitchFamily="34" charset="0"/>
              </a:rPr>
              <a:t>ref</a:t>
            </a:r>
            <a:r>
              <a:rPr lang="en-US" sz="2800" i="0" kern="0" dirty="0" smtClean="0">
                <a:solidFill>
                  <a:srgbClr val="0033CC"/>
                </a:solidFill>
                <a:latin typeface="Calibri Light" panose="020F0302020204030204" pitchFamily="34" charset="0"/>
              </a:rPr>
              <a:t> and </a:t>
            </a:r>
            <a:r>
              <a:rPr lang="en-US" sz="2800" i="0" kern="0" dirty="0" err="1" smtClean="0">
                <a:solidFill>
                  <a:srgbClr val="0033CC"/>
                </a:solidFill>
                <a:latin typeface="Calibri Light" panose="020F0302020204030204" pitchFamily="34" charset="0"/>
              </a:rPr>
              <a:t>R</a:t>
            </a:r>
            <a:r>
              <a:rPr lang="en-US" sz="2800" i="0" kern="0" baseline="-25000" dirty="0" err="1" smtClean="0">
                <a:solidFill>
                  <a:srgbClr val="0033CC"/>
                </a:solidFill>
                <a:latin typeface="Calibri Light" panose="020F0302020204030204" pitchFamily="34" charset="0"/>
              </a:rPr>
              <a:t>max</a:t>
            </a:r>
            <a:endParaRPr lang="en-US" sz="2800" kern="0" baseline="-25000" dirty="0" smtClean="0">
              <a:solidFill>
                <a:srgbClr val="0033CC"/>
              </a:solidFill>
              <a:latin typeface="Calibri Light" panose="020F0302020204030204" pitchFamily="34" charset="0"/>
            </a:endParaRPr>
          </a:p>
        </p:txBody>
      </p:sp>
      <p:grpSp>
        <p:nvGrpSpPr>
          <p:cNvPr id="28" name="Group 27"/>
          <p:cNvGrpSpPr>
            <a:grpSpLocks noChangeAspect="1"/>
          </p:cNvGrpSpPr>
          <p:nvPr/>
        </p:nvGrpSpPr>
        <p:grpSpPr>
          <a:xfrm>
            <a:off x="611560" y="1873948"/>
            <a:ext cx="3662809" cy="3586999"/>
            <a:chOff x="179672" y="1656804"/>
            <a:chExt cx="4824376" cy="4724524"/>
          </a:xfrm>
        </p:grpSpPr>
        <p:sp>
          <p:nvSpPr>
            <p:cNvPr id="3" name="Oval 2"/>
            <p:cNvSpPr/>
            <p:nvPr/>
          </p:nvSpPr>
          <p:spPr bwMode="auto">
            <a:xfrm>
              <a:off x="1310789" y="2739186"/>
              <a:ext cx="2562142" cy="2562142"/>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 name="Oval 3"/>
            <p:cNvSpPr/>
            <p:nvPr/>
          </p:nvSpPr>
          <p:spPr bwMode="auto">
            <a:xfrm>
              <a:off x="1855041" y="3283438"/>
              <a:ext cx="1473638" cy="1473638"/>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5" name="Straight Connector 4"/>
            <p:cNvCxnSpPr/>
            <p:nvPr/>
          </p:nvCxnSpPr>
          <p:spPr bwMode="auto">
            <a:xfrm>
              <a:off x="899672" y="2739186"/>
              <a:ext cx="338437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899672" y="5301328"/>
              <a:ext cx="338437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7" name="Straight Connector 6"/>
            <p:cNvCxnSpPr/>
            <p:nvPr/>
          </p:nvCxnSpPr>
          <p:spPr bwMode="auto">
            <a:xfrm flipV="1">
              <a:off x="4284048" y="1659186"/>
              <a:ext cx="720000" cy="108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H="1" flipV="1">
              <a:off x="179672" y="1656804"/>
              <a:ext cx="720000" cy="108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flipH="1">
              <a:off x="179672" y="5301328"/>
              <a:ext cx="720000" cy="108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4284048" y="5301328"/>
              <a:ext cx="720000" cy="108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grpSp>
      <p:sp>
        <p:nvSpPr>
          <p:cNvPr id="30" name="Oval 29"/>
          <p:cNvSpPr/>
          <p:nvPr/>
        </p:nvSpPr>
        <p:spPr bwMode="auto">
          <a:xfrm>
            <a:off x="5718809" y="2687665"/>
            <a:ext cx="1945254" cy="1945254"/>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a:off x="6132022" y="3100877"/>
            <a:ext cx="1118830" cy="1118830"/>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 name="Block Arc 37"/>
          <p:cNvSpPr/>
          <p:nvPr/>
        </p:nvSpPr>
        <p:spPr bwMode="auto">
          <a:xfrm rot="5400000">
            <a:off x="4723893" y="1700809"/>
            <a:ext cx="3935086" cy="3935086"/>
          </a:xfrm>
          <a:prstGeom prst="blockArc">
            <a:avLst>
              <a:gd name="adj1" fmla="val 13357354"/>
              <a:gd name="adj2" fmla="val 18958270"/>
              <a:gd name="adj3" fmla="val 24925"/>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 name="Block Arc 38"/>
          <p:cNvSpPr/>
          <p:nvPr/>
        </p:nvSpPr>
        <p:spPr bwMode="auto">
          <a:xfrm rot="16200000" flipH="1">
            <a:off x="4723893" y="1700809"/>
            <a:ext cx="3935086" cy="3935086"/>
          </a:xfrm>
          <a:prstGeom prst="blockArc">
            <a:avLst>
              <a:gd name="adj1" fmla="val 13357354"/>
              <a:gd name="adj2" fmla="val 18958270"/>
              <a:gd name="adj3" fmla="val 24925"/>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10" name="Straight Connector 9"/>
          <p:cNvCxnSpPr/>
          <p:nvPr/>
        </p:nvCxnSpPr>
        <p:spPr bwMode="auto">
          <a:xfrm flipV="1">
            <a:off x="2980041" y="3100877"/>
            <a:ext cx="973967" cy="351450"/>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2" name="TextBox 41"/>
          <p:cNvSpPr txBox="1"/>
          <p:nvPr/>
        </p:nvSpPr>
        <p:spPr>
          <a:xfrm>
            <a:off x="3733712" y="2647272"/>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ref</a:t>
            </a:r>
            <a:endParaRPr lang="en-GB" b="0" i="0" baseline="-25000" dirty="0">
              <a:solidFill>
                <a:srgbClr val="0033CC"/>
              </a:solidFill>
              <a:latin typeface="Calibri" panose="020F0502020204030204" pitchFamily="34" charset="0"/>
            </a:endParaRPr>
          </a:p>
        </p:txBody>
      </p:sp>
      <p:cxnSp>
        <p:nvCxnSpPr>
          <p:cNvPr id="43" name="Straight Connector 42"/>
          <p:cNvCxnSpPr/>
          <p:nvPr/>
        </p:nvCxnSpPr>
        <p:spPr bwMode="auto">
          <a:xfrm flipH="1">
            <a:off x="779329" y="4106196"/>
            <a:ext cx="792088" cy="432048"/>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6" name="TextBox 45"/>
          <p:cNvSpPr txBox="1"/>
          <p:nvPr/>
        </p:nvSpPr>
        <p:spPr>
          <a:xfrm>
            <a:off x="216368" y="4076579"/>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max</a:t>
            </a:r>
            <a:endParaRPr lang="en-GB" b="0" i="0" baseline="-25000" dirty="0">
              <a:solidFill>
                <a:srgbClr val="0033CC"/>
              </a:solidFill>
              <a:latin typeface="Calibri" panose="020F0502020204030204" pitchFamily="34" charset="0"/>
            </a:endParaRPr>
          </a:p>
        </p:txBody>
      </p:sp>
      <p:cxnSp>
        <p:nvCxnSpPr>
          <p:cNvPr id="47" name="Straight Connector 46"/>
          <p:cNvCxnSpPr/>
          <p:nvPr/>
        </p:nvCxnSpPr>
        <p:spPr bwMode="auto">
          <a:xfrm flipV="1">
            <a:off x="6981279" y="2522019"/>
            <a:ext cx="543049" cy="648073"/>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8" name="TextBox 47"/>
          <p:cNvSpPr txBox="1"/>
          <p:nvPr/>
        </p:nvSpPr>
        <p:spPr>
          <a:xfrm>
            <a:off x="7089618" y="2053248"/>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ref</a:t>
            </a:r>
            <a:endParaRPr lang="en-GB" b="0" i="0" baseline="-25000" dirty="0">
              <a:solidFill>
                <a:srgbClr val="0033CC"/>
              </a:solidFill>
              <a:latin typeface="Calibri" panose="020F0502020204030204" pitchFamily="34" charset="0"/>
            </a:endParaRPr>
          </a:p>
        </p:txBody>
      </p:sp>
      <p:cxnSp>
        <p:nvCxnSpPr>
          <p:cNvPr id="49" name="Straight Connector 48"/>
          <p:cNvCxnSpPr/>
          <p:nvPr/>
        </p:nvCxnSpPr>
        <p:spPr bwMode="auto">
          <a:xfrm flipH="1">
            <a:off x="5796136" y="4501654"/>
            <a:ext cx="396529" cy="468638"/>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50" name="TextBox 49"/>
          <p:cNvSpPr txBox="1"/>
          <p:nvPr/>
        </p:nvSpPr>
        <p:spPr>
          <a:xfrm>
            <a:off x="5508104" y="4841428"/>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max</a:t>
            </a:r>
            <a:endParaRPr lang="en-GB" b="0" i="0" baseline="-25000" dirty="0">
              <a:solidFill>
                <a:srgbClr val="0033CC"/>
              </a:solidFill>
              <a:latin typeface="Calibri" panose="020F0502020204030204" pitchFamily="34" charset="0"/>
            </a:endParaRPr>
          </a:p>
        </p:txBody>
      </p:sp>
    </p:spTree>
    <p:extLst>
      <p:ext uri="{BB962C8B-B14F-4D97-AF65-F5344CB8AC3E}">
        <p14:creationId xmlns:p14="http://schemas.microsoft.com/office/powerpoint/2010/main" val="33878180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Expanding Eq. 4 in terms of radial and tangential components, we find sin and cos terms</a:t>
            </a:r>
            <a:endParaRPr lang="en-US" sz="2800" i="0" kern="0" dirty="0">
              <a:solidFill>
                <a:srgbClr val="0033CC"/>
              </a:solidFill>
              <a:latin typeface="Calibri Light" panose="020F0302020204030204" pitchFamily="34" charset="0"/>
            </a:endParaRPr>
          </a:p>
        </p:txBody>
      </p:sp>
      <p:grpSp>
        <p:nvGrpSpPr>
          <p:cNvPr id="7" name="Group 6"/>
          <p:cNvGrpSpPr/>
          <p:nvPr/>
        </p:nvGrpSpPr>
        <p:grpSpPr>
          <a:xfrm>
            <a:off x="683568" y="3861048"/>
            <a:ext cx="5396513" cy="3900594"/>
            <a:chOff x="1479743" y="3272822"/>
            <a:chExt cx="5396513" cy="3900594"/>
          </a:xfrm>
        </p:grpSpPr>
        <p:cxnSp>
          <p:nvCxnSpPr>
            <p:cNvPr id="10" name="Straight Connector 9"/>
            <p:cNvCxnSpPr/>
            <p:nvPr/>
          </p:nvCxnSpPr>
          <p:spPr bwMode="auto">
            <a:xfrm>
              <a:off x="3355024" y="5371500"/>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1" name="Straight Connector 10"/>
            <p:cNvCxnSpPr/>
            <p:nvPr/>
          </p:nvCxnSpPr>
          <p:spPr bwMode="auto">
            <a:xfrm flipV="1">
              <a:off x="3355024" y="3571300"/>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2" name="Straight Connector 11"/>
            <p:cNvCxnSpPr/>
            <p:nvPr/>
          </p:nvCxnSpPr>
          <p:spPr bwMode="auto">
            <a:xfrm flipV="1">
              <a:off x="3355024" y="4579412"/>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mc:AlternateContent xmlns:mc="http://schemas.openxmlformats.org/markup-compatibility/2006" xmlns:a14="http://schemas.microsoft.com/office/drawing/2010/main">
          <mc:Choice Requires="a14">
            <p:sp>
              <p:nvSpPr>
                <p:cNvPr id="15" name="Rectangle 14"/>
                <p:cNvSpPr/>
                <p:nvPr/>
              </p:nvSpPr>
              <p:spPr>
                <a:xfrm>
                  <a:off x="6307352" y="5299492"/>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15" name="Rectangle 14"/>
                <p:cNvSpPr>
                  <a:spLocks noRot="1" noChangeAspect="1" noMove="1" noResize="1" noEditPoints="1" noAdjustHandles="1" noChangeArrowheads="1" noChangeShapeType="1" noTextEdit="1"/>
                </p:cNvSpPr>
                <p:nvPr/>
              </p:nvSpPr>
              <p:spPr>
                <a:xfrm>
                  <a:off x="6307352" y="5299492"/>
                  <a:ext cx="360040" cy="40011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3004876" y="3272822"/>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3004876" y="3272822"/>
                  <a:ext cx="360040" cy="400110"/>
                </a:xfrm>
                <a:prstGeom prst="rect">
                  <a:avLst/>
                </a:prstGeom>
                <a:blipFill>
                  <a:blip r:embed="rId4"/>
                  <a:stretch>
                    <a:fillRect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5125110" y="433506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19" name="Rectangle 18"/>
                <p:cNvSpPr>
                  <a:spLocks noRot="1" noChangeAspect="1" noMove="1" noResize="1" noEditPoints="1" noAdjustHandles="1" noChangeArrowheads="1" noChangeShapeType="1" noTextEdit="1"/>
                </p:cNvSpPr>
                <p:nvPr/>
              </p:nvSpPr>
              <p:spPr>
                <a:xfrm>
                  <a:off x="5125110" y="4335065"/>
                  <a:ext cx="360040" cy="40011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5066535" y="4870513"/>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0" name="Rectangle 19"/>
                <p:cNvSpPr>
                  <a:spLocks noRot="1" noChangeAspect="1" noMove="1" noResize="1" noEditPoints="1" noAdjustHandles="1" noChangeArrowheads="1" noChangeShapeType="1" noTextEdit="1"/>
                </p:cNvSpPr>
                <p:nvPr/>
              </p:nvSpPr>
              <p:spPr>
                <a:xfrm>
                  <a:off x="5066535" y="4870513"/>
                  <a:ext cx="400559" cy="400110"/>
                </a:xfrm>
                <a:prstGeom prst="rect">
                  <a:avLst/>
                </a:prstGeom>
                <a:blipFill>
                  <a:blip r:embed="rId6"/>
                  <a:stretch>
                    <a:fillRect/>
                  </a:stretch>
                </a:blipFill>
              </p:spPr>
              <p:txBody>
                <a:bodyPr/>
                <a:lstStyle/>
                <a:p>
                  <a:r>
                    <a:rPr lang="en-GB">
                      <a:noFill/>
                    </a:rPr>
                    <a:t> </a:t>
                  </a:r>
                </a:p>
              </p:txBody>
            </p:sp>
          </mc:Fallback>
        </mc:AlternateContent>
        <p:sp>
          <p:nvSpPr>
            <p:cNvPr id="21" name="Arc 20"/>
            <p:cNvSpPr/>
            <p:nvPr/>
          </p:nvSpPr>
          <p:spPr bwMode="auto">
            <a:xfrm>
              <a:off x="1479743" y="3573016"/>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 name="Oval 1"/>
            <p:cNvSpPr/>
            <p:nvPr/>
          </p:nvSpPr>
          <p:spPr bwMode="auto">
            <a:xfrm>
              <a:off x="5619566" y="4547291"/>
              <a:ext cx="72008" cy="72008"/>
            </a:xfrm>
            <a:prstGeom prst="ellipse">
              <a:avLst/>
            </a:prstGeom>
            <a:solidFill>
              <a:srgbClr val="0033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17" name="Straight Connector 16"/>
            <p:cNvCxnSpPr/>
            <p:nvPr/>
          </p:nvCxnSpPr>
          <p:spPr bwMode="auto">
            <a:xfrm flipV="1">
              <a:off x="5655192" y="4327591"/>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18" name="Straight Connector 17"/>
            <p:cNvCxnSpPr/>
            <p:nvPr/>
          </p:nvCxnSpPr>
          <p:spPr bwMode="auto">
            <a:xfrm rot="16200000" flipV="1">
              <a:off x="5157500" y="4084532"/>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4" name="Rectangle 23"/>
                <p:cNvSpPr/>
                <p:nvPr/>
              </p:nvSpPr>
              <p:spPr>
                <a:xfrm>
                  <a:off x="6365732" y="4072045"/>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24" name="Rectangle 23"/>
                <p:cNvSpPr>
                  <a:spLocks noRot="1" noChangeAspect="1" noMove="1" noResize="1" noEditPoints="1" noAdjustHandles="1" noChangeArrowheads="1" noChangeShapeType="1" noTextEdit="1"/>
                </p:cNvSpPr>
                <p:nvPr/>
              </p:nvSpPr>
              <p:spPr>
                <a:xfrm>
                  <a:off x="6365732" y="4072045"/>
                  <a:ext cx="510524" cy="400110"/>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4922410" y="3490903"/>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5" name="Rectangle 24"/>
                <p:cNvSpPr>
                  <a:spLocks noRot="1" noChangeAspect="1" noMove="1" noResize="1" noEditPoints="1" noAdjustHandles="1" noChangeArrowheads="1" noChangeShapeType="1" noTextEdit="1"/>
                </p:cNvSpPr>
                <p:nvPr/>
              </p:nvSpPr>
              <p:spPr>
                <a:xfrm>
                  <a:off x="4922410" y="3490903"/>
                  <a:ext cx="540596" cy="400110"/>
                </a:xfrm>
                <a:prstGeom prst="rect">
                  <a:avLst/>
                </a:prstGeom>
                <a:blipFill>
                  <a:blip r:embed="rId8"/>
                  <a:stretch>
                    <a:fillRect b="-3030"/>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26" name="Rectangle 25"/>
              <p:cNvSpPr/>
              <p:nvPr/>
            </p:nvSpPr>
            <p:spPr>
              <a:xfrm>
                <a:off x="1547664" y="152807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𝐴</m:t>
                                  </m:r>
                                </m:e>
                                <m:sub>
                                  <m:r>
                                    <a:rPr lang="en-GB" sz="2000">
                                      <a:solidFill>
                                        <a:srgbClr val="0033CC"/>
                                      </a:solidFill>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26" name="Rectangle 25"/>
              <p:cNvSpPr>
                <a:spLocks noRot="1" noChangeAspect="1" noMove="1" noResize="1" noEditPoints="1" noAdjustHandles="1" noChangeArrowheads="1" noChangeShapeType="1" noTextEdit="1"/>
              </p:cNvSpPr>
              <p:nvPr/>
            </p:nvSpPr>
            <p:spPr>
              <a:xfrm>
                <a:off x="1547664" y="1528077"/>
                <a:ext cx="7139929" cy="931537"/>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Rectangle 26"/>
              <p:cNvSpPr/>
              <p:nvPr/>
            </p:nvSpPr>
            <p:spPr>
              <a:xfrm>
                <a:off x="1547664" y="2585408"/>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sSub>
                                        <m:sSubPr>
                                          <m:ctrlPr>
                                            <a:rPr lang="en-GB" sz="2000" b="0" i="1">
                                              <a:latin typeface="Cambria Math" panose="02040503050406030204" pitchFamily="18" charset="0"/>
                                            </a:rPr>
                                          </m:ctrlPr>
                                        </m:sSubPr>
                                        <m:e>
                                          <m:r>
                                            <a:rPr lang="en-GB" sz="2000" b="0" i="1">
                                              <a:latin typeface="Cambria Math" panose="02040503050406030204" pitchFamily="18" charset="0"/>
                                            </a:rPr>
                                            <m:t>𝑅</m:t>
                                          </m:r>
                                        </m:e>
                                        <m:sub>
                                          <m:r>
                                            <a:rPr lang="en-GB" sz="2000" b="0" i="1">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𝐴</m:t>
                                  </m:r>
                                </m:e>
                                <m:sub>
                                  <m:r>
                                    <a:rPr lang="en-GB" sz="2000">
                                      <a:solidFill>
                                        <a:srgbClr val="0033CC"/>
                                      </a:solidFill>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1547664" y="2585408"/>
                <a:ext cx="7139929" cy="931537"/>
              </a:xfrm>
              <a:prstGeom prst="rect">
                <a:avLst/>
              </a:prstGeom>
              <a:blipFill>
                <a:blip r:embed="rId10"/>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15159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fr-FR" sz="2800" i="0" kern="0" dirty="0" smtClean="0">
                <a:solidFill>
                  <a:srgbClr val="0033CC"/>
                </a:solidFill>
                <a:latin typeface="Calibri Light" panose="020F0302020204030204" pitchFamily="34" charset="0"/>
              </a:rPr>
              <a:t>In </a:t>
            </a:r>
            <a:r>
              <a:rPr lang="fr-FR" sz="2800" i="0" kern="0" dirty="0" err="1">
                <a:solidFill>
                  <a:srgbClr val="0033CC"/>
                </a:solidFill>
                <a:latin typeface="Calibri Light" panose="020F0302020204030204" pitchFamily="34" charset="0"/>
              </a:rPr>
              <a:t>Archamps</a:t>
            </a:r>
            <a:r>
              <a:rPr lang="fr-FR" sz="2800" i="0" kern="0" dirty="0">
                <a:solidFill>
                  <a:srgbClr val="0033CC"/>
                </a:solidFill>
                <a:latin typeface="Calibri Light" panose="020F0302020204030204" pitchFamily="34" charset="0"/>
              </a:rPr>
              <a:t>, on </a:t>
            </a:r>
            <a:r>
              <a:rPr lang="fr-FR" sz="2800" i="0" kern="0" dirty="0" smtClean="0">
                <a:solidFill>
                  <a:srgbClr val="0033CC"/>
                </a:solidFill>
                <a:latin typeface="Calibri Light" panose="020F0302020204030204" pitchFamily="34" charset="0"/>
              </a:rPr>
              <a:t>26/02/2018, the (</a:t>
            </a:r>
            <a:r>
              <a:rPr lang="fr-FR" sz="2800" i="0" kern="0" dirty="0" err="1" smtClean="0">
                <a:solidFill>
                  <a:srgbClr val="0033CC"/>
                </a:solidFill>
                <a:latin typeface="Calibri Light" panose="020F0302020204030204" pitchFamily="34" charset="0"/>
              </a:rPr>
              <a:t>estimated</a:t>
            </a:r>
            <a:r>
              <a:rPr lang="fr-FR" sz="2800" i="0" kern="0" dirty="0" smtClean="0">
                <a:solidFill>
                  <a:srgbClr val="0033CC"/>
                </a:solidFill>
                <a:latin typeface="Calibri Light" panose="020F0302020204030204" pitchFamily="34" charset="0"/>
              </a:rPr>
              <a:t>) </a:t>
            </a:r>
            <a:r>
              <a:rPr lang="fr-FR" sz="2800" i="0" kern="0" dirty="0" err="1" smtClean="0">
                <a:solidFill>
                  <a:srgbClr val="0033CC"/>
                </a:solidFill>
                <a:latin typeface="Calibri Light" panose="020F0302020204030204" pitchFamily="34" charset="0"/>
              </a:rPr>
              <a:t>magnetic</a:t>
            </a:r>
            <a:r>
              <a:rPr lang="fr-FR" sz="2800" i="0" kern="0" dirty="0" smtClean="0">
                <a:solidFill>
                  <a:srgbClr val="0033CC"/>
                </a:solidFill>
                <a:latin typeface="Calibri Light" panose="020F0302020204030204" pitchFamily="34" charset="0"/>
              </a:rPr>
              <a:t> </a:t>
            </a:r>
            <a:r>
              <a:rPr lang="fr-FR" sz="2800" i="0" kern="0" dirty="0" err="1" smtClean="0">
                <a:solidFill>
                  <a:srgbClr val="0033CC"/>
                </a:solidFill>
                <a:latin typeface="Calibri Light" panose="020F0302020204030204" pitchFamily="34" charset="0"/>
              </a:rPr>
              <a:t>field</a:t>
            </a:r>
            <a:r>
              <a:rPr lang="fr-FR" sz="2800" i="0" kern="0" dirty="0" smtClean="0">
                <a:solidFill>
                  <a:srgbClr val="0033CC"/>
                </a:solidFill>
                <a:latin typeface="Calibri Light" panose="020F0302020204030204" pitchFamily="34" charset="0"/>
              </a:rPr>
              <a:t> </a:t>
            </a:r>
            <a:r>
              <a:rPr lang="fr-FR" sz="2800" i="0" kern="0" dirty="0" err="1" smtClean="0">
                <a:solidFill>
                  <a:srgbClr val="0033CC"/>
                </a:solidFill>
                <a:latin typeface="Calibri Light" panose="020F0302020204030204" pitchFamily="34" charset="0"/>
              </a:rPr>
              <a:t>is</a:t>
            </a:r>
            <a:r>
              <a:rPr lang="fr-FR" sz="2800" i="0" kern="0" dirty="0" smtClean="0">
                <a:solidFill>
                  <a:srgbClr val="0033CC"/>
                </a:solidFill>
                <a:latin typeface="Calibri Light" panose="020F0302020204030204" pitchFamily="34" charset="0"/>
              </a:rPr>
              <a:t> </a:t>
            </a:r>
            <a:endParaRPr lang="fr-FR" sz="2800" i="0" kern="0" dirty="0">
              <a:solidFill>
                <a:srgbClr val="0033CC"/>
              </a:solidFill>
              <a:latin typeface="Calibri Light" panose="020F0302020204030204" pitchFamily="34" charset="0"/>
            </a:endParaRPr>
          </a:p>
          <a:p>
            <a:pPr algn="l">
              <a:lnSpc>
                <a:spcPct val="110000"/>
              </a:lnSpc>
            </a:pPr>
            <a:r>
              <a:rPr lang="fr-FR" sz="2800" i="0" kern="0" dirty="0">
                <a:solidFill>
                  <a:srgbClr val="0033CC"/>
                </a:solidFill>
                <a:latin typeface="Calibri Light" panose="020F0302020204030204" pitchFamily="34" charset="0"/>
              </a:rPr>
              <a:t>|B| = 47435 </a:t>
            </a:r>
            <a:r>
              <a:rPr lang="fr-FR" sz="2800" i="0" kern="0" dirty="0" err="1">
                <a:solidFill>
                  <a:srgbClr val="0033CC"/>
                </a:solidFill>
                <a:latin typeface="Calibri Light" panose="020F0302020204030204" pitchFamily="34" charset="0"/>
              </a:rPr>
              <a:t>nT</a:t>
            </a:r>
            <a:r>
              <a:rPr lang="fr-FR" sz="2800" i="0" kern="0" dirty="0">
                <a:solidFill>
                  <a:srgbClr val="0033CC"/>
                </a:solidFill>
                <a:latin typeface="Calibri Light" panose="020F0302020204030204" pitchFamily="34" charset="0"/>
              </a:rPr>
              <a:t> = 0.047435 </a:t>
            </a:r>
            <a:r>
              <a:rPr lang="fr-FR" sz="2800" i="0" kern="0" dirty="0" err="1">
                <a:solidFill>
                  <a:srgbClr val="0033CC"/>
                </a:solidFill>
                <a:latin typeface="Calibri Light" panose="020F0302020204030204" pitchFamily="34" charset="0"/>
              </a:rPr>
              <a:t>mT</a:t>
            </a:r>
            <a:r>
              <a:rPr lang="fr-FR" sz="2800" i="0" kern="0" dirty="0">
                <a:solidFill>
                  <a:srgbClr val="0033CC"/>
                </a:solidFill>
                <a:latin typeface="Calibri Light" panose="020F0302020204030204" pitchFamily="34" charset="0"/>
              </a:rPr>
              <a:t> = 4.7435·10</a:t>
            </a:r>
            <a:r>
              <a:rPr lang="fr-FR" sz="2800" i="0" kern="0" baseline="30000" dirty="0">
                <a:solidFill>
                  <a:srgbClr val="0033CC"/>
                </a:solidFill>
                <a:latin typeface="Calibri Light" panose="020F0302020204030204" pitchFamily="34" charset="0"/>
              </a:rPr>
              <a:t>-5</a:t>
            </a:r>
            <a:r>
              <a:rPr lang="fr-FR" sz="2800" i="0" kern="0" dirty="0">
                <a:solidFill>
                  <a:srgbClr val="0033CC"/>
                </a:solidFill>
                <a:latin typeface="Calibri Light" panose="020F0302020204030204" pitchFamily="34" charset="0"/>
              </a:rPr>
              <a:t> T ≈ 0.5 </a:t>
            </a:r>
            <a:r>
              <a:rPr lang="fr-FR" sz="2800" i="0" kern="0" dirty="0" smtClean="0">
                <a:solidFill>
                  <a:srgbClr val="0033CC"/>
                </a:solidFill>
                <a:latin typeface="Calibri Light" panose="020F0302020204030204" pitchFamily="34" charset="0"/>
              </a:rPr>
              <a:t>Gauss</a:t>
            </a:r>
            <a:endParaRPr lang="fr-FR" sz="2800" i="0" kern="0" dirty="0">
              <a:solidFill>
                <a:srgbClr val="0033CC"/>
              </a:solidFill>
              <a:latin typeface="Calibri Light" panose="020F0302020204030204" pitchFamily="34" charset="0"/>
            </a:endParaRPr>
          </a:p>
        </p:txBody>
      </p:sp>
      <p:pic>
        <p:nvPicPr>
          <p:cNvPr id="2" name="Picture 1"/>
          <p:cNvPicPr>
            <a:picLocks noChangeAspect="1"/>
          </p:cNvPicPr>
          <p:nvPr/>
        </p:nvPicPr>
        <p:blipFill>
          <a:blip r:embed="rId3"/>
          <a:stretch>
            <a:fillRect/>
          </a:stretch>
        </p:blipFill>
        <p:spPr>
          <a:xfrm>
            <a:off x="660763" y="1196752"/>
            <a:ext cx="7822473" cy="5139629"/>
          </a:xfrm>
          <a:prstGeom prst="rect">
            <a:avLst/>
          </a:prstGeom>
        </p:spPr>
      </p:pic>
    </p:spTree>
    <p:extLst>
      <p:ext uri="{BB962C8B-B14F-4D97-AF65-F5344CB8AC3E}">
        <p14:creationId xmlns:p14="http://schemas.microsoft.com/office/powerpoint/2010/main" val="12473301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100232" y="1628800"/>
            <a:ext cx="7216184" cy="931537"/>
            <a:chOff x="1460272" y="1777383"/>
            <a:chExt cx="7216184" cy="931537"/>
          </a:xfrm>
        </p:grpSpPr>
        <mc:AlternateContent xmlns:mc="http://schemas.openxmlformats.org/markup-compatibility/2006" xmlns:a14="http://schemas.microsoft.com/office/drawing/2010/main">
          <mc:Choice Requires="a14">
            <p:sp>
              <p:nvSpPr>
                <p:cNvPr id="16" name="Rectangle 15"/>
                <p:cNvSpPr/>
                <p:nvPr/>
              </p:nvSpPr>
              <p:spPr>
                <a:xfrm>
                  <a:off x="2232248" y="177738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𝐴</m:t>
                                    </m:r>
                                  </m:e>
                                  <m:sub>
                                    <m:r>
                                      <a:rPr lang="en-GB" sz="2000">
                                        <a:solidFill>
                                          <a:srgbClr val="0033CC"/>
                                        </a:solidFill>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16" name="Rectangle 15"/>
                <p:cNvSpPr>
                  <a:spLocks noRot="1" noChangeAspect="1" noMove="1" noResize="1" noEditPoints="1" noAdjustHandles="1" noChangeArrowheads="1" noChangeShapeType="1" noTextEdit="1"/>
                </p:cNvSpPr>
                <p:nvPr/>
              </p:nvSpPr>
              <p:spPr>
                <a:xfrm>
                  <a:off x="2232248" y="1777383"/>
                  <a:ext cx="6444208" cy="931537"/>
                </a:xfrm>
                <a:prstGeom prst="rect">
                  <a:avLst/>
                </a:prstGeom>
                <a:blipFill>
                  <a:blip r:embed="rId3"/>
                  <a:stretch>
                    <a:fillRect/>
                  </a:stretch>
                </a:blipFill>
              </p:spPr>
              <p:txBody>
                <a:bodyPr/>
                <a:lstStyle/>
                <a:p>
                  <a:r>
                    <a:rPr lang="en-GB">
                      <a:noFill/>
                    </a:rPr>
                    <a:t> </a:t>
                  </a:r>
                </a:p>
              </p:txBody>
            </p:sp>
          </mc:Fallback>
        </mc:AlternateContent>
        <p:sp>
          <p:nvSpPr>
            <p:cNvPr id="19" name="TextBox 18"/>
            <p:cNvSpPr txBox="1"/>
            <p:nvPr/>
          </p:nvSpPr>
          <p:spPr>
            <a:xfrm>
              <a:off x="1460272" y="2012318"/>
              <a:ext cx="540000" cy="461665"/>
            </a:xfrm>
            <a:prstGeom prst="rect">
              <a:avLst/>
            </a:prstGeom>
            <a:noFill/>
            <a:ln w="12700">
              <a:noFill/>
            </a:ln>
          </p:spPr>
          <p:txBody>
            <a:bodyPr wrap="square" rtlCol="0">
              <a:spAutoFit/>
            </a:bodyPr>
            <a:lstStyle/>
            <a:p>
              <a:r>
                <a:rPr lang="en-GB" i="0" dirty="0" smtClean="0">
                  <a:solidFill>
                    <a:srgbClr val="FF9933"/>
                  </a:solidFill>
                  <a:latin typeface="Calibri Light" panose="020F0302020204030204" pitchFamily="34" charset="0"/>
                </a:rPr>
                <a:t>(4)</a:t>
              </a:r>
              <a:endParaRPr lang="en-US" i="0" dirty="0">
                <a:solidFill>
                  <a:srgbClr val="FF9933"/>
                </a:solidFill>
                <a:latin typeface="Calibri Light" panose="020F0302020204030204" pitchFamily="34" charset="0"/>
              </a:endParaRPr>
            </a:p>
          </p:txBody>
        </p:sp>
      </p:gr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most cases, there is a main fundamental component, to which the other terms are normalized</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2" name="Rectangle 21"/>
              <p:cNvSpPr/>
              <p:nvPr/>
            </p:nvSpPr>
            <p:spPr>
              <a:xfrm>
                <a:off x="1868399" y="4383865"/>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sSub>
                        <m:sSubPr>
                          <m:ctrlPr>
                            <a:rPr lang="en-GB" sz="2000" i="1">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1" i="1" smtClean="0">
                              <a:solidFill>
                                <a:srgbClr val="0033CC"/>
                              </a:solidFill>
                              <a:latin typeface="Cambria Math" panose="02040503050406030204" pitchFamily="18" charset="0"/>
                            </a:rPr>
                            <m:t>𝑵</m:t>
                          </m:r>
                        </m:sub>
                      </m:sSub>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f>
                            <m:fPr>
                              <m:ctrlPr>
                                <a:rPr lang="en-GB" sz="2000" i="1">
                                  <a:latin typeface="Cambria Math" panose="02040503050406030204" pitchFamily="18" charset="0"/>
                                </a:rPr>
                              </m:ctrlPr>
                            </m:fPr>
                            <m:num>
                              <m:sSub>
                                <m:sSubPr>
                                  <m:ctrlPr>
                                    <a:rPr lang="en-GB" sz="2000" i="1">
                                      <a:solidFill>
                                        <a:srgbClr val="0033CC"/>
                                      </a:solidFill>
                                      <a:latin typeface="Cambria Math" panose="02040503050406030204" pitchFamily="18" charset="0"/>
                                    </a:rPr>
                                  </m:ctrlPr>
                                </m:sSubPr>
                                <m:e>
                                  <m:r>
                                    <a:rPr lang="en-GB" sz="2000" b="0">
                                      <a:solidFill>
                                        <a:srgbClr val="0033CC"/>
                                      </a:solidFill>
                                      <a:latin typeface="Cambria Math" panose="02040503050406030204" pitchFamily="18" charset="0"/>
                                    </a:rPr>
                                    <m:t>𝑏</m:t>
                                  </m:r>
                                </m:e>
                                <m:sub>
                                  <m:r>
                                    <a:rPr lang="en-GB" sz="2000">
                                      <a:solidFill>
                                        <a:srgbClr val="0033CC"/>
                                      </a:solidFill>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solidFill>
                                        <a:srgbClr val="0033CC"/>
                                      </a:solidFill>
                                      <a:latin typeface="Cambria Math" panose="02040503050406030204" pitchFamily="18" charset="0"/>
                                    </a:rPr>
                                  </m:ctrlPr>
                                </m:sSubPr>
                                <m:e>
                                  <m:r>
                                    <a:rPr lang="en-GB" sz="2000" b="0">
                                      <a:solidFill>
                                        <a:srgbClr val="0033CC"/>
                                      </a:solidFill>
                                      <a:latin typeface="Cambria Math" panose="02040503050406030204" pitchFamily="18" charset="0"/>
                                    </a:rPr>
                                    <m:t>𝑎</m:t>
                                  </m:r>
                                </m:e>
                                <m:sub>
                                  <m:r>
                                    <a:rPr lang="en-GB" sz="2000">
                                      <a:solidFill>
                                        <a:srgbClr val="0033CC"/>
                                      </a:solidFill>
                                      <a:latin typeface="Cambria Math" panose="02040503050406030204" pitchFamily="18" charset="0"/>
                                    </a:rPr>
                                    <m:t>𝑛</m:t>
                                  </m:r>
                                </m:sub>
                              </m:sSub>
                            </m:num>
                            <m:den>
                              <m:r>
                                <a:rPr lang="en-GB" sz="2000" b="0">
                                  <a:latin typeface="Cambria Math" panose="02040503050406030204" pitchFamily="18" charset="0"/>
                                </a:rPr>
                                <m:t>10000</m:t>
                              </m:r>
                            </m:den>
                          </m:f>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sSub>
                                        <m:sSubPr>
                                          <m:ctrlPr>
                                            <a:rPr lang="en-GB" sz="2000" b="0" i="1">
                                              <a:latin typeface="Cambria Math" panose="02040503050406030204" pitchFamily="18" charset="0"/>
                                            </a:rPr>
                                          </m:ctrlPr>
                                        </m:sSubPr>
                                        <m:e>
                                          <m:r>
                                            <a:rPr lang="en-GB" sz="2000" b="0">
                                              <a:latin typeface="Cambria Math" panose="02040503050406030204" pitchFamily="18" charset="0"/>
                                            </a:rPr>
                                            <m:t>𝑅</m:t>
                                          </m:r>
                                        </m:e>
                                        <m:sub>
                                          <m:r>
                                            <a:rPr lang="en-GB" sz="2000" b="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2" name="Rectangle 21"/>
              <p:cNvSpPr>
                <a:spLocks noRot="1" noChangeAspect="1" noMove="1" noResize="1" noEditPoints="1" noAdjustHandles="1" noChangeArrowheads="1" noChangeShapeType="1" noTextEdit="1"/>
              </p:cNvSpPr>
              <p:nvPr/>
            </p:nvSpPr>
            <p:spPr>
              <a:xfrm>
                <a:off x="1868399" y="4383865"/>
                <a:ext cx="6444208" cy="931537"/>
              </a:xfrm>
              <a:prstGeom prst="rect">
                <a:avLst/>
              </a:prstGeom>
              <a:blipFill>
                <a:blip r:embed="rId4"/>
                <a:stretch>
                  <a:fillRect/>
                </a:stretch>
              </a:blipFill>
            </p:spPr>
            <p:txBody>
              <a:bodyPr/>
              <a:lstStyle/>
              <a:p>
                <a:r>
                  <a:rPr lang="en-GB">
                    <a:noFill/>
                  </a:rPr>
                  <a:t> </a:t>
                </a:r>
              </a:p>
            </p:txBody>
          </p:sp>
        </mc:Fallback>
      </mc:AlternateContent>
      <p:grpSp>
        <p:nvGrpSpPr>
          <p:cNvPr id="3" name="Group 2"/>
          <p:cNvGrpSpPr/>
          <p:nvPr/>
        </p:nvGrpSpPr>
        <p:grpSpPr>
          <a:xfrm>
            <a:off x="1868399" y="3111682"/>
            <a:ext cx="4205945" cy="720838"/>
            <a:chOff x="1331640" y="3832699"/>
            <a:chExt cx="4205945" cy="720838"/>
          </a:xfrm>
        </p:grpSpPr>
        <mc:AlternateContent xmlns:mc="http://schemas.openxmlformats.org/markup-compatibility/2006" xmlns:a14="http://schemas.microsoft.com/office/drawing/2010/main">
          <mc:Choice Requires="a14">
            <p:sp>
              <p:nvSpPr>
                <p:cNvPr id="17" name="Rectangle 16"/>
                <p:cNvSpPr/>
                <p:nvPr/>
              </p:nvSpPr>
              <p:spPr>
                <a:xfrm>
                  <a:off x="1331640" y="3833693"/>
                  <a:ext cx="1918217" cy="71885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𝑏</m:t>
                            </m:r>
                          </m:e>
                          <m:sub>
                            <m:r>
                              <a:rPr lang="en-GB" sz="2000" b="0" i="1" smtClean="0">
                                <a:latin typeface="Cambria Math" panose="02040503050406030204" pitchFamily="18" charset="0"/>
                              </a:rPr>
                              <m:t>𝑛</m:t>
                            </m:r>
                          </m:sub>
                        </m:sSub>
                        <m:r>
                          <a:rPr lang="en-GB" sz="2000" b="1" i="1" smtClean="0">
                            <a:latin typeface="Cambria Math" panose="02040503050406030204" pitchFamily="18" charset="0"/>
                          </a:rPr>
                          <m:t>=</m:t>
                        </m:r>
                        <m:r>
                          <a:rPr lang="en-GB" sz="2000" b="0" i="1" smtClean="0">
                            <a:latin typeface="Cambria Math" panose="02040503050406030204" pitchFamily="18" charset="0"/>
                          </a:rPr>
                          <m:t>10000</m:t>
                        </m:r>
                        <m:f>
                          <m:fPr>
                            <m:ctrlPr>
                              <a:rPr lang="en-GB" sz="2000" b="1" i="1" smtClean="0">
                                <a:latin typeface="Cambria Math" panose="02040503050406030204" pitchFamily="18" charset="0"/>
                              </a:rPr>
                            </m:ctrlPr>
                          </m:fPr>
                          <m:num>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𝑛</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𝑁</m:t>
                                </m:r>
                              </m:sub>
                            </m:sSub>
                          </m:den>
                        </m:f>
                      </m:oMath>
                    </m:oMathPara>
                  </a14:m>
                  <a:endParaRPr lang="en-GB" sz="2000" dirty="0"/>
                </a:p>
              </p:txBody>
            </p:sp>
          </mc:Choice>
          <mc:Fallback xmlns="">
            <p:sp>
              <p:nvSpPr>
                <p:cNvPr id="17" name="Rectangle 16"/>
                <p:cNvSpPr>
                  <a:spLocks noRot="1" noChangeAspect="1" noMove="1" noResize="1" noEditPoints="1" noAdjustHandles="1" noChangeArrowheads="1" noChangeShapeType="1" noTextEdit="1"/>
                </p:cNvSpPr>
                <p:nvPr/>
              </p:nvSpPr>
              <p:spPr>
                <a:xfrm>
                  <a:off x="1331640" y="3833693"/>
                  <a:ext cx="1918217" cy="718851"/>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3606415" y="3832699"/>
                  <a:ext cx="1931170" cy="72083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i="1" smtClean="0">
                                <a:latin typeface="Cambria Math" panose="02040503050406030204" pitchFamily="18" charset="0"/>
                              </a:rPr>
                              <m:t>𝑛</m:t>
                            </m:r>
                          </m:sub>
                        </m:sSub>
                        <m:r>
                          <a:rPr lang="en-GB" sz="2000" b="1" i="1" smtClean="0">
                            <a:latin typeface="Cambria Math" panose="02040503050406030204" pitchFamily="18" charset="0"/>
                          </a:rPr>
                          <m:t>=</m:t>
                        </m:r>
                        <m:r>
                          <a:rPr lang="en-GB" sz="2000" b="0" i="1" smtClean="0">
                            <a:latin typeface="Cambria Math" panose="02040503050406030204" pitchFamily="18" charset="0"/>
                          </a:rPr>
                          <m:t>10000</m:t>
                        </m:r>
                        <m:f>
                          <m:fPr>
                            <m:ctrlPr>
                              <a:rPr lang="en-GB" sz="2000" b="1" i="1" smtClean="0">
                                <a:latin typeface="Cambria Math" panose="02040503050406030204" pitchFamily="18" charset="0"/>
                              </a:rPr>
                            </m:ctrlPr>
                          </m:fPr>
                          <m:num>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𝐴</m:t>
                                </m:r>
                              </m:e>
                              <m:sub>
                                <m:r>
                                  <a:rPr lang="en-GB" sz="2000" b="0" i="1" smtClean="0">
                                    <a:latin typeface="Cambria Math" panose="02040503050406030204" pitchFamily="18" charset="0"/>
                                  </a:rPr>
                                  <m:t>𝑛</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𝑁</m:t>
                                </m:r>
                              </m:sub>
                            </m:sSub>
                          </m:den>
                        </m:f>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3606415" y="3832699"/>
                  <a:ext cx="1931170" cy="720838"/>
                </a:xfrm>
                <a:prstGeom prst="rect">
                  <a:avLst/>
                </a:prstGeom>
                <a:blipFill>
                  <a:blip r:embed="rId6"/>
                  <a:stretch>
                    <a:fillRect/>
                  </a:stretch>
                </a:blipFill>
              </p:spPr>
              <p:txBody>
                <a:bodyPr/>
                <a:lstStyle/>
                <a:p>
                  <a:r>
                    <a:rPr lang="en-GB">
                      <a:noFill/>
                    </a:rPr>
                    <a:t> </a:t>
                  </a:r>
                </a:p>
              </p:txBody>
            </p:sp>
          </mc:Fallback>
        </mc:AlternateContent>
      </p:grpSp>
      <p:sp>
        <p:nvSpPr>
          <p:cNvPr id="26" name="Right Brace 25"/>
          <p:cNvSpPr/>
          <p:nvPr/>
        </p:nvSpPr>
        <p:spPr bwMode="auto">
          <a:xfrm rot="5400000">
            <a:off x="5383162" y="4175326"/>
            <a:ext cx="288032" cy="2592000"/>
          </a:xfrm>
          <a:prstGeom prst="rightBrace">
            <a:avLst>
              <a:gd name="adj1" fmla="val 31614"/>
              <a:gd name="adj2" fmla="val 50000"/>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Text Box 36"/>
          <p:cNvSpPr txBox="1">
            <a:spLocks noChangeArrowheads="1"/>
          </p:cNvSpPr>
          <p:nvPr/>
        </p:nvSpPr>
        <p:spPr bwMode="auto">
          <a:xfrm>
            <a:off x="6243515" y="5940268"/>
            <a:ext cx="1917708"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field shape</a:t>
            </a:r>
            <a:endParaRPr lang="en-US" sz="2000" i="0" dirty="0">
              <a:latin typeface="Calibri Light" panose="020F0302020204030204" pitchFamily="34" charset="0"/>
              <a:ea typeface="ＭＳ Ｐゴシック" pitchFamily="34" charset="-128"/>
            </a:endParaRPr>
          </a:p>
        </p:txBody>
      </p:sp>
      <p:sp>
        <p:nvSpPr>
          <p:cNvPr id="28" name="Text Box 36"/>
          <p:cNvSpPr txBox="1">
            <a:spLocks noChangeArrowheads="1"/>
          </p:cNvSpPr>
          <p:nvPr/>
        </p:nvSpPr>
        <p:spPr bwMode="auto">
          <a:xfrm>
            <a:off x="1580738" y="5934190"/>
            <a:ext cx="1944216"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field strength</a:t>
            </a:r>
            <a:endParaRPr lang="en-US" sz="2000" i="0" dirty="0">
              <a:latin typeface="Calibri Light" panose="020F0302020204030204" pitchFamily="34" charset="0"/>
              <a:ea typeface="ＭＳ Ｐゴシック" pitchFamily="34" charset="-128"/>
            </a:endParaRPr>
          </a:p>
        </p:txBody>
      </p:sp>
      <p:cxnSp>
        <p:nvCxnSpPr>
          <p:cNvPr id="29" name="Straight Arrow Connector 28"/>
          <p:cNvCxnSpPr/>
          <p:nvPr/>
        </p:nvCxnSpPr>
        <p:spPr bwMode="auto">
          <a:xfrm flipH="1" flipV="1">
            <a:off x="4028639" y="5076721"/>
            <a:ext cx="0" cy="1080000"/>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1" name="Straight Arrow Connector 30"/>
          <p:cNvCxnSpPr/>
          <p:nvPr/>
        </p:nvCxnSpPr>
        <p:spPr bwMode="auto">
          <a:xfrm flipV="1">
            <a:off x="5524870" y="5733256"/>
            <a:ext cx="0" cy="423465"/>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Arrow Connector 31"/>
          <p:cNvCxnSpPr/>
          <p:nvPr/>
        </p:nvCxnSpPr>
        <p:spPr bwMode="auto">
          <a:xfrm flipH="1">
            <a:off x="5524870" y="6156721"/>
            <a:ext cx="1080000" cy="0"/>
          </a:xfrm>
          <a:prstGeom prst="straightConnector1">
            <a:avLst/>
          </a:prstGeom>
          <a:solidFill>
            <a:schemeClr val="accent1"/>
          </a:solidFill>
          <a:ln w="12700" cap="flat" cmpd="sng" algn="ctr">
            <a:solidFill>
              <a:schemeClr val="tx1"/>
            </a:solidFill>
            <a:prstDash val="solid"/>
            <a:round/>
            <a:headEnd type="none" w="med" len="med"/>
            <a:tailEnd type="none" w="med" len="lg"/>
          </a:ln>
          <a:effectLst/>
        </p:spPr>
      </p:cxnSp>
      <p:cxnSp>
        <p:nvCxnSpPr>
          <p:cNvPr id="34" name="Straight Arrow Connector 33"/>
          <p:cNvCxnSpPr/>
          <p:nvPr/>
        </p:nvCxnSpPr>
        <p:spPr bwMode="auto">
          <a:xfrm flipH="1">
            <a:off x="3308639" y="6156721"/>
            <a:ext cx="720000" cy="0"/>
          </a:xfrm>
          <a:prstGeom prst="straightConnector1">
            <a:avLst/>
          </a:prstGeom>
          <a:solidFill>
            <a:schemeClr val="accent1"/>
          </a:solidFill>
          <a:ln w="12700" cap="flat" cmpd="sng" algn="ctr">
            <a:solidFill>
              <a:schemeClr val="tx1"/>
            </a:solidFill>
            <a:prstDash val="solid"/>
            <a:round/>
            <a:headEnd type="none" w="med" len="med"/>
            <a:tailEnd type="none" w="med" len="lg"/>
          </a:ln>
          <a:effectLst/>
        </p:spPr>
      </p:cxnSp>
      <p:sp>
        <p:nvSpPr>
          <p:cNvPr id="18" name="Rectangle 17"/>
          <p:cNvSpPr/>
          <p:nvPr/>
        </p:nvSpPr>
        <p:spPr bwMode="auto">
          <a:xfrm>
            <a:off x="845479" y="1556792"/>
            <a:ext cx="6048672" cy="1060466"/>
          </a:xfrm>
          <a:prstGeom prst="rect">
            <a:avLst/>
          </a:prstGeom>
          <a:noFill/>
          <a:ln w="19050" cap="flat" cmpd="sng" algn="ctr">
            <a:solidFill>
              <a:srgbClr val="FF993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9855050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Another useful expansion derived from Eq. 4 is that of B</a:t>
            </a:r>
            <a:r>
              <a:rPr lang="en-US" sz="2800" i="0" kern="0" baseline="-25000" dirty="0" smtClean="0">
                <a:solidFill>
                  <a:srgbClr val="0033CC"/>
                </a:solidFill>
                <a:latin typeface="Calibri Light" panose="020F0302020204030204" pitchFamily="34" charset="0"/>
              </a:rPr>
              <a:t>y</a:t>
            </a:r>
            <a:r>
              <a:rPr lang="en-US" sz="2800" i="0" kern="0" dirty="0" smtClean="0">
                <a:solidFill>
                  <a:srgbClr val="0033CC"/>
                </a:solidFill>
                <a:latin typeface="Calibri Light" panose="020F0302020204030204" pitchFamily="34" charset="0"/>
              </a:rPr>
              <a:t> on the midplane, </a:t>
            </a:r>
            <a:r>
              <a:rPr lang="en-US" sz="2800" kern="0" dirty="0" smtClean="0">
                <a:solidFill>
                  <a:srgbClr val="0033CC"/>
                </a:solidFill>
                <a:latin typeface="Calibri Light" panose="020F0302020204030204" pitchFamily="34" charset="0"/>
              </a:rPr>
              <a:t>i.e.</a:t>
            </a:r>
            <a:r>
              <a:rPr lang="en-US" sz="2800" i="0" kern="0" dirty="0" smtClean="0">
                <a:solidFill>
                  <a:srgbClr val="0033CC"/>
                </a:solidFill>
                <a:latin typeface="Calibri Light" panose="020F0302020204030204" pitchFamily="34" charset="0"/>
              </a:rPr>
              <a:t> at y = 0</a:t>
            </a:r>
            <a:endParaRPr lang="en-US" sz="280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2" name="Rectangle 21"/>
              <p:cNvSpPr/>
              <p:nvPr/>
            </p:nvSpPr>
            <p:spPr>
              <a:xfrm>
                <a:off x="755215" y="1148175"/>
                <a:ext cx="7704856" cy="94666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𝑥</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i="0">
                              <a:solidFill>
                                <a:srgbClr val="0033CC"/>
                              </a:solidFill>
                              <a:latin typeface="Cambria Math" panose="02040503050406030204" pitchFamily="18" charset="0"/>
                            </a:rPr>
                            <m:t>1</m:t>
                          </m:r>
                        </m:sub>
                      </m:sSub>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i="0">
                              <a:solidFill>
                                <a:srgbClr val="0033CC"/>
                              </a:solidFill>
                              <a:latin typeface="Cambria Math" panose="02040503050406030204" pitchFamily="18" charset="0"/>
                            </a:rPr>
                            <m:t>2</m:t>
                          </m:r>
                        </m:sub>
                      </m:sSub>
                      <m:f>
                        <m:fPr>
                          <m:ctrlPr>
                            <a:rPr lang="en-GB" sz="2000" b="0" i="1">
                              <a:latin typeface="Cambria Math" panose="02040503050406030204" pitchFamily="18" charset="0"/>
                            </a:rPr>
                          </m:ctrlPr>
                        </m:fPr>
                        <m:num>
                          <m:r>
                            <a:rPr lang="en-GB" sz="2000" b="0" i="1">
                              <a:latin typeface="Cambria Math" panose="02040503050406030204" pitchFamily="18" charset="0"/>
                            </a:rPr>
                            <m:t>𝑥</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i="0">
                              <a:solidFill>
                                <a:srgbClr val="0033CC"/>
                              </a:solidFill>
                              <a:latin typeface="Cambria Math" panose="02040503050406030204" pitchFamily="18" charset="0"/>
                            </a:rPr>
                            <m:t>3</m:t>
                          </m:r>
                        </m:sub>
                      </m:sSub>
                      <m:sSup>
                        <m:sSupPr>
                          <m:ctrlPr>
                            <a:rPr lang="en-GB" sz="2000" b="0" i="1" smtClean="0">
                              <a:solidFill>
                                <a:schemeClr val="tx1"/>
                              </a:solidFill>
                              <a:latin typeface="Cambria Math" panose="02040503050406030204" pitchFamily="18" charset="0"/>
                            </a:rPr>
                          </m:ctrlPr>
                        </m:sSupPr>
                        <m:e>
                          <m:d>
                            <m:dPr>
                              <m:ctrlPr>
                                <a:rPr lang="en-GB" sz="2000" b="0" i="1">
                                  <a:solidFill>
                                    <a:schemeClr val="tx1"/>
                                  </a:solidFill>
                                  <a:latin typeface="Cambria Math" panose="02040503050406030204" pitchFamily="18" charset="0"/>
                                </a:rPr>
                              </m:ctrlPr>
                            </m:dPr>
                            <m:e>
                              <m:f>
                                <m:fPr>
                                  <m:ctrlPr>
                                    <a:rPr lang="en-GB" sz="2000" b="0" i="1">
                                      <a:solidFill>
                                        <a:schemeClr val="tx1"/>
                                      </a:solidFill>
                                      <a:latin typeface="Cambria Math" panose="02040503050406030204" pitchFamily="18" charset="0"/>
                                    </a:rPr>
                                  </m:ctrlPr>
                                </m:fPr>
                                <m:num>
                                  <m:r>
                                    <a:rPr lang="en-GB" sz="2000" b="0" i="1">
                                      <a:solidFill>
                                        <a:schemeClr val="tx1"/>
                                      </a:solidFill>
                                      <a:latin typeface="Cambria Math" panose="02040503050406030204" pitchFamily="18" charset="0"/>
                                    </a:rPr>
                                    <m:t>𝑥</m:t>
                                  </m:r>
                                </m:num>
                                <m:den>
                                  <m:sSub>
                                    <m:sSubPr>
                                      <m:ctrlPr>
                                        <a:rPr lang="en-GB" sz="2000" b="0" i="1">
                                          <a:solidFill>
                                            <a:schemeClr val="tx1"/>
                                          </a:solidFill>
                                          <a:latin typeface="Cambria Math" panose="02040503050406030204" pitchFamily="18" charset="0"/>
                                        </a:rPr>
                                      </m:ctrlPr>
                                    </m:sSubPr>
                                    <m:e>
                                      <m:r>
                                        <a:rPr lang="en-GB" sz="2000" b="0" i="1">
                                          <a:solidFill>
                                            <a:schemeClr val="tx1"/>
                                          </a:solidFill>
                                          <a:latin typeface="Cambria Math" panose="02040503050406030204" pitchFamily="18" charset="0"/>
                                        </a:rPr>
                                        <m:t>𝑅</m:t>
                                      </m:r>
                                    </m:e>
                                    <m:sub>
                                      <m:r>
                                        <a:rPr lang="en-GB" sz="2000" b="0" i="1">
                                          <a:solidFill>
                                            <a:schemeClr val="tx1"/>
                                          </a:solidFill>
                                          <a:latin typeface="Cambria Math" panose="02040503050406030204" pitchFamily="18" charset="0"/>
                                        </a:rPr>
                                        <m:t>𝑟𝑒𝑓</m:t>
                                      </m:r>
                                    </m:sub>
                                  </m:sSub>
                                </m:den>
                              </m:f>
                            </m:e>
                          </m:d>
                        </m:e>
                        <m:sup>
                          <m:r>
                            <a:rPr lang="en-GB" sz="2000" b="0" i="1" smtClean="0">
                              <a:solidFill>
                                <a:schemeClr val="tx1"/>
                              </a:solidFill>
                              <a:latin typeface="Cambria Math" panose="02040503050406030204" pitchFamily="18" charset="0"/>
                            </a:rPr>
                            <m:t>2</m:t>
                          </m:r>
                        </m:sup>
                      </m:sSup>
                      <m:r>
                        <a:rPr lang="en-GB" sz="2000" i="0">
                          <a:latin typeface="Cambria Math" panose="02040503050406030204" pitchFamily="18" charset="0"/>
                        </a:rPr>
                        <m:t>+…</m:t>
                      </m:r>
                    </m:oMath>
                  </m:oMathPara>
                </a14:m>
                <a:endParaRPr lang="en-GB" sz="2000" dirty="0"/>
              </a:p>
            </p:txBody>
          </p:sp>
        </mc:Choice>
        <mc:Fallback xmlns="">
          <p:sp>
            <p:nvSpPr>
              <p:cNvPr id="22" name="Rectangle 21"/>
              <p:cNvSpPr>
                <a:spLocks noRot="1" noChangeAspect="1" noMove="1" noResize="1" noEditPoints="1" noAdjustHandles="1" noChangeArrowheads="1" noChangeShapeType="1" noTextEdit="1"/>
              </p:cNvSpPr>
              <p:nvPr/>
            </p:nvSpPr>
            <p:spPr>
              <a:xfrm>
                <a:off x="755215" y="1148175"/>
                <a:ext cx="7704856" cy="946669"/>
              </a:xfrm>
              <a:prstGeom prst="rect">
                <a:avLst/>
              </a:prstGeom>
              <a:blipFill>
                <a:blip r:embed="rId3"/>
                <a:stretch>
                  <a:fillRect/>
                </a:stretch>
              </a:blipFill>
            </p:spPr>
            <p:txBody>
              <a:bodyPr/>
              <a:lstStyle/>
              <a:p>
                <a:r>
                  <a:rPr lang="en-GB">
                    <a:noFill/>
                  </a:rPr>
                  <a:t> </a:t>
                </a:r>
              </a:p>
            </p:txBody>
          </p:sp>
        </mc:Fallback>
      </mc:AlternateContent>
      <p:grpSp>
        <p:nvGrpSpPr>
          <p:cNvPr id="2" name="Group 1"/>
          <p:cNvGrpSpPr/>
          <p:nvPr/>
        </p:nvGrpSpPr>
        <p:grpSpPr>
          <a:xfrm>
            <a:off x="2533960" y="3114831"/>
            <a:ext cx="3686880" cy="3675395"/>
            <a:chOff x="2267741" y="3005162"/>
            <a:chExt cx="3686880" cy="3675395"/>
          </a:xfrm>
        </p:grpSpPr>
        <p:cxnSp>
          <p:nvCxnSpPr>
            <p:cNvPr id="5" name="Straight Connector 4"/>
            <p:cNvCxnSpPr/>
            <p:nvPr/>
          </p:nvCxnSpPr>
          <p:spPr bwMode="auto">
            <a:xfrm>
              <a:off x="2267741" y="4937576"/>
              <a:ext cx="3485963"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7" name="Straight Connector 6"/>
            <p:cNvCxnSpPr/>
            <p:nvPr/>
          </p:nvCxnSpPr>
          <p:spPr bwMode="auto">
            <a:xfrm flipV="1">
              <a:off x="4010722" y="3194594"/>
              <a:ext cx="0" cy="3485963"/>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8" name="Rectangle 7"/>
                <p:cNvSpPr/>
                <p:nvPr/>
              </p:nvSpPr>
              <p:spPr>
                <a:xfrm>
                  <a:off x="5664092" y="4916687"/>
                  <a:ext cx="290529" cy="32286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8" name="Rectangle 7"/>
                <p:cNvSpPr>
                  <a:spLocks noRot="1" noChangeAspect="1" noMove="1" noResize="1" noEditPoints="1" noAdjustHandles="1" noChangeArrowheads="1" noChangeShapeType="1" noTextEdit="1"/>
                </p:cNvSpPr>
                <p:nvPr/>
              </p:nvSpPr>
              <p:spPr>
                <a:xfrm>
                  <a:off x="5664092" y="4916687"/>
                  <a:ext cx="290529" cy="322863"/>
                </a:xfrm>
                <a:prstGeom prst="rect">
                  <a:avLst/>
                </a:prstGeom>
                <a:blipFill>
                  <a:blip r:embed="rId4"/>
                  <a:stretch>
                    <a:fillRect b="-115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688295" y="3005162"/>
                  <a:ext cx="290529" cy="32286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9" name="Rectangle 8"/>
                <p:cNvSpPr>
                  <a:spLocks noRot="1" noChangeAspect="1" noMove="1" noResize="1" noEditPoints="1" noAdjustHandles="1" noChangeArrowheads="1" noChangeShapeType="1" noTextEdit="1"/>
                </p:cNvSpPr>
                <p:nvPr/>
              </p:nvSpPr>
              <p:spPr>
                <a:xfrm>
                  <a:off x="3688295" y="3005162"/>
                  <a:ext cx="290529" cy="322863"/>
                </a:xfrm>
                <a:prstGeom prst="rect">
                  <a:avLst/>
                </a:prstGeom>
                <a:blipFill>
                  <a:blip r:embed="rId5"/>
                  <a:stretch>
                    <a:fillRect r="-14894" b="-33962"/>
                  </a:stretch>
                </a:blipFill>
              </p:spPr>
              <p:txBody>
                <a:bodyPr/>
                <a:lstStyle/>
                <a:p>
                  <a:r>
                    <a:rPr lang="en-GB">
                      <a:noFill/>
                    </a:rPr>
                    <a:t> </a:t>
                  </a:r>
                </a:p>
              </p:txBody>
            </p:sp>
          </mc:Fallback>
        </mc:AlternateContent>
        <p:sp>
          <p:nvSpPr>
            <p:cNvPr id="11" name="Oval 10"/>
            <p:cNvSpPr/>
            <p:nvPr/>
          </p:nvSpPr>
          <p:spPr bwMode="auto">
            <a:xfrm>
              <a:off x="2558206" y="3485091"/>
              <a:ext cx="2904969" cy="2904969"/>
            </a:xfrm>
            <a:prstGeom prst="ellipse">
              <a:avLst/>
            </a:prstGeom>
            <a:no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3043851" y="3968768"/>
              <a:ext cx="1937614" cy="1937614"/>
            </a:xfrm>
            <a:prstGeom prst="ellipse">
              <a:avLst/>
            </a:prstGeom>
            <a:no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 name="TextBox 12"/>
            <p:cNvSpPr txBox="1"/>
            <p:nvPr/>
          </p:nvSpPr>
          <p:spPr>
            <a:xfrm>
              <a:off x="4132093" y="3628324"/>
              <a:ext cx="701566" cy="372534"/>
            </a:xfrm>
            <a:prstGeom prst="rect">
              <a:avLst/>
            </a:prstGeom>
            <a:noFill/>
          </p:spPr>
          <p:txBody>
            <a:bodyPr wrap="square" rtlCol="0">
              <a:spAutoFit/>
            </a:bodyPr>
            <a:lstStyle/>
            <a:p>
              <a:r>
                <a:rPr lang="fr-CH" b="0" i="0" dirty="0" err="1" smtClean="0">
                  <a:solidFill>
                    <a:schemeClr val="accent1"/>
                  </a:solidFill>
                  <a:latin typeface="Calibri" panose="020F0502020204030204" pitchFamily="34" charset="0"/>
                </a:rPr>
                <a:t>R</a:t>
              </a:r>
              <a:r>
                <a:rPr lang="fr-CH" b="0" i="0" baseline="-25000" dirty="0" err="1" smtClean="0">
                  <a:solidFill>
                    <a:schemeClr val="accent1"/>
                  </a:solidFill>
                  <a:latin typeface="Calibri" panose="020F0502020204030204" pitchFamily="34" charset="0"/>
                </a:rPr>
                <a:t>ref</a:t>
              </a:r>
              <a:endParaRPr lang="en-GB" b="0" i="0" baseline="-25000" dirty="0">
                <a:solidFill>
                  <a:schemeClr val="accent1"/>
                </a:solidFill>
                <a:latin typeface="Calibri" panose="020F0502020204030204" pitchFamily="34" charset="0"/>
              </a:endParaRPr>
            </a:p>
          </p:txBody>
        </p:sp>
        <p:sp>
          <p:nvSpPr>
            <p:cNvPr id="14" name="TextBox 13"/>
            <p:cNvSpPr txBox="1"/>
            <p:nvPr/>
          </p:nvSpPr>
          <p:spPr>
            <a:xfrm>
              <a:off x="4418064" y="3189557"/>
              <a:ext cx="701566" cy="372534"/>
            </a:xfrm>
            <a:prstGeom prst="rect">
              <a:avLst/>
            </a:prstGeom>
            <a:noFill/>
          </p:spPr>
          <p:txBody>
            <a:bodyPr wrap="square" rtlCol="0">
              <a:spAutoFit/>
            </a:bodyPr>
            <a:lstStyle/>
            <a:p>
              <a:r>
                <a:rPr lang="fr-CH" b="0" i="0" dirty="0" err="1" smtClean="0">
                  <a:solidFill>
                    <a:schemeClr val="accent1"/>
                  </a:solidFill>
                  <a:latin typeface="Calibri" panose="020F0502020204030204" pitchFamily="34" charset="0"/>
                </a:rPr>
                <a:t>R</a:t>
              </a:r>
              <a:r>
                <a:rPr lang="fr-CH" b="0" i="0" baseline="-25000" dirty="0" err="1" smtClean="0">
                  <a:solidFill>
                    <a:schemeClr val="accent1"/>
                  </a:solidFill>
                  <a:latin typeface="Calibri" panose="020F0502020204030204" pitchFamily="34" charset="0"/>
                </a:rPr>
                <a:t>max</a:t>
              </a:r>
              <a:endParaRPr lang="en-GB" b="0" i="0" baseline="-25000" dirty="0">
                <a:solidFill>
                  <a:schemeClr val="accent1"/>
                </a:solidFill>
                <a:latin typeface="Calibri" panose="020F0502020204030204" pitchFamily="34" charset="0"/>
              </a:endParaRPr>
            </a:p>
          </p:txBody>
        </p:sp>
        <p:cxnSp>
          <p:nvCxnSpPr>
            <p:cNvPr id="3" name="Straight Connector 2"/>
            <p:cNvCxnSpPr/>
            <p:nvPr/>
          </p:nvCxnSpPr>
          <p:spPr bwMode="auto">
            <a:xfrm>
              <a:off x="2558206" y="4937576"/>
              <a:ext cx="2904969" cy="0"/>
            </a:xfrm>
            <a:prstGeom prst="line">
              <a:avLst/>
            </a:prstGeom>
            <a:solidFill>
              <a:schemeClr val="accent1"/>
            </a:solidFill>
            <a:ln w="19050" cap="flat" cmpd="sng" algn="ctr">
              <a:solidFill>
                <a:srgbClr val="0033CC"/>
              </a:solidFill>
              <a:prstDash val="solid"/>
              <a:round/>
              <a:headEnd type="none" w="med" len="med"/>
              <a:tailEnd type="none" w="med" len="med"/>
            </a:ln>
            <a:effectLst/>
          </p:spPr>
        </p:cxnSp>
      </p:grpSp>
      <mc:AlternateContent xmlns:mc="http://schemas.openxmlformats.org/markup-compatibility/2006" xmlns:a14="http://schemas.microsoft.com/office/drawing/2010/main">
        <mc:Choice Requires="a14">
          <p:sp>
            <p:nvSpPr>
              <p:cNvPr id="16" name="Rectangle 15"/>
              <p:cNvSpPr/>
              <p:nvPr/>
            </p:nvSpPr>
            <p:spPr>
              <a:xfrm>
                <a:off x="755215" y="2201609"/>
                <a:ext cx="7704856" cy="94666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smtClean="0">
                                  <a:solidFill>
                                    <a:srgbClr val="0033CC"/>
                                  </a:solidFill>
                                  <a:latin typeface="Cambria Math" panose="02040503050406030204" pitchFamily="18" charset="0"/>
                                </a:rPr>
                              </m:ctrlPr>
                            </m:sSubPr>
                            <m:e>
                              <m:r>
                                <a:rPr lang="en-GB" sz="2000" b="0" i="1" smtClean="0">
                                  <a:solidFill>
                                    <a:srgbClr val="0033CC"/>
                                  </a:solidFill>
                                  <a:latin typeface="Cambria Math" panose="02040503050406030204" pitchFamily="18" charset="0"/>
                                </a:rPr>
                                <m:t>𝐴</m:t>
                              </m:r>
                            </m:e>
                            <m:sub>
                              <m:r>
                                <a:rPr lang="en-GB" sz="2000">
                                  <a:solidFill>
                                    <a:srgbClr val="0033CC"/>
                                  </a:solidFill>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𝑥</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b="0" i="1" smtClean="0">
                              <a:solidFill>
                                <a:srgbClr val="0033CC"/>
                              </a:solidFill>
                              <a:latin typeface="Cambria Math" panose="02040503050406030204" pitchFamily="18" charset="0"/>
                            </a:rPr>
                            <m:t>𝐴</m:t>
                          </m:r>
                        </m:e>
                        <m:sub>
                          <m:r>
                            <a:rPr lang="en-GB" sz="2000" i="0">
                              <a:solidFill>
                                <a:srgbClr val="0033CC"/>
                              </a:solidFill>
                              <a:latin typeface="Cambria Math" panose="02040503050406030204" pitchFamily="18" charset="0"/>
                            </a:rPr>
                            <m:t>1</m:t>
                          </m:r>
                        </m:sub>
                      </m:sSub>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b="0" i="1" smtClean="0">
                              <a:solidFill>
                                <a:srgbClr val="0033CC"/>
                              </a:solidFill>
                              <a:latin typeface="Cambria Math" panose="02040503050406030204" pitchFamily="18" charset="0"/>
                            </a:rPr>
                            <m:t>𝐴</m:t>
                          </m:r>
                        </m:e>
                        <m:sub>
                          <m:r>
                            <a:rPr lang="en-GB" sz="2000" i="0">
                              <a:solidFill>
                                <a:srgbClr val="0033CC"/>
                              </a:solidFill>
                              <a:latin typeface="Cambria Math" panose="02040503050406030204" pitchFamily="18" charset="0"/>
                            </a:rPr>
                            <m:t>2</m:t>
                          </m:r>
                        </m:sub>
                      </m:sSub>
                      <m:f>
                        <m:fPr>
                          <m:ctrlPr>
                            <a:rPr lang="en-GB" sz="2000" b="0" i="1">
                              <a:latin typeface="Cambria Math" panose="02040503050406030204" pitchFamily="18" charset="0"/>
                            </a:rPr>
                          </m:ctrlPr>
                        </m:fPr>
                        <m:num>
                          <m:r>
                            <a:rPr lang="en-GB" sz="2000" b="0" i="1">
                              <a:latin typeface="Cambria Math" panose="02040503050406030204" pitchFamily="18" charset="0"/>
                            </a:rPr>
                            <m:t>𝑥</m:t>
                          </m:r>
                        </m:num>
                        <m:den>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𝑅</m:t>
                              </m:r>
                            </m:e>
                            <m:sub>
                              <m:r>
                                <a:rPr lang="en-GB" sz="2000" b="0" i="1" smtClean="0">
                                  <a:latin typeface="Cambria Math" panose="02040503050406030204" pitchFamily="18" charset="0"/>
                                </a:rPr>
                                <m:t>𝑟𝑒𝑓</m:t>
                              </m:r>
                            </m:sub>
                          </m:sSub>
                        </m:den>
                      </m:f>
                      <m:r>
                        <a:rPr lang="en-GB" sz="2000" i="0">
                          <a:latin typeface="Cambria Math" panose="02040503050406030204" pitchFamily="18" charset="0"/>
                        </a:rPr>
                        <m:t>+</m:t>
                      </m:r>
                      <m:sSub>
                        <m:sSubPr>
                          <m:ctrlPr>
                            <a:rPr lang="en-GB" sz="2000" i="1" smtClean="0">
                              <a:solidFill>
                                <a:srgbClr val="0033CC"/>
                              </a:solidFill>
                              <a:latin typeface="Cambria Math" panose="02040503050406030204" pitchFamily="18" charset="0"/>
                            </a:rPr>
                          </m:ctrlPr>
                        </m:sSubPr>
                        <m:e>
                          <m:r>
                            <a:rPr lang="en-GB" sz="2000" b="0" i="1" smtClean="0">
                              <a:solidFill>
                                <a:srgbClr val="0033CC"/>
                              </a:solidFill>
                              <a:latin typeface="Cambria Math" panose="02040503050406030204" pitchFamily="18" charset="0"/>
                            </a:rPr>
                            <m:t>𝐴</m:t>
                          </m:r>
                        </m:e>
                        <m:sub>
                          <m:r>
                            <a:rPr lang="en-GB" sz="2000" i="0">
                              <a:solidFill>
                                <a:srgbClr val="0033CC"/>
                              </a:solidFill>
                              <a:latin typeface="Cambria Math" panose="02040503050406030204" pitchFamily="18" charset="0"/>
                            </a:rPr>
                            <m:t>3</m:t>
                          </m:r>
                        </m:sub>
                      </m:sSub>
                      <m:sSup>
                        <m:sSupPr>
                          <m:ctrlPr>
                            <a:rPr lang="en-GB" sz="2000" b="0" i="1" smtClean="0">
                              <a:solidFill>
                                <a:schemeClr val="tx1"/>
                              </a:solidFill>
                              <a:latin typeface="Cambria Math" panose="02040503050406030204" pitchFamily="18" charset="0"/>
                            </a:rPr>
                          </m:ctrlPr>
                        </m:sSupPr>
                        <m:e>
                          <m:d>
                            <m:dPr>
                              <m:ctrlPr>
                                <a:rPr lang="en-GB" sz="2000" b="0" i="1">
                                  <a:solidFill>
                                    <a:schemeClr val="tx1"/>
                                  </a:solidFill>
                                  <a:latin typeface="Cambria Math" panose="02040503050406030204" pitchFamily="18" charset="0"/>
                                </a:rPr>
                              </m:ctrlPr>
                            </m:dPr>
                            <m:e>
                              <m:f>
                                <m:fPr>
                                  <m:ctrlPr>
                                    <a:rPr lang="en-GB" sz="2000" b="0" i="1">
                                      <a:solidFill>
                                        <a:schemeClr val="tx1"/>
                                      </a:solidFill>
                                      <a:latin typeface="Cambria Math" panose="02040503050406030204" pitchFamily="18" charset="0"/>
                                    </a:rPr>
                                  </m:ctrlPr>
                                </m:fPr>
                                <m:num>
                                  <m:r>
                                    <a:rPr lang="en-GB" sz="2000" b="0" i="1">
                                      <a:solidFill>
                                        <a:schemeClr val="tx1"/>
                                      </a:solidFill>
                                      <a:latin typeface="Cambria Math" panose="02040503050406030204" pitchFamily="18" charset="0"/>
                                    </a:rPr>
                                    <m:t>𝑥</m:t>
                                  </m:r>
                                </m:num>
                                <m:den>
                                  <m:sSub>
                                    <m:sSubPr>
                                      <m:ctrlPr>
                                        <a:rPr lang="en-GB" sz="2000" b="0" i="1">
                                          <a:solidFill>
                                            <a:schemeClr val="tx1"/>
                                          </a:solidFill>
                                          <a:latin typeface="Cambria Math" panose="02040503050406030204" pitchFamily="18" charset="0"/>
                                        </a:rPr>
                                      </m:ctrlPr>
                                    </m:sSubPr>
                                    <m:e>
                                      <m:r>
                                        <a:rPr lang="en-GB" sz="2000" b="0" i="1">
                                          <a:solidFill>
                                            <a:schemeClr val="tx1"/>
                                          </a:solidFill>
                                          <a:latin typeface="Cambria Math" panose="02040503050406030204" pitchFamily="18" charset="0"/>
                                        </a:rPr>
                                        <m:t>𝑅</m:t>
                                      </m:r>
                                    </m:e>
                                    <m:sub>
                                      <m:r>
                                        <a:rPr lang="en-GB" sz="2000" b="0" i="1">
                                          <a:solidFill>
                                            <a:schemeClr val="tx1"/>
                                          </a:solidFill>
                                          <a:latin typeface="Cambria Math" panose="02040503050406030204" pitchFamily="18" charset="0"/>
                                        </a:rPr>
                                        <m:t>𝑟𝑒𝑓</m:t>
                                      </m:r>
                                    </m:sub>
                                  </m:sSub>
                                </m:den>
                              </m:f>
                            </m:e>
                          </m:d>
                        </m:e>
                        <m:sup>
                          <m:r>
                            <a:rPr lang="en-GB" sz="2000" b="0" i="1" smtClean="0">
                              <a:solidFill>
                                <a:schemeClr val="tx1"/>
                              </a:solidFill>
                              <a:latin typeface="Cambria Math" panose="02040503050406030204" pitchFamily="18" charset="0"/>
                            </a:rPr>
                            <m:t>2</m:t>
                          </m:r>
                        </m:sup>
                      </m:sSup>
                      <m:r>
                        <a:rPr lang="en-GB" sz="2000" b="0" i="0">
                          <a:latin typeface="Cambria Math" panose="02040503050406030204" pitchFamily="18" charset="0"/>
                        </a:rPr>
                        <m:t>+</m:t>
                      </m:r>
                      <m:r>
                        <a:rPr lang="en-GB" sz="2000" i="0">
                          <a:latin typeface="Cambria Math" panose="02040503050406030204" pitchFamily="18" charset="0"/>
                        </a:rPr>
                        <m:t>…</m:t>
                      </m:r>
                    </m:oMath>
                  </m:oMathPara>
                </a14:m>
                <a:endParaRPr lang="en-GB" sz="2000" dirty="0"/>
              </a:p>
            </p:txBody>
          </p:sp>
        </mc:Choice>
        <mc:Fallback xmlns="">
          <p:sp>
            <p:nvSpPr>
              <p:cNvPr id="16" name="Rectangle 15"/>
              <p:cNvSpPr>
                <a:spLocks noRot="1" noChangeAspect="1" noMove="1" noResize="1" noEditPoints="1" noAdjustHandles="1" noChangeArrowheads="1" noChangeShapeType="1" noTextEdit="1"/>
              </p:cNvSpPr>
              <p:nvPr/>
            </p:nvSpPr>
            <p:spPr>
              <a:xfrm>
                <a:off x="755215" y="2201609"/>
                <a:ext cx="7704856" cy="946669"/>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7422570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Each multipole corresponds to a field distribution: adding them up, we can describe everything (compatibly with Maxwell)</a:t>
            </a:r>
          </a:p>
        </p:txBody>
      </p:sp>
      <p:sp>
        <p:nvSpPr>
          <p:cNvPr id="50" name="TextBox 49"/>
          <p:cNvSpPr txBox="1"/>
          <p:nvPr/>
        </p:nvSpPr>
        <p:spPr>
          <a:xfrm>
            <a:off x="466069"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normal dipole</a:t>
            </a:r>
          </a:p>
        </p:txBody>
      </p:sp>
      <p:pic>
        <p:nvPicPr>
          <p:cNvPr id="5" name="Picture 4"/>
          <p:cNvPicPr>
            <a:picLocks noChangeAspect="1"/>
          </p:cNvPicPr>
          <p:nvPr/>
        </p:nvPicPr>
        <p:blipFill rotWithShape="1">
          <a:blip r:embed="rId3"/>
          <a:srcRect l="5337" t="9216" r="6038" b="2133"/>
          <a:stretch/>
        </p:blipFill>
        <p:spPr>
          <a:xfrm>
            <a:off x="831467" y="4581328"/>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581328"/>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845360"/>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845360"/>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581328"/>
            <a:ext cx="1800000" cy="1800000"/>
          </a:xfrm>
          <a:prstGeom prst="rect">
            <a:avLst/>
          </a:prstGeom>
        </p:spPr>
      </p:pic>
      <p:sp>
        <p:nvSpPr>
          <p:cNvPr id="30" name="TextBox 29"/>
          <p:cNvSpPr txBox="1"/>
          <p:nvPr/>
        </p:nvSpPr>
        <p:spPr>
          <a:xfrm>
            <a:off x="3347864"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normal quadrupole</a:t>
            </a:r>
          </a:p>
        </p:txBody>
      </p:sp>
      <p:sp>
        <p:nvSpPr>
          <p:cNvPr id="31" name="TextBox 30"/>
          <p:cNvSpPr txBox="1"/>
          <p:nvPr/>
        </p:nvSpPr>
        <p:spPr>
          <a:xfrm>
            <a:off x="6084168"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normal sextupole</a:t>
            </a:r>
          </a:p>
        </p:txBody>
      </p:sp>
      <p:sp>
        <p:nvSpPr>
          <p:cNvPr id="34" name="TextBox 33"/>
          <p:cNvSpPr txBox="1"/>
          <p:nvPr/>
        </p:nvSpPr>
        <p:spPr>
          <a:xfrm>
            <a:off x="466069" y="4178725"/>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skew dipole</a:t>
            </a:r>
          </a:p>
        </p:txBody>
      </p:sp>
      <p:sp>
        <p:nvSpPr>
          <p:cNvPr id="35" name="TextBox 34"/>
          <p:cNvSpPr txBox="1"/>
          <p:nvPr/>
        </p:nvSpPr>
        <p:spPr>
          <a:xfrm>
            <a:off x="3347864"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skew quadrupole</a:t>
            </a:r>
          </a:p>
        </p:txBody>
      </p:sp>
      <p:sp>
        <p:nvSpPr>
          <p:cNvPr id="36" name="TextBox 35"/>
          <p:cNvSpPr txBox="1"/>
          <p:nvPr/>
        </p:nvSpPr>
        <p:spPr>
          <a:xfrm>
            <a:off x="6154701"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skew sextupole</a:t>
            </a:r>
          </a:p>
        </p:txBody>
      </p:sp>
      <p:grpSp>
        <p:nvGrpSpPr>
          <p:cNvPr id="9" name="Group 8"/>
          <p:cNvGrpSpPr/>
          <p:nvPr/>
        </p:nvGrpSpPr>
        <p:grpSpPr>
          <a:xfrm>
            <a:off x="831467" y="1700808"/>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B</a:t>
            </a:r>
            <a:r>
              <a:rPr lang="en-US" sz="2800" i="0" kern="0" baseline="-25000" dirty="0" smtClean="0">
                <a:solidFill>
                  <a:srgbClr val="0033CC"/>
                </a:solidFill>
                <a:latin typeface="Calibri Light" panose="020F0302020204030204" pitchFamily="34" charset="0"/>
              </a:rPr>
              <a:t>1</a:t>
            </a:r>
            <a:r>
              <a:rPr lang="en-US" sz="2800" i="0" kern="0" dirty="0" smtClean="0">
                <a:solidFill>
                  <a:srgbClr val="0033CC"/>
                </a:solidFill>
                <a:latin typeface="Calibri Light" panose="020F0302020204030204" pitchFamily="34" charset="0"/>
              </a:rPr>
              <a:t> is the normal dipole</a:t>
            </a:r>
            <a:endParaRPr lang="en-US" sz="2800" i="0" kern="0" dirty="0">
              <a:solidFill>
                <a:srgbClr val="0033CC"/>
              </a:solidFill>
              <a:latin typeface="Calibri Light" panose="020F0302020204030204" pitchFamily="34" charset="0"/>
            </a:endParaRPr>
          </a:p>
        </p:txBody>
      </p:sp>
      <p:grpSp>
        <p:nvGrpSpPr>
          <p:cNvPr id="15" name="Group 14"/>
          <p:cNvGrpSpPr>
            <a:grpSpLocks noChangeAspect="1"/>
          </p:cNvGrpSpPr>
          <p:nvPr/>
        </p:nvGrpSpPr>
        <p:grpSpPr>
          <a:xfrm>
            <a:off x="832467" y="2144863"/>
            <a:ext cx="3455024" cy="3074570"/>
            <a:chOff x="831467" y="1196752"/>
            <a:chExt cx="2346634" cy="2088232"/>
          </a:xfrm>
        </p:grpSpPr>
        <p:pic>
          <p:nvPicPr>
            <p:cNvPr id="16" name="Picture 15"/>
            <p:cNvPicPr>
              <a:picLocks noChangeAspect="1"/>
            </p:cNvPicPr>
            <p:nvPr/>
          </p:nvPicPr>
          <p:blipFill rotWithShape="1">
            <a:blip r:embed="rId3"/>
            <a:srcRect l="6363" t="9298" r="5000" b="2041"/>
            <a:stretch/>
          </p:blipFill>
          <p:spPr>
            <a:xfrm>
              <a:off x="831467" y="1341304"/>
              <a:ext cx="1800200" cy="1800201"/>
            </a:xfrm>
            <a:prstGeom prst="rect">
              <a:avLst/>
            </a:prstGeom>
          </p:spPr>
        </p:pic>
        <p:sp>
          <p:nvSpPr>
            <p:cNvPr id="19" name="Rectangle 18"/>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cxnSp>
        <p:nvCxnSpPr>
          <p:cNvPr id="21" name="Straight Connector 20"/>
          <p:cNvCxnSpPr/>
          <p:nvPr/>
        </p:nvCxnSpPr>
        <p:spPr bwMode="auto">
          <a:xfrm>
            <a:off x="4965426" y="2708920"/>
            <a:ext cx="3600000"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p:cxnSp>
        <p:nvCxnSpPr>
          <p:cNvPr id="23" name="Straight Connector 22"/>
          <p:cNvCxnSpPr/>
          <p:nvPr/>
        </p:nvCxnSpPr>
        <p:spPr bwMode="auto">
          <a:xfrm flipV="1">
            <a:off x="4965426" y="3902237"/>
            <a:ext cx="3600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4" name="Straight Connector 23"/>
          <p:cNvCxnSpPr/>
          <p:nvPr/>
        </p:nvCxnSpPr>
        <p:spPr bwMode="auto">
          <a:xfrm flipH="1" flipV="1">
            <a:off x="6684391" y="1989240"/>
            <a:ext cx="0" cy="36000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0" name="Rectangle 29"/>
              <p:cNvSpPr/>
              <p:nvPr/>
            </p:nvSpPr>
            <p:spPr>
              <a:xfrm>
                <a:off x="6202021" y="17205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0" name="Rectangle 29"/>
              <p:cNvSpPr>
                <a:spLocks noRot="1" noChangeAspect="1" noMove="1" noResize="1" noEditPoints="1" noAdjustHandles="1" noChangeArrowheads="1" noChangeShapeType="1" noTextEdit="1"/>
              </p:cNvSpPr>
              <p:nvPr/>
            </p:nvSpPr>
            <p:spPr>
              <a:xfrm>
                <a:off x="6202021" y="1720580"/>
                <a:ext cx="528350" cy="424283"/>
              </a:xfrm>
              <a:prstGeom prst="rect">
                <a:avLst/>
              </a:prstGeom>
              <a:blipFill>
                <a:blip r:embed="rId4"/>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8425027" y="3867941"/>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3" name="Rectangle 32"/>
              <p:cNvSpPr>
                <a:spLocks noRot="1" noChangeAspect="1" noMove="1" noResize="1" noEditPoints="1" noAdjustHandles="1" noChangeArrowheads="1" noChangeShapeType="1" noTextEdit="1"/>
              </p:cNvSpPr>
              <p:nvPr/>
            </p:nvSpPr>
            <p:spPr>
              <a:xfrm>
                <a:off x="8425027" y="3867941"/>
                <a:ext cx="396262" cy="400110"/>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3130588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B</a:t>
            </a:r>
            <a:r>
              <a:rPr lang="en-US" sz="2800" i="0" kern="0" baseline="-25000" dirty="0" smtClean="0">
                <a:solidFill>
                  <a:srgbClr val="0033CC"/>
                </a:solidFill>
                <a:latin typeface="Calibri Light" panose="020F0302020204030204" pitchFamily="34" charset="0"/>
              </a:rPr>
              <a:t>2</a:t>
            </a:r>
            <a:r>
              <a:rPr lang="en-US" sz="2800" i="0" kern="0" dirty="0" smtClean="0">
                <a:solidFill>
                  <a:srgbClr val="0033CC"/>
                </a:solidFill>
                <a:latin typeface="Calibri Light" panose="020F0302020204030204" pitchFamily="34" charset="0"/>
              </a:rPr>
              <a:t> is the normal quadrupole</a:t>
            </a:r>
            <a:endParaRPr lang="en-US" sz="2800" i="0" kern="0" dirty="0">
              <a:solidFill>
                <a:srgbClr val="0033CC"/>
              </a:solidFill>
              <a:latin typeface="Calibri Light" panose="020F0302020204030204" pitchFamily="34" charset="0"/>
            </a:endParaRPr>
          </a:p>
        </p:txBody>
      </p:sp>
      <p:cxnSp>
        <p:nvCxnSpPr>
          <p:cNvPr id="21" name="Straight Connector 20"/>
          <p:cNvCxnSpPr/>
          <p:nvPr/>
        </p:nvCxnSpPr>
        <p:spPr bwMode="auto">
          <a:xfrm flipV="1">
            <a:off x="5436096" y="2075490"/>
            <a:ext cx="2520280" cy="23164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cxnSp>
        <p:nvCxnSpPr>
          <p:cNvPr id="23" name="Straight Connector 22"/>
          <p:cNvCxnSpPr/>
          <p:nvPr/>
        </p:nvCxnSpPr>
        <p:spPr bwMode="auto">
          <a:xfrm flipV="1">
            <a:off x="4965426" y="3234393"/>
            <a:ext cx="3600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4" name="Straight Connector 23"/>
          <p:cNvCxnSpPr/>
          <p:nvPr/>
        </p:nvCxnSpPr>
        <p:spPr bwMode="auto">
          <a:xfrm flipH="1" flipV="1">
            <a:off x="6684391" y="1321396"/>
            <a:ext cx="0" cy="36000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0" name="Rectangle 29"/>
              <p:cNvSpPr/>
              <p:nvPr/>
            </p:nvSpPr>
            <p:spPr>
              <a:xfrm>
                <a:off x="6202021" y="1052736"/>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0" name="Rectangle 29"/>
              <p:cNvSpPr>
                <a:spLocks noRot="1" noChangeAspect="1" noMove="1" noResize="1" noEditPoints="1" noAdjustHandles="1" noChangeArrowheads="1" noChangeShapeType="1" noTextEdit="1"/>
              </p:cNvSpPr>
              <p:nvPr/>
            </p:nvSpPr>
            <p:spPr>
              <a:xfrm>
                <a:off x="6202021" y="1052736"/>
                <a:ext cx="528350" cy="424283"/>
              </a:xfrm>
              <a:prstGeom prst="rect">
                <a:avLst/>
              </a:prstGeom>
              <a:blipFill>
                <a:blip r:embed="rId3"/>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8425027" y="3200097"/>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3" name="Rectangle 32"/>
              <p:cNvSpPr>
                <a:spLocks noRot="1" noChangeAspect="1" noMove="1" noResize="1" noEditPoints="1" noAdjustHandles="1" noChangeArrowheads="1" noChangeShapeType="1" noTextEdit="1"/>
              </p:cNvSpPr>
              <p:nvPr/>
            </p:nvSpPr>
            <p:spPr>
              <a:xfrm>
                <a:off x="8425027" y="3200097"/>
                <a:ext cx="396262" cy="400110"/>
              </a:xfrm>
              <a:prstGeom prst="rect">
                <a:avLst/>
              </a:prstGeom>
              <a:blipFill>
                <a:blip r:embed="rId4"/>
                <a:stretch>
                  <a:fillRect/>
                </a:stretch>
              </a:blipFill>
            </p:spPr>
            <p:txBody>
              <a:bodyPr/>
              <a:lstStyle/>
              <a:p>
                <a:r>
                  <a:rPr lang="en-GB">
                    <a:noFill/>
                  </a:rPr>
                  <a:t> </a:t>
                </a:r>
              </a:p>
            </p:txBody>
          </p:sp>
        </mc:Fallback>
      </mc:AlternateContent>
      <p:pic>
        <p:nvPicPr>
          <p:cNvPr id="35" name="Picture 34"/>
          <p:cNvPicPr>
            <a:picLocks noChangeAspect="1"/>
          </p:cNvPicPr>
          <p:nvPr/>
        </p:nvPicPr>
        <p:blipFill rotWithShape="1">
          <a:blip r:embed="rId5"/>
          <a:srcRect l="5687" t="9298" r="5688" b="2050"/>
          <a:stretch/>
        </p:blipFill>
        <p:spPr>
          <a:xfrm>
            <a:off x="1008761" y="1849040"/>
            <a:ext cx="2699961" cy="2702113"/>
          </a:xfrm>
          <a:prstGeom prst="rect">
            <a:avLst/>
          </a:prstGeom>
        </p:spPr>
      </p:pic>
      <mc:AlternateContent xmlns:mc="http://schemas.openxmlformats.org/markup-compatibility/2006" xmlns:a14="http://schemas.microsoft.com/office/drawing/2010/main">
        <mc:Choice Requires="a14">
          <p:sp>
            <p:nvSpPr>
              <p:cNvPr id="36" name="Rectangle 35"/>
              <p:cNvSpPr/>
              <p:nvPr/>
            </p:nvSpPr>
            <p:spPr>
              <a:xfrm>
                <a:off x="5078680" y="5317739"/>
                <a:ext cx="2486894" cy="68602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𝐵</m:t>
                      </m:r>
                      <m:r>
                        <a:rPr lang="en-GB" sz="2000" b="0" i="1" smtClean="0">
                          <a:latin typeface="Cambria Math" panose="02040503050406030204" pitchFamily="18" charset="0"/>
                          <a:ea typeface="Cambria Math" panose="02040503050406030204" pitchFamily="18" charset="0"/>
                        </a:rPr>
                        <m:t>′</m:t>
                      </m:r>
                    </m:oMath>
                  </m:oMathPara>
                </a14:m>
                <a:endParaRPr lang="en-GB" sz="2000" b="0" dirty="0"/>
              </a:p>
            </p:txBody>
          </p:sp>
        </mc:Choice>
        <mc:Fallback xmlns="">
          <p:sp>
            <p:nvSpPr>
              <p:cNvPr id="36" name="Rectangle 35"/>
              <p:cNvSpPr>
                <a:spLocks noRot="1" noChangeAspect="1" noMove="1" noResize="1" noEditPoints="1" noAdjustHandles="1" noChangeArrowheads="1" noChangeShapeType="1" noTextEdit="1"/>
              </p:cNvSpPr>
              <p:nvPr/>
            </p:nvSpPr>
            <p:spPr>
              <a:xfrm>
                <a:off x="5078680" y="5317739"/>
                <a:ext cx="2486894" cy="68602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4860032" y="6190186"/>
                <a:ext cx="2486894" cy="4237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𝑝𝑜𝑙𝑒</m:t>
                          </m:r>
                        </m:sub>
                      </m:sSub>
                      <m:r>
                        <a:rPr lang="en-GB" sz="2000" b="0" i="1" smtClean="0">
                          <a:latin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𝐵</m:t>
                      </m:r>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𝑅</m:t>
                          </m:r>
                        </m:e>
                        <m:sub>
                          <m:r>
                            <a:rPr lang="en-GB" sz="2000" b="0" i="1" smtClean="0">
                              <a:latin typeface="Cambria Math" panose="02040503050406030204" pitchFamily="18" charset="0"/>
                              <a:ea typeface="Cambria Math" panose="02040503050406030204" pitchFamily="18" charset="0"/>
                            </a:rPr>
                            <m:t>𝑝𝑜𝑙𝑒</m:t>
                          </m:r>
                        </m:sub>
                      </m:sSub>
                    </m:oMath>
                  </m:oMathPara>
                </a14:m>
                <a:endParaRPr lang="en-GB" sz="2000" b="0" dirty="0"/>
              </a:p>
            </p:txBody>
          </p:sp>
        </mc:Choice>
        <mc:Fallback xmlns="">
          <p:sp>
            <p:nvSpPr>
              <p:cNvPr id="37" name="Rectangle 36"/>
              <p:cNvSpPr>
                <a:spLocks noRot="1" noChangeAspect="1" noMove="1" noResize="1" noEditPoints="1" noAdjustHandles="1" noChangeArrowheads="1" noChangeShapeType="1" noTextEdit="1"/>
              </p:cNvSpPr>
              <p:nvPr/>
            </p:nvSpPr>
            <p:spPr>
              <a:xfrm>
                <a:off x="4860032" y="6190186"/>
                <a:ext cx="2486894" cy="423770"/>
              </a:xfrm>
              <a:prstGeom prst="rect">
                <a:avLst/>
              </a:prstGeom>
              <a:blipFill>
                <a:blip r:embed="rId7"/>
                <a:stretch>
                  <a:fillRect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Rectangle 37"/>
              <p:cNvSpPr/>
              <p:nvPr/>
            </p:nvSpPr>
            <p:spPr>
              <a:xfrm>
                <a:off x="7486703" y="1526330"/>
                <a:ext cx="2486894" cy="424283"/>
              </a:xfrm>
              <a:prstGeom prst="rect">
                <a:avLst/>
              </a:prstGeom>
            </p:spPr>
            <p:txBody>
              <a:bodyPr wrap="square">
                <a:spAutoFit/>
              </a:bodyPr>
              <a:lstStyle/>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r>
                      <a:rPr lang="en-GB" sz="2000" b="0" i="1" smtClean="0">
                        <a:latin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𝐵</m:t>
                    </m:r>
                    <m:r>
                      <a:rPr lang="en-GB" sz="2000" b="0" i="1" smtClean="0">
                        <a:latin typeface="Cambria Math" panose="02040503050406030204" pitchFamily="18" charset="0"/>
                        <a:ea typeface="Cambria Math" panose="02040503050406030204" pitchFamily="18" charset="0"/>
                      </a:rPr>
                      <m:t>′</m:t>
                    </m:r>
                  </m:oMath>
                </a14:m>
                <a:r>
                  <a:rPr lang="en-GB" sz="2000" b="0" dirty="0" smtClean="0"/>
                  <a:t>x</a:t>
                </a:r>
                <a:endParaRPr lang="en-GB" sz="2000" b="0" dirty="0"/>
              </a:p>
            </p:txBody>
          </p:sp>
        </mc:Choice>
        <mc:Fallback xmlns="">
          <p:sp>
            <p:nvSpPr>
              <p:cNvPr id="38" name="Rectangle 37"/>
              <p:cNvSpPr>
                <a:spLocks noRot="1" noChangeAspect="1" noMove="1" noResize="1" noEditPoints="1" noAdjustHandles="1" noChangeArrowheads="1" noChangeShapeType="1" noTextEdit="1"/>
              </p:cNvSpPr>
              <p:nvPr/>
            </p:nvSpPr>
            <p:spPr>
              <a:xfrm>
                <a:off x="7486703" y="1526330"/>
                <a:ext cx="2486894" cy="424283"/>
              </a:xfrm>
              <a:prstGeom prst="rect">
                <a:avLst/>
              </a:prstGeom>
              <a:blipFill>
                <a:blip r:embed="rId8"/>
                <a:stretch>
                  <a:fillRect t="-7143" b="-18571"/>
                </a:stretch>
              </a:blipFill>
            </p:spPr>
            <p:txBody>
              <a:bodyPr/>
              <a:lstStyle/>
              <a:p>
                <a:r>
                  <a:rPr lang="en-GB">
                    <a:noFill/>
                  </a:rPr>
                  <a:t> </a:t>
                </a:r>
              </a:p>
            </p:txBody>
          </p:sp>
        </mc:Fallback>
      </mc:AlternateContent>
    </p:spTree>
    <p:extLst>
      <p:ext uri="{BB962C8B-B14F-4D97-AF65-F5344CB8AC3E}">
        <p14:creationId xmlns:p14="http://schemas.microsoft.com/office/powerpoint/2010/main" val="40159594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B</a:t>
            </a:r>
            <a:r>
              <a:rPr lang="en-US" sz="2800" i="0" kern="0" baseline="-25000" dirty="0" smtClean="0">
                <a:solidFill>
                  <a:srgbClr val="0033CC"/>
                </a:solidFill>
                <a:latin typeface="Calibri Light" panose="020F0302020204030204" pitchFamily="34" charset="0"/>
              </a:rPr>
              <a:t>3</a:t>
            </a:r>
            <a:r>
              <a:rPr lang="en-US" sz="2800" i="0" kern="0" dirty="0" smtClean="0">
                <a:solidFill>
                  <a:srgbClr val="0033CC"/>
                </a:solidFill>
                <a:latin typeface="Calibri Light" panose="020F0302020204030204" pitchFamily="34" charset="0"/>
              </a:rPr>
              <a:t> is the normal sextupole</a:t>
            </a:r>
            <a:endParaRPr lang="en-US" sz="2800" i="0" kern="0" dirty="0">
              <a:solidFill>
                <a:srgbClr val="0033CC"/>
              </a:solidFill>
              <a:latin typeface="Calibri Light" panose="020F0302020204030204" pitchFamily="34" charset="0"/>
            </a:endParaRPr>
          </a:p>
        </p:txBody>
      </p:sp>
      <p:cxnSp>
        <p:nvCxnSpPr>
          <p:cNvPr id="23" name="Straight Connector 22"/>
          <p:cNvCxnSpPr/>
          <p:nvPr/>
        </p:nvCxnSpPr>
        <p:spPr bwMode="auto">
          <a:xfrm flipV="1">
            <a:off x="4965426" y="3234393"/>
            <a:ext cx="3600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4" name="Straight Connector 23"/>
          <p:cNvCxnSpPr/>
          <p:nvPr/>
        </p:nvCxnSpPr>
        <p:spPr bwMode="auto">
          <a:xfrm flipH="1" flipV="1">
            <a:off x="6684391" y="1321396"/>
            <a:ext cx="0" cy="36000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0" name="Rectangle 29"/>
              <p:cNvSpPr/>
              <p:nvPr/>
            </p:nvSpPr>
            <p:spPr>
              <a:xfrm>
                <a:off x="6202021" y="1052736"/>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0" name="Rectangle 29"/>
              <p:cNvSpPr>
                <a:spLocks noRot="1" noChangeAspect="1" noMove="1" noResize="1" noEditPoints="1" noAdjustHandles="1" noChangeArrowheads="1" noChangeShapeType="1" noTextEdit="1"/>
              </p:cNvSpPr>
              <p:nvPr/>
            </p:nvSpPr>
            <p:spPr>
              <a:xfrm>
                <a:off x="6202021" y="1052736"/>
                <a:ext cx="528350" cy="424283"/>
              </a:xfrm>
              <a:prstGeom prst="rect">
                <a:avLst/>
              </a:prstGeom>
              <a:blipFill>
                <a:blip r:embed="rId3"/>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8425027" y="3200097"/>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3" name="Rectangle 32"/>
              <p:cNvSpPr>
                <a:spLocks noRot="1" noChangeAspect="1" noMove="1" noResize="1" noEditPoints="1" noAdjustHandles="1" noChangeArrowheads="1" noChangeShapeType="1" noTextEdit="1"/>
              </p:cNvSpPr>
              <p:nvPr/>
            </p:nvSpPr>
            <p:spPr>
              <a:xfrm>
                <a:off x="8425027" y="3200097"/>
                <a:ext cx="396262" cy="40011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4958574" y="5995000"/>
                <a:ext cx="2486894" cy="69506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𝑝𝑜𝑙𝑒</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r>
                        <a:rPr lang="en-GB" sz="2000" b="0" i="1" smtClean="0">
                          <a:latin typeface="Cambria Math" panose="02040503050406030204" pitchFamily="18" charset="0"/>
                          <a:ea typeface="Cambria Math" panose="02040503050406030204" pitchFamily="18" charset="0"/>
                        </a:rPr>
                        <m:t>𝐵</m:t>
                      </m:r>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𝑅</m:t>
                          </m:r>
                        </m:e>
                        <m:sub>
                          <m:r>
                            <a:rPr lang="en-GB" sz="2000" b="0" i="1" smtClean="0">
                              <a:latin typeface="Cambria Math" panose="02040503050406030204" pitchFamily="18" charset="0"/>
                              <a:ea typeface="Cambria Math" panose="02040503050406030204" pitchFamily="18" charset="0"/>
                            </a:rPr>
                            <m:t>𝑝𝑜𝑙𝑒</m:t>
                          </m:r>
                        </m:sub>
                      </m:sSub>
                    </m:oMath>
                  </m:oMathPara>
                </a14:m>
                <a:endParaRPr lang="en-GB" sz="2000" b="0" dirty="0"/>
              </a:p>
            </p:txBody>
          </p:sp>
        </mc:Choice>
        <mc:Fallback xmlns="">
          <p:sp>
            <p:nvSpPr>
              <p:cNvPr id="37" name="Rectangle 36"/>
              <p:cNvSpPr>
                <a:spLocks noRot="1" noChangeAspect="1" noMove="1" noResize="1" noEditPoints="1" noAdjustHandles="1" noChangeArrowheads="1" noChangeShapeType="1" noTextEdit="1"/>
              </p:cNvSpPr>
              <p:nvPr/>
            </p:nvSpPr>
            <p:spPr>
              <a:xfrm>
                <a:off x="4958574" y="5995000"/>
                <a:ext cx="2486894" cy="695062"/>
              </a:xfrm>
              <a:prstGeom prst="rect">
                <a:avLst/>
              </a:prstGeom>
              <a:blipFill>
                <a:blip r:embed="rId5"/>
                <a:stretch>
                  <a:fillRect/>
                </a:stretch>
              </a:blipFill>
            </p:spPr>
            <p:txBody>
              <a:bodyPr/>
              <a:lstStyle/>
              <a:p>
                <a:r>
                  <a:rPr lang="en-GB">
                    <a:noFill/>
                  </a:rPr>
                  <a:t> </a:t>
                </a:r>
              </a:p>
            </p:txBody>
          </p:sp>
        </mc:Fallback>
      </mc:AlternateContent>
      <p:pic>
        <p:nvPicPr>
          <p:cNvPr id="11" name="Picture 10"/>
          <p:cNvPicPr>
            <a:picLocks noChangeAspect="1"/>
          </p:cNvPicPr>
          <p:nvPr/>
        </p:nvPicPr>
        <p:blipFill rotWithShape="1">
          <a:blip r:embed="rId6"/>
          <a:srcRect l="4986" t="9298" r="6389" b="2050"/>
          <a:stretch/>
        </p:blipFill>
        <p:spPr>
          <a:xfrm>
            <a:off x="1008761" y="1849040"/>
            <a:ext cx="2699961" cy="2702113"/>
          </a:xfrm>
          <a:prstGeom prst="rect">
            <a:avLst/>
          </a:prstGeom>
        </p:spPr>
      </p:pic>
      <p:sp>
        <p:nvSpPr>
          <p:cNvPr id="12" name="Freeform 11"/>
          <p:cNvSpPr/>
          <p:nvPr/>
        </p:nvSpPr>
        <p:spPr bwMode="auto">
          <a:xfrm>
            <a:off x="4995569" y="1531226"/>
            <a:ext cx="3377643" cy="170316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3" name="Rectangle 12"/>
              <p:cNvSpPr/>
              <p:nvPr/>
            </p:nvSpPr>
            <p:spPr>
              <a:xfrm>
                <a:off x="4790259" y="5164765"/>
                <a:ext cx="2823524" cy="7183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𝐵</m:t>
                          </m:r>
                        </m:e>
                        <m:sup>
                          <m:r>
                            <a:rPr lang="en-GB" sz="2000" b="0" i="1" smtClean="0">
                              <a:latin typeface="Cambria Math" panose="02040503050406030204" pitchFamily="18" charset="0"/>
                            </a:rPr>
                            <m:t>′′</m:t>
                          </m:r>
                        </m:sup>
                      </m:sSup>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p>
                            <m:sSupPr>
                              <m:ctrlPr>
                                <a:rPr lang="en-GB" sz="2000" b="0" i="1" smtClean="0">
                                  <a:latin typeface="Cambria Math" panose="02040503050406030204" pitchFamily="18" charset="0"/>
                                </a:rPr>
                              </m:ctrlPr>
                            </m:sSupPr>
                            <m:e>
                              <m:r>
                                <a:rPr lang="en-GB" sz="2000" b="0">
                                  <a:latin typeface="Cambria Math" panose="02040503050406030204" pitchFamily="18" charset="0"/>
                                  <a:ea typeface="Cambria Math" panose="02040503050406030204" pitchFamily="18" charset="0"/>
                                </a:rPr>
                                <m:t>𝜕</m:t>
                              </m:r>
                            </m:e>
                            <m:sup>
                              <m:r>
                                <a:rPr lang="en-GB" sz="2000" b="0" i="1" smtClean="0">
                                  <a:latin typeface="Cambria Math" panose="02040503050406030204" pitchFamily="18" charset="0"/>
                                </a:rPr>
                                <m:t>2</m:t>
                              </m:r>
                            </m:sup>
                          </m:sSup>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𝑦</m:t>
                              </m:r>
                            </m:sub>
                          </m:sSub>
                        </m:num>
                        <m:den>
                          <m:sSup>
                            <m:sSupPr>
                              <m:ctrlPr>
                                <a:rPr lang="en-GB" sz="2000" b="0" i="1" smtClean="0">
                                  <a:latin typeface="Cambria Math" panose="02040503050406030204" pitchFamily="18" charset="0"/>
                                  <a:ea typeface="Cambria Math" panose="02040503050406030204" pitchFamily="18" charset="0"/>
                                </a:rPr>
                              </m:ctrlPr>
                            </m:sSupPr>
                            <m:e>
                              <m:r>
                                <a:rPr lang="en-GB" sz="2000" b="0">
                                  <a:latin typeface="Cambria Math" panose="02040503050406030204" pitchFamily="18" charset="0"/>
                                  <a:ea typeface="Cambria Math" panose="02040503050406030204" pitchFamily="18" charset="0"/>
                                </a:rPr>
                                <m:t>𝜕</m:t>
                              </m:r>
                              <m:r>
                                <a:rPr lang="en-GB" sz="2000" b="0">
                                  <a:latin typeface="Cambria Math" panose="02040503050406030204" pitchFamily="18" charset="0"/>
                                  <a:ea typeface="Cambria Math" panose="02040503050406030204" pitchFamily="18" charset="0"/>
                                </a:rPr>
                                <m:t>𝑥</m:t>
                              </m:r>
                            </m:e>
                            <m:sup>
                              <m:r>
                                <a:rPr lang="en-GB" sz="2000" b="0" i="1" smtClean="0">
                                  <a:latin typeface="Cambria Math" panose="02040503050406030204" pitchFamily="18" charset="0"/>
                                  <a:ea typeface="Cambria Math" panose="02040503050406030204" pitchFamily="18" charset="0"/>
                                </a:rPr>
                                <m:t>2</m:t>
                              </m:r>
                            </m:sup>
                          </m:sSup>
                        </m:den>
                      </m:f>
                      <m:r>
                        <a:rPr lang="en-GB" sz="2000" b="0" i="1" smtClean="0">
                          <a:latin typeface="Cambria Math" panose="02040503050406030204" pitchFamily="18" charset="0"/>
                          <a:ea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rPr>
                            <m:t>2</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3</m:t>
                              </m:r>
                            </m:sub>
                          </m:sSub>
                        </m:num>
                        <m:den>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𝑅</m:t>
                              </m:r>
                            </m:e>
                            <m:sup>
                              <m:r>
                                <a:rPr lang="en-GB" sz="2000" b="0" i="1" smtClean="0">
                                  <a:latin typeface="Cambria Math" panose="02040503050406030204" pitchFamily="18" charset="0"/>
                                </a:rPr>
                                <m:t>2</m:t>
                              </m:r>
                            </m:sup>
                          </m:sSup>
                        </m:den>
                      </m:f>
                    </m:oMath>
                  </m:oMathPara>
                </a14:m>
                <a:endParaRPr lang="en-GB" sz="2000" b="0" dirty="0"/>
              </a:p>
            </p:txBody>
          </p:sp>
        </mc:Choice>
        <mc:Fallback xmlns="">
          <p:sp>
            <p:nvSpPr>
              <p:cNvPr id="13" name="Rectangle 12"/>
              <p:cNvSpPr>
                <a:spLocks noRot="1" noChangeAspect="1" noMove="1" noResize="1" noEditPoints="1" noAdjustHandles="1" noChangeArrowheads="1" noChangeShapeType="1" noTextEdit="1"/>
              </p:cNvSpPr>
              <p:nvPr/>
            </p:nvSpPr>
            <p:spPr>
              <a:xfrm>
                <a:off x="4790259" y="5164765"/>
                <a:ext cx="2823524" cy="718338"/>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948264" y="734528"/>
                <a:ext cx="2486894" cy="69506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𝐵</m:t>
                          </m:r>
                        </m:e>
                        <m:sup>
                          <m:r>
                            <a:rPr lang="en-GB" sz="2000" b="0" i="1" smtClean="0">
                              <a:latin typeface="Cambria Math" panose="02040503050406030204" pitchFamily="18" charset="0"/>
                              <a:ea typeface="Cambria Math" panose="02040503050406030204" pitchFamily="18" charset="0"/>
                            </a:rPr>
                            <m:t>′′</m:t>
                          </m:r>
                        </m:sup>
                      </m:sSup>
                      <m:r>
                        <a:rPr lang="en-GB" sz="2000" b="0" i="1" smtClean="0">
                          <a:latin typeface="Cambria Math" panose="02040503050406030204" pitchFamily="18" charset="0"/>
                          <a:ea typeface="Cambria Math" panose="02040503050406030204" pitchFamily="18" charset="0"/>
                        </a:rPr>
                        <m:t>𝑥</m:t>
                      </m:r>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6948264" y="734528"/>
                <a:ext cx="2486894" cy="695062"/>
              </a:xfrm>
              <a:prstGeom prst="rect">
                <a:avLst/>
              </a:prstGeom>
              <a:blipFill>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1019473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179512" y="1680620"/>
            <a:ext cx="2182436" cy="1411879"/>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allowed / not-allowed harmonics refer to the terms that shall / shall not cancel out thanks to design symmetries</a:t>
            </a:r>
            <a:endParaRPr lang="en-US" sz="2800" b="0" i="0" kern="0" dirty="0" smtClean="0">
              <a:solidFill>
                <a:srgbClr val="0033CC"/>
              </a:solidFill>
              <a:latin typeface="Calibri Light" panose="020F0302020204030204" pitchFamily="34" charset="0"/>
            </a:endParaRPr>
          </a:p>
        </p:txBody>
      </p:sp>
      <p:pic>
        <p:nvPicPr>
          <p:cNvPr id="30" name="Picture 29"/>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001228" y="4548292"/>
            <a:ext cx="1857518" cy="1412057"/>
          </a:xfrm>
          <a:prstGeom prst="rect">
            <a:avLst/>
          </a:prstGeom>
        </p:spPr>
      </p:pic>
      <p:cxnSp>
        <p:nvCxnSpPr>
          <p:cNvPr id="13" name="Straight Connector 12"/>
          <p:cNvCxnSpPr/>
          <p:nvPr/>
        </p:nvCxnSpPr>
        <p:spPr bwMode="auto">
          <a:xfrm>
            <a:off x="827584" y="5254320"/>
            <a:ext cx="2354068"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pic>
        <p:nvPicPr>
          <p:cNvPr id="33" name="Picture 32"/>
          <p:cNvPicPr>
            <a:picLocks noChangeAspect="1"/>
          </p:cNvPicPr>
          <p:nvPr/>
        </p:nvPicPr>
        <p:blipFill rotWithShape="1">
          <a:blip r:embed="rId5" cstate="print">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907704" y="1710013"/>
            <a:ext cx="3730670" cy="1325655"/>
          </a:xfrm>
          <a:prstGeom prst="rect">
            <a:avLst/>
          </a:prstGeom>
        </p:spPr>
      </p:pic>
      <p:pic>
        <p:nvPicPr>
          <p:cNvPr id="35" name="Picture 34"/>
          <p:cNvPicPr>
            <a:picLocks noChangeAspect="1"/>
          </p:cNvPicPr>
          <p:nvPr/>
        </p:nvPicPr>
        <p:blipFill rotWithShape="1">
          <a:blip r:embed="rId6" cstate="print">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4853388" y="1666900"/>
            <a:ext cx="3731328" cy="1325604"/>
          </a:xfrm>
          <a:prstGeom prst="rect">
            <a:avLst/>
          </a:prstGeom>
        </p:spPr>
      </p:pic>
      <p:cxnSp>
        <p:nvCxnSpPr>
          <p:cNvPr id="36" name="Straight Connector 35"/>
          <p:cNvCxnSpPr/>
          <p:nvPr/>
        </p:nvCxnSpPr>
        <p:spPr bwMode="auto">
          <a:xfrm>
            <a:off x="2713252" y="2386980"/>
            <a:ext cx="21240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37" name="Straight Connector 36"/>
          <p:cNvCxnSpPr/>
          <p:nvPr/>
        </p:nvCxnSpPr>
        <p:spPr bwMode="auto">
          <a:xfrm>
            <a:off x="5328320" y="2330212"/>
            <a:ext cx="28080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38" name="Straight Connector 37"/>
          <p:cNvCxnSpPr/>
          <p:nvPr/>
        </p:nvCxnSpPr>
        <p:spPr bwMode="auto">
          <a:xfrm flipH="1">
            <a:off x="6724340" y="1634900"/>
            <a:ext cx="0" cy="1443588"/>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39" name="Straight Connector 38"/>
          <p:cNvCxnSpPr/>
          <p:nvPr/>
        </p:nvCxnSpPr>
        <p:spPr bwMode="auto">
          <a:xfrm flipH="1">
            <a:off x="1265728" y="1634900"/>
            <a:ext cx="0" cy="1443588"/>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40" name="Straight Connector 39"/>
          <p:cNvCxnSpPr/>
          <p:nvPr/>
        </p:nvCxnSpPr>
        <p:spPr bwMode="auto">
          <a:xfrm flipH="1">
            <a:off x="3785245" y="1634900"/>
            <a:ext cx="0" cy="1443588"/>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sp>
        <p:nvSpPr>
          <p:cNvPr id="8" name="Rectangle 7"/>
          <p:cNvSpPr/>
          <p:nvPr/>
        </p:nvSpPr>
        <p:spPr>
          <a:xfrm>
            <a:off x="1265728" y="3213686"/>
            <a:ext cx="7830616" cy="461665"/>
          </a:xfrm>
          <a:prstGeom prst="rect">
            <a:avLst/>
          </a:prstGeom>
        </p:spPr>
        <p:txBody>
          <a:bodyPr wrap="square">
            <a:spAutoFit/>
          </a:bodyPr>
          <a:lstStyle/>
          <a:p>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dipoles</a:t>
            </a:r>
            <a:r>
              <a:rPr lang="en-US" i="0" dirty="0" smtClean="0">
                <a:latin typeface="Calibri Light" panose="020F0302020204030204" pitchFamily="34" charset="0"/>
              </a:rPr>
              <a:t>: only </a:t>
            </a:r>
            <a:r>
              <a:rPr lang="en-US" i="0" dirty="0">
                <a:latin typeface="Calibri Light" panose="020F0302020204030204" pitchFamily="34" charset="0"/>
              </a:rPr>
              <a:t>B</a:t>
            </a:r>
            <a:r>
              <a:rPr lang="en-US" i="0" baseline="-25000" dirty="0">
                <a:latin typeface="Calibri Light" panose="020F0302020204030204" pitchFamily="34" charset="0"/>
              </a:rPr>
              <a:t>1</a:t>
            </a:r>
            <a:r>
              <a:rPr lang="en-US" i="0" dirty="0">
                <a:latin typeface="Calibri Light" panose="020F0302020204030204" pitchFamily="34" charset="0"/>
              </a:rPr>
              <a:t>, b</a:t>
            </a:r>
            <a:r>
              <a:rPr lang="en-US" i="0" baseline="-25000" dirty="0">
                <a:latin typeface="Calibri Light" panose="020F0302020204030204" pitchFamily="34" charset="0"/>
              </a:rPr>
              <a:t>3</a:t>
            </a:r>
            <a:r>
              <a:rPr lang="en-US" i="0" dirty="0">
                <a:latin typeface="Calibri Light" panose="020F0302020204030204" pitchFamily="34" charset="0"/>
              </a:rPr>
              <a:t>, b</a:t>
            </a:r>
            <a:r>
              <a:rPr lang="en-US" i="0" baseline="-25000" dirty="0">
                <a:latin typeface="Calibri Light" panose="020F0302020204030204" pitchFamily="34" charset="0"/>
              </a:rPr>
              <a:t>5</a:t>
            </a:r>
            <a:r>
              <a:rPr lang="en-US" i="0" dirty="0">
                <a:latin typeface="Calibri Light" panose="020F0302020204030204" pitchFamily="34" charset="0"/>
              </a:rPr>
              <a:t>, b</a:t>
            </a:r>
            <a:r>
              <a:rPr lang="en-US" i="0" baseline="-25000" dirty="0">
                <a:latin typeface="Calibri Light" panose="020F0302020204030204" pitchFamily="34" charset="0"/>
              </a:rPr>
              <a:t>7</a:t>
            </a:r>
            <a:r>
              <a:rPr lang="en-US" i="0" dirty="0">
                <a:latin typeface="Calibri Light" panose="020F0302020204030204" pitchFamily="34" charset="0"/>
              </a:rPr>
              <a:t>, b</a:t>
            </a:r>
            <a:r>
              <a:rPr lang="en-US" i="0" baseline="-25000" dirty="0">
                <a:latin typeface="Calibri Light" panose="020F0302020204030204" pitchFamily="34" charset="0"/>
              </a:rPr>
              <a:t>9</a:t>
            </a:r>
            <a:r>
              <a:rPr lang="en-US" i="0" dirty="0">
                <a:latin typeface="Calibri Light" panose="020F0302020204030204" pitchFamily="34" charset="0"/>
              </a:rPr>
              <a:t>, etc.</a:t>
            </a:r>
          </a:p>
        </p:txBody>
      </p:sp>
      <p:sp>
        <p:nvSpPr>
          <p:cNvPr id="43" name="TextBox 42"/>
          <p:cNvSpPr txBox="1"/>
          <p:nvPr/>
        </p:nvSpPr>
        <p:spPr>
          <a:xfrm>
            <a:off x="3502928" y="5023487"/>
            <a:ext cx="5532456" cy="830997"/>
          </a:xfrm>
          <a:prstGeom prst="rect">
            <a:avLst/>
          </a:prstGeom>
          <a:noFill/>
          <a:ln w="12700">
            <a:noFill/>
          </a:ln>
        </p:spPr>
        <p:txBody>
          <a:bodyPr wrap="square" rtlCol="0">
            <a:spAutoFit/>
          </a:bodyPr>
          <a:lstStyle/>
          <a:p>
            <a:r>
              <a:rPr lang="en-US" i="0" u="sng" dirty="0" smtClean="0">
                <a:latin typeface="Calibri Light" panose="020F0302020204030204" pitchFamily="34" charset="0"/>
              </a:rPr>
              <a:t>half symmetric dipoles</a:t>
            </a:r>
            <a:r>
              <a:rPr lang="en-US" i="0" dirty="0" smtClean="0">
                <a:latin typeface="Calibri Light" panose="020F0302020204030204" pitchFamily="34" charset="0"/>
              </a:rPr>
              <a:t>: B</a:t>
            </a:r>
            <a:r>
              <a:rPr lang="en-US" i="0" baseline="-25000" dirty="0" smtClean="0">
                <a:latin typeface="Calibri Light" panose="020F0302020204030204" pitchFamily="34" charset="0"/>
              </a:rPr>
              <a:t>1</a:t>
            </a:r>
            <a:r>
              <a:rPr lang="en-US" i="0" dirty="0">
                <a:latin typeface="Calibri Light" panose="020F0302020204030204" pitchFamily="34" charset="0"/>
              </a:rPr>
              <a:t>, b</a:t>
            </a:r>
            <a:r>
              <a:rPr lang="en-US" i="0" baseline="-25000" dirty="0" smtClean="0">
                <a:latin typeface="Calibri Light" panose="020F0302020204030204" pitchFamily="34" charset="0"/>
              </a:rPr>
              <a:t>2</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4</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a:t>
            </a:r>
            <a:r>
              <a:rPr lang="en-US" i="0" dirty="0">
                <a:latin typeface="Calibri Light" panose="020F0302020204030204" pitchFamily="34" charset="0"/>
              </a:rPr>
              <a:t>etc</a:t>
            </a:r>
            <a:r>
              <a:rPr lang="en-US" i="0" dirty="0" smtClean="0">
                <a:latin typeface="Calibri Light" panose="020F0302020204030204" pitchFamily="34" charset="0"/>
              </a:rPr>
              <a:t>.				</a:t>
            </a:r>
            <a:endParaRPr lang="en-US" i="0" dirty="0">
              <a:latin typeface="Calibri Light" panose="020F0302020204030204" pitchFamily="34" charset="0"/>
            </a:endParaRPr>
          </a:p>
        </p:txBody>
      </p:sp>
    </p:spTree>
    <p:extLst>
      <p:ext uri="{BB962C8B-B14F-4D97-AF65-F5344CB8AC3E}">
        <p14:creationId xmlns:p14="http://schemas.microsoft.com/office/powerpoint/2010/main" val="12726926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allowed harmonics for fully symmetric quadrupoles and sextupoles</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56923" y="5222226"/>
            <a:ext cx="8640960" cy="461665"/>
          </a:xfrm>
          <a:prstGeom prst="rect">
            <a:avLst/>
          </a:prstGeom>
          <a:noFill/>
          <a:ln w="12700">
            <a:noFill/>
          </a:ln>
        </p:spPr>
        <p:txBody>
          <a:bodyPr wrap="square" rtlCol="0">
            <a:spAutoFit/>
          </a:bodyPr>
          <a:lstStyle/>
          <a:p>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sextupoles</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9</a:t>
            </a:r>
            <a:r>
              <a:rPr lang="en-US" i="0" dirty="0" smtClean="0">
                <a:latin typeface="Calibri Light" panose="020F0302020204030204" pitchFamily="34" charset="0"/>
              </a:rPr>
              <a:t>, b</a:t>
            </a:r>
            <a:r>
              <a:rPr lang="en-US" i="0" baseline="-25000" dirty="0" smtClean="0">
                <a:latin typeface="Calibri Light" panose="020F0302020204030204" pitchFamily="34" charset="0"/>
              </a:rPr>
              <a:t>15</a:t>
            </a:r>
            <a:r>
              <a:rPr lang="en-US" i="0" dirty="0" smtClean="0">
                <a:latin typeface="Calibri Light" panose="020F0302020204030204" pitchFamily="34" charset="0"/>
              </a:rPr>
              <a:t>, b</a:t>
            </a:r>
            <a:r>
              <a:rPr lang="en-US" i="0" baseline="-25000" dirty="0" smtClean="0">
                <a:latin typeface="Calibri Light" panose="020F0302020204030204" pitchFamily="34" charset="0"/>
              </a:rPr>
              <a:t>21</a:t>
            </a:r>
            <a:r>
              <a:rPr lang="en-US" i="0" dirty="0" smtClean="0">
                <a:latin typeface="Calibri Light" panose="020F0302020204030204" pitchFamily="34" charset="0"/>
              </a:rPr>
              <a:t>, etc.</a:t>
            </a:r>
            <a:endParaRPr lang="en-US" i="0" dirty="0">
              <a:latin typeface="Calibri Light" panose="020F0302020204030204" pitchFamily="34" charset="0"/>
            </a:endParaRPr>
          </a:p>
        </p:txBody>
      </p:sp>
      <p:grpSp>
        <p:nvGrpSpPr>
          <p:cNvPr id="20" name="Group 19"/>
          <p:cNvGrpSpPr>
            <a:grpSpLocks noChangeAspect="1"/>
          </p:cNvGrpSpPr>
          <p:nvPr/>
        </p:nvGrpSpPr>
        <p:grpSpPr>
          <a:xfrm>
            <a:off x="416113" y="1788494"/>
            <a:ext cx="2003673" cy="2000546"/>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grpSp>
      <p:grpSp>
        <p:nvGrpSpPr>
          <p:cNvPr id="28" name="Group 27"/>
          <p:cNvGrpSpPr>
            <a:grpSpLocks noChangeAspect="1"/>
          </p:cNvGrpSpPr>
          <p:nvPr/>
        </p:nvGrpSpPr>
        <p:grpSpPr>
          <a:xfrm>
            <a:off x="403921" y="4452786"/>
            <a:ext cx="2021864" cy="2000550"/>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9050" cap="flat" cmpd="sng" algn="ctr">
              <a:solidFill>
                <a:srgbClr val="00B050"/>
              </a:solidFill>
              <a:prstDash val="lgDashDot"/>
              <a:round/>
              <a:headEnd type="none" w="med" len="med"/>
              <a:tailEnd type="none" w="med" len="med"/>
            </a:ln>
            <a:effectLst/>
          </p:spPr>
        </p:cxnSp>
      </p:grpSp>
      <p:sp>
        <p:nvSpPr>
          <p:cNvPr id="21" name="TextBox 20"/>
          <p:cNvSpPr txBox="1"/>
          <p:nvPr/>
        </p:nvSpPr>
        <p:spPr>
          <a:xfrm>
            <a:off x="2556923" y="2452459"/>
            <a:ext cx="8640960" cy="769441"/>
          </a:xfrm>
          <a:prstGeom prst="rect">
            <a:avLst/>
          </a:prstGeom>
          <a:noFill/>
          <a:ln w="12700">
            <a:noFill/>
          </a:ln>
        </p:spPr>
        <p:txBody>
          <a:bodyPr wrap="square" rtlCol="0">
            <a:spAutoFit/>
          </a:bodyPr>
          <a:lstStyle/>
          <a:p>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quadrupoles</a:t>
            </a:r>
            <a:r>
              <a:rPr lang="en-US" i="0" dirty="0" smtClean="0">
                <a:latin typeface="Calibri Light" panose="020F0302020204030204" pitchFamily="34" charset="0"/>
              </a:rPr>
              <a:t>: B</a:t>
            </a:r>
            <a:r>
              <a:rPr lang="en-US" i="0" baseline="-25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6</a:t>
            </a:r>
            <a:r>
              <a:rPr lang="en-US" i="0" dirty="0" smtClean="0">
                <a:latin typeface="Calibri Light" panose="020F0302020204030204" pitchFamily="34" charset="0"/>
              </a:rPr>
              <a:t>, b</a:t>
            </a:r>
            <a:r>
              <a:rPr lang="en-US" i="0" baseline="-25000" dirty="0" smtClean="0">
                <a:latin typeface="Calibri Light" panose="020F0302020204030204" pitchFamily="34" charset="0"/>
              </a:rPr>
              <a:t>10</a:t>
            </a:r>
            <a:r>
              <a:rPr lang="en-US" i="0" dirty="0" smtClean="0">
                <a:latin typeface="Calibri Light" panose="020F0302020204030204" pitchFamily="34" charset="0"/>
              </a:rPr>
              <a:t>, b</a:t>
            </a:r>
            <a:r>
              <a:rPr lang="en-US" i="0" baseline="-25000" dirty="0" smtClean="0">
                <a:latin typeface="Calibri Light" panose="020F0302020204030204" pitchFamily="34" charset="0"/>
              </a:rPr>
              <a:t>14</a:t>
            </a:r>
            <a:r>
              <a:rPr lang="en-US" i="0" dirty="0" smtClean="0">
                <a:latin typeface="Calibri Light" panose="020F0302020204030204" pitchFamily="34" charset="0"/>
              </a:rPr>
              <a:t>, b</a:t>
            </a:r>
            <a:r>
              <a:rPr lang="en-US" i="0" baseline="-25000" dirty="0" smtClean="0">
                <a:latin typeface="Calibri Light" panose="020F0302020204030204" pitchFamily="34" charset="0"/>
              </a:rPr>
              <a:t>18</a:t>
            </a:r>
            <a:r>
              <a:rPr lang="en-US" i="0" dirty="0" smtClean="0">
                <a:latin typeface="Calibri Light" panose="020F0302020204030204" pitchFamily="34" charset="0"/>
              </a:rPr>
              <a:t>, </a:t>
            </a:r>
            <a:r>
              <a:rPr lang="en-US" i="0" dirty="0">
                <a:latin typeface="Calibri Light" panose="020F0302020204030204" pitchFamily="34" charset="0"/>
              </a:rPr>
              <a:t>etc.</a:t>
            </a:r>
          </a:p>
          <a:p>
            <a:endParaRPr lang="en-US" sz="2000" i="0" dirty="0" smtClean="0">
              <a:latin typeface="Calibri Light" panose="020F0302020204030204" pitchFamily="34" charset="0"/>
            </a:endParaRPr>
          </a:p>
        </p:txBody>
      </p:sp>
    </p:spTree>
    <p:extLst>
      <p:ext uri="{BB962C8B-B14F-4D97-AF65-F5344CB8AC3E}">
        <p14:creationId xmlns:p14="http://schemas.microsoft.com/office/powerpoint/2010/main" val="36156728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We can change </a:t>
            </a:r>
            <a:r>
              <a:rPr lang="en-US" sz="2800" i="0" kern="0" dirty="0" err="1" smtClean="0">
                <a:solidFill>
                  <a:srgbClr val="0033CC"/>
                </a:solidFill>
                <a:latin typeface="Calibri Light" panose="020F0302020204030204" pitchFamily="34" charset="0"/>
              </a:rPr>
              <a:t>R</a:t>
            </a:r>
            <a:r>
              <a:rPr lang="en-US" sz="2800" i="0" kern="0" baseline="-25000" dirty="0" err="1" smtClean="0">
                <a:solidFill>
                  <a:srgbClr val="0033CC"/>
                </a:solidFill>
                <a:latin typeface="Calibri Light" panose="020F0302020204030204" pitchFamily="34" charset="0"/>
              </a:rPr>
              <a:t>ref</a:t>
            </a:r>
            <a:r>
              <a:rPr lang="en-US" sz="2800" i="0" kern="0" dirty="0" smtClean="0">
                <a:solidFill>
                  <a:srgbClr val="0033CC"/>
                </a:solidFill>
                <a:latin typeface="Calibri Light" panose="020F0302020204030204" pitchFamily="34" charset="0"/>
              </a:rPr>
              <a:t> and scale up (or down) the harmonics</a:t>
            </a:r>
            <a:endParaRPr lang="en-US" sz="2800" b="0" i="0" kern="0" dirty="0" smtClean="0">
              <a:solidFill>
                <a:srgbClr val="FF0000"/>
              </a:solidFill>
              <a:latin typeface="Calibri Light" panose="020F0302020204030204" pitchFamily="34" charset="0"/>
            </a:endParaRPr>
          </a:p>
        </p:txBody>
      </p:sp>
      <p:sp>
        <p:nvSpPr>
          <p:cNvPr id="30" name="Oval 29"/>
          <p:cNvSpPr/>
          <p:nvPr/>
        </p:nvSpPr>
        <p:spPr bwMode="auto">
          <a:xfrm>
            <a:off x="1470337" y="1839229"/>
            <a:ext cx="1945254" cy="1945254"/>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a:off x="1970233" y="2340465"/>
            <a:ext cx="942782" cy="942782"/>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 name="Oval 37"/>
          <p:cNvSpPr/>
          <p:nvPr/>
        </p:nvSpPr>
        <p:spPr bwMode="auto">
          <a:xfrm>
            <a:off x="5718809" y="1831169"/>
            <a:ext cx="1945254" cy="1945254"/>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 name="Oval 38"/>
          <p:cNvSpPr/>
          <p:nvPr/>
        </p:nvSpPr>
        <p:spPr bwMode="auto">
          <a:xfrm>
            <a:off x="6132022" y="2244381"/>
            <a:ext cx="1118830" cy="1118830"/>
          </a:xfrm>
          <a:prstGeom prst="ellipse">
            <a:avLst/>
          </a:prstGeom>
          <a:solidFill>
            <a:srgbClr val="FFFFFF"/>
          </a:solid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42" name="Straight Connector 41"/>
          <p:cNvCxnSpPr/>
          <p:nvPr/>
        </p:nvCxnSpPr>
        <p:spPr bwMode="auto">
          <a:xfrm flipV="1">
            <a:off x="2889865" y="2255956"/>
            <a:ext cx="1040993" cy="375636"/>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3" name="TextBox 42"/>
          <p:cNvSpPr txBox="1"/>
          <p:nvPr/>
        </p:nvSpPr>
        <p:spPr>
          <a:xfrm>
            <a:off x="3710562" y="1802351"/>
            <a:ext cx="869420" cy="461665"/>
          </a:xfrm>
          <a:prstGeom prst="rect">
            <a:avLst/>
          </a:prstGeom>
          <a:noFill/>
        </p:spPr>
        <p:txBody>
          <a:bodyPr wrap="square" rtlCol="0">
            <a:spAutoFit/>
          </a:bodyPr>
          <a:lstStyle/>
          <a:p>
            <a:r>
              <a:rPr lang="fr-CH" b="0" i="0" dirty="0" smtClean="0">
                <a:solidFill>
                  <a:srgbClr val="0033CC"/>
                </a:solidFill>
                <a:latin typeface="Calibri" panose="020F0502020204030204" pitchFamily="34" charset="0"/>
              </a:rPr>
              <a:t>R</a:t>
            </a:r>
            <a:r>
              <a:rPr lang="fr-CH" b="0" i="0" baseline="-25000" dirty="0" smtClean="0">
                <a:solidFill>
                  <a:srgbClr val="0033CC"/>
                </a:solidFill>
                <a:latin typeface="Calibri" panose="020F0502020204030204" pitchFamily="34" charset="0"/>
              </a:rPr>
              <a:t>ref,1</a:t>
            </a:r>
            <a:endParaRPr lang="en-GB" b="0" i="0" baseline="-25000" dirty="0">
              <a:solidFill>
                <a:srgbClr val="0033CC"/>
              </a:solidFill>
              <a:latin typeface="Calibri" panose="020F0502020204030204" pitchFamily="34" charset="0"/>
            </a:endParaRPr>
          </a:p>
        </p:txBody>
      </p:sp>
      <p:cxnSp>
        <p:nvCxnSpPr>
          <p:cNvPr id="44" name="Straight Connector 43"/>
          <p:cNvCxnSpPr/>
          <p:nvPr/>
        </p:nvCxnSpPr>
        <p:spPr bwMode="auto">
          <a:xfrm flipH="1">
            <a:off x="779329" y="3249700"/>
            <a:ext cx="792088" cy="432048"/>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5" name="TextBox 44"/>
          <p:cNvSpPr txBox="1"/>
          <p:nvPr/>
        </p:nvSpPr>
        <p:spPr>
          <a:xfrm>
            <a:off x="216368" y="3220083"/>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max</a:t>
            </a:r>
            <a:endParaRPr lang="en-GB" b="0" i="0" baseline="-25000" dirty="0">
              <a:solidFill>
                <a:srgbClr val="0033CC"/>
              </a:solidFill>
              <a:latin typeface="Calibri" panose="020F0502020204030204" pitchFamily="34" charset="0"/>
            </a:endParaRPr>
          </a:p>
        </p:txBody>
      </p:sp>
      <p:cxnSp>
        <p:nvCxnSpPr>
          <p:cNvPr id="46" name="Straight Connector 45"/>
          <p:cNvCxnSpPr/>
          <p:nvPr/>
        </p:nvCxnSpPr>
        <p:spPr bwMode="auto">
          <a:xfrm flipV="1">
            <a:off x="6981279" y="1665523"/>
            <a:ext cx="543049" cy="648073"/>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47" name="TextBox 46"/>
          <p:cNvSpPr txBox="1"/>
          <p:nvPr/>
        </p:nvSpPr>
        <p:spPr>
          <a:xfrm>
            <a:off x="7089618" y="1196752"/>
            <a:ext cx="869420" cy="461665"/>
          </a:xfrm>
          <a:prstGeom prst="rect">
            <a:avLst/>
          </a:prstGeom>
          <a:noFill/>
        </p:spPr>
        <p:txBody>
          <a:bodyPr wrap="square" rtlCol="0">
            <a:spAutoFit/>
          </a:bodyPr>
          <a:lstStyle/>
          <a:p>
            <a:r>
              <a:rPr lang="fr-CH" b="0" i="0" dirty="0" smtClean="0">
                <a:solidFill>
                  <a:srgbClr val="0033CC"/>
                </a:solidFill>
                <a:latin typeface="Calibri" panose="020F0502020204030204" pitchFamily="34" charset="0"/>
              </a:rPr>
              <a:t>R</a:t>
            </a:r>
            <a:r>
              <a:rPr lang="fr-CH" b="0" i="0" baseline="-25000" dirty="0" smtClean="0">
                <a:solidFill>
                  <a:srgbClr val="0033CC"/>
                </a:solidFill>
                <a:latin typeface="Calibri" panose="020F0502020204030204" pitchFamily="34" charset="0"/>
              </a:rPr>
              <a:t>ref,2</a:t>
            </a:r>
            <a:endParaRPr lang="en-GB" b="0" i="0" baseline="-25000" dirty="0">
              <a:solidFill>
                <a:srgbClr val="0033CC"/>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50" name="Rectangle 49"/>
              <p:cNvSpPr/>
              <p:nvPr/>
            </p:nvSpPr>
            <p:spPr>
              <a:xfrm>
                <a:off x="-1260648" y="5142458"/>
                <a:ext cx="7704856" cy="878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𝑛</m:t>
                          </m:r>
                          <m:r>
                            <a:rPr lang="en-GB" sz="2000" b="0" i="1" smtClean="0">
                              <a:latin typeface="Cambria Math" panose="02040503050406030204" pitchFamily="18" charset="0"/>
                            </a:rPr>
                            <m:t>,2</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𝑛</m:t>
                          </m:r>
                          <m:r>
                            <a:rPr lang="en-GB" sz="2000" b="0">
                              <a:latin typeface="Cambria Math" panose="02040503050406030204" pitchFamily="18" charset="0"/>
                            </a:rPr>
                            <m:t>,</m:t>
                          </m:r>
                          <m:r>
                            <a:rPr lang="en-GB" sz="2000" b="0" i="1" smtClean="0">
                              <a:latin typeface="Cambria Math" panose="02040503050406030204" pitchFamily="18" charset="0"/>
                            </a:rPr>
                            <m:t>1</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𝑅</m:t>
                                      </m:r>
                                    </m:e>
                                    <m:sub>
                                      <m:r>
                                        <a:rPr lang="en-GB" sz="2000" b="0">
                                          <a:latin typeface="Cambria Math" panose="02040503050406030204" pitchFamily="18" charset="0"/>
                                        </a:rPr>
                                        <m:t>𝑟𝑒𝑓</m:t>
                                      </m:r>
                                      <m:r>
                                        <a:rPr lang="en-GB" sz="2000" b="0">
                                          <a:latin typeface="Cambria Math" panose="02040503050406030204" pitchFamily="18" charset="0"/>
                                        </a:rPr>
                                        <m:t>,</m:t>
                                      </m:r>
                                      <m:r>
                                        <a:rPr lang="en-GB" sz="2000" b="0" i="1" smtClean="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𝑅</m:t>
                                      </m:r>
                                    </m:e>
                                    <m:sub>
                                      <m:r>
                                        <a:rPr lang="en-GB" sz="2000" b="0">
                                          <a:latin typeface="Cambria Math" panose="02040503050406030204" pitchFamily="18" charset="0"/>
                                        </a:rPr>
                                        <m:t>𝑟𝑒𝑓</m:t>
                                      </m:r>
                                      <m:r>
                                        <a:rPr lang="en-GB" sz="2000" b="0" i="1" smtClean="0">
                                          <a:latin typeface="Cambria Math" panose="02040503050406030204" pitchFamily="18" charset="0"/>
                                        </a:rPr>
                                        <m:t>,1</m:t>
                                      </m:r>
                                    </m:sub>
                                  </m:sSub>
                                </m:den>
                              </m:f>
                            </m:e>
                          </m:d>
                        </m:e>
                        <m:sup>
                          <m:r>
                            <a:rPr lang="en-GB" sz="2000">
                              <a:latin typeface="Cambria Math" panose="02040503050406030204" pitchFamily="18" charset="0"/>
                            </a:rPr>
                            <m:t>𝑛</m:t>
                          </m:r>
                          <m:r>
                            <a:rPr lang="en-GB" sz="2000" i="0">
                              <a:latin typeface="Cambria Math" panose="02040503050406030204" pitchFamily="18" charset="0"/>
                            </a:rPr>
                            <m:t>−1</m:t>
                          </m:r>
                        </m:sup>
                      </m:sSup>
                    </m:oMath>
                  </m:oMathPara>
                </a14:m>
                <a:endParaRPr lang="en-GB" sz="2000" dirty="0"/>
              </a:p>
            </p:txBody>
          </p:sp>
        </mc:Choice>
        <mc:Fallback xmlns="">
          <p:sp>
            <p:nvSpPr>
              <p:cNvPr id="50" name="Rectangle 49"/>
              <p:cNvSpPr>
                <a:spLocks noRot="1" noChangeAspect="1" noMove="1" noResize="1" noEditPoints="1" noAdjustHandles="1" noChangeArrowheads="1" noChangeShapeType="1" noTextEdit="1"/>
              </p:cNvSpPr>
              <p:nvPr/>
            </p:nvSpPr>
            <p:spPr>
              <a:xfrm>
                <a:off x="-1260648" y="5142458"/>
                <a:ext cx="7704856" cy="87883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340237" y="5142458"/>
                <a:ext cx="7704856" cy="878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𝑏</m:t>
                          </m:r>
                        </m:e>
                        <m:sub>
                          <m:r>
                            <a:rPr lang="en-GB" sz="2000" b="0" i="1" smtClean="0">
                              <a:latin typeface="Cambria Math" panose="02040503050406030204" pitchFamily="18" charset="0"/>
                            </a:rPr>
                            <m:t>𝑛</m:t>
                          </m:r>
                          <m:r>
                            <a:rPr lang="en-GB" sz="2000" b="0" i="1" smtClean="0">
                              <a:latin typeface="Cambria Math" panose="02040503050406030204" pitchFamily="18" charset="0"/>
                            </a:rPr>
                            <m:t>,2</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b="0" i="1" smtClean="0">
                              <a:latin typeface="Cambria Math" panose="02040503050406030204" pitchFamily="18" charset="0"/>
                            </a:rPr>
                            <m:t>𝑏</m:t>
                          </m:r>
                        </m:e>
                        <m:sub>
                          <m:r>
                            <a:rPr lang="en-GB" sz="2000" b="0">
                              <a:latin typeface="Cambria Math" panose="02040503050406030204" pitchFamily="18" charset="0"/>
                            </a:rPr>
                            <m:t>𝑛</m:t>
                          </m:r>
                          <m:r>
                            <a:rPr lang="en-GB" sz="2000" b="0">
                              <a:latin typeface="Cambria Math" panose="02040503050406030204" pitchFamily="18" charset="0"/>
                            </a:rPr>
                            <m:t>,</m:t>
                          </m:r>
                          <m:r>
                            <a:rPr lang="en-GB" sz="2000" b="0" i="1" smtClean="0">
                              <a:latin typeface="Cambria Math" panose="02040503050406030204" pitchFamily="18" charset="0"/>
                            </a:rPr>
                            <m:t>1</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𝑅</m:t>
                                      </m:r>
                                    </m:e>
                                    <m:sub>
                                      <m:r>
                                        <a:rPr lang="en-GB" sz="2000" b="0">
                                          <a:latin typeface="Cambria Math" panose="02040503050406030204" pitchFamily="18" charset="0"/>
                                        </a:rPr>
                                        <m:t>𝑟𝑒𝑓</m:t>
                                      </m:r>
                                      <m:r>
                                        <a:rPr lang="en-GB" sz="2000" b="0">
                                          <a:latin typeface="Cambria Math" panose="02040503050406030204" pitchFamily="18" charset="0"/>
                                        </a:rPr>
                                        <m:t>,</m:t>
                                      </m:r>
                                      <m:r>
                                        <a:rPr lang="en-GB" sz="2000" b="0" i="1" smtClean="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𝑅</m:t>
                                      </m:r>
                                    </m:e>
                                    <m:sub>
                                      <m:r>
                                        <a:rPr lang="en-GB" sz="2000" b="0">
                                          <a:latin typeface="Cambria Math" panose="02040503050406030204" pitchFamily="18" charset="0"/>
                                        </a:rPr>
                                        <m:t>𝑟𝑒𝑓</m:t>
                                      </m:r>
                                      <m:r>
                                        <a:rPr lang="en-GB" sz="2000" b="0" i="1" smtClean="0">
                                          <a:latin typeface="Cambria Math" panose="02040503050406030204" pitchFamily="18" charset="0"/>
                                        </a:rPr>
                                        <m:t>,1</m:t>
                                      </m:r>
                                    </m:sub>
                                  </m:sSub>
                                </m:den>
                              </m:f>
                            </m:e>
                          </m:d>
                        </m:e>
                        <m:sup>
                          <m:r>
                            <a:rPr lang="en-GB" sz="2000">
                              <a:latin typeface="Cambria Math" panose="02040503050406030204" pitchFamily="18" charset="0"/>
                            </a:rPr>
                            <m:t>𝑛</m:t>
                          </m:r>
                          <m:r>
                            <a:rPr lang="en-GB" sz="2000" i="0">
                              <a:latin typeface="Cambria Math" panose="02040503050406030204" pitchFamily="18" charset="0"/>
                            </a:rPr>
                            <m:t>−</m:t>
                          </m:r>
                          <m:r>
                            <a:rPr lang="en-GB" sz="2000" b="0" i="1" smtClean="0">
                              <a:latin typeface="Cambria Math" panose="02040503050406030204" pitchFamily="18" charset="0"/>
                            </a:rPr>
                            <m:t>𝑁</m:t>
                          </m:r>
                        </m:sup>
                      </m:sSup>
                    </m:oMath>
                  </m:oMathPara>
                </a14:m>
                <a:endParaRPr lang="en-GB" sz="2000" dirty="0"/>
              </a:p>
            </p:txBody>
          </p:sp>
        </mc:Choice>
        <mc:Fallback xmlns="">
          <p:sp>
            <p:nvSpPr>
              <p:cNvPr id="17" name="Rectangle 16"/>
              <p:cNvSpPr>
                <a:spLocks noRot="1" noChangeAspect="1" noMove="1" noResize="1" noEditPoints="1" noAdjustHandles="1" noChangeArrowheads="1" noChangeShapeType="1" noTextEdit="1"/>
              </p:cNvSpPr>
              <p:nvPr/>
            </p:nvSpPr>
            <p:spPr>
              <a:xfrm>
                <a:off x="2340237" y="5142458"/>
                <a:ext cx="7704856" cy="878830"/>
              </a:xfrm>
              <a:prstGeom prst="rect">
                <a:avLst/>
              </a:prstGeom>
              <a:blipFill>
                <a:blip r:embed="rId4"/>
                <a:stretch>
                  <a:fillRect/>
                </a:stretch>
              </a:blipFill>
            </p:spPr>
            <p:txBody>
              <a:bodyPr/>
              <a:lstStyle/>
              <a:p>
                <a:r>
                  <a:rPr lang="en-GB">
                    <a:noFill/>
                  </a:rPr>
                  <a:t> </a:t>
                </a:r>
              </a:p>
            </p:txBody>
          </p:sp>
        </mc:Fallback>
      </mc:AlternateContent>
      <p:cxnSp>
        <p:nvCxnSpPr>
          <p:cNvPr id="18" name="Straight Connector 17"/>
          <p:cNvCxnSpPr/>
          <p:nvPr/>
        </p:nvCxnSpPr>
        <p:spPr bwMode="auto">
          <a:xfrm flipH="1">
            <a:off x="5034946" y="3249565"/>
            <a:ext cx="792088" cy="432048"/>
          </a:xfrm>
          <a:prstGeom prst="line">
            <a:avLst/>
          </a:prstGeom>
          <a:solidFill>
            <a:schemeClr val="accent1"/>
          </a:solidFill>
          <a:ln w="19050" cap="flat" cmpd="sng" algn="ctr">
            <a:solidFill>
              <a:srgbClr val="0033CC"/>
            </a:solidFill>
            <a:prstDash val="solid"/>
            <a:round/>
            <a:headEnd type="triangle" w="med" len="lg"/>
            <a:tailEnd type="none" w="med" len="med"/>
          </a:ln>
          <a:effectLst/>
        </p:spPr>
      </p:cxnSp>
      <p:sp>
        <p:nvSpPr>
          <p:cNvPr id="19" name="TextBox 18"/>
          <p:cNvSpPr txBox="1"/>
          <p:nvPr/>
        </p:nvSpPr>
        <p:spPr>
          <a:xfrm>
            <a:off x="4471985" y="3219948"/>
            <a:ext cx="869420" cy="461665"/>
          </a:xfrm>
          <a:prstGeom prst="rect">
            <a:avLst/>
          </a:prstGeom>
          <a:noFill/>
        </p:spPr>
        <p:txBody>
          <a:bodyPr wrap="square" rtlCol="0">
            <a:spAutoFit/>
          </a:bodyPr>
          <a:lstStyle/>
          <a:p>
            <a:r>
              <a:rPr lang="fr-CH" b="0" i="0" dirty="0" err="1" smtClean="0">
                <a:solidFill>
                  <a:srgbClr val="0033CC"/>
                </a:solidFill>
                <a:latin typeface="Calibri" panose="020F0502020204030204" pitchFamily="34" charset="0"/>
              </a:rPr>
              <a:t>R</a:t>
            </a:r>
            <a:r>
              <a:rPr lang="fr-CH" b="0" i="0" baseline="-25000" dirty="0" err="1" smtClean="0">
                <a:solidFill>
                  <a:srgbClr val="0033CC"/>
                </a:solidFill>
                <a:latin typeface="Calibri" panose="020F0502020204030204" pitchFamily="34" charset="0"/>
              </a:rPr>
              <a:t>max</a:t>
            </a:r>
            <a:endParaRPr lang="en-GB" b="0" i="0" baseline="-25000" dirty="0">
              <a:solidFill>
                <a:srgbClr val="0033CC"/>
              </a:solidFill>
              <a:latin typeface="Calibri" panose="020F0502020204030204" pitchFamily="34" charset="0"/>
            </a:endParaRPr>
          </a:p>
        </p:txBody>
      </p:sp>
    </p:spTree>
    <p:extLst>
      <p:ext uri="{BB962C8B-B14F-4D97-AF65-F5344CB8AC3E}">
        <p14:creationId xmlns:p14="http://schemas.microsoft.com/office/powerpoint/2010/main" val="1144665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Let’s have a look at a real case: the measurements of 33 quadrupoles built for SESAME</a:t>
            </a:r>
            <a:endParaRPr lang="en-US" sz="2800" b="0" i="0" kern="0" dirty="0" smtClean="0">
              <a:solidFill>
                <a:srgbClr val="0033CC"/>
              </a:solidFill>
              <a:latin typeface="Calibri Light" panose="020F0302020204030204" pitchFamily="34" charset="0"/>
            </a:endParaRPr>
          </a:p>
        </p:txBody>
      </p:sp>
      <p:sp>
        <p:nvSpPr>
          <p:cNvPr id="3" name="Slide Number Placeholder 1"/>
          <p:cNvSpPr txBox="1">
            <a:spLocks/>
          </p:cNvSpPr>
          <p:nvPr/>
        </p:nvSpPr>
        <p:spPr>
          <a:xfrm>
            <a:off x="4065261" y="6041371"/>
            <a:ext cx="4572508" cy="285582"/>
          </a:xfrm>
          <a:prstGeom prst="rect">
            <a:avLst/>
          </a:prstGeom>
          <a:ln/>
        </p:spPr>
        <p:txBody>
          <a:bodyPr/>
          <a:lstStyle>
            <a:defPPr>
              <a:defRPr lang="en-US"/>
            </a:defPPr>
            <a:lvl1pPr algn="ctr" rtl="0" fontAlgn="base">
              <a:spcBef>
                <a:spcPct val="0"/>
              </a:spcBef>
              <a:spcAft>
                <a:spcPct val="0"/>
              </a:spcAft>
              <a:defRPr sz="1400" b="1" i="0" kern="1200">
                <a:solidFill>
                  <a:srgbClr val="C0C0C0"/>
                </a:solidFill>
                <a:latin typeface="Calibri Light" panose="020F0302020204030204" pitchFamily="34"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defRPr/>
            </a:pPr>
            <a:r>
              <a:rPr lang="en-US" sz="2400" b="0" dirty="0" smtClean="0">
                <a:solidFill>
                  <a:schemeClr val="tx1"/>
                </a:solidFill>
                <a:latin typeface="Calibri" panose="020F0502020204030204" pitchFamily="34" charset="0"/>
              </a:rPr>
              <a:t>harmonics in 10</a:t>
            </a:r>
            <a:r>
              <a:rPr lang="en-US" sz="2400" b="0" baseline="30000" dirty="0" smtClean="0">
                <a:solidFill>
                  <a:schemeClr val="tx1"/>
                </a:solidFill>
                <a:latin typeface="Calibri" panose="020F0502020204030204" pitchFamily="34" charset="0"/>
              </a:rPr>
              <a:t>-4</a:t>
            </a:r>
            <a:r>
              <a:rPr lang="en-US" sz="2400" b="0" dirty="0" smtClean="0">
                <a:solidFill>
                  <a:schemeClr val="tx1"/>
                </a:solidFill>
                <a:latin typeface="Calibri" panose="020F0502020204030204" pitchFamily="34" charset="0"/>
              </a:rPr>
              <a:t> at 24 mm radius</a:t>
            </a:r>
            <a:endParaRPr lang="en-US" sz="2400" b="0" dirty="0">
              <a:solidFill>
                <a:schemeClr val="tx1"/>
              </a:solidFill>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65351122"/>
              </p:ext>
            </p:extLst>
          </p:nvPr>
        </p:nvGraphicFramePr>
        <p:xfrm>
          <a:off x="4389515" y="1432864"/>
          <a:ext cx="3924000" cy="4572000"/>
        </p:xfrm>
        <a:graphic>
          <a:graphicData uri="http://schemas.openxmlformats.org/drawingml/2006/table">
            <a:tbl>
              <a:tblPr>
                <a:tableStyleId>{5C22544A-7EE6-4342-B048-85BDC9FD1C3A}</a:tableStyleId>
              </a:tblPr>
              <a:tblGrid>
                <a:gridCol w="2196000">
                  <a:extLst>
                    <a:ext uri="{9D8B030D-6E8A-4147-A177-3AD203B41FA5}">
                      <a16:colId xmlns:a16="http://schemas.microsoft.com/office/drawing/2014/main" val="20000"/>
                    </a:ext>
                  </a:extLst>
                </a:gridCol>
                <a:gridCol w="1728000">
                  <a:extLst>
                    <a:ext uri="{9D8B030D-6E8A-4147-A177-3AD203B41FA5}">
                      <a16:colId xmlns:a16="http://schemas.microsoft.com/office/drawing/2014/main" val="20001"/>
                    </a:ext>
                  </a:extLst>
                </a:gridCol>
              </a:tblGrid>
              <a:tr h="370840">
                <a:tc>
                  <a:txBody>
                    <a:bodyPr/>
                    <a:lstStyle/>
                    <a:p>
                      <a:pPr algn="ctr"/>
                      <a:r>
                        <a:rPr lang="en-GB" sz="2400" dirty="0" smtClean="0">
                          <a:solidFill>
                            <a:srgbClr val="FFFFFF"/>
                          </a:solidFill>
                          <a:latin typeface="Calibri" panose="020F0502020204030204" pitchFamily="34" charset="0"/>
                        </a:rPr>
                        <a:t>mean ± </a:t>
                      </a:r>
                      <a:r>
                        <a:rPr lang="en-GB" sz="2400" dirty="0" err="1" smtClean="0">
                          <a:solidFill>
                            <a:srgbClr val="FFFFFF"/>
                          </a:solidFill>
                          <a:latin typeface="Calibri" panose="020F0502020204030204" pitchFamily="34" charset="0"/>
                        </a:rPr>
                        <a:t>rms</a:t>
                      </a:r>
                      <a:endParaRPr lang="en-GB" sz="2400" dirty="0" smtClean="0">
                        <a:solidFill>
                          <a:srgbClr val="FFFFFF"/>
                        </a:solidFill>
                        <a:latin typeface="Calibri" panose="020F050202020403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33CC"/>
                    </a:solidFill>
                  </a:tcPr>
                </a:tc>
                <a:tc>
                  <a:txBody>
                    <a:bodyPr/>
                    <a:lstStyle/>
                    <a:p>
                      <a:pPr algn="ctr"/>
                      <a:r>
                        <a:rPr lang="en-GB" sz="2400" dirty="0" smtClean="0">
                          <a:solidFill>
                            <a:srgbClr val="FFFFFF"/>
                          </a:solidFill>
                          <a:latin typeface="Calibri" panose="020F0502020204030204" pitchFamily="34" charset="0"/>
                        </a:rPr>
                        <a:t>QF </a:t>
                      </a:r>
                      <a:r>
                        <a:rPr lang="en-GB" sz="2400" baseline="0" dirty="0" smtClean="0">
                          <a:solidFill>
                            <a:srgbClr val="FFFFFF"/>
                          </a:solidFill>
                          <a:latin typeface="Calibri" panose="020F0502020204030204" pitchFamily="34" charset="0"/>
                        </a:rPr>
                        <a:t>@ 250 A</a:t>
                      </a:r>
                      <a:endParaRPr lang="en-GB" sz="2400" dirty="0">
                        <a:solidFill>
                          <a:srgbClr val="FFFFFF"/>
                        </a:solidFill>
                        <a:latin typeface="Calibri" panose="020F050202020403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33CC"/>
                    </a:solidFill>
                  </a:tcPr>
                </a:tc>
                <a:extLst>
                  <a:ext uri="{0D108BD9-81ED-4DB2-BD59-A6C34878D82A}">
                    <a16:rowId xmlns:a16="http://schemas.microsoft.com/office/drawing/2014/main" val="10000"/>
                  </a:ext>
                </a:extLst>
              </a:tr>
              <a:tr h="370840">
                <a:tc>
                  <a:txBody>
                    <a:bodyPr/>
                    <a:lstStyle/>
                    <a:p>
                      <a:pPr algn="ctr"/>
                      <a:r>
                        <a:rPr lang="en-GB" sz="2400" dirty="0" smtClean="0">
                          <a:latin typeface="Calibri" panose="020F0502020204030204" pitchFamily="34" charset="0"/>
                        </a:rPr>
                        <a:t>b</a:t>
                      </a:r>
                      <a:r>
                        <a:rPr lang="en-GB" sz="2400" baseline="-25000" dirty="0" smtClean="0">
                          <a:latin typeface="Calibri" panose="020F0502020204030204" pitchFamily="34" charset="0"/>
                        </a:rPr>
                        <a:t>3</a:t>
                      </a:r>
                      <a:endParaRPr lang="en-GB" sz="2400" baseline="-25000" dirty="0">
                        <a:latin typeface="Calibri" panose="020F050202020403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-0.2 ± 0.8</a:t>
                      </a:r>
                      <a:endParaRPr lang="en-GB" sz="2400" dirty="0">
                        <a:latin typeface="Calibri" panose="020F050202020403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a</a:t>
                      </a:r>
                      <a:r>
                        <a:rPr lang="en-GB" sz="2400" baseline="-25000" dirty="0" smtClean="0">
                          <a:latin typeface="Calibri" panose="020F0502020204030204" pitchFamily="34" charset="0"/>
                        </a:rPr>
                        <a:t>3</a:t>
                      </a: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-0.1 ± 0.9</a:t>
                      </a:r>
                      <a:endParaRPr lang="en-GB" sz="2400" dirty="0">
                        <a:latin typeface="Calibri" panose="020F0502020204030204" pitchFamily="34" charset="0"/>
                      </a:endParaRP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370840">
                <a:tc>
                  <a:txBody>
                    <a:bodyPr/>
                    <a:lstStyle/>
                    <a:p>
                      <a:pPr algn="ctr"/>
                      <a:r>
                        <a:rPr lang="en-GB" sz="2400" dirty="0" smtClean="0">
                          <a:latin typeface="Calibri" panose="020F0502020204030204" pitchFamily="34" charset="0"/>
                        </a:rPr>
                        <a:t>b</a:t>
                      </a:r>
                      <a:r>
                        <a:rPr lang="en-GB" sz="2400" baseline="-25000" dirty="0" smtClean="0">
                          <a:latin typeface="Calibri" panose="020F0502020204030204" pitchFamily="34" charset="0"/>
                        </a:rPr>
                        <a:t>4</a:t>
                      </a:r>
                      <a:endParaRPr lang="en-GB" sz="2400" baseline="-25000" dirty="0">
                        <a:latin typeface="Calibri" panose="020F0502020204030204"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0.3 ± 0.4</a:t>
                      </a:r>
                      <a:endParaRPr lang="en-GB" sz="2400" dirty="0">
                        <a:latin typeface="Calibri" panose="020F0502020204030204"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a</a:t>
                      </a:r>
                      <a:r>
                        <a:rPr lang="en-GB" sz="2400" baseline="-25000" dirty="0" smtClean="0">
                          <a:latin typeface="Calibri" panose="020F0502020204030204" pitchFamily="34" charset="0"/>
                        </a:rPr>
                        <a:t>4</a:t>
                      </a: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-0.3 ± 0.1</a:t>
                      </a:r>
                      <a:endParaRPr lang="en-GB" sz="2400" dirty="0">
                        <a:latin typeface="Calibri" panose="020F0502020204030204" pitchFamily="34" charset="0"/>
                      </a:endParaRP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4"/>
                  </a:ext>
                </a:extLst>
              </a:tr>
              <a:tr h="370840">
                <a:tc>
                  <a:txBody>
                    <a:bodyPr/>
                    <a:lstStyle/>
                    <a:p>
                      <a:pPr algn="ctr"/>
                      <a:r>
                        <a:rPr lang="en-GB" sz="2400" dirty="0" smtClean="0">
                          <a:latin typeface="Calibri" panose="020F0502020204030204" pitchFamily="34" charset="0"/>
                        </a:rPr>
                        <a:t>b</a:t>
                      </a:r>
                      <a:r>
                        <a:rPr lang="en-GB" sz="2400" baseline="-25000" dirty="0" smtClean="0">
                          <a:latin typeface="Calibri" panose="020F0502020204030204" pitchFamily="34" charset="0"/>
                        </a:rPr>
                        <a:t>5</a:t>
                      </a:r>
                      <a:endParaRPr lang="en-GB" sz="2400" baseline="-25000" dirty="0">
                        <a:latin typeface="Calibri" panose="020F0502020204030204"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0.0 ± 0.1</a:t>
                      </a:r>
                      <a:endParaRPr lang="en-GB" sz="2400" dirty="0">
                        <a:latin typeface="Calibri" panose="020F0502020204030204"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a</a:t>
                      </a:r>
                      <a:r>
                        <a:rPr lang="en-GB" sz="2400" baseline="-25000" dirty="0" smtClean="0">
                          <a:latin typeface="Calibri" panose="020F0502020204030204" pitchFamily="34" charset="0"/>
                        </a:rPr>
                        <a:t>5</a:t>
                      </a: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0.0 ± 0.1</a:t>
                      </a:r>
                      <a:endParaRPr lang="en-GB" sz="2400" dirty="0">
                        <a:latin typeface="Calibri" panose="020F0502020204030204" pitchFamily="34" charset="0"/>
                      </a:endParaRP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b</a:t>
                      </a:r>
                      <a:r>
                        <a:rPr lang="en-GB" sz="2400" baseline="-25000" dirty="0" smtClean="0">
                          <a:latin typeface="Calibri" panose="020F0502020204030204" pitchFamily="34" charset="0"/>
                        </a:rPr>
                        <a:t>6</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-0.1 ± 0.1</a:t>
                      </a:r>
                      <a:endParaRPr lang="en-GB" sz="2400" dirty="0">
                        <a:latin typeface="Calibri" panose="020F0502020204030204"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10543323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b</a:t>
                      </a:r>
                      <a:r>
                        <a:rPr lang="en-GB" sz="2400" baseline="-25000" dirty="0" smtClean="0">
                          <a:latin typeface="Calibri" panose="020F0502020204030204" pitchFamily="34" charset="0"/>
                        </a:rPr>
                        <a:t>10</a:t>
                      </a: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-0.3</a:t>
                      </a:r>
                      <a:r>
                        <a:rPr lang="en-GB" sz="2400" baseline="0" dirty="0" smtClean="0">
                          <a:latin typeface="Calibri" panose="020F0502020204030204" pitchFamily="34" charset="0"/>
                        </a:rPr>
                        <a:t> </a:t>
                      </a:r>
                      <a:r>
                        <a:rPr lang="en-GB" sz="2400" dirty="0" smtClean="0">
                          <a:latin typeface="Calibri" panose="020F0502020204030204" pitchFamily="34" charset="0"/>
                        </a:rPr>
                        <a:t>± 0.0</a:t>
                      </a:r>
                      <a:endParaRPr lang="en-GB" sz="2400" dirty="0">
                        <a:latin typeface="Calibri" panose="020F0502020204030204" pitchFamily="34" charset="0"/>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63714715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rPr>
                        <a:t>b</a:t>
                      </a:r>
                      <a:r>
                        <a:rPr lang="en-GB" sz="2400" baseline="-25000" dirty="0" smtClean="0">
                          <a:latin typeface="Calibri" panose="020F0502020204030204" pitchFamily="34" charset="0"/>
                        </a:rPr>
                        <a:t>14</a:t>
                      </a: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400" dirty="0" smtClean="0">
                          <a:latin typeface="Calibri" panose="020F0502020204030204" pitchFamily="34" charset="0"/>
                        </a:rPr>
                        <a:t>0.3 ± 0.0</a:t>
                      </a:r>
                      <a:endParaRPr lang="en-GB" sz="2400" dirty="0">
                        <a:latin typeface="Calibri" panose="020F0502020204030204" pitchFamily="34" charset="0"/>
                      </a:endParaRPr>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389235630"/>
                  </a:ext>
                </a:extLst>
              </a:tr>
            </a:tbl>
          </a:graphicData>
        </a:graphic>
      </p:graphicFrame>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69429" r="82675"/>
          <a:stretch/>
        </p:blipFill>
        <p:spPr>
          <a:xfrm>
            <a:off x="316856" y="1463160"/>
            <a:ext cx="3708939" cy="4630136"/>
          </a:xfrm>
          <a:prstGeom prst="rect">
            <a:avLst/>
          </a:prstGeom>
        </p:spPr>
      </p:pic>
      <p:sp>
        <p:nvSpPr>
          <p:cNvPr id="16" name="Content Placeholder 2"/>
          <p:cNvSpPr txBox="1">
            <a:spLocks/>
          </p:cNvSpPr>
          <p:nvPr/>
        </p:nvSpPr>
        <p:spPr>
          <a:xfrm>
            <a:off x="548509" y="6081544"/>
            <a:ext cx="3245632" cy="5462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tabLst>
                <a:tab pos="180000" algn="l"/>
              </a:tabLst>
            </a:pPr>
            <a:r>
              <a:rPr lang="en-US" sz="2400" b="0" i="0" dirty="0" smtClean="0">
                <a:solidFill>
                  <a:prstClr val="black"/>
                </a:solidFill>
                <a:latin typeface="Calibri" panose="020F0502020204030204" pitchFamily="34" charset="0"/>
                <a:sym typeface="Wingdings"/>
              </a:rPr>
              <a:t>SESAME QF</a:t>
            </a:r>
          </a:p>
        </p:txBody>
      </p:sp>
    </p:spTree>
    <p:extLst>
      <p:ext uri="{BB962C8B-B14F-4D97-AF65-F5344CB8AC3E}">
        <p14:creationId xmlns:p14="http://schemas.microsoft.com/office/powerpoint/2010/main" val="955056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main dipole of the LHC at CERN: 8.3 T × 14.3 m</a:t>
            </a:r>
            <a:endParaRPr lang="en-US" sz="2800" b="0" i="0" kern="0" dirty="0" smtClean="0">
              <a:solidFill>
                <a:srgbClr val="0033CC"/>
              </a:solidFill>
              <a:latin typeface="Calibri Light" panose="020F0302020204030204" pitchFamily="34" charset="0"/>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Now, are our magnets 2D or 3D? In most cases what matters is the integrated strength = central strength × magnetic length</a:t>
            </a:r>
          </a:p>
        </p:txBody>
      </p:sp>
      <p:grpSp>
        <p:nvGrpSpPr>
          <p:cNvPr id="3" name="Group 2"/>
          <p:cNvGrpSpPr/>
          <p:nvPr/>
        </p:nvGrpSpPr>
        <p:grpSpPr>
          <a:xfrm>
            <a:off x="210706" y="1196752"/>
            <a:ext cx="8722588" cy="4350868"/>
            <a:chOff x="210706" y="1238372"/>
            <a:chExt cx="8722588" cy="4350868"/>
          </a:xfrm>
        </p:grpSpPr>
        <p:pic>
          <p:nvPicPr>
            <p:cNvPr id="4" name="Picture 3"/>
            <p:cNvPicPr>
              <a:picLocks noChangeAspect="1"/>
            </p:cNvPicPr>
            <p:nvPr/>
          </p:nvPicPr>
          <p:blipFill rotWithShape="1">
            <a:blip r:embed="rId3"/>
            <a:srcRect b="17775"/>
            <a:stretch/>
          </p:blipFill>
          <p:spPr>
            <a:xfrm>
              <a:off x="210706" y="1238372"/>
              <a:ext cx="8722588" cy="4350868"/>
            </a:xfrm>
            <a:prstGeom prst="rect">
              <a:avLst/>
            </a:prstGeom>
          </p:spPr>
        </p:pic>
        <p:pic>
          <p:nvPicPr>
            <p:cNvPr id="5" name="Picture 4"/>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2022698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2D decomposition holds also for the integrated 3D field, as long as at the start / end B is constant along z</a:t>
            </a:r>
            <a:endParaRPr lang="en-US" sz="2800" b="0" i="0" kern="0" dirty="0" smtClean="0">
              <a:solidFill>
                <a:srgbClr val="0033CC"/>
              </a:solidFill>
              <a:latin typeface="Calibri Light" panose="020F0302020204030204" pitchFamily="34" charset="0"/>
            </a:endParaRPr>
          </a:p>
        </p:txBody>
      </p:sp>
      <p:grpSp>
        <p:nvGrpSpPr>
          <p:cNvPr id="12" name="Group 11"/>
          <p:cNvGrpSpPr/>
          <p:nvPr/>
        </p:nvGrpSpPr>
        <p:grpSpPr>
          <a:xfrm>
            <a:off x="375288" y="1916832"/>
            <a:ext cx="8393424" cy="1226817"/>
            <a:chOff x="1143003" y="2705099"/>
            <a:chExt cx="8393424" cy="1226817"/>
          </a:xfrm>
        </p:grpSpPr>
        <p:sp>
          <p:nvSpPr>
            <p:cNvPr id="8" name="Freeform 7"/>
            <p:cNvSpPr/>
            <p:nvPr/>
          </p:nvSpPr>
          <p:spPr bwMode="auto">
            <a:xfrm>
              <a:off x="1143003" y="2705099"/>
              <a:ext cx="4196712" cy="1226817"/>
            </a:xfrm>
            <a:custGeom>
              <a:avLst/>
              <a:gdLst>
                <a:gd name="connsiteX0" fmla="*/ 0 w 2527300"/>
                <a:gd name="connsiteY0" fmla="*/ 1168400 h 1168400"/>
                <a:gd name="connsiteX1" fmla="*/ 673100 w 2527300"/>
                <a:gd name="connsiteY1" fmla="*/ 1168400 h 1168400"/>
                <a:gd name="connsiteX2" fmla="*/ 741680 w 2527300"/>
                <a:gd name="connsiteY2" fmla="*/ 1163320 h 1168400"/>
                <a:gd name="connsiteX3" fmla="*/ 833120 w 2527300"/>
                <a:gd name="connsiteY3" fmla="*/ 1155700 h 1168400"/>
                <a:gd name="connsiteX4" fmla="*/ 886460 w 2527300"/>
                <a:gd name="connsiteY4" fmla="*/ 1148080 h 1168400"/>
                <a:gd name="connsiteX5" fmla="*/ 939800 w 2527300"/>
                <a:gd name="connsiteY5" fmla="*/ 1137920 h 1168400"/>
                <a:gd name="connsiteX6" fmla="*/ 993140 w 2527300"/>
                <a:gd name="connsiteY6" fmla="*/ 1122680 h 1168400"/>
                <a:gd name="connsiteX7" fmla="*/ 1054100 w 2527300"/>
                <a:gd name="connsiteY7" fmla="*/ 1099820 h 1168400"/>
                <a:gd name="connsiteX8" fmla="*/ 1104900 w 2527300"/>
                <a:gd name="connsiteY8" fmla="*/ 1084580 h 1168400"/>
                <a:gd name="connsiteX9" fmla="*/ 1143000 w 2527300"/>
                <a:gd name="connsiteY9" fmla="*/ 1066800 h 1168400"/>
                <a:gd name="connsiteX10" fmla="*/ 1176020 w 2527300"/>
                <a:gd name="connsiteY10" fmla="*/ 1051560 h 1168400"/>
                <a:gd name="connsiteX11" fmla="*/ 1211580 w 2527300"/>
                <a:gd name="connsiteY11" fmla="*/ 1038860 h 1168400"/>
                <a:gd name="connsiteX12" fmla="*/ 1247140 w 2527300"/>
                <a:gd name="connsiteY12" fmla="*/ 1016000 h 1168400"/>
                <a:gd name="connsiteX13" fmla="*/ 1272540 w 2527300"/>
                <a:gd name="connsiteY13" fmla="*/ 995680 h 1168400"/>
                <a:gd name="connsiteX14" fmla="*/ 1318260 w 2527300"/>
                <a:gd name="connsiteY14" fmla="*/ 977900 h 1168400"/>
                <a:gd name="connsiteX15" fmla="*/ 1348740 w 2527300"/>
                <a:gd name="connsiteY15" fmla="*/ 952500 h 1168400"/>
                <a:gd name="connsiteX16" fmla="*/ 1371600 w 2527300"/>
                <a:gd name="connsiteY16" fmla="*/ 932180 h 1168400"/>
                <a:gd name="connsiteX17" fmla="*/ 1409700 w 2527300"/>
                <a:gd name="connsiteY17" fmla="*/ 911860 h 1168400"/>
                <a:gd name="connsiteX18" fmla="*/ 1422400 w 2527300"/>
                <a:gd name="connsiteY18" fmla="*/ 894080 h 1168400"/>
                <a:gd name="connsiteX19" fmla="*/ 1452880 w 2527300"/>
                <a:gd name="connsiteY19" fmla="*/ 873760 h 1168400"/>
                <a:gd name="connsiteX20" fmla="*/ 1485900 w 2527300"/>
                <a:gd name="connsiteY20" fmla="*/ 845820 h 1168400"/>
                <a:gd name="connsiteX21" fmla="*/ 1516380 w 2527300"/>
                <a:gd name="connsiteY21" fmla="*/ 815340 h 1168400"/>
                <a:gd name="connsiteX22" fmla="*/ 1546860 w 2527300"/>
                <a:gd name="connsiteY22" fmla="*/ 792480 h 1168400"/>
                <a:gd name="connsiteX23" fmla="*/ 1577340 w 2527300"/>
                <a:gd name="connsiteY23" fmla="*/ 754380 h 1168400"/>
                <a:gd name="connsiteX24" fmla="*/ 1610360 w 2527300"/>
                <a:gd name="connsiteY24" fmla="*/ 723900 h 1168400"/>
                <a:gd name="connsiteX25" fmla="*/ 1643380 w 2527300"/>
                <a:gd name="connsiteY25" fmla="*/ 690880 h 1168400"/>
                <a:gd name="connsiteX26" fmla="*/ 1673860 w 2527300"/>
                <a:gd name="connsiteY26" fmla="*/ 655320 h 1168400"/>
                <a:gd name="connsiteX27" fmla="*/ 1701800 w 2527300"/>
                <a:gd name="connsiteY27" fmla="*/ 629920 h 1168400"/>
                <a:gd name="connsiteX28" fmla="*/ 1752600 w 2527300"/>
                <a:gd name="connsiteY28" fmla="*/ 586740 h 1168400"/>
                <a:gd name="connsiteX29" fmla="*/ 1813560 w 2527300"/>
                <a:gd name="connsiteY29" fmla="*/ 500380 h 1168400"/>
                <a:gd name="connsiteX30" fmla="*/ 1897380 w 2527300"/>
                <a:gd name="connsiteY30" fmla="*/ 424180 h 1168400"/>
                <a:gd name="connsiteX31" fmla="*/ 1973580 w 2527300"/>
                <a:gd name="connsiteY31" fmla="*/ 347980 h 1168400"/>
                <a:gd name="connsiteX32" fmla="*/ 2052320 w 2527300"/>
                <a:gd name="connsiteY32" fmla="*/ 276860 h 1168400"/>
                <a:gd name="connsiteX33" fmla="*/ 2113280 w 2527300"/>
                <a:gd name="connsiteY33" fmla="*/ 213360 h 1168400"/>
                <a:gd name="connsiteX34" fmla="*/ 2174240 w 2527300"/>
                <a:gd name="connsiteY34" fmla="*/ 172720 h 1168400"/>
                <a:gd name="connsiteX35" fmla="*/ 2250440 w 2527300"/>
                <a:gd name="connsiteY35" fmla="*/ 119380 h 1168400"/>
                <a:gd name="connsiteX36" fmla="*/ 2324100 w 2527300"/>
                <a:gd name="connsiteY36" fmla="*/ 71120 h 1168400"/>
                <a:gd name="connsiteX37" fmla="*/ 2385060 w 2527300"/>
                <a:gd name="connsiteY37" fmla="*/ 53340 h 1168400"/>
                <a:gd name="connsiteX38" fmla="*/ 2453640 w 2527300"/>
                <a:gd name="connsiteY38" fmla="*/ 20320 h 1168400"/>
                <a:gd name="connsiteX39" fmla="*/ 2527300 w 2527300"/>
                <a:gd name="connsiteY39" fmla="*/ 0 h 1168400"/>
                <a:gd name="connsiteX0" fmla="*/ 0 w 2533545"/>
                <a:gd name="connsiteY0" fmla="*/ 1170327 h 1170327"/>
                <a:gd name="connsiteX1" fmla="*/ 673100 w 2533545"/>
                <a:gd name="connsiteY1" fmla="*/ 1170327 h 1170327"/>
                <a:gd name="connsiteX2" fmla="*/ 741680 w 2533545"/>
                <a:gd name="connsiteY2" fmla="*/ 1165247 h 1170327"/>
                <a:gd name="connsiteX3" fmla="*/ 833120 w 2533545"/>
                <a:gd name="connsiteY3" fmla="*/ 1157627 h 1170327"/>
                <a:gd name="connsiteX4" fmla="*/ 886460 w 2533545"/>
                <a:gd name="connsiteY4" fmla="*/ 1150007 h 1170327"/>
                <a:gd name="connsiteX5" fmla="*/ 939800 w 2533545"/>
                <a:gd name="connsiteY5" fmla="*/ 1139847 h 1170327"/>
                <a:gd name="connsiteX6" fmla="*/ 993140 w 2533545"/>
                <a:gd name="connsiteY6" fmla="*/ 1124607 h 1170327"/>
                <a:gd name="connsiteX7" fmla="*/ 1054100 w 2533545"/>
                <a:gd name="connsiteY7" fmla="*/ 1101747 h 1170327"/>
                <a:gd name="connsiteX8" fmla="*/ 1104900 w 2533545"/>
                <a:gd name="connsiteY8" fmla="*/ 1086507 h 1170327"/>
                <a:gd name="connsiteX9" fmla="*/ 1143000 w 2533545"/>
                <a:gd name="connsiteY9" fmla="*/ 1068727 h 1170327"/>
                <a:gd name="connsiteX10" fmla="*/ 1176020 w 2533545"/>
                <a:gd name="connsiteY10" fmla="*/ 1053487 h 1170327"/>
                <a:gd name="connsiteX11" fmla="*/ 1211580 w 2533545"/>
                <a:gd name="connsiteY11" fmla="*/ 1040787 h 1170327"/>
                <a:gd name="connsiteX12" fmla="*/ 1247140 w 2533545"/>
                <a:gd name="connsiteY12" fmla="*/ 1017927 h 1170327"/>
                <a:gd name="connsiteX13" fmla="*/ 1272540 w 2533545"/>
                <a:gd name="connsiteY13" fmla="*/ 997607 h 1170327"/>
                <a:gd name="connsiteX14" fmla="*/ 1318260 w 2533545"/>
                <a:gd name="connsiteY14" fmla="*/ 979827 h 1170327"/>
                <a:gd name="connsiteX15" fmla="*/ 1348740 w 2533545"/>
                <a:gd name="connsiteY15" fmla="*/ 954427 h 1170327"/>
                <a:gd name="connsiteX16" fmla="*/ 1371600 w 2533545"/>
                <a:gd name="connsiteY16" fmla="*/ 934107 h 1170327"/>
                <a:gd name="connsiteX17" fmla="*/ 1409700 w 2533545"/>
                <a:gd name="connsiteY17" fmla="*/ 913787 h 1170327"/>
                <a:gd name="connsiteX18" fmla="*/ 1422400 w 2533545"/>
                <a:gd name="connsiteY18" fmla="*/ 896007 h 1170327"/>
                <a:gd name="connsiteX19" fmla="*/ 1452880 w 2533545"/>
                <a:gd name="connsiteY19" fmla="*/ 875687 h 1170327"/>
                <a:gd name="connsiteX20" fmla="*/ 1485900 w 2533545"/>
                <a:gd name="connsiteY20" fmla="*/ 847747 h 1170327"/>
                <a:gd name="connsiteX21" fmla="*/ 1516380 w 2533545"/>
                <a:gd name="connsiteY21" fmla="*/ 817267 h 1170327"/>
                <a:gd name="connsiteX22" fmla="*/ 1546860 w 2533545"/>
                <a:gd name="connsiteY22" fmla="*/ 794407 h 1170327"/>
                <a:gd name="connsiteX23" fmla="*/ 1577340 w 2533545"/>
                <a:gd name="connsiteY23" fmla="*/ 756307 h 1170327"/>
                <a:gd name="connsiteX24" fmla="*/ 1610360 w 2533545"/>
                <a:gd name="connsiteY24" fmla="*/ 725827 h 1170327"/>
                <a:gd name="connsiteX25" fmla="*/ 1643380 w 2533545"/>
                <a:gd name="connsiteY25" fmla="*/ 692807 h 1170327"/>
                <a:gd name="connsiteX26" fmla="*/ 1673860 w 2533545"/>
                <a:gd name="connsiteY26" fmla="*/ 657247 h 1170327"/>
                <a:gd name="connsiteX27" fmla="*/ 1701800 w 2533545"/>
                <a:gd name="connsiteY27" fmla="*/ 631847 h 1170327"/>
                <a:gd name="connsiteX28" fmla="*/ 1752600 w 2533545"/>
                <a:gd name="connsiteY28" fmla="*/ 588667 h 1170327"/>
                <a:gd name="connsiteX29" fmla="*/ 1813560 w 2533545"/>
                <a:gd name="connsiteY29" fmla="*/ 502307 h 1170327"/>
                <a:gd name="connsiteX30" fmla="*/ 1897380 w 2533545"/>
                <a:gd name="connsiteY30" fmla="*/ 426107 h 1170327"/>
                <a:gd name="connsiteX31" fmla="*/ 1973580 w 2533545"/>
                <a:gd name="connsiteY31" fmla="*/ 349907 h 1170327"/>
                <a:gd name="connsiteX32" fmla="*/ 2052320 w 2533545"/>
                <a:gd name="connsiteY32" fmla="*/ 278787 h 1170327"/>
                <a:gd name="connsiteX33" fmla="*/ 2113280 w 2533545"/>
                <a:gd name="connsiteY33" fmla="*/ 215287 h 1170327"/>
                <a:gd name="connsiteX34" fmla="*/ 2174240 w 2533545"/>
                <a:gd name="connsiteY34" fmla="*/ 174647 h 1170327"/>
                <a:gd name="connsiteX35" fmla="*/ 2250440 w 2533545"/>
                <a:gd name="connsiteY35" fmla="*/ 121307 h 1170327"/>
                <a:gd name="connsiteX36" fmla="*/ 2324100 w 2533545"/>
                <a:gd name="connsiteY36" fmla="*/ 73047 h 1170327"/>
                <a:gd name="connsiteX37" fmla="*/ 2385060 w 2533545"/>
                <a:gd name="connsiteY37" fmla="*/ 55267 h 1170327"/>
                <a:gd name="connsiteX38" fmla="*/ 2453640 w 2533545"/>
                <a:gd name="connsiteY38" fmla="*/ 22247 h 1170327"/>
                <a:gd name="connsiteX39" fmla="*/ 2527300 w 2533545"/>
                <a:gd name="connsiteY39" fmla="*/ 1927 h 1170327"/>
                <a:gd name="connsiteX40" fmla="*/ 2529840 w 2533545"/>
                <a:gd name="connsiteY40" fmla="*/ 657 h 1170327"/>
                <a:gd name="connsiteX0" fmla="*/ 0 w 2600325"/>
                <a:gd name="connsiteY0" fmla="*/ 1190625 h 1190625"/>
                <a:gd name="connsiteX1" fmla="*/ 673100 w 2600325"/>
                <a:gd name="connsiteY1" fmla="*/ 1190625 h 1190625"/>
                <a:gd name="connsiteX2" fmla="*/ 741680 w 2600325"/>
                <a:gd name="connsiteY2" fmla="*/ 1185545 h 1190625"/>
                <a:gd name="connsiteX3" fmla="*/ 833120 w 2600325"/>
                <a:gd name="connsiteY3" fmla="*/ 1177925 h 1190625"/>
                <a:gd name="connsiteX4" fmla="*/ 886460 w 2600325"/>
                <a:gd name="connsiteY4" fmla="*/ 1170305 h 1190625"/>
                <a:gd name="connsiteX5" fmla="*/ 939800 w 2600325"/>
                <a:gd name="connsiteY5" fmla="*/ 1160145 h 1190625"/>
                <a:gd name="connsiteX6" fmla="*/ 993140 w 2600325"/>
                <a:gd name="connsiteY6" fmla="*/ 1144905 h 1190625"/>
                <a:gd name="connsiteX7" fmla="*/ 1054100 w 2600325"/>
                <a:gd name="connsiteY7" fmla="*/ 1122045 h 1190625"/>
                <a:gd name="connsiteX8" fmla="*/ 1104900 w 2600325"/>
                <a:gd name="connsiteY8" fmla="*/ 1106805 h 1190625"/>
                <a:gd name="connsiteX9" fmla="*/ 1143000 w 2600325"/>
                <a:gd name="connsiteY9" fmla="*/ 1089025 h 1190625"/>
                <a:gd name="connsiteX10" fmla="*/ 1176020 w 2600325"/>
                <a:gd name="connsiteY10" fmla="*/ 1073785 h 1190625"/>
                <a:gd name="connsiteX11" fmla="*/ 1211580 w 2600325"/>
                <a:gd name="connsiteY11" fmla="*/ 1061085 h 1190625"/>
                <a:gd name="connsiteX12" fmla="*/ 1247140 w 2600325"/>
                <a:gd name="connsiteY12" fmla="*/ 1038225 h 1190625"/>
                <a:gd name="connsiteX13" fmla="*/ 1272540 w 2600325"/>
                <a:gd name="connsiteY13" fmla="*/ 1017905 h 1190625"/>
                <a:gd name="connsiteX14" fmla="*/ 1318260 w 2600325"/>
                <a:gd name="connsiteY14" fmla="*/ 1000125 h 1190625"/>
                <a:gd name="connsiteX15" fmla="*/ 1348740 w 2600325"/>
                <a:gd name="connsiteY15" fmla="*/ 974725 h 1190625"/>
                <a:gd name="connsiteX16" fmla="*/ 1371600 w 2600325"/>
                <a:gd name="connsiteY16" fmla="*/ 954405 h 1190625"/>
                <a:gd name="connsiteX17" fmla="*/ 1409700 w 2600325"/>
                <a:gd name="connsiteY17" fmla="*/ 934085 h 1190625"/>
                <a:gd name="connsiteX18" fmla="*/ 1422400 w 2600325"/>
                <a:gd name="connsiteY18" fmla="*/ 916305 h 1190625"/>
                <a:gd name="connsiteX19" fmla="*/ 1452880 w 2600325"/>
                <a:gd name="connsiteY19" fmla="*/ 895985 h 1190625"/>
                <a:gd name="connsiteX20" fmla="*/ 1485900 w 2600325"/>
                <a:gd name="connsiteY20" fmla="*/ 868045 h 1190625"/>
                <a:gd name="connsiteX21" fmla="*/ 1516380 w 2600325"/>
                <a:gd name="connsiteY21" fmla="*/ 837565 h 1190625"/>
                <a:gd name="connsiteX22" fmla="*/ 1546860 w 2600325"/>
                <a:gd name="connsiteY22" fmla="*/ 814705 h 1190625"/>
                <a:gd name="connsiteX23" fmla="*/ 1577340 w 2600325"/>
                <a:gd name="connsiteY23" fmla="*/ 776605 h 1190625"/>
                <a:gd name="connsiteX24" fmla="*/ 1610360 w 2600325"/>
                <a:gd name="connsiteY24" fmla="*/ 746125 h 1190625"/>
                <a:gd name="connsiteX25" fmla="*/ 1643380 w 2600325"/>
                <a:gd name="connsiteY25" fmla="*/ 713105 h 1190625"/>
                <a:gd name="connsiteX26" fmla="*/ 1673860 w 2600325"/>
                <a:gd name="connsiteY26" fmla="*/ 677545 h 1190625"/>
                <a:gd name="connsiteX27" fmla="*/ 1701800 w 2600325"/>
                <a:gd name="connsiteY27" fmla="*/ 652145 h 1190625"/>
                <a:gd name="connsiteX28" fmla="*/ 1752600 w 2600325"/>
                <a:gd name="connsiteY28" fmla="*/ 608965 h 1190625"/>
                <a:gd name="connsiteX29" fmla="*/ 1813560 w 2600325"/>
                <a:gd name="connsiteY29" fmla="*/ 522605 h 1190625"/>
                <a:gd name="connsiteX30" fmla="*/ 1897380 w 2600325"/>
                <a:gd name="connsiteY30" fmla="*/ 446405 h 1190625"/>
                <a:gd name="connsiteX31" fmla="*/ 1973580 w 2600325"/>
                <a:gd name="connsiteY31" fmla="*/ 370205 h 1190625"/>
                <a:gd name="connsiteX32" fmla="*/ 2052320 w 2600325"/>
                <a:gd name="connsiteY32" fmla="*/ 299085 h 1190625"/>
                <a:gd name="connsiteX33" fmla="*/ 2113280 w 2600325"/>
                <a:gd name="connsiteY33" fmla="*/ 235585 h 1190625"/>
                <a:gd name="connsiteX34" fmla="*/ 2174240 w 2600325"/>
                <a:gd name="connsiteY34" fmla="*/ 194945 h 1190625"/>
                <a:gd name="connsiteX35" fmla="*/ 2250440 w 2600325"/>
                <a:gd name="connsiteY35" fmla="*/ 141605 h 1190625"/>
                <a:gd name="connsiteX36" fmla="*/ 2324100 w 2600325"/>
                <a:gd name="connsiteY36" fmla="*/ 93345 h 1190625"/>
                <a:gd name="connsiteX37" fmla="*/ 2385060 w 2600325"/>
                <a:gd name="connsiteY37" fmla="*/ 75565 h 1190625"/>
                <a:gd name="connsiteX38" fmla="*/ 2453640 w 2600325"/>
                <a:gd name="connsiteY38" fmla="*/ 42545 h 1190625"/>
                <a:gd name="connsiteX39" fmla="*/ 2527300 w 2600325"/>
                <a:gd name="connsiteY39" fmla="*/ 22225 h 1190625"/>
                <a:gd name="connsiteX40" fmla="*/ 2600325 w 2600325"/>
                <a:gd name="connsiteY40" fmla="*/ 0 h 1190625"/>
                <a:gd name="connsiteX0" fmla="*/ 0 w 2604754"/>
                <a:gd name="connsiteY0" fmla="*/ 1194434 h 1194434"/>
                <a:gd name="connsiteX1" fmla="*/ 673100 w 2604754"/>
                <a:gd name="connsiteY1" fmla="*/ 1194434 h 1194434"/>
                <a:gd name="connsiteX2" fmla="*/ 741680 w 2604754"/>
                <a:gd name="connsiteY2" fmla="*/ 1189354 h 1194434"/>
                <a:gd name="connsiteX3" fmla="*/ 833120 w 2604754"/>
                <a:gd name="connsiteY3" fmla="*/ 1181734 h 1194434"/>
                <a:gd name="connsiteX4" fmla="*/ 886460 w 2604754"/>
                <a:gd name="connsiteY4" fmla="*/ 1174114 h 1194434"/>
                <a:gd name="connsiteX5" fmla="*/ 939800 w 2604754"/>
                <a:gd name="connsiteY5" fmla="*/ 1163954 h 1194434"/>
                <a:gd name="connsiteX6" fmla="*/ 993140 w 2604754"/>
                <a:gd name="connsiteY6" fmla="*/ 1148714 h 1194434"/>
                <a:gd name="connsiteX7" fmla="*/ 1054100 w 2604754"/>
                <a:gd name="connsiteY7" fmla="*/ 1125854 h 1194434"/>
                <a:gd name="connsiteX8" fmla="*/ 1104900 w 2604754"/>
                <a:gd name="connsiteY8" fmla="*/ 1110614 h 1194434"/>
                <a:gd name="connsiteX9" fmla="*/ 1143000 w 2604754"/>
                <a:gd name="connsiteY9" fmla="*/ 1092834 h 1194434"/>
                <a:gd name="connsiteX10" fmla="*/ 1176020 w 2604754"/>
                <a:gd name="connsiteY10" fmla="*/ 1077594 h 1194434"/>
                <a:gd name="connsiteX11" fmla="*/ 1211580 w 2604754"/>
                <a:gd name="connsiteY11" fmla="*/ 1064894 h 1194434"/>
                <a:gd name="connsiteX12" fmla="*/ 1247140 w 2604754"/>
                <a:gd name="connsiteY12" fmla="*/ 1042034 h 1194434"/>
                <a:gd name="connsiteX13" fmla="*/ 1272540 w 2604754"/>
                <a:gd name="connsiteY13" fmla="*/ 1021714 h 1194434"/>
                <a:gd name="connsiteX14" fmla="*/ 1318260 w 2604754"/>
                <a:gd name="connsiteY14" fmla="*/ 1003934 h 1194434"/>
                <a:gd name="connsiteX15" fmla="*/ 1348740 w 2604754"/>
                <a:gd name="connsiteY15" fmla="*/ 978534 h 1194434"/>
                <a:gd name="connsiteX16" fmla="*/ 1371600 w 2604754"/>
                <a:gd name="connsiteY16" fmla="*/ 958214 h 1194434"/>
                <a:gd name="connsiteX17" fmla="*/ 1409700 w 2604754"/>
                <a:gd name="connsiteY17" fmla="*/ 937894 h 1194434"/>
                <a:gd name="connsiteX18" fmla="*/ 1422400 w 2604754"/>
                <a:gd name="connsiteY18" fmla="*/ 920114 h 1194434"/>
                <a:gd name="connsiteX19" fmla="*/ 1452880 w 2604754"/>
                <a:gd name="connsiteY19" fmla="*/ 899794 h 1194434"/>
                <a:gd name="connsiteX20" fmla="*/ 1485900 w 2604754"/>
                <a:gd name="connsiteY20" fmla="*/ 871854 h 1194434"/>
                <a:gd name="connsiteX21" fmla="*/ 1516380 w 2604754"/>
                <a:gd name="connsiteY21" fmla="*/ 841374 h 1194434"/>
                <a:gd name="connsiteX22" fmla="*/ 1546860 w 2604754"/>
                <a:gd name="connsiteY22" fmla="*/ 818514 h 1194434"/>
                <a:gd name="connsiteX23" fmla="*/ 1577340 w 2604754"/>
                <a:gd name="connsiteY23" fmla="*/ 780414 h 1194434"/>
                <a:gd name="connsiteX24" fmla="*/ 1610360 w 2604754"/>
                <a:gd name="connsiteY24" fmla="*/ 749934 h 1194434"/>
                <a:gd name="connsiteX25" fmla="*/ 1643380 w 2604754"/>
                <a:gd name="connsiteY25" fmla="*/ 716914 h 1194434"/>
                <a:gd name="connsiteX26" fmla="*/ 1673860 w 2604754"/>
                <a:gd name="connsiteY26" fmla="*/ 681354 h 1194434"/>
                <a:gd name="connsiteX27" fmla="*/ 1701800 w 2604754"/>
                <a:gd name="connsiteY27" fmla="*/ 655954 h 1194434"/>
                <a:gd name="connsiteX28" fmla="*/ 1752600 w 2604754"/>
                <a:gd name="connsiteY28" fmla="*/ 612774 h 1194434"/>
                <a:gd name="connsiteX29" fmla="*/ 1813560 w 2604754"/>
                <a:gd name="connsiteY29" fmla="*/ 526414 h 1194434"/>
                <a:gd name="connsiteX30" fmla="*/ 1897380 w 2604754"/>
                <a:gd name="connsiteY30" fmla="*/ 450214 h 1194434"/>
                <a:gd name="connsiteX31" fmla="*/ 1973580 w 2604754"/>
                <a:gd name="connsiteY31" fmla="*/ 374014 h 1194434"/>
                <a:gd name="connsiteX32" fmla="*/ 2052320 w 2604754"/>
                <a:gd name="connsiteY32" fmla="*/ 302894 h 1194434"/>
                <a:gd name="connsiteX33" fmla="*/ 2113280 w 2604754"/>
                <a:gd name="connsiteY33" fmla="*/ 239394 h 1194434"/>
                <a:gd name="connsiteX34" fmla="*/ 2174240 w 2604754"/>
                <a:gd name="connsiteY34" fmla="*/ 198754 h 1194434"/>
                <a:gd name="connsiteX35" fmla="*/ 2250440 w 2604754"/>
                <a:gd name="connsiteY35" fmla="*/ 145414 h 1194434"/>
                <a:gd name="connsiteX36" fmla="*/ 2324100 w 2604754"/>
                <a:gd name="connsiteY36" fmla="*/ 97154 h 1194434"/>
                <a:gd name="connsiteX37" fmla="*/ 2385060 w 2604754"/>
                <a:gd name="connsiteY37" fmla="*/ 79374 h 1194434"/>
                <a:gd name="connsiteX38" fmla="*/ 2453640 w 2604754"/>
                <a:gd name="connsiteY38" fmla="*/ 46354 h 1194434"/>
                <a:gd name="connsiteX39" fmla="*/ 2527300 w 2604754"/>
                <a:gd name="connsiteY39" fmla="*/ 26034 h 1194434"/>
                <a:gd name="connsiteX40" fmla="*/ 2600325 w 2604754"/>
                <a:gd name="connsiteY40" fmla="*/ 3809 h 1194434"/>
                <a:gd name="connsiteX41" fmla="*/ 2596515 w 2604754"/>
                <a:gd name="connsiteY41" fmla="*/ 0 h 1194434"/>
                <a:gd name="connsiteX0" fmla="*/ 0 w 2661294"/>
                <a:gd name="connsiteY0" fmla="*/ 1207769 h 1207769"/>
                <a:gd name="connsiteX1" fmla="*/ 673100 w 2661294"/>
                <a:gd name="connsiteY1" fmla="*/ 1207769 h 1207769"/>
                <a:gd name="connsiteX2" fmla="*/ 741680 w 2661294"/>
                <a:gd name="connsiteY2" fmla="*/ 1202689 h 1207769"/>
                <a:gd name="connsiteX3" fmla="*/ 833120 w 2661294"/>
                <a:gd name="connsiteY3" fmla="*/ 1195069 h 1207769"/>
                <a:gd name="connsiteX4" fmla="*/ 886460 w 2661294"/>
                <a:gd name="connsiteY4" fmla="*/ 1187449 h 1207769"/>
                <a:gd name="connsiteX5" fmla="*/ 939800 w 2661294"/>
                <a:gd name="connsiteY5" fmla="*/ 1177289 h 1207769"/>
                <a:gd name="connsiteX6" fmla="*/ 993140 w 2661294"/>
                <a:gd name="connsiteY6" fmla="*/ 1162049 h 1207769"/>
                <a:gd name="connsiteX7" fmla="*/ 1054100 w 2661294"/>
                <a:gd name="connsiteY7" fmla="*/ 1139189 h 1207769"/>
                <a:gd name="connsiteX8" fmla="*/ 1104900 w 2661294"/>
                <a:gd name="connsiteY8" fmla="*/ 1123949 h 1207769"/>
                <a:gd name="connsiteX9" fmla="*/ 1143000 w 2661294"/>
                <a:gd name="connsiteY9" fmla="*/ 1106169 h 1207769"/>
                <a:gd name="connsiteX10" fmla="*/ 1176020 w 2661294"/>
                <a:gd name="connsiteY10" fmla="*/ 1090929 h 1207769"/>
                <a:gd name="connsiteX11" fmla="*/ 1211580 w 2661294"/>
                <a:gd name="connsiteY11" fmla="*/ 1078229 h 1207769"/>
                <a:gd name="connsiteX12" fmla="*/ 1247140 w 2661294"/>
                <a:gd name="connsiteY12" fmla="*/ 1055369 h 1207769"/>
                <a:gd name="connsiteX13" fmla="*/ 1272540 w 2661294"/>
                <a:gd name="connsiteY13" fmla="*/ 1035049 h 1207769"/>
                <a:gd name="connsiteX14" fmla="*/ 1318260 w 2661294"/>
                <a:gd name="connsiteY14" fmla="*/ 1017269 h 1207769"/>
                <a:gd name="connsiteX15" fmla="*/ 1348740 w 2661294"/>
                <a:gd name="connsiteY15" fmla="*/ 991869 h 1207769"/>
                <a:gd name="connsiteX16" fmla="*/ 1371600 w 2661294"/>
                <a:gd name="connsiteY16" fmla="*/ 971549 h 1207769"/>
                <a:gd name="connsiteX17" fmla="*/ 1409700 w 2661294"/>
                <a:gd name="connsiteY17" fmla="*/ 951229 h 1207769"/>
                <a:gd name="connsiteX18" fmla="*/ 1422400 w 2661294"/>
                <a:gd name="connsiteY18" fmla="*/ 933449 h 1207769"/>
                <a:gd name="connsiteX19" fmla="*/ 1452880 w 2661294"/>
                <a:gd name="connsiteY19" fmla="*/ 913129 h 1207769"/>
                <a:gd name="connsiteX20" fmla="*/ 1485900 w 2661294"/>
                <a:gd name="connsiteY20" fmla="*/ 885189 h 1207769"/>
                <a:gd name="connsiteX21" fmla="*/ 1516380 w 2661294"/>
                <a:gd name="connsiteY21" fmla="*/ 854709 h 1207769"/>
                <a:gd name="connsiteX22" fmla="*/ 1546860 w 2661294"/>
                <a:gd name="connsiteY22" fmla="*/ 831849 h 1207769"/>
                <a:gd name="connsiteX23" fmla="*/ 1577340 w 2661294"/>
                <a:gd name="connsiteY23" fmla="*/ 793749 h 1207769"/>
                <a:gd name="connsiteX24" fmla="*/ 1610360 w 2661294"/>
                <a:gd name="connsiteY24" fmla="*/ 763269 h 1207769"/>
                <a:gd name="connsiteX25" fmla="*/ 1643380 w 2661294"/>
                <a:gd name="connsiteY25" fmla="*/ 730249 h 1207769"/>
                <a:gd name="connsiteX26" fmla="*/ 1673860 w 2661294"/>
                <a:gd name="connsiteY26" fmla="*/ 694689 h 1207769"/>
                <a:gd name="connsiteX27" fmla="*/ 1701800 w 2661294"/>
                <a:gd name="connsiteY27" fmla="*/ 669289 h 1207769"/>
                <a:gd name="connsiteX28" fmla="*/ 1752600 w 2661294"/>
                <a:gd name="connsiteY28" fmla="*/ 626109 h 1207769"/>
                <a:gd name="connsiteX29" fmla="*/ 1813560 w 2661294"/>
                <a:gd name="connsiteY29" fmla="*/ 539749 h 1207769"/>
                <a:gd name="connsiteX30" fmla="*/ 1897380 w 2661294"/>
                <a:gd name="connsiteY30" fmla="*/ 463549 h 1207769"/>
                <a:gd name="connsiteX31" fmla="*/ 1973580 w 2661294"/>
                <a:gd name="connsiteY31" fmla="*/ 387349 h 1207769"/>
                <a:gd name="connsiteX32" fmla="*/ 2052320 w 2661294"/>
                <a:gd name="connsiteY32" fmla="*/ 316229 h 1207769"/>
                <a:gd name="connsiteX33" fmla="*/ 2113280 w 2661294"/>
                <a:gd name="connsiteY33" fmla="*/ 252729 h 1207769"/>
                <a:gd name="connsiteX34" fmla="*/ 2174240 w 2661294"/>
                <a:gd name="connsiteY34" fmla="*/ 212089 h 1207769"/>
                <a:gd name="connsiteX35" fmla="*/ 2250440 w 2661294"/>
                <a:gd name="connsiteY35" fmla="*/ 158749 h 1207769"/>
                <a:gd name="connsiteX36" fmla="*/ 2324100 w 2661294"/>
                <a:gd name="connsiteY36" fmla="*/ 110489 h 1207769"/>
                <a:gd name="connsiteX37" fmla="*/ 2385060 w 2661294"/>
                <a:gd name="connsiteY37" fmla="*/ 92709 h 1207769"/>
                <a:gd name="connsiteX38" fmla="*/ 2453640 w 2661294"/>
                <a:gd name="connsiteY38" fmla="*/ 59689 h 1207769"/>
                <a:gd name="connsiteX39" fmla="*/ 2527300 w 2661294"/>
                <a:gd name="connsiteY39" fmla="*/ 39369 h 1207769"/>
                <a:gd name="connsiteX40" fmla="*/ 2600325 w 2661294"/>
                <a:gd name="connsiteY40" fmla="*/ 17144 h 1207769"/>
                <a:gd name="connsiteX41" fmla="*/ 2661285 w 2661294"/>
                <a:gd name="connsiteY41" fmla="*/ 0 h 1207769"/>
                <a:gd name="connsiteX0" fmla="*/ 0 w 2665800"/>
                <a:gd name="connsiteY0" fmla="*/ 1209764 h 1209764"/>
                <a:gd name="connsiteX1" fmla="*/ 673100 w 2665800"/>
                <a:gd name="connsiteY1" fmla="*/ 1209764 h 1209764"/>
                <a:gd name="connsiteX2" fmla="*/ 741680 w 2665800"/>
                <a:gd name="connsiteY2" fmla="*/ 1204684 h 1209764"/>
                <a:gd name="connsiteX3" fmla="*/ 833120 w 2665800"/>
                <a:gd name="connsiteY3" fmla="*/ 1197064 h 1209764"/>
                <a:gd name="connsiteX4" fmla="*/ 886460 w 2665800"/>
                <a:gd name="connsiteY4" fmla="*/ 1189444 h 1209764"/>
                <a:gd name="connsiteX5" fmla="*/ 939800 w 2665800"/>
                <a:gd name="connsiteY5" fmla="*/ 1179284 h 1209764"/>
                <a:gd name="connsiteX6" fmla="*/ 993140 w 2665800"/>
                <a:gd name="connsiteY6" fmla="*/ 1164044 h 1209764"/>
                <a:gd name="connsiteX7" fmla="*/ 1054100 w 2665800"/>
                <a:gd name="connsiteY7" fmla="*/ 1141184 h 1209764"/>
                <a:gd name="connsiteX8" fmla="*/ 1104900 w 2665800"/>
                <a:gd name="connsiteY8" fmla="*/ 1125944 h 1209764"/>
                <a:gd name="connsiteX9" fmla="*/ 1143000 w 2665800"/>
                <a:gd name="connsiteY9" fmla="*/ 1108164 h 1209764"/>
                <a:gd name="connsiteX10" fmla="*/ 1176020 w 2665800"/>
                <a:gd name="connsiteY10" fmla="*/ 1092924 h 1209764"/>
                <a:gd name="connsiteX11" fmla="*/ 1211580 w 2665800"/>
                <a:gd name="connsiteY11" fmla="*/ 1080224 h 1209764"/>
                <a:gd name="connsiteX12" fmla="*/ 1247140 w 2665800"/>
                <a:gd name="connsiteY12" fmla="*/ 1057364 h 1209764"/>
                <a:gd name="connsiteX13" fmla="*/ 1272540 w 2665800"/>
                <a:gd name="connsiteY13" fmla="*/ 1037044 h 1209764"/>
                <a:gd name="connsiteX14" fmla="*/ 1318260 w 2665800"/>
                <a:gd name="connsiteY14" fmla="*/ 1019264 h 1209764"/>
                <a:gd name="connsiteX15" fmla="*/ 1348740 w 2665800"/>
                <a:gd name="connsiteY15" fmla="*/ 993864 h 1209764"/>
                <a:gd name="connsiteX16" fmla="*/ 1371600 w 2665800"/>
                <a:gd name="connsiteY16" fmla="*/ 973544 h 1209764"/>
                <a:gd name="connsiteX17" fmla="*/ 1409700 w 2665800"/>
                <a:gd name="connsiteY17" fmla="*/ 953224 h 1209764"/>
                <a:gd name="connsiteX18" fmla="*/ 1422400 w 2665800"/>
                <a:gd name="connsiteY18" fmla="*/ 935444 h 1209764"/>
                <a:gd name="connsiteX19" fmla="*/ 1452880 w 2665800"/>
                <a:gd name="connsiteY19" fmla="*/ 915124 h 1209764"/>
                <a:gd name="connsiteX20" fmla="*/ 1485900 w 2665800"/>
                <a:gd name="connsiteY20" fmla="*/ 887184 h 1209764"/>
                <a:gd name="connsiteX21" fmla="*/ 1516380 w 2665800"/>
                <a:gd name="connsiteY21" fmla="*/ 856704 h 1209764"/>
                <a:gd name="connsiteX22" fmla="*/ 1546860 w 2665800"/>
                <a:gd name="connsiteY22" fmla="*/ 833844 h 1209764"/>
                <a:gd name="connsiteX23" fmla="*/ 1577340 w 2665800"/>
                <a:gd name="connsiteY23" fmla="*/ 795744 h 1209764"/>
                <a:gd name="connsiteX24" fmla="*/ 1610360 w 2665800"/>
                <a:gd name="connsiteY24" fmla="*/ 765264 h 1209764"/>
                <a:gd name="connsiteX25" fmla="*/ 1643380 w 2665800"/>
                <a:gd name="connsiteY25" fmla="*/ 732244 h 1209764"/>
                <a:gd name="connsiteX26" fmla="*/ 1673860 w 2665800"/>
                <a:gd name="connsiteY26" fmla="*/ 696684 h 1209764"/>
                <a:gd name="connsiteX27" fmla="*/ 1701800 w 2665800"/>
                <a:gd name="connsiteY27" fmla="*/ 671284 h 1209764"/>
                <a:gd name="connsiteX28" fmla="*/ 1752600 w 2665800"/>
                <a:gd name="connsiteY28" fmla="*/ 628104 h 1209764"/>
                <a:gd name="connsiteX29" fmla="*/ 1813560 w 2665800"/>
                <a:gd name="connsiteY29" fmla="*/ 541744 h 1209764"/>
                <a:gd name="connsiteX30" fmla="*/ 1897380 w 2665800"/>
                <a:gd name="connsiteY30" fmla="*/ 465544 h 1209764"/>
                <a:gd name="connsiteX31" fmla="*/ 1973580 w 2665800"/>
                <a:gd name="connsiteY31" fmla="*/ 389344 h 1209764"/>
                <a:gd name="connsiteX32" fmla="*/ 2052320 w 2665800"/>
                <a:gd name="connsiteY32" fmla="*/ 318224 h 1209764"/>
                <a:gd name="connsiteX33" fmla="*/ 2113280 w 2665800"/>
                <a:gd name="connsiteY33" fmla="*/ 254724 h 1209764"/>
                <a:gd name="connsiteX34" fmla="*/ 2174240 w 2665800"/>
                <a:gd name="connsiteY34" fmla="*/ 214084 h 1209764"/>
                <a:gd name="connsiteX35" fmla="*/ 2250440 w 2665800"/>
                <a:gd name="connsiteY35" fmla="*/ 160744 h 1209764"/>
                <a:gd name="connsiteX36" fmla="*/ 2324100 w 2665800"/>
                <a:gd name="connsiteY36" fmla="*/ 112484 h 1209764"/>
                <a:gd name="connsiteX37" fmla="*/ 2385060 w 2665800"/>
                <a:gd name="connsiteY37" fmla="*/ 94704 h 1209764"/>
                <a:gd name="connsiteX38" fmla="*/ 2453640 w 2665800"/>
                <a:gd name="connsiteY38" fmla="*/ 61684 h 1209764"/>
                <a:gd name="connsiteX39" fmla="*/ 2527300 w 2665800"/>
                <a:gd name="connsiteY39" fmla="*/ 41364 h 1209764"/>
                <a:gd name="connsiteX40" fmla="*/ 2600325 w 2665800"/>
                <a:gd name="connsiteY40" fmla="*/ 19139 h 1209764"/>
                <a:gd name="connsiteX41" fmla="*/ 2661285 w 2665800"/>
                <a:gd name="connsiteY41" fmla="*/ 1995 h 1209764"/>
                <a:gd name="connsiteX42" fmla="*/ 2661284 w 2665800"/>
                <a:gd name="connsiteY42" fmla="*/ 91 h 1209764"/>
                <a:gd name="connsiteX0" fmla="*/ 0 w 2756534"/>
                <a:gd name="connsiteY0" fmla="*/ 1213483 h 1213483"/>
                <a:gd name="connsiteX1" fmla="*/ 673100 w 2756534"/>
                <a:gd name="connsiteY1" fmla="*/ 1213483 h 1213483"/>
                <a:gd name="connsiteX2" fmla="*/ 741680 w 2756534"/>
                <a:gd name="connsiteY2" fmla="*/ 1208403 h 1213483"/>
                <a:gd name="connsiteX3" fmla="*/ 833120 w 2756534"/>
                <a:gd name="connsiteY3" fmla="*/ 1200783 h 1213483"/>
                <a:gd name="connsiteX4" fmla="*/ 886460 w 2756534"/>
                <a:gd name="connsiteY4" fmla="*/ 1193163 h 1213483"/>
                <a:gd name="connsiteX5" fmla="*/ 939800 w 2756534"/>
                <a:gd name="connsiteY5" fmla="*/ 1183003 h 1213483"/>
                <a:gd name="connsiteX6" fmla="*/ 993140 w 2756534"/>
                <a:gd name="connsiteY6" fmla="*/ 1167763 h 1213483"/>
                <a:gd name="connsiteX7" fmla="*/ 1054100 w 2756534"/>
                <a:gd name="connsiteY7" fmla="*/ 1144903 h 1213483"/>
                <a:gd name="connsiteX8" fmla="*/ 1104900 w 2756534"/>
                <a:gd name="connsiteY8" fmla="*/ 1129663 h 1213483"/>
                <a:gd name="connsiteX9" fmla="*/ 1143000 w 2756534"/>
                <a:gd name="connsiteY9" fmla="*/ 1111883 h 1213483"/>
                <a:gd name="connsiteX10" fmla="*/ 1176020 w 2756534"/>
                <a:gd name="connsiteY10" fmla="*/ 1096643 h 1213483"/>
                <a:gd name="connsiteX11" fmla="*/ 1211580 w 2756534"/>
                <a:gd name="connsiteY11" fmla="*/ 1083943 h 1213483"/>
                <a:gd name="connsiteX12" fmla="*/ 1247140 w 2756534"/>
                <a:gd name="connsiteY12" fmla="*/ 1061083 h 1213483"/>
                <a:gd name="connsiteX13" fmla="*/ 1272540 w 2756534"/>
                <a:gd name="connsiteY13" fmla="*/ 1040763 h 1213483"/>
                <a:gd name="connsiteX14" fmla="*/ 1318260 w 2756534"/>
                <a:gd name="connsiteY14" fmla="*/ 1022983 h 1213483"/>
                <a:gd name="connsiteX15" fmla="*/ 1348740 w 2756534"/>
                <a:gd name="connsiteY15" fmla="*/ 997583 h 1213483"/>
                <a:gd name="connsiteX16" fmla="*/ 1371600 w 2756534"/>
                <a:gd name="connsiteY16" fmla="*/ 977263 h 1213483"/>
                <a:gd name="connsiteX17" fmla="*/ 1409700 w 2756534"/>
                <a:gd name="connsiteY17" fmla="*/ 956943 h 1213483"/>
                <a:gd name="connsiteX18" fmla="*/ 1422400 w 2756534"/>
                <a:gd name="connsiteY18" fmla="*/ 939163 h 1213483"/>
                <a:gd name="connsiteX19" fmla="*/ 1452880 w 2756534"/>
                <a:gd name="connsiteY19" fmla="*/ 918843 h 1213483"/>
                <a:gd name="connsiteX20" fmla="*/ 1485900 w 2756534"/>
                <a:gd name="connsiteY20" fmla="*/ 890903 h 1213483"/>
                <a:gd name="connsiteX21" fmla="*/ 1516380 w 2756534"/>
                <a:gd name="connsiteY21" fmla="*/ 860423 h 1213483"/>
                <a:gd name="connsiteX22" fmla="*/ 1546860 w 2756534"/>
                <a:gd name="connsiteY22" fmla="*/ 837563 h 1213483"/>
                <a:gd name="connsiteX23" fmla="*/ 1577340 w 2756534"/>
                <a:gd name="connsiteY23" fmla="*/ 799463 h 1213483"/>
                <a:gd name="connsiteX24" fmla="*/ 1610360 w 2756534"/>
                <a:gd name="connsiteY24" fmla="*/ 768983 h 1213483"/>
                <a:gd name="connsiteX25" fmla="*/ 1643380 w 2756534"/>
                <a:gd name="connsiteY25" fmla="*/ 735963 h 1213483"/>
                <a:gd name="connsiteX26" fmla="*/ 1673860 w 2756534"/>
                <a:gd name="connsiteY26" fmla="*/ 700403 h 1213483"/>
                <a:gd name="connsiteX27" fmla="*/ 1701800 w 2756534"/>
                <a:gd name="connsiteY27" fmla="*/ 675003 h 1213483"/>
                <a:gd name="connsiteX28" fmla="*/ 1752600 w 2756534"/>
                <a:gd name="connsiteY28" fmla="*/ 631823 h 1213483"/>
                <a:gd name="connsiteX29" fmla="*/ 1813560 w 2756534"/>
                <a:gd name="connsiteY29" fmla="*/ 545463 h 1213483"/>
                <a:gd name="connsiteX30" fmla="*/ 1897380 w 2756534"/>
                <a:gd name="connsiteY30" fmla="*/ 469263 h 1213483"/>
                <a:gd name="connsiteX31" fmla="*/ 1973580 w 2756534"/>
                <a:gd name="connsiteY31" fmla="*/ 393063 h 1213483"/>
                <a:gd name="connsiteX32" fmla="*/ 2052320 w 2756534"/>
                <a:gd name="connsiteY32" fmla="*/ 321943 h 1213483"/>
                <a:gd name="connsiteX33" fmla="*/ 2113280 w 2756534"/>
                <a:gd name="connsiteY33" fmla="*/ 258443 h 1213483"/>
                <a:gd name="connsiteX34" fmla="*/ 2174240 w 2756534"/>
                <a:gd name="connsiteY34" fmla="*/ 217803 h 1213483"/>
                <a:gd name="connsiteX35" fmla="*/ 2250440 w 2756534"/>
                <a:gd name="connsiteY35" fmla="*/ 164463 h 1213483"/>
                <a:gd name="connsiteX36" fmla="*/ 2324100 w 2756534"/>
                <a:gd name="connsiteY36" fmla="*/ 116203 h 1213483"/>
                <a:gd name="connsiteX37" fmla="*/ 2385060 w 2756534"/>
                <a:gd name="connsiteY37" fmla="*/ 98423 h 1213483"/>
                <a:gd name="connsiteX38" fmla="*/ 2453640 w 2756534"/>
                <a:gd name="connsiteY38" fmla="*/ 65403 h 1213483"/>
                <a:gd name="connsiteX39" fmla="*/ 2527300 w 2756534"/>
                <a:gd name="connsiteY39" fmla="*/ 45083 h 1213483"/>
                <a:gd name="connsiteX40" fmla="*/ 2600325 w 2756534"/>
                <a:gd name="connsiteY40" fmla="*/ 22858 h 1213483"/>
                <a:gd name="connsiteX41" fmla="*/ 2661285 w 2756534"/>
                <a:gd name="connsiteY41" fmla="*/ 5714 h 1213483"/>
                <a:gd name="connsiteX42" fmla="*/ 2756534 w 2756534"/>
                <a:gd name="connsiteY42" fmla="*/ 0 h 1213483"/>
                <a:gd name="connsiteX0" fmla="*/ 0 w 2763589"/>
                <a:gd name="connsiteY0" fmla="*/ 1215387 h 1215387"/>
                <a:gd name="connsiteX1" fmla="*/ 673100 w 2763589"/>
                <a:gd name="connsiteY1" fmla="*/ 1215387 h 1215387"/>
                <a:gd name="connsiteX2" fmla="*/ 741680 w 2763589"/>
                <a:gd name="connsiteY2" fmla="*/ 1210307 h 1215387"/>
                <a:gd name="connsiteX3" fmla="*/ 833120 w 2763589"/>
                <a:gd name="connsiteY3" fmla="*/ 1202687 h 1215387"/>
                <a:gd name="connsiteX4" fmla="*/ 886460 w 2763589"/>
                <a:gd name="connsiteY4" fmla="*/ 1195067 h 1215387"/>
                <a:gd name="connsiteX5" fmla="*/ 939800 w 2763589"/>
                <a:gd name="connsiteY5" fmla="*/ 1184907 h 1215387"/>
                <a:gd name="connsiteX6" fmla="*/ 993140 w 2763589"/>
                <a:gd name="connsiteY6" fmla="*/ 1169667 h 1215387"/>
                <a:gd name="connsiteX7" fmla="*/ 1054100 w 2763589"/>
                <a:gd name="connsiteY7" fmla="*/ 1146807 h 1215387"/>
                <a:gd name="connsiteX8" fmla="*/ 1104900 w 2763589"/>
                <a:gd name="connsiteY8" fmla="*/ 1131567 h 1215387"/>
                <a:gd name="connsiteX9" fmla="*/ 1143000 w 2763589"/>
                <a:gd name="connsiteY9" fmla="*/ 1113787 h 1215387"/>
                <a:gd name="connsiteX10" fmla="*/ 1176020 w 2763589"/>
                <a:gd name="connsiteY10" fmla="*/ 1098547 h 1215387"/>
                <a:gd name="connsiteX11" fmla="*/ 1211580 w 2763589"/>
                <a:gd name="connsiteY11" fmla="*/ 1085847 h 1215387"/>
                <a:gd name="connsiteX12" fmla="*/ 1247140 w 2763589"/>
                <a:gd name="connsiteY12" fmla="*/ 1062987 h 1215387"/>
                <a:gd name="connsiteX13" fmla="*/ 1272540 w 2763589"/>
                <a:gd name="connsiteY13" fmla="*/ 1042667 h 1215387"/>
                <a:gd name="connsiteX14" fmla="*/ 1318260 w 2763589"/>
                <a:gd name="connsiteY14" fmla="*/ 1024887 h 1215387"/>
                <a:gd name="connsiteX15" fmla="*/ 1348740 w 2763589"/>
                <a:gd name="connsiteY15" fmla="*/ 999487 h 1215387"/>
                <a:gd name="connsiteX16" fmla="*/ 1371600 w 2763589"/>
                <a:gd name="connsiteY16" fmla="*/ 979167 h 1215387"/>
                <a:gd name="connsiteX17" fmla="*/ 1409700 w 2763589"/>
                <a:gd name="connsiteY17" fmla="*/ 958847 h 1215387"/>
                <a:gd name="connsiteX18" fmla="*/ 1422400 w 2763589"/>
                <a:gd name="connsiteY18" fmla="*/ 941067 h 1215387"/>
                <a:gd name="connsiteX19" fmla="*/ 1452880 w 2763589"/>
                <a:gd name="connsiteY19" fmla="*/ 920747 h 1215387"/>
                <a:gd name="connsiteX20" fmla="*/ 1485900 w 2763589"/>
                <a:gd name="connsiteY20" fmla="*/ 892807 h 1215387"/>
                <a:gd name="connsiteX21" fmla="*/ 1516380 w 2763589"/>
                <a:gd name="connsiteY21" fmla="*/ 862327 h 1215387"/>
                <a:gd name="connsiteX22" fmla="*/ 1546860 w 2763589"/>
                <a:gd name="connsiteY22" fmla="*/ 839467 h 1215387"/>
                <a:gd name="connsiteX23" fmla="*/ 1577340 w 2763589"/>
                <a:gd name="connsiteY23" fmla="*/ 801367 h 1215387"/>
                <a:gd name="connsiteX24" fmla="*/ 1610360 w 2763589"/>
                <a:gd name="connsiteY24" fmla="*/ 770887 h 1215387"/>
                <a:gd name="connsiteX25" fmla="*/ 1643380 w 2763589"/>
                <a:gd name="connsiteY25" fmla="*/ 737867 h 1215387"/>
                <a:gd name="connsiteX26" fmla="*/ 1673860 w 2763589"/>
                <a:gd name="connsiteY26" fmla="*/ 702307 h 1215387"/>
                <a:gd name="connsiteX27" fmla="*/ 1701800 w 2763589"/>
                <a:gd name="connsiteY27" fmla="*/ 676907 h 1215387"/>
                <a:gd name="connsiteX28" fmla="*/ 1752600 w 2763589"/>
                <a:gd name="connsiteY28" fmla="*/ 633727 h 1215387"/>
                <a:gd name="connsiteX29" fmla="*/ 1813560 w 2763589"/>
                <a:gd name="connsiteY29" fmla="*/ 547367 h 1215387"/>
                <a:gd name="connsiteX30" fmla="*/ 1897380 w 2763589"/>
                <a:gd name="connsiteY30" fmla="*/ 471167 h 1215387"/>
                <a:gd name="connsiteX31" fmla="*/ 1973580 w 2763589"/>
                <a:gd name="connsiteY31" fmla="*/ 394967 h 1215387"/>
                <a:gd name="connsiteX32" fmla="*/ 2052320 w 2763589"/>
                <a:gd name="connsiteY32" fmla="*/ 323847 h 1215387"/>
                <a:gd name="connsiteX33" fmla="*/ 2113280 w 2763589"/>
                <a:gd name="connsiteY33" fmla="*/ 260347 h 1215387"/>
                <a:gd name="connsiteX34" fmla="*/ 2174240 w 2763589"/>
                <a:gd name="connsiteY34" fmla="*/ 219707 h 1215387"/>
                <a:gd name="connsiteX35" fmla="*/ 2250440 w 2763589"/>
                <a:gd name="connsiteY35" fmla="*/ 166367 h 1215387"/>
                <a:gd name="connsiteX36" fmla="*/ 2324100 w 2763589"/>
                <a:gd name="connsiteY36" fmla="*/ 118107 h 1215387"/>
                <a:gd name="connsiteX37" fmla="*/ 2385060 w 2763589"/>
                <a:gd name="connsiteY37" fmla="*/ 100327 h 1215387"/>
                <a:gd name="connsiteX38" fmla="*/ 2453640 w 2763589"/>
                <a:gd name="connsiteY38" fmla="*/ 67307 h 1215387"/>
                <a:gd name="connsiteX39" fmla="*/ 2527300 w 2763589"/>
                <a:gd name="connsiteY39" fmla="*/ 46987 h 1215387"/>
                <a:gd name="connsiteX40" fmla="*/ 2600325 w 2763589"/>
                <a:gd name="connsiteY40" fmla="*/ 24762 h 1215387"/>
                <a:gd name="connsiteX41" fmla="*/ 2661285 w 2763589"/>
                <a:gd name="connsiteY41" fmla="*/ 7618 h 1215387"/>
                <a:gd name="connsiteX42" fmla="*/ 2756534 w 2763589"/>
                <a:gd name="connsiteY42" fmla="*/ 1904 h 1215387"/>
                <a:gd name="connsiteX43" fmla="*/ 2756534 w 2763589"/>
                <a:gd name="connsiteY43" fmla="*/ 0 h 1215387"/>
                <a:gd name="connsiteX0" fmla="*/ 0 w 2927984"/>
                <a:gd name="connsiteY0" fmla="*/ 1217292 h 1217292"/>
                <a:gd name="connsiteX1" fmla="*/ 673100 w 2927984"/>
                <a:gd name="connsiteY1" fmla="*/ 1217292 h 1217292"/>
                <a:gd name="connsiteX2" fmla="*/ 741680 w 2927984"/>
                <a:gd name="connsiteY2" fmla="*/ 1212212 h 1217292"/>
                <a:gd name="connsiteX3" fmla="*/ 833120 w 2927984"/>
                <a:gd name="connsiteY3" fmla="*/ 1204592 h 1217292"/>
                <a:gd name="connsiteX4" fmla="*/ 886460 w 2927984"/>
                <a:gd name="connsiteY4" fmla="*/ 1196972 h 1217292"/>
                <a:gd name="connsiteX5" fmla="*/ 939800 w 2927984"/>
                <a:gd name="connsiteY5" fmla="*/ 1186812 h 1217292"/>
                <a:gd name="connsiteX6" fmla="*/ 993140 w 2927984"/>
                <a:gd name="connsiteY6" fmla="*/ 1171572 h 1217292"/>
                <a:gd name="connsiteX7" fmla="*/ 1054100 w 2927984"/>
                <a:gd name="connsiteY7" fmla="*/ 1148712 h 1217292"/>
                <a:gd name="connsiteX8" fmla="*/ 1104900 w 2927984"/>
                <a:gd name="connsiteY8" fmla="*/ 1133472 h 1217292"/>
                <a:gd name="connsiteX9" fmla="*/ 1143000 w 2927984"/>
                <a:gd name="connsiteY9" fmla="*/ 1115692 h 1217292"/>
                <a:gd name="connsiteX10" fmla="*/ 1176020 w 2927984"/>
                <a:gd name="connsiteY10" fmla="*/ 1100452 h 1217292"/>
                <a:gd name="connsiteX11" fmla="*/ 1211580 w 2927984"/>
                <a:gd name="connsiteY11" fmla="*/ 1087752 h 1217292"/>
                <a:gd name="connsiteX12" fmla="*/ 1247140 w 2927984"/>
                <a:gd name="connsiteY12" fmla="*/ 1064892 h 1217292"/>
                <a:gd name="connsiteX13" fmla="*/ 1272540 w 2927984"/>
                <a:gd name="connsiteY13" fmla="*/ 1044572 h 1217292"/>
                <a:gd name="connsiteX14" fmla="*/ 1318260 w 2927984"/>
                <a:gd name="connsiteY14" fmla="*/ 1026792 h 1217292"/>
                <a:gd name="connsiteX15" fmla="*/ 1348740 w 2927984"/>
                <a:gd name="connsiteY15" fmla="*/ 1001392 h 1217292"/>
                <a:gd name="connsiteX16" fmla="*/ 1371600 w 2927984"/>
                <a:gd name="connsiteY16" fmla="*/ 981072 h 1217292"/>
                <a:gd name="connsiteX17" fmla="*/ 1409700 w 2927984"/>
                <a:gd name="connsiteY17" fmla="*/ 960752 h 1217292"/>
                <a:gd name="connsiteX18" fmla="*/ 1422400 w 2927984"/>
                <a:gd name="connsiteY18" fmla="*/ 942972 h 1217292"/>
                <a:gd name="connsiteX19" fmla="*/ 1452880 w 2927984"/>
                <a:gd name="connsiteY19" fmla="*/ 922652 h 1217292"/>
                <a:gd name="connsiteX20" fmla="*/ 1485900 w 2927984"/>
                <a:gd name="connsiteY20" fmla="*/ 894712 h 1217292"/>
                <a:gd name="connsiteX21" fmla="*/ 1516380 w 2927984"/>
                <a:gd name="connsiteY21" fmla="*/ 864232 h 1217292"/>
                <a:gd name="connsiteX22" fmla="*/ 1546860 w 2927984"/>
                <a:gd name="connsiteY22" fmla="*/ 841372 h 1217292"/>
                <a:gd name="connsiteX23" fmla="*/ 1577340 w 2927984"/>
                <a:gd name="connsiteY23" fmla="*/ 803272 h 1217292"/>
                <a:gd name="connsiteX24" fmla="*/ 1610360 w 2927984"/>
                <a:gd name="connsiteY24" fmla="*/ 772792 h 1217292"/>
                <a:gd name="connsiteX25" fmla="*/ 1643380 w 2927984"/>
                <a:gd name="connsiteY25" fmla="*/ 739772 h 1217292"/>
                <a:gd name="connsiteX26" fmla="*/ 1673860 w 2927984"/>
                <a:gd name="connsiteY26" fmla="*/ 704212 h 1217292"/>
                <a:gd name="connsiteX27" fmla="*/ 1701800 w 2927984"/>
                <a:gd name="connsiteY27" fmla="*/ 678812 h 1217292"/>
                <a:gd name="connsiteX28" fmla="*/ 1752600 w 2927984"/>
                <a:gd name="connsiteY28" fmla="*/ 635632 h 1217292"/>
                <a:gd name="connsiteX29" fmla="*/ 1813560 w 2927984"/>
                <a:gd name="connsiteY29" fmla="*/ 549272 h 1217292"/>
                <a:gd name="connsiteX30" fmla="*/ 1897380 w 2927984"/>
                <a:gd name="connsiteY30" fmla="*/ 473072 h 1217292"/>
                <a:gd name="connsiteX31" fmla="*/ 1973580 w 2927984"/>
                <a:gd name="connsiteY31" fmla="*/ 396872 h 1217292"/>
                <a:gd name="connsiteX32" fmla="*/ 2052320 w 2927984"/>
                <a:gd name="connsiteY32" fmla="*/ 325752 h 1217292"/>
                <a:gd name="connsiteX33" fmla="*/ 2113280 w 2927984"/>
                <a:gd name="connsiteY33" fmla="*/ 262252 h 1217292"/>
                <a:gd name="connsiteX34" fmla="*/ 2174240 w 2927984"/>
                <a:gd name="connsiteY34" fmla="*/ 221612 h 1217292"/>
                <a:gd name="connsiteX35" fmla="*/ 2250440 w 2927984"/>
                <a:gd name="connsiteY35" fmla="*/ 168272 h 1217292"/>
                <a:gd name="connsiteX36" fmla="*/ 2324100 w 2927984"/>
                <a:gd name="connsiteY36" fmla="*/ 120012 h 1217292"/>
                <a:gd name="connsiteX37" fmla="*/ 2385060 w 2927984"/>
                <a:gd name="connsiteY37" fmla="*/ 102232 h 1217292"/>
                <a:gd name="connsiteX38" fmla="*/ 2453640 w 2927984"/>
                <a:gd name="connsiteY38" fmla="*/ 69212 h 1217292"/>
                <a:gd name="connsiteX39" fmla="*/ 2527300 w 2927984"/>
                <a:gd name="connsiteY39" fmla="*/ 48892 h 1217292"/>
                <a:gd name="connsiteX40" fmla="*/ 2600325 w 2927984"/>
                <a:gd name="connsiteY40" fmla="*/ 26667 h 1217292"/>
                <a:gd name="connsiteX41" fmla="*/ 2661285 w 2927984"/>
                <a:gd name="connsiteY41" fmla="*/ 9523 h 1217292"/>
                <a:gd name="connsiteX42" fmla="*/ 2756534 w 2927984"/>
                <a:gd name="connsiteY42" fmla="*/ 3809 h 1217292"/>
                <a:gd name="connsiteX43" fmla="*/ 2927984 w 2927984"/>
                <a:gd name="connsiteY43" fmla="*/ 0 h 1217292"/>
                <a:gd name="connsiteX0" fmla="*/ 0 w 2941243"/>
                <a:gd name="connsiteY0" fmla="*/ 1219197 h 1219197"/>
                <a:gd name="connsiteX1" fmla="*/ 673100 w 2941243"/>
                <a:gd name="connsiteY1" fmla="*/ 1219197 h 1219197"/>
                <a:gd name="connsiteX2" fmla="*/ 741680 w 2941243"/>
                <a:gd name="connsiteY2" fmla="*/ 1214117 h 1219197"/>
                <a:gd name="connsiteX3" fmla="*/ 833120 w 2941243"/>
                <a:gd name="connsiteY3" fmla="*/ 1206497 h 1219197"/>
                <a:gd name="connsiteX4" fmla="*/ 886460 w 2941243"/>
                <a:gd name="connsiteY4" fmla="*/ 1198877 h 1219197"/>
                <a:gd name="connsiteX5" fmla="*/ 939800 w 2941243"/>
                <a:gd name="connsiteY5" fmla="*/ 1188717 h 1219197"/>
                <a:gd name="connsiteX6" fmla="*/ 993140 w 2941243"/>
                <a:gd name="connsiteY6" fmla="*/ 1173477 h 1219197"/>
                <a:gd name="connsiteX7" fmla="*/ 1054100 w 2941243"/>
                <a:gd name="connsiteY7" fmla="*/ 1150617 h 1219197"/>
                <a:gd name="connsiteX8" fmla="*/ 1104900 w 2941243"/>
                <a:gd name="connsiteY8" fmla="*/ 1135377 h 1219197"/>
                <a:gd name="connsiteX9" fmla="*/ 1143000 w 2941243"/>
                <a:gd name="connsiteY9" fmla="*/ 1117597 h 1219197"/>
                <a:gd name="connsiteX10" fmla="*/ 1176020 w 2941243"/>
                <a:gd name="connsiteY10" fmla="*/ 1102357 h 1219197"/>
                <a:gd name="connsiteX11" fmla="*/ 1211580 w 2941243"/>
                <a:gd name="connsiteY11" fmla="*/ 1089657 h 1219197"/>
                <a:gd name="connsiteX12" fmla="*/ 1247140 w 2941243"/>
                <a:gd name="connsiteY12" fmla="*/ 1066797 h 1219197"/>
                <a:gd name="connsiteX13" fmla="*/ 1272540 w 2941243"/>
                <a:gd name="connsiteY13" fmla="*/ 1046477 h 1219197"/>
                <a:gd name="connsiteX14" fmla="*/ 1318260 w 2941243"/>
                <a:gd name="connsiteY14" fmla="*/ 1028697 h 1219197"/>
                <a:gd name="connsiteX15" fmla="*/ 1348740 w 2941243"/>
                <a:gd name="connsiteY15" fmla="*/ 1003297 h 1219197"/>
                <a:gd name="connsiteX16" fmla="*/ 1371600 w 2941243"/>
                <a:gd name="connsiteY16" fmla="*/ 982977 h 1219197"/>
                <a:gd name="connsiteX17" fmla="*/ 1409700 w 2941243"/>
                <a:gd name="connsiteY17" fmla="*/ 962657 h 1219197"/>
                <a:gd name="connsiteX18" fmla="*/ 1422400 w 2941243"/>
                <a:gd name="connsiteY18" fmla="*/ 944877 h 1219197"/>
                <a:gd name="connsiteX19" fmla="*/ 1452880 w 2941243"/>
                <a:gd name="connsiteY19" fmla="*/ 924557 h 1219197"/>
                <a:gd name="connsiteX20" fmla="*/ 1485900 w 2941243"/>
                <a:gd name="connsiteY20" fmla="*/ 896617 h 1219197"/>
                <a:gd name="connsiteX21" fmla="*/ 1516380 w 2941243"/>
                <a:gd name="connsiteY21" fmla="*/ 866137 h 1219197"/>
                <a:gd name="connsiteX22" fmla="*/ 1546860 w 2941243"/>
                <a:gd name="connsiteY22" fmla="*/ 843277 h 1219197"/>
                <a:gd name="connsiteX23" fmla="*/ 1577340 w 2941243"/>
                <a:gd name="connsiteY23" fmla="*/ 805177 h 1219197"/>
                <a:gd name="connsiteX24" fmla="*/ 1610360 w 2941243"/>
                <a:gd name="connsiteY24" fmla="*/ 774697 h 1219197"/>
                <a:gd name="connsiteX25" fmla="*/ 1643380 w 2941243"/>
                <a:gd name="connsiteY25" fmla="*/ 741677 h 1219197"/>
                <a:gd name="connsiteX26" fmla="*/ 1673860 w 2941243"/>
                <a:gd name="connsiteY26" fmla="*/ 706117 h 1219197"/>
                <a:gd name="connsiteX27" fmla="*/ 1701800 w 2941243"/>
                <a:gd name="connsiteY27" fmla="*/ 680717 h 1219197"/>
                <a:gd name="connsiteX28" fmla="*/ 1752600 w 2941243"/>
                <a:gd name="connsiteY28" fmla="*/ 637537 h 1219197"/>
                <a:gd name="connsiteX29" fmla="*/ 1813560 w 2941243"/>
                <a:gd name="connsiteY29" fmla="*/ 551177 h 1219197"/>
                <a:gd name="connsiteX30" fmla="*/ 1897380 w 2941243"/>
                <a:gd name="connsiteY30" fmla="*/ 474977 h 1219197"/>
                <a:gd name="connsiteX31" fmla="*/ 1973580 w 2941243"/>
                <a:gd name="connsiteY31" fmla="*/ 398777 h 1219197"/>
                <a:gd name="connsiteX32" fmla="*/ 2052320 w 2941243"/>
                <a:gd name="connsiteY32" fmla="*/ 327657 h 1219197"/>
                <a:gd name="connsiteX33" fmla="*/ 2113280 w 2941243"/>
                <a:gd name="connsiteY33" fmla="*/ 264157 h 1219197"/>
                <a:gd name="connsiteX34" fmla="*/ 2174240 w 2941243"/>
                <a:gd name="connsiteY34" fmla="*/ 223517 h 1219197"/>
                <a:gd name="connsiteX35" fmla="*/ 2250440 w 2941243"/>
                <a:gd name="connsiteY35" fmla="*/ 170177 h 1219197"/>
                <a:gd name="connsiteX36" fmla="*/ 2324100 w 2941243"/>
                <a:gd name="connsiteY36" fmla="*/ 121917 h 1219197"/>
                <a:gd name="connsiteX37" fmla="*/ 2385060 w 2941243"/>
                <a:gd name="connsiteY37" fmla="*/ 104137 h 1219197"/>
                <a:gd name="connsiteX38" fmla="*/ 2453640 w 2941243"/>
                <a:gd name="connsiteY38" fmla="*/ 71117 h 1219197"/>
                <a:gd name="connsiteX39" fmla="*/ 2527300 w 2941243"/>
                <a:gd name="connsiteY39" fmla="*/ 50797 h 1219197"/>
                <a:gd name="connsiteX40" fmla="*/ 2600325 w 2941243"/>
                <a:gd name="connsiteY40" fmla="*/ 28572 h 1219197"/>
                <a:gd name="connsiteX41" fmla="*/ 2661285 w 2941243"/>
                <a:gd name="connsiteY41" fmla="*/ 11428 h 1219197"/>
                <a:gd name="connsiteX42" fmla="*/ 2756534 w 2941243"/>
                <a:gd name="connsiteY42" fmla="*/ 5714 h 1219197"/>
                <a:gd name="connsiteX43" fmla="*/ 2927984 w 2941243"/>
                <a:gd name="connsiteY43" fmla="*/ 1905 h 1219197"/>
                <a:gd name="connsiteX44" fmla="*/ 2929888 w 2941243"/>
                <a:gd name="connsiteY44" fmla="*/ 0 h 1219197"/>
                <a:gd name="connsiteX0" fmla="*/ 0 w 3215638"/>
                <a:gd name="connsiteY0" fmla="*/ 1217640 h 1217640"/>
                <a:gd name="connsiteX1" fmla="*/ 673100 w 3215638"/>
                <a:gd name="connsiteY1" fmla="*/ 1217640 h 1217640"/>
                <a:gd name="connsiteX2" fmla="*/ 741680 w 3215638"/>
                <a:gd name="connsiteY2" fmla="*/ 1212560 h 1217640"/>
                <a:gd name="connsiteX3" fmla="*/ 833120 w 3215638"/>
                <a:gd name="connsiteY3" fmla="*/ 1204940 h 1217640"/>
                <a:gd name="connsiteX4" fmla="*/ 886460 w 3215638"/>
                <a:gd name="connsiteY4" fmla="*/ 1197320 h 1217640"/>
                <a:gd name="connsiteX5" fmla="*/ 939800 w 3215638"/>
                <a:gd name="connsiteY5" fmla="*/ 1187160 h 1217640"/>
                <a:gd name="connsiteX6" fmla="*/ 993140 w 3215638"/>
                <a:gd name="connsiteY6" fmla="*/ 1171920 h 1217640"/>
                <a:gd name="connsiteX7" fmla="*/ 1054100 w 3215638"/>
                <a:gd name="connsiteY7" fmla="*/ 1149060 h 1217640"/>
                <a:gd name="connsiteX8" fmla="*/ 1104900 w 3215638"/>
                <a:gd name="connsiteY8" fmla="*/ 1133820 h 1217640"/>
                <a:gd name="connsiteX9" fmla="*/ 1143000 w 3215638"/>
                <a:gd name="connsiteY9" fmla="*/ 1116040 h 1217640"/>
                <a:gd name="connsiteX10" fmla="*/ 1176020 w 3215638"/>
                <a:gd name="connsiteY10" fmla="*/ 1100800 h 1217640"/>
                <a:gd name="connsiteX11" fmla="*/ 1211580 w 3215638"/>
                <a:gd name="connsiteY11" fmla="*/ 1088100 h 1217640"/>
                <a:gd name="connsiteX12" fmla="*/ 1247140 w 3215638"/>
                <a:gd name="connsiteY12" fmla="*/ 1065240 h 1217640"/>
                <a:gd name="connsiteX13" fmla="*/ 1272540 w 3215638"/>
                <a:gd name="connsiteY13" fmla="*/ 1044920 h 1217640"/>
                <a:gd name="connsiteX14" fmla="*/ 1318260 w 3215638"/>
                <a:gd name="connsiteY14" fmla="*/ 1027140 h 1217640"/>
                <a:gd name="connsiteX15" fmla="*/ 1348740 w 3215638"/>
                <a:gd name="connsiteY15" fmla="*/ 1001740 h 1217640"/>
                <a:gd name="connsiteX16" fmla="*/ 1371600 w 3215638"/>
                <a:gd name="connsiteY16" fmla="*/ 981420 h 1217640"/>
                <a:gd name="connsiteX17" fmla="*/ 1409700 w 3215638"/>
                <a:gd name="connsiteY17" fmla="*/ 961100 h 1217640"/>
                <a:gd name="connsiteX18" fmla="*/ 1422400 w 3215638"/>
                <a:gd name="connsiteY18" fmla="*/ 943320 h 1217640"/>
                <a:gd name="connsiteX19" fmla="*/ 1452880 w 3215638"/>
                <a:gd name="connsiteY19" fmla="*/ 923000 h 1217640"/>
                <a:gd name="connsiteX20" fmla="*/ 1485900 w 3215638"/>
                <a:gd name="connsiteY20" fmla="*/ 895060 h 1217640"/>
                <a:gd name="connsiteX21" fmla="*/ 1516380 w 3215638"/>
                <a:gd name="connsiteY21" fmla="*/ 864580 h 1217640"/>
                <a:gd name="connsiteX22" fmla="*/ 1546860 w 3215638"/>
                <a:gd name="connsiteY22" fmla="*/ 841720 h 1217640"/>
                <a:gd name="connsiteX23" fmla="*/ 1577340 w 3215638"/>
                <a:gd name="connsiteY23" fmla="*/ 803620 h 1217640"/>
                <a:gd name="connsiteX24" fmla="*/ 1610360 w 3215638"/>
                <a:gd name="connsiteY24" fmla="*/ 773140 h 1217640"/>
                <a:gd name="connsiteX25" fmla="*/ 1643380 w 3215638"/>
                <a:gd name="connsiteY25" fmla="*/ 740120 h 1217640"/>
                <a:gd name="connsiteX26" fmla="*/ 1673860 w 3215638"/>
                <a:gd name="connsiteY26" fmla="*/ 704560 h 1217640"/>
                <a:gd name="connsiteX27" fmla="*/ 1701800 w 3215638"/>
                <a:gd name="connsiteY27" fmla="*/ 679160 h 1217640"/>
                <a:gd name="connsiteX28" fmla="*/ 1752600 w 3215638"/>
                <a:gd name="connsiteY28" fmla="*/ 635980 h 1217640"/>
                <a:gd name="connsiteX29" fmla="*/ 1813560 w 3215638"/>
                <a:gd name="connsiteY29" fmla="*/ 549620 h 1217640"/>
                <a:gd name="connsiteX30" fmla="*/ 1897380 w 3215638"/>
                <a:gd name="connsiteY30" fmla="*/ 473420 h 1217640"/>
                <a:gd name="connsiteX31" fmla="*/ 1973580 w 3215638"/>
                <a:gd name="connsiteY31" fmla="*/ 397220 h 1217640"/>
                <a:gd name="connsiteX32" fmla="*/ 2052320 w 3215638"/>
                <a:gd name="connsiteY32" fmla="*/ 326100 h 1217640"/>
                <a:gd name="connsiteX33" fmla="*/ 2113280 w 3215638"/>
                <a:gd name="connsiteY33" fmla="*/ 262600 h 1217640"/>
                <a:gd name="connsiteX34" fmla="*/ 2174240 w 3215638"/>
                <a:gd name="connsiteY34" fmla="*/ 221960 h 1217640"/>
                <a:gd name="connsiteX35" fmla="*/ 2250440 w 3215638"/>
                <a:gd name="connsiteY35" fmla="*/ 168620 h 1217640"/>
                <a:gd name="connsiteX36" fmla="*/ 2324100 w 3215638"/>
                <a:gd name="connsiteY36" fmla="*/ 120360 h 1217640"/>
                <a:gd name="connsiteX37" fmla="*/ 2385060 w 3215638"/>
                <a:gd name="connsiteY37" fmla="*/ 102580 h 1217640"/>
                <a:gd name="connsiteX38" fmla="*/ 2453640 w 3215638"/>
                <a:gd name="connsiteY38" fmla="*/ 69560 h 1217640"/>
                <a:gd name="connsiteX39" fmla="*/ 2527300 w 3215638"/>
                <a:gd name="connsiteY39" fmla="*/ 49240 h 1217640"/>
                <a:gd name="connsiteX40" fmla="*/ 2600325 w 3215638"/>
                <a:gd name="connsiteY40" fmla="*/ 27015 h 1217640"/>
                <a:gd name="connsiteX41" fmla="*/ 2661285 w 3215638"/>
                <a:gd name="connsiteY41" fmla="*/ 9871 h 1217640"/>
                <a:gd name="connsiteX42" fmla="*/ 2756534 w 3215638"/>
                <a:gd name="connsiteY42" fmla="*/ 4157 h 1217640"/>
                <a:gd name="connsiteX43" fmla="*/ 2927984 w 3215638"/>
                <a:gd name="connsiteY43" fmla="*/ 348 h 1217640"/>
                <a:gd name="connsiteX44" fmla="*/ 3215638 w 3215638"/>
                <a:gd name="connsiteY44" fmla="*/ 348 h 1217640"/>
                <a:gd name="connsiteX0" fmla="*/ 0 w 3235882"/>
                <a:gd name="connsiteY0" fmla="*/ 1217640 h 1217640"/>
                <a:gd name="connsiteX1" fmla="*/ 673100 w 3235882"/>
                <a:gd name="connsiteY1" fmla="*/ 1217640 h 1217640"/>
                <a:gd name="connsiteX2" fmla="*/ 741680 w 3235882"/>
                <a:gd name="connsiteY2" fmla="*/ 1212560 h 1217640"/>
                <a:gd name="connsiteX3" fmla="*/ 833120 w 3235882"/>
                <a:gd name="connsiteY3" fmla="*/ 1204940 h 1217640"/>
                <a:gd name="connsiteX4" fmla="*/ 886460 w 3235882"/>
                <a:gd name="connsiteY4" fmla="*/ 1197320 h 1217640"/>
                <a:gd name="connsiteX5" fmla="*/ 939800 w 3235882"/>
                <a:gd name="connsiteY5" fmla="*/ 1187160 h 1217640"/>
                <a:gd name="connsiteX6" fmla="*/ 993140 w 3235882"/>
                <a:gd name="connsiteY6" fmla="*/ 1171920 h 1217640"/>
                <a:gd name="connsiteX7" fmla="*/ 1054100 w 3235882"/>
                <a:gd name="connsiteY7" fmla="*/ 1149060 h 1217640"/>
                <a:gd name="connsiteX8" fmla="*/ 1104900 w 3235882"/>
                <a:gd name="connsiteY8" fmla="*/ 1133820 h 1217640"/>
                <a:gd name="connsiteX9" fmla="*/ 1143000 w 3235882"/>
                <a:gd name="connsiteY9" fmla="*/ 1116040 h 1217640"/>
                <a:gd name="connsiteX10" fmla="*/ 1176020 w 3235882"/>
                <a:gd name="connsiteY10" fmla="*/ 1100800 h 1217640"/>
                <a:gd name="connsiteX11" fmla="*/ 1211580 w 3235882"/>
                <a:gd name="connsiteY11" fmla="*/ 1088100 h 1217640"/>
                <a:gd name="connsiteX12" fmla="*/ 1247140 w 3235882"/>
                <a:gd name="connsiteY12" fmla="*/ 1065240 h 1217640"/>
                <a:gd name="connsiteX13" fmla="*/ 1272540 w 3235882"/>
                <a:gd name="connsiteY13" fmla="*/ 1044920 h 1217640"/>
                <a:gd name="connsiteX14" fmla="*/ 1318260 w 3235882"/>
                <a:gd name="connsiteY14" fmla="*/ 1027140 h 1217640"/>
                <a:gd name="connsiteX15" fmla="*/ 1348740 w 3235882"/>
                <a:gd name="connsiteY15" fmla="*/ 1001740 h 1217640"/>
                <a:gd name="connsiteX16" fmla="*/ 1371600 w 3235882"/>
                <a:gd name="connsiteY16" fmla="*/ 981420 h 1217640"/>
                <a:gd name="connsiteX17" fmla="*/ 1409700 w 3235882"/>
                <a:gd name="connsiteY17" fmla="*/ 961100 h 1217640"/>
                <a:gd name="connsiteX18" fmla="*/ 1422400 w 3235882"/>
                <a:gd name="connsiteY18" fmla="*/ 943320 h 1217640"/>
                <a:gd name="connsiteX19" fmla="*/ 1452880 w 3235882"/>
                <a:gd name="connsiteY19" fmla="*/ 923000 h 1217640"/>
                <a:gd name="connsiteX20" fmla="*/ 1485900 w 3235882"/>
                <a:gd name="connsiteY20" fmla="*/ 895060 h 1217640"/>
                <a:gd name="connsiteX21" fmla="*/ 1516380 w 3235882"/>
                <a:gd name="connsiteY21" fmla="*/ 864580 h 1217640"/>
                <a:gd name="connsiteX22" fmla="*/ 1546860 w 3235882"/>
                <a:gd name="connsiteY22" fmla="*/ 841720 h 1217640"/>
                <a:gd name="connsiteX23" fmla="*/ 1577340 w 3235882"/>
                <a:gd name="connsiteY23" fmla="*/ 803620 h 1217640"/>
                <a:gd name="connsiteX24" fmla="*/ 1610360 w 3235882"/>
                <a:gd name="connsiteY24" fmla="*/ 773140 h 1217640"/>
                <a:gd name="connsiteX25" fmla="*/ 1643380 w 3235882"/>
                <a:gd name="connsiteY25" fmla="*/ 740120 h 1217640"/>
                <a:gd name="connsiteX26" fmla="*/ 1673860 w 3235882"/>
                <a:gd name="connsiteY26" fmla="*/ 704560 h 1217640"/>
                <a:gd name="connsiteX27" fmla="*/ 1701800 w 3235882"/>
                <a:gd name="connsiteY27" fmla="*/ 679160 h 1217640"/>
                <a:gd name="connsiteX28" fmla="*/ 1752600 w 3235882"/>
                <a:gd name="connsiteY28" fmla="*/ 635980 h 1217640"/>
                <a:gd name="connsiteX29" fmla="*/ 1813560 w 3235882"/>
                <a:gd name="connsiteY29" fmla="*/ 549620 h 1217640"/>
                <a:gd name="connsiteX30" fmla="*/ 1897380 w 3235882"/>
                <a:gd name="connsiteY30" fmla="*/ 473420 h 1217640"/>
                <a:gd name="connsiteX31" fmla="*/ 1973580 w 3235882"/>
                <a:gd name="connsiteY31" fmla="*/ 397220 h 1217640"/>
                <a:gd name="connsiteX32" fmla="*/ 2052320 w 3235882"/>
                <a:gd name="connsiteY32" fmla="*/ 326100 h 1217640"/>
                <a:gd name="connsiteX33" fmla="*/ 2113280 w 3235882"/>
                <a:gd name="connsiteY33" fmla="*/ 262600 h 1217640"/>
                <a:gd name="connsiteX34" fmla="*/ 2174240 w 3235882"/>
                <a:gd name="connsiteY34" fmla="*/ 221960 h 1217640"/>
                <a:gd name="connsiteX35" fmla="*/ 2250440 w 3235882"/>
                <a:gd name="connsiteY35" fmla="*/ 168620 h 1217640"/>
                <a:gd name="connsiteX36" fmla="*/ 2324100 w 3235882"/>
                <a:gd name="connsiteY36" fmla="*/ 120360 h 1217640"/>
                <a:gd name="connsiteX37" fmla="*/ 2385060 w 3235882"/>
                <a:gd name="connsiteY37" fmla="*/ 102580 h 1217640"/>
                <a:gd name="connsiteX38" fmla="*/ 2453640 w 3235882"/>
                <a:gd name="connsiteY38" fmla="*/ 69560 h 1217640"/>
                <a:gd name="connsiteX39" fmla="*/ 2527300 w 3235882"/>
                <a:gd name="connsiteY39" fmla="*/ 49240 h 1217640"/>
                <a:gd name="connsiteX40" fmla="*/ 2600325 w 3235882"/>
                <a:gd name="connsiteY40" fmla="*/ 27015 h 1217640"/>
                <a:gd name="connsiteX41" fmla="*/ 2661285 w 3235882"/>
                <a:gd name="connsiteY41" fmla="*/ 9871 h 1217640"/>
                <a:gd name="connsiteX42" fmla="*/ 2756534 w 3235882"/>
                <a:gd name="connsiteY42" fmla="*/ 4157 h 1217640"/>
                <a:gd name="connsiteX43" fmla="*/ 2927984 w 3235882"/>
                <a:gd name="connsiteY43" fmla="*/ 348 h 1217640"/>
                <a:gd name="connsiteX44" fmla="*/ 3215638 w 3235882"/>
                <a:gd name="connsiteY44" fmla="*/ 348 h 1217640"/>
                <a:gd name="connsiteX45" fmla="*/ 3211827 w 3235882"/>
                <a:gd name="connsiteY45" fmla="*/ 4158 h 1217640"/>
                <a:gd name="connsiteX0" fmla="*/ 0 w 4196712"/>
                <a:gd name="connsiteY0" fmla="*/ 1226817 h 1226817"/>
                <a:gd name="connsiteX1" fmla="*/ 673100 w 4196712"/>
                <a:gd name="connsiteY1" fmla="*/ 1226817 h 1226817"/>
                <a:gd name="connsiteX2" fmla="*/ 741680 w 4196712"/>
                <a:gd name="connsiteY2" fmla="*/ 1221737 h 1226817"/>
                <a:gd name="connsiteX3" fmla="*/ 833120 w 4196712"/>
                <a:gd name="connsiteY3" fmla="*/ 1214117 h 1226817"/>
                <a:gd name="connsiteX4" fmla="*/ 886460 w 4196712"/>
                <a:gd name="connsiteY4" fmla="*/ 1206497 h 1226817"/>
                <a:gd name="connsiteX5" fmla="*/ 939800 w 4196712"/>
                <a:gd name="connsiteY5" fmla="*/ 1196337 h 1226817"/>
                <a:gd name="connsiteX6" fmla="*/ 993140 w 4196712"/>
                <a:gd name="connsiteY6" fmla="*/ 1181097 h 1226817"/>
                <a:gd name="connsiteX7" fmla="*/ 1054100 w 4196712"/>
                <a:gd name="connsiteY7" fmla="*/ 1158237 h 1226817"/>
                <a:gd name="connsiteX8" fmla="*/ 1104900 w 4196712"/>
                <a:gd name="connsiteY8" fmla="*/ 1142997 h 1226817"/>
                <a:gd name="connsiteX9" fmla="*/ 1143000 w 4196712"/>
                <a:gd name="connsiteY9" fmla="*/ 1125217 h 1226817"/>
                <a:gd name="connsiteX10" fmla="*/ 1176020 w 4196712"/>
                <a:gd name="connsiteY10" fmla="*/ 1109977 h 1226817"/>
                <a:gd name="connsiteX11" fmla="*/ 1211580 w 4196712"/>
                <a:gd name="connsiteY11" fmla="*/ 1097277 h 1226817"/>
                <a:gd name="connsiteX12" fmla="*/ 1247140 w 4196712"/>
                <a:gd name="connsiteY12" fmla="*/ 1074417 h 1226817"/>
                <a:gd name="connsiteX13" fmla="*/ 1272540 w 4196712"/>
                <a:gd name="connsiteY13" fmla="*/ 1054097 h 1226817"/>
                <a:gd name="connsiteX14" fmla="*/ 1318260 w 4196712"/>
                <a:gd name="connsiteY14" fmla="*/ 1036317 h 1226817"/>
                <a:gd name="connsiteX15" fmla="*/ 1348740 w 4196712"/>
                <a:gd name="connsiteY15" fmla="*/ 1010917 h 1226817"/>
                <a:gd name="connsiteX16" fmla="*/ 1371600 w 4196712"/>
                <a:gd name="connsiteY16" fmla="*/ 990597 h 1226817"/>
                <a:gd name="connsiteX17" fmla="*/ 1409700 w 4196712"/>
                <a:gd name="connsiteY17" fmla="*/ 970277 h 1226817"/>
                <a:gd name="connsiteX18" fmla="*/ 1422400 w 4196712"/>
                <a:gd name="connsiteY18" fmla="*/ 952497 h 1226817"/>
                <a:gd name="connsiteX19" fmla="*/ 1452880 w 4196712"/>
                <a:gd name="connsiteY19" fmla="*/ 932177 h 1226817"/>
                <a:gd name="connsiteX20" fmla="*/ 1485900 w 4196712"/>
                <a:gd name="connsiteY20" fmla="*/ 904237 h 1226817"/>
                <a:gd name="connsiteX21" fmla="*/ 1516380 w 4196712"/>
                <a:gd name="connsiteY21" fmla="*/ 873757 h 1226817"/>
                <a:gd name="connsiteX22" fmla="*/ 1546860 w 4196712"/>
                <a:gd name="connsiteY22" fmla="*/ 850897 h 1226817"/>
                <a:gd name="connsiteX23" fmla="*/ 1577340 w 4196712"/>
                <a:gd name="connsiteY23" fmla="*/ 812797 h 1226817"/>
                <a:gd name="connsiteX24" fmla="*/ 1610360 w 4196712"/>
                <a:gd name="connsiteY24" fmla="*/ 782317 h 1226817"/>
                <a:gd name="connsiteX25" fmla="*/ 1643380 w 4196712"/>
                <a:gd name="connsiteY25" fmla="*/ 749297 h 1226817"/>
                <a:gd name="connsiteX26" fmla="*/ 1673860 w 4196712"/>
                <a:gd name="connsiteY26" fmla="*/ 713737 h 1226817"/>
                <a:gd name="connsiteX27" fmla="*/ 1701800 w 4196712"/>
                <a:gd name="connsiteY27" fmla="*/ 688337 h 1226817"/>
                <a:gd name="connsiteX28" fmla="*/ 1752600 w 4196712"/>
                <a:gd name="connsiteY28" fmla="*/ 645157 h 1226817"/>
                <a:gd name="connsiteX29" fmla="*/ 1813560 w 4196712"/>
                <a:gd name="connsiteY29" fmla="*/ 558797 h 1226817"/>
                <a:gd name="connsiteX30" fmla="*/ 1897380 w 4196712"/>
                <a:gd name="connsiteY30" fmla="*/ 482597 h 1226817"/>
                <a:gd name="connsiteX31" fmla="*/ 1973580 w 4196712"/>
                <a:gd name="connsiteY31" fmla="*/ 406397 h 1226817"/>
                <a:gd name="connsiteX32" fmla="*/ 2052320 w 4196712"/>
                <a:gd name="connsiteY32" fmla="*/ 335277 h 1226817"/>
                <a:gd name="connsiteX33" fmla="*/ 2113280 w 4196712"/>
                <a:gd name="connsiteY33" fmla="*/ 271777 h 1226817"/>
                <a:gd name="connsiteX34" fmla="*/ 2174240 w 4196712"/>
                <a:gd name="connsiteY34" fmla="*/ 231137 h 1226817"/>
                <a:gd name="connsiteX35" fmla="*/ 2250440 w 4196712"/>
                <a:gd name="connsiteY35" fmla="*/ 177797 h 1226817"/>
                <a:gd name="connsiteX36" fmla="*/ 2324100 w 4196712"/>
                <a:gd name="connsiteY36" fmla="*/ 129537 h 1226817"/>
                <a:gd name="connsiteX37" fmla="*/ 2385060 w 4196712"/>
                <a:gd name="connsiteY37" fmla="*/ 111757 h 1226817"/>
                <a:gd name="connsiteX38" fmla="*/ 2453640 w 4196712"/>
                <a:gd name="connsiteY38" fmla="*/ 78737 h 1226817"/>
                <a:gd name="connsiteX39" fmla="*/ 2527300 w 4196712"/>
                <a:gd name="connsiteY39" fmla="*/ 58417 h 1226817"/>
                <a:gd name="connsiteX40" fmla="*/ 2600325 w 4196712"/>
                <a:gd name="connsiteY40" fmla="*/ 36192 h 1226817"/>
                <a:gd name="connsiteX41" fmla="*/ 2661285 w 4196712"/>
                <a:gd name="connsiteY41" fmla="*/ 19048 h 1226817"/>
                <a:gd name="connsiteX42" fmla="*/ 2756534 w 4196712"/>
                <a:gd name="connsiteY42" fmla="*/ 13334 h 1226817"/>
                <a:gd name="connsiteX43" fmla="*/ 2927984 w 4196712"/>
                <a:gd name="connsiteY43" fmla="*/ 9525 h 1226817"/>
                <a:gd name="connsiteX44" fmla="*/ 3215638 w 4196712"/>
                <a:gd name="connsiteY44" fmla="*/ 9525 h 1226817"/>
                <a:gd name="connsiteX45" fmla="*/ 4196712 w 4196712"/>
                <a:gd name="connsiteY45" fmla="*/ 0 h 122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196712" h="1226817">
                  <a:moveTo>
                    <a:pt x="0" y="1226817"/>
                  </a:moveTo>
                  <a:lnTo>
                    <a:pt x="673100" y="1226817"/>
                  </a:lnTo>
                  <a:cubicBezTo>
                    <a:pt x="796713" y="1225970"/>
                    <a:pt x="741680" y="1221737"/>
                    <a:pt x="741680" y="1221737"/>
                  </a:cubicBezTo>
                  <a:lnTo>
                    <a:pt x="833120" y="1214117"/>
                  </a:lnTo>
                  <a:cubicBezTo>
                    <a:pt x="857250" y="1211577"/>
                    <a:pt x="868680" y="1209460"/>
                    <a:pt x="886460" y="1206497"/>
                  </a:cubicBezTo>
                  <a:cubicBezTo>
                    <a:pt x="904240" y="1203534"/>
                    <a:pt x="922020" y="1200570"/>
                    <a:pt x="939800" y="1196337"/>
                  </a:cubicBezTo>
                  <a:cubicBezTo>
                    <a:pt x="957580" y="1192104"/>
                    <a:pt x="974090" y="1187447"/>
                    <a:pt x="993140" y="1181097"/>
                  </a:cubicBezTo>
                  <a:cubicBezTo>
                    <a:pt x="1012190" y="1174747"/>
                    <a:pt x="1035473" y="1164587"/>
                    <a:pt x="1054100" y="1158237"/>
                  </a:cubicBezTo>
                  <a:cubicBezTo>
                    <a:pt x="1072727" y="1151887"/>
                    <a:pt x="1090083" y="1148500"/>
                    <a:pt x="1104900" y="1142997"/>
                  </a:cubicBezTo>
                  <a:cubicBezTo>
                    <a:pt x="1119717" y="1137494"/>
                    <a:pt x="1143000" y="1125217"/>
                    <a:pt x="1143000" y="1125217"/>
                  </a:cubicBezTo>
                  <a:cubicBezTo>
                    <a:pt x="1154853" y="1119714"/>
                    <a:pt x="1164590" y="1114634"/>
                    <a:pt x="1176020" y="1109977"/>
                  </a:cubicBezTo>
                  <a:cubicBezTo>
                    <a:pt x="1187450" y="1105320"/>
                    <a:pt x="1199727" y="1103204"/>
                    <a:pt x="1211580" y="1097277"/>
                  </a:cubicBezTo>
                  <a:cubicBezTo>
                    <a:pt x="1223433" y="1091350"/>
                    <a:pt x="1236980" y="1081614"/>
                    <a:pt x="1247140" y="1074417"/>
                  </a:cubicBezTo>
                  <a:cubicBezTo>
                    <a:pt x="1257300" y="1067220"/>
                    <a:pt x="1260687" y="1060447"/>
                    <a:pt x="1272540" y="1054097"/>
                  </a:cubicBezTo>
                  <a:cubicBezTo>
                    <a:pt x="1284393" y="1047747"/>
                    <a:pt x="1305560" y="1043514"/>
                    <a:pt x="1318260" y="1036317"/>
                  </a:cubicBezTo>
                  <a:cubicBezTo>
                    <a:pt x="1330960" y="1029120"/>
                    <a:pt x="1339850" y="1018537"/>
                    <a:pt x="1348740" y="1010917"/>
                  </a:cubicBezTo>
                  <a:cubicBezTo>
                    <a:pt x="1357630" y="1003297"/>
                    <a:pt x="1361440" y="997370"/>
                    <a:pt x="1371600" y="990597"/>
                  </a:cubicBezTo>
                  <a:cubicBezTo>
                    <a:pt x="1381760" y="983824"/>
                    <a:pt x="1401233" y="976627"/>
                    <a:pt x="1409700" y="970277"/>
                  </a:cubicBezTo>
                  <a:cubicBezTo>
                    <a:pt x="1418167" y="963927"/>
                    <a:pt x="1415203" y="958847"/>
                    <a:pt x="1422400" y="952497"/>
                  </a:cubicBezTo>
                  <a:cubicBezTo>
                    <a:pt x="1429597" y="946147"/>
                    <a:pt x="1442297" y="940220"/>
                    <a:pt x="1452880" y="932177"/>
                  </a:cubicBezTo>
                  <a:cubicBezTo>
                    <a:pt x="1463463" y="924134"/>
                    <a:pt x="1475317" y="913974"/>
                    <a:pt x="1485900" y="904237"/>
                  </a:cubicBezTo>
                  <a:cubicBezTo>
                    <a:pt x="1496483" y="894500"/>
                    <a:pt x="1506220" y="882647"/>
                    <a:pt x="1516380" y="873757"/>
                  </a:cubicBezTo>
                  <a:cubicBezTo>
                    <a:pt x="1526540" y="864867"/>
                    <a:pt x="1536700" y="861057"/>
                    <a:pt x="1546860" y="850897"/>
                  </a:cubicBezTo>
                  <a:cubicBezTo>
                    <a:pt x="1557020" y="840737"/>
                    <a:pt x="1566757" y="824227"/>
                    <a:pt x="1577340" y="812797"/>
                  </a:cubicBezTo>
                  <a:cubicBezTo>
                    <a:pt x="1587923" y="801367"/>
                    <a:pt x="1599353" y="792900"/>
                    <a:pt x="1610360" y="782317"/>
                  </a:cubicBezTo>
                  <a:cubicBezTo>
                    <a:pt x="1621367" y="771734"/>
                    <a:pt x="1632797" y="760727"/>
                    <a:pt x="1643380" y="749297"/>
                  </a:cubicBezTo>
                  <a:cubicBezTo>
                    <a:pt x="1653963" y="737867"/>
                    <a:pt x="1664123" y="723897"/>
                    <a:pt x="1673860" y="713737"/>
                  </a:cubicBezTo>
                  <a:cubicBezTo>
                    <a:pt x="1683597" y="703577"/>
                    <a:pt x="1688677" y="699767"/>
                    <a:pt x="1701800" y="688337"/>
                  </a:cubicBezTo>
                  <a:cubicBezTo>
                    <a:pt x="1714923" y="676907"/>
                    <a:pt x="1733973" y="666747"/>
                    <a:pt x="1752600" y="645157"/>
                  </a:cubicBezTo>
                  <a:cubicBezTo>
                    <a:pt x="1771227" y="623567"/>
                    <a:pt x="1789430" y="585890"/>
                    <a:pt x="1813560" y="558797"/>
                  </a:cubicBezTo>
                  <a:cubicBezTo>
                    <a:pt x="1837690" y="531704"/>
                    <a:pt x="1870710" y="507997"/>
                    <a:pt x="1897380" y="482597"/>
                  </a:cubicBezTo>
                  <a:cubicBezTo>
                    <a:pt x="1924050" y="457197"/>
                    <a:pt x="1947757" y="430950"/>
                    <a:pt x="1973580" y="406397"/>
                  </a:cubicBezTo>
                  <a:cubicBezTo>
                    <a:pt x="1999403" y="381844"/>
                    <a:pt x="2029037" y="357714"/>
                    <a:pt x="2052320" y="335277"/>
                  </a:cubicBezTo>
                  <a:cubicBezTo>
                    <a:pt x="2075603" y="312840"/>
                    <a:pt x="2092960" y="289134"/>
                    <a:pt x="2113280" y="271777"/>
                  </a:cubicBezTo>
                  <a:cubicBezTo>
                    <a:pt x="2133600" y="254420"/>
                    <a:pt x="2151380" y="246800"/>
                    <a:pt x="2174240" y="231137"/>
                  </a:cubicBezTo>
                  <a:cubicBezTo>
                    <a:pt x="2197100" y="215474"/>
                    <a:pt x="2225463" y="194730"/>
                    <a:pt x="2250440" y="177797"/>
                  </a:cubicBezTo>
                  <a:cubicBezTo>
                    <a:pt x="2275417" y="160864"/>
                    <a:pt x="2301663" y="140544"/>
                    <a:pt x="2324100" y="129537"/>
                  </a:cubicBezTo>
                  <a:cubicBezTo>
                    <a:pt x="2346537" y="118530"/>
                    <a:pt x="2363470" y="120224"/>
                    <a:pt x="2385060" y="111757"/>
                  </a:cubicBezTo>
                  <a:cubicBezTo>
                    <a:pt x="2406650" y="103290"/>
                    <a:pt x="2429933" y="87627"/>
                    <a:pt x="2453640" y="78737"/>
                  </a:cubicBezTo>
                  <a:cubicBezTo>
                    <a:pt x="2477347" y="69847"/>
                    <a:pt x="2502323" y="64132"/>
                    <a:pt x="2527300" y="58417"/>
                  </a:cubicBezTo>
                  <a:cubicBezTo>
                    <a:pt x="2540000" y="54819"/>
                    <a:pt x="2599796" y="36457"/>
                    <a:pt x="2600325" y="36192"/>
                  </a:cubicBezTo>
                  <a:cubicBezTo>
                    <a:pt x="2611861" y="31853"/>
                    <a:pt x="2662079" y="19842"/>
                    <a:pt x="2661285" y="19048"/>
                  </a:cubicBezTo>
                  <a:cubicBezTo>
                    <a:pt x="2671445" y="15873"/>
                    <a:pt x="2756534" y="13731"/>
                    <a:pt x="2756534" y="13334"/>
                  </a:cubicBezTo>
                  <a:cubicBezTo>
                    <a:pt x="2772409" y="12064"/>
                    <a:pt x="2927984" y="9922"/>
                    <a:pt x="2927984" y="9525"/>
                  </a:cubicBezTo>
                  <a:cubicBezTo>
                    <a:pt x="2956876" y="8573"/>
                    <a:pt x="3215241" y="9922"/>
                    <a:pt x="3215638" y="9525"/>
                  </a:cubicBezTo>
                  <a:lnTo>
                    <a:pt x="4196712" y="0"/>
                  </a:lnTo>
                </a:path>
              </a:pathLst>
            </a:cu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Freeform 8"/>
            <p:cNvSpPr/>
            <p:nvPr/>
          </p:nvSpPr>
          <p:spPr bwMode="auto">
            <a:xfrm flipH="1">
              <a:off x="5339715" y="2705099"/>
              <a:ext cx="4196712" cy="1226817"/>
            </a:xfrm>
            <a:custGeom>
              <a:avLst/>
              <a:gdLst>
                <a:gd name="connsiteX0" fmla="*/ 0 w 2527300"/>
                <a:gd name="connsiteY0" fmla="*/ 1168400 h 1168400"/>
                <a:gd name="connsiteX1" fmla="*/ 673100 w 2527300"/>
                <a:gd name="connsiteY1" fmla="*/ 1168400 h 1168400"/>
                <a:gd name="connsiteX2" fmla="*/ 741680 w 2527300"/>
                <a:gd name="connsiteY2" fmla="*/ 1163320 h 1168400"/>
                <a:gd name="connsiteX3" fmla="*/ 833120 w 2527300"/>
                <a:gd name="connsiteY3" fmla="*/ 1155700 h 1168400"/>
                <a:gd name="connsiteX4" fmla="*/ 886460 w 2527300"/>
                <a:gd name="connsiteY4" fmla="*/ 1148080 h 1168400"/>
                <a:gd name="connsiteX5" fmla="*/ 939800 w 2527300"/>
                <a:gd name="connsiteY5" fmla="*/ 1137920 h 1168400"/>
                <a:gd name="connsiteX6" fmla="*/ 993140 w 2527300"/>
                <a:gd name="connsiteY6" fmla="*/ 1122680 h 1168400"/>
                <a:gd name="connsiteX7" fmla="*/ 1054100 w 2527300"/>
                <a:gd name="connsiteY7" fmla="*/ 1099820 h 1168400"/>
                <a:gd name="connsiteX8" fmla="*/ 1104900 w 2527300"/>
                <a:gd name="connsiteY8" fmla="*/ 1084580 h 1168400"/>
                <a:gd name="connsiteX9" fmla="*/ 1143000 w 2527300"/>
                <a:gd name="connsiteY9" fmla="*/ 1066800 h 1168400"/>
                <a:gd name="connsiteX10" fmla="*/ 1176020 w 2527300"/>
                <a:gd name="connsiteY10" fmla="*/ 1051560 h 1168400"/>
                <a:gd name="connsiteX11" fmla="*/ 1211580 w 2527300"/>
                <a:gd name="connsiteY11" fmla="*/ 1038860 h 1168400"/>
                <a:gd name="connsiteX12" fmla="*/ 1247140 w 2527300"/>
                <a:gd name="connsiteY12" fmla="*/ 1016000 h 1168400"/>
                <a:gd name="connsiteX13" fmla="*/ 1272540 w 2527300"/>
                <a:gd name="connsiteY13" fmla="*/ 995680 h 1168400"/>
                <a:gd name="connsiteX14" fmla="*/ 1318260 w 2527300"/>
                <a:gd name="connsiteY14" fmla="*/ 977900 h 1168400"/>
                <a:gd name="connsiteX15" fmla="*/ 1348740 w 2527300"/>
                <a:gd name="connsiteY15" fmla="*/ 952500 h 1168400"/>
                <a:gd name="connsiteX16" fmla="*/ 1371600 w 2527300"/>
                <a:gd name="connsiteY16" fmla="*/ 932180 h 1168400"/>
                <a:gd name="connsiteX17" fmla="*/ 1409700 w 2527300"/>
                <a:gd name="connsiteY17" fmla="*/ 911860 h 1168400"/>
                <a:gd name="connsiteX18" fmla="*/ 1422400 w 2527300"/>
                <a:gd name="connsiteY18" fmla="*/ 894080 h 1168400"/>
                <a:gd name="connsiteX19" fmla="*/ 1452880 w 2527300"/>
                <a:gd name="connsiteY19" fmla="*/ 873760 h 1168400"/>
                <a:gd name="connsiteX20" fmla="*/ 1485900 w 2527300"/>
                <a:gd name="connsiteY20" fmla="*/ 845820 h 1168400"/>
                <a:gd name="connsiteX21" fmla="*/ 1516380 w 2527300"/>
                <a:gd name="connsiteY21" fmla="*/ 815340 h 1168400"/>
                <a:gd name="connsiteX22" fmla="*/ 1546860 w 2527300"/>
                <a:gd name="connsiteY22" fmla="*/ 792480 h 1168400"/>
                <a:gd name="connsiteX23" fmla="*/ 1577340 w 2527300"/>
                <a:gd name="connsiteY23" fmla="*/ 754380 h 1168400"/>
                <a:gd name="connsiteX24" fmla="*/ 1610360 w 2527300"/>
                <a:gd name="connsiteY24" fmla="*/ 723900 h 1168400"/>
                <a:gd name="connsiteX25" fmla="*/ 1643380 w 2527300"/>
                <a:gd name="connsiteY25" fmla="*/ 690880 h 1168400"/>
                <a:gd name="connsiteX26" fmla="*/ 1673860 w 2527300"/>
                <a:gd name="connsiteY26" fmla="*/ 655320 h 1168400"/>
                <a:gd name="connsiteX27" fmla="*/ 1701800 w 2527300"/>
                <a:gd name="connsiteY27" fmla="*/ 629920 h 1168400"/>
                <a:gd name="connsiteX28" fmla="*/ 1752600 w 2527300"/>
                <a:gd name="connsiteY28" fmla="*/ 586740 h 1168400"/>
                <a:gd name="connsiteX29" fmla="*/ 1813560 w 2527300"/>
                <a:gd name="connsiteY29" fmla="*/ 500380 h 1168400"/>
                <a:gd name="connsiteX30" fmla="*/ 1897380 w 2527300"/>
                <a:gd name="connsiteY30" fmla="*/ 424180 h 1168400"/>
                <a:gd name="connsiteX31" fmla="*/ 1973580 w 2527300"/>
                <a:gd name="connsiteY31" fmla="*/ 347980 h 1168400"/>
                <a:gd name="connsiteX32" fmla="*/ 2052320 w 2527300"/>
                <a:gd name="connsiteY32" fmla="*/ 276860 h 1168400"/>
                <a:gd name="connsiteX33" fmla="*/ 2113280 w 2527300"/>
                <a:gd name="connsiteY33" fmla="*/ 213360 h 1168400"/>
                <a:gd name="connsiteX34" fmla="*/ 2174240 w 2527300"/>
                <a:gd name="connsiteY34" fmla="*/ 172720 h 1168400"/>
                <a:gd name="connsiteX35" fmla="*/ 2250440 w 2527300"/>
                <a:gd name="connsiteY35" fmla="*/ 119380 h 1168400"/>
                <a:gd name="connsiteX36" fmla="*/ 2324100 w 2527300"/>
                <a:gd name="connsiteY36" fmla="*/ 71120 h 1168400"/>
                <a:gd name="connsiteX37" fmla="*/ 2385060 w 2527300"/>
                <a:gd name="connsiteY37" fmla="*/ 53340 h 1168400"/>
                <a:gd name="connsiteX38" fmla="*/ 2453640 w 2527300"/>
                <a:gd name="connsiteY38" fmla="*/ 20320 h 1168400"/>
                <a:gd name="connsiteX39" fmla="*/ 2527300 w 2527300"/>
                <a:gd name="connsiteY39" fmla="*/ 0 h 1168400"/>
                <a:gd name="connsiteX0" fmla="*/ 0 w 2533545"/>
                <a:gd name="connsiteY0" fmla="*/ 1170327 h 1170327"/>
                <a:gd name="connsiteX1" fmla="*/ 673100 w 2533545"/>
                <a:gd name="connsiteY1" fmla="*/ 1170327 h 1170327"/>
                <a:gd name="connsiteX2" fmla="*/ 741680 w 2533545"/>
                <a:gd name="connsiteY2" fmla="*/ 1165247 h 1170327"/>
                <a:gd name="connsiteX3" fmla="*/ 833120 w 2533545"/>
                <a:gd name="connsiteY3" fmla="*/ 1157627 h 1170327"/>
                <a:gd name="connsiteX4" fmla="*/ 886460 w 2533545"/>
                <a:gd name="connsiteY4" fmla="*/ 1150007 h 1170327"/>
                <a:gd name="connsiteX5" fmla="*/ 939800 w 2533545"/>
                <a:gd name="connsiteY5" fmla="*/ 1139847 h 1170327"/>
                <a:gd name="connsiteX6" fmla="*/ 993140 w 2533545"/>
                <a:gd name="connsiteY6" fmla="*/ 1124607 h 1170327"/>
                <a:gd name="connsiteX7" fmla="*/ 1054100 w 2533545"/>
                <a:gd name="connsiteY7" fmla="*/ 1101747 h 1170327"/>
                <a:gd name="connsiteX8" fmla="*/ 1104900 w 2533545"/>
                <a:gd name="connsiteY8" fmla="*/ 1086507 h 1170327"/>
                <a:gd name="connsiteX9" fmla="*/ 1143000 w 2533545"/>
                <a:gd name="connsiteY9" fmla="*/ 1068727 h 1170327"/>
                <a:gd name="connsiteX10" fmla="*/ 1176020 w 2533545"/>
                <a:gd name="connsiteY10" fmla="*/ 1053487 h 1170327"/>
                <a:gd name="connsiteX11" fmla="*/ 1211580 w 2533545"/>
                <a:gd name="connsiteY11" fmla="*/ 1040787 h 1170327"/>
                <a:gd name="connsiteX12" fmla="*/ 1247140 w 2533545"/>
                <a:gd name="connsiteY12" fmla="*/ 1017927 h 1170327"/>
                <a:gd name="connsiteX13" fmla="*/ 1272540 w 2533545"/>
                <a:gd name="connsiteY13" fmla="*/ 997607 h 1170327"/>
                <a:gd name="connsiteX14" fmla="*/ 1318260 w 2533545"/>
                <a:gd name="connsiteY14" fmla="*/ 979827 h 1170327"/>
                <a:gd name="connsiteX15" fmla="*/ 1348740 w 2533545"/>
                <a:gd name="connsiteY15" fmla="*/ 954427 h 1170327"/>
                <a:gd name="connsiteX16" fmla="*/ 1371600 w 2533545"/>
                <a:gd name="connsiteY16" fmla="*/ 934107 h 1170327"/>
                <a:gd name="connsiteX17" fmla="*/ 1409700 w 2533545"/>
                <a:gd name="connsiteY17" fmla="*/ 913787 h 1170327"/>
                <a:gd name="connsiteX18" fmla="*/ 1422400 w 2533545"/>
                <a:gd name="connsiteY18" fmla="*/ 896007 h 1170327"/>
                <a:gd name="connsiteX19" fmla="*/ 1452880 w 2533545"/>
                <a:gd name="connsiteY19" fmla="*/ 875687 h 1170327"/>
                <a:gd name="connsiteX20" fmla="*/ 1485900 w 2533545"/>
                <a:gd name="connsiteY20" fmla="*/ 847747 h 1170327"/>
                <a:gd name="connsiteX21" fmla="*/ 1516380 w 2533545"/>
                <a:gd name="connsiteY21" fmla="*/ 817267 h 1170327"/>
                <a:gd name="connsiteX22" fmla="*/ 1546860 w 2533545"/>
                <a:gd name="connsiteY22" fmla="*/ 794407 h 1170327"/>
                <a:gd name="connsiteX23" fmla="*/ 1577340 w 2533545"/>
                <a:gd name="connsiteY23" fmla="*/ 756307 h 1170327"/>
                <a:gd name="connsiteX24" fmla="*/ 1610360 w 2533545"/>
                <a:gd name="connsiteY24" fmla="*/ 725827 h 1170327"/>
                <a:gd name="connsiteX25" fmla="*/ 1643380 w 2533545"/>
                <a:gd name="connsiteY25" fmla="*/ 692807 h 1170327"/>
                <a:gd name="connsiteX26" fmla="*/ 1673860 w 2533545"/>
                <a:gd name="connsiteY26" fmla="*/ 657247 h 1170327"/>
                <a:gd name="connsiteX27" fmla="*/ 1701800 w 2533545"/>
                <a:gd name="connsiteY27" fmla="*/ 631847 h 1170327"/>
                <a:gd name="connsiteX28" fmla="*/ 1752600 w 2533545"/>
                <a:gd name="connsiteY28" fmla="*/ 588667 h 1170327"/>
                <a:gd name="connsiteX29" fmla="*/ 1813560 w 2533545"/>
                <a:gd name="connsiteY29" fmla="*/ 502307 h 1170327"/>
                <a:gd name="connsiteX30" fmla="*/ 1897380 w 2533545"/>
                <a:gd name="connsiteY30" fmla="*/ 426107 h 1170327"/>
                <a:gd name="connsiteX31" fmla="*/ 1973580 w 2533545"/>
                <a:gd name="connsiteY31" fmla="*/ 349907 h 1170327"/>
                <a:gd name="connsiteX32" fmla="*/ 2052320 w 2533545"/>
                <a:gd name="connsiteY32" fmla="*/ 278787 h 1170327"/>
                <a:gd name="connsiteX33" fmla="*/ 2113280 w 2533545"/>
                <a:gd name="connsiteY33" fmla="*/ 215287 h 1170327"/>
                <a:gd name="connsiteX34" fmla="*/ 2174240 w 2533545"/>
                <a:gd name="connsiteY34" fmla="*/ 174647 h 1170327"/>
                <a:gd name="connsiteX35" fmla="*/ 2250440 w 2533545"/>
                <a:gd name="connsiteY35" fmla="*/ 121307 h 1170327"/>
                <a:gd name="connsiteX36" fmla="*/ 2324100 w 2533545"/>
                <a:gd name="connsiteY36" fmla="*/ 73047 h 1170327"/>
                <a:gd name="connsiteX37" fmla="*/ 2385060 w 2533545"/>
                <a:gd name="connsiteY37" fmla="*/ 55267 h 1170327"/>
                <a:gd name="connsiteX38" fmla="*/ 2453640 w 2533545"/>
                <a:gd name="connsiteY38" fmla="*/ 22247 h 1170327"/>
                <a:gd name="connsiteX39" fmla="*/ 2527300 w 2533545"/>
                <a:gd name="connsiteY39" fmla="*/ 1927 h 1170327"/>
                <a:gd name="connsiteX40" fmla="*/ 2529840 w 2533545"/>
                <a:gd name="connsiteY40" fmla="*/ 657 h 1170327"/>
                <a:gd name="connsiteX0" fmla="*/ 0 w 2600325"/>
                <a:gd name="connsiteY0" fmla="*/ 1190625 h 1190625"/>
                <a:gd name="connsiteX1" fmla="*/ 673100 w 2600325"/>
                <a:gd name="connsiteY1" fmla="*/ 1190625 h 1190625"/>
                <a:gd name="connsiteX2" fmla="*/ 741680 w 2600325"/>
                <a:gd name="connsiteY2" fmla="*/ 1185545 h 1190625"/>
                <a:gd name="connsiteX3" fmla="*/ 833120 w 2600325"/>
                <a:gd name="connsiteY3" fmla="*/ 1177925 h 1190625"/>
                <a:gd name="connsiteX4" fmla="*/ 886460 w 2600325"/>
                <a:gd name="connsiteY4" fmla="*/ 1170305 h 1190625"/>
                <a:gd name="connsiteX5" fmla="*/ 939800 w 2600325"/>
                <a:gd name="connsiteY5" fmla="*/ 1160145 h 1190625"/>
                <a:gd name="connsiteX6" fmla="*/ 993140 w 2600325"/>
                <a:gd name="connsiteY6" fmla="*/ 1144905 h 1190625"/>
                <a:gd name="connsiteX7" fmla="*/ 1054100 w 2600325"/>
                <a:gd name="connsiteY7" fmla="*/ 1122045 h 1190625"/>
                <a:gd name="connsiteX8" fmla="*/ 1104900 w 2600325"/>
                <a:gd name="connsiteY8" fmla="*/ 1106805 h 1190625"/>
                <a:gd name="connsiteX9" fmla="*/ 1143000 w 2600325"/>
                <a:gd name="connsiteY9" fmla="*/ 1089025 h 1190625"/>
                <a:gd name="connsiteX10" fmla="*/ 1176020 w 2600325"/>
                <a:gd name="connsiteY10" fmla="*/ 1073785 h 1190625"/>
                <a:gd name="connsiteX11" fmla="*/ 1211580 w 2600325"/>
                <a:gd name="connsiteY11" fmla="*/ 1061085 h 1190625"/>
                <a:gd name="connsiteX12" fmla="*/ 1247140 w 2600325"/>
                <a:gd name="connsiteY12" fmla="*/ 1038225 h 1190625"/>
                <a:gd name="connsiteX13" fmla="*/ 1272540 w 2600325"/>
                <a:gd name="connsiteY13" fmla="*/ 1017905 h 1190625"/>
                <a:gd name="connsiteX14" fmla="*/ 1318260 w 2600325"/>
                <a:gd name="connsiteY14" fmla="*/ 1000125 h 1190625"/>
                <a:gd name="connsiteX15" fmla="*/ 1348740 w 2600325"/>
                <a:gd name="connsiteY15" fmla="*/ 974725 h 1190625"/>
                <a:gd name="connsiteX16" fmla="*/ 1371600 w 2600325"/>
                <a:gd name="connsiteY16" fmla="*/ 954405 h 1190625"/>
                <a:gd name="connsiteX17" fmla="*/ 1409700 w 2600325"/>
                <a:gd name="connsiteY17" fmla="*/ 934085 h 1190625"/>
                <a:gd name="connsiteX18" fmla="*/ 1422400 w 2600325"/>
                <a:gd name="connsiteY18" fmla="*/ 916305 h 1190625"/>
                <a:gd name="connsiteX19" fmla="*/ 1452880 w 2600325"/>
                <a:gd name="connsiteY19" fmla="*/ 895985 h 1190625"/>
                <a:gd name="connsiteX20" fmla="*/ 1485900 w 2600325"/>
                <a:gd name="connsiteY20" fmla="*/ 868045 h 1190625"/>
                <a:gd name="connsiteX21" fmla="*/ 1516380 w 2600325"/>
                <a:gd name="connsiteY21" fmla="*/ 837565 h 1190625"/>
                <a:gd name="connsiteX22" fmla="*/ 1546860 w 2600325"/>
                <a:gd name="connsiteY22" fmla="*/ 814705 h 1190625"/>
                <a:gd name="connsiteX23" fmla="*/ 1577340 w 2600325"/>
                <a:gd name="connsiteY23" fmla="*/ 776605 h 1190625"/>
                <a:gd name="connsiteX24" fmla="*/ 1610360 w 2600325"/>
                <a:gd name="connsiteY24" fmla="*/ 746125 h 1190625"/>
                <a:gd name="connsiteX25" fmla="*/ 1643380 w 2600325"/>
                <a:gd name="connsiteY25" fmla="*/ 713105 h 1190625"/>
                <a:gd name="connsiteX26" fmla="*/ 1673860 w 2600325"/>
                <a:gd name="connsiteY26" fmla="*/ 677545 h 1190625"/>
                <a:gd name="connsiteX27" fmla="*/ 1701800 w 2600325"/>
                <a:gd name="connsiteY27" fmla="*/ 652145 h 1190625"/>
                <a:gd name="connsiteX28" fmla="*/ 1752600 w 2600325"/>
                <a:gd name="connsiteY28" fmla="*/ 608965 h 1190625"/>
                <a:gd name="connsiteX29" fmla="*/ 1813560 w 2600325"/>
                <a:gd name="connsiteY29" fmla="*/ 522605 h 1190625"/>
                <a:gd name="connsiteX30" fmla="*/ 1897380 w 2600325"/>
                <a:gd name="connsiteY30" fmla="*/ 446405 h 1190625"/>
                <a:gd name="connsiteX31" fmla="*/ 1973580 w 2600325"/>
                <a:gd name="connsiteY31" fmla="*/ 370205 h 1190625"/>
                <a:gd name="connsiteX32" fmla="*/ 2052320 w 2600325"/>
                <a:gd name="connsiteY32" fmla="*/ 299085 h 1190625"/>
                <a:gd name="connsiteX33" fmla="*/ 2113280 w 2600325"/>
                <a:gd name="connsiteY33" fmla="*/ 235585 h 1190625"/>
                <a:gd name="connsiteX34" fmla="*/ 2174240 w 2600325"/>
                <a:gd name="connsiteY34" fmla="*/ 194945 h 1190625"/>
                <a:gd name="connsiteX35" fmla="*/ 2250440 w 2600325"/>
                <a:gd name="connsiteY35" fmla="*/ 141605 h 1190625"/>
                <a:gd name="connsiteX36" fmla="*/ 2324100 w 2600325"/>
                <a:gd name="connsiteY36" fmla="*/ 93345 h 1190625"/>
                <a:gd name="connsiteX37" fmla="*/ 2385060 w 2600325"/>
                <a:gd name="connsiteY37" fmla="*/ 75565 h 1190625"/>
                <a:gd name="connsiteX38" fmla="*/ 2453640 w 2600325"/>
                <a:gd name="connsiteY38" fmla="*/ 42545 h 1190625"/>
                <a:gd name="connsiteX39" fmla="*/ 2527300 w 2600325"/>
                <a:gd name="connsiteY39" fmla="*/ 22225 h 1190625"/>
                <a:gd name="connsiteX40" fmla="*/ 2600325 w 2600325"/>
                <a:gd name="connsiteY40" fmla="*/ 0 h 1190625"/>
                <a:gd name="connsiteX0" fmla="*/ 0 w 2604754"/>
                <a:gd name="connsiteY0" fmla="*/ 1194434 h 1194434"/>
                <a:gd name="connsiteX1" fmla="*/ 673100 w 2604754"/>
                <a:gd name="connsiteY1" fmla="*/ 1194434 h 1194434"/>
                <a:gd name="connsiteX2" fmla="*/ 741680 w 2604754"/>
                <a:gd name="connsiteY2" fmla="*/ 1189354 h 1194434"/>
                <a:gd name="connsiteX3" fmla="*/ 833120 w 2604754"/>
                <a:gd name="connsiteY3" fmla="*/ 1181734 h 1194434"/>
                <a:gd name="connsiteX4" fmla="*/ 886460 w 2604754"/>
                <a:gd name="connsiteY4" fmla="*/ 1174114 h 1194434"/>
                <a:gd name="connsiteX5" fmla="*/ 939800 w 2604754"/>
                <a:gd name="connsiteY5" fmla="*/ 1163954 h 1194434"/>
                <a:gd name="connsiteX6" fmla="*/ 993140 w 2604754"/>
                <a:gd name="connsiteY6" fmla="*/ 1148714 h 1194434"/>
                <a:gd name="connsiteX7" fmla="*/ 1054100 w 2604754"/>
                <a:gd name="connsiteY7" fmla="*/ 1125854 h 1194434"/>
                <a:gd name="connsiteX8" fmla="*/ 1104900 w 2604754"/>
                <a:gd name="connsiteY8" fmla="*/ 1110614 h 1194434"/>
                <a:gd name="connsiteX9" fmla="*/ 1143000 w 2604754"/>
                <a:gd name="connsiteY9" fmla="*/ 1092834 h 1194434"/>
                <a:gd name="connsiteX10" fmla="*/ 1176020 w 2604754"/>
                <a:gd name="connsiteY10" fmla="*/ 1077594 h 1194434"/>
                <a:gd name="connsiteX11" fmla="*/ 1211580 w 2604754"/>
                <a:gd name="connsiteY11" fmla="*/ 1064894 h 1194434"/>
                <a:gd name="connsiteX12" fmla="*/ 1247140 w 2604754"/>
                <a:gd name="connsiteY12" fmla="*/ 1042034 h 1194434"/>
                <a:gd name="connsiteX13" fmla="*/ 1272540 w 2604754"/>
                <a:gd name="connsiteY13" fmla="*/ 1021714 h 1194434"/>
                <a:gd name="connsiteX14" fmla="*/ 1318260 w 2604754"/>
                <a:gd name="connsiteY14" fmla="*/ 1003934 h 1194434"/>
                <a:gd name="connsiteX15" fmla="*/ 1348740 w 2604754"/>
                <a:gd name="connsiteY15" fmla="*/ 978534 h 1194434"/>
                <a:gd name="connsiteX16" fmla="*/ 1371600 w 2604754"/>
                <a:gd name="connsiteY16" fmla="*/ 958214 h 1194434"/>
                <a:gd name="connsiteX17" fmla="*/ 1409700 w 2604754"/>
                <a:gd name="connsiteY17" fmla="*/ 937894 h 1194434"/>
                <a:gd name="connsiteX18" fmla="*/ 1422400 w 2604754"/>
                <a:gd name="connsiteY18" fmla="*/ 920114 h 1194434"/>
                <a:gd name="connsiteX19" fmla="*/ 1452880 w 2604754"/>
                <a:gd name="connsiteY19" fmla="*/ 899794 h 1194434"/>
                <a:gd name="connsiteX20" fmla="*/ 1485900 w 2604754"/>
                <a:gd name="connsiteY20" fmla="*/ 871854 h 1194434"/>
                <a:gd name="connsiteX21" fmla="*/ 1516380 w 2604754"/>
                <a:gd name="connsiteY21" fmla="*/ 841374 h 1194434"/>
                <a:gd name="connsiteX22" fmla="*/ 1546860 w 2604754"/>
                <a:gd name="connsiteY22" fmla="*/ 818514 h 1194434"/>
                <a:gd name="connsiteX23" fmla="*/ 1577340 w 2604754"/>
                <a:gd name="connsiteY23" fmla="*/ 780414 h 1194434"/>
                <a:gd name="connsiteX24" fmla="*/ 1610360 w 2604754"/>
                <a:gd name="connsiteY24" fmla="*/ 749934 h 1194434"/>
                <a:gd name="connsiteX25" fmla="*/ 1643380 w 2604754"/>
                <a:gd name="connsiteY25" fmla="*/ 716914 h 1194434"/>
                <a:gd name="connsiteX26" fmla="*/ 1673860 w 2604754"/>
                <a:gd name="connsiteY26" fmla="*/ 681354 h 1194434"/>
                <a:gd name="connsiteX27" fmla="*/ 1701800 w 2604754"/>
                <a:gd name="connsiteY27" fmla="*/ 655954 h 1194434"/>
                <a:gd name="connsiteX28" fmla="*/ 1752600 w 2604754"/>
                <a:gd name="connsiteY28" fmla="*/ 612774 h 1194434"/>
                <a:gd name="connsiteX29" fmla="*/ 1813560 w 2604754"/>
                <a:gd name="connsiteY29" fmla="*/ 526414 h 1194434"/>
                <a:gd name="connsiteX30" fmla="*/ 1897380 w 2604754"/>
                <a:gd name="connsiteY30" fmla="*/ 450214 h 1194434"/>
                <a:gd name="connsiteX31" fmla="*/ 1973580 w 2604754"/>
                <a:gd name="connsiteY31" fmla="*/ 374014 h 1194434"/>
                <a:gd name="connsiteX32" fmla="*/ 2052320 w 2604754"/>
                <a:gd name="connsiteY32" fmla="*/ 302894 h 1194434"/>
                <a:gd name="connsiteX33" fmla="*/ 2113280 w 2604754"/>
                <a:gd name="connsiteY33" fmla="*/ 239394 h 1194434"/>
                <a:gd name="connsiteX34" fmla="*/ 2174240 w 2604754"/>
                <a:gd name="connsiteY34" fmla="*/ 198754 h 1194434"/>
                <a:gd name="connsiteX35" fmla="*/ 2250440 w 2604754"/>
                <a:gd name="connsiteY35" fmla="*/ 145414 h 1194434"/>
                <a:gd name="connsiteX36" fmla="*/ 2324100 w 2604754"/>
                <a:gd name="connsiteY36" fmla="*/ 97154 h 1194434"/>
                <a:gd name="connsiteX37" fmla="*/ 2385060 w 2604754"/>
                <a:gd name="connsiteY37" fmla="*/ 79374 h 1194434"/>
                <a:gd name="connsiteX38" fmla="*/ 2453640 w 2604754"/>
                <a:gd name="connsiteY38" fmla="*/ 46354 h 1194434"/>
                <a:gd name="connsiteX39" fmla="*/ 2527300 w 2604754"/>
                <a:gd name="connsiteY39" fmla="*/ 26034 h 1194434"/>
                <a:gd name="connsiteX40" fmla="*/ 2600325 w 2604754"/>
                <a:gd name="connsiteY40" fmla="*/ 3809 h 1194434"/>
                <a:gd name="connsiteX41" fmla="*/ 2596515 w 2604754"/>
                <a:gd name="connsiteY41" fmla="*/ 0 h 1194434"/>
                <a:gd name="connsiteX0" fmla="*/ 0 w 2661294"/>
                <a:gd name="connsiteY0" fmla="*/ 1207769 h 1207769"/>
                <a:gd name="connsiteX1" fmla="*/ 673100 w 2661294"/>
                <a:gd name="connsiteY1" fmla="*/ 1207769 h 1207769"/>
                <a:gd name="connsiteX2" fmla="*/ 741680 w 2661294"/>
                <a:gd name="connsiteY2" fmla="*/ 1202689 h 1207769"/>
                <a:gd name="connsiteX3" fmla="*/ 833120 w 2661294"/>
                <a:gd name="connsiteY3" fmla="*/ 1195069 h 1207769"/>
                <a:gd name="connsiteX4" fmla="*/ 886460 w 2661294"/>
                <a:gd name="connsiteY4" fmla="*/ 1187449 h 1207769"/>
                <a:gd name="connsiteX5" fmla="*/ 939800 w 2661294"/>
                <a:gd name="connsiteY5" fmla="*/ 1177289 h 1207769"/>
                <a:gd name="connsiteX6" fmla="*/ 993140 w 2661294"/>
                <a:gd name="connsiteY6" fmla="*/ 1162049 h 1207769"/>
                <a:gd name="connsiteX7" fmla="*/ 1054100 w 2661294"/>
                <a:gd name="connsiteY7" fmla="*/ 1139189 h 1207769"/>
                <a:gd name="connsiteX8" fmla="*/ 1104900 w 2661294"/>
                <a:gd name="connsiteY8" fmla="*/ 1123949 h 1207769"/>
                <a:gd name="connsiteX9" fmla="*/ 1143000 w 2661294"/>
                <a:gd name="connsiteY9" fmla="*/ 1106169 h 1207769"/>
                <a:gd name="connsiteX10" fmla="*/ 1176020 w 2661294"/>
                <a:gd name="connsiteY10" fmla="*/ 1090929 h 1207769"/>
                <a:gd name="connsiteX11" fmla="*/ 1211580 w 2661294"/>
                <a:gd name="connsiteY11" fmla="*/ 1078229 h 1207769"/>
                <a:gd name="connsiteX12" fmla="*/ 1247140 w 2661294"/>
                <a:gd name="connsiteY12" fmla="*/ 1055369 h 1207769"/>
                <a:gd name="connsiteX13" fmla="*/ 1272540 w 2661294"/>
                <a:gd name="connsiteY13" fmla="*/ 1035049 h 1207769"/>
                <a:gd name="connsiteX14" fmla="*/ 1318260 w 2661294"/>
                <a:gd name="connsiteY14" fmla="*/ 1017269 h 1207769"/>
                <a:gd name="connsiteX15" fmla="*/ 1348740 w 2661294"/>
                <a:gd name="connsiteY15" fmla="*/ 991869 h 1207769"/>
                <a:gd name="connsiteX16" fmla="*/ 1371600 w 2661294"/>
                <a:gd name="connsiteY16" fmla="*/ 971549 h 1207769"/>
                <a:gd name="connsiteX17" fmla="*/ 1409700 w 2661294"/>
                <a:gd name="connsiteY17" fmla="*/ 951229 h 1207769"/>
                <a:gd name="connsiteX18" fmla="*/ 1422400 w 2661294"/>
                <a:gd name="connsiteY18" fmla="*/ 933449 h 1207769"/>
                <a:gd name="connsiteX19" fmla="*/ 1452880 w 2661294"/>
                <a:gd name="connsiteY19" fmla="*/ 913129 h 1207769"/>
                <a:gd name="connsiteX20" fmla="*/ 1485900 w 2661294"/>
                <a:gd name="connsiteY20" fmla="*/ 885189 h 1207769"/>
                <a:gd name="connsiteX21" fmla="*/ 1516380 w 2661294"/>
                <a:gd name="connsiteY21" fmla="*/ 854709 h 1207769"/>
                <a:gd name="connsiteX22" fmla="*/ 1546860 w 2661294"/>
                <a:gd name="connsiteY22" fmla="*/ 831849 h 1207769"/>
                <a:gd name="connsiteX23" fmla="*/ 1577340 w 2661294"/>
                <a:gd name="connsiteY23" fmla="*/ 793749 h 1207769"/>
                <a:gd name="connsiteX24" fmla="*/ 1610360 w 2661294"/>
                <a:gd name="connsiteY24" fmla="*/ 763269 h 1207769"/>
                <a:gd name="connsiteX25" fmla="*/ 1643380 w 2661294"/>
                <a:gd name="connsiteY25" fmla="*/ 730249 h 1207769"/>
                <a:gd name="connsiteX26" fmla="*/ 1673860 w 2661294"/>
                <a:gd name="connsiteY26" fmla="*/ 694689 h 1207769"/>
                <a:gd name="connsiteX27" fmla="*/ 1701800 w 2661294"/>
                <a:gd name="connsiteY27" fmla="*/ 669289 h 1207769"/>
                <a:gd name="connsiteX28" fmla="*/ 1752600 w 2661294"/>
                <a:gd name="connsiteY28" fmla="*/ 626109 h 1207769"/>
                <a:gd name="connsiteX29" fmla="*/ 1813560 w 2661294"/>
                <a:gd name="connsiteY29" fmla="*/ 539749 h 1207769"/>
                <a:gd name="connsiteX30" fmla="*/ 1897380 w 2661294"/>
                <a:gd name="connsiteY30" fmla="*/ 463549 h 1207769"/>
                <a:gd name="connsiteX31" fmla="*/ 1973580 w 2661294"/>
                <a:gd name="connsiteY31" fmla="*/ 387349 h 1207769"/>
                <a:gd name="connsiteX32" fmla="*/ 2052320 w 2661294"/>
                <a:gd name="connsiteY32" fmla="*/ 316229 h 1207769"/>
                <a:gd name="connsiteX33" fmla="*/ 2113280 w 2661294"/>
                <a:gd name="connsiteY33" fmla="*/ 252729 h 1207769"/>
                <a:gd name="connsiteX34" fmla="*/ 2174240 w 2661294"/>
                <a:gd name="connsiteY34" fmla="*/ 212089 h 1207769"/>
                <a:gd name="connsiteX35" fmla="*/ 2250440 w 2661294"/>
                <a:gd name="connsiteY35" fmla="*/ 158749 h 1207769"/>
                <a:gd name="connsiteX36" fmla="*/ 2324100 w 2661294"/>
                <a:gd name="connsiteY36" fmla="*/ 110489 h 1207769"/>
                <a:gd name="connsiteX37" fmla="*/ 2385060 w 2661294"/>
                <a:gd name="connsiteY37" fmla="*/ 92709 h 1207769"/>
                <a:gd name="connsiteX38" fmla="*/ 2453640 w 2661294"/>
                <a:gd name="connsiteY38" fmla="*/ 59689 h 1207769"/>
                <a:gd name="connsiteX39" fmla="*/ 2527300 w 2661294"/>
                <a:gd name="connsiteY39" fmla="*/ 39369 h 1207769"/>
                <a:gd name="connsiteX40" fmla="*/ 2600325 w 2661294"/>
                <a:gd name="connsiteY40" fmla="*/ 17144 h 1207769"/>
                <a:gd name="connsiteX41" fmla="*/ 2661285 w 2661294"/>
                <a:gd name="connsiteY41" fmla="*/ 0 h 1207769"/>
                <a:gd name="connsiteX0" fmla="*/ 0 w 2665800"/>
                <a:gd name="connsiteY0" fmla="*/ 1209764 h 1209764"/>
                <a:gd name="connsiteX1" fmla="*/ 673100 w 2665800"/>
                <a:gd name="connsiteY1" fmla="*/ 1209764 h 1209764"/>
                <a:gd name="connsiteX2" fmla="*/ 741680 w 2665800"/>
                <a:gd name="connsiteY2" fmla="*/ 1204684 h 1209764"/>
                <a:gd name="connsiteX3" fmla="*/ 833120 w 2665800"/>
                <a:gd name="connsiteY3" fmla="*/ 1197064 h 1209764"/>
                <a:gd name="connsiteX4" fmla="*/ 886460 w 2665800"/>
                <a:gd name="connsiteY4" fmla="*/ 1189444 h 1209764"/>
                <a:gd name="connsiteX5" fmla="*/ 939800 w 2665800"/>
                <a:gd name="connsiteY5" fmla="*/ 1179284 h 1209764"/>
                <a:gd name="connsiteX6" fmla="*/ 993140 w 2665800"/>
                <a:gd name="connsiteY6" fmla="*/ 1164044 h 1209764"/>
                <a:gd name="connsiteX7" fmla="*/ 1054100 w 2665800"/>
                <a:gd name="connsiteY7" fmla="*/ 1141184 h 1209764"/>
                <a:gd name="connsiteX8" fmla="*/ 1104900 w 2665800"/>
                <a:gd name="connsiteY8" fmla="*/ 1125944 h 1209764"/>
                <a:gd name="connsiteX9" fmla="*/ 1143000 w 2665800"/>
                <a:gd name="connsiteY9" fmla="*/ 1108164 h 1209764"/>
                <a:gd name="connsiteX10" fmla="*/ 1176020 w 2665800"/>
                <a:gd name="connsiteY10" fmla="*/ 1092924 h 1209764"/>
                <a:gd name="connsiteX11" fmla="*/ 1211580 w 2665800"/>
                <a:gd name="connsiteY11" fmla="*/ 1080224 h 1209764"/>
                <a:gd name="connsiteX12" fmla="*/ 1247140 w 2665800"/>
                <a:gd name="connsiteY12" fmla="*/ 1057364 h 1209764"/>
                <a:gd name="connsiteX13" fmla="*/ 1272540 w 2665800"/>
                <a:gd name="connsiteY13" fmla="*/ 1037044 h 1209764"/>
                <a:gd name="connsiteX14" fmla="*/ 1318260 w 2665800"/>
                <a:gd name="connsiteY14" fmla="*/ 1019264 h 1209764"/>
                <a:gd name="connsiteX15" fmla="*/ 1348740 w 2665800"/>
                <a:gd name="connsiteY15" fmla="*/ 993864 h 1209764"/>
                <a:gd name="connsiteX16" fmla="*/ 1371600 w 2665800"/>
                <a:gd name="connsiteY16" fmla="*/ 973544 h 1209764"/>
                <a:gd name="connsiteX17" fmla="*/ 1409700 w 2665800"/>
                <a:gd name="connsiteY17" fmla="*/ 953224 h 1209764"/>
                <a:gd name="connsiteX18" fmla="*/ 1422400 w 2665800"/>
                <a:gd name="connsiteY18" fmla="*/ 935444 h 1209764"/>
                <a:gd name="connsiteX19" fmla="*/ 1452880 w 2665800"/>
                <a:gd name="connsiteY19" fmla="*/ 915124 h 1209764"/>
                <a:gd name="connsiteX20" fmla="*/ 1485900 w 2665800"/>
                <a:gd name="connsiteY20" fmla="*/ 887184 h 1209764"/>
                <a:gd name="connsiteX21" fmla="*/ 1516380 w 2665800"/>
                <a:gd name="connsiteY21" fmla="*/ 856704 h 1209764"/>
                <a:gd name="connsiteX22" fmla="*/ 1546860 w 2665800"/>
                <a:gd name="connsiteY22" fmla="*/ 833844 h 1209764"/>
                <a:gd name="connsiteX23" fmla="*/ 1577340 w 2665800"/>
                <a:gd name="connsiteY23" fmla="*/ 795744 h 1209764"/>
                <a:gd name="connsiteX24" fmla="*/ 1610360 w 2665800"/>
                <a:gd name="connsiteY24" fmla="*/ 765264 h 1209764"/>
                <a:gd name="connsiteX25" fmla="*/ 1643380 w 2665800"/>
                <a:gd name="connsiteY25" fmla="*/ 732244 h 1209764"/>
                <a:gd name="connsiteX26" fmla="*/ 1673860 w 2665800"/>
                <a:gd name="connsiteY26" fmla="*/ 696684 h 1209764"/>
                <a:gd name="connsiteX27" fmla="*/ 1701800 w 2665800"/>
                <a:gd name="connsiteY27" fmla="*/ 671284 h 1209764"/>
                <a:gd name="connsiteX28" fmla="*/ 1752600 w 2665800"/>
                <a:gd name="connsiteY28" fmla="*/ 628104 h 1209764"/>
                <a:gd name="connsiteX29" fmla="*/ 1813560 w 2665800"/>
                <a:gd name="connsiteY29" fmla="*/ 541744 h 1209764"/>
                <a:gd name="connsiteX30" fmla="*/ 1897380 w 2665800"/>
                <a:gd name="connsiteY30" fmla="*/ 465544 h 1209764"/>
                <a:gd name="connsiteX31" fmla="*/ 1973580 w 2665800"/>
                <a:gd name="connsiteY31" fmla="*/ 389344 h 1209764"/>
                <a:gd name="connsiteX32" fmla="*/ 2052320 w 2665800"/>
                <a:gd name="connsiteY32" fmla="*/ 318224 h 1209764"/>
                <a:gd name="connsiteX33" fmla="*/ 2113280 w 2665800"/>
                <a:gd name="connsiteY33" fmla="*/ 254724 h 1209764"/>
                <a:gd name="connsiteX34" fmla="*/ 2174240 w 2665800"/>
                <a:gd name="connsiteY34" fmla="*/ 214084 h 1209764"/>
                <a:gd name="connsiteX35" fmla="*/ 2250440 w 2665800"/>
                <a:gd name="connsiteY35" fmla="*/ 160744 h 1209764"/>
                <a:gd name="connsiteX36" fmla="*/ 2324100 w 2665800"/>
                <a:gd name="connsiteY36" fmla="*/ 112484 h 1209764"/>
                <a:gd name="connsiteX37" fmla="*/ 2385060 w 2665800"/>
                <a:gd name="connsiteY37" fmla="*/ 94704 h 1209764"/>
                <a:gd name="connsiteX38" fmla="*/ 2453640 w 2665800"/>
                <a:gd name="connsiteY38" fmla="*/ 61684 h 1209764"/>
                <a:gd name="connsiteX39" fmla="*/ 2527300 w 2665800"/>
                <a:gd name="connsiteY39" fmla="*/ 41364 h 1209764"/>
                <a:gd name="connsiteX40" fmla="*/ 2600325 w 2665800"/>
                <a:gd name="connsiteY40" fmla="*/ 19139 h 1209764"/>
                <a:gd name="connsiteX41" fmla="*/ 2661285 w 2665800"/>
                <a:gd name="connsiteY41" fmla="*/ 1995 h 1209764"/>
                <a:gd name="connsiteX42" fmla="*/ 2661284 w 2665800"/>
                <a:gd name="connsiteY42" fmla="*/ 91 h 1209764"/>
                <a:gd name="connsiteX0" fmla="*/ 0 w 2756534"/>
                <a:gd name="connsiteY0" fmla="*/ 1213483 h 1213483"/>
                <a:gd name="connsiteX1" fmla="*/ 673100 w 2756534"/>
                <a:gd name="connsiteY1" fmla="*/ 1213483 h 1213483"/>
                <a:gd name="connsiteX2" fmla="*/ 741680 w 2756534"/>
                <a:gd name="connsiteY2" fmla="*/ 1208403 h 1213483"/>
                <a:gd name="connsiteX3" fmla="*/ 833120 w 2756534"/>
                <a:gd name="connsiteY3" fmla="*/ 1200783 h 1213483"/>
                <a:gd name="connsiteX4" fmla="*/ 886460 w 2756534"/>
                <a:gd name="connsiteY4" fmla="*/ 1193163 h 1213483"/>
                <a:gd name="connsiteX5" fmla="*/ 939800 w 2756534"/>
                <a:gd name="connsiteY5" fmla="*/ 1183003 h 1213483"/>
                <a:gd name="connsiteX6" fmla="*/ 993140 w 2756534"/>
                <a:gd name="connsiteY6" fmla="*/ 1167763 h 1213483"/>
                <a:gd name="connsiteX7" fmla="*/ 1054100 w 2756534"/>
                <a:gd name="connsiteY7" fmla="*/ 1144903 h 1213483"/>
                <a:gd name="connsiteX8" fmla="*/ 1104900 w 2756534"/>
                <a:gd name="connsiteY8" fmla="*/ 1129663 h 1213483"/>
                <a:gd name="connsiteX9" fmla="*/ 1143000 w 2756534"/>
                <a:gd name="connsiteY9" fmla="*/ 1111883 h 1213483"/>
                <a:gd name="connsiteX10" fmla="*/ 1176020 w 2756534"/>
                <a:gd name="connsiteY10" fmla="*/ 1096643 h 1213483"/>
                <a:gd name="connsiteX11" fmla="*/ 1211580 w 2756534"/>
                <a:gd name="connsiteY11" fmla="*/ 1083943 h 1213483"/>
                <a:gd name="connsiteX12" fmla="*/ 1247140 w 2756534"/>
                <a:gd name="connsiteY12" fmla="*/ 1061083 h 1213483"/>
                <a:gd name="connsiteX13" fmla="*/ 1272540 w 2756534"/>
                <a:gd name="connsiteY13" fmla="*/ 1040763 h 1213483"/>
                <a:gd name="connsiteX14" fmla="*/ 1318260 w 2756534"/>
                <a:gd name="connsiteY14" fmla="*/ 1022983 h 1213483"/>
                <a:gd name="connsiteX15" fmla="*/ 1348740 w 2756534"/>
                <a:gd name="connsiteY15" fmla="*/ 997583 h 1213483"/>
                <a:gd name="connsiteX16" fmla="*/ 1371600 w 2756534"/>
                <a:gd name="connsiteY16" fmla="*/ 977263 h 1213483"/>
                <a:gd name="connsiteX17" fmla="*/ 1409700 w 2756534"/>
                <a:gd name="connsiteY17" fmla="*/ 956943 h 1213483"/>
                <a:gd name="connsiteX18" fmla="*/ 1422400 w 2756534"/>
                <a:gd name="connsiteY18" fmla="*/ 939163 h 1213483"/>
                <a:gd name="connsiteX19" fmla="*/ 1452880 w 2756534"/>
                <a:gd name="connsiteY19" fmla="*/ 918843 h 1213483"/>
                <a:gd name="connsiteX20" fmla="*/ 1485900 w 2756534"/>
                <a:gd name="connsiteY20" fmla="*/ 890903 h 1213483"/>
                <a:gd name="connsiteX21" fmla="*/ 1516380 w 2756534"/>
                <a:gd name="connsiteY21" fmla="*/ 860423 h 1213483"/>
                <a:gd name="connsiteX22" fmla="*/ 1546860 w 2756534"/>
                <a:gd name="connsiteY22" fmla="*/ 837563 h 1213483"/>
                <a:gd name="connsiteX23" fmla="*/ 1577340 w 2756534"/>
                <a:gd name="connsiteY23" fmla="*/ 799463 h 1213483"/>
                <a:gd name="connsiteX24" fmla="*/ 1610360 w 2756534"/>
                <a:gd name="connsiteY24" fmla="*/ 768983 h 1213483"/>
                <a:gd name="connsiteX25" fmla="*/ 1643380 w 2756534"/>
                <a:gd name="connsiteY25" fmla="*/ 735963 h 1213483"/>
                <a:gd name="connsiteX26" fmla="*/ 1673860 w 2756534"/>
                <a:gd name="connsiteY26" fmla="*/ 700403 h 1213483"/>
                <a:gd name="connsiteX27" fmla="*/ 1701800 w 2756534"/>
                <a:gd name="connsiteY27" fmla="*/ 675003 h 1213483"/>
                <a:gd name="connsiteX28" fmla="*/ 1752600 w 2756534"/>
                <a:gd name="connsiteY28" fmla="*/ 631823 h 1213483"/>
                <a:gd name="connsiteX29" fmla="*/ 1813560 w 2756534"/>
                <a:gd name="connsiteY29" fmla="*/ 545463 h 1213483"/>
                <a:gd name="connsiteX30" fmla="*/ 1897380 w 2756534"/>
                <a:gd name="connsiteY30" fmla="*/ 469263 h 1213483"/>
                <a:gd name="connsiteX31" fmla="*/ 1973580 w 2756534"/>
                <a:gd name="connsiteY31" fmla="*/ 393063 h 1213483"/>
                <a:gd name="connsiteX32" fmla="*/ 2052320 w 2756534"/>
                <a:gd name="connsiteY32" fmla="*/ 321943 h 1213483"/>
                <a:gd name="connsiteX33" fmla="*/ 2113280 w 2756534"/>
                <a:gd name="connsiteY33" fmla="*/ 258443 h 1213483"/>
                <a:gd name="connsiteX34" fmla="*/ 2174240 w 2756534"/>
                <a:gd name="connsiteY34" fmla="*/ 217803 h 1213483"/>
                <a:gd name="connsiteX35" fmla="*/ 2250440 w 2756534"/>
                <a:gd name="connsiteY35" fmla="*/ 164463 h 1213483"/>
                <a:gd name="connsiteX36" fmla="*/ 2324100 w 2756534"/>
                <a:gd name="connsiteY36" fmla="*/ 116203 h 1213483"/>
                <a:gd name="connsiteX37" fmla="*/ 2385060 w 2756534"/>
                <a:gd name="connsiteY37" fmla="*/ 98423 h 1213483"/>
                <a:gd name="connsiteX38" fmla="*/ 2453640 w 2756534"/>
                <a:gd name="connsiteY38" fmla="*/ 65403 h 1213483"/>
                <a:gd name="connsiteX39" fmla="*/ 2527300 w 2756534"/>
                <a:gd name="connsiteY39" fmla="*/ 45083 h 1213483"/>
                <a:gd name="connsiteX40" fmla="*/ 2600325 w 2756534"/>
                <a:gd name="connsiteY40" fmla="*/ 22858 h 1213483"/>
                <a:gd name="connsiteX41" fmla="*/ 2661285 w 2756534"/>
                <a:gd name="connsiteY41" fmla="*/ 5714 h 1213483"/>
                <a:gd name="connsiteX42" fmla="*/ 2756534 w 2756534"/>
                <a:gd name="connsiteY42" fmla="*/ 0 h 1213483"/>
                <a:gd name="connsiteX0" fmla="*/ 0 w 2763589"/>
                <a:gd name="connsiteY0" fmla="*/ 1215387 h 1215387"/>
                <a:gd name="connsiteX1" fmla="*/ 673100 w 2763589"/>
                <a:gd name="connsiteY1" fmla="*/ 1215387 h 1215387"/>
                <a:gd name="connsiteX2" fmla="*/ 741680 w 2763589"/>
                <a:gd name="connsiteY2" fmla="*/ 1210307 h 1215387"/>
                <a:gd name="connsiteX3" fmla="*/ 833120 w 2763589"/>
                <a:gd name="connsiteY3" fmla="*/ 1202687 h 1215387"/>
                <a:gd name="connsiteX4" fmla="*/ 886460 w 2763589"/>
                <a:gd name="connsiteY4" fmla="*/ 1195067 h 1215387"/>
                <a:gd name="connsiteX5" fmla="*/ 939800 w 2763589"/>
                <a:gd name="connsiteY5" fmla="*/ 1184907 h 1215387"/>
                <a:gd name="connsiteX6" fmla="*/ 993140 w 2763589"/>
                <a:gd name="connsiteY6" fmla="*/ 1169667 h 1215387"/>
                <a:gd name="connsiteX7" fmla="*/ 1054100 w 2763589"/>
                <a:gd name="connsiteY7" fmla="*/ 1146807 h 1215387"/>
                <a:gd name="connsiteX8" fmla="*/ 1104900 w 2763589"/>
                <a:gd name="connsiteY8" fmla="*/ 1131567 h 1215387"/>
                <a:gd name="connsiteX9" fmla="*/ 1143000 w 2763589"/>
                <a:gd name="connsiteY9" fmla="*/ 1113787 h 1215387"/>
                <a:gd name="connsiteX10" fmla="*/ 1176020 w 2763589"/>
                <a:gd name="connsiteY10" fmla="*/ 1098547 h 1215387"/>
                <a:gd name="connsiteX11" fmla="*/ 1211580 w 2763589"/>
                <a:gd name="connsiteY11" fmla="*/ 1085847 h 1215387"/>
                <a:gd name="connsiteX12" fmla="*/ 1247140 w 2763589"/>
                <a:gd name="connsiteY12" fmla="*/ 1062987 h 1215387"/>
                <a:gd name="connsiteX13" fmla="*/ 1272540 w 2763589"/>
                <a:gd name="connsiteY13" fmla="*/ 1042667 h 1215387"/>
                <a:gd name="connsiteX14" fmla="*/ 1318260 w 2763589"/>
                <a:gd name="connsiteY14" fmla="*/ 1024887 h 1215387"/>
                <a:gd name="connsiteX15" fmla="*/ 1348740 w 2763589"/>
                <a:gd name="connsiteY15" fmla="*/ 999487 h 1215387"/>
                <a:gd name="connsiteX16" fmla="*/ 1371600 w 2763589"/>
                <a:gd name="connsiteY16" fmla="*/ 979167 h 1215387"/>
                <a:gd name="connsiteX17" fmla="*/ 1409700 w 2763589"/>
                <a:gd name="connsiteY17" fmla="*/ 958847 h 1215387"/>
                <a:gd name="connsiteX18" fmla="*/ 1422400 w 2763589"/>
                <a:gd name="connsiteY18" fmla="*/ 941067 h 1215387"/>
                <a:gd name="connsiteX19" fmla="*/ 1452880 w 2763589"/>
                <a:gd name="connsiteY19" fmla="*/ 920747 h 1215387"/>
                <a:gd name="connsiteX20" fmla="*/ 1485900 w 2763589"/>
                <a:gd name="connsiteY20" fmla="*/ 892807 h 1215387"/>
                <a:gd name="connsiteX21" fmla="*/ 1516380 w 2763589"/>
                <a:gd name="connsiteY21" fmla="*/ 862327 h 1215387"/>
                <a:gd name="connsiteX22" fmla="*/ 1546860 w 2763589"/>
                <a:gd name="connsiteY22" fmla="*/ 839467 h 1215387"/>
                <a:gd name="connsiteX23" fmla="*/ 1577340 w 2763589"/>
                <a:gd name="connsiteY23" fmla="*/ 801367 h 1215387"/>
                <a:gd name="connsiteX24" fmla="*/ 1610360 w 2763589"/>
                <a:gd name="connsiteY24" fmla="*/ 770887 h 1215387"/>
                <a:gd name="connsiteX25" fmla="*/ 1643380 w 2763589"/>
                <a:gd name="connsiteY25" fmla="*/ 737867 h 1215387"/>
                <a:gd name="connsiteX26" fmla="*/ 1673860 w 2763589"/>
                <a:gd name="connsiteY26" fmla="*/ 702307 h 1215387"/>
                <a:gd name="connsiteX27" fmla="*/ 1701800 w 2763589"/>
                <a:gd name="connsiteY27" fmla="*/ 676907 h 1215387"/>
                <a:gd name="connsiteX28" fmla="*/ 1752600 w 2763589"/>
                <a:gd name="connsiteY28" fmla="*/ 633727 h 1215387"/>
                <a:gd name="connsiteX29" fmla="*/ 1813560 w 2763589"/>
                <a:gd name="connsiteY29" fmla="*/ 547367 h 1215387"/>
                <a:gd name="connsiteX30" fmla="*/ 1897380 w 2763589"/>
                <a:gd name="connsiteY30" fmla="*/ 471167 h 1215387"/>
                <a:gd name="connsiteX31" fmla="*/ 1973580 w 2763589"/>
                <a:gd name="connsiteY31" fmla="*/ 394967 h 1215387"/>
                <a:gd name="connsiteX32" fmla="*/ 2052320 w 2763589"/>
                <a:gd name="connsiteY32" fmla="*/ 323847 h 1215387"/>
                <a:gd name="connsiteX33" fmla="*/ 2113280 w 2763589"/>
                <a:gd name="connsiteY33" fmla="*/ 260347 h 1215387"/>
                <a:gd name="connsiteX34" fmla="*/ 2174240 w 2763589"/>
                <a:gd name="connsiteY34" fmla="*/ 219707 h 1215387"/>
                <a:gd name="connsiteX35" fmla="*/ 2250440 w 2763589"/>
                <a:gd name="connsiteY35" fmla="*/ 166367 h 1215387"/>
                <a:gd name="connsiteX36" fmla="*/ 2324100 w 2763589"/>
                <a:gd name="connsiteY36" fmla="*/ 118107 h 1215387"/>
                <a:gd name="connsiteX37" fmla="*/ 2385060 w 2763589"/>
                <a:gd name="connsiteY37" fmla="*/ 100327 h 1215387"/>
                <a:gd name="connsiteX38" fmla="*/ 2453640 w 2763589"/>
                <a:gd name="connsiteY38" fmla="*/ 67307 h 1215387"/>
                <a:gd name="connsiteX39" fmla="*/ 2527300 w 2763589"/>
                <a:gd name="connsiteY39" fmla="*/ 46987 h 1215387"/>
                <a:gd name="connsiteX40" fmla="*/ 2600325 w 2763589"/>
                <a:gd name="connsiteY40" fmla="*/ 24762 h 1215387"/>
                <a:gd name="connsiteX41" fmla="*/ 2661285 w 2763589"/>
                <a:gd name="connsiteY41" fmla="*/ 7618 h 1215387"/>
                <a:gd name="connsiteX42" fmla="*/ 2756534 w 2763589"/>
                <a:gd name="connsiteY42" fmla="*/ 1904 h 1215387"/>
                <a:gd name="connsiteX43" fmla="*/ 2756534 w 2763589"/>
                <a:gd name="connsiteY43" fmla="*/ 0 h 1215387"/>
                <a:gd name="connsiteX0" fmla="*/ 0 w 2927984"/>
                <a:gd name="connsiteY0" fmla="*/ 1217292 h 1217292"/>
                <a:gd name="connsiteX1" fmla="*/ 673100 w 2927984"/>
                <a:gd name="connsiteY1" fmla="*/ 1217292 h 1217292"/>
                <a:gd name="connsiteX2" fmla="*/ 741680 w 2927984"/>
                <a:gd name="connsiteY2" fmla="*/ 1212212 h 1217292"/>
                <a:gd name="connsiteX3" fmla="*/ 833120 w 2927984"/>
                <a:gd name="connsiteY3" fmla="*/ 1204592 h 1217292"/>
                <a:gd name="connsiteX4" fmla="*/ 886460 w 2927984"/>
                <a:gd name="connsiteY4" fmla="*/ 1196972 h 1217292"/>
                <a:gd name="connsiteX5" fmla="*/ 939800 w 2927984"/>
                <a:gd name="connsiteY5" fmla="*/ 1186812 h 1217292"/>
                <a:gd name="connsiteX6" fmla="*/ 993140 w 2927984"/>
                <a:gd name="connsiteY6" fmla="*/ 1171572 h 1217292"/>
                <a:gd name="connsiteX7" fmla="*/ 1054100 w 2927984"/>
                <a:gd name="connsiteY7" fmla="*/ 1148712 h 1217292"/>
                <a:gd name="connsiteX8" fmla="*/ 1104900 w 2927984"/>
                <a:gd name="connsiteY8" fmla="*/ 1133472 h 1217292"/>
                <a:gd name="connsiteX9" fmla="*/ 1143000 w 2927984"/>
                <a:gd name="connsiteY9" fmla="*/ 1115692 h 1217292"/>
                <a:gd name="connsiteX10" fmla="*/ 1176020 w 2927984"/>
                <a:gd name="connsiteY10" fmla="*/ 1100452 h 1217292"/>
                <a:gd name="connsiteX11" fmla="*/ 1211580 w 2927984"/>
                <a:gd name="connsiteY11" fmla="*/ 1087752 h 1217292"/>
                <a:gd name="connsiteX12" fmla="*/ 1247140 w 2927984"/>
                <a:gd name="connsiteY12" fmla="*/ 1064892 h 1217292"/>
                <a:gd name="connsiteX13" fmla="*/ 1272540 w 2927984"/>
                <a:gd name="connsiteY13" fmla="*/ 1044572 h 1217292"/>
                <a:gd name="connsiteX14" fmla="*/ 1318260 w 2927984"/>
                <a:gd name="connsiteY14" fmla="*/ 1026792 h 1217292"/>
                <a:gd name="connsiteX15" fmla="*/ 1348740 w 2927984"/>
                <a:gd name="connsiteY15" fmla="*/ 1001392 h 1217292"/>
                <a:gd name="connsiteX16" fmla="*/ 1371600 w 2927984"/>
                <a:gd name="connsiteY16" fmla="*/ 981072 h 1217292"/>
                <a:gd name="connsiteX17" fmla="*/ 1409700 w 2927984"/>
                <a:gd name="connsiteY17" fmla="*/ 960752 h 1217292"/>
                <a:gd name="connsiteX18" fmla="*/ 1422400 w 2927984"/>
                <a:gd name="connsiteY18" fmla="*/ 942972 h 1217292"/>
                <a:gd name="connsiteX19" fmla="*/ 1452880 w 2927984"/>
                <a:gd name="connsiteY19" fmla="*/ 922652 h 1217292"/>
                <a:gd name="connsiteX20" fmla="*/ 1485900 w 2927984"/>
                <a:gd name="connsiteY20" fmla="*/ 894712 h 1217292"/>
                <a:gd name="connsiteX21" fmla="*/ 1516380 w 2927984"/>
                <a:gd name="connsiteY21" fmla="*/ 864232 h 1217292"/>
                <a:gd name="connsiteX22" fmla="*/ 1546860 w 2927984"/>
                <a:gd name="connsiteY22" fmla="*/ 841372 h 1217292"/>
                <a:gd name="connsiteX23" fmla="*/ 1577340 w 2927984"/>
                <a:gd name="connsiteY23" fmla="*/ 803272 h 1217292"/>
                <a:gd name="connsiteX24" fmla="*/ 1610360 w 2927984"/>
                <a:gd name="connsiteY24" fmla="*/ 772792 h 1217292"/>
                <a:gd name="connsiteX25" fmla="*/ 1643380 w 2927984"/>
                <a:gd name="connsiteY25" fmla="*/ 739772 h 1217292"/>
                <a:gd name="connsiteX26" fmla="*/ 1673860 w 2927984"/>
                <a:gd name="connsiteY26" fmla="*/ 704212 h 1217292"/>
                <a:gd name="connsiteX27" fmla="*/ 1701800 w 2927984"/>
                <a:gd name="connsiteY27" fmla="*/ 678812 h 1217292"/>
                <a:gd name="connsiteX28" fmla="*/ 1752600 w 2927984"/>
                <a:gd name="connsiteY28" fmla="*/ 635632 h 1217292"/>
                <a:gd name="connsiteX29" fmla="*/ 1813560 w 2927984"/>
                <a:gd name="connsiteY29" fmla="*/ 549272 h 1217292"/>
                <a:gd name="connsiteX30" fmla="*/ 1897380 w 2927984"/>
                <a:gd name="connsiteY30" fmla="*/ 473072 h 1217292"/>
                <a:gd name="connsiteX31" fmla="*/ 1973580 w 2927984"/>
                <a:gd name="connsiteY31" fmla="*/ 396872 h 1217292"/>
                <a:gd name="connsiteX32" fmla="*/ 2052320 w 2927984"/>
                <a:gd name="connsiteY32" fmla="*/ 325752 h 1217292"/>
                <a:gd name="connsiteX33" fmla="*/ 2113280 w 2927984"/>
                <a:gd name="connsiteY33" fmla="*/ 262252 h 1217292"/>
                <a:gd name="connsiteX34" fmla="*/ 2174240 w 2927984"/>
                <a:gd name="connsiteY34" fmla="*/ 221612 h 1217292"/>
                <a:gd name="connsiteX35" fmla="*/ 2250440 w 2927984"/>
                <a:gd name="connsiteY35" fmla="*/ 168272 h 1217292"/>
                <a:gd name="connsiteX36" fmla="*/ 2324100 w 2927984"/>
                <a:gd name="connsiteY36" fmla="*/ 120012 h 1217292"/>
                <a:gd name="connsiteX37" fmla="*/ 2385060 w 2927984"/>
                <a:gd name="connsiteY37" fmla="*/ 102232 h 1217292"/>
                <a:gd name="connsiteX38" fmla="*/ 2453640 w 2927984"/>
                <a:gd name="connsiteY38" fmla="*/ 69212 h 1217292"/>
                <a:gd name="connsiteX39" fmla="*/ 2527300 w 2927984"/>
                <a:gd name="connsiteY39" fmla="*/ 48892 h 1217292"/>
                <a:gd name="connsiteX40" fmla="*/ 2600325 w 2927984"/>
                <a:gd name="connsiteY40" fmla="*/ 26667 h 1217292"/>
                <a:gd name="connsiteX41" fmla="*/ 2661285 w 2927984"/>
                <a:gd name="connsiteY41" fmla="*/ 9523 h 1217292"/>
                <a:gd name="connsiteX42" fmla="*/ 2756534 w 2927984"/>
                <a:gd name="connsiteY42" fmla="*/ 3809 h 1217292"/>
                <a:gd name="connsiteX43" fmla="*/ 2927984 w 2927984"/>
                <a:gd name="connsiteY43" fmla="*/ 0 h 1217292"/>
                <a:gd name="connsiteX0" fmla="*/ 0 w 2941243"/>
                <a:gd name="connsiteY0" fmla="*/ 1219197 h 1219197"/>
                <a:gd name="connsiteX1" fmla="*/ 673100 w 2941243"/>
                <a:gd name="connsiteY1" fmla="*/ 1219197 h 1219197"/>
                <a:gd name="connsiteX2" fmla="*/ 741680 w 2941243"/>
                <a:gd name="connsiteY2" fmla="*/ 1214117 h 1219197"/>
                <a:gd name="connsiteX3" fmla="*/ 833120 w 2941243"/>
                <a:gd name="connsiteY3" fmla="*/ 1206497 h 1219197"/>
                <a:gd name="connsiteX4" fmla="*/ 886460 w 2941243"/>
                <a:gd name="connsiteY4" fmla="*/ 1198877 h 1219197"/>
                <a:gd name="connsiteX5" fmla="*/ 939800 w 2941243"/>
                <a:gd name="connsiteY5" fmla="*/ 1188717 h 1219197"/>
                <a:gd name="connsiteX6" fmla="*/ 993140 w 2941243"/>
                <a:gd name="connsiteY6" fmla="*/ 1173477 h 1219197"/>
                <a:gd name="connsiteX7" fmla="*/ 1054100 w 2941243"/>
                <a:gd name="connsiteY7" fmla="*/ 1150617 h 1219197"/>
                <a:gd name="connsiteX8" fmla="*/ 1104900 w 2941243"/>
                <a:gd name="connsiteY8" fmla="*/ 1135377 h 1219197"/>
                <a:gd name="connsiteX9" fmla="*/ 1143000 w 2941243"/>
                <a:gd name="connsiteY9" fmla="*/ 1117597 h 1219197"/>
                <a:gd name="connsiteX10" fmla="*/ 1176020 w 2941243"/>
                <a:gd name="connsiteY10" fmla="*/ 1102357 h 1219197"/>
                <a:gd name="connsiteX11" fmla="*/ 1211580 w 2941243"/>
                <a:gd name="connsiteY11" fmla="*/ 1089657 h 1219197"/>
                <a:gd name="connsiteX12" fmla="*/ 1247140 w 2941243"/>
                <a:gd name="connsiteY12" fmla="*/ 1066797 h 1219197"/>
                <a:gd name="connsiteX13" fmla="*/ 1272540 w 2941243"/>
                <a:gd name="connsiteY13" fmla="*/ 1046477 h 1219197"/>
                <a:gd name="connsiteX14" fmla="*/ 1318260 w 2941243"/>
                <a:gd name="connsiteY14" fmla="*/ 1028697 h 1219197"/>
                <a:gd name="connsiteX15" fmla="*/ 1348740 w 2941243"/>
                <a:gd name="connsiteY15" fmla="*/ 1003297 h 1219197"/>
                <a:gd name="connsiteX16" fmla="*/ 1371600 w 2941243"/>
                <a:gd name="connsiteY16" fmla="*/ 982977 h 1219197"/>
                <a:gd name="connsiteX17" fmla="*/ 1409700 w 2941243"/>
                <a:gd name="connsiteY17" fmla="*/ 962657 h 1219197"/>
                <a:gd name="connsiteX18" fmla="*/ 1422400 w 2941243"/>
                <a:gd name="connsiteY18" fmla="*/ 944877 h 1219197"/>
                <a:gd name="connsiteX19" fmla="*/ 1452880 w 2941243"/>
                <a:gd name="connsiteY19" fmla="*/ 924557 h 1219197"/>
                <a:gd name="connsiteX20" fmla="*/ 1485900 w 2941243"/>
                <a:gd name="connsiteY20" fmla="*/ 896617 h 1219197"/>
                <a:gd name="connsiteX21" fmla="*/ 1516380 w 2941243"/>
                <a:gd name="connsiteY21" fmla="*/ 866137 h 1219197"/>
                <a:gd name="connsiteX22" fmla="*/ 1546860 w 2941243"/>
                <a:gd name="connsiteY22" fmla="*/ 843277 h 1219197"/>
                <a:gd name="connsiteX23" fmla="*/ 1577340 w 2941243"/>
                <a:gd name="connsiteY23" fmla="*/ 805177 h 1219197"/>
                <a:gd name="connsiteX24" fmla="*/ 1610360 w 2941243"/>
                <a:gd name="connsiteY24" fmla="*/ 774697 h 1219197"/>
                <a:gd name="connsiteX25" fmla="*/ 1643380 w 2941243"/>
                <a:gd name="connsiteY25" fmla="*/ 741677 h 1219197"/>
                <a:gd name="connsiteX26" fmla="*/ 1673860 w 2941243"/>
                <a:gd name="connsiteY26" fmla="*/ 706117 h 1219197"/>
                <a:gd name="connsiteX27" fmla="*/ 1701800 w 2941243"/>
                <a:gd name="connsiteY27" fmla="*/ 680717 h 1219197"/>
                <a:gd name="connsiteX28" fmla="*/ 1752600 w 2941243"/>
                <a:gd name="connsiteY28" fmla="*/ 637537 h 1219197"/>
                <a:gd name="connsiteX29" fmla="*/ 1813560 w 2941243"/>
                <a:gd name="connsiteY29" fmla="*/ 551177 h 1219197"/>
                <a:gd name="connsiteX30" fmla="*/ 1897380 w 2941243"/>
                <a:gd name="connsiteY30" fmla="*/ 474977 h 1219197"/>
                <a:gd name="connsiteX31" fmla="*/ 1973580 w 2941243"/>
                <a:gd name="connsiteY31" fmla="*/ 398777 h 1219197"/>
                <a:gd name="connsiteX32" fmla="*/ 2052320 w 2941243"/>
                <a:gd name="connsiteY32" fmla="*/ 327657 h 1219197"/>
                <a:gd name="connsiteX33" fmla="*/ 2113280 w 2941243"/>
                <a:gd name="connsiteY33" fmla="*/ 264157 h 1219197"/>
                <a:gd name="connsiteX34" fmla="*/ 2174240 w 2941243"/>
                <a:gd name="connsiteY34" fmla="*/ 223517 h 1219197"/>
                <a:gd name="connsiteX35" fmla="*/ 2250440 w 2941243"/>
                <a:gd name="connsiteY35" fmla="*/ 170177 h 1219197"/>
                <a:gd name="connsiteX36" fmla="*/ 2324100 w 2941243"/>
                <a:gd name="connsiteY36" fmla="*/ 121917 h 1219197"/>
                <a:gd name="connsiteX37" fmla="*/ 2385060 w 2941243"/>
                <a:gd name="connsiteY37" fmla="*/ 104137 h 1219197"/>
                <a:gd name="connsiteX38" fmla="*/ 2453640 w 2941243"/>
                <a:gd name="connsiteY38" fmla="*/ 71117 h 1219197"/>
                <a:gd name="connsiteX39" fmla="*/ 2527300 w 2941243"/>
                <a:gd name="connsiteY39" fmla="*/ 50797 h 1219197"/>
                <a:gd name="connsiteX40" fmla="*/ 2600325 w 2941243"/>
                <a:gd name="connsiteY40" fmla="*/ 28572 h 1219197"/>
                <a:gd name="connsiteX41" fmla="*/ 2661285 w 2941243"/>
                <a:gd name="connsiteY41" fmla="*/ 11428 h 1219197"/>
                <a:gd name="connsiteX42" fmla="*/ 2756534 w 2941243"/>
                <a:gd name="connsiteY42" fmla="*/ 5714 h 1219197"/>
                <a:gd name="connsiteX43" fmla="*/ 2927984 w 2941243"/>
                <a:gd name="connsiteY43" fmla="*/ 1905 h 1219197"/>
                <a:gd name="connsiteX44" fmla="*/ 2929888 w 2941243"/>
                <a:gd name="connsiteY44" fmla="*/ 0 h 1219197"/>
                <a:gd name="connsiteX0" fmla="*/ 0 w 3215638"/>
                <a:gd name="connsiteY0" fmla="*/ 1217640 h 1217640"/>
                <a:gd name="connsiteX1" fmla="*/ 673100 w 3215638"/>
                <a:gd name="connsiteY1" fmla="*/ 1217640 h 1217640"/>
                <a:gd name="connsiteX2" fmla="*/ 741680 w 3215638"/>
                <a:gd name="connsiteY2" fmla="*/ 1212560 h 1217640"/>
                <a:gd name="connsiteX3" fmla="*/ 833120 w 3215638"/>
                <a:gd name="connsiteY3" fmla="*/ 1204940 h 1217640"/>
                <a:gd name="connsiteX4" fmla="*/ 886460 w 3215638"/>
                <a:gd name="connsiteY4" fmla="*/ 1197320 h 1217640"/>
                <a:gd name="connsiteX5" fmla="*/ 939800 w 3215638"/>
                <a:gd name="connsiteY5" fmla="*/ 1187160 h 1217640"/>
                <a:gd name="connsiteX6" fmla="*/ 993140 w 3215638"/>
                <a:gd name="connsiteY6" fmla="*/ 1171920 h 1217640"/>
                <a:gd name="connsiteX7" fmla="*/ 1054100 w 3215638"/>
                <a:gd name="connsiteY7" fmla="*/ 1149060 h 1217640"/>
                <a:gd name="connsiteX8" fmla="*/ 1104900 w 3215638"/>
                <a:gd name="connsiteY8" fmla="*/ 1133820 h 1217640"/>
                <a:gd name="connsiteX9" fmla="*/ 1143000 w 3215638"/>
                <a:gd name="connsiteY9" fmla="*/ 1116040 h 1217640"/>
                <a:gd name="connsiteX10" fmla="*/ 1176020 w 3215638"/>
                <a:gd name="connsiteY10" fmla="*/ 1100800 h 1217640"/>
                <a:gd name="connsiteX11" fmla="*/ 1211580 w 3215638"/>
                <a:gd name="connsiteY11" fmla="*/ 1088100 h 1217640"/>
                <a:gd name="connsiteX12" fmla="*/ 1247140 w 3215638"/>
                <a:gd name="connsiteY12" fmla="*/ 1065240 h 1217640"/>
                <a:gd name="connsiteX13" fmla="*/ 1272540 w 3215638"/>
                <a:gd name="connsiteY13" fmla="*/ 1044920 h 1217640"/>
                <a:gd name="connsiteX14" fmla="*/ 1318260 w 3215638"/>
                <a:gd name="connsiteY14" fmla="*/ 1027140 h 1217640"/>
                <a:gd name="connsiteX15" fmla="*/ 1348740 w 3215638"/>
                <a:gd name="connsiteY15" fmla="*/ 1001740 h 1217640"/>
                <a:gd name="connsiteX16" fmla="*/ 1371600 w 3215638"/>
                <a:gd name="connsiteY16" fmla="*/ 981420 h 1217640"/>
                <a:gd name="connsiteX17" fmla="*/ 1409700 w 3215638"/>
                <a:gd name="connsiteY17" fmla="*/ 961100 h 1217640"/>
                <a:gd name="connsiteX18" fmla="*/ 1422400 w 3215638"/>
                <a:gd name="connsiteY18" fmla="*/ 943320 h 1217640"/>
                <a:gd name="connsiteX19" fmla="*/ 1452880 w 3215638"/>
                <a:gd name="connsiteY19" fmla="*/ 923000 h 1217640"/>
                <a:gd name="connsiteX20" fmla="*/ 1485900 w 3215638"/>
                <a:gd name="connsiteY20" fmla="*/ 895060 h 1217640"/>
                <a:gd name="connsiteX21" fmla="*/ 1516380 w 3215638"/>
                <a:gd name="connsiteY21" fmla="*/ 864580 h 1217640"/>
                <a:gd name="connsiteX22" fmla="*/ 1546860 w 3215638"/>
                <a:gd name="connsiteY22" fmla="*/ 841720 h 1217640"/>
                <a:gd name="connsiteX23" fmla="*/ 1577340 w 3215638"/>
                <a:gd name="connsiteY23" fmla="*/ 803620 h 1217640"/>
                <a:gd name="connsiteX24" fmla="*/ 1610360 w 3215638"/>
                <a:gd name="connsiteY24" fmla="*/ 773140 h 1217640"/>
                <a:gd name="connsiteX25" fmla="*/ 1643380 w 3215638"/>
                <a:gd name="connsiteY25" fmla="*/ 740120 h 1217640"/>
                <a:gd name="connsiteX26" fmla="*/ 1673860 w 3215638"/>
                <a:gd name="connsiteY26" fmla="*/ 704560 h 1217640"/>
                <a:gd name="connsiteX27" fmla="*/ 1701800 w 3215638"/>
                <a:gd name="connsiteY27" fmla="*/ 679160 h 1217640"/>
                <a:gd name="connsiteX28" fmla="*/ 1752600 w 3215638"/>
                <a:gd name="connsiteY28" fmla="*/ 635980 h 1217640"/>
                <a:gd name="connsiteX29" fmla="*/ 1813560 w 3215638"/>
                <a:gd name="connsiteY29" fmla="*/ 549620 h 1217640"/>
                <a:gd name="connsiteX30" fmla="*/ 1897380 w 3215638"/>
                <a:gd name="connsiteY30" fmla="*/ 473420 h 1217640"/>
                <a:gd name="connsiteX31" fmla="*/ 1973580 w 3215638"/>
                <a:gd name="connsiteY31" fmla="*/ 397220 h 1217640"/>
                <a:gd name="connsiteX32" fmla="*/ 2052320 w 3215638"/>
                <a:gd name="connsiteY32" fmla="*/ 326100 h 1217640"/>
                <a:gd name="connsiteX33" fmla="*/ 2113280 w 3215638"/>
                <a:gd name="connsiteY33" fmla="*/ 262600 h 1217640"/>
                <a:gd name="connsiteX34" fmla="*/ 2174240 w 3215638"/>
                <a:gd name="connsiteY34" fmla="*/ 221960 h 1217640"/>
                <a:gd name="connsiteX35" fmla="*/ 2250440 w 3215638"/>
                <a:gd name="connsiteY35" fmla="*/ 168620 h 1217640"/>
                <a:gd name="connsiteX36" fmla="*/ 2324100 w 3215638"/>
                <a:gd name="connsiteY36" fmla="*/ 120360 h 1217640"/>
                <a:gd name="connsiteX37" fmla="*/ 2385060 w 3215638"/>
                <a:gd name="connsiteY37" fmla="*/ 102580 h 1217640"/>
                <a:gd name="connsiteX38" fmla="*/ 2453640 w 3215638"/>
                <a:gd name="connsiteY38" fmla="*/ 69560 h 1217640"/>
                <a:gd name="connsiteX39" fmla="*/ 2527300 w 3215638"/>
                <a:gd name="connsiteY39" fmla="*/ 49240 h 1217640"/>
                <a:gd name="connsiteX40" fmla="*/ 2600325 w 3215638"/>
                <a:gd name="connsiteY40" fmla="*/ 27015 h 1217640"/>
                <a:gd name="connsiteX41" fmla="*/ 2661285 w 3215638"/>
                <a:gd name="connsiteY41" fmla="*/ 9871 h 1217640"/>
                <a:gd name="connsiteX42" fmla="*/ 2756534 w 3215638"/>
                <a:gd name="connsiteY42" fmla="*/ 4157 h 1217640"/>
                <a:gd name="connsiteX43" fmla="*/ 2927984 w 3215638"/>
                <a:gd name="connsiteY43" fmla="*/ 348 h 1217640"/>
                <a:gd name="connsiteX44" fmla="*/ 3215638 w 3215638"/>
                <a:gd name="connsiteY44" fmla="*/ 348 h 1217640"/>
                <a:gd name="connsiteX0" fmla="*/ 0 w 3235882"/>
                <a:gd name="connsiteY0" fmla="*/ 1217640 h 1217640"/>
                <a:gd name="connsiteX1" fmla="*/ 673100 w 3235882"/>
                <a:gd name="connsiteY1" fmla="*/ 1217640 h 1217640"/>
                <a:gd name="connsiteX2" fmla="*/ 741680 w 3235882"/>
                <a:gd name="connsiteY2" fmla="*/ 1212560 h 1217640"/>
                <a:gd name="connsiteX3" fmla="*/ 833120 w 3235882"/>
                <a:gd name="connsiteY3" fmla="*/ 1204940 h 1217640"/>
                <a:gd name="connsiteX4" fmla="*/ 886460 w 3235882"/>
                <a:gd name="connsiteY4" fmla="*/ 1197320 h 1217640"/>
                <a:gd name="connsiteX5" fmla="*/ 939800 w 3235882"/>
                <a:gd name="connsiteY5" fmla="*/ 1187160 h 1217640"/>
                <a:gd name="connsiteX6" fmla="*/ 993140 w 3235882"/>
                <a:gd name="connsiteY6" fmla="*/ 1171920 h 1217640"/>
                <a:gd name="connsiteX7" fmla="*/ 1054100 w 3235882"/>
                <a:gd name="connsiteY7" fmla="*/ 1149060 h 1217640"/>
                <a:gd name="connsiteX8" fmla="*/ 1104900 w 3235882"/>
                <a:gd name="connsiteY8" fmla="*/ 1133820 h 1217640"/>
                <a:gd name="connsiteX9" fmla="*/ 1143000 w 3235882"/>
                <a:gd name="connsiteY9" fmla="*/ 1116040 h 1217640"/>
                <a:gd name="connsiteX10" fmla="*/ 1176020 w 3235882"/>
                <a:gd name="connsiteY10" fmla="*/ 1100800 h 1217640"/>
                <a:gd name="connsiteX11" fmla="*/ 1211580 w 3235882"/>
                <a:gd name="connsiteY11" fmla="*/ 1088100 h 1217640"/>
                <a:gd name="connsiteX12" fmla="*/ 1247140 w 3235882"/>
                <a:gd name="connsiteY12" fmla="*/ 1065240 h 1217640"/>
                <a:gd name="connsiteX13" fmla="*/ 1272540 w 3235882"/>
                <a:gd name="connsiteY13" fmla="*/ 1044920 h 1217640"/>
                <a:gd name="connsiteX14" fmla="*/ 1318260 w 3235882"/>
                <a:gd name="connsiteY14" fmla="*/ 1027140 h 1217640"/>
                <a:gd name="connsiteX15" fmla="*/ 1348740 w 3235882"/>
                <a:gd name="connsiteY15" fmla="*/ 1001740 h 1217640"/>
                <a:gd name="connsiteX16" fmla="*/ 1371600 w 3235882"/>
                <a:gd name="connsiteY16" fmla="*/ 981420 h 1217640"/>
                <a:gd name="connsiteX17" fmla="*/ 1409700 w 3235882"/>
                <a:gd name="connsiteY17" fmla="*/ 961100 h 1217640"/>
                <a:gd name="connsiteX18" fmla="*/ 1422400 w 3235882"/>
                <a:gd name="connsiteY18" fmla="*/ 943320 h 1217640"/>
                <a:gd name="connsiteX19" fmla="*/ 1452880 w 3235882"/>
                <a:gd name="connsiteY19" fmla="*/ 923000 h 1217640"/>
                <a:gd name="connsiteX20" fmla="*/ 1485900 w 3235882"/>
                <a:gd name="connsiteY20" fmla="*/ 895060 h 1217640"/>
                <a:gd name="connsiteX21" fmla="*/ 1516380 w 3235882"/>
                <a:gd name="connsiteY21" fmla="*/ 864580 h 1217640"/>
                <a:gd name="connsiteX22" fmla="*/ 1546860 w 3235882"/>
                <a:gd name="connsiteY22" fmla="*/ 841720 h 1217640"/>
                <a:gd name="connsiteX23" fmla="*/ 1577340 w 3235882"/>
                <a:gd name="connsiteY23" fmla="*/ 803620 h 1217640"/>
                <a:gd name="connsiteX24" fmla="*/ 1610360 w 3235882"/>
                <a:gd name="connsiteY24" fmla="*/ 773140 h 1217640"/>
                <a:gd name="connsiteX25" fmla="*/ 1643380 w 3235882"/>
                <a:gd name="connsiteY25" fmla="*/ 740120 h 1217640"/>
                <a:gd name="connsiteX26" fmla="*/ 1673860 w 3235882"/>
                <a:gd name="connsiteY26" fmla="*/ 704560 h 1217640"/>
                <a:gd name="connsiteX27" fmla="*/ 1701800 w 3235882"/>
                <a:gd name="connsiteY27" fmla="*/ 679160 h 1217640"/>
                <a:gd name="connsiteX28" fmla="*/ 1752600 w 3235882"/>
                <a:gd name="connsiteY28" fmla="*/ 635980 h 1217640"/>
                <a:gd name="connsiteX29" fmla="*/ 1813560 w 3235882"/>
                <a:gd name="connsiteY29" fmla="*/ 549620 h 1217640"/>
                <a:gd name="connsiteX30" fmla="*/ 1897380 w 3235882"/>
                <a:gd name="connsiteY30" fmla="*/ 473420 h 1217640"/>
                <a:gd name="connsiteX31" fmla="*/ 1973580 w 3235882"/>
                <a:gd name="connsiteY31" fmla="*/ 397220 h 1217640"/>
                <a:gd name="connsiteX32" fmla="*/ 2052320 w 3235882"/>
                <a:gd name="connsiteY32" fmla="*/ 326100 h 1217640"/>
                <a:gd name="connsiteX33" fmla="*/ 2113280 w 3235882"/>
                <a:gd name="connsiteY33" fmla="*/ 262600 h 1217640"/>
                <a:gd name="connsiteX34" fmla="*/ 2174240 w 3235882"/>
                <a:gd name="connsiteY34" fmla="*/ 221960 h 1217640"/>
                <a:gd name="connsiteX35" fmla="*/ 2250440 w 3235882"/>
                <a:gd name="connsiteY35" fmla="*/ 168620 h 1217640"/>
                <a:gd name="connsiteX36" fmla="*/ 2324100 w 3235882"/>
                <a:gd name="connsiteY36" fmla="*/ 120360 h 1217640"/>
                <a:gd name="connsiteX37" fmla="*/ 2385060 w 3235882"/>
                <a:gd name="connsiteY37" fmla="*/ 102580 h 1217640"/>
                <a:gd name="connsiteX38" fmla="*/ 2453640 w 3235882"/>
                <a:gd name="connsiteY38" fmla="*/ 69560 h 1217640"/>
                <a:gd name="connsiteX39" fmla="*/ 2527300 w 3235882"/>
                <a:gd name="connsiteY39" fmla="*/ 49240 h 1217640"/>
                <a:gd name="connsiteX40" fmla="*/ 2600325 w 3235882"/>
                <a:gd name="connsiteY40" fmla="*/ 27015 h 1217640"/>
                <a:gd name="connsiteX41" fmla="*/ 2661285 w 3235882"/>
                <a:gd name="connsiteY41" fmla="*/ 9871 h 1217640"/>
                <a:gd name="connsiteX42" fmla="*/ 2756534 w 3235882"/>
                <a:gd name="connsiteY42" fmla="*/ 4157 h 1217640"/>
                <a:gd name="connsiteX43" fmla="*/ 2927984 w 3235882"/>
                <a:gd name="connsiteY43" fmla="*/ 348 h 1217640"/>
                <a:gd name="connsiteX44" fmla="*/ 3215638 w 3235882"/>
                <a:gd name="connsiteY44" fmla="*/ 348 h 1217640"/>
                <a:gd name="connsiteX45" fmla="*/ 3211827 w 3235882"/>
                <a:gd name="connsiteY45" fmla="*/ 4158 h 1217640"/>
                <a:gd name="connsiteX0" fmla="*/ 0 w 4196712"/>
                <a:gd name="connsiteY0" fmla="*/ 1226817 h 1226817"/>
                <a:gd name="connsiteX1" fmla="*/ 673100 w 4196712"/>
                <a:gd name="connsiteY1" fmla="*/ 1226817 h 1226817"/>
                <a:gd name="connsiteX2" fmla="*/ 741680 w 4196712"/>
                <a:gd name="connsiteY2" fmla="*/ 1221737 h 1226817"/>
                <a:gd name="connsiteX3" fmla="*/ 833120 w 4196712"/>
                <a:gd name="connsiteY3" fmla="*/ 1214117 h 1226817"/>
                <a:gd name="connsiteX4" fmla="*/ 886460 w 4196712"/>
                <a:gd name="connsiteY4" fmla="*/ 1206497 h 1226817"/>
                <a:gd name="connsiteX5" fmla="*/ 939800 w 4196712"/>
                <a:gd name="connsiteY5" fmla="*/ 1196337 h 1226817"/>
                <a:gd name="connsiteX6" fmla="*/ 993140 w 4196712"/>
                <a:gd name="connsiteY6" fmla="*/ 1181097 h 1226817"/>
                <a:gd name="connsiteX7" fmla="*/ 1054100 w 4196712"/>
                <a:gd name="connsiteY7" fmla="*/ 1158237 h 1226817"/>
                <a:gd name="connsiteX8" fmla="*/ 1104900 w 4196712"/>
                <a:gd name="connsiteY8" fmla="*/ 1142997 h 1226817"/>
                <a:gd name="connsiteX9" fmla="*/ 1143000 w 4196712"/>
                <a:gd name="connsiteY9" fmla="*/ 1125217 h 1226817"/>
                <a:gd name="connsiteX10" fmla="*/ 1176020 w 4196712"/>
                <a:gd name="connsiteY10" fmla="*/ 1109977 h 1226817"/>
                <a:gd name="connsiteX11" fmla="*/ 1211580 w 4196712"/>
                <a:gd name="connsiteY11" fmla="*/ 1097277 h 1226817"/>
                <a:gd name="connsiteX12" fmla="*/ 1247140 w 4196712"/>
                <a:gd name="connsiteY12" fmla="*/ 1074417 h 1226817"/>
                <a:gd name="connsiteX13" fmla="*/ 1272540 w 4196712"/>
                <a:gd name="connsiteY13" fmla="*/ 1054097 h 1226817"/>
                <a:gd name="connsiteX14" fmla="*/ 1318260 w 4196712"/>
                <a:gd name="connsiteY14" fmla="*/ 1036317 h 1226817"/>
                <a:gd name="connsiteX15" fmla="*/ 1348740 w 4196712"/>
                <a:gd name="connsiteY15" fmla="*/ 1010917 h 1226817"/>
                <a:gd name="connsiteX16" fmla="*/ 1371600 w 4196712"/>
                <a:gd name="connsiteY16" fmla="*/ 990597 h 1226817"/>
                <a:gd name="connsiteX17" fmla="*/ 1409700 w 4196712"/>
                <a:gd name="connsiteY17" fmla="*/ 970277 h 1226817"/>
                <a:gd name="connsiteX18" fmla="*/ 1422400 w 4196712"/>
                <a:gd name="connsiteY18" fmla="*/ 952497 h 1226817"/>
                <a:gd name="connsiteX19" fmla="*/ 1452880 w 4196712"/>
                <a:gd name="connsiteY19" fmla="*/ 932177 h 1226817"/>
                <a:gd name="connsiteX20" fmla="*/ 1485900 w 4196712"/>
                <a:gd name="connsiteY20" fmla="*/ 904237 h 1226817"/>
                <a:gd name="connsiteX21" fmla="*/ 1516380 w 4196712"/>
                <a:gd name="connsiteY21" fmla="*/ 873757 h 1226817"/>
                <a:gd name="connsiteX22" fmla="*/ 1546860 w 4196712"/>
                <a:gd name="connsiteY22" fmla="*/ 850897 h 1226817"/>
                <a:gd name="connsiteX23" fmla="*/ 1577340 w 4196712"/>
                <a:gd name="connsiteY23" fmla="*/ 812797 h 1226817"/>
                <a:gd name="connsiteX24" fmla="*/ 1610360 w 4196712"/>
                <a:gd name="connsiteY24" fmla="*/ 782317 h 1226817"/>
                <a:gd name="connsiteX25" fmla="*/ 1643380 w 4196712"/>
                <a:gd name="connsiteY25" fmla="*/ 749297 h 1226817"/>
                <a:gd name="connsiteX26" fmla="*/ 1673860 w 4196712"/>
                <a:gd name="connsiteY26" fmla="*/ 713737 h 1226817"/>
                <a:gd name="connsiteX27" fmla="*/ 1701800 w 4196712"/>
                <a:gd name="connsiteY27" fmla="*/ 688337 h 1226817"/>
                <a:gd name="connsiteX28" fmla="*/ 1752600 w 4196712"/>
                <a:gd name="connsiteY28" fmla="*/ 645157 h 1226817"/>
                <a:gd name="connsiteX29" fmla="*/ 1813560 w 4196712"/>
                <a:gd name="connsiteY29" fmla="*/ 558797 h 1226817"/>
                <a:gd name="connsiteX30" fmla="*/ 1897380 w 4196712"/>
                <a:gd name="connsiteY30" fmla="*/ 482597 h 1226817"/>
                <a:gd name="connsiteX31" fmla="*/ 1973580 w 4196712"/>
                <a:gd name="connsiteY31" fmla="*/ 406397 h 1226817"/>
                <a:gd name="connsiteX32" fmla="*/ 2052320 w 4196712"/>
                <a:gd name="connsiteY32" fmla="*/ 335277 h 1226817"/>
                <a:gd name="connsiteX33" fmla="*/ 2113280 w 4196712"/>
                <a:gd name="connsiteY33" fmla="*/ 271777 h 1226817"/>
                <a:gd name="connsiteX34" fmla="*/ 2174240 w 4196712"/>
                <a:gd name="connsiteY34" fmla="*/ 231137 h 1226817"/>
                <a:gd name="connsiteX35" fmla="*/ 2250440 w 4196712"/>
                <a:gd name="connsiteY35" fmla="*/ 177797 h 1226817"/>
                <a:gd name="connsiteX36" fmla="*/ 2324100 w 4196712"/>
                <a:gd name="connsiteY36" fmla="*/ 129537 h 1226817"/>
                <a:gd name="connsiteX37" fmla="*/ 2385060 w 4196712"/>
                <a:gd name="connsiteY37" fmla="*/ 111757 h 1226817"/>
                <a:gd name="connsiteX38" fmla="*/ 2453640 w 4196712"/>
                <a:gd name="connsiteY38" fmla="*/ 78737 h 1226817"/>
                <a:gd name="connsiteX39" fmla="*/ 2527300 w 4196712"/>
                <a:gd name="connsiteY39" fmla="*/ 58417 h 1226817"/>
                <a:gd name="connsiteX40" fmla="*/ 2600325 w 4196712"/>
                <a:gd name="connsiteY40" fmla="*/ 36192 h 1226817"/>
                <a:gd name="connsiteX41" fmla="*/ 2661285 w 4196712"/>
                <a:gd name="connsiteY41" fmla="*/ 19048 h 1226817"/>
                <a:gd name="connsiteX42" fmla="*/ 2756534 w 4196712"/>
                <a:gd name="connsiteY42" fmla="*/ 13334 h 1226817"/>
                <a:gd name="connsiteX43" fmla="*/ 2927984 w 4196712"/>
                <a:gd name="connsiteY43" fmla="*/ 9525 h 1226817"/>
                <a:gd name="connsiteX44" fmla="*/ 3215638 w 4196712"/>
                <a:gd name="connsiteY44" fmla="*/ 9525 h 1226817"/>
                <a:gd name="connsiteX45" fmla="*/ 4196712 w 4196712"/>
                <a:gd name="connsiteY45" fmla="*/ 0 h 122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196712" h="1226817">
                  <a:moveTo>
                    <a:pt x="0" y="1226817"/>
                  </a:moveTo>
                  <a:lnTo>
                    <a:pt x="673100" y="1226817"/>
                  </a:lnTo>
                  <a:cubicBezTo>
                    <a:pt x="796713" y="1225970"/>
                    <a:pt x="741680" y="1221737"/>
                    <a:pt x="741680" y="1221737"/>
                  </a:cubicBezTo>
                  <a:lnTo>
                    <a:pt x="833120" y="1214117"/>
                  </a:lnTo>
                  <a:cubicBezTo>
                    <a:pt x="857250" y="1211577"/>
                    <a:pt x="868680" y="1209460"/>
                    <a:pt x="886460" y="1206497"/>
                  </a:cubicBezTo>
                  <a:cubicBezTo>
                    <a:pt x="904240" y="1203534"/>
                    <a:pt x="922020" y="1200570"/>
                    <a:pt x="939800" y="1196337"/>
                  </a:cubicBezTo>
                  <a:cubicBezTo>
                    <a:pt x="957580" y="1192104"/>
                    <a:pt x="974090" y="1187447"/>
                    <a:pt x="993140" y="1181097"/>
                  </a:cubicBezTo>
                  <a:cubicBezTo>
                    <a:pt x="1012190" y="1174747"/>
                    <a:pt x="1035473" y="1164587"/>
                    <a:pt x="1054100" y="1158237"/>
                  </a:cubicBezTo>
                  <a:cubicBezTo>
                    <a:pt x="1072727" y="1151887"/>
                    <a:pt x="1090083" y="1148500"/>
                    <a:pt x="1104900" y="1142997"/>
                  </a:cubicBezTo>
                  <a:cubicBezTo>
                    <a:pt x="1119717" y="1137494"/>
                    <a:pt x="1143000" y="1125217"/>
                    <a:pt x="1143000" y="1125217"/>
                  </a:cubicBezTo>
                  <a:cubicBezTo>
                    <a:pt x="1154853" y="1119714"/>
                    <a:pt x="1164590" y="1114634"/>
                    <a:pt x="1176020" y="1109977"/>
                  </a:cubicBezTo>
                  <a:cubicBezTo>
                    <a:pt x="1187450" y="1105320"/>
                    <a:pt x="1199727" y="1103204"/>
                    <a:pt x="1211580" y="1097277"/>
                  </a:cubicBezTo>
                  <a:cubicBezTo>
                    <a:pt x="1223433" y="1091350"/>
                    <a:pt x="1236980" y="1081614"/>
                    <a:pt x="1247140" y="1074417"/>
                  </a:cubicBezTo>
                  <a:cubicBezTo>
                    <a:pt x="1257300" y="1067220"/>
                    <a:pt x="1260687" y="1060447"/>
                    <a:pt x="1272540" y="1054097"/>
                  </a:cubicBezTo>
                  <a:cubicBezTo>
                    <a:pt x="1284393" y="1047747"/>
                    <a:pt x="1305560" y="1043514"/>
                    <a:pt x="1318260" y="1036317"/>
                  </a:cubicBezTo>
                  <a:cubicBezTo>
                    <a:pt x="1330960" y="1029120"/>
                    <a:pt x="1339850" y="1018537"/>
                    <a:pt x="1348740" y="1010917"/>
                  </a:cubicBezTo>
                  <a:cubicBezTo>
                    <a:pt x="1357630" y="1003297"/>
                    <a:pt x="1361440" y="997370"/>
                    <a:pt x="1371600" y="990597"/>
                  </a:cubicBezTo>
                  <a:cubicBezTo>
                    <a:pt x="1381760" y="983824"/>
                    <a:pt x="1401233" y="976627"/>
                    <a:pt x="1409700" y="970277"/>
                  </a:cubicBezTo>
                  <a:cubicBezTo>
                    <a:pt x="1418167" y="963927"/>
                    <a:pt x="1415203" y="958847"/>
                    <a:pt x="1422400" y="952497"/>
                  </a:cubicBezTo>
                  <a:cubicBezTo>
                    <a:pt x="1429597" y="946147"/>
                    <a:pt x="1442297" y="940220"/>
                    <a:pt x="1452880" y="932177"/>
                  </a:cubicBezTo>
                  <a:cubicBezTo>
                    <a:pt x="1463463" y="924134"/>
                    <a:pt x="1475317" y="913974"/>
                    <a:pt x="1485900" y="904237"/>
                  </a:cubicBezTo>
                  <a:cubicBezTo>
                    <a:pt x="1496483" y="894500"/>
                    <a:pt x="1506220" y="882647"/>
                    <a:pt x="1516380" y="873757"/>
                  </a:cubicBezTo>
                  <a:cubicBezTo>
                    <a:pt x="1526540" y="864867"/>
                    <a:pt x="1536700" y="861057"/>
                    <a:pt x="1546860" y="850897"/>
                  </a:cubicBezTo>
                  <a:cubicBezTo>
                    <a:pt x="1557020" y="840737"/>
                    <a:pt x="1566757" y="824227"/>
                    <a:pt x="1577340" y="812797"/>
                  </a:cubicBezTo>
                  <a:cubicBezTo>
                    <a:pt x="1587923" y="801367"/>
                    <a:pt x="1599353" y="792900"/>
                    <a:pt x="1610360" y="782317"/>
                  </a:cubicBezTo>
                  <a:cubicBezTo>
                    <a:pt x="1621367" y="771734"/>
                    <a:pt x="1632797" y="760727"/>
                    <a:pt x="1643380" y="749297"/>
                  </a:cubicBezTo>
                  <a:cubicBezTo>
                    <a:pt x="1653963" y="737867"/>
                    <a:pt x="1664123" y="723897"/>
                    <a:pt x="1673860" y="713737"/>
                  </a:cubicBezTo>
                  <a:cubicBezTo>
                    <a:pt x="1683597" y="703577"/>
                    <a:pt x="1688677" y="699767"/>
                    <a:pt x="1701800" y="688337"/>
                  </a:cubicBezTo>
                  <a:cubicBezTo>
                    <a:pt x="1714923" y="676907"/>
                    <a:pt x="1733973" y="666747"/>
                    <a:pt x="1752600" y="645157"/>
                  </a:cubicBezTo>
                  <a:cubicBezTo>
                    <a:pt x="1771227" y="623567"/>
                    <a:pt x="1789430" y="585890"/>
                    <a:pt x="1813560" y="558797"/>
                  </a:cubicBezTo>
                  <a:cubicBezTo>
                    <a:pt x="1837690" y="531704"/>
                    <a:pt x="1870710" y="507997"/>
                    <a:pt x="1897380" y="482597"/>
                  </a:cubicBezTo>
                  <a:cubicBezTo>
                    <a:pt x="1924050" y="457197"/>
                    <a:pt x="1947757" y="430950"/>
                    <a:pt x="1973580" y="406397"/>
                  </a:cubicBezTo>
                  <a:cubicBezTo>
                    <a:pt x="1999403" y="381844"/>
                    <a:pt x="2029037" y="357714"/>
                    <a:pt x="2052320" y="335277"/>
                  </a:cubicBezTo>
                  <a:cubicBezTo>
                    <a:pt x="2075603" y="312840"/>
                    <a:pt x="2092960" y="289134"/>
                    <a:pt x="2113280" y="271777"/>
                  </a:cubicBezTo>
                  <a:cubicBezTo>
                    <a:pt x="2133600" y="254420"/>
                    <a:pt x="2151380" y="246800"/>
                    <a:pt x="2174240" y="231137"/>
                  </a:cubicBezTo>
                  <a:cubicBezTo>
                    <a:pt x="2197100" y="215474"/>
                    <a:pt x="2225463" y="194730"/>
                    <a:pt x="2250440" y="177797"/>
                  </a:cubicBezTo>
                  <a:cubicBezTo>
                    <a:pt x="2275417" y="160864"/>
                    <a:pt x="2301663" y="140544"/>
                    <a:pt x="2324100" y="129537"/>
                  </a:cubicBezTo>
                  <a:cubicBezTo>
                    <a:pt x="2346537" y="118530"/>
                    <a:pt x="2363470" y="120224"/>
                    <a:pt x="2385060" y="111757"/>
                  </a:cubicBezTo>
                  <a:cubicBezTo>
                    <a:pt x="2406650" y="103290"/>
                    <a:pt x="2429933" y="87627"/>
                    <a:pt x="2453640" y="78737"/>
                  </a:cubicBezTo>
                  <a:cubicBezTo>
                    <a:pt x="2477347" y="69847"/>
                    <a:pt x="2502323" y="64132"/>
                    <a:pt x="2527300" y="58417"/>
                  </a:cubicBezTo>
                  <a:cubicBezTo>
                    <a:pt x="2540000" y="54819"/>
                    <a:pt x="2599796" y="36457"/>
                    <a:pt x="2600325" y="36192"/>
                  </a:cubicBezTo>
                  <a:cubicBezTo>
                    <a:pt x="2611861" y="31853"/>
                    <a:pt x="2662079" y="19842"/>
                    <a:pt x="2661285" y="19048"/>
                  </a:cubicBezTo>
                  <a:cubicBezTo>
                    <a:pt x="2671445" y="15873"/>
                    <a:pt x="2756534" y="13731"/>
                    <a:pt x="2756534" y="13334"/>
                  </a:cubicBezTo>
                  <a:cubicBezTo>
                    <a:pt x="2772409" y="12064"/>
                    <a:pt x="2927984" y="9922"/>
                    <a:pt x="2927984" y="9525"/>
                  </a:cubicBezTo>
                  <a:cubicBezTo>
                    <a:pt x="2956876" y="8573"/>
                    <a:pt x="3215241" y="9922"/>
                    <a:pt x="3215638" y="9525"/>
                  </a:cubicBezTo>
                  <a:lnTo>
                    <a:pt x="4196712" y="0"/>
                  </a:lnTo>
                </a:path>
              </a:pathLst>
            </a:cu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cxnSp>
        <p:nvCxnSpPr>
          <p:cNvPr id="14" name="Straight Arrow Connector 13"/>
          <p:cNvCxnSpPr/>
          <p:nvPr/>
        </p:nvCxnSpPr>
        <p:spPr bwMode="auto">
          <a:xfrm>
            <a:off x="107504" y="3153792"/>
            <a:ext cx="8928992" cy="0"/>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16" name="Rectangle 15"/>
              <p:cNvSpPr/>
              <p:nvPr/>
            </p:nvSpPr>
            <p:spPr>
              <a:xfrm>
                <a:off x="8640234" y="3153792"/>
                <a:ext cx="376578"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𝑧</m:t>
                      </m:r>
                    </m:oMath>
                  </m:oMathPara>
                </a14:m>
                <a:endParaRPr lang="en-GB" b="0" dirty="0"/>
              </a:p>
            </p:txBody>
          </p:sp>
        </mc:Choice>
        <mc:Fallback xmlns="">
          <p:sp>
            <p:nvSpPr>
              <p:cNvPr id="16" name="Rectangle 15"/>
              <p:cNvSpPr>
                <a:spLocks noRot="1" noChangeAspect="1" noMove="1" noResize="1" noEditPoints="1" noAdjustHandles="1" noChangeArrowheads="1" noChangeShapeType="1" noTextEdit="1"/>
              </p:cNvSpPr>
              <p:nvPr/>
            </p:nvSpPr>
            <p:spPr>
              <a:xfrm>
                <a:off x="8640234" y="3153792"/>
                <a:ext cx="376578" cy="400110"/>
              </a:xfrm>
              <a:prstGeom prst="rect">
                <a:avLst/>
              </a:prstGeom>
              <a:blipFill>
                <a:blip r:embed="rId3"/>
                <a:stretch>
                  <a:fillRect/>
                </a:stretch>
              </a:blipFill>
            </p:spPr>
            <p:txBody>
              <a:bodyPr/>
              <a:lstStyle/>
              <a:p>
                <a:r>
                  <a:rPr lang="en-GB">
                    <a:noFill/>
                  </a:rPr>
                  <a:t> </a:t>
                </a:r>
              </a:p>
            </p:txBody>
          </p:sp>
        </mc:Fallback>
      </mc:AlternateContent>
      <p:grpSp>
        <p:nvGrpSpPr>
          <p:cNvPr id="25" name="Group 24"/>
          <p:cNvGrpSpPr/>
          <p:nvPr/>
        </p:nvGrpSpPr>
        <p:grpSpPr>
          <a:xfrm>
            <a:off x="539552" y="1340768"/>
            <a:ext cx="2880320" cy="2734522"/>
            <a:chOff x="539552" y="1340768"/>
            <a:chExt cx="2880320" cy="2734522"/>
          </a:xfrm>
        </p:grpSpPr>
        <p:sp>
          <p:nvSpPr>
            <p:cNvPr id="17" name="Rectangle 16"/>
            <p:cNvSpPr/>
            <p:nvPr/>
          </p:nvSpPr>
          <p:spPr bwMode="auto">
            <a:xfrm>
              <a:off x="827584" y="1556792"/>
              <a:ext cx="2448272" cy="2200310"/>
            </a:xfrm>
            <a:prstGeom prst="rect">
              <a:avLst/>
            </a:prstGeom>
            <a:solidFill>
              <a:srgbClr val="92D050">
                <a:alpha val="50000"/>
              </a:srgbClr>
            </a:solidFill>
            <a:ln w="31750"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a:off x="539552" y="1340768"/>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Rectangle 18"/>
            <p:cNvSpPr/>
            <p:nvPr/>
          </p:nvSpPr>
          <p:spPr bwMode="auto">
            <a:xfrm>
              <a:off x="539552" y="3715250"/>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6" name="Group 25"/>
          <p:cNvGrpSpPr/>
          <p:nvPr/>
        </p:nvGrpSpPr>
        <p:grpSpPr>
          <a:xfrm>
            <a:off x="4067944" y="1340768"/>
            <a:ext cx="2880320" cy="2734522"/>
            <a:chOff x="4067944" y="1340768"/>
            <a:chExt cx="2880320" cy="2734522"/>
          </a:xfrm>
        </p:grpSpPr>
        <p:sp>
          <p:nvSpPr>
            <p:cNvPr id="22" name="Rectangle 21"/>
            <p:cNvSpPr/>
            <p:nvPr/>
          </p:nvSpPr>
          <p:spPr bwMode="auto">
            <a:xfrm>
              <a:off x="4355976" y="1556792"/>
              <a:ext cx="1152128" cy="2200310"/>
            </a:xfrm>
            <a:prstGeom prst="rect">
              <a:avLst/>
            </a:prstGeom>
            <a:solidFill>
              <a:srgbClr val="92D050">
                <a:alpha val="50000"/>
              </a:srgbClr>
            </a:solidFill>
            <a:ln w="31750"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 name="Rectangle 22"/>
            <p:cNvSpPr/>
            <p:nvPr/>
          </p:nvSpPr>
          <p:spPr bwMode="auto">
            <a:xfrm>
              <a:off x="4067944" y="1340768"/>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a:off x="4067944" y="3715250"/>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1" name="Group 30"/>
          <p:cNvGrpSpPr/>
          <p:nvPr/>
        </p:nvGrpSpPr>
        <p:grpSpPr>
          <a:xfrm>
            <a:off x="5724128" y="1340768"/>
            <a:ext cx="2880320" cy="2734522"/>
            <a:chOff x="5724128" y="1340768"/>
            <a:chExt cx="2880320" cy="2734522"/>
          </a:xfrm>
        </p:grpSpPr>
        <p:sp>
          <p:nvSpPr>
            <p:cNvPr id="28" name="Rectangle 27"/>
            <p:cNvSpPr/>
            <p:nvPr/>
          </p:nvSpPr>
          <p:spPr bwMode="auto">
            <a:xfrm>
              <a:off x="5868144" y="1556792"/>
              <a:ext cx="1331930" cy="2200310"/>
            </a:xfrm>
            <a:prstGeom prst="rect">
              <a:avLst/>
            </a:prstGeom>
            <a:solidFill>
              <a:srgbClr val="FFCC66">
                <a:alpha val="50000"/>
              </a:srgbClr>
            </a:solidFill>
            <a:ln w="31750" cap="flat" cmpd="sng" algn="ctr">
              <a:solidFill>
                <a:srgbClr val="F6860A"/>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a:off x="5724128" y="1340768"/>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5724128" y="3715250"/>
              <a:ext cx="2880320"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2" name="Group 31"/>
          <p:cNvGrpSpPr/>
          <p:nvPr/>
        </p:nvGrpSpPr>
        <p:grpSpPr>
          <a:xfrm>
            <a:off x="371551" y="4581128"/>
            <a:ext cx="8393424" cy="1226817"/>
            <a:chOff x="1143003" y="2705099"/>
            <a:chExt cx="8393424" cy="1226817"/>
          </a:xfrm>
        </p:grpSpPr>
        <p:sp>
          <p:nvSpPr>
            <p:cNvPr id="33" name="Freeform 32"/>
            <p:cNvSpPr/>
            <p:nvPr/>
          </p:nvSpPr>
          <p:spPr bwMode="auto">
            <a:xfrm>
              <a:off x="1143003" y="2705099"/>
              <a:ext cx="4196712" cy="1226817"/>
            </a:xfrm>
            <a:custGeom>
              <a:avLst/>
              <a:gdLst>
                <a:gd name="connsiteX0" fmla="*/ 0 w 2527300"/>
                <a:gd name="connsiteY0" fmla="*/ 1168400 h 1168400"/>
                <a:gd name="connsiteX1" fmla="*/ 673100 w 2527300"/>
                <a:gd name="connsiteY1" fmla="*/ 1168400 h 1168400"/>
                <a:gd name="connsiteX2" fmla="*/ 741680 w 2527300"/>
                <a:gd name="connsiteY2" fmla="*/ 1163320 h 1168400"/>
                <a:gd name="connsiteX3" fmla="*/ 833120 w 2527300"/>
                <a:gd name="connsiteY3" fmla="*/ 1155700 h 1168400"/>
                <a:gd name="connsiteX4" fmla="*/ 886460 w 2527300"/>
                <a:gd name="connsiteY4" fmla="*/ 1148080 h 1168400"/>
                <a:gd name="connsiteX5" fmla="*/ 939800 w 2527300"/>
                <a:gd name="connsiteY5" fmla="*/ 1137920 h 1168400"/>
                <a:gd name="connsiteX6" fmla="*/ 993140 w 2527300"/>
                <a:gd name="connsiteY6" fmla="*/ 1122680 h 1168400"/>
                <a:gd name="connsiteX7" fmla="*/ 1054100 w 2527300"/>
                <a:gd name="connsiteY7" fmla="*/ 1099820 h 1168400"/>
                <a:gd name="connsiteX8" fmla="*/ 1104900 w 2527300"/>
                <a:gd name="connsiteY8" fmla="*/ 1084580 h 1168400"/>
                <a:gd name="connsiteX9" fmla="*/ 1143000 w 2527300"/>
                <a:gd name="connsiteY9" fmla="*/ 1066800 h 1168400"/>
                <a:gd name="connsiteX10" fmla="*/ 1176020 w 2527300"/>
                <a:gd name="connsiteY10" fmla="*/ 1051560 h 1168400"/>
                <a:gd name="connsiteX11" fmla="*/ 1211580 w 2527300"/>
                <a:gd name="connsiteY11" fmla="*/ 1038860 h 1168400"/>
                <a:gd name="connsiteX12" fmla="*/ 1247140 w 2527300"/>
                <a:gd name="connsiteY12" fmla="*/ 1016000 h 1168400"/>
                <a:gd name="connsiteX13" fmla="*/ 1272540 w 2527300"/>
                <a:gd name="connsiteY13" fmla="*/ 995680 h 1168400"/>
                <a:gd name="connsiteX14" fmla="*/ 1318260 w 2527300"/>
                <a:gd name="connsiteY14" fmla="*/ 977900 h 1168400"/>
                <a:gd name="connsiteX15" fmla="*/ 1348740 w 2527300"/>
                <a:gd name="connsiteY15" fmla="*/ 952500 h 1168400"/>
                <a:gd name="connsiteX16" fmla="*/ 1371600 w 2527300"/>
                <a:gd name="connsiteY16" fmla="*/ 932180 h 1168400"/>
                <a:gd name="connsiteX17" fmla="*/ 1409700 w 2527300"/>
                <a:gd name="connsiteY17" fmla="*/ 911860 h 1168400"/>
                <a:gd name="connsiteX18" fmla="*/ 1422400 w 2527300"/>
                <a:gd name="connsiteY18" fmla="*/ 894080 h 1168400"/>
                <a:gd name="connsiteX19" fmla="*/ 1452880 w 2527300"/>
                <a:gd name="connsiteY19" fmla="*/ 873760 h 1168400"/>
                <a:gd name="connsiteX20" fmla="*/ 1485900 w 2527300"/>
                <a:gd name="connsiteY20" fmla="*/ 845820 h 1168400"/>
                <a:gd name="connsiteX21" fmla="*/ 1516380 w 2527300"/>
                <a:gd name="connsiteY21" fmla="*/ 815340 h 1168400"/>
                <a:gd name="connsiteX22" fmla="*/ 1546860 w 2527300"/>
                <a:gd name="connsiteY22" fmla="*/ 792480 h 1168400"/>
                <a:gd name="connsiteX23" fmla="*/ 1577340 w 2527300"/>
                <a:gd name="connsiteY23" fmla="*/ 754380 h 1168400"/>
                <a:gd name="connsiteX24" fmla="*/ 1610360 w 2527300"/>
                <a:gd name="connsiteY24" fmla="*/ 723900 h 1168400"/>
                <a:gd name="connsiteX25" fmla="*/ 1643380 w 2527300"/>
                <a:gd name="connsiteY25" fmla="*/ 690880 h 1168400"/>
                <a:gd name="connsiteX26" fmla="*/ 1673860 w 2527300"/>
                <a:gd name="connsiteY26" fmla="*/ 655320 h 1168400"/>
                <a:gd name="connsiteX27" fmla="*/ 1701800 w 2527300"/>
                <a:gd name="connsiteY27" fmla="*/ 629920 h 1168400"/>
                <a:gd name="connsiteX28" fmla="*/ 1752600 w 2527300"/>
                <a:gd name="connsiteY28" fmla="*/ 586740 h 1168400"/>
                <a:gd name="connsiteX29" fmla="*/ 1813560 w 2527300"/>
                <a:gd name="connsiteY29" fmla="*/ 500380 h 1168400"/>
                <a:gd name="connsiteX30" fmla="*/ 1897380 w 2527300"/>
                <a:gd name="connsiteY30" fmla="*/ 424180 h 1168400"/>
                <a:gd name="connsiteX31" fmla="*/ 1973580 w 2527300"/>
                <a:gd name="connsiteY31" fmla="*/ 347980 h 1168400"/>
                <a:gd name="connsiteX32" fmla="*/ 2052320 w 2527300"/>
                <a:gd name="connsiteY32" fmla="*/ 276860 h 1168400"/>
                <a:gd name="connsiteX33" fmla="*/ 2113280 w 2527300"/>
                <a:gd name="connsiteY33" fmla="*/ 213360 h 1168400"/>
                <a:gd name="connsiteX34" fmla="*/ 2174240 w 2527300"/>
                <a:gd name="connsiteY34" fmla="*/ 172720 h 1168400"/>
                <a:gd name="connsiteX35" fmla="*/ 2250440 w 2527300"/>
                <a:gd name="connsiteY35" fmla="*/ 119380 h 1168400"/>
                <a:gd name="connsiteX36" fmla="*/ 2324100 w 2527300"/>
                <a:gd name="connsiteY36" fmla="*/ 71120 h 1168400"/>
                <a:gd name="connsiteX37" fmla="*/ 2385060 w 2527300"/>
                <a:gd name="connsiteY37" fmla="*/ 53340 h 1168400"/>
                <a:gd name="connsiteX38" fmla="*/ 2453640 w 2527300"/>
                <a:gd name="connsiteY38" fmla="*/ 20320 h 1168400"/>
                <a:gd name="connsiteX39" fmla="*/ 2527300 w 2527300"/>
                <a:gd name="connsiteY39" fmla="*/ 0 h 1168400"/>
                <a:gd name="connsiteX0" fmla="*/ 0 w 2533545"/>
                <a:gd name="connsiteY0" fmla="*/ 1170327 h 1170327"/>
                <a:gd name="connsiteX1" fmla="*/ 673100 w 2533545"/>
                <a:gd name="connsiteY1" fmla="*/ 1170327 h 1170327"/>
                <a:gd name="connsiteX2" fmla="*/ 741680 w 2533545"/>
                <a:gd name="connsiteY2" fmla="*/ 1165247 h 1170327"/>
                <a:gd name="connsiteX3" fmla="*/ 833120 w 2533545"/>
                <a:gd name="connsiteY3" fmla="*/ 1157627 h 1170327"/>
                <a:gd name="connsiteX4" fmla="*/ 886460 w 2533545"/>
                <a:gd name="connsiteY4" fmla="*/ 1150007 h 1170327"/>
                <a:gd name="connsiteX5" fmla="*/ 939800 w 2533545"/>
                <a:gd name="connsiteY5" fmla="*/ 1139847 h 1170327"/>
                <a:gd name="connsiteX6" fmla="*/ 993140 w 2533545"/>
                <a:gd name="connsiteY6" fmla="*/ 1124607 h 1170327"/>
                <a:gd name="connsiteX7" fmla="*/ 1054100 w 2533545"/>
                <a:gd name="connsiteY7" fmla="*/ 1101747 h 1170327"/>
                <a:gd name="connsiteX8" fmla="*/ 1104900 w 2533545"/>
                <a:gd name="connsiteY8" fmla="*/ 1086507 h 1170327"/>
                <a:gd name="connsiteX9" fmla="*/ 1143000 w 2533545"/>
                <a:gd name="connsiteY9" fmla="*/ 1068727 h 1170327"/>
                <a:gd name="connsiteX10" fmla="*/ 1176020 w 2533545"/>
                <a:gd name="connsiteY10" fmla="*/ 1053487 h 1170327"/>
                <a:gd name="connsiteX11" fmla="*/ 1211580 w 2533545"/>
                <a:gd name="connsiteY11" fmla="*/ 1040787 h 1170327"/>
                <a:gd name="connsiteX12" fmla="*/ 1247140 w 2533545"/>
                <a:gd name="connsiteY12" fmla="*/ 1017927 h 1170327"/>
                <a:gd name="connsiteX13" fmla="*/ 1272540 w 2533545"/>
                <a:gd name="connsiteY13" fmla="*/ 997607 h 1170327"/>
                <a:gd name="connsiteX14" fmla="*/ 1318260 w 2533545"/>
                <a:gd name="connsiteY14" fmla="*/ 979827 h 1170327"/>
                <a:gd name="connsiteX15" fmla="*/ 1348740 w 2533545"/>
                <a:gd name="connsiteY15" fmla="*/ 954427 h 1170327"/>
                <a:gd name="connsiteX16" fmla="*/ 1371600 w 2533545"/>
                <a:gd name="connsiteY16" fmla="*/ 934107 h 1170327"/>
                <a:gd name="connsiteX17" fmla="*/ 1409700 w 2533545"/>
                <a:gd name="connsiteY17" fmla="*/ 913787 h 1170327"/>
                <a:gd name="connsiteX18" fmla="*/ 1422400 w 2533545"/>
                <a:gd name="connsiteY18" fmla="*/ 896007 h 1170327"/>
                <a:gd name="connsiteX19" fmla="*/ 1452880 w 2533545"/>
                <a:gd name="connsiteY19" fmla="*/ 875687 h 1170327"/>
                <a:gd name="connsiteX20" fmla="*/ 1485900 w 2533545"/>
                <a:gd name="connsiteY20" fmla="*/ 847747 h 1170327"/>
                <a:gd name="connsiteX21" fmla="*/ 1516380 w 2533545"/>
                <a:gd name="connsiteY21" fmla="*/ 817267 h 1170327"/>
                <a:gd name="connsiteX22" fmla="*/ 1546860 w 2533545"/>
                <a:gd name="connsiteY22" fmla="*/ 794407 h 1170327"/>
                <a:gd name="connsiteX23" fmla="*/ 1577340 w 2533545"/>
                <a:gd name="connsiteY23" fmla="*/ 756307 h 1170327"/>
                <a:gd name="connsiteX24" fmla="*/ 1610360 w 2533545"/>
                <a:gd name="connsiteY24" fmla="*/ 725827 h 1170327"/>
                <a:gd name="connsiteX25" fmla="*/ 1643380 w 2533545"/>
                <a:gd name="connsiteY25" fmla="*/ 692807 h 1170327"/>
                <a:gd name="connsiteX26" fmla="*/ 1673860 w 2533545"/>
                <a:gd name="connsiteY26" fmla="*/ 657247 h 1170327"/>
                <a:gd name="connsiteX27" fmla="*/ 1701800 w 2533545"/>
                <a:gd name="connsiteY27" fmla="*/ 631847 h 1170327"/>
                <a:gd name="connsiteX28" fmla="*/ 1752600 w 2533545"/>
                <a:gd name="connsiteY28" fmla="*/ 588667 h 1170327"/>
                <a:gd name="connsiteX29" fmla="*/ 1813560 w 2533545"/>
                <a:gd name="connsiteY29" fmla="*/ 502307 h 1170327"/>
                <a:gd name="connsiteX30" fmla="*/ 1897380 w 2533545"/>
                <a:gd name="connsiteY30" fmla="*/ 426107 h 1170327"/>
                <a:gd name="connsiteX31" fmla="*/ 1973580 w 2533545"/>
                <a:gd name="connsiteY31" fmla="*/ 349907 h 1170327"/>
                <a:gd name="connsiteX32" fmla="*/ 2052320 w 2533545"/>
                <a:gd name="connsiteY32" fmla="*/ 278787 h 1170327"/>
                <a:gd name="connsiteX33" fmla="*/ 2113280 w 2533545"/>
                <a:gd name="connsiteY33" fmla="*/ 215287 h 1170327"/>
                <a:gd name="connsiteX34" fmla="*/ 2174240 w 2533545"/>
                <a:gd name="connsiteY34" fmla="*/ 174647 h 1170327"/>
                <a:gd name="connsiteX35" fmla="*/ 2250440 w 2533545"/>
                <a:gd name="connsiteY35" fmla="*/ 121307 h 1170327"/>
                <a:gd name="connsiteX36" fmla="*/ 2324100 w 2533545"/>
                <a:gd name="connsiteY36" fmla="*/ 73047 h 1170327"/>
                <a:gd name="connsiteX37" fmla="*/ 2385060 w 2533545"/>
                <a:gd name="connsiteY37" fmla="*/ 55267 h 1170327"/>
                <a:gd name="connsiteX38" fmla="*/ 2453640 w 2533545"/>
                <a:gd name="connsiteY38" fmla="*/ 22247 h 1170327"/>
                <a:gd name="connsiteX39" fmla="*/ 2527300 w 2533545"/>
                <a:gd name="connsiteY39" fmla="*/ 1927 h 1170327"/>
                <a:gd name="connsiteX40" fmla="*/ 2529840 w 2533545"/>
                <a:gd name="connsiteY40" fmla="*/ 657 h 1170327"/>
                <a:gd name="connsiteX0" fmla="*/ 0 w 2600325"/>
                <a:gd name="connsiteY0" fmla="*/ 1190625 h 1190625"/>
                <a:gd name="connsiteX1" fmla="*/ 673100 w 2600325"/>
                <a:gd name="connsiteY1" fmla="*/ 1190625 h 1190625"/>
                <a:gd name="connsiteX2" fmla="*/ 741680 w 2600325"/>
                <a:gd name="connsiteY2" fmla="*/ 1185545 h 1190625"/>
                <a:gd name="connsiteX3" fmla="*/ 833120 w 2600325"/>
                <a:gd name="connsiteY3" fmla="*/ 1177925 h 1190625"/>
                <a:gd name="connsiteX4" fmla="*/ 886460 w 2600325"/>
                <a:gd name="connsiteY4" fmla="*/ 1170305 h 1190625"/>
                <a:gd name="connsiteX5" fmla="*/ 939800 w 2600325"/>
                <a:gd name="connsiteY5" fmla="*/ 1160145 h 1190625"/>
                <a:gd name="connsiteX6" fmla="*/ 993140 w 2600325"/>
                <a:gd name="connsiteY6" fmla="*/ 1144905 h 1190625"/>
                <a:gd name="connsiteX7" fmla="*/ 1054100 w 2600325"/>
                <a:gd name="connsiteY7" fmla="*/ 1122045 h 1190625"/>
                <a:gd name="connsiteX8" fmla="*/ 1104900 w 2600325"/>
                <a:gd name="connsiteY8" fmla="*/ 1106805 h 1190625"/>
                <a:gd name="connsiteX9" fmla="*/ 1143000 w 2600325"/>
                <a:gd name="connsiteY9" fmla="*/ 1089025 h 1190625"/>
                <a:gd name="connsiteX10" fmla="*/ 1176020 w 2600325"/>
                <a:gd name="connsiteY10" fmla="*/ 1073785 h 1190625"/>
                <a:gd name="connsiteX11" fmla="*/ 1211580 w 2600325"/>
                <a:gd name="connsiteY11" fmla="*/ 1061085 h 1190625"/>
                <a:gd name="connsiteX12" fmla="*/ 1247140 w 2600325"/>
                <a:gd name="connsiteY12" fmla="*/ 1038225 h 1190625"/>
                <a:gd name="connsiteX13" fmla="*/ 1272540 w 2600325"/>
                <a:gd name="connsiteY13" fmla="*/ 1017905 h 1190625"/>
                <a:gd name="connsiteX14" fmla="*/ 1318260 w 2600325"/>
                <a:gd name="connsiteY14" fmla="*/ 1000125 h 1190625"/>
                <a:gd name="connsiteX15" fmla="*/ 1348740 w 2600325"/>
                <a:gd name="connsiteY15" fmla="*/ 974725 h 1190625"/>
                <a:gd name="connsiteX16" fmla="*/ 1371600 w 2600325"/>
                <a:gd name="connsiteY16" fmla="*/ 954405 h 1190625"/>
                <a:gd name="connsiteX17" fmla="*/ 1409700 w 2600325"/>
                <a:gd name="connsiteY17" fmla="*/ 934085 h 1190625"/>
                <a:gd name="connsiteX18" fmla="*/ 1422400 w 2600325"/>
                <a:gd name="connsiteY18" fmla="*/ 916305 h 1190625"/>
                <a:gd name="connsiteX19" fmla="*/ 1452880 w 2600325"/>
                <a:gd name="connsiteY19" fmla="*/ 895985 h 1190625"/>
                <a:gd name="connsiteX20" fmla="*/ 1485900 w 2600325"/>
                <a:gd name="connsiteY20" fmla="*/ 868045 h 1190625"/>
                <a:gd name="connsiteX21" fmla="*/ 1516380 w 2600325"/>
                <a:gd name="connsiteY21" fmla="*/ 837565 h 1190625"/>
                <a:gd name="connsiteX22" fmla="*/ 1546860 w 2600325"/>
                <a:gd name="connsiteY22" fmla="*/ 814705 h 1190625"/>
                <a:gd name="connsiteX23" fmla="*/ 1577340 w 2600325"/>
                <a:gd name="connsiteY23" fmla="*/ 776605 h 1190625"/>
                <a:gd name="connsiteX24" fmla="*/ 1610360 w 2600325"/>
                <a:gd name="connsiteY24" fmla="*/ 746125 h 1190625"/>
                <a:gd name="connsiteX25" fmla="*/ 1643380 w 2600325"/>
                <a:gd name="connsiteY25" fmla="*/ 713105 h 1190625"/>
                <a:gd name="connsiteX26" fmla="*/ 1673860 w 2600325"/>
                <a:gd name="connsiteY26" fmla="*/ 677545 h 1190625"/>
                <a:gd name="connsiteX27" fmla="*/ 1701800 w 2600325"/>
                <a:gd name="connsiteY27" fmla="*/ 652145 h 1190625"/>
                <a:gd name="connsiteX28" fmla="*/ 1752600 w 2600325"/>
                <a:gd name="connsiteY28" fmla="*/ 608965 h 1190625"/>
                <a:gd name="connsiteX29" fmla="*/ 1813560 w 2600325"/>
                <a:gd name="connsiteY29" fmla="*/ 522605 h 1190625"/>
                <a:gd name="connsiteX30" fmla="*/ 1897380 w 2600325"/>
                <a:gd name="connsiteY30" fmla="*/ 446405 h 1190625"/>
                <a:gd name="connsiteX31" fmla="*/ 1973580 w 2600325"/>
                <a:gd name="connsiteY31" fmla="*/ 370205 h 1190625"/>
                <a:gd name="connsiteX32" fmla="*/ 2052320 w 2600325"/>
                <a:gd name="connsiteY32" fmla="*/ 299085 h 1190625"/>
                <a:gd name="connsiteX33" fmla="*/ 2113280 w 2600325"/>
                <a:gd name="connsiteY33" fmla="*/ 235585 h 1190625"/>
                <a:gd name="connsiteX34" fmla="*/ 2174240 w 2600325"/>
                <a:gd name="connsiteY34" fmla="*/ 194945 h 1190625"/>
                <a:gd name="connsiteX35" fmla="*/ 2250440 w 2600325"/>
                <a:gd name="connsiteY35" fmla="*/ 141605 h 1190625"/>
                <a:gd name="connsiteX36" fmla="*/ 2324100 w 2600325"/>
                <a:gd name="connsiteY36" fmla="*/ 93345 h 1190625"/>
                <a:gd name="connsiteX37" fmla="*/ 2385060 w 2600325"/>
                <a:gd name="connsiteY37" fmla="*/ 75565 h 1190625"/>
                <a:gd name="connsiteX38" fmla="*/ 2453640 w 2600325"/>
                <a:gd name="connsiteY38" fmla="*/ 42545 h 1190625"/>
                <a:gd name="connsiteX39" fmla="*/ 2527300 w 2600325"/>
                <a:gd name="connsiteY39" fmla="*/ 22225 h 1190625"/>
                <a:gd name="connsiteX40" fmla="*/ 2600325 w 2600325"/>
                <a:gd name="connsiteY40" fmla="*/ 0 h 1190625"/>
                <a:gd name="connsiteX0" fmla="*/ 0 w 2604754"/>
                <a:gd name="connsiteY0" fmla="*/ 1194434 h 1194434"/>
                <a:gd name="connsiteX1" fmla="*/ 673100 w 2604754"/>
                <a:gd name="connsiteY1" fmla="*/ 1194434 h 1194434"/>
                <a:gd name="connsiteX2" fmla="*/ 741680 w 2604754"/>
                <a:gd name="connsiteY2" fmla="*/ 1189354 h 1194434"/>
                <a:gd name="connsiteX3" fmla="*/ 833120 w 2604754"/>
                <a:gd name="connsiteY3" fmla="*/ 1181734 h 1194434"/>
                <a:gd name="connsiteX4" fmla="*/ 886460 w 2604754"/>
                <a:gd name="connsiteY4" fmla="*/ 1174114 h 1194434"/>
                <a:gd name="connsiteX5" fmla="*/ 939800 w 2604754"/>
                <a:gd name="connsiteY5" fmla="*/ 1163954 h 1194434"/>
                <a:gd name="connsiteX6" fmla="*/ 993140 w 2604754"/>
                <a:gd name="connsiteY6" fmla="*/ 1148714 h 1194434"/>
                <a:gd name="connsiteX7" fmla="*/ 1054100 w 2604754"/>
                <a:gd name="connsiteY7" fmla="*/ 1125854 h 1194434"/>
                <a:gd name="connsiteX8" fmla="*/ 1104900 w 2604754"/>
                <a:gd name="connsiteY8" fmla="*/ 1110614 h 1194434"/>
                <a:gd name="connsiteX9" fmla="*/ 1143000 w 2604754"/>
                <a:gd name="connsiteY9" fmla="*/ 1092834 h 1194434"/>
                <a:gd name="connsiteX10" fmla="*/ 1176020 w 2604754"/>
                <a:gd name="connsiteY10" fmla="*/ 1077594 h 1194434"/>
                <a:gd name="connsiteX11" fmla="*/ 1211580 w 2604754"/>
                <a:gd name="connsiteY11" fmla="*/ 1064894 h 1194434"/>
                <a:gd name="connsiteX12" fmla="*/ 1247140 w 2604754"/>
                <a:gd name="connsiteY12" fmla="*/ 1042034 h 1194434"/>
                <a:gd name="connsiteX13" fmla="*/ 1272540 w 2604754"/>
                <a:gd name="connsiteY13" fmla="*/ 1021714 h 1194434"/>
                <a:gd name="connsiteX14" fmla="*/ 1318260 w 2604754"/>
                <a:gd name="connsiteY14" fmla="*/ 1003934 h 1194434"/>
                <a:gd name="connsiteX15" fmla="*/ 1348740 w 2604754"/>
                <a:gd name="connsiteY15" fmla="*/ 978534 h 1194434"/>
                <a:gd name="connsiteX16" fmla="*/ 1371600 w 2604754"/>
                <a:gd name="connsiteY16" fmla="*/ 958214 h 1194434"/>
                <a:gd name="connsiteX17" fmla="*/ 1409700 w 2604754"/>
                <a:gd name="connsiteY17" fmla="*/ 937894 h 1194434"/>
                <a:gd name="connsiteX18" fmla="*/ 1422400 w 2604754"/>
                <a:gd name="connsiteY18" fmla="*/ 920114 h 1194434"/>
                <a:gd name="connsiteX19" fmla="*/ 1452880 w 2604754"/>
                <a:gd name="connsiteY19" fmla="*/ 899794 h 1194434"/>
                <a:gd name="connsiteX20" fmla="*/ 1485900 w 2604754"/>
                <a:gd name="connsiteY20" fmla="*/ 871854 h 1194434"/>
                <a:gd name="connsiteX21" fmla="*/ 1516380 w 2604754"/>
                <a:gd name="connsiteY21" fmla="*/ 841374 h 1194434"/>
                <a:gd name="connsiteX22" fmla="*/ 1546860 w 2604754"/>
                <a:gd name="connsiteY22" fmla="*/ 818514 h 1194434"/>
                <a:gd name="connsiteX23" fmla="*/ 1577340 w 2604754"/>
                <a:gd name="connsiteY23" fmla="*/ 780414 h 1194434"/>
                <a:gd name="connsiteX24" fmla="*/ 1610360 w 2604754"/>
                <a:gd name="connsiteY24" fmla="*/ 749934 h 1194434"/>
                <a:gd name="connsiteX25" fmla="*/ 1643380 w 2604754"/>
                <a:gd name="connsiteY25" fmla="*/ 716914 h 1194434"/>
                <a:gd name="connsiteX26" fmla="*/ 1673860 w 2604754"/>
                <a:gd name="connsiteY26" fmla="*/ 681354 h 1194434"/>
                <a:gd name="connsiteX27" fmla="*/ 1701800 w 2604754"/>
                <a:gd name="connsiteY27" fmla="*/ 655954 h 1194434"/>
                <a:gd name="connsiteX28" fmla="*/ 1752600 w 2604754"/>
                <a:gd name="connsiteY28" fmla="*/ 612774 h 1194434"/>
                <a:gd name="connsiteX29" fmla="*/ 1813560 w 2604754"/>
                <a:gd name="connsiteY29" fmla="*/ 526414 h 1194434"/>
                <a:gd name="connsiteX30" fmla="*/ 1897380 w 2604754"/>
                <a:gd name="connsiteY30" fmla="*/ 450214 h 1194434"/>
                <a:gd name="connsiteX31" fmla="*/ 1973580 w 2604754"/>
                <a:gd name="connsiteY31" fmla="*/ 374014 h 1194434"/>
                <a:gd name="connsiteX32" fmla="*/ 2052320 w 2604754"/>
                <a:gd name="connsiteY32" fmla="*/ 302894 h 1194434"/>
                <a:gd name="connsiteX33" fmla="*/ 2113280 w 2604754"/>
                <a:gd name="connsiteY33" fmla="*/ 239394 h 1194434"/>
                <a:gd name="connsiteX34" fmla="*/ 2174240 w 2604754"/>
                <a:gd name="connsiteY34" fmla="*/ 198754 h 1194434"/>
                <a:gd name="connsiteX35" fmla="*/ 2250440 w 2604754"/>
                <a:gd name="connsiteY35" fmla="*/ 145414 h 1194434"/>
                <a:gd name="connsiteX36" fmla="*/ 2324100 w 2604754"/>
                <a:gd name="connsiteY36" fmla="*/ 97154 h 1194434"/>
                <a:gd name="connsiteX37" fmla="*/ 2385060 w 2604754"/>
                <a:gd name="connsiteY37" fmla="*/ 79374 h 1194434"/>
                <a:gd name="connsiteX38" fmla="*/ 2453640 w 2604754"/>
                <a:gd name="connsiteY38" fmla="*/ 46354 h 1194434"/>
                <a:gd name="connsiteX39" fmla="*/ 2527300 w 2604754"/>
                <a:gd name="connsiteY39" fmla="*/ 26034 h 1194434"/>
                <a:gd name="connsiteX40" fmla="*/ 2600325 w 2604754"/>
                <a:gd name="connsiteY40" fmla="*/ 3809 h 1194434"/>
                <a:gd name="connsiteX41" fmla="*/ 2596515 w 2604754"/>
                <a:gd name="connsiteY41" fmla="*/ 0 h 1194434"/>
                <a:gd name="connsiteX0" fmla="*/ 0 w 2661294"/>
                <a:gd name="connsiteY0" fmla="*/ 1207769 h 1207769"/>
                <a:gd name="connsiteX1" fmla="*/ 673100 w 2661294"/>
                <a:gd name="connsiteY1" fmla="*/ 1207769 h 1207769"/>
                <a:gd name="connsiteX2" fmla="*/ 741680 w 2661294"/>
                <a:gd name="connsiteY2" fmla="*/ 1202689 h 1207769"/>
                <a:gd name="connsiteX3" fmla="*/ 833120 w 2661294"/>
                <a:gd name="connsiteY3" fmla="*/ 1195069 h 1207769"/>
                <a:gd name="connsiteX4" fmla="*/ 886460 w 2661294"/>
                <a:gd name="connsiteY4" fmla="*/ 1187449 h 1207769"/>
                <a:gd name="connsiteX5" fmla="*/ 939800 w 2661294"/>
                <a:gd name="connsiteY5" fmla="*/ 1177289 h 1207769"/>
                <a:gd name="connsiteX6" fmla="*/ 993140 w 2661294"/>
                <a:gd name="connsiteY6" fmla="*/ 1162049 h 1207769"/>
                <a:gd name="connsiteX7" fmla="*/ 1054100 w 2661294"/>
                <a:gd name="connsiteY7" fmla="*/ 1139189 h 1207769"/>
                <a:gd name="connsiteX8" fmla="*/ 1104900 w 2661294"/>
                <a:gd name="connsiteY8" fmla="*/ 1123949 h 1207769"/>
                <a:gd name="connsiteX9" fmla="*/ 1143000 w 2661294"/>
                <a:gd name="connsiteY9" fmla="*/ 1106169 h 1207769"/>
                <a:gd name="connsiteX10" fmla="*/ 1176020 w 2661294"/>
                <a:gd name="connsiteY10" fmla="*/ 1090929 h 1207769"/>
                <a:gd name="connsiteX11" fmla="*/ 1211580 w 2661294"/>
                <a:gd name="connsiteY11" fmla="*/ 1078229 h 1207769"/>
                <a:gd name="connsiteX12" fmla="*/ 1247140 w 2661294"/>
                <a:gd name="connsiteY12" fmla="*/ 1055369 h 1207769"/>
                <a:gd name="connsiteX13" fmla="*/ 1272540 w 2661294"/>
                <a:gd name="connsiteY13" fmla="*/ 1035049 h 1207769"/>
                <a:gd name="connsiteX14" fmla="*/ 1318260 w 2661294"/>
                <a:gd name="connsiteY14" fmla="*/ 1017269 h 1207769"/>
                <a:gd name="connsiteX15" fmla="*/ 1348740 w 2661294"/>
                <a:gd name="connsiteY15" fmla="*/ 991869 h 1207769"/>
                <a:gd name="connsiteX16" fmla="*/ 1371600 w 2661294"/>
                <a:gd name="connsiteY16" fmla="*/ 971549 h 1207769"/>
                <a:gd name="connsiteX17" fmla="*/ 1409700 w 2661294"/>
                <a:gd name="connsiteY17" fmla="*/ 951229 h 1207769"/>
                <a:gd name="connsiteX18" fmla="*/ 1422400 w 2661294"/>
                <a:gd name="connsiteY18" fmla="*/ 933449 h 1207769"/>
                <a:gd name="connsiteX19" fmla="*/ 1452880 w 2661294"/>
                <a:gd name="connsiteY19" fmla="*/ 913129 h 1207769"/>
                <a:gd name="connsiteX20" fmla="*/ 1485900 w 2661294"/>
                <a:gd name="connsiteY20" fmla="*/ 885189 h 1207769"/>
                <a:gd name="connsiteX21" fmla="*/ 1516380 w 2661294"/>
                <a:gd name="connsiteY21" fmla="*/ 854709 h 1207769"/>
                <a:gd name="connsiteX22" fmla="*/ 1546860 w 2661294"/>
                <a:gd name="connsiteY22" fmla="*/ 831849 h 1207769"/>
                <a:gd name="connsiteX23" fmla="*/ 1577340 w 2661294"/>
                <a:gd name="connsiteY23" fmla="*/ 793749 h 1207769"/>
                <a:gd name="connsiteX24" fmla="*/ 1610360 w 2661294"/>
                <a:gd name="connsiteY24" fmla="*/ 763269 h 1207769"/>
                <a:gd name="connsiteX25" fmla="*/ 1643380 w 2661294"/>
                <a:gd name="connsiteY25" fmla="*/ 730249 h 1207769"/>
                <a:gd name="connsiteX26" fmla="*/ 1673860 w 2661294"/>
                <a:gd name="connsiteY26" fmla="*/ 694689 h 1207769"/>
                <a:gd name="connsiteX27" fmla="*/ 1701800 w 2661294"/>
                <a:gd name="connsiteY27" fmla="*/ 669289 h 1207769"/>
                <a:gd name="connsiteX28" fmla="*/ 1752600 w 2661294"/>
                <a:gd name="connsiteY28" fmla="*/ 626109 h 1207769"/>
                <a:gd name="connsiteX29" fmla="*/ 1813560 w 2661294"/>
                <a:gd name="connsiteY29" fmla="*/ 539749 h 1207769"/>
                <a:gd name="connsiteX30" fmla="*/ 1897380 w 2661294"/>
                <a:gd name="connsiteY30" fmla="*/ 463549 h 1207769"/>
                <a:gd name="connsiteX31" fmla="*/ 1973580 w 2661294"/>
                <a:gd name="connsiteY31" fmla="*/ 387349 h 1207769"/>
                <a:gd name="connsiteX32" fmla="*/ 2052320 w 2661294"/>
                <a:gd name="connsiteY32" fmla="*/ 316229 h 1207769"/>
                <a:gd name="connsiteX33" fmla="*/ 2113280 w 2661294"/>
                <a:gd name="connsiteY33" fmla="*/ 252729 h 1207769"/>
                <a:gd name="connsiteX34" fmla="*/ 2174240 w 2661294"/>
                <a:gd name="connsiteY34" fmla="*/ 212089 h 1207769"/>
                <a:gd name="connsiteX35" fmla="*/ 2250440 w 2661294"/>
                <a:gd name="connsiteY35" fmla="*/ 158749 h 1207769"/>
                <a:gd name="connsiteX36" fmla="*/ 2324100 w 2661294"/>
                <a:gd name="connsiteY36" fmla="*/ 110489 h 1207769"/>
                <a:gd name="connsiteX37" fmla="*/ 2385060 w 2661294"/>
                <a:gd name="connsiteY37" fmla="*/ 92709 h 1207769"/>
                <a:gd name="connsiteX38" fmla="*/ 2453640 w 2661294"/>
                <a:gd name="connsiteY38" fmla="*/ 59689 h 1207769"/>
                <a:gd name="connsiteX39" fmla="*/ 2527300 w 2661294"/>
                <a:gd name="connsiteY39" fmla="*/ 39369 h 1207769"/>
                <a:gd name="connsiteX40" fmla="*/ 2600325 w 2661294"/>
                <a:gd name="connsiteY40" fmla="*/ 17144 h 1207769"/>
                <a:gd name="connsiteX41" fmla="*/ 2661285 w 2661294"/>
                <a:gd name="connsiteY41" fmla="*/ 0 h 1207769"/>
                <a:gd name="connsiteX0" fmla="*/ 0 w 2665800"/>
                <a:gd name="connsiteY0" fmla="*/ 1209764 h 1209764"/>
                <a:gd name="connsiteX1" fmla="*/ 673100 w 2665800"/>
                <a:gd name="connsiteY1" fmla="*/ 1209764 h 1209764"/>
                <a:gd name="connsiteX2" fmla="*/ 741680 w 2665800"/>
                <a:gd name="connsiteY2" fmla="*/ 1204684 h 1209764"/>
                <a:gd name="connsiteX3" fmla="*/ 833120 w 2665800"/>
                <a:gd name="connsiteY3" fmla="*/ 1197064 h 1209764"/>
                <a:gd name="connsiteX4" fmla="*/ 886460 w 2665800"/>
                <a:gd name="connsiteY4" fmla="*/ 1189444 h 1209764"/>
                <a:gd name="connsiteX5" fmla="*/ 939800 w 2665800"/>
                <a:gd name="connsiteY5" fmla="*/ 1179284 h 1209764"/>
                <a:gd name="connsiteX6" fmla="*/ 993140 w 2665800"/>
                <a:gd name="connsiteY6" fmla="*/ 1164044 h 1209764"/>
                <a:gd name="connsiteX7" fmla="*/ 1054100 w 2665800"/>
                <a:gd name="connsiteY7" fmla="*/ 1141184 h 1209764"/>
                <a:gd name="connsiteX8" fmla="*/ 1104900 w 2665800"/>
                <a:gd name="connsiteY8" fmla="*/ 1125944 h 1209764"/>
                <a:gd name="connsiteX9" fmla="*/ 1143000 w 2665800"/>
                <a:gd name="connsiteY9" fmla="*/ 1108164 h 1209764"/>
                <a:gd name="connsiteX10" fmla="*/ 1176020 w 2665800"/>
                <a:gd name="connsiteY10" fmla="*/ 1092924 h 1209764"/>
                <a:gd name="connsiteX11" fmla="*/ 1211580 w 2665800"/>
                <a:gd name="connsiteY11" fmla="*/ 1080224 h 1209764"/>
                <a:gd name="connsiteX12" fmla="*/ 1247140 w 2665800"/>
                <a:gd name="connsiteY12" fmla="*/ 1057364 h 1209764"/>
                <a:gd name="connsiteX13" fmla="*/ 1272540 w 2665800"/>
                <a:gd name="connsiteY13" fmla="*/ 1037044 h 1209764"/>
                <a:gd name="connsiteX14" fmla="*/ 1318260 w 2665800"/>
                <a:gd name="connsiteY14" fmla="*/ 1019264 h 1209764"/>
                <a:gd name="connsiteX15" fmla="*/ 1348740 w 2665800"/>
                <a:gd name="connsiteY15" fmla="*/ 993864 h 1209764"/>
                <a:gd name="connsiteX16" fmla="*/ 1371600 w 2665800"/>
                <a:gd name="connsiteY16" fmla="*/ 973544 h 1209764"/>
                <a:gd name="connsiteX17" fmla="*/ 1409700 w 2665800"/>
                <a:gd name="connsiteY17" fmla="*/ 953224 h 1209764"/>
                <a:gd name="connsiteX18" fmla="*/ 1422400 w 2665800"/>
                <a:gd name="connsiteY18" fmla="*/ 935444 h 1209764"/>
                <a:gd name="connsiteX19" fmla="*/ 1452880 w 2665800"/>
                <a:gd name="connsiteY19" fmla="*/ 915124 h 1209764"/>
                <a:gd name="connsiteX20" fmla="*/ 1485900 w 2665800"/>
                <a:gd name="connsiteY20" fmla="*/ 887184 h 1209764"/>
                <a:gd name="connsiteX21" fmla="*/ 1516380 w 2665800"/>
                <a:gd name="connsiteY21" fmla="*/ 856704 h 1209764"/>
                <a:gd name="connsiteX22" fmla="*/ 1546860 w 2665800"/>
                <a:gd name="connsiteY22" fmla="*/ 833844 h 1209764"/>
                <a:gd name="connsiteX23" fmla="*/ 1577340 w 2665800"/>
                <a:gd name="connsiteY23" fmla="*/ 795744 h 1209764"/>
                <a:gd name="connsiteX24" fmla="*/ 1610360 w 2665800"/>
                <a:gd name="connsiteY24" fmla="*/ 765264 h 1209764"/>
                <a:gd name="connsiteX25" fmla="*/ 1643380 w 2665800"/>
                <a:gd name="connsiteY25" fmla="*/ 732244 h 1209764"/>
                <a:gd name="connsiteX26" fmla="*/ 1673860 w 2665800"/>
                <a:gd name="connsiteY26" fmla="*/ 696684 h 1209764"/>
                <a:gd name="connsiteX27" fmla="*/ 1701800 w 2665800"/>
                <a:gd name="connsiteY27" fmla="*/ 671284 h 1209764"/>
                <a:gd name="connsiteX28" fmla="*/ 1752600 w 2665800"/>
                <a:gd name="connsiteY28" fmla="*/ 628104 h 1209764"/>
                <a:gd name="connsiteX29" fmla="*/ 1813560 w 2665800"/>
                <a:gd name="connsiteY29" fmla="*/ 541744 h 1209764"/>
                <a:gd name="connsiteX30" fmla="*/ 1897380 w 2665800"/>
                <a:gd name="connsiteY30" fmla="*/ 465544 h 1209764"/>
                <a:gd name="connsiteX31" fmla="*/ 1973580 w 2665800"/>
                <a:gd name="connsiteY31" fmla="*/ 389344 h 1209764"/>
                <a:gd name="connsiteX32" fmla="*/ 2052320 w 2665800"/>
                <a:gd name="connsiteY32" fmla="*/ 318224 h 1209764"/>
                <a:gd name="connsiteX33" fmla="*/ 2113280 w 2665800"/>
                <a:gd name="connsiteY33" fmla="*/ 254724 h 1209764"/>
                <a:gd name="connsiteX34" fmla="*/ 2174240 w 2665800"/>
                <a:gd name="connsiteY34" fmla="*/ 214084 h 1209764"/>
                <a:gd name="connsiteX35" fmla="*/ 2250440 w 2665800"/>
                <a:gd name="connsiteY35" fmla="*/ 160744 h 1209764"/>
                <a:gd name="connsiteX36" fmla="*/ 2324100 w 2665800"/>
                <a:gd name="connsiteY36" fmla="*/ 112484 h 1209764"/>
                <a:gd name="connsiteX37" fmla="*/ 2385060 w 2665800"/>
                <a:gd name="connsiteY37" fmla="*/ 94704 h 1209764"/>
                <a:gd name="connsiteX38" fmla="*/ 2453640 w 2665800"/>
                <a:gd name="connsiteY38" fmla="*/ 61684 h 1209764"/>
                <a:gd name="connsiteX39" fmla="*/ 2527300 w 2665800"/>
                <a:gd name="connsiteY39" fmla="*/ 41364 h 1209764"/>
                <a:gd name="connsiteX40" fmla="*/ 2600325 w 2665800"/>
                <a:gd name="connsiteY40" fmla="*/ 19139 h 1209764"/>
                <a:gd name="connsiteX41" fmla="*/ 2661285 w 2665800"/>
                <a:gd name="connsiteY41" fmla="*/ 1995 h 1209764"/>
                <a:gd name="connsiteX42" fmla="*/ 2661284 w 2665800"/>
                <a:gd name="connsiteY42" fmla="*/ 91 h 1209764"/>
                <a:gd name="connsiteX0" fmla="*/ 0 w 2756534"/>
                <a:gd name="connsiteY0" fmla="*/ 1213483 h 1213483"/>
                <a:gd name="connsiteX1" fmla="*/ 673100 w 2756534"/>
                <a:gd name="connsiteY1" fmla="*/ 1213483 h 1213483"/>
                <a:gd name="connsiteX2" fmla="*/ 741680 w 2756534"/>
                <a:gd name="connsiteY2" fmla="*/ 1208403 h 1213483"/>
                <a:gd name="connsiteX3" fmla="*/ 833120 w 2756534"/>
                <a:gd name="connsiteY3" fmla="*/ 1200783 h 1213483"/>
                <a:gd name="connsiteX4" fmla="*/ 886460 w 2756534"/>
                <a:gd name="connsiteY4" fmla="*/ 1193163 h 1213483"/>
                <a:gd name="connsiteX5" fmla="*/ 939800 w 2756534"/>
                <a:gd name="connsiteY5" fmla="*/ 1183003 h 1213483"/>
                <a:gd name="connsiteX6" fmla="*/ 993140 w 2756534"/>
                <a:gd name="connsiteY6" fmla="*/ 1167763 h 1213483"/>
                <a:gd name="connsiteX7" fmla="*/ 1054100 w 2756534"/>
                <a:gd name="connsiteY7" fmla="*/ 1144903 h 1213483"/>
                <a:gd name="connsiteX8" fmla="*/ 1104900 w 2756534"/>
                <a:gd name="connsiteY8" fmla="*/ 1129663 h 1213483"/>
                <a:gd name="connsiteX9" fmla="*/ 1143000 w 2756534"/>
                <a:gd name="connsiteY9" fmla="*/ 1111883 h 1213483"/>
                <a:gd name="connsiteX10" fmla="*/ 1176020 w 2756534"/>
                <a:gd name="connsiteY10" fmla="*/ 1096643 h 1213483"/>
                <a:gd name="connsiteX11" fmla="*/ 1211580 w 2756534"/>
                <a:gd name="connsiteY11" fmla="*/ 1083943 h 1213483"/>
                <a:gd name="connsiteX12" fmla="*/ 1247140 w 2756534"/>
                <a:gd name="connsiteY12" fmla="*/ 1061083 h 1213483"/>
                <a:gd name="connsiteX13" fmla="*/ 1272540 w 2756534"/>
                <a:gd name="connsiteY13" fmla="*/ 1040763 h 1213483"/>
                <a:gd name="connsiteX14" fmla="*/ 1318260 w 2756534"/>
                <a:gd name="connsiteY14" fmla="*/ 1022983 h 1213483"/>
                <a:gd name="connsiteX15" fmla="*/ 1348740 w 2756534"/>
                <a:gd name="connsiteY15" fmla="*/ 997583 h 1213483"/>
                <a:gd name="connsiteX16" fmla="*/ 1371600 w 2756534"/>
                <a:gd name="connsiteY16" fmla="*/ 977263 h 1213483"/>
                <a:gd name="connsiteX17" fmla="*/ 1409700 w 2756534"/>
                <a:gd name="connsiteY17" fmla="*/ 956943 h 1213483"/>
                <a:gd name="connsiteX18" fmla="*/ 1422400 w 2756534"/>
                <a:gd name="connsiteY18" fmla="*/ 939163 h 1213483"/>
                <a:gd name="connsiteX19" fmla="*/ 1452880 w 2756534"/>
                <a:gd name="connsiteY19" fmla="*/ 918843 h 1213483"/>
                <a:gd name="connsiteX20" fmla="*/ 1485900 w 2756534"/>
                <a:gd name="connsiteY20" fmla="*/ 890903 h 1213483"/>
                <a:gd name="connsiteX21" fmla="*/ 1516380 w 2756534"/>
                <a:gd name="connsiteY21" fmla="*/ 860423 h 1213483"/>
                <a:gd name="connsiteX22" fmla="*/ 1546860 w 2756534"/>
                <a:gd name="connsiteY22" fmla="*/ 837563 h 1213483"/>
                <a:gd name="connsiteX23" fmla="*/ 1577340 w 2756534"/>
                <a:gd name="connsiteY23" fmla="*/ 799463 h 1213483"/>
                <a:gd name="connsiteX24" fmla="*/ 1610360 w 2756534"/>
                <a:gd name="connsiteY24" fmla="*/ 768983 h 1213483"/>
                <a:gd name="connsiteX25" fmla="*/ 1643380 w 2756534"/>
                <a:gd name="connsiteY25" fmla="*/ 735963 h 1213483"/>
                <a:gd name="connsiteX26" fmla="*/ 1673860 w 2756534"/>
                <a:gd name="connsiteY26" fmla="*/ 700403 h 1213483"/>
                <a:gd name="connsiteX27" fmla="*/ 1701800 w 2756534"/>
                <a:gd name="connsiteY27" fmla="*/ 675003 h 1213483"/>
                <a:gd name="connsiteX28" fmla="*/ 1752600 w 2756534"/>
                <a:gd name="connsiteY28" fmla="*/ 631823 h 1213483"/>
                <a:gd name="connsiteX29" fmla="*/ 1813560 w 2756534"/>
                <a:gd name="connsiteY29" fmla="*/ 545463 h 1213483"/>
                <a:gd name="connsiteX30" fmla="*/ 1897380 w 2756534"/>
                <a:gd name="connsiteY30" fmla="*/ 469263 h 1213483"/>
                <a:gd name="connsiteX31" fmla="*/ 1973580 w 2756534"/>
                <a:gd name="connsiteY31" fmla="*/ 393063 h 1213483"/>
                <a:gd name="connsiteX32" fmla="*/ 2052320 w 2756534"/>
                <a:gd name="connsiteY32" fmla="*/ 321943 h 1213483"/>
                <a:gd name="connsiteX33" fmla="*/ 2113280 w 2756534"/>
                <a:gd name="connsiteY33" fmla="*/ 258443 h 1213483"/>
                <a:gd name="connsiteX34" fmla="*/ 2174240 w 2756534"/>
                <a:gd name="connsiteY34" fmla="*/ 217803 h 1213483"/>
                <a:gd name="connsiteX35" fmla="*/ 2250440 w 2756534"/>
                <a:gd name="connsiteY35" fmla="*/ 164463 h 1213483"/>
                <a:gd name="connsiteX36" fmla="*/ 2324100 w 2756534"/>
                <a:gd name="connsiteY36" fmla="*/ 116203 h 1213483"/>
                <a:gd name="connsiteX37" fmla="*/ 2385060 w 2756534"/>
                <a:gd name="connsiteY37" fmla="*/ 98423 h 1213483"/>
                <a:gd name="connsiteX38" fmla="*/ 2453640 w 2756534"/>
                <a:gd name="connsiteY38" fmla="*/ 65403 h 1213483"/>
                <a:gd name="connsiteX39" fmla="*/ 2527300 w 2756534"/>
                <a:gd name="connsiteY39" fmla="*/ 45083 h 1213483"/>
                <a:gd name="connsiteX40" fmla="*/ 2600325 w 2756534"/>
                <a:gd name="connsiteY40" fmla="*/ 22858 h 1213483"/>
                <a:gd name="connsiteX41" fmla="*/ 2661285 w 2756534"/>
                <a:gd name="connsiteY41" fmla="*/ 5714 h 1213483"/>
                <a:gd name="connsiteX42" fmla="*/ 2756534 w 2756534"/>
                <a:gd name="connsiteY42" fmla="*/ 0 h 1213483"/>
                <a:gd name="connsiteX0" fmla="*/ 0 w 2763589"/>
                <a:gd name="connsiteY0" fmla="*/ 1215387 h 1215387"/>
                <a:gd name="connsiteX1" fmla="*/ 673100 w 2763589"/>
                <a:gd name="connsiteY1" fmla="*/ 1215387 h 1215387"/>
                <a:gd name="connsiteX2" fmla="*/ 741680 w 2763589"/>
                <a:gd name="connsiteY2" fmla="*/ 1210307 h 1215387"/>
                <a:gd name="connsiteX3" fmla="*/ 833120 w 2763589"/>
                <a:gd name="connsiteY3" fmla="*/ 1202687 h 1215387"/>
                <a:gd name="connsiteX4" fmla="*/ 886460 w 2763589"/>
                <a:gd name="connsiteY4" fmla="*/ 1195067 h 1215387"/>
                <a:gd name="connsiteX5" fmla="*/ 939800 w 2763589"/>
                <a:gd name="connsiteY5" fmla="*/ 1184907 h 1215387"/>
                <a:gd name="connsiteX6" fmla="*/ 993140 w 2763589"/>
                <a:gd name="connsiteY6" fmla="*/ 1169667 h 1215387"/>
                <a:gd name="connsiteX7" fmla="*/ 1054100 w 2763589"/>
                <a:gd name="connsiteY7" fmla="*/ 1146807 h 1215387"/>
                <a:gd name="connsiteX8" fmla="*/ 1104900 w 2763589"/>
                <a:gd name="connsiteY8" fmla="*/ 1131567 h 1215387"/>
                <a:gd name="connsiteX9" fmla="*/ 1143000 w 2763589"/>
                <a:gd name="connsiteY9" fmla="*/ 1113787 h 1215387"/>
                <a:gd name="connsiteX10" fmla="*/ 1176020 w 2763589"/>
                <a:gd name="connsiteY10" fmla="*/ 1098547 h 1215387"/>
                <a:gd name="connsiteX11" fmla="*/ 1211580 w 2763589"/>
                <a:gd name="connsiteY11" fmla="*/ 1085847 h 1215387"/>
                <a:gd name="connsiteX12" fmla="*/ 1247140 w 2763589"/>
                <a:gd name="connsiteY12" fmla="*/ 1062987 h 1215387"/>
                <a:gd name="connsiteX13" fmla="*/ 1272540 w 2763589"/>
                <a:gd name="connsiteY13" fmla="*/ 1042667 h 1215387"/>
                <a:gd name="connsiteX14" fmla="*/ 1318260 w 2763589"/>
                <a:gd name="connsiteY14" fmla="*/ 1024887 h 1215387"/>
                <a:gd name="connsiteX15" fmla="*/ 1348740 w 2763589"/>
                <a:gd name="connsiteY15" fmla="*/ 999487 h 1215387"/>
                <a:gd name="connsiteX16" fmla="*/ 1371600 w 2763589"/>
                <a:gd name="connsiteY16" fmla="*/ 979167 h 1215387"/>
                <a:gd name="connsiteX17" fmla="*/ 1409700 w 2763589"/>
                <a:gd name="connsiteY17" fmla="*/ 958847 h 1215387"/>
                <a:gd name="connsiteX18" fmla="*/ 1422400 w 2763589"/>
                <a:gd name="connsiteY18" fmla="*/ 941067 h 1215387"/>
                <a:gd name="connsiteX19" fmla="*/ 1452880 w 2763589"/>
                <a:gd name="connsiteY19" fmla="*/ 920747 h 1215387"/>
                <a:gd name="connsiteX20" fmla="*/ 1485900 w 2763589"/>
                <a:gd name="connsiteY20" fmla="*/ 892807 h 1215387"/>
                <a:gd name="connsiteX21" fmla="*/ 1516380 w 2763589"/>
                <a:gd name="connsiteY21" fmla="*/ 862327 h 1215387"/>
                <a:gd name="connsiteX22" fmla="*/ 1546860 w 2763589"/>
                <a:gd name="connsiteY22" fmla="*/ 839467 h 1215387"/>
                <a:gd name="connsiteX23" fmla="*/ 1577340 w 2763589"/>
                <a:gd name="connsiteY23" fmla="*/ 801367 h 1215387"/>
                <a:gd name="connsiteX24" fmla="*/ 1610360 w 2763589"/>
                <a:gd name="connsiteY24" fmla="*/ 770887 h 1215387"/>
                <a:gd name="connsiteX25" fmla="*/ 1643380 w 2763589"/>
                <a:gd name="connsiteY25" fmla="*/ 737867 h 1215387"/>
                <a:gd name="connsiteX26" fmla="*/ 1673860 w 2763589"/>
                <a:gd name="connsiteY26" fmla="*/ 702307 h 1215387"/>
                <a:gd name="connsiteX27" fmla="*/ 1701800 w 2763589"/>
                <a:gd name="connsiteY27" fmla="*/ 676907 h 1215387"/>
                <a:gd name="connsiteX28" fmla="*/ 1752600 w 2763589"/>
                <a:gd name="connsiteY28" fmla="*/ 633727 h 1215387"/>
                <a:gd name="connsiteX29" fmla="*/ 1813560 w 2763589"/>
                <a:gd name="connsiteY29" fmla="*/ 547367 h 1215387"/>
                <a:gd name="connsiteX30" fmla="*/ 1897380 w 2763589"/>
                <a:gd name="connsiteY30" fmla="*/ 471167 h 1215387"/>
                <a:gd name="connsiteX31" fmla="*/ 1973580 w 2763589"/>
                <a:gd name="connsiteY31" fmla="*/ 394967 h 1215387"/>
                <a:gd name="connsiteX32" fmla="*/ 2052320 w 2763589"/>
                <a:gd name="connsiteY32" fmla="*/ 323847 h 1215387"/>
                <a:gd name="connsiteX33" fmla="*/ 2113280 w 2763589"/>
                <a:gd name="connsiteY33" fmla="*/ 260347 h 1215387"/>
                <a:gd name="connsiteX34" fmla="*/ 2174240 w 2763589"/>
                <a:gd name="connsiteY34" fmla="*/ 219707 h 1215387"/>
                <a:gd name="connsiteX35" fmla="*/ 2250440 w 2763589"/>
                <a:gd name="connsiteY35" fmla="*/ 166367 h 1215387"/>
                <a:gd name="connsiteX36" fmla="*/ 2324100 w 2763589"/>
                <a:gd name="connsiteY36" fmla="*/ 118107 h 1215387"/>
                <a:gd name="connsiteX37" fmla="*/ 2385060 w 2763589"/>
                <a:gd name="connsiteY37" fmla="*/ 100327 h 1215387"/>
                <a:gd name="connsiteX38" fmla="*/ 2453640 w 2763589"/>
                <a:gd name="connsiteY38" fmla="*/ 67307 h 1215387"/>
                <a:gd name="connsiteX39" fmla="*/ 2527300 w 2763589"/>
                <a:gd name="connsiteY39" fmla="*/ 46987 h 1215387"/>
                <a:gd name="connsiteX40" fmla="*/ 2600325 w 2763589"/>
                <a:gd name="connsiteY40" fmla="*/ 24762 h 1215387"/>
                <a:gd name="connsiteX41" fmla="*/ 2661285 w 2763589"/>
                <a:gd name="connsiteY41" fmla="*/ 7618 h 1215387"/>
                <a:gd name="connsiteX42" fmla="*/ 2756534 w 2763589"/>
                <a:gd name="connsiteY42" fmla="*/ 1904 h 1215387"/>
                <a:gd name="connsiteX43" fmla="*/ 2756534 w 2763589"/>
                <a:gd name="connsiteY43" fmla="*/ 0 h 1215387"/>
                <a:gd name="connsiteX0" fmla="*/ 0 w 2927984"/>
                <a:gd name="connsiteY0" fmla="*/ 1217292 h 1217292"/>
                <a:gd name="connsiteX1" fmla="*/ 673100 w 2927984"/>
                <a:gd name="connsiteY1" fmla="*/ 1217292 h 1217292"/>
                <a:gd name="connsiteX2" fmla="*/ 741680 w 2927984"/>
                <a:gd name="connsiteY2" fmla="*/ 1212212 h 1217292"/>
                <a:gd name="connsiteX3" fmla="*/ 833120 w 2927984"/>
                <a:gd name="connsiteY3" fmla="*/ 1204592 h 1217292"/>
                <a:gd name="connsiteX4" fmla="*/ 886460 w 2927984"/>
                <a:gd name="connsiteY4" fmla="*/ 1196972 h 1217292"/>
                <a:gd name="connsiteX5" fmla="*/ 939800 w 2927984"/>
                <a:gd name="connsiteY5" fmla="*/ 1186812 h 1217292"/>
                <a:gd name="connsiteX6" fmla="*/ 993140 w 2927984"/>
                <a:gd name="connsiteY6" fmla="*/ 1171572 h 1217292"/>
                <a:gd name="connsiteX7" fmla="*/ 1054100 w 2927984"/>
                <a:gd name="connsiteY7" fmla="*/ 1148712 h 1217292"/>
                <a:gd name="connsiteX8" fmla="*/ 1104900 w 2927984"/>
                <a:gd name="connsiteY8" fmla="*/ 1133472 h 1217292"/>
                <a:gd name="connsiteX9" fmla="*/ 1143000 w 2927984"/>
                <a:gd name="connsiteY9" fmla="*/ 1115692 h 1217292"/>
                <a:gd name="connsiteX10" fmla="*/ 1176020 w 2927984"/>
                <a:gd name="connsiteY10" fmla="*/ 1100452 h 1217292"/>
                <a:gd name="connsiteX11" fmla="*/ 1211580 w 2927984"/>
                <a:gd name="connsiteY11" fmla="*/ 1087752 h 1217292"/>
                <a:gd name="connsiteX12" fmla="*/ 1247140 w 2927984"/>
                <a:gd name="connsiteY12" fmla="*/ 1064892 h 1217292"/>
                <a:gd name="connsiteX13" fmla="*/ 1272540 w 2927984"/>
                <a:gd name="connsiteY13" fmla="*/ 1044572 h 1217292"/>
                <a:gd name="connsiteX14" fmla="*/ 1318260 w 2927984"/>
                <a:gd name="connsiteY14" fmla="*/ 1026792 h 1217292"/>
                <a:gd name="connsiteX15" fmla="*/ 1348740 w 2927984"/>
                <a:gd name="connsiteY15" fmla="*/ 1001392 h 1217292"/>
                <a:gd name="connsiteX16" fmla="*/ 1371600 w 2927984"/>
                <a:gd name="connsiteY16" fmla="*/ 981072 h 1217292"/>
                <a:gd name="connsiteX17" fmla="*/ 1409700 w 2927984"/>
                <a:gd name="connsiteY17" fmla="*/ 960752 h 1217292"/>
                <a:gd name="connsiteX18" fmla="*/ 1422400 w 2927984"/>
                <a:gd name="connsiteY18" fmla="*/ 942972 h 1217292"/>
                <a:gd name="connsiteX19" fmla="*/ 1452880 w 2927984"/>
                <a:gd name="connsiteY19" fmla="*/ 922652 h 1217292"/>
                <a:gd name="connsiteX20" fmla="*/ 1485900 w 2927984"/>
                <a:gd name="connsiteY20" fmla="*/ 894712 h 1217292"/>
                <a:gd name="connsiteX21" fmla="*/ 1516380 w 2927984"/>
                <a:gd name="connsiteY21" fmla="*/ 864232 h 1217292"/>
                <a:gd name="connsiteX22" fmla="*/ 1546860 w 2927984"/>
                <a:gd name="connsiteY22" fmla="*/ 841372 h 1217292"/>
                <a:gd name="connsiteX23" fmla="*/ 1577340 w 2927984"/>
                <a:gd name="connsiteY23" fmla="*/ 803272 h 1217292"/>
                <a:gd name="connsiteX24" fmla="*/ 1610360 w 2927984"/>
                <a:gd name="connsiteY24" fmla="*/ 772792 h 1217292"/>
                <a:gd name="connsiteX25" fmla="*/ 1643380 w 2927984"/>
                <a:gd name="connsiteY25" fmla="*/ 739772 h 1217292"/>
                <a:gd name="connsiteX26" fmla="*/ 1673860 w 2927984"/>
                <a:gd name="connsiteY26" fmla="*/ 704212 h 1217292"/>
                <a:gd name="connsiteX27" fmla="*/ 1701800 w 2927984"/>
                <a:gd name="connsiteY27" fmla="*/ 678812 h 1217292"/>
                <a:gd name="connsiteX28" fmla="*/ 1752600 w 2927984"/>
                <a:gd name="connsiteY28" fmla="*/ 635632 h 1217292"/>
                <a:gd name="connsiteX29" fmla="*/ 1813560 w 2927984"/>
                <a:gd name="connsiteY29" fmla="*/ 549272 h 1217292"/>
                <a:gd name="connsiteX30" fmla="*/ 1897380 w 2927984"/>
                <a:gd name="connsiteY30" fmla="*/ 473072 h 1217292"/>
                <a:gd name="connsiteX31" fmla="*/ 1973580 w 2927984"/>
                <a:gd name="connsiteY31" fmla="*/ 396872 h 1217292"/>
                <a:gd name="connsiteX32" fmla="*/ 2052320 w 2927984"/>
                <a:gd name="connsiteY32" fmla="*/ 325752 h 1217292"/>
                <a:gd name="connsiteX33" fmla="*/ 2113280 w 2927984"/>
                <a:gd name="connsiteY33" fmla="*/ 262252 h 1217292"/>
                <a:gd name="connsiteX34" fmla="*/ 2174240 w 2927984"/>
                <a:gd name="connsiteY34" fmla="*/ 221612 h 1217292"/>
                <a:gd name="connsiteX35" fmla="*/ 2250440 w 2927984"/>
                <a:gd name="connsiteY35" fmla="*/ 168272 h 1217292"/>
                <a:gd name="connsiteX36" fmla="*/ 2324100 w 2927984"/>
                <a:gd name="connsiteY36" fmla="*/ 120012 h 1217292"/>
                <a:gd name="connsiteX37" fmla="*/ 2385060 w 2927984"/>
                <a:gd name="connsiteY37" fmla="*/ 102232 h 1217292"/>
                <a:gd name="connsiteX38" fmla="*/ 2453640 w 2927984"/>
                <a:gd name="connsiteY38" fmla="*/ 69212 h 1217292"/>
                <a:gd name="connsiteX39" fmla="*/ 2527300 w 2927984"/>
                <a:gd name="connsiteY39" fmla="*/ 48892 h 1217292"/>
                <a:gd name="connsiteX40" fmla="*/ 2600325 w 2927984"/>
                <a:gd name="connsiteY40" fmla="*/ 26667 h 1217292"/>
                <a:gd name="connsiteX41" fmla="*/ 2661285 w 2927984"/>
                <a:gd name="connsiteY41" fmla="*/ 9523 h 1217292"/>
                <a:gd name="connsiteX42" fmla="*/ 2756534 w 2927984"/>
                <a:gd name="connsiteY42" fmla="*/ 3809 h 1217292"/>
                <a:gd name="connsiteX43" fmla="*/ 2927984 w 2927984"/>
                <a:gd name="connsiteY43" fmla="*/ 0 h 1217292"/>
                <a:gd name="connsiteX0" fmla="*/ 0 w 2941243"/>
                <a:gd name="connsiteY0" fmla="*/ 1219197 h 1219197"/>
                <a:gd name="connsiteX1" fmla="*/ 673100 w 2941243"/>
                <a:gd name="connsiteY1" fmla="*/ 1219197 h 1219197"/>
                <a:gd name="connsiteX2" fmla="*/ 741680 w 2941243"/>
                <a:gd name="connsiteY2" fmla="*/ 1214117 h 1219197"/>
                <a:gd name="connsiteX3" fmla="*/ 833120 w 2941243"/>
                <a:gd name="connsiteY3" fmla="*/ 1206497 h 1219197"/>
                <a:gd name="connsiteX4" fmla="*/ 886460 w 2941243"/>
                <a:gd name="connsiteY4" fmla="*/ 1198877 h 1219197"/>
                <a:gd name="connsiteX5" fmla="*/ 939800 w 2941243"/>
                <a:gd name="connsiteY5" fmla="*/ 1188717 h 1219197"/>
                <a:gd name="connsiteX6" fmla="*/ 993140 w 2941243"/>
                <a:gd name="connsiteY6" fmla="*/ 1173477 h 1219197"/>
                <a:gd name="connsiteX7" fmla="*/ 1054100 w 2941243"/>
                <a:gd name="connsiteY7" fmla="*/ 1150617 h 1219197"/>
                <a:gd name="connsiteX8" fmla="*/ 1104900 w 2941243"/>
                <a:gd name="connsiteY8" fmla="*/ 1135377 h 1219197"/>
                <a:gd name="connsiteX9" fmla="*/ 1143000 w 2941243"/>
                <a:gd name="connsiteY9" fmla="*/ 1117597 h 1219197"/>
                <a:gd name="connsiteX10" fmla="*/ 1176020 w 2941243"/>
                <a:gd name="connsiteY10" fmla="*/ 1102357 h 1219197"/>
                <a:gd name="connsiteX11" fmla="*/ 1211580 w 2941243"/>
                <a:gd name="connsiteY11" fmla="*/ 1089657 h 1219197"/>
                <a:gd name="connsiteX12" fmla="*/ 1247140 w 2941243"/>
                <a:gd name="connsiteY12" fmla="*/ 1066797 h 1219197"/>
                <a:gd name="connsiteX13" fmla="*/ 1272540 w 2941243"/>
                <a:gd name="connsiteY13" fmla="*/ 1046477 h 1219197"/>
                <a:gd name="connsiteX14" fmla="*/ 1318260 w 2941243"/>
                <a:gd name="connsiteY14" fmla="*/ 1028697 h 1219197"/>
                <a:gd name="connsiteX15" fmla="*/ 1348740 w 2941243"/>
                <a:gd name="connsiteY15" fmla="*/ 1003297 h 1219197"/>
                <a:gd name="connsiteX16" fmla="*/ 1371600 w 2941243"/>
                <a:gd name="connsiteY16" fmla="*/ 982977 h 1219197"/>
                <a:gd name="connsiteX17" fmla="*/ 1409700 w 2941243"/>
                <a:gd name="connsiteY17" fmla="*/ 962657 h 1219197"/>
                <a:gd name="connsiteX18" fmla="*/ 1422400 w 2941243"/>
                <a:gd name="connsiteY18" fmla="*/ 944877 h 1219197"/>
                <a:gd name="connsiteX19" fmla="*/ 1452880 w 2941243"/>
                <a:gd name="connsiteY19" fmla="*/ 924557 h 1219197"/>
                <a:gd name="connsiteX20" fmla="*/ 1485900 w 2941243"/>
                <a:gd name="connsiteY20" fmla="*/ 896617 h 1219197"/>
                <a:gd name="connsiteX21" fmla="*/ 1516380 w 2941243"/>
                <a:gd name="connsiteY21" fmla="*/ 866137 h 1219197"/>
                <a:gd name="connsiteX22" fmla="*/ 1546860 w 2941243"/>
                <a:gd name="connsiteY22" fmla="*/ 843277 h 1219197"/>
                <a:gd name="connsiteX23" fmla="*/ 1577340 w 2941243"/>
                <a:gd name="connsiteY23" fmla="*/ 805177 h 1219197"/>
                <a:gd name="connsiteX24" fmla="*/ 1610360 w 2941243"/>
                <a:gd name="connsiteY24" fmla="*/ 774697 h 1219197"/>
                <a:gd name="connsiteX25" fmla="*/ 1643380 w 2941243"/>
                <a:gd name="connsiteY25" fmla="*/ 741677 h 1219197"/>
                <a:gd name="connsiteX26" fmla="*/ 1673860 w 2941243"/>
                <a:gd name="connsiteY26" fmla="*/ 706117 h 1219197"/>
                <a:gd name="connsiteX27" fmla="*/ 1701800 w 2941243"/>
                <a:gd name="connsiteY27" fmla="*/ 680717 h 1219197"/>
                <a:gd name="connsiteX28" fmla="*/ 1752600 w 2941243"/>
                <a:gd name="connsiteY28" fmla="*/ 637537 h 1219197"/>
                <a:gd name="connsiteX29" fmla="*/ 1813560 w 2941243"/>
                <a:gd name="connsiteY29" fmla="*/ 551177 h 1219197"/>
                <a:gd name="connsiteX30" fmla="*/ 1897380 w 2941243"/>
                <a:gd name="connsiteY30" fmla="*/ 474977 h 1219197"/>
                <a:gd name="connsiteX31" fmla="*/ 1973580 w 2941243"/>
                <a:gd name="connsiteY31" fmla="*/ 398777 h 1219197"/>
                <a:gd name="connsiteX32" fmla="*/ 2052320 w 2941243"/>
                <a:gd name="connsiteY32" fmla="*/ 327657 h 1219197"/>
                <a:gd name="connsiteX33" fmla="*/ 2113280 w 2941243"/>
                <a:gd name="connsiteY33" fmla="*/ 264157 h 1219197"/>
                <a:gd name="connsiteX34" fmla="*/ 2174240 w 2941243"/>
                <a:gd name="connsiteY34" fmla="*/ 223517 h 1219197"/>
                <a:gd name="connsiteX35" fmla="*/ 2250440 w 2941243"/>
                <a:gd name="connsiteY35" fmla="*/ 170177 h 1219197"/>
                <a:gd name="connsiteX36" fmla="*/ 2324100 w 2941243"/>
                <a:gd name="connsiteY36" fmla="*/ 121917 h 1219197"/>
                <a:gd name="connsiteX37" fmla="*/ 2385060 w 2941243"/>
                <a:gd name="connsiteY37" fmla="*/ 104137 h 1219197"/>
                <a:gd name="connsiteX38" fmla="*/ 2453640 w 2941243"/>
                <a:gd name="connsiteY38" fmla="*/ 71117 h 1219197"/>
                <a:gd name="connsiteX39" fmla="*/ 2527300 w 2941243"/>
                <a:gd name="connsiteY39" fmla="*/ 50797 h 1219197"/>
                <a:gd name="connsiteX40" fmla="*/ 2600325 w 2941243"/>
                <a:gd name="connsiteY40" fmla="*/ 28572 h 1219197"/>
                <a:gd name="connsiteX41" fmla="*/ 2661285 w 2941243"/>
                <a:gd name="connsiteY41" fmla="*/ 11428 h 1219197"/>
                <a:gd name="connsiteX42" fmla="*/ 2756534 w 2941243"/>
                <a:gd name="connsiteY42" fmla="*/ 5714 h 1219197"/>
                <a:gd name="connsiteX43" fmla="*/ 2927984 w 2941243"/>
                <a:gd name="connsiteY43" fmla="*/ 1905 h 1219197"/>
                <a:gd name="connsiteX44" fmla="*/ 2929888 w 2941243"/>
                <a:gd name="connsiteY44" fmla="*/ 0 h 1219197"/>
                <a:gd name="connsiteX0" fmla="*/ 0 w 3215638"/>
                <a:gd name="connsiteY0" fmla="*/ 1217640 h 1217640"/>
                <a:gd name="connsiteX1" fmla="*/ 673100 w 3215638"/>
                <a:gd name="connsiteY1" fmla="*/ 1217640 h 1217640"/>
                <a:gd name="connsiteX2" fmla="*/ 741680 w 3215638"/>
                <a:gd name="connsiteY2" fmla="*/ 1212560 h 1217640"/>
                <a:gd name="connsiteX3" fmla="*/ 833120 w 3215638"/>
                <a:gd name="connsiteY3" fmla="*/ 1204940 h 1217640"/>
                <a:gd name="connsiteX4" fmla="*/ 886460 w 3215638"/>
                <a:gd name="connsiteY4" fmla="*/ 1197320 h 1217640"/>
                <a:gd name="connsiteX5" fmla="*/ 939800 w 3215638"/>
                <a:gd name="connsiteY5" fmla="*/ 1187160 h 1217640"/>
                <a:gd name="connsiteX6" fmla="*/ 993140 w 3215638"/>
                <a:gd name="connsiteY6" fmla="*/ 1171920 h 1217640"/>
                <a:gd name="connsiteX7" fmla="*/ 1054100 w 3215638"/>
                <a:gd name="connsiteY7" fmla="*/ 1149060 h 1217640"/>
                <a:gd name="connsiteX8" fmla="*/ 1104900 w 3215638"/>
                <a:gd name="connsiteY8" fmla="*/ 1133820 h 1217640"/>
                <a:gd name="connsiteX9" fmla="*/ 1143000 w 3215638"/>
                <a:gd name="connsiteY9" fmla="*/ 1116040 h 1217640"/>
                <a:gd name="connsiteX10" fmla="*/ 1176020 w 3215638"/>
                <a:gd name="connsiteY10" fmla="*/ 1100800 h 1217640"/>
                <a:gd name="connsiteX11" fmla="*/ 1211580 w 3215638"/>
                <a:gd name="connsiteY11" fmla="*/ 1088100 h 1217640"/>
                <a:gd name="connsiteX12" fmla="*/ 1247140 w 3215638"/>
                <a:gd name="connsiteY12" fmla="*/ 1065240 h 1217640"/>
                <a:gd name="connsiteX13" fmla="*/ 1272540 w 3215638"/>
                <a:gd name="connsiteY13" fmla="*/ 1044920 h 1217640"/>
                <a:gd name="connsiteX14" fmla="*/ 1318260 w 3215638"/>
                <a:gd name="connsiteY14" fmla="*/ 1027140 h 1217640"/>
                <a:gd name="connsiteX15" fmla="*/ 1348740 w 3215638"/>
                <a:gd name="connsiteY15" fmla="*/ 1001740 h 1217640"/>
                <a:gd name="connsiteX16" fmla="*/ 1371600 w 3215638"/>
                <a:gd name="connsiteY16" fmla="*/ 981420 h 1217640"/>
                <a:gd name="connsiteX17" fmla="*/ 1409700 w 3215638"/>
                <a:gd name="connsiteY17" fmla="*/ 961100 h 1217640"/>
                <a:gd name="connsiteX18" fmla="*/ 1422400 w 3215638"/>
                <a:gd name="connsiteY18" fmla="*/ 943320 h 1217640"/>
                <a:gd name="connsiteX19" fmla="*/ 1452880 w 3215638"/>
                <a:gd name="connsiteY19" fmla="*/ 923000 h 1217640"/>
                <a:gd name="connsiteX20" fmla="*/ 1485900 w 3215638"/>
                <a:gd name="connsiteY20" fmla="*/ 895060 h 1217640"/>
                <a:gd name="connsiteX21" fmla="*/ 1516380 w 3215638"/>
                <a:gd name="connsiteY21" fmla="*/ 864580 h 1217640"/>
                <a:gd name="connsiteX22" fmla="*/ 1546860 w 3215638"/>
                <a:gd name="connsiteY22" fmla="*/ 841720 h 1217640"/>
                <a:gd name="connsiteX23" fmla="*/ 1577340 w 3215638"/>
                <a:gd name="connsiteY23" fmla="*/ 803620 h 1217640"/>
                <a:gd name="connsiteX24" fmla="*/ 1610360 w 3215638"/>
                <a:gd name="connsiteY24" fmla="*/ 773140 h 1217640"/>
                <a:gd name="connsiteX25" fmla="*/ 1643380 w 3215638"/>
                <a:gd name="connsiteY25" fmla="*/ 740120 h 1217640"/>
                <a:gd name="connsiteX26" fmla="*/ 1673860 w 3215638"/>
                <a:gd name="connsiteY26" fmla="*/ 704560 h 1217640"/>
                <a:gd name="connsiteX27" fmla="*/ 1701800 w 3215638"/>
                <a:gd name="connsiteY27" fmla="*/ 679160 h 1217640"/>
                <a:gd name="connsiteX28" fmla="*/ 1752600 w 3215638"/>
                <a:gd name="connsiteY28" fmla="*/ 635980 h 1217640"/>
                <a:gd name="connsiteX29" fmla="*/ 1813560 w 3215638"/>
                <a:gd name="connsiteY29" fmla="*/ 549620 h 1217640"/>
                <a:gd name="connsiteX30" fmla="*/ 1897380 w 3215638"/>
                <a:gd name="connsiteY30" fmla="*/ 473420 h 1217640"/>
                <a:gd name="connsiteX31" fmla="*/ 1973580 w 3215638"/>
                <a:gd name="connsiteY31" fmla="*/ 397220 h 1217640"/>
                <a:gd name="connsiteX32" fmla="*/ 2052320 w 3215638"/>
                <a:gd name="connsiteY32" fmla="*/ 326100 h 1217640"/>
                <a:gd name="connsiteX33" fmla="*/ 2113280 w 3215638"/>
                <a:gd name="connsiteY33" fmla="*/ 262600 h 1217640"/>
                <a:gd name="connsiteX34" fmla="*/ 2174240 w 3215638"/>
                <a:gd name="connsiteY34" fmla="*/ 221960 h 1217640"/>
                <a:gd name="connsiteX35" fmla="*/ 2250440 w 3215638"/>
                <a:gd name="connsiteY35" fmla="*/ 168620 h 1217640"/>
                <a:gd name="connsiteX36" fmla="*/ 2324100 w 3215638"/>
                <a:gd name="connsiteY36" fmla="*/ 120360 h 1217640"/>
                <a:gd name="connsiteX37" fmla="*/ 2385060 w 3215638"/>
                <a:gd name="connsiteY37" fmla="*/ 102580 h 1217640"/>
                <a:gd name="connsiteX38" fmla="*/ 2453640 w 3215638"/>
                <a:gd name="connsiteY38" fmla="*/ 69560 h 1217640"/>
                <a:gd name="connsiteX39" fmla="*/ 2527300 w 3215638"/>
                <a:gd name="connsiteY39" fmla="*/ 49240 h 1217640"/>
                <a:gd name="connsiteX40" fmla="*/ 2600325 w 3215638"/>
                <a:gd name="connsiteY40" fmla="*/ 27015 h 1217640"/>
                <a:gd name="connsiteX41" fmla="*/ 2661285 w 3215638"/>
                <a:gd name="connsiteY41" fmla="*/ 9871 h 1217640"/>
                <a:gd name="connsiteX42" fmla="*/ 2756534 w 3215638"/>
                <a:gd name="connsiteY42" fmla="*/ 4157 h 1217640"/>
                <a:gd name="connsiteX43" fmla="*/ 2927984 w 3215638"/>
                <a:gd name="connsiteY43" fmla="*/ 348 h 1217640"/>
                <a:gd name="connsiteX44" fmla="*/ 3215638 w 3215638"/>
                <a:gd name="connsiteY44" fmla="*/ 348 h 1217640"/>
                <a:gd name="connsiteX0" fmla="*/ 0 w 3235882"/>
                <a:gd name="connsiteY0" fmla="*/ 1217640 h 1217640"/>
                <a:gd name="connsiteX1" fmla="*/ 673100 w 3235882"/>
                <a:gd name="connsiteY1" fmla="*/ 1217640 h 1217640"/>
                <a:gd name="connsiteX2" fmla="*/ 741680 w 3235882"/>
                <a:gd name="connsiteY2" fmla="*/ 1212560 h 1217640"/>
                <a:gd name="connsiteX3" fmla="*/ 833120 w 3235882"/>
                <a:gd name="connsiteY3" fmla="*/ 1204940 h 1217640"/>
                <a:gd name="connsiteX4" fmla="*/ 886460 w 3235882"/>
                <a:gd name="connsiteY4" fmla="*/ 1197320 h 1217640"/>
                <a:gd name="connsiteX5" fmla="*/ 939800 w 3235882"/>
                <a:gd name="connsiteY5" fmla="*/ 1187160 h 1217640"/>
                <a:gd name="connsiteX6" fmla="*/ 993140 w 3235882"/>
                <a:gd name="connsiteY6" fmla="*/ 1171920 h 1217640"/>
                <a:gd name="connsiteX7" fmla="*/ 1054100 w 3235882"/>
                <a:gd name="connsiteY7" fmla="*/ 1149060 h 1217640"/>
                <a:gd name="connsiteX8" fmla="*/ 1104900 w 3235882"/>
                <a:gd name="connsiteY8" fmla="*/ 1133820 h 1217640"/>
                <a:gd name="connsiteX9" fmla="*/ 1143000 w 3235882"/>
                <a:gd name="connsiteY9" fmla="*/ 1116040 h 1217640"/>
                <a:gd name="connsiteX10" fmla="*/ 1176020 w 3235882"/>
                <a:gd name="connsiteY10" fmla="*/ 1100800 h 1217640"/>
                <a:gd name="connsiteX11" fmla="*/ 1211580 w 3235882"/>
                <a:gd name="connsiteY11" fmla="*/ 1088100 h 1217640"/>
                <a:gd name="connsiteX12" fmla="*/ 1247140 w 3235882"/>
                <a:gd name="connsiteY12" fmla="*/ 1065240 h 1217640"/>
                <a:gd name="connsiteX13" fmla="*/ 1272540 w 3235882"/>
                <a:gd name="connsiteY13" fmla="*/ 1044920 h 1217640"/>
                <a:gd name="connsiteX14" fmla="*/ 1318260 w 3235882"/>
                <a:gd name="connsiteY14" fmla="*/ 1027140 h 1217640"/>
                <a:gd name="connsiteX15" fmla="*/ 1348740 w 3235882"/>
                <a:gd name="connsiteY15" fmla="*/ 1001740 h 1217640"/>
                <a:gd name="connsiteX16" fmla="*/ 1371600 w 3235882"/>
                <a:gd name="connsiteY16" fmla="*/ 981420 h 1217640"/>
                <a:gd name="connsiteX17" fmla="*/ 1409700 w 3235882"/>
                <a:gd name="connsiteY17" fmla="*/ 961100 h 1217640"/>
                <a:gd name="connsiteX18" fmla="*/ 1422400 w 3235882"/>
                <a:gd name="connsiteY18" fmla="*/ 943320 h 1217640"/>
                <a:gd name="connsiteX19" fmla="*/ 1452880 w 3235882"/>
                <a:gd name="connsiteY19" fmla="*/ 923000 h 1217640"/>
                <a:gd name="connsiteX20" fmla="*/ 1485900 w 3235882"/>
                <a:gd name="connsiteY20" fmla="*/ 895060 h 1217640"/>
                <a:gd name="connsiteX21" fmla="*/ 1516380 w 3235882"/>
                <a:gd name="connsiteY21" fmla="*/ 864580 h 1217640"/>
                <a:gd name="connsiteX22" fmla="*/ 1546860 w 3235882"/>
                <a:gd name="connsiteY22" fmla="*/ 841720 h 1217640"/>
                <a:gd name="connsiteX23" fmla="*/ 1577340 w 3235882"/>
                <a:gd name="connsiteY23" fmla="*/ 803620 h 1217640"/>
                <a:gd name="connsiteX24" fmla="*/ 1610360 w 3235882"/>
                <a:gd name="connsiteY24" fmla="*/ 773140 h 1217640"/>
                <a:gd name="connsiteX25" fmla="*/ 1643380 w 3235882"/>
                <a:gd name="connsiteY25" fmla="*/ 740120 h 1217640"/>
                <a:gd name="connsiteX26" fmla="*/ 1673860 w 3235882"/>
                <a:gd name="connsiteY26" fmla="*/ 704560 h 1217640"/>
                <a:gd name="connsiteX27" fmla="*/ 1701800 w 3235882"/>
                <a:gd name="connsiteY27" fmla="*/ 679160 h 1217640"/>
                <a:gd name="connsiteX28" fmla="*/ 1752600 w 3235882"/>
                <a:gd name="connsiteY28" fmla="*/ 635980 h 1217640"/>
                <a:gd name="connsiteX29" fmla="*/ 1813560 w 3235882"/>
                <a:gd name="connsiteY29" fmla="*/ 549620 h 1217640"/>
                <a:gd name="connsiteX30" fmla="*/ 1897380 w 3235882"/>
                <a:gd name="connsiteY30" fmla="*/ 473420 h 1217640"/>
                <a:gd name="connsiteX31" fmla="*/ 1973580 w 3235882"/>
                <a:gd name="connsiteY31" fmla="*/ 397220 h 1217640"/>
                <a:gd name="connsiteX32" fmla="*/ 2052320 w 3235882"/>
                <a:gd name="connsiteY32" fmla="*/ 326100 h 1217640"/>
                <a:gd name="connsiteX33" fmla="*/ 2113280 w 3235882"/>
                <a:gd name="connsiteY33" fmla="*/ 262600 h 1217640"/>
                <a:gd name="connsiteX34" fmla="*/ 2174240 w 3235882"/>
                <a:gd name="connsiteY34" fmla="*/ 221960 h 1217640"/>
                <a:gd name="connsiteX35" fmla="*/ 2250440 w 3235882"/>
                <a:gd name="connsiteY35" fmla="*/ 168620 h 1217640"/>
                <a:gd name="connsiteX36" fmla="*/ 2324100 w 3235882"/>
                <a:gd name="connsiteY36" fmla="*/ 120360 h 1217640"/>
                <a:gd name="connsiteX37" fmla="*/ 2385060 w 3235882"/>
                <a:gd name="connsiteY37" fmla="*/ 102580 h 1217640"/>
                <a:gd name="connsiteX38" fmla="*/ 2453640 w 3235882"/>
                <a:gd name="connsiteY38" fmla="*/ 69560 h 1217640"/>
                <a:gd name="connsiteX39" fmla="*/ 2527300 w 3235882"/>
                <a:gd name="connsiteY39" fmla="*/ 49240 h 1217640"/>
                <a:gd name="connsiteX40" fmla="*/ 2600325 w 3235882"/>
                <a:gd name="connsiteY40" fmla="*/ 27015 h 1217640"/>
                <a:gd name="connsiteX41" fmla="*/ 2661285 w 3235882"/>
                <a:gd name="connsiteY41" fmla="*/ 9871 h 1217640"/>
                <a:gd name="connsiteX42" fmla="*/ 2756534 w 3235882"/>
                <a:gd name="connsiteY42" fmla="*/ 4157 h 1217640"/>
                <a:gd name="connsiteX43" fmla="*/ 2927984 w 3235882"/>
                <a:gd name="connsiteY43" fmla="*/ 348 h 1217640"/>
                <a:gd name="connsiteX44" fmla="*/ 3215638 w 3235882"/>
                <a:gd name="connsiteY44" fmla="*/ 348 h 1217640"/>
                <a:gd name="connsiteX45" fmla="*/ 3211827 w 3235882"/>
                <a:gd name="connsiteY45" fmla="*/ 4158 h 1217640"/>
                <a:gd name="connsiteX0" fmla="*/ 0 w 4196712"/>
                <a:gd name="connsiteY0" fmla="*/ 1226817 h 1226817"/>
                <a:gd name="connsiteX1" fmla="*/ 673100 w 4196712"/>
                <a:gd name="connsiteY1" fmla="*/ 1226817 h 1226817"/>
                <a:gd name="connsiteX2" fmla="*/ 741680 w 4196712"/>
                <a:gd name="connsiteY2" fmla="*/ 1221737 h 1226817"/>
                <a:gd name="connsiteX3" fmla="*/ 833120 w 4196712"/>
                <a:gd name="connsiteY3" fmla="*/ 1214117 h 1226817"/>
                <a:gd name="connsiteX4" fmla="*/ 886460 w 4196712"/>
                <a:gd name="connsiteY4" fmla="*/ 1206497 h 1226817"/>
                <a:gd name="connsiteX5" fmla="*/ 939800 w 4196712"/>
                <a:gd name="connsiteY5" fmla="*/ 1196337 h 1226817"/>
                <a:gd name="connsiteX6" fmla="*/ 993140 w 4196712"/>
                <a:gd name="connsiteY6" fmla="*/ 1181097 h 1226817"/>
                <a:gd name="connsiteX7" fmla="*/ 1054100 w 4196712"/>
                <a:gd name="connsiteY7" fmla="*/ 1158237 h 1226817"/>
                <a:gd name="connsiteX8" fmla="*/ 1104900 w 4196712"/>
                <a:gd name="connsiteY8" fmla="*/ 1142997 h 1226817"/>
                <a:gd name="connsiteX9" fmla="*/ 1143000 w 4196712"/>
                <a:gd name="connsiteY9" fmla="*/ 1125217 h 1226817"/>
                <a:gd name="connsiteX10" fmla="*/ 1176020 w 4196712"/>
                <a:gd name="connsiteY10" fmla="*/ 1109977 h 1226817"/>
                <a:gd name="connsiteX11" fmla="*/ 1211580 w 4196712"/>
                <a:gd name="connsiteY11" fmla="*/ 1097277 h 1226817"/>
                <a:gd name="connsiteX12" fmla="*/ 1247140 w 4196712"/>
                <a:gd name="connsiteY12" fmla="*/ 1074417 h 1226817"/>
                <a:gd name="connsiteX13" fmla="*/ 1272540 w 4196712"/>
                <a:gd name="connsiteY13" fmla="*/ 1054097 h 1226817"/>
                <a:gd name="connsiteX14" fmla="*/ 1318260 w 4196712"/>
                <a:gd name="connsiteY14" fmla="*/ 1036317 h 1226817"/>
                <a:gd name="connsiteX15" fmla="*/ 1348740 w 4196712"/>
                <a:gd name="connsiteY15" fmla="*/ 1010917 h 1226817"/>
                <a:gd name="connsiteX16" fmla="*/ 1371600 w 4196712"/>
                <a:gd name="connsiteY16" fmla="*/ 990597 h 1226817"/>
                <a:gd name="connsiteX17" fmla="*/ 1409700 w 4196712"/>
                <a:gd name="connsiteY17" fmla="*/ 970277 h 1226817"/>
                <a:gd name="connsiteX18" fmla="*/ 1422400 w 4196712"/>
                <a:gd name="connsiteY18" fmla="*/ 952497 h 1226817"/>
                <a:gd name="connsiteX19" fmla="*/ 1452880 w 4196712"/>
                <a:gd name="connsiteY19" fmla="*/ 932177 h 1226817"/>
                <a:gd name="connsiteX20" fmla="*/ 1485900 w 4196712"/>
                <a:gd name="connsiteY20" fmla="*/ 904237 h 1226817"/>
                <a:gd name="connsiteX21" fmla="*/ 1516380 w 4196712"/>
                <a:gd name="connsiteY21" fmla="*/ 873757 h 1226817"/>
                <a:gd name="connsiteX22" fmla="*/ 1546860 w 4196712"/>
                <a:gd name="connsiteY22" fmla="*/ 850897 h 1226817"/>
                <a:gd name="connsiteX23" fmla="*/ 1577340 w 4196712"/>
                <a:gd name="connsiteY23" fmla="*/ 812797 h 1226817"/>
                <a:gd name="connsiteX24" fmla="*/ 1610360 w 4196712"/>
                <a:gd name="connsiteY24" fmla="*/ 782317 h 1226817"/>
                <a:gd name="connsiteX25" fmla="*/ 1643380 w 4196712"/>
                <a:gd name="connsiteY25" fmla="*/ 749297 h 1226817"/>
                <a:gd name="connsiteX26" fmla="*/ 1673860 w 4196712"/>
                <a:gd name="connsiteY26" fmla="*/ 713737 h 1226817"/>
                <a:gd name="connsiteX27" fmla="*/ 1701800 w 4196712"/>
                <a:gd name="connsiteY27" fmla="*/ 688337 h 1226817"/>
                <a:gd name="connsiteX28" fmla="*/ 1752600 w 4196712"/>
                <a:gd name="connsiteY28" fmla="*/ 645157 h 1226817"/>
                <a:gd name="connsiteX29" fmla="*/ 1813560 w 4196712"/>
                <a:gd name="connsiteY29" fmla="*/ 558797 h 1226817"/>
                <a:gd name="connsiteX30" fmla="*/ 1897380 w 4196712"/>
                <a:gd name="connsiteY30" fmla="*/ 482597 h 1226817"/>
                <a:gd name="connsiteX31" fmla="*/ 1973580 w 4196712"/>
                <a:gd name="connsiteY31" fmla="*/ 406397 h 1226817"/>
                <a:gd name="connsiteX32" fmla="*/ 2052320 w 4196712"/>
                <a:gd name="connsiteY32" fmla="*/ 335277 h 1226817"/>
                <a:gd name="connsiteX33" fmla="*/ 2113280 w 4196712"/>
                <a:gd name="connsiteY33" fmla="*/ 271777 h 1226817"/>
                <a:gd name="connsiteX34" fmla="*/ 2174240 w 4196712"/>
                <a:gd name="connsiteY34" fmla="*/ 231137 h 1226817"/>
                <a:gd name="connsiteX35" fmla="*/ 2250440 w 4196712"/>
                <a:gd name="connsiteY35" fmla="*/ 177797 h 1226817"/>
                <a:gd name="connsiteX36" fmla="*/ 2324100 w 4196712"/>
                <a:gd name="connsiteY36" fmla="*/ 129537 h 1226817"/>
                <a:gd name="connsiteX37" fmla="*/ 2385060 w 4196712"/>
                <a:gd name="connsiteY37" fmla="*/ 111757 h 1226817"/>
                <a:gd name="connsiteX38" fmla="*/ 2453640 w 4196712"/>
                <a:gd name="connsiteY38" fmla="*/ 78737 h 1226817"/>
                <a:gd name="connsiteX39" fmla="*/ 2527300 w 4196712"/>
                <a:gd name="connsiteY39" fmla="*/ 58417 h 1226817"/>
                <a:gd name="connsiteX40" fmla="*/ 2600325 w 4196712"/>
                <a:gd name="connsiteY40" fmla="*/ 36192 h 1226817"/>
                <a:gd name="connsiteX41" fmla="*/ 2661285 w 4196712"/>
                <a:gd name="connsiteY41" fmla="*/ 19048 h 1226817"/>
                <a:gd name="connsiteX42" fmla="*/ 2756534 w 4196712"/>
                <a:gd name="connsiteY42" fmla="*/ 13334 h 1226817"/>
                <a:gd name="connsiteX43" fmla="*/ 2927984 w 4196712"/>
                <a:gd name="connsiteY43" fmla="*/ 9525 h 1226817"/>
                <a:gd name="connsiteX44" fmla="*/ 3215638 w 4196712"/>
                <a:gd name="connsiteY44" fmla="*/ 9525 h 1226817"/>
                <a:gd name="connsiteX45" fmla="*/ 4196712 w 4196712"/>
                <a:gd name="connsiteY45" fmla="*/ 0 h 122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196712" h="1226817">
                  <a:moveTo>
                    <a:pt x="0" y="1226817"/>
                  </a:moveTo>
                  <a:lnTo>
                    <a:pt x="673100" y="1226817"/>
                  </a:lnTo>
                  <a:cubicBezTo>
                    <a:pt x="796713" y="1225970"/>
                    <a:pt x="741680" y="1221737"/>
                    <a:pt x="741680" y="1221737"/>
                  </a:cubicBezTo>
                  <a:lnTo>
                    <a:pt x="833120" y="1214117"/>
                  </a:lnTo>
                  <a:cubicBezTo>
                    <a:pt x="857250" y="1211577"/>
                    <a:pt x="868680" y="1209460"/>
                    <a:pt x="886460" y="1206497"/>
                  </a:cubicBezTo>
                  <a:cubicBezTo>
                    <a:pt x="904240" y="1203534"/>
                    <a:pt x="922020" y="1200570"/>
                    <a:pt x="939800" y="1196337"/>
                  </a:cubicBezTo>
                  <a:cubicBezTo>
                    <a:pt x="957580" y="1192104"/>
                    <a:pt x="974090" y="1187447"/>
                    <a:pt x="993140" y="1181097"/>
                  </a:cubicBezTo>
                  <a:cubicBezTo>
                    <a:pt x="1012190" y="1174747"/>
                    <a:pt x="1035473" y="1164587"/>
                    <a:pt x="1054100" y="1158237"/>
                  </a:cubicBezTo>
                  <a:cubicBezTo>
                    <a:pt x="1072727" y="1151887"/>
                    <a:pt x="1090083" y="1148500"/>
                    <a:pt x="1104900" y="1142997"/>
                  </a:cubicBezTo>
                  <a:cubicBezTo>
                    <a:pt x="1119717" y="1137494"/>
                    <a:pt x="1143000" y="1125217"/>
                    <a:pt x="1143000" y="1125217"/>
                  </a:cubicBezTo>
                  <a:cubicBezTo>
                    <a:pt x="1154853" y="1119714"/>
                    <a:pt x="1164590" y="1114634"/>
                    <a:pt x="1176020" y="1109977"/>
                  </a:cubicBezTo>
                  <a:cubicBezTo>
                    <a:pt x="1187450" y="1105320"/>
                    <a:pt x="1199727" y="1103204"/>
                    <a:pt x="1211580" y="1097277"/>
                  </a:cubicBezTo>
                  <a:cubicBezTo>
                    <a:pt x="1223433" y="1091350"/>
                    <a:pt x="1236980" y="1081614"/>
                    <a:pt x="1247140" y="1074417"/>
                  </a:cubicBezTo>
                  <a:cubicBezTo>
                    <a:pt x="1257300" y="1067220"/>
                    <a:pt x="1260687" y="1060447"/>
                    <a:pt x="1272540" y="1054097"/>
                  </a:cubicBezTo>
                  <a:cubicBezTo>
                    <a:pt x="1284393" y="1047747"/>
                    <a:pt x="1305560" y="1043514"/>
                    <a:pt x="1318260" y="1036317"/>
                  </a:cubicBezTo>
                  <a:cubicBezTo>
                    <a:pt x="1330960" y="1029120"/>
                    <a:pt x="1339850" y="1018537"/>
                    <a:pt x="1348740" y="1010917"/>
                  </a:cubicBezTo>
                  <a:cubicBezTo>
                    <a:pt x="1357630" y="1003297"/>
                    <a:pt x="1361440" y="997370"/>
                    <a:pt x="1371600" y="990597"/>
                  </a:cubicBezTo>
                  <a:cubicBezTo>
                    <a:pt x="1381760" y="983824"/>
                    <a:pt x="1401233" y="976627"/>
                    <a:pt x="1409700" y="970277"/>
                  </a:cubicBezTo>
                  <a:cubicBezTo>
                    <a:pt x="1418167" y="963927"/>
                    <a:pt x="1415203" y="958847"/>
                    <a:pt x="1422400" y="952497"/>
                  </a:cubicBezTo>
                  <a:cubicBezTo>
                    <a:pt x="1429597" y="946147"/>
                    <a:pt x="1442297" y="940220"/>
                    <a:pt x="1452880" y="932177"/>
                  </a:cubicBezTo>
                  <a:cubicBezTo>
                    <a:pt x="1463463" y="924134"/>
                    <a:pt x="1475317" y="913974"/>
                    <a:pt x="1485900" y="904237"/>
                  </a:cubicBezTo>
                  <a:cubicBezTo>
                    <a:pt x="1496483" y="894500"/>
                    <a:pt x="1506220" y="882647"/>
                    <a:pt x="1516380" y="873757"/>
                  </a:cubicBezTo>
                  <a:cubicBezTo>
                    <a:pt x="1526540" y="864867"/>
                    <a:pt x="1536700" y="861057"/>
                    <a:pt x="1546860" y="850897"/>
                  </a:cubicBezTo>
                  <a:cubicBezTo>
                    <a:pt x="1557020" y="840737"/>
                    <a:pt x="1566757" y="824227"/>
                    <a:pt x="1577340" y="812797"/>
                  </a:cubicBezTo>
                  <a:cubicBezTo>
                    <a:pt x="1587923" y="801367"/>
                    <a:pt x="1599353" y="792900"/>
                    <a:pt x="1610360" y="782317"/>
                  </a:cubicBezTo>
                  <a:cubicBezTo>
                    <a:pt x="1621367" y="771734"/>
                    <a:pt x="1632797" y="760727"/>
                    <a:pt x="1643380" y="749297"/>
                  </a:cubicBezTo>
                  <a:cubicBezTo>
                    <a:pt x="1653963" y="737867"/>
                    <a:pt x="1664123" y="723897"/>
                    <a:pt x="1673860" y="713737"/>
                  </a:cubicBezTo>
                  <a:cubicBezTo>
                    <a:pt x="1683597" y="703577"/>
                    <a:pt x="1688677" y="699767"/>
                    <a:pt x="1701800" y="688337"/>
                  </a:cubicBezTo>
                  <a:cubicBezTo>
                    <a:pt x="1714923" y="676907"/>
                    <a:pt x="1733973" y="666747"/>
                    <a:pt x="1752600" y="645157"/>
                  </a:cubicBezTo>
                  <a:cubicBezTo>
                    <a:pt x="1771227" y="623567"/>
                    <a:pt x="1789430" y="585890"/>
                    <a:pt x="1813560" y="558797"/>
                  </a:cubicBezTo>
                  <a:cubicBezTo>
                    <a:pt x="1837690" y="531704"/>
                    <a:pt x="1870710" y="507997"/>
                    <a:pt x="1897380" y="482597"/>
                  </a:cubicBezTo>
                  <a:cubicBezTo>
                    <a:pt x="1924050" y="457197"/>
                    <a:pt x="1947757" y="430950"/>
                    <a:pt x="1973580" y="406397"/>
                  </a:cubicBezTo>
                  <a:cubicBezTo>
                    <a:pt x="1999403" y="381844"/>
                    <a:pt x="2029037" y="357714"/>
                    <a:pt x="2052320" y="335277"/>
                  </a:cubicBezTo>
                  <a:cubicBezTo>
                    <a:pt x="2075603" y="312840"/>
                    <a:pt x="2092960" y="289134"/>
                    <a:pt x="2113280" y="271777"/>
                  </a:cubicBezTo>
                  <a:cubicBezTo>
                    <a:pt x="2133600" y="254420"/>
                    <a:pt x="2151380" y="246800"/>
                    <a:pt x="2174240" y="231137"/>
                  </a:cubicBezTo>
                  <a:cubicBezTo>
                    <a:pt x="2197100" y="215474"/>
                    <a:pt x="2225463" y="194730"/>
                    <a:pt x="2250440" y="177797"/>
                  </a:cubicBezTo>
                  <a:cubicBezTo>
                    <a:pt x="2275417" y="160864"/>
                    <a:pt x="2301663" y="140544"/>
                    <a:pt x="2324100" y="129537"/>
                  </a:cubicBezTo>
                  <a:cubicBezTo>
                    <a:pt x="2346537" y="118530"/>
                    <a:pt x="2363470" y="120224"/>
                    <a:pt x="2385060" y="111757"/>
                  </a:cubicBezTo>
                  <a:cubicBezTo>
                    <a:pt x="2406650" y="103290"/>
                    <a:pt x="2429933" y="87627"/>
                    <a:pt x="2453640" y="78737"/>
                  </a:cubicBezTo>
                  <a:cubicBezTo>
                    <a:pt x="2477347" y="69847"/>
                    <a:pt x="2502323" y="64132"/>
                    <a:pt x="2527300" y="58417"/>
                  </a:cubicBezTo>
                  <a:cubicBezTo>
                    <a:pt x="2540000" y="54819"/>
                    <a:pt x="2599796" y="36457"/>
                    <a:pt x="2600325" y="36192"/>
                  </a:cubicBezTo>
                  <a:cubicBezTo>
                    <a:pt x="2611861" y="31853"/>
                    <a:pt x="2662079" y="19842"/>
                    <a:pt x="2661285" y="19048"/>
                  </a:cubicBezTo>
                  <a:cubicBezTo>
                    <a:pt x="2671445" y="15873"/>
                    <a:pt x="2756534" y="13731"/>
                    <a:pt x="2756534" y="13334"/>
                  </a:cubicBezTo>
                  <a:cubicBezTo>
                    <a:pt x="2772409" y="12064"/>
                    <a:pt x="2927984" y="9922"/>
                    <a:pt x="2927984" y="9525"/>
                  </a:cubicBezTo>
                  <a:cubicBezTo>
                    <a:pt x="2956876" y="8573"/>
                    <a:pt x="3215241" y="9922"/>
                    <a:pt x="3215638" y="9525"/>
                  </a:cubicBezTo>
                  <a:lnTo>
                    <a:pt x="4196712" y="0"/>
                  </a:lnTo>
                </a:path>
              </a:pathLst>
            </a:cu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 name="Freeform 33"/>
            <p:cNvSpPr/>
            <p:nvPr/>
          </p:nvSpPr>
          <p:spPr bwMode="auto">
            <a:xfrm flipH="1">
              <a:off x="5339715" y="2705099"/>
              <a:ext cx="4196712" cy="1226817"/>
            </a:xfrm>
            <a:custGeom>
              <a:avLst/>
              <a:gdLst>
                <a:gd name="connsiteX0" fmla="*/ 0 w 2527300"/>
                <a:gd name="connsiteY0" fmla="*/ 1168400 h 1168400"/>
                <a:gd name="connsiteX1" fmla="*/ 673100 w 2527300"/>
                <a:gd name="connsiteY1" fmla="*/ 1168400 h 1168400"/>
                <a:gd name="connsiteX2" fmla="*/ 741680 w 2527300"/>
                <a:gd name="connsiteY2" fmla="*/ 1163320 h 1168400"/>
                <a:gd name="connsiteX3" fmla="*/ 833120 w 2527300"/>
                <a:gd name="connsiteY3" fmla="*/ 1155700 h 1168400"/>
                <a:gd name="connsiteX4" fmla="*/ 886460 w 2527300"/>
                <a:gd name="connsiteY4" fmla="*/ 1148080 h 1168400"/>
                <a:gd name="connsiteX5" fmla="*/ 939800 w 2527300"/>
                <a:gd name="connsiteY5" fmla="*/ 1137920 h 1168400"/>
                <a:gd name="connsiteX6" fmla="*/ 993140 w 2527300"/>
                <a:gd name="connsiteY6" fmla="*/ 1122680 h 1168400"/>
                <a:gd name="connsiteX7" fmla="*/ 1054100 w 2527300"/>
                <a:gd name="connsiteY7" fmla="*/ 1099820 h 1168400"/>
                <a:gd name="connsiteX8" fmla="*/ 1104900 w 2527300"/>
                <a:gd name="connsiteY8" fmla="*/ 1084580 h 1168400"/>
                <a:gd name="connsiteX9" fmla="*/ 1143000 w 2527300"/>
                <a:gd name="connsiteY9" fmla="*/ 1066800 h 1168400"/>
                <a:gd name="connsiteX10" fmla="*/ 1176020 w 2527300"/>
                <a:gd name="connsiteY10" fmla="*/ 1051560 h 1168400"/>
                <a:gd name="connsiteX11" fmla="*/ 1211580 w 2527300"/>
                <a:gd name="connsiteY11" fmla="*/ 1038860 h 1168400"/>
                <a:gd name="connsiteX12" fmla="*/ 1247140 w 2527300"/>
                <a:gd name="connsiteY12" fmla="*/ 1016000 h 1168400"/>
                <a:gd name="connsiteX13" fmla="*/ 1272540 w 2527300"/>
                <a:gd name="connsiteY13" fmla="*/ 995680 h 1168400"/>
                <a:gd name="connsiteX14" fmla="*/ 1318260 w 2527300"/>
                <a:gd name="connsiteY14" fmla="*/ 977900 h 1168400"/>
                <a:gd name="connsiteX15" fmla="*/ 1348740 w 2527300"/>
                <a:gd name="connsiteY15" fmla="*/ 952500 h 1168400"/>
                <a:gd name="connsiteX16" fmla="*/ 1371600 w 2527300"/>
                <a:gd name="connsiteY16" fmla="*/ 932180 h 1168400"/>
                <a:gd name="connsiteX17" fmla="*/ 1409700 w 2527300"/>
                <a:gd name="connsiteY17" fmla="*/ 911860 h 1168400"/>
                <a:gd name="connsiteX18" fmla="*/ 1422400 w 2527300"/>
                <a:gd name="connsiteY18" fmla="*/ 894080 h 1168400"/>
                <a:gd name="connsiteX19" fmla="*/ 1452880 w 2527300"/>
                <a:gd name="connsiteY19" fmla="*/ 873760 h 1168400"/>
                <a:gd name="connsiteX20" fmla="*/ 1485900 w 2527300"/>
                <a:gd name="connsiteY20" fmla="*/ 845820 h 1168400"/>
                <a:gd name="connsiteX21" fmla="*/ 1516380 w 2527300"/>
                <a:gd name="connsiteY21" fmla="*/ 815340 h 1168400"/>
                <a:gd name="connsiteX22" fmla="*/ 1546860 w 2527300"/>
                <a:gd name="connsiteY22" fmla="*/ 792480 h 1168400"/>
                <a:gd name="connsiteX23" fmla="*/ 1577340 w 2527300"/>
                <a:gd name="connsiteY23" fmla="*/ 754380 h 1168400"/>
                <a:gd name="connsiteX24" fmla="*/ 1610360 w 2527300"/>
                <a:gd name="connsiteY24" fmla="*/ 723900 h 1168400"/>
                <a:gd name="connsiteX25" fmla="*/ 1643380 w 2527300"/>
                <a:gd name="connsiteY25" fmla="*/ 690880 h 1168400"/>
                <a:gd name="connsiteX26" fmla="*/ 1673860 w 2527300"/>
                <a:gd name="connsiteY26" fmla="*/ 655320 h 1168400"/>
                <a:gd name="connsiteX27" fmla="*/ 1701800 w 2527300"/>
                <a:gd name="connsiteY27" fmla="*/ 629920 h 1168400"/>
                <a:gd name="connsiteX28" fmla="*/ 1752600 w 2527300"/>
                <a:gd name="connsiteY28" fmla="*/ 586740 h 1168400"/>
                <a:gd name="connsiteX29" fmla="*/ 1813560 w 2527300"/>
                <a:gd name="connsiteY29" fmla="*/ 500380 h 1168400"/>
                <a:gd name="connsiteX30" fmla="*/ 1897380 w 2527300"/>
                <a:gd name="connsiteY30" fmla="*/ 424180 h 1168400"/>
                <a:gd name="connsiteX31" fmla="*/ 1973580 w 2527300"/>
                <a:gd name="connsiteY31" fmla="*/ 347980 h 1168400"/>
                <a:gd name="connsiteX32" fmla="*/ 2052320 w 2527300"/>
                <a:gd name="connsiteY32" fmla="*/ 276860 h 1168400"/>
                <a:gd name="connsiteX33" fmla="*/ 2113280 w 2527300"/>
                <a:gd name="connsiteY33" fmla="*/ 213360 h 1168400"/>
                <a:gd name="connsiteX34" fmla="*/ 2174240 w 2527300"/>
                <a:gd name="connsiteY34" fmla="*/ 172720 h 1168400"/>
                <a:gd name="connsiteX35" fmla="*/ 2250440 w 2527300"/>
                <a:gd name="connsiteY35" fmla="*/ 119380 h 1168400"/>
                <a:gd name="connsiteX36" fmla="*/ 2324100 w 2527300"/>
                <a:gd name="connsiteY36" fmla="*/ 71120 h 1168400"/>
                <a:gd name="connsiteX37" fmla="*/ 2385060 w 2527300"/>
                <a:gd name="connsiteY37" fmla="*/ 53340 h 1168400"/>
                <a:gd name="connsiteX38" fmla="*/ 2453640 w 2527300"/>
                <a:gd name="connsiteY38" fmla="*/ 20320 h 1168400"/>
                <a:gd name="connsiteX39" fmla="*/ 2527300 w 2527300"/>
                <a:gd name="connsiteY39" fmla="*/ 0 h 1168400"/>
                <a:gd name="connsiteX0" fmla="*/ 0 w 2533545"/>
                <a:gd name="connsiteY0" fmla="*/ 1170327 h 1170327"/>
                <a:gd name="connsiteX1" fmla="*/ 673100 w 2533545"/>
                <a:gd name="connsiteY1" fmla="*/ 1170327 h 1170327"/>
                <a:gd name="connsiteX2" fmla="*/ 741680 w 2533545"/>
                <a:gd name="connsiteY2" fmla="*/ 1165247 h 1170327"/>
                <a:gd name="connsiteX3" fmla="*/ 833120 w 2533545"/>
                <a:gd name="connsiteY3" fmla="*/ 1157627 h 1170327"/>
                <a:gd name="connsiteX4" fmla="*/ 886460 w 2533545"/>
                <a:gd name="connsiteY4" fmla="*/ 1150007 h 1170327"/>
                <a:gd name="connsiteX5" fmla="*/ 939800 w 2533545"/>
                <a:gd name="connsiteY5" fmla="*/ 1139847 h 1170327"/>
                <a:gd name="connsiteX6" fmla="*/ 993140 w 2533545"/>
                <a:gd name="connsiteY6" fmla="*/ 1124607 h 1170327"/>
                <a:gd name="connsiteX7" fmla="*/ 1054100 w 2533545"/>
                <a:gd name="connsiteY7" fmla="*/ 1101747 h 1170327"/>
                <a:gd name="connsiteX8" fmla="*/ 1104900 w 2533545"/>
                <a:gd name="connsiteY8" fmla="*/ 1086507 h 1170327"/>
                <a:gd name="connsiteX9" fmla="*/ 1143000 w 2533545"/>
                <a:gd name="connsiteY9" fmla="*/ 1068727 h 1170327"/>
                <a:gd name="connsiteX10" fmla="*/ 1176020 w 2533545"/>
                <a:gd name="connsiteY10" fmla="*/ 1053487 h 1170327"/>
                <a:gd name="connsiteX11" fmla="*/ 1211580 w 2533545"/>
                <a:gd name="connsiteY11" fmla="*/ 1040787 h 1170327"/>
                <a:gd name="connsiteX12" fmla="*/ 1247140 w 2533545"/>
                <a:gd name="connsiteY12" fmla="*/ 1017927 h 1170327"/>
                <a:gd name="connsiteX13" fmla="*/ 1272540 w 2533545"/>
                <a:gd name="connsiteY13" fmla="*/ 997607 h 1170327"/>
                <a:gd name="connsiteX14" fmla="*/ 1318260 w 2533545"/>
                <a:gd name="connsiteY14" fmla="*/ 979827 h 1170327"/>
                <a:gd name="connsiteX15" fmla="*/ 1348740 w 2533545"/>
                <a:gd name="connsiteY15" fmla="*/ 954427 h 1170327"/>
                <a:gd name="connsiteX16" fmla="*/ 1371600 w 2533545"/>
                <a:gd name="connsiteY16" fmla="*/ 934107 h 1170327"/>
                <a:gd name="connsiteX17" fmla="*/ 1409700 w 2533545"/>
                <a:gd name="connsiteY17" fmla="*/ 913787 h 1170327"/>
                <a:gd name="connsiteX18" fmla="*/ 1422400 w 2533545"/>
                <a:gd name="connsiteY18" fmla="*/ 896007 h 1170327"/>
                <a:gd name="connsiteX19" fmla="*/ 1452880 w 2533545"/>
                <a:gd name="connsiteY19" fmla="*/ 875687 h 1170327"/>
                <a:gd name="connsiteX20" fmla="*/ 1485900 w 2533545"/>
                <a:gd name="connsiteY20" fmla="*/ 847747 h 1170327"/>
                <a:gd name="connsiteX21" fmla="*/ 1516380 w 2533545"/>
                <a:gd name="connsiteY21" fmla="*/ 817267 h 1170327"/>
                <a:gd name="connsiteX22" fmla="*/ 1546860 w 2533545"/>
                <a:gd name="connsiteY22" fmla="*/ 794407 h 1170327"/>
                <a:gd name="connsiteX23" fmla="*/ 1577340 w 2533545"/>
                <a:gd name="connsiteY23" fmla="*/ 756307 h 1170327"/>
                <a:gd name="connsiteX24" fmla="*/ 1610360 w 2533545"/>
                <a:gd name="connsiteY24" fmla="*/ 725827 h 1170327"/>
                <a:gd name="connsiteX25" fmla="*/ 1643380 w 2533545"/>
                <a:gd name="connsiteY25" fmla="*/ 692807 h 1170327"/>
                <a:gd name="connsiteX26" fmla="*/ 1673860 w 2533545"/>
                <a:gd name="connsiteY26" fmla="*/ 657247 h 1170327"/>
                <a:gd name="connsiteX27" fmla="*/ 1701800 w 2533545"/>
                <a:gd name="connsiteY27" fmla="*/ 631847 h 1170327"/>
                <a:gd name="connsiteX28" fmla="*/ 1752600 w 2533545"/>
                <a:gd name="connsiteY28" fmla="*/ 588667 h 1170327"/>
                <a:gd name="connsiteX29" fmla="*/ 1813560 w 2533545"/>
                <a:gd name="connsiteY29" fmla="*/ 502307 h 1170327"/>
                <a:gd name="connsiteX30" fmla="*/ 1897380 w 2533545"/>
                <a:gd name="connsiteY30" fmla="*/ 426107 h 1170327"/>
                <a:gd name="connsiteX31" fmla="*/ 1973580 w 2533545"/>
                <a:gd name="connsiteY31" fmla="*/ 349907 h 1170327"/>
                <a:gd name="connsiteX32" fmla="*/ 2052320 w 2533545"/>
                <a:gd name="connsiteY32" fmla="*/ 278787 h 1170327"/>
                <a:gd name="connsiteX33" fmla="*/ 2113280 w 2533545"/>
                <a:gd name="connsiteY33" fmla="*/ 215287 h 1170327"/>
                <a:gd name="connsiteX34" fmla="*/ 2174240 w 2533545"/>
                <a:gd name="connsiteY34" fmla="*/ 174647 h 1170327"/>
                <a:gd name="connsiteX35" fmla="*/ 2250440 w 2533545"/>
                <a:gd name="connsiteY35" fmla="*/ 121307 h 1170327"/>
                <a:gd name="connsiteX36" fmla="*/ 2324100 w 2533545"/>
                <a:gd name="connsiteY36" fmla="*/ 73047 h 1170327"/>
                <a:gd name="connsiteX37" fmla="*/ 2385060 w 2533545"/>
                <a:gd name="connsiteY37" fmla="*/ 55267 h 1170327"/>
                <a:gd name="connsiteX38" fmla="*/ 2453640 w 2533545"/>
                <a:gd name="connsiteY38" fmla="*/ 22247 h 1170327"/>
                <a:gd name="connsiteX39" fmla="*/ 2527300 w 2533545"/>
                <a:gd name="connsiteY39" fmla="*/ 1927 h 1170327"/>
                <a:gd name="connsiteX40" fmla="*/ 2529840 w 2533545"/>
                <a:gd name="connsiteY40" fmla="*/ 657 h 1170327"/>
                <a:gd name="connsiteX0" fmla="*/ 0 w 2600325"/>
                <a:gd name="connsiteY0" fmla="*/ 1190625 h 1190625"/>
                <a:gd name="connsiteX1" fmla="*/ 673100 w 2600325"/>
                <a:gd name="connsiteY1" fmla="*/ 1190625 h 1190625"/>
                <a:gd name="connsiteX2" fmla="*/ 741680 w 2600325"/>
                <a:gd name="connsiteY2" fmla="*/ 1185545 h 1190625"/>
                <a:gd name="connsiteX3" fmla="*/ 833120 w 2600325"/>
                <a:gd name="connsiteY3" fmla="*/ 1177925 h 1190625"/>
                <a:gd name="connsiteX4" fmla="*/ 886460 w 2600325"/>
                <a:gd name="connsiteY4" fmla="*/ 1170305 h 1190625"/>
                <a:gd name="connsiteX5" fmla="*/ 939800 w 2600325"/>
                <a:gd name="connsiteY5" fmla="*/ 1160145 h 1190625"/>
                <a:gd name="connsiteX6" fmla="*/ 993140 w 2600325"/>
                <a:gd name="connsiteY6" fmla="*/ 1144905 h 1190625"/>
                <a:gd name="connsiteX7" fmla="*/ 1054100 w 2600325"/>
                <a:gd name="connsiteY7" fmla="*/ 1122045 h 1190625"/>
                <a:gd name="connsiteX8" fmla="*/ 1104900 w 2600325"/>
                <a:gd name="connsiteY8" fmla="*/ 1106805 h 1190625"/>
                <a:gd name="connsiteX9" fmla="*/ 1143000 w 2600325"/>
                <a:gd name="connsiteY9" fmla="*/ 1089025 h 1190625"/>
                <a:gd name="connsiteX10" fmla="*/ 1176020 w 2600325"/>
                <a:gd name="connsiteY10" fmla="*/ 1073785 h 1190625"/>
                <a:gd name="connsiteX11" fmla="*/ 1211580 w 2600325"/>
                <a:gd name="connsiteY11" fmla="*/ 1061085 h 1190625"/>
                <a:gd name="connsiteX12" fmla="*/ 1247140 w 2600325"/>
                <a:gd name="connsiteY12" fmla="*/ 1038225 h 1190625"/>
                <a:gd name="connsiteX13" fmla="*/ 1272540 w 2600325"/>
                <a:gd name="connsiteY13" fmla="*/ 1017905 h 1190625"/>
                <a:gd name="connsiteX14" fmla="*/ 1318260 w 2600325"/>
                <a:gd name="connsiteY14" fmla="*/ 1000125 h 1190625"/>
                <a:gd name="connsiteX15" fmla="*/ 1348740 w 2600325"/>
                <a:gd name="connsiteY15" fmla="*/ 974725 h 1190625"/>
                <a:gd name="connsiteX16" fmla="*/ 1371600 w 2600325"/>
                <a:gd name="connsiteY16" fmla="*/ 954405 h 1190625"/>
                <a:gd name="connsiteX17" fmla="*/ 1409700 w 2600325"/>
                <a:gd name="connsiteY17" fmla="*/ 934085 h 1190625"/>
                <a:gd name="connsiteX18" fmla="*/ 1422400 w 2600325"/>
                <a:gd name="connsiteY18" fmla="*/ 916305 h 1190625"/>
                <a:gd name="connsiteX19" fmla="*/ 1452880 w 2600325"/>
                <a:gd name="connsiteY19" fmla="*/ 895985 h 1190625"/>
                <a:gd name="connsiteX20" fmla="*/ 1485900 w 2600325"/>
                <a:gd name="connsiteY20" fmla="*/ 868045 h 1190625"/>
                <a:gd name="connsiteX21" fmla="*/ 1516380 w 2600325"/>
                <a:gd name="connsiteY21" fmla="*/ 837565 h 1190625"/>
                <a:gd name="connsiteX22" fmla="*/ 1546860 w 2600325"/>
                <a:gd name="connsiteY22" fmla="*/ 814705 h 1190625"/>
                <a:gd name="connsiteX23" fmla="*/ 1577340 w 2600325"/>
                <a:gd name="connsiteY23" fmla="*/ 776605 h 1190625"/>
                <a:gd name="connsiteX24" fmla="*/ 1610360 w 2600325"/>
                <a:gd name="connsiteY24" fmla="*/ 746125 h 1190625"/>
                <a:gd name="connsiteX25" fmla="*/ 1643380 w 2600325"/>
                <a:gd name="connsiteY25" fmla="*/ 713105 h 1190625"/>
                <a:gd name="connsiteX26" fmla="*/ 1673860 w 2600325"/>
                <a:gd name="connsiteY26" fmla="*/ 677545 h 1190625"/>
                <a:gd name="connsiteX27" fmla="*/ 1701800 w 2600325"/>
                <a:gd name="connsiteY27" fmla="*/ 652145 h 1190625"/>
                <a:gd name="connsiteX28" fmla="*/ 1752600 w 2600325"/>
                <a:gd name="connsiteY28" fmla="*/ 608965 h 1190625"/>
                <a:gd name="connsiteX29" fmla="*/ 1813560 w 2600325"/>
                <a:gd name="connsiteY29" fmla="*/ 522605 h 1190625"/>
                <a:gd name="connsiteX30" fmla="*/ 1897380 w 2600325"/>
                <a:gd name="connsiteY30" fmla="*/ 446405 h 1190625"/>
                <a:gd name="connsiteX31" fmla="*/ 1973580 w 2600325"/>
                <a:gd name="connsiteY31" fmla="*/ 370205 h 1190625"/>
                <a:gd name="connsiteX32" fmla="*/ 2052320 w 2600325"/>
                <a:gd name="connsiteY32" fmla="*/ 299085 h 1190625"/>
                <a:gd name="connsiteX33" fmla="*/ 2113280 w 2600325"/>
                <a:gd name="connsiteY33" fmla="*/ 235585 h 1190625"/>
                <a:gd name="connsiteX34" fmla="*/ 2174240 w 2600325"/>
                <a:gd name="connsiteY34" fmla="*/ 194945 h 1190625"/>
                <a:gd name="connsiteX35" fmla="*/ 2250440 w 2600325"/>
                <a:gd name="connsiteY35" fmla="*/ 141605 h 1190625"/>
                <a:gd name="connsiteX36" fmla="*/ 2324100 w 2600325"/>
                <a:gd name="connsiteY36" fmla="*/ 93345 h 1190625"/>
                <a:gd name="connsiteX37" fmla="*/ 2385060 w 2600325"/>
                <a:gd name="connsiteY37" fmla="*/ 75565 h 1190625"/>
                <a:gd name="connsiteX38" fmla="*/ 2453640 w 2600325"/>
                <a:gd name="connsiteY38" fmla="*/ 42545 h 1190625"/>
                <a:gd name="connsiteX39" fmla="*/ 2527300 w 2600325"/>
                <a:gd name="connsiteY39" fmla="*/ 22225 h 1190625"/>
                <a:gd name="connsiteX40" fmla="*/ 2600325 w 2600325"/>
                <a:gd name="connsiteY40" fmla="*/ 0 h 1190625"/>
                <a:gd name="connsiteX0" fmla="*/ 0 w 2604754"/>
                <a:gd name="connsiteY0" fmla="*/ 1194434 h 1194434"/>
                <a:gd name="connsiteX1" fmla="*/ 673100 w 2604754"/>
                <a:gd name="connsiteY1" fmla="*/ 1194434 h 1194434"/>
                <a:gd name="connsiteX2" fmla="*/ 741680 w 2604754"/>
                <a:gd name="connsiteY2" fmla="*/ 1189354 h 1194434"/>
                <a:gd name="connsiteX3" fmla="*/ 833120 w 2604754"/>
                <a:gd name="connsiteY3" fmla="*/ 1181734 h 1194434"/>
                <a:gd name="connsiteX4" fmla="*/ 886460 w 2604754"/>
                <a:gd name="connsiteY4" fmla="*/ 1174114 h 1194434"/>
                <a:gd name="connsiteX5" fmla="*/ 939800 w 2604754"/>
                <a:gd name="connsiteY5" fmla="*/ 1163954 h 1194434"/>
                <a:gd name="connsiteX6" fmla="*/ 993140 w 2604754"/>
                <a:gd name="connsiteY6" fmla="*/ 1148714 h 1194434"/>
                <a:gd name="connsiteX7" fmla="*/ 1054100 w 2604754"/>
                <a:gd name="connsiteY7" fmla="*/ 1125854 h 1194434"/>
                <a:gd name="connsiteX8" fmla="*/ 1104900 w 2604754"/>
                <a:gd name="connsiteY8" fmla="*/ 1110614 h 1194434"/>
                <a:gd name="connsiteX9" fmla="*/ 1143000 w 2604754"/>
                <a:gd name="connsiteY9" fmla="*/ 1092834 h 1194434"/>
                <a:gd name="connsiteX10" fmla="*/ 1176020 w 2604754"/>
                <a:gd name="connsiteY10" fmla="*/ 1077594 h 1194434"/>
                <a:gd name="connsiteX11" fmla="*/ 1211580 w 2604754"/>
                <a:gd name="connsiteY11" fmla="*/ 1064894 h 1194434"/>
                <a:gd name="connsiteX12" fmla="*/ 1247140 w 2604754"/>
                <a:gd name="connsiteY12" fmla="*/ 1042034 h 1194434"/>
                <a:gd name="connsiteX13" fmla="*/ 1272540 w 2604754"/>
                <a:gd name="connsiteY13" fmla="*/ 1021714 h 1194434"/>
                <a:gd name="connsiteX14" fmla="*/ 1318260 w 2604754"/>
                <a:gd name="connsiteY14" fmla="*/ 1003934 h 1194434"/>
                <a:gd name="connsiteX15" fmla="*/ 1348740 w 2604754"/>
                <a:gd name="connsiteY15" fmla="*/ 978534 h 1194434"/>
                <a:gd name="connsiteX16" fmla="*/ 1371600 w 2604754"/>
                <a:gd name="connsiteY16" fmla="*/ 958214 h 1194434"/>
                <a:gd name="connsiteX17" fmla="*/ 1409700 w 2604754"/>
                <a:gd name="connsiteY17" fmla="*/ 937894 h 1194434"/>
                <a:gd name="connsiteX18" fmla="*/ 1422400 w 2604754"/>
                <a:gd name="connsiteY18" fmla="*/ 920114 h 1194434"/>
                <a:gd name="connsiteX19" fmla="*/ 1452880 w 2604754"/>
                <a:gd name="connsiteY19" fmla="*/ 899794 h 1194434"/>
                <a:gd name="connsiteX20" fmla="*/ 1485900 w 2604754"/>
                <a:gd name="connsiteY20" fmla="*/ 871854 h 1194434"/>
                <a:gd name="connsiteX21" fmla="*/ 1516380 w 2604754"/>
                <a:gd name="connsiteY21" fmla="*/ 841374 h 1194434"/>
                <a:gd name="connsiteX22" fmla="*/ 1546860 w 2604754"/>
                <a:gd name="connsiteY22" fmla="*/ 818514 h 1194434"/>
                <a:gd name="connsiteX23" fmla="*/ 1577340 w 2604754"/>
                <a:gd name="connsiteY23" fmla="*/ 780414 h 1194434"/>
                <a:gd name="connsiteX24" fmla="*/ 1610360 w 2604754"/>
                <a:gd name="connsiteY24" fmla="*/ 749934 h 1194434"/>
                <a:gd name="connsiteX25" fmla="*/ 1643380 w 2604754"/>
                <a:gd name="connsiteY25" fmla="*/ 716914 h 1194434"/>
                <a:gd name="connsiteX26" fmla="*/ 1673860 w 2604754"/>
                <a:gd name="connsiteY26" fmla="*/ 681354 h 1194434"/>
                <a:gd name="connsiteX27" fmla="*/ 1701800 w 2604754"/>
                <a:gd name="connsiteY27" fmla="*/ 655954 h 1194434"/>
                <a:gd name="connsiteX28" fmla="*/ 1752600 w 2604754"/>
                <a:gd name="connsiteY28" fmla="*/ 612774 h 1194434"/>
                <a:gd name="connsiteX29" fmla="*/ 1813560 w 2604754"/>
                <a:gd name="connsiteY29" fmla="*/ 526414 h 1194434"/>
                <a:gd name="connsiteX30" fmla="*/ 1897380 w 2604754"/>
                <a:gd name="connsiteY30" fmla="*/ 450214 h 1194434"/>
                <a:gd name="connsiteX31" fmla="*/ 1973580 w 2604754"/>
                <a:gd name="connsiteY31" fmla="*/ 374014 h 1194434"/>
                <a:gd name="connsiteX32" fmla="*/ 2052320 w 2604754"/>
                <a:gd name="connsiteY32" fmla="*/ 302894 h 1194434"/>
                <a:gd name="connsiteX33" fmla="*/ 2113280 w 2604754"/>
                <a:gd name="connsiteY33" fmla="*/ 239394 h 1194434"/>
                <a:gd name="connsiteX34" fmla="*/ 2174240 w 2604754"/>
                <a:gd name="connsiteY34" fmla="*/ 198754 h 1194434"/>
                <a:gd name="connsiteX35" fmla="*/ 2250440 w 2604754"/>
                <a:gd name="connsiteY35" fmla="*/ 145414 h 1194434"/>
                <a:gd name="connsiteX36" fmla="*/ 2324100 w 2604754"/>
                <a:gd name="connsiteY36" fmla="*/ 97154 h 1194434"/>
                <a:gd name="connsiteX37" fmla="*/ 2385060 w 2604754"/>
                <a:gd name="connsiteY37" fmla="*/ 79374 h 1194434"/>
                <a:gd name="connsiteX38" fmla="*/ 2453640 w 2604754"/>
                <a:gd name="connsiteY38" fmla="*/ 46354 h 1194434"/>
                <a:gd name="connsiteX39" fmla="*/ 2527300 w 2604754"/>
                <a:gd name="connsiteY39" fmla="*/ 26034 h 1194434"/>
                <a:gd name="connsiteX40" fmla="*/ 2600325 w 2604754"/>
                <a:gd name="connsiteY40" fmla="*/ 3809 h 1194434"/>
                <a:gd name="connsiteX41" fmla="*/ 2596515 w 2604754"/>
                <a:gd name="connsiteY41" fmla="*/ 0 h 1194434"/>
                <a:gd name="connsiteX0" fmla="*/ 0 w 2661294"/>
                <a:gd name="connsiteY0" fmla="*/ 1207769 h 1207769"/>
                <a:gd name="connsiteX1" fmla="*/ 673100 w 2661294"/>
                <a:gd name="connsiteY1" fmla="*/ 1207769 h 1207769"/>
                <a:gd name="connsiteX2" fmla="*/ 741680 w 2661294"/>
                <a:gd name="connsiteY2" fmla="*/ 1202689 h 1207769"/>
                <a:gd name="connsiteX3" fmla="*/ 833120 w 2661294"/>
                <a:gd name="connsiteY3" fmla="*/ 1195069 h 1207769"/>
                <a:gd name="connsiteX4" fmla="*/ 886460 w 2661294"/>
                <a:gd name="connsiteY4" fmla="*/ 1187449 h 1207769"/>
                <a:gd name="connsiteX5" fmla="*/ 939800 w 2661294"/>
                <a:gd name="connsiteY5" fmla="*/ 1177289 h 1207769"/>
                <a:gd name="connsiteX6" fmla="*/ 993140 w 2661294"/>
                <a:gd name="connsiteY6" fmla="*/ 1162049 h 1207769"/>
                <a:gd name="connsiteX7" fmla="*/ 1054100 w 2661294"/>
                <a:gd name="connsiteY7" fmla="*/ 1139189 h 1207769"/>
                <a:gd name="connsiteX8" fmla="*/ 1104900 w 2661294"/>
                <a:gd name="connsiteY8" fmla="*/ 1123949 h 1207769"/>
                <a:gd name="connsiteX9" fmla="*/ 1143000 w 2661294"/>
                <a:gd name="connsiteY9" fmla="*/ 1106169 h 1207769"/>
                <a:gd name="connsiteX10" fmla="*/ 1176020 w 2661294"/>
                <a:gd name="connsiteY10" fmla="*/ 1090929 h 1207769"/>
                <a:gd name="connsiteX11" fmla="*/ 1211580 w 2661294"/>
                <a:gd name="connsiteY11" fmla="*/ 1078229 h 1207769"/>
                <a:gd name="connsiteX12" fmla="*/ 1247140 w 2661294"/>
                <a:gd name="connsiteY12" fmla="*/ 1055369 h 1207769"/>
                <a:gd name="connsiteX13" fmla="*/ 1272540 w 2661294"/>
                <a:gd name="connsiteY13" fmla="*/ 1035049 h 1207769"/>
                <a:gd name="connsiteX14" fmla="*/ 1318260 w 2661294"/>
                <a:gd name="connsiteY14" fmla="*/ 1017269 h 1207769"/>
                <a:gd name="connsiteX15" fmla="*/ 1348740 w 2661294"/>
                <a:gd name="connsiteY15" fmla="*/ 991869 h 1207769"/>
                <a:gd name="connsiteX16" fmla="*/ 1371600 w 2661294"/>
                <a:gd name="connsiteY16" fmla="*/ 971549 h 1207769"/>
                <a:gd name="connsiteX17" fmla="*/ 1409700 w 2661294"/>
                <a:gd name="connsiteY17" fmla="*/ 951229 h 1207769"/>
                <a:gd name="connsiteX18" fmla="*/ 1422400 w 2661294"/>
                <a:gd name="connsiteY18" fmla="*/ 933449 h 1207769"/>
                <a:gd name="connsiteX19" fmla="*/ 1452880 w 2661294"/>
                <a:gd name="connsiteY19" fmla="*/ 913129 h 1207769"/>
                <a:gd name="connsiteX20" fmla="*/ 1485900 w 2661294"/>
                <a:gd name="connsiteY20" fmla="*/ 885189 h 1207769"/>
                <a:gd name="connsiteX21" fmla="*/ 1516380 w 2661294"/>
                <a:gd name="connsiteY21" fmla="*/ 854709 h 1207769"/>
                <a:gd name="connsiteX22" fmla="*/ 1546860 w 2661294"/>
                <a:gd name="connsiteY22" fmla="*/ 831849 h 1207769"/>
                <a:gd name="connsiteX23" fmla="*/ 1577340 w 2661294"/>
                <a:gd name="connsiteY23" fmla="*/ 793749 h 1207769"/>
                <a:gd name="connsiteX24" fmla="*/ 1610360 w 2661294"/>
                <a:gd name="connsiteY24" fmla="*/ 763269 h 1207769"/>
                <a:gd name="connsiteX25" fmla="*/ 1643380 w 2661294"/>
                <a:gd name="connsiteY25" fmla="*/ 730249 h 1207769"/>
                <a:gd name="connsiteX26" fmla="*/ 1673860 w 2661294"/>
                <a:gd name="connsiteY26" fmla="*/ 694689 h 1207769"/>
                <a:gd name="connsiteX27" fmla="*/ 1701800 w 2661294"/>
                <a:gd name="connsiteY27" fmla="*/ 669289 h 1207769"/>
                <a:gd name="connsiteX28" fmla="*/ 1752600 w 2661294"/>
                <a:gd name="connsiteY28" fmla="*/ 626109 h 1207769"/>
                <a:gd name="connsiteX29" fmla="*/ 1813560 w 2661294"/>
                <a:gd name="connsiteY29" fmla="*/ 539749 h 1207769"/>
                <a:gd name="connsiteX30" fmla="*/ 1897380 w 2661294"/>
                <a:gd name="connsiteY30" fmla="*/ 463549 h 1207769"/>
                <a:gd name="connsiteX31" fmla="*/ 1973580 w 2661294"/>
                <a:gd name="connsiteY31" fmla="*/ 387349 h 1207769"/>
                <a:gd name="connsiteX32" fmla="*/ 2052320 w 2661294"/>
                <a:gd name="connsiteY32" fmla="*/ 316229 h 1207769"/>
                <a:gd name="connsiteX33" fmla="*/ 2113280 w 2661294"/>
                <a:gd name="connsiteY33" fmla="*/ 252729 h 1207769"/>
                <a:gd name="connsiteX34" fmla="*/ 2174240 w 2661294"/>
                <a:gd name="connsiteY34" fmla="*/ 212089 h 1207769"/>
                <a:gd name="connsiteX35" fmla="*/ 2250440 w 2661294"/>
                <a:gd name="connsiteY35" fmla="*/ 158749 h 1207769"/>
                <a:gd name="connsiteX36" fmla="*/ 2324100 w 2661294"/>
                <a:gd name="connsiteY36" fmla="*/ 110489 h 1207769"/>
                <a:gd name="connsiteX37" fmla="*/ 2385060 w 2661294"/>
                <a:gd name="connsiteY37" fmla="*/ 92709 h 1207769"/>
                <a:gd name="connsiteX38" fmla="*/ 2453640 w 2661294"/>
                <a:gd name="connsiteY38" fmla="*/ 59689 h 1207769"/>
                <a:gd name="connsiteX39" fmla="*/ 2527300 w 2661294"/>
                <a:gd name="connsiteY39" fmla="*/ 39369 h 1207769"/>
                <a:gd name="connsiteX40" fmla="*/ 2600325 w 2661294"/>
                <a:gd name="connsiteY40" fmla="*/ 17144 h 1207769"/>
                <a:gd name="connsiteX41" fmla="*/ 2661285 w 2661294"/>
                <a:gd name="connsiteY41" fmla="*/ 0 h 1207769"/>
                <a:gd name="connsiteX0" fmla="*/ 0 w 2665800"/>
                <a:gd name="connsiteY0" fmla="*/ 1209764 h 1209764"/>
                <a:gd name="connsiteX1" fmla="*/ 673100 w 2665800"/>
                <a:gd name="connsiteY1" fmla="*/ 1209764 h 1209764"/>
                <a:gd name="connsiteX2" fmla="*/ 741680 w 2665800"/>
                <a:gd name="connsiteY2" fmla="*/ 1204684 h 1209764"/>
                <a:gd name="connsiteX3" fmla="*/ 833120 w 2665800"/>
                <a:gd name="connsiteY3" fmla="*/ 1197064 h 1209764"/>
                <a:gd name="connsiteX4" fmla="*/ 886460 w 2665800"/>
                <a:gd name="connsiteY4" fmla="*/ 1189444 h 1209764"/>
                <a:gd name="connsiteX5" fmla="*/ 939800 w 2665800"/>
                <a:gd name="connsiteY5" fmla="*/ 1179284 h 1209764"/>
                <a:gd name="connsiteX6" fmla="*/ 993140 w 2665800"/>
                <a:gd name="connsiteY6" fmla="*/ 1164044 h 1209764"/>
                <a:gd name="connsiteX7" fmla="*/ 1054100 w 2665800"/>
                <a:gd name="connsiteY7" fmla="*/ 1141184 h 1209764"/>
                <a:gd name="connsiteX8" fmla="*/ 1104900 w 2665800"/>
                <a:gd name="connsiteY8" fmla="*/ 1125944 h 1209764"/>
                <a:gd name="connsiteX9" fmla="*/ 1143000 w 2665800"/>
                <a:gd name="connsiteY9" fmla="*/ 1108164 h 1209764"/>
                <a:gd name="connsiteX10" fmla="*/ 1176020 w 2665800"/>
                <a:gd name="connsiteY10" fmla="*/ 1092924 h 1209764"/>
                <a:gd name="connsiteX11" fmla="*/ 1211580 w 2665800"/>
                <a:gd name="connsiteY11" fmla="*/ 1080224 h 1209764"/>
                <a:gd name="connsiteX12" fmla="*/ 1247140 w 2665800"/>
                <a:gd name="connsiteY12" fmla="*/ 1057364 h 1209764"/>
                <a:gd name="connsiteX13" fmla="*/ 1272540 w 2665800"/>
                <a:gd name="connsiteY13" fmla="*/ 1037044 h 1209764"/>
                <a:gd name="connsiteX14" fmla="*/ 1318260 w 2665800"/>
                <a:gd name="connsiteY14" fmla="*/ 1019264 h 1209764"/>
                <a:gd name="connsiteX15" fmla="*/ 1348740 w 2665800"/>
                <a:gd name="connsiteY15" fmla="*/ 993864 h 1209764"/>
                <a:gd name="connsiteX16" fmla="*/ 1371600 w 2665800"/>
                <a:gd name="connsiteY16" fmla="*/ 973544 h 1209764"/>
                <a:gd name="connsiteX17" fmla="*/ 1409700 w 2665800"/>
                <a:gd name="connsiteY17" fmla="*/ 953224 h 1209764"/>
                <a:gd name="connsiteX18" fmla="*/ 1422400 w 2665800"/>
                <a:gd name="connsiteY18" fmla="*/ 935444 h 1209764"/>
                <a:gd name="connsiteX19" fmla="*/ 1452880 w 2665800"/>
                <a:gd name="connsiteY19" fmla="*/ 915124 h 1209764"/>
                <a:gd name="connsiteX20" fmla="*/ 1485900 w 2665800"/>
                <a:gd name="connsiteY20" fmla="*/ 887184 h 1209764"/>
                <a:gd name="connsiteX21" fmla="*/ 1516380 w 2665800"/>
                <a:gd name="connsiteY21" fmla="*/ 856704 h 1209764"/>
                <a:gd name="connsiteX22" fmla="*/ 1546860 w 2665800"/>
                <a:gd name="connsiteY22" fmla="*/ 833844 h 1209764"/>
                <a:gd name="connsiteX23" fmla="*/ 1577340 w 2665800"/>
                <a:gd name="connsiteY23" fmla="*/ 795744 h 1209764"/>
                <a:gd name="connsiteX24" fmla="*/ 1610360 w 2665800"/>
                <a:gd name="connsiteY24" fmla="*/ 765264 h 1209764"/>
                <a:gd name="connsiteX25" fmla="*/ 1643380 w 2665800"/>
                <a:gd name="connsiteY25" fmla="*/ 732244 h 1209764"/>
                <a:gd name="connsiteX26" fmla="*/ 1673860 w 2665800"/>
                <a:gd name="connsiteY26" fmla="*/ 696684 h 1209764"/>
                <a:gd name="connsiteX27" fmla="*/ 1701800 w 2665800"/>
                <a:gd name="connsiteY27" fmla="*/ 671284 h 1209764"/>
                <a:gd name="connsiteX28" fmla="*/ 1752600 w 2665800"/>
                <a:gd name="connsiteY28" fmla="*/ 628104 h 1209764"/>
                <a:gd name="connsiteX29" fmla="*/ 1813560 w 2665800"/>
                <a:gd name="connsiteY29" fmla="*/ 541744 h 1209764"/>
                <a:gd name="connsiteX30" fmla="*/ 1897380 w 2665800"/>
                <a:gd name="connsiteY30" fmla="*/ 465544 h 1209764"/>
                <a:gd name="connsiteX31" fmla="*/ 1973580 w 2665800"/>
                <a:gd name="connsiteY31" fmla="*/ 389344 h 1209764"/>
                <a:gd name="connsiteX32" fmla="*/ 2052320 w 2665800"/>
                <a:gd name="connsiteY32" fmla="*/ 318224 h 1209764"/>
                <a:gd name="connsiteX33" fmla="*/ 2113280 w 2665800"/>
                <a:gd name="connsiteY33" fmla="*/ 254724 h 1209764"/>
                <a:gd name="connsiteX34" fmla="*/ 2174240 w 2665800"/>
                <a:gd name="connsiteY34" fmla="*/ 214084 h 1209764"/>
                <a:gd name="connsiteX35" fmla="*/ 2250440 w 2665800"/>
                <a:gd name="connsiteY35" fmla="*/ 160744 h 1209764"/>
                <a:gd name="connsiteX36" fmla="*/ 2324100 w 2665800"/>
                <a:gd name="connsiteY36" fmla="*/ 112484 h 1209764"/>
                <a:gd name="connsiteX37" fmla="*/ 2385060 w 2665800"/>
                <a:gd name="connsiteY37" fmla="*/ 94704 h 1209764"/>
                <a:gd name="connsiteX38" fmla="*/ 2453640 w 2665800"/>
                <a:gd name="connsiteY38" fmla="*/ 61684 h 1209764"/>
                <a:gd name="connsiteX39" fmla="*/ 2527300 w 2665800"/>
                <a:gd name="connsiteY39" fmla="*/ 41364 h 1209764"/>
                <a:gd name="connsiteX40" fmla="*/ 2600325 w 2665800"/>
                <a:gd name="connsiteY40" fmla="*/ 19139 h 1209764"/>
                <a:gd name="connsiteX41" fmla="*/ 2661285 w 2665800"/>
                <a:gd name="connsiteY41" fmla="*/ 1995 h 1209764"/>
                <a:gd name="connsiteX42" fmla="*/ 2661284 w 2665800"/>
                <a:gd name="connsiteY42" fmla="*/ 91 h 1209764"/>
                <a:gd name="connsiteX0" fmla="*/ 0 w 2756534"/>
                <a:gd name="connsiteY0" fmla="*/ 1213483 h 1213483"/>
                <a:gd name="connsiteX1" fmla="*/ 673100 w 2756534"/>
                <a:gd name="connsiteY1" fmla="*/ 1213483 h 1213483"/>
                <a:gd name="connsiteX2" fmla="*/ 741680 w 2756534"/>
                <a:gd name="connsiteY2" fmla="*/ 1208403 h 1213483"/>
                <a:gd name="connsiteX3" fmla="*/ 833120 w 2756534"/>
                <a:gd name="connsiteY3" fmla="*/ 1200783 h 1213483"/>
                <a:gd name="connsiteX4" fmla="*/ 886460 w 2756534"/>
                <a:gd name="connsiteY4" fmla="*/ 1193163 h 1213483"/>
                <a:gd name="connsiteX5" fmla="*/ 939800 w 2756534"/>
                <a:gd name="connsiteY5" fmla="*/ 1183003 h 1213483"/>
                <a:gd name="connsiteX6" fmla="*/ 993140 w 2756534"/>
                <a:gd name="connsiteY6" fmla="*/ 1167763 h 1213483"/>
                <a:gd name="connsiteX7" fmla="*/ 1054100 w 2756534"/>
                <a:gd name="connsiteY7" fmla="*/ 1144903 h 1213483"/>
                <a:gd name="connsiteX8" fmla="*/ 1104900 w 2756534"/>
                <a:gd name="connsiteY8" fmla="*/ 1129663 h 1213483"/>
                <a:gd name="connsiteX9" fmla="*/ 1143000 w 2756534"/>
                <a:gd name="connsiteY9" fmla="*/ 1111883 h 1213483"/>
                <a:gd name="connsiteX10" fmla="*/ 1176020 w 2756534"/>
                <a:gd name="connsiteY10" fmla="*/ 1096643 h 1213483"/>
                <a:gd name="connsiteX11" fmla="*/ 1211580 w 2756534"/>
                <a:gd name="connsiteY11" fmla="*/ 1083943 h 1213483"/>
                <a:gd name="connsiteX12" fmla="*/ 1247140 w 2756534"/>
                <a:gd name="connsiteY12" fmla="*/ 1061083 h 1213483"/>
                <a:gd name="connsiteX13" fmla="*/ 1272540 w 2756534"/>
                <a:gd name="connsiteY13" fmla="*/ 1040763 h 1213483"/>
                <a:gd name="connsiteX14" fmla="*/ 1318260 w 2756534"/>
                <a:gd name="connsiteY14" fmla="*/ 1022983 h 1213483"/>
                <a:gd name="connsiteX15" fmla="*/ 1348740 w 2756534"/>
                <a:gd name="connsiteY15" fmla="*/ 997583 h 1213483"/>
                <a:gd name="connsiteX16" fmla="*/ 1371600 w 2756534"/>
                <a:gd name="connsiteY16" fmla="*/ 977263 h 1213483"/>
                <a:gd name="connsiteX17" fmla="*/ 1409700 w 2756534"/>
                <a:gd name="connsiteY17" fmla="*/ 956943 h 1213483"/>
                <a:gd name="connsiteX18" fmla="*/ 1422400 w 2756534"/>
                <a:gd name="connsiteY18" fmla="*/ 939163 h 1213483"/>
                <a:gd name="connsiteX19" fmla="*/ 1452880 w 2756534"/>
                <a:gd name="connsiteY19" fmla="*/ 918843 h 1213483"/>
                <a:gd name="connsiteX20" fmla="*/ 1485900 w 2756534"/>
                <a:gd name="connsiteY20" fmla="*/ 890903 h 1213483"/>
                <a:gd name="connsiteX21" fmla="*/ 1516380 w 2756534"/>
                <a:gd name="connsiteY21" fmla="*/ 860423 h 1213483"/>
                <a:gd name="connsiteX22" fmla="*/ 1546860 w 2756534"/>
                <a:gd name="connsiteY22" fmla="*/ 837563 h 1213483"/>
                <a:gd name="connsiteX23" fmla="*/ 1577340 w 2756534"/>
                <a:gd name="connsiteY23" fmla="*/ 799463 h 1213483"/>
                <a:gd name="connsiteX24" fmla="*/ 1610360 w 2756534"/>
                <a:gd name="connsiteY24" fmla="*/ 768983 h 1213483"/>
                <a:gd name="connsiteX25" fmla="*/ 1643380 w 2756534"/>
                <a:gd name="connsiteY25" fmla="*/ 735963 h 1213483"/>
                <a:gd name="connsiteX26" fmla="*/ 1673860 w 2756534"/>
                <a:gd name="connsiteY26" fmla="*/ 700403 h 1213483"/>
                <a:gd name="connsiteX27" fmla="*/ 1701800 w 2756534"/>
                <a:gd name="connsiteY27" fmla="*/ 675003 h 1213483"/>
                <a:gd name="connsiteX28" fmla="*/ 1752600 w 2756534"/>
                <a:gd name="connsiteY28" fmla="*/ 631823 h 1213483"/>
                <a:gd name="connsiteX29" fmla="*/ 1813560 w 2756534"/>
                <a:gd name="connsiteY29" fmla="*/ 545463 h 1213483"/>
                <a:gd name="connsiteX30" fmla="*/ 1897380 w 2756534"/>
                <a:gd name="connsiteY30" fmla="*/ 469263 h 1213483"/>
                <a:gd name="connsiteX31" fmla="*/ 1973580 w 2756534"/>
                <a:gd name="connsiteY31" fmla="*/ 393063 h 1213483"/>
                <a:gd name="connsiteX32" fmla="*/ 2052320 w 2756534"/>
                <a:gd name="connsiteY32" fmla="*/ 321943 h 1213483"/>
                <a:gd name="connsiteX33" fmla="*/ 2113280 w 2756534"/>
                <a:gd name="connsiteY33" fmla="*/ 258443 h 1213483"/>
                <a:gd name="connsiteX34" fmla="*/ 2174240 w 2756534"/>
                <a:gd name="connsiteY34" fmla="*/ 217803 h 1213483"/>
                <a:gd name="connsiteX35" fmla="*/ 2250440 w 2756534"/>
                <a:gd name="connsiteY35" fmla="*/ 164463 h 1213483"/>
                <a:gd name="connsiteX36" fmla="*/ 2324100 w 2756534"/>
                <a:gd name="connsiteY36" fmla="*/ 116203 h 1213483"/>
                <a:gd name="connsiteX37" fmla="*/ 2385060 w 2756534"/>
                <a:gd name="connsiteY37" fmla="*/ 98423 h 1213483"/>
                <a:gd name="connsiteX38" fmla="*/ 2453640 w 2756534"/>
                <a:gd name="connsiteY38" fmla="*/ 65403 h 1213483"/>
                <a:gd name="connsiteX39" fmla="*/ 2527300 w 2756534"/>
                <a:gd name="connsiteY39" fmla="*/ 45083 h 1213483"/>
                <a:gd name="connsiteX40" fmla="*/ 2600325 w 2756534"/>
                <a:gd name="connsiteY40" fmla="*/ 22858 h 1213483"/>
                <a:gd name="connsiteX41" fmla="*/ 2661285 w 2756534"/>
                <a:gd name="connsiteY41" fmla="*/ 5714 h 1213483"/>
                <a:gd name="connsiteX42" fmla="*/ 2756534 w 2756534"/>
                <a:gd name="connsiteY42" fmla="*/ 0 h 1213483"/>
                <a:gd name="connsiteX0" fmla="*/ 0 w 2763589"/>
                <a:gd name="connsiteY0" fmla="*/ 1215387 h 1215387"/>
                <a:gd name="connsiteX1" fmla="*/ 673100 w 2763589"/>
                <a:gd name="connsiteY1" fmla="*/ 1215387 h 1215387"/>
                <a:gd name="connsiteX2" fmla="*/ 741680 w 2763589"/>
                <a:gd name="connsiteY2" fmla="*/ 1210307 h 1215387"/>
                <a:gd name="connsiteX3" fmla="*/ 833120 w 2763589"/>
                <a:gd name="connsiteY3" fmla="*/ 1202687 h 1215387"/>
                <a:gd name="connsiteX4" fmla="*/ 886460 w 2763589"/>
                <a:gd name="connsiteY4" fmla="*/ 1195067 h 1215387"/>
                <a:gd name="connsiteX5" fmla="*/ 939800 w 2763589"/>
                <a:gd name="connsiteY5" fmla="*/ 1184907 h 1215387"/>
                <a:gd name="connsiteX6" fmla="*/ 993140 w 2763589"/>
                <a:gd name="connsiteY6" fmla="*/ 1169667 h 1215387"/>
                <a:gd name="connsiteX7" fmla="*/ 1054100 w 2763589"/>
                <a:gd name="connsiteY7" fmla="*/ 1146807 h 1215387"/>
                <a:gd name="connsiteX8" fmla="*/ 1104900 w 2763589"/>
                <a:gd name="connsiteY8" fmla="*/ 1131567 h 1215387"/>
                <a:gd name="connsiteX9" fmla="*/ 1143000 w 2763589"/>
                <a:gd name="connsiteY9" fmla="*/ 1113787 h 1215387"/>
                <a:gd name="connsiteX10" fmla="*/ 1176020 w 2763589"/>
                <a:gd name="connsiteY10" fmla="*/ 1098547 h 1215387"/>
                <a:gd name="connsiteX11" fmla="*/ 1211580 w 2763589"/>
                <a:gd name="connsiteY11" fmla="*/ 1085847 h 1215387"/>
                <a:gd name="connsiteX12" fmla="*/ 1247140 w 2763589"/>
                <a:gd name="connsiteY12" fmla="*/ 1062987 h 1215387"/>
                <a:gd name="connsiteX13" fmla="*/ 1272540 w 2763589"/>
                <a:gd name="connsiteY13" fmla="*/ 1042667 h 1215387"/>
                <a:gd name="connsiteX14" fmla="*/ 1318260 w 2763589"/>
                <a:gd name="connsiteY14" fmla="*/ 1024887 h 1215387"/>
                <a:gd name="connsiteX15" fmla="*/ 1348740 w 2763589"/>
                <a:gd name="connsiteY15" fmla="*/ 999487 h 1215387"/>
                <a:gd name="connsiteX16" fmla="*/ 1371600 w 2763589"/>
                <a:gd name="connsiteY16" fmla="*/ 979167 h 1215387"/>
                <a:gd name="connsiteX17" fmla="*/ 1409700 w 2763589"/>
                <a:gd name="connsiteY17" fmla="*/ 958847 h 1215387"/>
                <a:gd name="connsiteX18" fmla="*/ 1422400 w 2763589"/>
                <a:gd name="connsiteY18" fmla="*/ 941067 h 1215387"/>
                <a:gd name="connsiteX19" fmla="*/ 1452880 w 2763589"/>
                <a:gd name="connsiteY19" fmla="*/ 920747 h 1215387"/>
                <a:gd name="connsiteX20" fmla="*/ 1485900 w 2763589"/>
                <a:gd name="connsiteY20" fmla="*/ 892807 h 1215387"/>
                <a:gd name="connsiteX21" fmla="*/ 1516380 w 2763589"/>
                <a:gd name="connsiteY21" fmla="*/ 862327 h 1215387"/>
                <a:gd name="connsiteX22" fmla="*/ 1546860 w 2763589"/>
                <a:gd name="connsiteY22" fmla="*/ 839467 h 1215387"/>
                <a:gd name="connsiteX23" fmla="*/ 1577340 w 2763589"/>
                <a:gd name="connsiteY23" fmla="*/ 801367 h 1215387"/>
                <a:gd name="connsiteX24" fmla="*/ 1610360 w 2763589"/>
                <a:gd name="connsiteY24" fmla="*/ 770887 h 1215387"/>
                <a:gd name="connsiteX25" fmla="*/ 1643380 w 2763589"/>
                <a:gd name="connsiteY25" fmla="*/ 737867 h 1215387"/>
                <a:gd name="connsiteX26" fmla="*/ 1673860 w 2763589"/>
                <a:gd name="connsiteY26" fmla="*/ 702307 h 1215387"/>
                <a:gd name="connsiteX27" fmla="*/ 1701800 w 2763589"/>
                <a:gd name="connsiteY27" fmla="*/ 676907 h 1215387"/>
                <a:gd name="connsiteX28" fmla="*/ 1752600 w 2763589"/>
                <a:gd name="connsiteY28" fmla="*/ 633727 h 1215387"/>
                <a:gd name="connsiteX29" fmla="*/ 1813560 w 2763589"/>
                <a:gd name="connsiteY29" fmla="*/ 547367 h 1215387"/>
                <a:gd name="connsiteX30" fmla="*/ 1897380 w 2763589"/>
                <a:gd name="connsiteY30" fmla="*/ 471167 h 1215387"/>
                <a:gd name="connsiteX31" fmla="*/ 1973580 w 2763589"/>
                <a:gd name="connsiteY31" fmla="*/ 394967 h 1215387"/>
                <a:gd name="connsiteX32" fmla="*/ 2052320 w 2763589"/>
                <a:gd name="connsiteY32" fmla="*/ 323847 h 1215387"/>
                <a:gd name="connsiteX33" fmla="*/ 2113280 w 2763589"/>
                <a:gd name="connsiteY33" fmla="*/ 260347 h 1215387"/>
                <a:gd name="connsiteX34" fmla="*/ 2174240 w 2763589"/>
                <a:gd name="connsiteY34" fmla="*/ 219707 h 1215387"/>
                <a:gd name="connsiteX35" fmla="*/ 2250440 w 2763589"/>
                <a:gd name="connsiteY35" fmla="*/ 166367 h 1215387"/>
                <a:gd name="connsiteX36" fmla="*/ 2324100 w 2763589"/>
                <a:gd name="connsiteY36" fmla="*/ 118107 h 1215387"/>
                <a:gd name="connsiteX37" fmla="*/ 2385060 w 2763589"/>
                <a:gd name="connsiteY37" fmla="*/ 100327 h 1215387"/>
                <a:gd name="connsiteX38" fmla="*/ 2453640 w 2763589"/>
                <a:gd name="connsiteY38" fmla="*/ 67307 h 1215387"/>
                <a:gd name="connsiteX39" fmla="*/ 2527300 w 2763589"/>
                <a:gd name="connsiteY39" fmla="*/ 46987 h 1215387"/>
                <a:gd name="connsiteX40" fmla="*/ 2600325 w 2763589"/>
                <a:gd name="connsiteY40" fmla="*/ 24762 h 1215387"/>
                <a:gd name="connsiteX41" fmla="*/ 2661285 w 2763589"/>
                <a:gd name="connsiteY41" fmla="*/ 7618 h 1215387"/>
                <a:gd name="connsiteX42" fmla="*/ 2756534 w 2763589"/>
                <a:gd name="connsiteY42" fmla="*/ 1904 h 1215387"/>
                <a:gd name="connsiteX43" fmla="*/ 2756534 w 2763589"/>
                <a:gd name="connsiteY43" fmla="*/ 0 h 1215387"/>
                <a:gd name="connsiteX0" fmla="*/ 0 w 2927984"/>
                <a:gd name="connsiteY0" fmla="*/ 1217292 h 1217292"/>
                <a:gd name="connsiteX1" fmla="*/ 673100 w 2927984"/>
                <a:gd name="connsiteY1" fmla="*/ 1217292 h 1217292"/>
                <a:gd name="connsiteX2" fmla="*/ 741680 w 2927984"/>
                <a:gd name="connsiteY2" fmla="*/ 1212212 h 1217292"/>
                <a:gd name="connsiteX3" fmla="*/ 833120 w 2927984"/>
                <a:gd name="connsiteY3" fmla="*/ 1204592 h 1217292"/>
                <a:gd name="connsiteX4" fmla="*/ 886460 w 2927984"/>
                <a:gd name="connsiteY4" fmla="*/ 1196972 h 1217292"/>
                <a:gd name="connsiteX5" fmla="*/ 939800 w 2927984"/>
                <a:gd name="connsiteY5" fmla="*/ 1186812 h 1217292"/>
                <a:gd name="connsiteX6" fmla="*/ 993140 w 2927984"/>
                <a:gd name="connsiteY6" fmla="*/ 1171572 h 1217292"/>
                <a:gd name="connsiteX7" fmla="*/ 1054100 w 2927984"/>
                <a:gd name="connsiteY7" fmla="*/ 1148712 h 1217292"/>
                <a:gd name="connsiteX8" fmla="*/ 1104900 w 2927984"/>
                <a:gd name="connsiteY8" fmla="*/ 1133472 h 1217292"/>
                <a:gd name="connsiteX9" fmla="*/ 1143000 w 2927984"/>
                <a:gd name="connsiteY9" fmla="*/ 1115692 h 1217292"/>
                <a:gd name="connsiteX10" fmla="*/ 1176020 w 2927984"/>
                <a:gd name="connsiteY10" fmla="*/ 1100452 h 1217292"/>
                <a:gd name="connsiteX11" fmla="*/ 1211580 w 2927984"/>
                <a:gd name="connsiteY11" fmla="*/ 1087752 h 1217292"/>
                <a:gd name="connsiteX12" fmla="*/ 1247140 w 2927984"/>
                <a:gd name="connsiteY12" fmla="*/ 1064892 h 1217292"/>
                <a:gd name="connsiteX13" fmla="*/ 1272540 w 2927984"/>
                <a:gd name="connsiteY13" fmla="*/ 1044572 h 1217292"/>
                <a:gd name="connsiteX14" fmla="*/ 1318260 w 2927984"/>
                <a:gd name="connsiteY14" fmla="*/ 1026792 h 1217292"/>
                <a:gd name="connsiteX15" fmla="*/ 1348740 w 2927984"/>
                <a:gd name="connsiteY15" fmla="*/ 1001392 h 1217292"/>
                <a:gd name="connsiteX16" fmla="*/ 1371600 w 2927984"/>
                <a:gd name="connsiteY16" fmla="*/ 981072 h 1217292"/>
                <a:gd name="connsiteX17" fmla="*/ 1409700 w 2927984"/>
                <a:gd name="connsiteY17" fmla="*/ 960752 h 1217292"/>
                <a:gd name="connsiteX18" fmla="*/ 1422400 w 2927984"/>
                <a:gd name="connsiteY18" fmla="*/ 942972 h 1217292"/>
                <a:gd name="connsiteX19" fmla="*/ 1452880 w 2927984"/>
                <a:gd name="connsiteY19" fmla="*/ 922652 h 1217292"/>
                <a:gd name="connsiteX20" fmla="*/ 1485900 w 2927984"/>
                <a:gd name="connsiteY20" fmla="*/ 894712 h 1217292"/>
                <a:gd name="connsiteX21" fmla="*/ 1516380 w 2927984"/>
                <a:gd name="connsiteY21" fmla="*/ 864232 h 1217292"/>
                <a:gd name="connsiteX22" fmla="*/ 1546860 w 2927984"/>
                <a:gd name="connsiteY22" fmla="*/ 841372 h 1217292"/>
                <a:gd name="connsiteX23" fmla="*/ 1577340 w 2927984"/>
                <a:gd name="connsiteY23" fmla="*/ 803272 h 1217292"/>
                <a:gd name="connsiteX24" fmla="*/ 1610360 w 2927984"/>
                <a:gd name="connsiteY24" fmla="*/ 772792 h 1217292"/>
                <a:gd name="connsiteX25" fmla="*/ 1643380 w 2927984"/>
                <a:gd name="connsiteY25" fmla="*/ 739772 h 1217292"/>
                <a:gd name="connsiteX26" fmla="*/ 1673860 w 2927984"/>
                <a:gd name="connsiteY26" fmla="*/ 704212 h 1217292"/>
                <a:gd name="connsiteX27" fmla="*/ 1701800 w 2927984"/>
                <a:gd name="connsiteY27" fmla="*/ 678812 h 1217292"/>
                <a:gd name="connsiteX28" fmla="*/ 1752600 w 2927984"/>
                <a:gd name="connsiteY28" fmla="*/ 635632 h 1217292"/>
                <a:gd name="connsiteX29" fmla="*/ 1813560 w 2927984"/>
                <a:gd name="connsiteY29" fmla="*/ 549272 h 1217292"/>
                <a:gd name="connsiteX30" fmla="*/ 1897380 w 2927984"/>
                <a:gd name="connsiteY30" fmla="*/ 473072 h 1217292"/>
                <a:gd name="connsiteX31" fmla="*/ 1973580 w 2927984"/>
                <a:gd name="connsiteY31" fmla="*/ 396872 h 1217292"/>
                <a:gd name="connsiteX32" fmla="*/ 2052320 w 2927984"/>
                <a:gd name="connsiteY32" fmla="*/ 325752 h 1217292"/>
                <a:gd name="connsiteX33" fmla="*/ 2113280 w 2927984"/>
                <a:gd name="connsiteY33" fmla="*/ 262252 h 1217292"/>
                <a:gd name="connsiteX34" fmla="*/ 2174240 w 2927984"/>
                <a:gd name="connsiteY34" fmla="*/ 221612 h 1217292"/>
                <a:gd name="connsiteX35" fmla="*/ 2250440 w 2927984"/>
                <a:gd name="connsiteY35" fmla="*/ 168272 h 1217292"/>
                <a:gd name="connsiteX36" fmla="*/ 2324100 w 2927984"/>
                <a:gd name="connsiteY36" fmla="*/ 120012 h 1217292"/>
                <a:gd name="connsiteX37" fmla="*/ 2385060 w 2927984"/>
                <a:gd name="connsiteY37" fmla="*/ 102232 h 1217292"/>
                <a:gd name="connsiteX38" fmla="*/ 2453640 w 2927984"/>
                <a:gd name="connsiteY38" fmla="*/ 69212 h 1217292"/>
                <a:gd name="connsiteX39" fmla="*/ 2527300 w 2927984"/>
                <a:gd name="connsiteY39" fmla="*/ 48892 h 1217292"/>
                <a:gd name="connsiteX40" fmla="*/ 2600325 w 2927984"/>
                <a:gd name="connsiteY40" fmla="*/ 26667 h 1217292"/>
                <a:gd name="connsiteX41" fmla="*/ 2661285 w 2927984"/>
                <a:gd name="connsiteY41" fmla="*/ 9523 h 1217292"/>
                <a:gd name="connsiteX42" fmla="*/ 2756534 w 2927984"/>
                <a:gd name="connsiteY42" fmla="*/ 3809 h 1217292"/>
                <a:gd name="connsiteX43" fmla="*/ 2927984 w 2927984"/>
                <a:gd name="connsiteY43" fmla="*/ 0 h 1217292"/>
                <a:gd name="connsiteX0" fmla="*/ 0 w 2941243"/>
                <a:gd name="connsiteY0" fmla="*/ 1219197 h 1219197"/>
                <a:gd name="connsiteX1" fmla="*/ 673100 w 2941243"/>
                <a:gd name="connsiteY1" fmla="*/ 1219197 h 1219197"/>
                <a:gd name="connsiteX2" fmla="*/ 741680 w 2941243"/>
                <a:gd name="connsiteY2" fmla="*/ 1214117 h 1219197"/>
                <a:gd name="connsiteX3" fmla="*/ 833120 w 2941243"/>
                <a:gd name="connsiteY3" fmla="*/ 1206497 h 1219197"/>
                <a:gd name="connsiteX4" fmla="*/ 886460 w 2941243"/>
                <a:gd name="connsiteY4" fmla="*/ 1198877 h 1219197"/>
                <a:gd name="connsiteX5" fmla="*/ 939800 w 2941243"/>
                <a:gd name="connsiteY5" fmla="*/ 1188717 h 1219197"/>
                <a:gd name="connsiteX6" fmla="*/ 993140 w 2941243"/>
                <a:gd name="connsiteY6" fmla="*/ 1173477 h 1219197"/>
                <a:gd name="connsiteX7" fmla="*/ 1054100 w 2941243"/>
                <a:gd name="connsiteY7" fmla="*/ 1150617 h 1219197"/>
                <a:gd name="connsiteX8" fmla="*/ 1104900 w 2941243"/>
                <a:gd name="connsiteY8" fmla="*/ 1135377 h 1219197"/>
                <a:gd name="connsiteX9" fmla="*/ 1143000 w 2941243"/>
                <a:gd name="connsiteY9" fmla="*/ 1117597 h 1219197"/>
                <a:gd name="connsiteX10" fmla="*/ 1176020 w 2941243"/>
                <a:gd name="connsiteY10" fmla="*/ 1102357 h 1219197"/>
                <a:gd name="connsiteX11" fmla="*/ 1211580 w 2941243"/>
                <a:gd name="connsiteY11" fmla="*/ 1089657 h 1219197"/>
                <a:gd name="connsiteX12" fmla="*/ 1247140 w 2941243"/>
                <a:gd name="connsiteY12" fmla="*/ 1066797 h 1219197"/>
                <a:gd name="connsiteX13" fmla="*/ 1272540 w 2941243"/>
                <a:gd name="connsiteY13" fmla="*/ 1046477 h 1219197"/>
                <a:gd name="connsiteX14" fmla="*/ 1318260 w 2941243"/>
                <a:gd name="connsiteY14" fmla="*/ 1028697 h 1219197"/>
                <a:gd name="connsiteX15" fmla="*/ 1348740 w 2941243"/>
                <a:gd name="connsiteY15" fmla="*/ 1003297 h 1219197"/>
                <a:gd name="connsiteX16" fmla="*/ 1371600 w 2941243"/>
                <a:gd name="connsiteY16" fmla="*/ 982977 h 1219197"/>
                <a:gd name="connsiteX17" fmla="*/ 1409700 w 2941243"/>
                <a:gd name="connsiteY17" fmla="*/ 962657 h 1219197"/>
                <a:gd name="connsiteX18" fmla="*/ 1422400 w 2941243"/>
                <a:gd name="connsiteY18" fmla="*/ 944877 h 1219197"/>
                <a:gd name="connsiteX19" fmla="*/ 1452880 w 2941243"/>
                <a:gd name="connsiteY19" fmla="*/ 924557 h 1219197"/>
                <a:gd name="connsiteX20" fmla="*/ 1485900 w 2941243"/>
                <a:gd name="connsiteY20" fmla="*/ 896617 h 1219197"/>
                <a:gd name="connsiteX21" fmla="*/ 1516380 w 2941243"/>
                <a:gd name="connsiteY21" fmla="*/ 866137 h 1219197"/>
                <a:gd name="connsiteX22" fmla="*/ 1546860 w 2941243"/>
                <a:gd name="connsiteY22" fmla="*/ 843277 h 1219197"/>
                <a:gd name="connsiteX23" fmla="*/ 1577340 w 2941243"/>
                <a:gd name="connsiteY23" fmla="*/ 805177 h 1219197"/>
                <a:gd name="connsiteX24" fmla="*/ 1610360 w 2941243"/>
                <a:gd name="connsiteY24" fmla="*/ 774697 h 1219197"/>
                <a:gd name="connsiteX25" fmla="*/ 1643380 w 2941243"/>
                <a:gd name="connsiteY25" fmla="*/ 741677 h 1219197"/>
                <a:gd name="connsiteX26" fmla="*/ 1673860 w 2941243"/>
                <a:gd name="connsiteY26" fmla="*/ 706117 h 1219197"/>
                <a:gd name="connsiteX27" fmla="*/ 1701800 w 2941243"/>
                <a:gd name="connsiteY27" fmla="*/ 680717 h 1219197"/>
                <a:gd name="connsiteX28" fmla="*/ 1752600 w 2941243"/>
                <a:gd name="connsiteY28" fmla="*/ 637537 h 1219197"/>
                <a:gd name="connsiteX29" fmla="*/ 1813560 w 2941243"/>
                <a:gd name="connsiteY29" fmla="*/ 551177 h 1219197"/>
                <a:gd name="connsiteX30" fmla="*/ 1897380 w 2941243"/>
                <a:gd name="connsiteY30" fmla="*/ 474977 h 1219197"/>
                <a:gd name="connsiteX31" fmla="*/ 1973580 w 2941243"/>
                <a:gd name="connsiteY31" fmla="*/ 398777 h 1219197"/>
                <a:gd name="connsiteX32" fmla="*/ 2052320 w 2941243"/>
                <a:gd name="connsiteY32" fmla="*/ 327657 h 1219197"/>
                <a:gd name="connsiteX33" fmla="*/ 2113280 w 2941243"/>
                <a:gd name="connsiteY33" fmla="*/ 264157 h 1219197"/>
                <a:gd name="connsiteX34" fmla="*/ 2174240 w 2941243"/>
                <a:gd name="connsiteY34" fmla="*/ 223517 h 1219197"/>
                <a:gd name="connsiteX35" fmla="*/ 2250440 w 2941243"/>
                <a:gd name="connsiteY35" fmla="*/ 170177 h 1219197"/>
                <a:gd name="connsiteX36" fmla="*/ 2324100 w 2941243"/>
                <a:gd name="connsiteY36" fmla="*/ 121917 h 1219197"/>
                <a:gd name="connsiteX37" fmla="*/ 2385060 w 2941243"/>
                <a:gd name="connsiteY37" fmla="*/ 104137 h 1219197"/>
                <a:gd name="connsiteX38" fmla="*/ 2453640 w 2941243"/>
                <a:gd name="connsiteY38" fmla="*/ 71117 h 1219197"/>
                <a:gd name="connsiteX39" fmla="*/ 2527300 w 2941243"/>
                <a:gd name="connsiteY39" fmla="*/ 50797 h 1219197"/>
                <a:gd name="connsiteX40" fmla="*/ 2600325 w 2941243"/>
                <a:gd name="connsiteY40" fmla="*/ 28572 h 1219197"/>
                <a:gd name="connsiteX41" fmla="*/ 2661285 w 2941243"/>
                <a:gd name="connsiteY41" fmla="*/ 11428 h 1219197"/>
                <a:gd name="connsiteX42" fmla="*/ 2756534 w 2941243"/>
                <a:gd name="connsiteY42" fmla="*/ 5714 h 1219197"/>
                <a:gd name="connsiteX43" fmla="*/ 2927984 w 2941243"/>
                <a:gd name="connsiteY43" fmla="*/ 1905 h 1219197"/>
                <a:gd name="connsiteX44" fmla="*/ 2929888 w 2941243"/>
                <a:gd name="connsiteY44" fmla="*/ 0 h 1219197"/>
                <a:gd name="connsiteX0" fmla="*/ 0 w 3215638"/>
                <a:gd name="connsiteY0" fmla="*/ 1217640 h 1217640"/>
                <a:gd name="connsiteX1" fmla="*/ 673100 w 3215638"/>
                <a:gd name="connsiteY1" fmla="*/ 1217640 h 1217640"/>
                <a:gd name="connsiteX2" fmla="*/ 741680 w 3215638"/>
                <a:gd name="connsiteY2" fmla="*/ 1212560 h 1217640"/>
                <a:gd name="connsiteX3" fmla="*/ 833120 w 3215638"/>
                <a:gd name="connsiteY3" fmla="*/ 1204940 h 1217640"/>
                <a:gd name="connsiteX4" fmla="*/ 886460 w 3215638"/>
                <a:gd name="connsiteY4" fmla="*/ 1197320 h 1217640"/>
                <a:gd name="connsiteX5" fmla="*/ 939800 w 3215638"/>
                <a:gd name="connsiteY5" fmla="*/ 1187160 h 1217640"/>
                <a:gd name="connsiteX6" fmla="*/ 993140 w 3215638"/>
                <a:gd name="connsiteY6" fmla="*/ 1171920 h 1217640"/>
                <a:gd name="connsiteX7" fmla="*/ 1054100 w 3215638"/>
                <a:gd name="connsiteY7" fmla="*/ 1149060 h 1217640"/>
                <a:gd name="connsiteX8" fmla="*/ 1104900 w 3215638"/>
                <a:gd name="connsiteY8" fmla="*/ 1133820 h 1217640"/>
                <a:gd name="connsiteX9" fmla="*/ 1143000 w 3215638"/>
                <a:gd name="connsiteY9" fmla="*/ 1116040 h 1217640"/>
                <a:gd name="connsiteX10" fmla="*/ 1176020 w 3215638"/>
                <a:gd name="connsiteY10" fmla="*/ 1100800 h 1217640"/>
                <a:gd name="connsiteX11" fmla="*/ 1211580 w 3215638"/>
                <a:gd name="connsiteY11" fmla="*/ 1088100 h 1217640"/>
                <a:gd name="connsiteX12" fmla="*/ 1247140 w 3215638"/>
                <a:gd name="connsiteY12" fmla="*/ 1065240 h 1217640"/>
                <a:gd name="connsiteX13" fmla="*/ 1272540 w 3215638"/>
                <a:gd name="connsiteY13" fmla="*/ 1044920 h 1217640"/>
                <a:gd name="connsiteX14" fmla="*/ 1318260 w 3215638"/>
                <a:gd name="connsiteY14" fmla="*/ 1027140 h 1217640"/>
                <a:gd name="connsiteX15" fmla="*/ 1348740 w 3215638"/>
                <a:gd name="connsiteY15" fmla="*/ 1001740 h 1217640"/>
                <a:gd name="connsiteX16" fmla="*/ 1371600 w 3215638"/>
                <a:gd name="connsiteY16" fmla="*/ 981420 h 1217640"/>
                <a:gd name="connsiteX17" fmla="*/ 1409700 w 3215638"/>
                <a:gd name="connsiteY17" fmla="*/ 961100 h 1217640"/>
                <a:gd name="connsiteX18" fmla="*/ 1422400 w 3215638"/>
                <a:gd name="connsiteY18" fmla="*/ 943320 h 1217640"/>
                <a:gd name="connsiteX19" fmla="*/ 1452880 w 3215638"/>
                <a:gd name="connsiteY19" fmla="*/ 923000 h 1217640"/>
                <a:gd name="connsiteX20" fmla="*/ 1485900 w 3215638"/>
                <a:gd name="connsiteY20" fmla="*/ 895060 h 1217640"/>
                <a:gd name="connsiteX21" fmla="*/ 1516380 w 3215638"/>
                <a:gd name="connsiteY21" fmla="*/ 864580 h 1217640"/>
                <a:gd name="connsiteX22" fmla="*/ 1546860 w 3215638"/>
                <a:gd name="connsiteY22" fmla="*/ 841720 h 1217640"/>
                <a:gd name="connsiteX23" fmla="*/ 1577340 w 3215638"/>
                <a:gd name="connsiteY23" fmla="*/ 803620 h 1217640"/>
                <a:gd name="connsiteX24" fmla="*/ 1610360 w 3215638"/>
                <a:gd name="connsiteY24" fmla="*/ 773140 h 1217640"/>
                <a:gd name="connsiteX25" fmla="*/ 1643380 w 3215638"/>
                <a:gd name="connsiteY25" fmla="*/ 740120 h 1217640"/>
                <a:gd name="connsiteX26" fmla="*/ 1673860 w 3215638"/>
                <a:gd name="connsiteY26" fmla="*/ 704560 h 1217640"/>
                <a:gd name="connsiteX27" fmla="*/ 1701800 w 3215638"/>
                <a:gd name="connsiteY27" fmla="*/ 679160 h 1217640"/>
                <a:gd name="connsiteX28" fmla="*/ 1752600 w 3215638"/>
                <a:gd name="connsiteY28" fmla="*/ 635980 h 1217640"/>
                <a:gd name="connsiteX29" fmla="*/ 1813560 w 3215638"/>
                <a:gd name="connsiteY29" fmla="*/ 549620 h 1217640"/>
                <a:gd name="connsiteX30" fmla="*/ 1897380 w 3215638"/>
                <a:gd name="connsiteY30" fmla="*/ 473420 h 1217640"/>
                <a:gd name="connsiteX31" fmla="*/ 1973580 w 3215638"/>
                <a:gd name="connsiteY31" fmla="*/ 397220 h 1217640"/>
                <a:gd name="connsiteX32" fmla="*/ 2052320 w 3215638"/>
                <a:gd name="connsiteY32" fmla="*/ 326100 h 1217640"/>
                <a:gd name="connsiteX33" fmla="*/ 2113280 w 3215638"/>
                <a:gd name="connsiteY33" fmla="*/ 262600 h 1217640"/>
                <a:gd name="connsiteX34" fmla="*/ 2174240 w 3215638"/>
                <a:gd name="connsiteY34" fmla="*/ 221960 h 1217640"/>
                <a:gd name="connsiteX35" fmla="*/ 2250440 w 3215638"/>
                <a:gd name="connsiteY35" fmla="*/ 168620 h 1217640"/>
                <a:gd name="connsiteX36" fmla="*/ 2324100 w 3215638"/>
                <a:gd name="connsiteY36" fmla="*/ 120360 h 1217640"/>
                <a:gd name="connsiteX37" fmla="*/ 2385060 w 3215638"/>
                <a:gd name="connsiteY37" fmla="*/ 102580 h 1217640"/>
                <a:gd name="connsiteX38" fmla="*/ 2453640 w 3215638"/>
                <a:gd name="connsiteY38" fmla="*/ 69560 h 1217640"/>
                <a:gd name="connsiteX39" fmla="*/ 2527300 w 3215638"/>
                <a:gd name="connsiteY39" fmla="*/ 49240 h 1217640"/>
                <a:gd name="connsiteX40" fmla="*/ 2600325 w 3215638"/>
                <a:gd name="connsiteY40" fmla="*/ 27015 h 1217640"/>
                <a:gd name="connsiteX41" fmla="*/ 2661285 w 3215638"/>
                <a:gd name="connsiteY41" fmla="*/ 9871 h 1217640"/>
                <a:gd name="connsiteX42" fmla="*/ 2756534 w 3215638"/>
                <a:gd name="connsiteY42" fmla="*/ 4157 h 1217640"/>
                <a:gd name="connsiteX43" fmla="*/ 2927984 w 3215638"/>
                <a:gd name="connsiteY43" fmla="*/ 348 h 1217640"/>
                <a:gd name="connsiteX44" fmla="*/ 3215638 w 3215638"/>
                <a:gd name="connsiteY44" fmla="*/ 348 h 1217640"/>
                <a:gd name="connsiteX0" fmla="*/ 0 w 3235882"/>
                <a:gd name="connsiteY0" fmla="*/ 1217640 h 1217640"/>
                <a:gd name="connsiteX1" fmla="*/ 673100 w 3235882"/>
                <a:gd name="connsiteY1" fmla="*/ 1217640 h 1217640"/>
                <a:gd name="connsiteX2" fmla="*/ 741680 w 3235882"/>
                <a:gd name="connsiteY2" fmla="*/ 1212560 h 1217640"/>
                <a:gd name="connsiteX3" fmla="*/ 833120 w 3235882"/>
                <a:gd name="connsiteY3" fmla="*/ 1204940 h 1217640"/>
                <a:gd name="connsiteX4" fmla="*/ 886460 w 3235882"/>
                <a:gd name="connsiteY4" fmla="*/ 1197320 h 1217640"/>
                <a:gd name="connsiteX5" fmla="*/ 939800 w 3235882"/>
                <a:gd name="connsiteY5" fmla="*/ 1187160 h 1217640"/>
                <a:gd name="connsiteX6" fmla="*/ 993140 w 3235882"/>
                <a:gd name="connsiteY6" fmla="*/ 1171920 h 1217640"/>
                <a:gd name="connsiteX7" fmla="*/ 1054100 w 3235882"/>
                <a:gd name="connsiteY7" fmla="*/ 1149060 h 1217640"/>
                <a:gd name="connsiteX8" fmla="*/ 1104900 w 3235882"/>
                <a:gd name="connsiteY8" fmla="*/ 1133820 h 1217640"/>
                <a:gd name="connsiteX9" fmla="*/ 1143000 w 3235882"/>
                <a:gd name="connsiteY9" fmla="*/ 1116040 h 1217640"/>
                <a:gd name="connsiteX10" fmla="*/ 1176020 w 3235882"/>
                <a:gd name="connsiteY10" fmla="*/ 1100800 h 1217640"/>
                <a:gd name="connsiteX11" fmla="*/ 1211580 w 3235882"/>
                <a:gd name="connsiteY11" fmla="*/ 1088100 h 1217640"/>
                <a:gd name="connsiteX12" fmla="*/ 1247140 w 3235882"/>
                <a:gd name="connsiteY12" fmla="*/ 1065240 h 1217640"/>
                <a:gd name="connsiteX13" fmla="*/ 1272540 w 3235882"/>
                <a:gd name="connsiteY13" fmla="*/ 1044920 h 1217640"/>
                <a:gd name="connsiteX14" fmla="*/ 1318260 w 3235882"/>
                <a:gd name="connsiteY14" fmla="*/ 1027140 h 1217640"/>
                <a:gd name="connsiteX15" fmla="*/ 1348740 w 3235882"/>
                <a:gd name="connsiteY15" fmla="*/ 1001740 h 1217640"/>
                <a:gd name="connsiteX16" fmla="*/ 1371600 w 3235882"/>
                <a:gd name="connsiteY16" fmla="*/ 981420 h 1217640"/>
                <a:gd name="connsiteX17" fmla="*/ 1409700 w 3235882"/>
                <a:gd name="connsiteY17" fmla="*/ 961100 h 1217640"/>
                <a:gd name="connsiteX18" fmla="*/ 1422400 w 3235882"/>
                <a:gd name="connsiteY18" fmla="*/ 943320 h 1217640"/>
                <a:gd name="connsiteX19" fmla="*/ 1452880 w 3235882"/>
                <a:gd name="connsiteY19" fmla="*/ 923000 h 1217640"/>
                <a:gd name="connsiteX20" fmla="*/ 1485900 w 3235882"/>
                <a:gd name="connsiteY20" fmla="*/ 895060 h 1217640"/>
                <a:gd name="connsiteX21" fmla="*/ 1516380 w 3235882"/>
                <a:gd name="connsiteY21" fmla="*/ 864580 h 1217640"/>
                <a:gd name="connsiteX22" fmla="*/ 1546860 w 3235882"/>
                <a:gd name="connsiteY22" fmla="*/ 841720 h 1217640"/>
                <a:gd name="connsiteX23" fmla="*/ 1577340 w 3235882"/>
                <a:gd name="connsiteY23" fmla="*/ 803620 h 1217640"/>
                <a:gd name="connsiteX24" fmla="*/ 1610360 w 3235882"/>
                <a:gd name="connsiteY24" fmla="*/ 773140 h 1217640"/>
                <a:gd name="connsiteX25" fmla="*/ 1643380 w 3235882"/>
                <a:gd name="connsiteY25" fmla="*/ 740120 h 1217640"/>
                <a:gd name="connsiteX26" fmla="*/ 1673860 w 3235882"/>
                <a:gd name="connsiteY26" fmla="*/ 704560 h 1217640"/>
                <a:gd name="connsiteX27" fmla="*/ 1701800 w 3235882"/>
                <a:gd name="connsiteY27" fmla="*/ 679160 h 1217640"/>
                <a:gd name="connsiteX28" fmla="*/ 1752600 w 3235882"/>
                <a:gd name="connsiteY28" fmla="*/ 635980 h 1217640"/>
                <a:gd name="connsiteX29" fmla="*/ 1813560 w 3235882"/>
                <a:gd name="connsiteY29" fmla="*/ 549620 h 1217640"/>
                <a:gd name="connsiteX30" fmla="*/ 1897380 w 3235882"/>
                <a:gd name="connsiteY30" fmla="*/ 473420 h 1217640"/>
                <a:gd name="connsiteX31" fmla="*/ 1973580 w 3235882"/>
                <a:gd name="connsiteY31" fmla="*/ 397220 h 1217640"/>
                <a:gd name="connsiteX32" fmla="*/ 2052320 w 3235882"/>
                <a:gd name="connsiteY32" fmla="*/ 326100 h 1217640"/>
                <a:gd name="connsiteX33" fmla="*/ 2113280 w 3235882"/>
                <a:gd name="connsiteY33" fmla="*/ 262600 h 1217640"/>
                <a:gd name="connsiteX34" fmla="*/ 2174240 w 3235882"/>
                <a:gd name="connsiteY34" fmla="*/ 221960 h 1217640"/>
                <a:gd name="connsiteX35" fmla="*/ 2250440 w 3235882"/>
                <a:gd name="connsiteY35" fmla="*/ 168620 h 1217640"/>
                <a:gd name="connsiteX36" fmla="*/ 2324100 w 3235882"/>
                <a:gd name="connsiteY36" fmla="*/ 120360 h 1217640"/>
                <a:gd name="connsiteX37" fmla="*/ 2385060 w 3235882"/>
                <a:gd name="connsiteY37" fmla="*/ 102580 h 1217640"/>
                <a:gd name="connsiteX38" fmla="*/ 2453640 w 3235882"/>
                <a:gd name="connsiteY38" fmla="*/ 69560 h 1217640"/>
                <a:gd name="connsiteX39" fmla="*/ 2527300 w 3235882"/>
                <a:gd name="connsiteY39" fmla="*/ 49240 h 1217640"/>
                <a:gd name="connsiteX40" fmla="*/ 2600325 w 3235882"/>
                <a:gd name="connsiteY40" fmla="*/ 27015 h 1217640"/>
                <a:gd name="connsiteX41" fmla="*/ 2661285 w 3235882"/>
                <a:gd name="connsiteY41" fmla="*/ 9871 h 1217640"/>
                <a:gd name="connsiteX42" fmla="*/ 2756534 w 3235882"/>
                <a:gd name="connsiteY42" fmla="*/ 4157 h 1217640"/>
                <a:gd name="connsiteX43" fmla="*/ 2927984 w 3235882"/>
                <a:gd name="connsiteY43" fmla="*/ 348 h 1217640"/>
                <a:gd name="connsiteX44" fmla="*/ 3215638 w 3235882"/>
                <a:gd name="connsiteY44" fmla="*/ 348 h 1217640"/>
                <a:gd name="connsiteX45" fmla="*/ 3211827 w 3235882"/>
                <a:gd name="connsiteY45" fmla="*/ 4158 h 1217640"/>
                <a:gd name="connsiteX0" fmla="*/ 0 w 4196712"/>
                <a:gd name="connsiteY0" fmla="*/ 1226817 h 1226817"/>
                <a:gd name="connsiteX1" fmla="*/ 673100 w 4196712"/>
                <a:gd name="connsiteY1" fmla="*/ 1226817 h 1226817"/>
                <a:gd name="connsiteX2" fmla="*/ 741680 w 4196712"/>
                <a:gd name="connsiteY2" fmla="*/ 1221737 h 1226817"/>
                <a:gd name="connsiteX3" fmla="*/ 833120 w 4196712"/>
                <a:gd name="connsiteY3" fmla="*/ 1214117 h 1226817"/>
                <a:gd name="connsiteX4" fmla="*/ 886460 w 4196712"/>
                <a:gd name="connsiteY4" fmla="*/ 1206497 h 1226817"/>
                <a:gd name="connsiteX5" fmla="*/ 939800 w 4196712"/>
                <a:gd name="connsiteY5" fmla="*/ 1196337 h 1226817"/>
                <a:gd name="connsiteX6" fmla="*/ 993140 w 4196712"/>
                <a:gd name="connsiteY6" fmla="*/ 1181097 h 1226817"/>
                <a:gd name="connsiteX7" fmla="*/ 1054100 w 4196712"/>
                <a:gd name="connsiteY7" fmla="*/ 1158237 h 1226817"/>
                <a:gd name="connsiteX8" fmla="*/ 1104900 w 4196712"/>
                <a:gd name="connsiteY8" fmla="*/ 1142997 h 1226817"/>
                <a:gd name="connsiteX9" fmla="*/ 1143000 w 4196712"/>
                <a:gd name="connsiteY9" fmla="*/ 1125217 h 1226817"/>
                <a:gd name="connsiteX10" fmla="*/ 1176020 w 4196712"/>
                <a:gd name="connsiteY10" fmla="*/ 1109977 h 1226817"/>
                <a:gd name="connsiteX11" fmla="*/ 1211580 w 4196712"/>
                <a:gd name="connsiteY11" fmla="*/ 1097277 h 1226817"/>
                <a:gd name="connsiteX12" fmla="*/ 1247140 w 4196712"/>
                <a:gd name="connsiteY12" fmla="*/ 1074417 h 1226817"/>
                <a:gd name="connsiteX13" fmla="*/ 1272540 w 4196712"/>
                <a:gd name="connsiteY13" fmla="*/ 1054097 h 1226817"/>
                <a:gd name="connsiteX14" fmla="*/ 1318260 w 4196712"/>
                <a:gd name="connsiteY14" fmla="*/ 1036317 h 1226817"/>
                <a:gd name="connsiteX15" fmla="*/ 1348740 w 4196712"/>
                <a:gd name="connsiteY15" fmla="*/ 1010917 h 1226817"/>
                <a:gd name="connsiteX16" fmla="*/ 1371600 w 4196712"/>
                <a:gd name="connsiteY16" fmla="*/ 990597 h 1226817"/>
                <a:gd name="connsiteX17" fmla="*/ 1409700 w 4196712"/>
                <a:gd name="connsiteY17" fmla="*/ 970277 h 1226817"/>
                <a:gd name="connsiteX18" fmla="*/ 1422400 w 4196712"/>
                <a:gd name="connsiteY18" fmla="*/ 952497 h 1226817"/>
                <a:gd name="connsiteX19" fmla="*/ 1452880 w 4196712"/>
                <a:gd name="connsiteY19" fmla="*/ 932177 h 1226817"/>
                <a:gd name="connsiteX20" fmla="*/ 1485900 w 4196712"/>
                <a:gd name="connsiteY20" fmla="*/ 904237 h 1226817"/>
                <a:gd name="connsiteX21" fmla="*/ 1516380 w 4196712"/>
                <a:gd name="connsiteY21" fmla="*/ 873757 h 1226817"/>
                <a:gd name="connsiteX22" fmla="*/ 1546860 w 4196712"/>
                <a:gd name="connsiteY22" fmla="*/ 850897 h 1226817"/>
                <a:gd name="connsiteX23" fmla="*/ 1577340 w 4196712"/>
                <a:gd name="connsiteY23" fmla="*/ 812797 h 1226817"/>
                <a:gd name="connsiteX24" fmla="*/ 1610360 w 4196712"/>
                <a:gd name="connsiteY24" fmla="*/ 782317 h 1226817"/>
                <a:gd name="connsiteX25" fmla="*/ 1643380 w 4196712"/>
                <a:gd name="connsiteY25" fmla="*/ 749297 h 1226817"/>
                <a:gd name="connsiteX26" fmla="*/ 1673860 w 4196712"/>
                <a:gd name="connsiteY26" fmla="*/ 713737 h 1226817"/>
                <a:gd name="connsiteX27" fmla="*/ 1701800 w 4196712"/>
                <a:gd name="connsiteY27" fmla="*/ 688337 h 1226817"/>
                <a:gd name="connsiteX28" fmla="*/ 1752600 w 4196712"/>
                <a:gd name="connsiteY28" fmla="*/ 645157 h 1226817"/>
                <a:gd name="connsiteX29" fmla="*/ 1813560 w 4196712"/>
                <a:gd name="connsiteY29" fmla="*/ 558797 h 1226817"/>
                <a:gd name="connsiteX30" fmla="*/ 1897380 w 4196712"/>
                <a:gd name="connsiteY30" fmla="*/ 482597 h 1226817"/>
                <a:gd name="connsiteX31" fmla="*/ 1973580 w 4196712"/>
                <a:gd name="connsiteY31" fmla="*/ 406397 h 1226817"/>
                <a:gd name="connsiteX32" fmla="*/ 2052320 w 4196712"/>
                <a:gd name="connsiteY32" fmla="*/ 335277 h 1226817"/>
                <a:gd name="connsiteX33" fmla="*/ 2113280 w 4196712"/>
                <a:gd name="connsiteY33" fmla="*/ 271777 h 1226817"/>
                <a:gd name="connsiteX34" fmla="*/ 2174240 w 4196712"/>
                <a:gd name="connsiteY34" fmla="*/ 231137 h 1226817"/>
                <a:gd name="connsiteX35" fmla="*/ 2250440 w 4196712"/>
                <a:gd name="connsiteY35" fmla="*/ 177797 h 1226817"/>
                <a:gd name="connsiteX36" fmla="*/ 2324100 w 4196712"/>
                <a:gd name="connsiteY36" fmla="*/ 129537 h 1226817"/>
                <a:gd name="connsiteX37" fmla="*/ 2385060 w 4196712"/>
                <a:gd name="connsiteY37" fmla="*/ 111757 h 1226817"/>
                <a:gd name="connsiteX38" fmla="*/ 2453640 w 4196712"/>
                <a:gd name="connsiteY38" fmla="*/ 78737 h 1226817"/>
                <a:gd name="connsiteX39" fmla="*/ 2527300 w 4196712"/>
                <a:gd name="connsiteY39" fmla="*/ 58417 h 1226817"/>
                <a:gd name="connsiteX40" fmla="*/ 2600325 w 4196712"/>
                <a:gd name="connsiteY40" fmla="*/ 36192 h 1226817"/>
                <a:gd name="connsiteX41" fmla="*/ 2661285 w 4196712"/>
                <a:gd name="connsiteY41" fmla="*/ 19048 h 1226817"/>
                <a:gd name="connsiteX42" fmla="*/ 2756534 w 4196712"/>
                <a:gd name="connsiteY42" fmla="*/ 13334 h 1226817"/>
                <a:gd name="connsiteX43" fmla="*/ 2927984 w 4196712"/>
                <a:gd name="connsiteY43" fmla="*/ 9525 h 1226817"/>
                <a:gd name="connsiteX44" fmla="*/ 3215638 w 4196712"/>
                <a:gd name="connsiteY44" fmla="*/ 9525 h 1226817"/>
                <a:gd name="connsiteX45" fmla="*/ 4196712 w 4196712"/>
                <a:gd name="connsiteY45" fmla="*/ 0 h 122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196712" h="1226817">
                  <a:moveTo>
                    <a:pt x="0" y="1226817"/>
                  </a:moveTo>
                  <a:lnTo>
                    <a:pt x="673100" y="1226817"/>
                  </a:lnTo>
                  <a:cubicBezTo>
                    <a:pt x="796713" y="1225970"/>
                    <a:pt x="741680" y="1221737"/>
                    <a:pt x="741680" y="1221737"/>
                  </a:cubicBezTo>
                  <a:lnTo>
                    <a:pt x="833120" y="1214117"/>
                  </a:lnTo>
                  <a:cubicBezTo>
                    <a:pt x="857250" y="1211577"/>
                    <a:pt x="868680" y="1209460"/>
                    <a:pt x="886460" y="1206497"/>
                  </a:cubicBezTo>
                  <a:cubicBezTo>
                    <a:pt x="904240" y="1203534"/>
                    <a:pt x="922020" y="1200570"/>
                    <a:pt x="939800" y="1196337"/>
                  </a:cubicBezTo>
                  <a:cubicBezTo>
                    <a:pt x="957580" y="1192104"/>
                    <a:pt x="974090" y="1187447"/>
                    <a:pt x="993140" y="1181097"/>
                  </a:cubicBezTo>
                  <a:cubicBezTo>
                    <a:pt x="1012190" y="1174747"/>
                    <a:pt x="1035473" y="1164587"/>
                    <a:pt x="1054100" y="1158237"/>
                  </a:cubicBezTo>
                  <a:cubicBezTo>
                    <a:pt x="1072727" y="1151887"/>
                    <a:pt x="1090083" y="1148500"/>
                    <a:pt x="1104900" y="1142997"/>
                  </a:cubicBezTo>
                  <a:cubicBezTo>
                    <a:pt x="1119717" y="1137494"/>
                    <a:pt x="1143000" y="1125217"/>
                    <a:pt x="1143000" y="1125217"/>
                  </a:cubicBezTo>
                  <a:cubicBezTo>
                    <a:pt x="1154853" y="1119714"/>
                    <a:pt x="1164590" y="1114634"/>
                    <a:pt x="1176020" y="1109977"/>
                  </a:cubicBezTo>
                  <a:cubicBezTo>
                    <a:pt x="1187450" y="1105320"/>
                    <a:pt x="1199727" y="1103204"/>
                    <a:pt x="1211580" y="1097277"/>
                  </a:cubicBezTo>
                  <a:cubicBezTo>
                    <a:pt x="1223433" y="1091350"/>
                    <a:pt x="1236980" y="1081614"/>
                    <a:pt x="1247140" y="1074417"/>
                  </a:cubicBezTo>
                  <a:cubicBezTo>
                    <a:pt x="1257300" y="1067220"/>
                    <a:pt x="1260687" y="1060447"/>
                    <a:pt x="1272540" y="1054097"/>
                  </a:cubicBezTo>
                  <a:cubicBezTo>
                    <a:pt x="1284393" y="1047747"/>
                    <a:pt x="1305560" y="1043514"/>
                    <a:pt x="1318260" y="1036317"/>
                  </a:cubicBezTo>
                  <a:cubicBezTo>
                    <a:pt x="1330960" y="1029120"/>
                    <a:pt x="1339850" y="1018537"/>
                    <a:pt x="1348740" y="1010917"/>
                  </a:cubicBezTo>
                  <a:cubicBezTo>
                    <a:pt x="1357630" y="1003297"/>
                    <a:pt x="1361440" y="997370"/>
                    <a:pt x="1371600" y="990597"/>
                  </a:cubicBezTo>
                  <a:cubicBezTo>
                    <a:pt x="1381760" y="983824"/>
                    <a:pt x="1401233" y="976627"/>
                    <a:pt x="1409700" y="970277"/>
                  </a:cubicBezTo>
                  <a:cubicBezTo>
                    <a:pt x="1418167" y="963927"/>
                    <a:pt x="1415203" y="958847"/>
                    <a:pt x="1422400" y="952497"/>
                  </a:cubicBezTo>
                  <a:cubicBezTo>
                    <a:pt x="1429597" y="946147"/>
                    <a:pt x="1442297" y="940220"/>
                    <a:pt x="1452880" y="932177"/>
                  </a:cubicBezTo>
                  <a:cubicBezTo>
                    <a:pt x="1463463" y="924134"/>
                    <a:pt x="1475317" y="913974"/>
                    <a:pt x="1485900" y="904237"/>
                  </a:cubicBezTo>
                  <a:cubicBezTo>
                    <a:pt x="1496483" y="894500"/>
                    <a:pt x="1506220" y="882647"/>
                    <a:pt x="1516380" y="873757"/>
                  </a:cubicBezTo>
                  <a:cubicBezTo>
                    <a:pt x="1526540" y="864867"/>
                    <a:pt x="1536700" y="861057"/>
                    <a:pt x="1546860" y="850897"/>
                  </a:cubicBezTo>
                  <a:cubicBezTo>
                    <a:pt x="1557020" y="840737"/>
                    <a:pt x="1566757" y="824227"/>
                    <a:pt x="1577340" y="812797"/>
                  </a:cubicBezTo>
                  <a:cubicBezTo>
                    <a:pt x="1587923" y="801367"/>
                    <a:pt x="1599353" y="792900"/>
                    <a:pt x="1610360" y="782317"/>
                  </a:cubicBezTo>
                  <a:cubicBezTo>
                    <a:pt x="1621367" y="771734"/>
                    <a:pt x="1632797" y="760727"/>
                    <a:pt x="1643380" y="749297"/>
                  </a:cubicBezTo>
                  <a:cubicBezTo>
                    <a:pt x="1653963" y="737867"/>
                    <a:pt x="1664123" y="723897"/>
                    <a:pt x="1673860" y="713737"/>
                  </a:cubicBezTo>
                  <a:cubicBezTo>
                    <a:pt x="1683597" y="703577"/>
                    <a:pt x="1688677" y="699767"/>
                    <a:pt x="1701800" y="688337"/>
                  </a:cubicBezTo>
                  <a:cubicBezTo>
                    <a:pt x="1714923" y="676907"/>
                    <a:pt x="1733973" y="666747"/>
                    <a:pt x="1752600" y="645157"/>
                  </a:cubicBezTo>
                  <a:cubicBezTo>
                    <a:pt x="1771227" y="623567"/>
                    <a:pt x="1789430" y="585890"/>
                    <a:pt x="1813560" y="558797"/>
                  </a:cubicBezTo>
                  <a:cubicBezTo>
                    <a:pt x="1837690" y="531704"/>
                    <a:pt x="1870710" y="507997"/>
                    <a:pt x="1897380" y="482597"/>
                  </a:cubicBezTo>
                  <a:cubicBezTo>
                    <a:pt x="1924050" y="457197"/>
                    <a:pt x="1947757" y="430950"/>
                    <a:pt x="1973580" y="406397"/>
                  </a:cubicBezTo>
                  <a:cubicBezTo>
                    <a:pt x="1999403" y="381844"/>
                    <a:pt x="2029037" y="357714"/>
                    <a:pt x="2052320" y="335277"/>
                  </a:cubicBezTo>
                  <a:cubicBezTo>
                    <a:pt x="2075603" y="312840"/>
                    <a:pt x="2092960" y="289134"/>
                    <a:pt x="2113280" y="271777"/>
                  </a:cubicBezTo>
                  <a:cubicBezTo>
                    <a:pt x="2133600" y="254420"/>
                    <a:pt x="2151380" y="246800"/>
                    <a:pt x="2174240" y="231137"/>
                  </a:cubicBezTo>
                  <a:cubicBezTo>
                    <a:pt x="2197100" y="215474"/>
                    <a:pt x="2225463" y="194730"/>
                    <a:pt x="2250440" y="177797"/>
                  </a:cubicBezTo>
                  <a:cubicBezTo>
                    <a:pt x="2275417" y="160864"/>
                    <a:pt x="2301663" y="140544"/>
                    <a:pt x="2324100" y="129537"/>
                  </a:cubicBezTo>
                  <a:cubicBezTo>
                    <a:pt x="2346537" y="118530"/>
                    <a:pt x="2363470" y="120224"/>
                    <a:pt x="2385060" y="111757"/>
                  </a:cubicBezTo>
                  <a:cubicBezTo>
                    <a:pt x="2406650" y="103290"/>
                    <a:pt x="2429933" y="87627"/>
                    <a:pt x="2453640" y="78737"/>
                  </a:cubicBezTo>
                  <a:cubicBezTo>
                    <a:pt x="2477347" y="69847"/>
                    <a:pt x="2502323" y="64132"/>
                    <a:pt x="2527300" y="58417"/>
                  </a:cubicBezTo>
                  <a:cubicBezTo>
                    <a:pt x="2540000" y="54819"/>
                    <a:pt x="2599796" y="36457"/>
                    <a:pt x="2600325" y="36192"/>
                  </a:cubicBezTo>
                  <a:cubicBezTo>
                    <a:pt x="2611861" y="31853"/>
                    <a:pt x="2662079" y="19842"/>
                    <a:pt x="2661285" y="19048"/>
                  </a:cubicBezTo>
                  <a:cubicBezTo>
                    <a:pt x="2671445" y="15873"/>
                    <a:pt x="2756534" y="13731"/>
                    <a:pt x="2756534" y="13334"/>
                  </a:cubicBezTo>
                  <a:cubicBezTo>
                    <a:pt x="2772409" y="12064"/>
                    <a:pt x="2927984" y="9922"/>
                    <a:pt x="2927984" y="9525"/>
                  </a:cubicBezTo>
                  <a:cubicBezTo>
                    <a:pt x="2956876" y="8573"/>
                    <a:pt x="3215241" y="9922"/>
                    <a:pt x="3215638" y="9525"/>
                  </a:cubicBezTo>
                  <a:lnTo>
                    <a:pt x="4196712" y="0"/>
                  </a:lnTo>
                </a:path>
              </a:pathLst>
            </a:custGeom>
            <a:noFill/>
            <a:ln w="1905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cxnSp>
        <p:nvCxnSpPr>
          <p:cNvPr id="35" name="Straight Arrow Connector 34"/>
          <p:cNvCxnSpPr/>
          <p:nvPr/>
        </p:nvCxnSpPr>
        <p:spPr bwMode="auto">
          <a:xfrm>
            <a:off x="103767" y="5818088"/>
            <a:ext cx="8928992" cy="0"/>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6" name="Rectangle 35"/>
              <p:cNvSpPr/>
              <p:nvPr/>
            </p:nvSpPr>
            <p:spPr>
              <a:xfrm>
                <a:off x="8636497" y="5818088"/>
                <a:ext cx="376578"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𝑧</m:t>
                      </m:r>
                    </m:oMath>
                  </m:oMathPara>
                </a14:m>
                <a:endParaRPr lang="en-GB" b="0" dirty="0"/>
              </a:p>
            </p:txBody>
          </p:sp>
        </mc:Choice>
        <mc:Fallback xmlns="">
          <p:sp>
            <p:nvSpPr>
              <p:cNvPr id="36" name="Rectangle 35"/>
              <p:cNvSpPr>
                <a:spLocks noRot="1" noChangeAspect="1" noMove="1" noResize="1" noEditPoints="1" noAdjustHandles="1" noChangeArrowheads="1" noChangeShapeType="1" noTextEdit="1"/>
              </p:cNvSpPr>
              <p:nvPr/>
            </p:nvSpPr>
            <p:spPr>
              <a:xfrm>
                <a:off x="8636497" y="5818088"/>
                <a:ext cx="376578" cy="400110"/>
              </a:xfrm>
              <a:prstGeom prst="rect">
                <a:avLst/>
              </a:prstGeom>
              <a:blipFill>
                <a:blip r:embed="rId4"/>
                <a:stretch>
                  <a:fillRect/>
                </a:stretch>
              </a:blipFill>
            </p:spPr>
            <p:txBody>
              <a:bodyPr/>
              <a:lstStyle/>
              <a:p>
                <a:r>
                  <a:rPr lang="en-GB">
                    <a:noFill/>
                  </a:rPr>
                  <a:t> </a:t>
                </a:r>
              </a:p>
            </p:txBody>
          </p:sp>
        </mc:Fallback>
      </mc:AlternateContent>
      <p:sp>
        <p:nvSpPr>
          <p:cNvPr id="38" name="Rectangle 37"/>
          <p:cNvSpPr/>
          <p:nvPr/>
        </p:nvSpPr>
        <p:spPr bwMode="auto">
          <a:xfrm>
            <a:off x="823846" y="4221088"/>
            <a:ext cx="7636585" cy="2200310"/>
          </a:xfrm>
          <a:prstGeom prst="rect">
            <a:avLst/>
          </a:prstGeom>
          <a:solidFill>
            <a:srgbClr val="92D050">
              <a:alpha val="50000"/>
            </a:srgbClr>
          </a:solidFill>
          <a:ln w="31750"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 name="Rectangle 38"/>
          <p:cNvSpPr/>
          <p:nvPr/>
        </p:nvSpPr>
        <p:spPr bwMode="auto">
          <a:xfrm>
            <a:off x="535815" y="4005064"/>
            <a:ext cx="8100682"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 name="Rectangle 39"/>
          <p:cNvSpPr/>
          <p:nvPr/>
        </p:nvSpPr>
        <p:spPr bwMode="auto">
          <a:xfrm>
            <a:off x="535814" y="6379546"/>
            <a:ext cx="8068633" cy="36004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 name="TextBox 50"/>
          <p:cNvSpPr txBox="1"/>
          <p:nvPr/>
        </p:nvSpPr>
        <p:spPr>
          <a:xfrm>
            <a:off x="2556923" y="2587551"/>
            <a:ext cx="574917" cy="769441"/>
          </a:xfrm>
          <a:prstGeom prst="rect">
            <a:avLst/>
          </a:prstGeom>
          <a:noFill/>
          <a:ln w="12700">
            <a:noFill/>
          </a:ln>
        </p:spPr>
        <p:txBody>
          <a:bodyPr wrap="square" rtlCol="0">
            <a:spAutoFit/>
          </a:bodyPr>
          <a:lstStyle/>
          <a:p>
            <a:r>
              <a:rPr lang="en-US" i="0" dirty="0" smtClean="0">
                <a:latin typeface="Calibri Light" panose="020F0302020204030204" pitchFamily="34" charset="0"/>
              </a:rPr>
              <a:t>ok</a:t>
            </a:r>
            <a:endParaRPr lang="en-US" i="0" dirty="0">
              <a:latin typeface="Calibri Light" panose="020F0302020204030204" pitchFamily="34" charset="0"/>
            </a:endParaRPr>
          </a:p>
          <a:p>
            <a:endParaRPr lang="en-US" sz="2000" i="0" dirty="0" smtClean="0">
              <a:latin typeface="Calibri Light" panose="020F0302020204030204" pitchFamily="34" charset="0"/>
            </a:endParaRPr>
          </a:p>
        </p:txBody>
      </p:sp>
      <p:sp>
        <p:nvSpPr>
          <p:cNvPr id="52" name="TextBox 51"/>
          <p:cNvSpPr txBox="1"/>
          <p:nvPr/>
        </p:nvSpPr>
        <p:spPr>
          <a:xfrm>
            <a:off x="4679709" y="2587551"/>
            <a:ext cx="574917" cy="769441"/>
          </a:xfrm>
          <a:prstGeom prst="rect">
            <a:avLst/>
          </a:prstGeom>
          <a:noFill/>
          <a:ln w="12700">
            <a:noFill/>
          </a:ln>
        </p:spPr>
        <p:txBody>
          <a:bodyPr wrap="square" rtlCol="0">
            <a:spAutoFit/>
          </a:bodyPr>
          <a:lstStyle/>
          <a:p>
            <a:r>
              <a:rPr lang="en-US" i="0" dirty="0" smtClean="0">
                <a:latin typeface="Calibri Light" panose="020F0302020204030204" pitchFamily="34" charset="0"/>
              </a:rPr>
              <a:t>ok</a:t>
            </a:r>
            <a:endParaRPr lang="en-US" i="0" dirty="0">
              <a:latin typeface="Calibri Light" panose="020F0302020204030204" pitchFamily="34" charset="0"/>
            </a:endParaRPr>
          </a:p>
          <a:p>
            <a:endParaRPr lang="en-US" sz="2000" i="0" dirty="0" smtClean="0">
              <a:latin typeface="Calibri Light" panose="020F0302020204030204" pitchFamily="34" charset="0"/>
            </a:endParaRPr>
          </a:p>
        </p:txBody>
      </p:sp>
      <p:sp>
        <p:nvSpPr>
          <p:cNvPr id="53" name="TextBox 52"/>
          <p:cNvSpPr txBox="1"/>
          <p:nvPr/>
        </p:nvSpPr>
        <p:spPr>
          <a:xfrm>
            <a:off x="6012160" y="2587551"/>
            <a:ext cx="1657936" cy="769441"/>
          </a:xfrm>
          <a:prstGeom prst="rect">
            <a:avLst/>
          </a:prstGeom>
          <a:noFill/>
          <a:ln w="12700">
            <a:noFill/>
          </a:ln>
        </p:spPr>
        <p:txBody>
          <a:bodyPr wrap="square" rtlCol="0">
            <a:spAutoFit/>
          </a:bodyPr>
          <a:lstStyle/>
          <a:p>
            <a:r>
              <a:rPr lang="en-US" i="0" dirty="0" smtClean="0">
                <a:latin typeface="Calibri Light" panose="020F0302020204030204" pitchFamily="34" charset="0"/>
              </a:rPr>
              <a:t>not ok</a:t>
            </a:r>
            <a:endParaRPr lang="en-US" i="0" dirty="0">
              <a:latin typeface="Calibri Light" panose="020F0302020204030204" pitchFamily="34" charset="0"/>
            </a:endParaRPr>
          </a:p>
          <a:p>
            <a:endParaRPr lang="en-US" sz="2000" i="0" dirty="0" smtClean="0">
              <a:latin typeface="Calibri Light" panose="020F0302020204030204" pitchFamily="34" charset="0"/>
            </a:endParaRPr>
          </a:p>
        </p:txBody>
      </p:sp>
      <p:sp>
        <p:nvSpPr>
          <p:cNvPr id="54" name="TextBox 53"/>
          <p:cNvSpPr txBox="1"/>
          <p:nvPr/>
        </p:nvSpPr>
        <p:spPr>
          <a:xfrm>
            <a:off x="5580685" y="5321243"/>
            <a:ext cx="574917" cy="769441"/>
          </a:xfrm>
          <a:prstGeom prst="rect">
            <a:avLst/>
          </a:prstGeom>
          <a:noFill/>
          <a:ln w="12700">
            <a:noFill/>
          </a:ln>
        </p:spPr>
        <p:txBody>
          <a:bodyPr wrap="square" rtlCol="0">
            <a:spAutoFit/>
          </a:bodyPr>
          <a:lstStyle/>
          <a:p>
            <a:r>
              <a:rPr lang="en-US" i="0" dirty="0" smtClean="0">
                <a:latin typeface="Calibri Light" panose="020F0302020204030204" pitchFamily="34" charset="0"/>
              </a:rPr>
              <a:t>ok</a:t>
            </a:r>
            <a:endParaRPr lang="en-US" i="0" dirty="0">
              <a:latin typeface="Calibri Light" panose="020F0302020204030204" pitchFamily="34" charset="0"/>
            </a:endParaRPr>
          </a:p>
          <a:p>
            <a:endParaRPr lang="en-US" sz="2000" i="0" dirty="0" smtClean="0">
              <a:latin typeface="Calibri Light" panose="020F0302020204030204" pitchFamily="34" charset="0"/>
            </a:endParaRPr>
          </a:p>
        </p:txBody>
      </p:sp>
    </p:spTree>
    <p:extLst>
      <p:ext uri="{BB962C8B-B14F-4D97-AF65-F5344CB8AC3E}">
        <p14:creationId xmlns:p14="http://schemas.microsoft.com/office/powerpoint/2010/main" val="31875433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smtClean="0">
              <a:solidFill>
                <a:srgbClr val="0033CC"/>
              </a:solidFill>
              <a:latin typeface="Calibri Light" panose="020F0302020204030204" pitchFamily="34" charset="0"/>
            </a:endParaRPr>
          </a:p>
        </p:txBody>
      </p:sp>
      <p:sp>
        <p:nvSpPr>
          <p:cNvPr id="3" name="TextBox 2"/>
          <p:cNvSpPr txBox="1"/>
          <p:nvPr/>
        </p:nvSpPr>
        <p:spPr>
          <a:xfrm>
            <a:off x="125760" y="3167390"/>
            <a:ext cx="8892480" cy="523220"/>
          </a:xfrm>
          <a:prstGeom prst="rect">
            <a:avLst/>
          </a:prstGeom>
          <a:solidFill>
            <a:srgbClr val="FFFFFF"/>
          </a:solidFill>
          <a:ln w="12700">
            <a:noFill/>
          </a:ln>
        </p:spPr>
        <p:txBody>
          <a:bodyPr wrap="square" rtlCol="0">
            <a:spAutoFit/>
          </a:bodyPr>
          <a:lstStyle/>
          <a:p>
            <a:pPr algn="ctr">
              <a:spcBef>
                <a:spcPts val="3000"/>
              </a:spcBef>
            </a:pPr>
            <a:r>
              <a:rPr lang="en-US" sz="2800" i="0" dirty="0" smtClean="0">
                <a:solidFill>
                  <a:srgbClr val="0033CC"/>
                </a:solidFill>
                <a:latin typeface="Calibri Light" panose="020F0302020204030204" pitchFamily="34" charset="0"/>
                <a:cs typeface="Courier New" panose="02070309020205020404" pitchFamily="49" charset="0"/>
              </a:rPr>
              <a:t>Thank you</a:t>
            </a:r>
            <a:endParaRPr lang="en-US" sz="2800" i="0" dirty="0" smtClean="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2203366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you want to know more…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179512" y="3571269"/>
            <a:ext cx="8784976" cy="3170099"/>
          </a:xfrm>
          <a:prstGeom prst="rect">
            <a:avLst/>
          </a:prstGeom>
          <a:noFill/>
          <a:ln w="12700">
            <a:noFill/>
          </a:ln>
        </p:spPr>
        <p:txBody>
          <a:bodyPr wrap="square" rtlCol="0">
            <a:spAutoFit/>
          </a:bodyPr>
          <a:lstStyle/>
          <a:p>
            <a:pPr marL="514350" indent="-514350">
              <a:spcBef>
                <a:spcPts val="0"/>
              </a:spcBef>
              <a:buFontTx/>
              <a:buAutoNum type="arabicPeriod"/>
            </a:pPr>
            <a:r>
              <a:rPr lang="en-US" sz="2000" i="0" dirty="0">
                <a:latin typeface="Calibri Light" panose="020F0302020204030204" pitchFamily="34" charset="0"/>
                <a:cs typeface="Courier New" panose="02070309020205020404" pitchFamily="49" charset="0"/>
              </a:rPr>
              <a:t>Lectures about magnets in CERN Accelerator </a:t>
            </a:r>
            <a:r>
              <a:rPr lang="en-US" sz="2000" i="0" dirty="0" smtClean="0">
                <a:latin typeface="Calibri Light" panose="020F0302020204030204" pitchFamily="34" charset="0"/>
                <a:cs typeface="Courier New" panose="02070309020205020404" pitchFamily="49" charset="0"/>
              </a:rPr>
              <a:t>Schools</a:t>
            </a:r>
          </a:p>
          <a:p>
            <a:pPr marL="514350" indent="-514350">
              <a:spcBef>
                <a:spcPts val="0"/>
              </a:spcBef>
              <a:buFontTx/>
              <a:buAutoNum type="arabicPeriod"/>
            </a:pPr>
            <a:r>
              <a:rPr lang="en-US" sz="2000" i="0" dirty="0">
                <a:latin typeface="Calibri Light" panose="020F0302020204030204" pitchFamily="34" charset="0"/>
                <a:cs typeface="Courier New" panose="02070309020205020404" pitchFamily="49" charset="0"/>
              </a:rPr>
              <a:t>Special CAS edition on magnets, Bruges, Jun. </a:t>
            </a:r>
            <a:r>
              <a:rPr lang="en-US" sz="2000" i="0" dirty="0" smtClean="0">
                <a:latin typeface="Calibri Light" panose="020F0302020204030204" pitchFamily="34" charset="0"/>
                <a:cs typeface="Courier New" panose="02070309020205020404" pitchFamily="49" charset="0"/>
              </a:rPr>
              <a:t>2009</a:t>
            </a:r>
            <a:endParaRPr lang="en-US" sz="2000" i="0" dirty="0">
              <a:latin typeface="Calibri Light" panose="020F0302020204030204" pitchFamily="34" charset="0"/>
              <a:cs typeface="Courier New" panose="02070309020205020404" pitchFamily="49" charset="0"/>
            </a:endParaRP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N. Marks, Magnets for Accelerators, J.A.I., Jan. 2015</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D. Tommasini, Practical Definitions &amp; Formulae for Normal Conducting Magnets</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Superconducting </a:t>
            </a:r>
            <a:r>
              <a:rPr lang="en-US" sz="2000" i="0" dirty="0">
                <a:latin typeface="Calibri Light" panose="020F0302020204030204" pitchFamily="34" charset="0"/>
                <a:cs typeface="Courier New" panose="02070309020205020404" pitchFamily="49" charset="0"/>
              </a:rPr>
              <a:t>magnets for particle accelerators in </a:t>
            </a:r>
            <a:r>
              <a:rPr lang="en-US" sz="2000" i="0" dirty="0" smtClean="0">
                <a:latin typeface="Calibri Light" panose="020F0302020204030204" pitchFamily="34" charset="0"/>
                <a:cs typeface="Courier New" panose="02070309020205020404" pitchFamily="49" charset="0"/>
              </a:rPr>
              <a:t>USPAS</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J. Tanabe, Iron Dominated Electromagnets</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P. Campbell, Permanent Magnet Materials and their Application</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K.-H. Mess, P. </a:t>
            </a:r>
            <a:r>
              <a:rPr lang="en-US" sz="2000" i="0" dirty="0" err="1" smtClean="0">
                <a:latin typeface="Calibri Light" panose="020F0302020204030204" pitchFamily="34" charset="0"/>
                <a:cs typeface="Courier New" panose="02070309020205020404" pitchFamily="49" charset="0"/>
              </a:rPr>
              <a:t>Schmüser</a:t>
            </a:r>
            <a:r>
              <a:rPr lang="en-US" sz="2000" i="0" dirty="0" smtClean="0">
                <a:latin typeface="Calibri Light" panose="020F0302020204030204" pitchFamily="34" charset="0"/>
                <a:cs typeface="Courier New" panose="02070309020205020404" pitchFamily="49" charset="0"/>
              </a:rPr>
              <a:t>, S. Wolff, Superconducting Accelerator Magnets</a:t>
            </a:r>
          </a:p>
          <a:p>
            <a:pPr marL="514350" indent="-514350">
              <a:spcBef>
                <a:spcPts val="0"/>
              </a:spcBef>
              <a:buAutoNum type="arabicPeriod"/>
            </a:pPr>
            <a:r>
              <a:rPr lang="en-US" sz="2000" i="0" dirty="0" smtClean="0">
                <a:latin typeface="Calibri Light" panose="020F0302020204030204" pitchFamily="34" charset="0"/>
                <a:cs typeface="Courier New" panose="02070309020205020404" pitchFamily="49" charset="0"/>
              </a:rPr>
              <a:t>M. N. Wilson, Superconducting Magnets</a:t>
            </a:r>
          </a:p>
          <a:p>
            <a:pPr marL="514350" indent="-514350">
              <a:spcBef>
                <a:spcPts val="0"/>
              </a:spcBef>
              <a:buAutoNum type="arabicPeriod"/>
            </a:pPr>
            <a:r>
              <a:rPr lang="en-GB" sz="2000" i="0" dirty="0" smtClean="0">
                <a:latin typeface="Calibri Light" panose="020F0302020204030204" pitchFamily="34" charset="0"/>
                <a:cs typeface="Courier New" panose="02070309020205020404" pitchFamily="49" charset="0"/>
              </a:rPr>
              <a:t>A. Devred, Practical </a:t>
            </a:r>
            <a:r>
              <a:rPr lang="en-GB" sz="2000" i="0" dirty="0">
                <a:latin typeface="Calibri Light" panose="020F0302020204030204" pitchFamily="34" charset="0"/>
                <a:cs typeface="Courier New" panose="02070309020205020404" pitchFamily="49" charset="0"/>
              </a:rPr>
              <a:t>Low-Temperature Superconductors for </a:t>
            </a:r>
            <a:r>
              <a:rPr lang="en-GB" sz="2000" i="0" dirty="0" smtClean="0">
                <a:latin typeface="Calibri Light" panose="020F0302020204030204" pitchFamily="34" charset="0"/>
                <a:cs typeface="Courier New" panose="02070309020205020404" pitchFamily="49" charset="0"/>
              </a:rPr>
              <a:t>Electromagnets</a:t>
            </a:r>
          </a:p>
        </p:txBody>
      </p:sp>
      <p:pic>
        <p:nvPicPr>
          <p:cNvPr id="2" name="Picture 1"/>
          <p:cNvPicPr>
            <a:picLocks noChangeAspect="1"/>
          </p:cNvPicPr>
          <p:nvPr/>
        </p:nvPicPr>
        <p:blipFill>
          <a:blip r:embed="rId3"/>
          <a:stretch>
            <a:fillRect/>
          </a:stretch>
        </p:blipFill>
        <p:spPr>
          <a:xfrm>
            <a:off x="2125136" y="692696"/>
            <a:ext cx="4893728" cy="2787156"/>
          </a:xfrm>
          <a:prstGeom prst="rect">
            <a:avLst/>
          </a:prstGeom>
        </p:spPr>
      </p:pic>
    </p:spTree>
    <p:extLst>
      <p:ext uri="{BB962C8B-B14F-4D97-AF65-F5344CB8AC3E}">
        <p14:creationId xmlns:p14="http://schemas.microsoft.com/office/powerpoint/2010/main" val="3084150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dipoles </a:t>
            </a:r>
            <a:r>
              <a:rPr lang="en-US" sz="2800" i="0" kern="0" dirty="0">
                <a:solidFill>
                  <a:srgbClr val="0033CC"/>
                </a:solidFill>
                <a:latin typeface="Calibri Light" panose="020F0302020204030204" pitchFamily="34" charset="0"/>
              </a:rPr>
              <a:t>of the SPS at CERN: </a:t>
            </a:r>
            <a:r>
              <a:rPr lang="en-US" sz="2800" i="0" kern="0" dirty="0" smtClean="0">
                <a:solidFill>
                  <a:srgbClr val="0033CC"/>
                </a:solidFill>
                <a:latin typeface="Calibri Light" panose="020F0302020204030204" pitchFamily="34" charset="0"/>
              </a:rPr>
              <a:t>2.0 </a:t>
            </a:r>
            <a:r>
              <a:rPr lang="en-US" sz="2800" i="0" kern="0" dirty="0">
                <a:solidFill>
                  <a:srgbClr val="0033CC"/>
                </a:solidFill>
                <a:latin typeface="Calibri Light" panose="020F0302020204030204" pitchFamily="34" charset="0"/>
              </a:rPr>
              <a:t>T × </a:t>
            </a:r>
            <a:r>
              <a:rPr lang="en-US" sz="2800" i="0" kern="0" dirty="0" smtClean="0">
                <a:solidFill>
                  <a:srgbClr val="0033CC"/>
                </a:solidFill>
                <a:latin typeface="Calibri Light" panose="020F0302020204030204" pitchFamily="34" charset="0"/>
              </a:rPr>
              <a:t>6.3 </a:t>
            </a:r>
            <a:r>
              <a:rPr lang="en-US" sz="2800" i="0" kern="0" dirty="0">
                <a:solidFill>
                  <a:srgbClr val="0033CC"/>
                </a:solidFill>
                <a:latin typeface="Calibri Light" panose="020F0302020204030204" pitchFamily="34" charset="0"/>
              </a:rPr>
              <a:t>m</a:t>
            </a:r>
            <a:endParaRPr lang="en-US" sz="2800" b="0" i="0" kern="0" dirty="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cross section of a main quadrupole of the LHC at CERN: 223 T/m × 3.2 m</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quadrupoles of the SPS at CERN: 22 T/m × 3.2 m</a:t>
            </a:r>
            <a:endParaRPr lang="en-US" sz="2800" b="0" i="0" kern="0" dirty="0">
              <a:solidFill>
                <a:srgbClr val="0033CC"/>
              </a:solidFill>
              <a:latin typeface="Calibri Light" panose="020F03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combined function bending magnet of the ELETTRA light source</a:t>
            </a:r>
            <a:endParaRPr lang="en-US" sz="2800" b="0" i="0" kern="0" dirty="0">
              <a:solidFill>
                <a:srgbClr val="0033CC"/>
              </a:solidFill>
              <a:latin typeface="Calibri Light" panose="020F0302020204030204" pitchFamily="34" charset="0"/>
            </a:endParaRPr>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46199</TotalTime>
  <Words>6276</Words>
  <Application>Microsoft Office PowerPoint</Application>
  <PresentationFormat>On-screen Show (4:3)</PresentationFormat>
  <Paragraphs>609</Paragraphs>
  <Slides>53</Slides>
  <Notes>53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ＭＳ Ｐゴシック</vt:lpstr>
      <vt:lpstr>Arial</vt:lpstr>
      <vt:lpstr>Calibri</vt:lpstr>
      <vt:lpstr>Calibri Light</vt:lpstr>
      <vt:lpstr>Cambria Math</vt:lpstr>
      <vt:lpstr>Courier New</vt:lpstr>
      <vt:lpstr>Symbol</vt:lpstr>
      <vt:lpstr>Times New Roman</vt:lpstr>
      <vt:lpstr>Wingdings</vt:lpstr>
      <vt:lpstr>Default Design</vt:lpstr>
      <vt:lpstr>Introduction to Magnets  Attilio Milanese              JUAS  26 Feb. 2018  Thanks to the many colleagues from which I borrowed                                   much material, in particular Davide Tommasini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Attilio Milanese</cp:lastModifiedBy>
  <cp:revision>2560</cp:revision>
  <cp:lastPrinted>2018-02-05T13:02:00Z</cp:lastPrinted>
  <dcterms:created xsi:type="dcterms:W3CDTF">2011-12-01T09:32:40Z</dcterms:created>
  <dcterms:modified xsi:type="dcterms:W3CDTF">2018-02-08T08:29:51Z</dcterms:modified>
</cp:coreProperties>
</file>