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65" r:id="rId4"/>
    <p:sldId id="266" r:id="rId5"/>
    <p:sldId id="270" r:id="rId6"/>
    <p:sldId id="271" r:id="rId7"/>
    <p:sldId id="269" r:id="rId8"/>
    <p:sldId id="267" r:id="rId9"/>
    <p:sldId id="274" r:id="rId10"/>
    <p:sldId id="272" r:id="rId11"/>
    <p:sldId id="273" r:id="rId12"/>
    <p:sldId id="268" r:id="rId13"/>
    <p:sldId id="275" r:id="rId14"/>
    <p:sldId id="276" r:id="rId15"/>
    <p:sldId id="278" r:id="rId16"/>
    <p:sldId id="27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1" autoAdjust="0"/>
    <p:restoredTop sz="85696" autoAdjust="0"/>
  </p:normalViewPr>
  <p:slideViewPr>
    <p:cSldViewPr snapToGrid="0">
      <p:cViewPr varScale="1">
        <p:scale>
          <a:sx n="63" d="100"/>
          <a:sy n="63" d="100"/>
        </p:scale>
        <p:origin x="6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0BB3-3CCB-4FE5-991B-82F6BCB48AF3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46DE6-3336-457D-A091-FA20AC1C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99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QuickStarter has created an outline to help you get started on your presentation. Some slides include information here in the notes to provide additional topics for you to research.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3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QuickStarter has created an outline to help you get started on your presentation. Some slides include information here in the notes to provide additional topics for you to research.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22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2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053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389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60" y="462455"/>
            <a:ext cx="10515600" cy="8222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D24726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5936"/>
            <a:ext cx="10515600" cy="4351338"/>
          </a:xfrm>
        </p:spPr>
        <p:txBody>
          <a:bodyPr/>
          <a:lstStyle>
            <a:lvl1pPr>
              <a:defRPr sz="14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2CD92-9D15-43B4-8516-073FCDAC90D4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1560-7126-406C-A531-3A398E8D0EE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52500" y="1284718"/>
            <a:ext cx="10363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52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1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1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7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7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74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49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7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4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46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2CD92-9D15-43B4-8516-073FCDAC90D4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E1560-7126-406C-A531-3A398E8D0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2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B76E6-8E55-4532-B4C9-362459A30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>
                <a:latin typeface="Segoe UI Light" panose="020B0702040204020203" pitchFamily="34" charset="0"/>
                <a:ea typeface="Segoe UI Light" panose="020B0702040204020203" pitchFamily="34" charset="0"/>
                <a:cs typeface="Segoe UI" panose="020B0502040204020203" pitchFamily="34" charset="0"/>
              </a:rPr>
              <a:t>Measuring the Properties of Superconductors</a:t>
            </a:r>
            <a:endParaRPr lang="en-US" b="1" dirty="0">
              <a:latin typeface="Segoe UI Light" panose="020B0702040204020203" pitchFamily="34" charset="0"/>
              <a:ea typeface="Segoe UI Light" panose="020B07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 2"/>
          <p:cNvSpPr/>
          <p:nvPr/>
        </p:nvSpPr>
        <p:spPr>
          <a:xfrm>
            <a:off x="838200" y="1461299"/>
            <a:ext cx="1046284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D24726"/>
                </a:solidFill>
                <a:latin typeface="Segoe UI Semibold" panose="020B0702040204020203" pitchFamily="34" charset="0"/>
                <a:ea typeface="Segoe UI Semibold" panose="020B0702040204020203" pitchFamily="34" charset="0"/>
                <a:cs typeface="Segoe UI" panose="020B0502040204020203" pitchFamily="34" charset="0"/>
              </a:rPr>
              <a:t>JUAS 2018 – Practical Work Day at CERN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850250" y="1876798"/>
            <a:ext cx="10465450" cy="4000000"/>
          </a:xfrm>
          <a:prstGeom prst="rect">
            <a:avLst/>
          </a:prstGeom>
          <a:ln w="57150">
            <a:noFill/>
          </a:ln>
        </p:spPr>
        <p:txBody>
          <a:bodyPr vert="horz" lIns="91440" tIns="45720" rIns="91440" bIns="45720" numCol="1" rtlCol="0" anchor="t">
            <a:normAutofit/>
          </a:bodyPr>
          <a:lstStyle/>
          <a:p>
            <a:pPr lvl="1">
              <a:lnSpc>
                <a:spcPct val="150000"/>
              </a:lnSpc>
            </a:pPr>
            <a:r>
              <a:rPr lang="de-CH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Experimental Work Divided into 3 Activities</a:t>
            </a:r>
          </a:p>
          <a:p>
            <a:pPr lvl="1">
              <a:lnSpc>
                <a:spcPct val="150000"/>
              </a:lnSpc>
            </a:pPr>
            <a:r>
              <a:rPr lang="de-CH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Activity 1:</a:t>
            </a:r>
            <a:r>
              <a:rPr lang="de-CH" sz="2000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 Levitation and Meissner Effect</a:t>
            </a:r>
          </a:p>
          <a:p>
            <a:pPr lvl="1">
              <a:lnSpc>
                <a:spcPct val="150000"/>
              </a:lnSpc>
            </a:pPr>
            <a:r>
              <a:rPr lang="de-CH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Activity 2:</a:t>
            </a:r>
            <a:r>
              <a:rPr lang="de-CH" sz="2000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 Critical Temperature Measurements and electrical Resistivity Experiment</a:t>
            </a:r>
          </a:p>
          <a:p>
            <a:pPr lvl="1">
              <a:lnSpc>
                <a:spcPct val="150000"/>
              </a:lnSpc>
            </a:pPr>
            <a:r>
              <a:rPr lang="de-CH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Activity 3:</a:t>
            </a:r>
            <a:r>
              <a:rPr lang="de-CH" sz="2000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 Critical Current Measurement and Critical Surface Parameterization </a:t>
            </a:r>
          </a:p>
          <a:p>
            <a:pPr lvl="1">
              <a:lnSpc>
                <a:spcPct val="150000"/>
              </a:lnSpc>
            </a:pPr>
            <a:endParaRPr lang="de-CH" sz="2000" dirty="0">
              <a:latin typeface="Segoe UI Semilight" panose="020B0402040204020203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  <a:p>
            <a:pPr lvl="1">
              <a:lnSpc>
                <a:spcPct val="150000"/>
              </a:lnSpc>
            </a:pPr>
            <a:endParaRPr lang="de-CH" sz="2000" dirty="0">
              <a:latin typeface="Segoe UI Semilight" panose="020B0402040204020203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  <a:p>
            <a:pPr lvl="1">
              <a:lnSpc>
                <a:spcPct val="150000"/>
              </a:lnSpc>
            </a:pPr>
            <a:r>
              <a:rPr lang="de-CH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P</a:t>
            </a:r>
            <a:r>
              <a:rPr lang="en-US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resented by </a:t>
            </a:r>
            <a:r>
              <a:rPr lang="en-US" sz="2000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											</a:t>
            </a:r>
            <a:r>
              <a:rPr lang="de-CH" sz="2000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March 12, 2018</a:t>
            </a:r>
            <a:endParaRPr lang="en-US" sz="2000" dirty="0">
              <a:latin typeface="Segoe UI Semilight" panose="020B0402040204020203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  <a:p>
            <a:pPr lvl="1">
              <a:lnSpc>
                <a:spcPct val="150000"/>
              </a:lnSpc>
            </a:pPr>
            <a:r>
              <a:rPr lang="de-CH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R</a:t>
            </a:r>
            <a:r>
              <a:rPr lang="en-US" sz="2000" b="1" dirty="0" err="1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akesh</a:t>
            </a:r>
            <a:r>
              <a:rPr lang="en-US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 Chandra Prajapati </a:t>
            </a:r>
            <a:r>
              <a:rPr lang="en-US" sz="2000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								</a:t>
            </a:r>
            <a:r>
              <a:rPr lang="de-CH" sz="2000" b="1" dirty="0"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European Scientific Institute</a:t>
            </a:r>
            <a:endParaRPr lang="en-US" sz="1400" b="1" dirty="0">
              <a:latin typeface="Segoe UI Semilight" panose="020B0402040204020203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66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6FBCD-5F19-4DB6-B535-CC4BBA6BD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1: suspension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34F8A-CB15-4222-8A0B-EC97722B0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Started with Field Cooling</a:t>
            </a:r>
          </a:p>
          <a:p>
            <a:r>
              <a:rPr lang="de-CH" dirty="0"/>
              <a:t>Slowly Magnet is lifted</a:t>
            </a:r>
          </a:p>
          <a:p>
            <a:r>
              <a:rPr lang="de-CH" dirty="0"/>
              <a:t>YBCO is suspended</a:t>
            </a:r>
          </a:p>
          <a:p>
            <a:r>
              <a:rPr lang="de-CH" dirty="0"/>
              <a:t>Suspension due to Flux pinning effect (Not Meissner Effect)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en-US" dirty="0"/>
          </a:p>
        </p:txBody>
      </p:sp>
      <p:pic>
        <p:nvPicPr>
          <p:cNvPr id="5" name="Picture 4" descr="A hand holding a cellphone&#10;&#10;Description generated with high confidence">
            <a:extLst>
              <a:ext uri="{FF2B5EF4-FFF2-40B4-BE49-F238E27FC236}">
                <a16:creationId xmlns:a16="http://schemas.microsoft.com/office/drawing/2014/main" id="{A9389FEA-01BA-4033-90BF-749E1CD4C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07338" y="2920368"/>
            <a:ext cx="4897117" cy="27546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2FDFE8-7ED2-42BB-8E7B-5A74785E3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92" y="4019647"/>
            <a:ext cx="8116745" cy="230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7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92029-6EAA-4BB5-9133-FFE4B64D5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2: Electrical resistance of a superconductor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9310B-DEB5-4CBE-A176-16FFBE7CD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Tape 1, Tape 2, Tape 3</a:t>
            </a:r>
          </a:p>
          <a:p>
            <a:pPr lvl="1"/>
            <a:r>
              <a:rPr lang="de-CH" sz="2400" dirty="0"/>
              <a:t>Copper tape</a:t>
            </a:r>
          </a:p>
          <a:p>
            <a:pPr lvl="1"/>
            <a:r>
              <a:rPr lang="de-CH" sz="2400" dirty="0"/>
              <a:t>Stainless stell tape</a:t>
            </a:r>
          </a:p>
          <a:p>
            <a:pPr lvl="1"/>
            <a:r>
              <a:rPr lang="de-CH" sz="2400" dirty="0"/>
              <a:t>BSCCO semiconductor tape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5E3B2E-CA7D-4D9E-9BDD-C3702D47F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731485" y="2914200"/>
            <a:ext cx="4822479" cy="271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819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EC1F3-7A73-4109-8B73-BC4895F8F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2: Identify which is the superconducting tape?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5582DF-AC9D-4C83-B8B6-4EF56C18E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2" y="2065215"/>
            <a:ext cx="5202595" cy="3601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30FE61-4850-4979-90F4-D16290815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65215"/>
            <a:ext cx="5443194" cy="32789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4568ED-ED75-4EBA-80BD-2382A89FD3BD}"/>
              </a:ext>
            </a:extLst>
          </p:cNvPr>
          <p:cNvSpPr txBox="1"/>
          <p:nvPr/>
        </p:nvSpPr>
        <p:spPr>
          <a:xfrm>
            <a:off x="4693920" y="5831439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Copper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B09468-E0D8-4986-8820-87426CE19FFB}"/>
              </a:ext>
            </a:extLst>
          </p:cNvPr>
          <p:cNvSpPr txBox="1"/>
          <p:nvPr/>
        </p:nvSpPr>
        <p:spPr>
          <a:xfrm>
            <a:off x="1692979" y="5831439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Stainless Steel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F3CB29-318A-4F4B-88FE-AC164414A80D}"/>
              </a:ext>
            </a:extLst>
          </p:cNvPr>
          <p:cNvSpPr txBox="1"/>
          <p:nvPr/>
        </p:nvSpPr>
        <p:spPr>
          <a:xfrm>
            <a:off x="3495040" y="5831439"/>
            <a:ext cx="603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S. C.</a:t>
            </a:r>
            <a:endParaRPr lang="en-US" dirty="0"/>
          </a:p>
        </p:txBody>
      </p:sp>
      <p:sp>
        <p:nvSpPr>
          <p:cNvPr id="10" name="Thought Bubble: Cloud 9">
            <a:extLst>
              <a:ext uri="{FF2B5EF4-FFF2-40B4-BE49-F238E27FC236}">
                <a16:creationId xmlns:a16="http://schemas.microsoft.com/office/drawing/2014/main" id="{083E65D2-9BD7-4E7F-85CC-51AC6E343844}"/>
              </a:ext>
            </a:extLst>
          </p:cNvPr>
          <p:cNvSpPr/>
          <p:nvPr/>
        </p:nvSpPr>
        <p:spPr>
          <a:xfrm>
            <a:off x="5888872" y="5509205"/>
            <a:ext cx="2015608" cy="1013800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/>
              <a:t>First Assumption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77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772A8-F88C-428D-98DB-4D575665A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2: ‘Tape 1’ is the superconducting tape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2DF749-F5E7-406F-AD57-D9BEBA6B46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2" y="2165475"/>
            <a:ext cx="5712309" cy="36016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32E4A0-325C-4D0C-896F-491F3DC3D777}"/>
              </a:ext>
            </a:extLst>
          </p:cNvPr>
          <p:cNvSpPr txBox="1"/>
          <p:nvPr/>
        </p:nvSpPr>
        <p:spPr>
          <a:xfrm>
            <a:off x="614084" y="5925011"/>
            <a:ext cx="5870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Therefore, Tape 1 is the Superconducting Tape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B2CC3F-E938-418A-A4F1-976EB185F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4152" y="2165475"/>
            <a:ext cx="5279809" cy="31888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48907C-DC06-4257-83CE-FF3DCE172EF2}"/>
              </a:ext>
            </a:extLst>
          </p:cNvPr>
          <p:cNvSpPr txBox="1"/>
          <p:nvPr/>
        </p:nvSpPr>
        <p:spPr>
          <a:xfrm>
            <a:off x="7395933" y="5443940"/>
            <a:ext cx="3719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Superconductor has metallic resistive above critical temperature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809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07669-BD39-4E39-B6A8-45E12BAA4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3: Critical Current Measurement</a:t>
            </a:r>
            <a:endParaRPr lang="en-US" dirty="0"/>
          </a:p>
        </p:txBody>
      </p:sp>
      <p:pic>
        <p:nvPicPr>
          <p:cNvPr id="4" name="20180302_113035">
            <a:hlinkClick r:id="" action="ppaction://media"/>
            <a:extLst>
              <a:ext uri="{FF2B5EF4-FFF2-40B4-BE49-F238E27FC236}">
                <a16:creationId xmlns:a16="http://schemas.microsoft.com/office/drawing/2014/main" id="{B3850762-25B2-4D74-9105-DAAFC53902F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11021" y="2296159"/>
            <a:ext cx="6099787" cy="3431223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960BD8-57D9-40A4-BC6E-6011E39C2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705" y="2296159"/>
            <a:ext cx="5160990" cy="258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E7FA5-8BC8-4885-8A3E-B7103ACED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3: Critical Current Measurement</a:t>
            </a:r>
            <a:endParaRPr lang="en-US" dirty="0"/>
          </a:p>
        </p:txBody>
      </p:sp>
      <p:pic>
        <p:nvPicPr>
          <p:cNvPr id="6" name="Content Placeholder 5" descr="A picture containing indoor, table, knife, weapon&#10;&#10;Description generated with very high confidence">
            <a:extLst>
              <a:ext uri="{FF2B5EF4-FFF2-40B4-BE49-F238E27FC236}">
                <a16:creationId xmlns:a16="http://schemas.microsoft.com/office/drawing/2014/main" id="{E3712F37-4959-4242-9698-4FAD1B214D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5664"/>
          <a:stretch/>
        </p:blipFill>
        <p:spPr>
          <a:xfrm>
            <a:off x="581192" y="2477606"/>
            <a:ext cx="5514808" cy="3678238"/>
          </a:xfrm>
        </p:spPr>
      </p:pic>
    </p:spTree>
    <p:extLst>
      <p:ext uri="{BB962C8B-B14F-4D97-AF65-F5344CB8AC3E}">
        <p14:creationId xmlns:p14="http://schemas.microsoft.com/office/powerpoint/2010/main" val="163914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B76E6-8E55-4532-B4C9-362459A30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latin typeface="Segoe UI Light" panose="020B0702040204020203" pitchFamily="34" charset="0"/>
                <a:ea typeface="Segoe UI Light" panose="020B0702040204020203" pitchFamily="34" charset="0"/>
                <a:cs typeface="Segoe UI" panose="020B0502040204020203" pitchFamily="34" charset="0"/>
              </a:rPr>
              <a:t>Introduction to Superconductor</a:t>
            </a:r>
            <a:endParaRPr lang="en-US" dirty="0">
              <a:latin typeface="Segoe UI Light" panose="020B0702040204020203" pitchFamily="34" charset="0"/>
              <a:ea typeface="Segoe UI Light" panose="020B07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 2"/>
          <p:cNvSpPr/>
          <p:nvPr/>
        </p:nvSpPr>
        <p:spPr>
          <a:xfrm>
            <a:off x="838200" y="1461299"/>
            <a:ext cx="1046284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D24726"/>
                </a:solidFill>
                <a:latin typeface="Segoe UI Semibold" panose="020B0702040204020203" pitchFamily="34" charset="0"/>
                <a:ea typeface="Segoe UI Semibold" panose="020B0702040204020203" pitchFamily="34" charset="0"/>
                <a:cs typeface="Segoe UI" panose="020B0502040204020203" pitchFamily="34" charset="0"/>
              </a:rPr>
              <a:t>Conducting Metal vs Superconductor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850250" y="1876798"/>
            <a:ext cx="10465450" cy="4000000"/>
          </a:xfrm>
          <a:prstGeom prst="rect">
            <a:avLst/>
          </a:prstGeom>
          <a:ln w="57150">
            <a:noFill/>
          </a:ln>
        </p:spPr>
        <p:txBody>
          <a:bodyPr vert="horz" lIns="91440" tIns="45720" rIns="91440" bIns="45720" numCol="1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Property of Superconductor Below Critical Temperature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Electrical Resistance = 0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Meissner Effect </a:t>
            </a:r>
          </a:p>
        </p:txBody>
      </p:sp>
      <p:pic>
        <p:nvPicPr>
          <p:cNvPr id="1032" name="Picture 8" descr="http://www.okayama-u.ac.jp/user/akimitsu/achievements/study/sc/chara/fig1_eng.gif">
            <a:extLst>
              <a:ext uri="{FF2B5EF4-FFF2-40B4-BE49-F238E27FC236}">
                <a16:creationId xmlns:a16="http://schemas.microsoft.com/office/drawing/2014/main" id="{5DF171B3-AFA9-45A5-B497-E7FD88D82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57" y="3320820"/>
            <a:ext cx="4419992" cy="284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65FB3A-A5FF-4300-B660-F3E991A8F1B9}"/>
              </a:ext>
            </a:extLst>
          </p:cNvPr>
          <p:cNvSpPr txBox="1"/>
          <p:nvPr/>
        </p:nvSpPr>
        <p:spPr>
          <a:xfrm>
            <a:off x="834260" y="6167295"/>
            <a:ext cx="8547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http://www.okayama-u.ac.jp/user/akimitsu/achievements/study_sc_chara_eng.html</a:t>
            </a:r>
          </a:p>
        </p:txBody>
      </p:sp>
      <p:pic>
        <p:nvPicPr>
          <p:cNvPr id="1034" name="Picture 10" descr="Meissner Effect diagram">
            <a:extLst>
              <a:ext uri="{FF2B5EF4-FFF2-40B4-BE49-F238E27FC236}">
                <a16:creationId xmlns:a16="http://schemas.microsoft.com/office/drawing/2014/main" id="{88DF504A-FF85-4684-AED0-D9B0887F6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396" y="3320820"/>
            <a:ext cx="285750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03D6F9-C12E-4AC1-BC8C-9F3AF2B73E9D}"/>
              </a:ext>
            </a:extLst>
          </p:cNvPr>
          <p:cNvSpPr txBox="1"/>
          <p:nvPr/>
        </p:nvSpPr>
        <p:spPr>
          <a:xfrm>
            <a:off x="8374371" y="294053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Meissner 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866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C9ACD-AF63-41AF-992D-2739F5A0B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Type i and type ii superconductors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46F3F-47FE-42F5-9281-26E7CE3AA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dirty="0"/>
              <a:t>Type I </a:t>
            </a:r>
          </a:p>
          <a:p>
            <a:pPr lvl="1"/>
            <a:r>
              <a:rPr lang="de-CH" sz="1800" dirty="0"/>
              <a:t>Surface energy is positive</a:t>
            </a:r>
          </a:p>
          <a:p>
            <a:pPr lvl="1"/>
            <a:r>
              <a:rPr lang="de-CH" sz="1800" dirty="0"/>
              <a:t>Perfect Diamagnetism</a:t>
            </a:r>
          </a:p>
          <a:p>
            <a:pPr lvl="1"/>
            <a:r>
              <a:rPr lang="de-CH" sz="1800" dirty="0"/>
              <a:t>Superconductivity is lost above a Critical Field Hc</a:t>
            </a:r>
          </a:p>
          <a:p>
            <a:r>
              <a:rPr lang="de-CH" dirty="0"/>
              <a:t>Type II</a:t>
            </a:r>
            <a:endParaRPr lang="en-US" dirty="0"/>
          </a:p>
          <a:p>
            <a:pPr lvl="1"/>
            <a:r>
              <a:rPr lang="de-CH" sz="1800" dirty="0"/>
              <a:t>Surface energy is negative</a:t>
            </a:r>
          </a:p>
          <a:p>
            <a:pPr lvl="1"/>
            <a:r>
              <a:rPr lang="de-CH" sz="1800" dirty="0"/>
              <a:t>Magnetic fields can penetrate </a:t>
            </a:r>
          </a:p>
          <a:p>
            <a:pPr lvl="1"/>
            <a:r>
              <a:rPr lang="de-CH" sz="1800" dirty="0"/>
              <a:t>Two critical fields (H</a:t>
            </a:r>
            <a:r>
              <a:rPr lang="de-CH" sz="1800" baseline="-25000" dirty="0"/>
              <a:t>c1</a:t>
            </a:r>
            <a:r>
              <a:rPr lang="de-CH" sz="1800" dirty="0"/>
              <a:t> and H</a:t>
            </a:r>
            <a:r>
              <a:rPr lang="de-CH" sz="1800" baseline="-25000" dirty="0"/>
              <a:t>c2</a:t>
            </a:r>
            <a:r>
              <a:rPr lang="de-CH" sz="1800" dirty="0"/>
              <a:t>)</a:t>
            </a:r>
          </a:p>
          <a:p>
            <a:pPr lvl="1"/>
            <a:r>
              <a:rPr lang="de-CH" sz="1800" dirty="0"/>
              <a:t>Below Hc1, behaves as Type I superconductor</a:t>
            </a:r>
          </a:p>
          <a:p>
            <a:pPr lvl="1"/>
            <a:r>
              <a:rPr lang="de-CH" sz="1800" dirty="0"/>
              <a:t>Heigher critical magnetic field (H</a:t>
            </a:r>
            <a:r>
              <a:rPr lang="de-CH" sz="1800" baseline="-25000" dirty="0"/>
              <a:t>c2</a:t>
            </a:r>
            <a:r>
              <a:rPr lang="de-CH" sz="1800" dirty="0"/>
              <a:t>)</a:t>
            </a:r>
          </a:p>
          <a:p>
            <a:pPr lvl="1"/>
            <a:r>
              <a:rPr lang="de-CH" sz="1800" dirty="0"/>
              <a:t>Superconductivity is lost above H</a:t>
            </a:r>
            <a:r>
              <a:rPr lang="de-CH" sz="1800" baseline="-25000" dirty="0"/>
              <a:t>c2</a:t>
            </a:r>
            <a:r>
              <a:rPr lang="de-CH" sz="18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B9339C-DC94-48F9-9CB1-441807055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899920"/>
            <a:ext cx="5949517" cy="475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97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C550C-01A9-469F-87A4-FD817BFBC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Example of ‘Type i’ and ‘type ii’ superconductors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37BAB7-7CDF-48D0-9F1F-F56721922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588" y="1951758"/>
            <a:ext cx="9176572" cy="45698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E84C0F-924C-42B0-AB4C-0459CA41D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51758"/>
            <a:ext cx="2517588" cy="490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057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2A8A5-8D83-4D34-A83E-C184F3306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High Temperature and low temperature superconductors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A9614-B4CF-459A-9122-4A47E5318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LTS material (niobium-titanium alloy)</a:t>
            </a:r>
          </a:p>
          <a:p>
            <a:pPr lvl="1"/>
            <a:r>
              <a:rPr lang="en-US" dirty="0"/>
              <a:t>Liquid helium at 4.2 K</a:t>
            </a:r>
          </a:p>
          <a:p>
            <a:r>
              <a:rPr lang="en-US" dirty="0"/>
              <a:t>HTS material (bismuth-based, copper oxide ceramic)</a:t>
            </a:r>
          </a:p>
          <a:p>
            <a:pPr lvl="1"/>
            <a:r>
              <a:rPr lang="en-US" dirty="0"/>
              <a:t>Liquid nitrogen at 77 K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3F3813-E544-45CB-BBC6-30D5ECD76B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330"/>
          <a:stretch/>
        </p:blipFill>
        <p:spPr>
          <a:xfrm>
            <a:off x="5994399" y="2392740"/>
            <a:ext cx="5835684" cy="376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40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B0B92-E2F1-4560-BBD6-6479968FA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Critical surface of hts and lts superconductors</a:t>
            </a:r>
            <a:endParaRPr lang="en-US" dirty="0"/>
          </a:p>
        </p:txBody>
      </p:sp>
      <p:pic>
        <p:nvPicPr>
          <p:cNvPr id="4098" name="Picture 2" descr="Image result for critical surface superconductors hts lts">
            <a:extLst>
              <a:ext uri="{FF2B5EF4-FFF2-40B4-BE49-F238E27FC236}">
                <a16:creationId xmlns:a16="http://schemas.microsoft.com/office/drawing/2014/main" id="{B658E1CE-C5C9-40B3-A9E5-B6BF565698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" t="16148" r="2334" b="7407"/>
          <a:stretch/>
        </p:blipFill>
        <p:spPr bwMode="auto">
          <a:xfrm>
            <a:off x="5921208" y="2586027"/>
            <a:ext cx="5689600" cy="344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423AE7-D99B-4A64-84CD-196CDD534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52" y="2084342"/>
            <a:ext cx="4514910" cy="445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99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9A95A-117E-4D05-BACC-AEC5FD39F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Use of type ii superconductor for practical work</a:t>
            </a:r>
            <a:endParaRPr lang="en-US" dirty="0"/>
          </a:p>
        </p:txBody>
      </p:sp>
      <p:pic>
        <p:nvPicPr>
          <p:cNvPr id="5" name="Content Placeholder 4" descr="A close up of a logo&#10;&#10;Description generated with high confidence">
            <a:extLst>
              <a:ext uri="{FF2B5EF4-FFF2-40B4-BE49-F238E27FC236}">
                <a16:creationId xmlns:a16="http://schemas.microsoft.com/office/drawing/2014/main" id="{2B4D9651-C995-47A5-8FDE-D4E3598EDC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4773" y="2748439"/>
            <a:ext cx="5857875" cy="3295650"/>
          </a:xfrm>
        </p:spPr>
      </p:pic>
      <p:pic>
        <p:nvPicPr>
          <p:cNvPr id="5122" name="Picture 2" descr="https://astrobites.org/wp-content/uploads/2017/12/p2000d267g24001-278x300.jpg">
            <a:extLst>
              <a:ext uri="{FF2B5EF4-FFF2-40B4-BE49-F238E27FC236}">
                <a16:creationId xmlns:a16="http://schemas.microsoft.com/office/drawing/2014/main" id="{521EE25E-EAFB-4514-AD6E-F28058616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2" y="2372519"/>
            <a:ext cx="4042728" cy="43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086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B2F04-45C4-4D12-A630-D23FD82B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1: Levitation with zero field cooling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C762E-C0AB-449C-A889-DC736B6CF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Levitation with Zero Field Cooling</a:t>
            </a:r>
          </a:p>
          <a:p>
            <a:pPr lvl="1"/>
            <a:r>
              <a:rPr lang="de-CH" dirty="0"/>
              <a:t>Repulsive force while bring magnet near (Meissner Effect)</a:t>
            </a:r>
          </a:p>
          <a:p>
            <a:pPr lvl="1"/>
            <a:r>
              <a:rPr lang="de-CH" dirty="0"/>
              <a:t>Push the magnet hard, and the magnet is pinned to the SC surface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FEB135-3DA7-46B8-9556-688DC9D3A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611" y="3429000"/>
            <a:ext cx="4749196" cy="24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892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6B7D7-8DEA-4EEE-8E4B-DA93C6ACA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Activity 1: Levitation with field cooling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7C4B1-34F1-46BF-A2AC-2257F5FAC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Levitation with Field Cooling</a:t>
            </a:r>
          </a:p>
          <a:p>
            <a:pPr lvl="1"/>
            <a:r>
              <a:rPr lang="de-CH" dirty="0"/>
              <a:t>Magnet is on-top of YBCO without interaction</a:t>
            </a:r>
          </a:p>
          <a:p>
            <a:pPr lvl="1"/>
            <a:r>
              <a:rPr lang="de-CH" dirty="0"/>
              <a:t>Pour Liquid Nitrogen</a:t>
            </a:r>
          </a:p>
          <a:p>
            <a:pPr lvl="1"/>
            <a:r>
              <a:rPr lang="de-CH" dirty="0"/>
              <a:t>Magnet is levitated </a:t>
            </a:r>
            <a:endParaRPr lang="en-US" dirty="0"/>
          </a:p>
        </p:txBody>
      </p:sp>
      <p:pic>
        <p:nvPicPr>
          <p:cNvPr id="4" name="20180302_141021">
            <a:hlinkClick r:id="" action="ppaction://media"/>
            <a:extLst>
              <a:ext uri="{FF2B5EF4-FFF2-40B4-BE49-F238E27FC236}">
                <a16:creationId xmlns:a16="http://schemas.microsoft.com/office/drawing/2014/main" id="{E51B8DCC-2556-47A5-A1A7-15920997570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84962" y="2180496"/>
            <a:ext cx="6539205" cy="367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2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QuickStarte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Web870B</Template>
  <TotalTime>333</TotalTime>
  <Words>446</Words>
  <Application>Microsoft Office PowerPoint</Application>
  <PresentationFormat>Widescreen</PresentationFormat>
  <Paragraphs>73</Paragraphs>
  <Slides>15</Slides>
  <Notes>2</Notes>
  <HiddenSlides>2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Gill Sans MT</vt:lpstr>
      <vt:lpstr>Segoe UI</vt:lpstr>
      <vt:lpstr>Segoe UI Light</vt:lpstr>
      <vt:lpstr>Segoe UI Semibold</vt:lpstr>
      <vt:lpstr>Segoe UI Semilight</vt:lpstr>
      <vt:lpstr>Wingdings 2</vt:lpstr>
      <vt:lpstr>Dividend</vt:lpstr>
      <vt:lpstr>QuickStarter Theme</vt:lpstr>
      <vt:lpstr>Measuring the Properties of Superconductors</vt:lpstr>
      <vt:lpstr>Introduction to Superconductor</vt:lpstr>
      <vt:lpstr>Type i and type ii superconductors</vt:lpstr>
      <vt:lpstr>Example of ‘Type i’ and ‘type ii’ superconductors</vt:lpstr>
      <vt:lpstr>High Temperature and low temperature superconductors</vt:lpstr>
      <vt:lpstr>Critical surface of hts and lts superconductors</vt:lpstr>
      <vt:lpstr>Use of type ii superconductor for practical work</vt:lpstr>
      <vt:lpstr>Activity 1: Levitation with zero field cooling</vt:lpstr>
      <vt:lpstr>Activity 1: Levitation with field cooling </vt:lpstr>
      <vt:lpstr>Activity 1: suspension</vt:lpstr>
      <vt:lpstr>Activity 2: Electrical resistance of a superconductor</vt:lpstr>
      <vt:lpstr>Activity 2: Identify which is the superconducting tape?</vt:lpstr>
      <vt:lpstr>Activity 2: ‘Tape 1’ is the superconducting tape</vt:lpstr>
      <vt:lpstr>Activity 3: Critical Current Measurement</vt:lpstr>
      <vt:lpstr>Activity 3: Critical Current Measurement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the Properties of Superconductors</dc:title>
  <dc:creator>Rakesh Chandra Prajapati</dc:creator>
  <cp:lastModifiedBy>Rakesh Chandra Prajapati</cp:lastModifiedBy>
  <cp:revision>28</cp:revision>
  <dcterms:created xsi:type="dcterms:W3CDTF">2018-03-12T04:17:10Z</dcterms:created>
  <dcterms:modified xsi:type="dcterms:W3CDTF">2018-03-12T09:50:56Z</dcterms:modified>
</cp:coreProperties>
</file>