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handoutMasterIdLst>
    <p:handoutMasterId r:id="rId25"/>
  </p:handoutMasterIdLst>
  <p:sldIdLst>
    <p:sldId id="256" r:id="rId2"/>
    <p:sldId id="258" r:id="rId3"/>
    <p:sldId id="727" r:id="rId4"/>
    <p:sldId id="740" r:id="rId5"/>
    <p:sldId id="760" r:id="rId6"/>
    <p:sldId id="761" r:id="rId7"/>
    <p:sldId id="762" r:id="rId8"/>
    <p:sldId id="742" r:id="rId9"/>
    <p:sldId id="736" r:id="rId10"/>
    <p:sldId id="741" r:id="rId11"/>
    <p:sldId id="735" r:id="rId12"/>
    <p:sldId id="757" r:id="rId13"/>
    <p:sldId id="758" r:id="rId14"/>
    <p:sldId id="751" r:id="rId15"/>
    <p:sldId id="759" r:id="rId16"/>
    <p:sldId id="752" r:id="rId17"/>
    <p:sldId id="753" r:id="rId18"/>
    <p:sldId id="754" r:id="rId19"/>
    <p:sldId id="755" r:id="rId20"/>
    <p:sldId id="685" r:id="rId21"/>
    <p:sldId id="718" r:id="rId22"/>
    <p:sldId id="703" r:id="rId23"/>
  </p:sldIdLst>
  <p:sldSz cx="9144000" cy="6858000" type="screen4x3"/>
  <p:notesSz cx="7099300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 userDrawn="1">
          <p15:clr>
            <a:srgbClr val="A4A3A4"/>
          </p15:clr>
        </p15:guide>
        <p15:guide id="2" pos="2236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99"/>
    <a:srgbClr val="00CC99"/>
    <a:srgbClr val="FF0066"/>
    <a:srgbClr val="3366FF"/>
    <a:srgbClr val="DEB212"/>
    <a:srgbClr val="0055A0"/>
    <a:srgbClr val="DEB683"/>
    <a:srgbClr val="00B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947" autoAdjust="0"/>
  </p:normalViewPr>
  <p:slideViewPr>
    <p:cSldViewPr snapToGrid="0" snapToObjects="1">
      <p:cViewPr varScale="1">
        <p:scale>
          <a:sx n="74" d="100"/>
          <a:sy n="74" d="100"/>
        </p:scale>
        <p:origin x="1290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napToObjects="1">
      <p:cViewPr varScale="1">
        <p:scale>
          <a:sx n="90" d="100"/>
          <a:sy n="90" d="100"/>
        </p:scale>
        <p:origin x="-3546" y="-96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76363" cy="511730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1295" y="1"/>
            <a:ext cx="3076363" cy="511730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A796D7F2-88DC-4A50-B66E-E611B952E417}" type="datetimeFigureOut">
              <a:rPr lang="fr-CH" smtClean="0"/>
              <a:pPr/>
              <a:t>12.02.2018</a:t>
            </a:fld>
            <a:endParaRPr lang="fr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721107"/>
            <a:ext cx="3076363" cy="511730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1295" y="9721107"/>
            <a:ext cx="3076363" cy="511730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0284DB7B-B258-4F38-AC7F-494BA55C6564}" type="slidenum">
              <a:rPr lang="fr-CH" smtClean="0"/>
              <a:pPr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164866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76363" cy="511730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5" y="1"/>
            <a:ext cx="3076363" cy="511730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087DC90D-32FD-420A-B91D-0B18B92AADE6}" type="datetimeFigureOut">
              <a:rPr lang="fr-CH" smtClean="0"/>
              <a:pPr/>
              <a:t>12.02.2018</a:t>
            </a:fld>
            <a:endParaRPr lang="fr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0600" y="766763"/>
            <a:ext cx="5118100" cy="3838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9" tIns="47380" rIns="94759" bIns="47380" rtlCol="0" anchor="ctr"/>
          <a:lstStyle/>
          <a:p>
            <a:endParaRPr lang="fr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1" y="4861442"/>
            <a:ext cx="5679440" cy="4605576"/>
          </a:xfrm>
          <a:prstGeom prst="rect">
            <a:avLst/>
          </a:prstGeom>
        </p:spPr>
        <p:txBody>
          <a:bodyPr vert="horz" lIns="94759" tIns="47380" rIns="94759" bIns="4738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721107"/>
            <a:ext cx="3076363" cy="511730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5" y="9721107"/>
            <a:ext cx="3076363" cy="511730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4F910EFC-3EE3-4663-9DF9-12732E88D659}" type="slidenum">
              <a:rPr lang="fr-CH" smtClean="0"/>
              <a:pPr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6886268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pPr/>
              <a:t>2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6677219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018890" y="6526097"/>
            <a:ext cx="1711704" cy="337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1D8A7FB5-5464-40BF-9CEC-1DBD37080AF6}" type="datetime3">
              <a:rPr lang="en-US" smtClean="0"/>
              <a:t>12 February 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996800" y="6520070"/>
            <a:ext cx="3538756" cy="337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Joint Universities Accelerator School, Archamps, February , 2018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7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47200"/>
          </a:xfrm>
        </p:spPr>
        <p:txBody>
          <a:bodyPr anchor="ctr">
            <a:noAutofit/>
          </a:bodyPr>
          <a:lstStyle>
            <a:lvl1pPr algn="ctr">
              <a:defRPr sz="2800" b="1">
                <a:solidFill>
                  <a:srgbClr val="3366FF"/>
                </a:solidFill>
                <a:latin typeface="+mn-lt"/>
              </a:defRPr>
            </a:lvl1pPr>
          </a:lstStyle>
          <a:p>
            <a:r>
              <a:rPr kumimoji="0" lang="fr-CH" dirty="0" smtClean="0"/>
              <a:t>Click to </a:t>
            </a:r>
            <a:r>
              <a:rPr kumimoji="0" lang="fr-CH" dirty="0" err="1" smtClean="0"/>
              <a:t>edit</a:t>
            </a:r>
            <a:r>
              <a:rPr kumimoji="0" lang="fr-CH" dirty="0" smtClean="0"/>
              <a:t> Master </a:t>
            </a:r>
            <a:r>
              <a:rPr kumimoji="0" lang="fr-CH" dirty="0" err="1" smtClean="0"/>
              <a:t>title</a:t>
            </a:r>
            <a:r>
              <a:rPr kumimoji="0" lang="fr-CH" dirty="0" smtClean="0"/>
              <a:t> style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848431" y="6526097"/>
            <a:ext cx="1711703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64047CF2-53EE-4FB3-860A-B2C3F7340566}" type="datetime3">
              <a:rPr lang="en-US" smtClean="0"/>
              <a:t>12 February 2018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Joint Universities Accelerator School, Archamps, February , 2018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840480" y="6526096"/>
            <a:ext cx="1719655" cy="339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71F7BA7A-1D4F-4C0B-A465-11C9B6B7035A}" type="datetime3">
              <a:rPr lang="en-US" smtClean="0"/>
              <a:t>12 February 2018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69"/>
            <a:ext cx="2895600" cy="339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Joint Universities Accelerator School, Archamps, February , 2018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69"/>
            <a:ext cx="501424" cy="339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848431" y="6534048"/>
            <a:ext cx="1711704" cy="3239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32D1FF65-14BB-4632-87E9-4940B62F30DC}" type="datetime3">
              <a:rPr lang="en-US" smtClean="0"/>
              <a:t>12 February 2018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8021"/>
            <a:ext cx="2895600" cy="3239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Joint Universities Accelerator School, Archamps, February , 2018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8021"/>
            <a:ext cx="501424" cy="3239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840481" y="6526097"/>
            <a:ext cx="1719654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B17C8A65-ECC9-47B4-ABC5-FAD4B737A9F6}" type="datetime3">
              <a:rPr lang="en-US" smtClean="0"/>
              <a:t>12 February 2018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Joint Universities Accelerator School, Archamps, February , 2018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840481" y="6526097"/>
            <a:ext cx="171965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F6568B53-C4F1-4CA8-8FC5-46A9AD221354}" type="datetime3">
              <a:rPr lang="en-US" smtClean="0"/>
              <a:t>12 February 2018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Joint Universities Accelerator School, Archamps, February , 2018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840481" y="6526097"/>
            <a:ext cx="171965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69FFAB94-D18F-4182-9F25-76C2C2D333BF}" type="datetime3">
              <a:rPr lang="en-US" smtClean="0"/>
              <a:t>12 February 2018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Joint Universities Accelerator School, Archamps, February , 2018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848431" y="6526098"/>
            <a:ext cx="1711703" cy="331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CA2EAE81-CC39-489E-AEB5-2674AD58E8FA}" type="datetime3">
              <a:rPr lang="en-US" smtClean="0"/>
              <a:t>12 February 2018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1"/>
            <a:ext cx="2895600" cy="331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Joint Universities Accelerator School, Archamps, February , 2018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1"/>
            <a:ext cx="501424" cy="331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3840480" y="6526097"/>
            <a:ext cx="1719655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9EB44BF2-C8D3-4AB0-AAF5-CA62FE5FA28B}" type="datetime3">
              <a:rPr lang="en-US" smtClean="0"/>
              <a:t>12 February 2018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639956" y="6520070"/>
            <a:ext cx="2895600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Joint Universities Accelerator School, Archamps, February , 2018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42576" y="6520070"/>
            <a:ext cx="50142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 anchor="ctr"/>
          <a:lstStyle>
            <a:lvl1pPr algn="ctr">
              <a:defRPr sz="4600">
                <a:solidFill>
                  <a:srgbClr val="3366FF"/>
                </a:solidFill>
                <a:latin typeface="+mn-lt"/>
              </a:defRPr>
            </a:lvl1pPr>
          </a:lstStyle>
          <a:p>
            <a:r>
              <a:rPr kumimoji="0" lang="fr-CH" dirty="0" smtClean="0"/>
              <a:t>Click to </a:t>
            </a:r>
            <a:r>
              <a:rPr kumimoji="0" lang="fr-CH" dirty="0" err="1" smtClean="0"/>
              <a:t>edit</a:t>
            </a:r>
            <a:r>
              <a:rPr kumimoji="0" lang="fr-CH" dirty="0" smtClean="0"/>
              <a:t> Master </a:t>
            </a:r>
            <a:r>
              <a:rPr kumimoji="0" lang="fr-CH" dirty="0" err="1" smtClean="0"/>
              <a:t>title</a:t>
            </a:r>
            <a:r>
              <a:rPr kumimoji="0" lang="fr-CH" dirty="0" smtClean="0"/>
              <a:t> style</a:t>
            </a:r>
            <a:endParaRPr kumimoji="0" lang="en-US" dirty="0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746831" y="6508567"/>
            <a:ext cx="1711703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67415465-E81A-40A1-995F-6B231E0A1587}" type="datetime3">
              <a:rPr lang="en-US" smtClean="0"/>
              <a:t>12 February 2018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924800" y="6520070"/>
            <a:ext cx="3610756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Joint Universities Accelerator School, Archamps, February , 2018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840480" y="6519740"/>
            <a:ext cx="1677725" cy="3382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B02EE32A-D712-4E3E-A256-8C2D8D20921C}" type="datetime3">
              <a:rPr lang="en-US" smtClean="0"/>
              <a:t>12 February 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61329" y="6519740"/>
            <a:ext cx="2854518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Joint Universities Accelerator School, Archamps, February , 2018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19740"/>
            <a:ext cx="501424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643180" y="6438102"/>
            <a:ext cx="2549471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900" i="1" baseline="0" dirty="0" smtClean="0">
                <a:solidFill>
                  <a:schemeClr val="bg1"/>
                </a:solidFill>
              </a:rPr>
              <a:t>Vacuum, Surfaces &amp; </a:t>
            </a:r>
            <a:r>
              <a:rPr lang="fr-CH" sz="900" i="1" baseline="0" dirty="0" err="1" smtClean="0">
                <a:solidFill>
                  <a:schemeClr val="bg1"/>
                </a:solidFill>
              </a:rPr>
              <a:t>Coatings</a:t>
            </a:r>
            <a:r>
              <a:rPr lang="fr-CH" sz="900" i="1" baseline="0" dirty="0" smtClean="0">
                <a:solidFill>
                  <a:schemeClr val="bg1"/>
                </a:solidFill>
              </a:rPr>
              <a:t> Group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1000" baseline="0" dirty="0" err="1" smtClean="0">
                <a:solidFill>
                  <a:schemeClr val="bg1"/>
                </a:solidFill>
              </a:rPr>
              <a:t>Technology</a:t>
            </a:r>
            <a:r>
              <a:rPr lang="fr-CH" sz="1000" baseline="0" dirty="0" smtClean="0">
                <a:solidFill>
                  <a:schemeClr val="bg1"/>
                </a:solidFill>
              </a:rPr>
              <a:t> </a:t>
            </a:r>
            <a:r>
              <a:rPr lang="fr-CH" sz="1000" baseline="0" dirty="0" err="1" smtClean="0">
                <a:solidFill>
                  <a:schemeClr val="bg1"/>
                </a:solidFill>
              </a:rPr>
              <a:t>Department</a:t>
            </a:r>
            <a:endParaRPr lang="fr-CH" sz="1000" baseline="0" dirty="0" smtClean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4" r:id="rId15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image" Target="../media/image22.png"/><Relationship Id="rId7" Type="http://schemas.openxmlformats.org/officeDocument/2006/relationships/image" Target="../media/image26.jpeg"/><Relationship Id="rId2" Type="http://schemas.openxmlformats.org/officeDocument/2006/relationships/slideLayout" Target="../slideLayouts/slideLayout10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Relationship Id="rId9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hyperlink" Target="http://molflow.web.cern.ch/" TargetMode="External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Joint Universities Accelerator School, Archamps, February , 2018</a:t>
            </a:r>
            <a:endParaRPr lang="en-US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BDE852EE-CFEA-4058-9581-758309784377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TE-VSC </a:t>
            </a:r>
            <a:r>
              <a:rPr lang="en-US" dirty="0" err="1"/>
              <a:t>o</a:t>
            </a:r>
            <a:r>
              <a:rPr lang="en-US" dirty="0" err="1" smtClean="0"/>
              <a:t>rganisation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62330" y="599846"/>
            <a:ext cx="3907016" cy="554211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09728" y="911929"/>
            <a:ext cx="3920947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latin typeface="Calibri"/>
                <a:cs typeface="Calibri"/>
              </a:rPr>
              <a:t>Group management</a:t>
            </a:r>
          </a:p>
          <a:p>
            <a:r>
              <a:rPr lang="en-US" sz="2000" dirty="0" smtClean="0">
                <a:latin typeface="Calibri"/>
                <a:cs typeface="Calibri"/>
              </a:rPr>
              <a:t>+ 5 sections:</a:t>
            </a:r>
          </a:p>
          <a:p>
            <a:endParaRPr lang="en-US" sz="2000" dirty="0">
              <a:latin typeface="Calibri"/>
              <a:cs typeface="Calibri"/>
            </a:endParaRPr>
          </a:p>
          <a:p>
            <a:r>
              <a:rPr lang="en-US" sz="2000" dirty="0" smtClean="0">
                <a:latin typeface="Calibri"/>
                <a:cs typeface="Calibri"/>
              </a:rPr>
              <a:t>Vacuum studies and measurements</a:t>
            </a:r>
          </a:p>
          <a:p>
            <a:endParaRPr lang="en-US" sz="2000" dirty="0">
              <a:latin typeface="Calibri"/>
              <a:cs typeface="Calibri"/>
            </a:endParaRPr>
          </a:p>
          <a:p>
            <a:r>
              <a:rPr lang="en-US" sz="2000" dirty="0" smtClean="0">
                <a:latin typeface="Calibri"/>
                <a:cs typeface="Calibri"/>
              </a:rPr>
              <a:t>Beam vacuum operation</a:t>
            </a:r>
          </a:p>
          <a:p>
            <a:endParaRPr lang="en-US" sz="2000" dirty="0">
              <a:latin typeface="Calibri"/>
              <a:cs typeface="Calibri"/>
            </a:endParaRPr>
          </a:p>
          <a:p>
            <a:r>
              <a:rPr lang="en-US" sz="2000" dirty="0" smtClean="0">
                <a:latin typeface="Calibri"/>
                <a:cs typeface="Calibri"/>
              </a:rPr>
              <a:t>Design, logistics &amp; methods</a:t>
            </a:r>
          </a:p>
          <a:p>
            <a:endParaRPr lang="en-US" sz="2000" dirty="0">
              <a:latin typeface="Calibri"/>
              <a:cs typeface="Calibri"/>
            </a:endParaRPr>
          </a:p>
          <a:p>
            <a:r>
              <a:rPr lang="en-US" sz="2000" dirty="0" smtClean="0">
                <a:latin typeface="Calibri"/>
                <a:cs typeface="Calibri"/>
              </a:rPr>
              <a:t>Interlock, controls &amp; monitoring</a:t>
            </a:r>
          </a:p>
          <a:p>
            <a:endParaRPr lang="en-US" sz="2000" dirty="0">
              <a:latin typeface="Calibri"/>
              <a:cs typeface="Calibri"/>
            </a:endParaRPr>
          </a:p>
          <a:p>
            <a:r>
              <a:rPr lang="en-US" sz="2000" dirty="0" smtClean="0">
                <a:latin typeface="Calibri"/>
                <a:cs typeface="Calibri"/>
              </a:rPr>
              <a:t>Surface, chemistry &amp; coatings</a:t>
            </a:r>
            <a:endParaRPr lang="en-US" sz="20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146020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Joint Universities Accelerator School, Archamps, February , 2018</a:t>
            </a:r>
            <a:endParaRPr lang="en-US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BDE852EE-CFEA-4058-9581-758309784377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Laboratory activities: pump down</a:t>
            </a:r>
            <a:endParaRPr lang="en-US" dirty="0"/>
          </a:p>
        </p:txBody>
      </p:sp>
      <p:sp>
        <p:nvSpPr>
          <p:cNvPr id="6" name="Rectangle 20"/>
          <p:cNvSpPr>
            <a:spLocks noChangeArrowheads="1"/>
          </p:cNvSpPr>
          <p:nvPr/>
        </p:nvSpPr>
        <p:spPr bwMode="auto">
          <a:xfrm>
            <a:off x="35840" y="488883"/>
            <a:ext cx="849971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 typeface="Arial" pitchFamily="34" charset="0"/>
              <a:buChar char="•"/>
            </a:pPr>
            <a:r>
              <a:rPr lang="en-US" sz="1600" dirty="0"/>
              <a:t> </a:t>
            </a:r>
            <a:r>
              <a:rPr lang="en-US" sz="1600" dirty="0" smtClean="0"/>
              <a:t>Pump down of a vacuum system:</a:t>
            </a:r>
          </a:p>
          <a:p>
            <a:pPr>
              <a:buClr>
                <a:srgbClr val="00CC99"/>
              </a:buClr>
              <a:buFont typeface="Arial" pitchFamily="34" charset="0"/>
              <a:buChar char="•"/>
            </a:pPr>
            <a:endParaRPr lang="en-US" sz="800" dirty="0"/>
          </a:p>
          <a:p>
            <a:pPr lvl="1">
              <a:buClr>
                <a:srgbClr val="00CC99"/>
              </a:buClr>
              <a:buFont typeface="Arial" pitchFamily="34" charset="0"/>
              <a:buChar char="•"/>
            </a:pPr>
            <a:r>
              <a:rPr lang="en-US" sz="1600" dirty="0" smtClean="0"/>
              <a:t> start pumping</a:t>
            </a:r>
            <a:endParaRPr lang="en-US" sz="1600" dirty="0"/>
          </a:p>
          <a:p>
            <a:pPr lvl="1">
              <a:buClr>
                <a:srgbClr val="00CC99"/>
              </a:buClr>
              <a:buFont typeface="Arial" pitchFamily="34" charset="0"/>
              <a:buChar char="•"/>
            </a:pPr>
            <a:r>
              <a:rPr lang="en-US" sz="1600" dirty="0" smtClean="0"/>
              <a:t> open roughing valve</a:t>
            </a:r>
            <a:endParaRPr lang="en-US" sz="1600" dirty="0"/>
          </a:p>
          <a:p>
            <a:pPr lvl="1">
              <a:buClr>
                <a:srgbClr val="00CC99"/>
              </a:buClr>
              <a:buFont typeface="Arial" pitchFamily="34" charset="0"/>
              <a:buChar char="•"/>
            </a:pPr>
            <a:r>
              <a:rPr lang="en-US" sz="1600" dirty="0" smtClean="0"/>
              <a:t> expected pump down curve</a:t>
            </a:r>
          </a:p>
        </p:txBody>
      </p:sp>
      <p:pic>
        <p:nvPicPr>
          <p:cNvPr id="14" name="Picture 5" descr="IMG_423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68514" y="1893832"/>
            <a:ext cx="6746456" cy="4084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442096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Joint Universities Accelerator School, Archamps, February , 2018</a:t>
            </a:r>
            <a:endParaRPr lang="en-US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BDE852EE-CFEA-4058-9581-758309784377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Laboratory activities: leak detection</a:t>
            </a:r>
            <a:endParaRPr lang="en-US" dirty="0"/>
          </a:p>
        </p:txBody>
      </p:sp>
      <p:sp>
        <p:nvSpPr>
          <p:cNvPr id="6" name="Rectangle 20"/>
          <p:cNvSpPr>
            <a:spLocks noChangeArrowheads="1"/>
          </p:cNvSpPr>
          <p:nvPr/>
        </p:nvSpPr>
        <p:spPr bwMode="auto">
          <a:xfrm>
            <a:off x="142860" y="455339"/>
            <a:ext cx="849971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 typeface="Arial" pitchFamily="34" charset="0"/>
              <a:buChar char="•"/>
            </a:pPr>
            <a:r>
              <a:rPr lang="en-US" sz="1600" dirty="0"/>
              <a:t> </a:t>
            </a:r>
            <a:r>
              <a:rPr lang="en-US" sz="1600" dirty="0" smtClean="0"/>
              <a:t>How to locate / identify leaks in a vacuum system ?</a:t>
            </a:r>
            <a:endParaRPr lang="en-US" sz="1600" dirty="0"/>
          </a:p>
        </p:txBody>
      </p:sp>
      <p:grpSp>
        <p:nvGrpSpPr>
          <p:cNvPr id="7" name="Group 6"/>
          <p:cNvGrpSpPr/>
          <p:nvPr/>
        </p:nvGrpSpPr>
        <p:grpSpPr>
          <a:xfrm>
            <a:off x="5823516" y="1568738"/>
            <a:ext cx="3069772" cy="3980553"/>
            <a:chOff x="4571999" y="1015415"/>
            <a:chExt cx="4173311" cy="5196803"/>
          </a:xfrm>
        </p:grpSpPr>
        <p:grpSp>
          <p:nvGrpSpPr>
            <p:cNvPr id="8" name="Group 7"/>
            <p:cNvGrpSpPr/>
            <p:nvPr/>
          </p:nvGrpSpPr>
          <p:grpSpPr>
            <a:xfrm>
              <a:off x="4571999" y="1015415"/>
              <a:ext cx="4173311" cy="4911372"/>
              <a:chOff x="4628828" y="1027090"/>
              <a:chExt cx="4173311" cy="4911372"/>
            </a:xfrm>
          </p:grpSpPr>
          <p:pic>
            <p:nvPicPr>
              <p:cNvPr id="10" name="Picture 9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628828" y="1027090"/>
                <a:ext cx="4173311" cy="4888951"/>
              </a:xfrm>
              <a:prstGeom prst="rect">
                <a:avLst/>
              </a:prstGeom>
            </p:spPr>
          </p:pic>
          <p:pic>
            <p:nvPicPr>
              <p:cNvPr id="11" name="Picture 10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466029" y="4104442"/>
                <a:ext cx="1505068" cy="1834020"/>
              </a:xfrm>
              <a:prstGeom prst="rect">
                <a:avLst/>
              </a:prstGeom>
            </p:spPr>
          </p:pic>
        </p:grpSp>
        <p:sp>
          <p:nvSpPr>
            <p:cNvPr id="9" name="Text Box 31"/>
            <p:cNvSpPr txBox="1">
              <a:spLocks noChangeArrowheads="1"/>
            </p:cNvSpPr>
            <p:nvPr/>
          </p:nvSpPr>
          <p:spPr bwMode="auto">
            <a:xfrm>
              <a:off x="6094583" y="5873670"/>
              <a:ext cx="2214578" cy="3385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435" tIns="45717" rIns="91435" bIns="45717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sz="1600" b="1" dirty="0" smtClean="0">
                  <a:solidFill>
                    <a:srgbClr val="00CC99"/>
                  </a:solidFill>
                  <a:latin typeface="Times New Roman" pitchFamily="18" charset="0"/>
                  <a:cs typeface="Times New Roman" pitchFamily="18" charset="0"/>
                </a:rPr>
                <a:t>He leak detector</a:t>
              </a:r>
              <a:endParaRPr lang="en-US" sz="1600" b="1" dirty="0">
                <a:solidFill>
                  <a:srgbClr val="00CC99"/>
                </a:solidFill>
                <a:latin typeface="Times New Roman" pitchFamily="18" charset="0"/>
              </a:endParaRPr>
            </a:p>
          </p:txBody>
        </p:sp>
      </p:grpSp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1183" y="886806"/>
            <a:ext cx="4902555" cy="2347520"/>
          </a:xfrm>
          <a:prstGeom prst="rect">
            <a:avLst/>
          </a:prstGeom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168" y="3695964"/>
            <a:ext cx="2358698" cy="1817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" name="Group 4"/>
          <p:cNvGrpSpPr>
            <a:grpSpLocks/>
          </p:cNvGrpSpPr>
          <p:nvPr/>
        </p:nvGrpSpPr>
        <p:grpSpPr bwMode="auto">
          <a:xfrm>
            <a:off x="2852551" y="3659742"/>
            <a:ext cx="2855253" cy="1889549"/>
            <a:chOff x="1144" y="1191"/>
            <a:chExt cx="4232" cy="2697"/>
          </a:xfrm>
        </p:grpSpPr>
        <p:pic>
          <p:nvPicPr>
            <p:cNvPr id="14" name="Picture 5"/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15" y="1191"/>
              <a:ext cx="3661" cy="26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aphicFrame>
          <p:nvGraphicFramePr>
            <p:cNvPr id="15" name="Object 6"/>
            <p:cNvGraphicFramePr>
              <a:graphicFrameLocks noChangeAspect="1"/>
            </p:cNvGraphicFramePr>
            <p:nvPr/>
          </p:nvGraphicFramePr>
          <p:xfrm>
            <a:off x="1144" y="1824"/>
            <a:ext cx="1325" cy="169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6519" name="Photo Editor Photo" r:id="rId8" imgW="1190476" imgH="1286055" progId="MSPhotoEd.3">
                    <p:embed/>
                  </p:oleObj>
                </mc:Choice>
                <mc:Fallback>
                  <p:oleObj name="Photo Editor Photo" r:id="rId8" imgW="1190476" imgH="1286055" progId="MSPhotoEd.3">
                    <p:embed/>
                    <p:pic>
                      <p:nvPicPr>
                        <p:cNvPr id="11" name="Object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44" y="1824"/>
                          <a:ext cx="1325" cy="169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6" name="Line 7"/>
            <p:cNvSpPr>
              <a:spLocks noChangeShapeType="1"/>
            </p:cNvSpPr>
            <p:nvPr/>
          </p:nvSpPr>
          <p:spPr bwMode="auto">
            <a:xfrm>
              <a:off x="2496" y="1872"/>
              <a:ext cx="672" cy="5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/>
            <a:p>
              <a:endParaRPr lang="en-GB" sz="1662"/>
            </a:p>
          </p:txBody>
        </p:sp>
        <p:sp>
          <p:nvSpPr>
            <p:cNvPr id="17" name="Line 8"/>
            <p:cNvSpPr>
              <a:spLocks noChangeShapeType="1"/>
            </p:cNvSpPr>
            <p:nvPr/>
          </p:nvSpPr>
          <p:spPr bwMode="auto">
            <a:xfrm flipV="1">
              <a:off x="2480" y="2688"/>
              <a:ext cx="688" cy="83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/>
            <a:p>
              <a:endParaRPr lang="en-GB" sz="1662"/>
            </a:p>
          </p:txBody>
        </p:sp>
      </p:grpSp>
    </p:spTree>
    <p:extLst>
      <p:ext uri="{BB962C8B-B14F-4D97-AF65-F5344CB8AC3E}">
        <p14:creationId xmlns:p14="http://schemas.microsoft.com/office/powerpoint/2010/main" val="31539461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Joint Universities Accelerator School, Archamps, February , 2018</a:t>
            </a:r>
            <a:endParaRPr lang="en-US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BDE852EE-CFEA-4058-9581-758309784377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Laboratory activities: gas analysis</a:t>
            </a:r>
            <a:endParaRPr lang="en-US" dirty="0"/>
          </a:p>
        </p:txBody>
      </p:sp>
      <p:sp>
        <p:nvSpPr>
          <p:cNvPr id="6" name="Rectangle 20"/>
          <p:cNvSpPr>
            <a:spLocks noChangeArrowheads="1"/>
          </p:cNvSpPr>
          <p:nvPr/>
        </p:nvSpPr>
        <p:spPr bwMode="auto">
          <a:xfrm>
            <a:off x="142860" y="627667"/>
            <a:ext cx="849971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 typeface="Arial" pitchFamily="34" charset="0"/>
              <a:buChar char="•"/>
            </a:pPr>
            <a:r>
              <a:rPr lang="en-US" sz="1600" dirty="0" smtClean="0"/>
              <a:t> is my residual gas reasonable ?</a:t>
            </a:r>
          </a:p>
          <a:p>
            <a:pPr>
              <a:buClr>
                <a:srgbClr val="00CC99"/>
              </a:buClr>
              <a:buFont typeface="Arial" pitchFamily="34" charset="0"/>
              <a:buChar char="•"/>
            </a:pPr>
            <a:r>
              <a:rPr lang="en-US" sz="1600" dirty="0"/>
              <a:t> </a:t>
            </a:r>
            <a:r>
              <a:rPr lang="en-US" sz="1600" dirty="0" smtClean="0"/>
              <a:t>Estimation of the partial pressure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791" y="1046688"/>
            <a:ext cx="8448497" cy="4688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38206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Joint Universities Accelerator School, Archamps, February , 2018</a:t>
            </a:r>
            <a:endParaRPr lang="en-US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BDE852EE-CFEA-4058-9581-758309784377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Laboratory activities: vacuum gauge</a:t>
            </a:r>
            <a:endParaRPr lang="en-US" dirty="0"/>
          </a:p>
        </p:txBody>
      </p:sp>
      <p:sp>
        <p:nvSpPr>
          <p:cNvPr id="6" name="Rectangle 20"/>
          <p:cNvSpPr>
            <a:spLocks noChangeArrowheads="1"/>
          </p:cNvSpPr>
          <p:nvPr/>
        </p:nvSpPr>
        <p:spPr bwMode="auto">
          <a:xfrm>
            <a:off x="142860" y="744710"/>
            <a:ext cx="849971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 typeface="Arial" pitchFamily="34" charset="0"/>
              <a:buChar char="•"/>
            </a:pPr>
            <a:r>
              <a:rPr lang="en-US" sz="1600" dirty="0"/>
              <a:t> </a:t>
            </a:r>
            <a:r>
              <a:rPr lang="en-US" sz="1600" dirty="0" smtClean="0"/>
              <a:t>Vacuum gauges descriptions</a:t>
            </a:r>
          </a:p>
          <a:p>
            <a:pPr>
              <a:buClr>
                <a:srgbClr val="00CC99"/>
              </a:buClr>
              <a:buFont typeface="Arial" pitchFamily="34" charset="0"/>
              <a:buChar char="•"/>
            </a:pPr>
            <a:endParaRPr lang="en-US" sz="1600" dirty="0"/>
          </a:p>
          <a:p>
            <a:pPr>
              <a:buClr>
                <a:srgbClr val="00CC99"/>
              </a:buClr>
              <a:buFont typeface="Arial" pitchFamily="34" charset="0"/>
              <a:buChar char="•"/>
            </a:pPr>
            <a:r>
              <a:rPr lang="en-US" sz="1600" dirty="0" smtClean="0"/>
              <a:t> Vacuum gauge calibration</a:t>
            </a:r>
          </a:p>
          <a:p>
            <a:pPr>
              <a:buClr>
                <a:srgbClr val="00CC99"/>
              </a:buClr>
              <a:buFont typeface="Arial" pitchFamily="34" charset="0"/>
              <a:buChar char="•"/>
            </a:pPr>
            <a:endParaRPr lang="en-US" sz="1600" dirty="0"/>
          </a:p>
          <a:p>
            <a:pPr>
              <a:buClr>
                <a:srgbClr val="00CC99"/>
              </a:buClr>
            </a:pPr>
            <a:endParaRPr lang="en-US" sz="16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9389" y="2162662"/>
            <a:ext cx="2159390" cy="284435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17812" y="2111456"/>
            <a:ext cx="1641234" cy="29726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6352901" y="2111456"/>
            <a:ext cx="2125415" cy="3042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29282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Joint Universities Accelerator School, Archamps, February , 2018</a:t>
            </a:r>
            <a:endParaRPr lang="en-US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BDE852EE-CFEA-4058-9581-758309784377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Laboratory activities: pumping speed measurement</a:t>
            </a:r>
            <a:endParaRPr lang="en-US" dirty="0"/>
          </a:p>
        </p:txBody>
      </p:sp>
      <p:sp>
        <p:nvSpPr>
          <p:cNvPr id="6" name="Rectangle 20"/>
          <p:cNvSpPr>
            <a:spLocks noChangeArrowheads="1"/>
          </p:cNvSpPr>
          <p:nvPr/>
        </p:nvSpPr>
        <p:spPr bwMode="auto">
          <a:xfrm>
            <a:off x="142860" y="744710"/>
            <a:ext cx="849971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 typeface="Arial" pitchFamily="34" charset="0"/>
              <a:buChar char="•"/>
            </a:pPr>
            <a:r>
              <a:rPr lang="en-US" sz="1600" dirty="0"/>
              <a:t> </a:t>
            </a:r>
            <a:r>
              <a:rPr lang="en-US" sz="1600" dirty="0" smtClean="0"/>
              <a:t>Pumping speed measurement</a:t>
            </a:r>
          </a:p>
          <a:p>
            <a:pPr>
              <a:buClr>
                <a:srgbClr val="00CC99"/>
              </a:buClr>
              <a:buFont typeface="Arial" pitchFamily="34" charset="0"/>
              <a:buChar char="•"/>
            </a:pPr>
            <a:endParaRPr lang="en-US" sz="1600" dirty="0"/>
          </a:p>
        </p:txBody>
      </p:sp>
      <p:pic>
        <p:nvPicPr>
          <p:cNvPr id="7" name="Picture 1" descr="C:\Documents and Settings\VB\Bureau\photos 11 fev\turbo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87492" y="1329484"/>
            <a:ext cx="3251990" cy="4334811"/>
          </a:xfrm>
          <a:prstGeom prst="rect">
            <a:avLst/>
          </a:prstGeom>
          <a:noFill/>
        </p:spPr>
      </p:pic>
      <p:pic>
        <p:nvPicPr>
          <p:cNvPr id="8" name="Picture 6" descr="IMG_421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8075" y="1388104"/>
            <a:ext cx="2790536" cy="4313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983872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Joint Universities Accelerator School, Archamps, February , 2018</a:t>
            </a:r>
            <a:endParaRPr lang="en-US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BDE852EE-CFEA-4058-9581-758309784377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of vacuum systems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24810" y="547200"/>
            <a:ext cx="889383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</a:t>
            </a:r>
            <a:r>
              <a:rPr lang="en-US" sz="1600" dirty="0" smtClean="0"/>
              <a:t>A test particle Monte-Carlo code for molecular flow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 smtClean="0"/>
              <a:t> </a:t>
            </a:r>
            <a:r>
              <a:rPr lang="en-US" sz="1600" dirty="0" smtClean="0">
                <a:hlinkClick r:id="rId2"/>
              </a:rPr>
              <a:t>http://molflow.web.cern.ch/</a:t>
            </a:r>
            <a:endParaRPr lang="en-US" sz="1600" dirty="0" smtClean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 smtClean="0"/>
              <a:t> R. </a:t>
            </a:r>
            <a:r>
              <a:rPr lang="en-US" sz="1600" dirty="0" err="1" smtClean="0"/>
              <a:t>Kersevan</a:t>
            </a:r>
            <a:r>
              <a:rPr lang="en-US" sz="1600" dirty="0" smtClean="0"/>
              <a:t> – M. </a:t>
            </a:r>
            <a:r>
              <a:rPr lang="en-US" sz="1600" dirty="0" err="1" smtClean="0"/>
              <a:t>Ady</a:t>
            </a:r>
            <a:endParaRPr lang="en-US" sz="1600" dirty="0" smtClean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US" sz="1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2752" y="1457092"/>
            <a:ext cx="6931478" cy="4671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00841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Joint Universities Accelerator School, Archamps, February , 2018</a:t>
            </a:r>
            <a:endParaRPr lang="en-US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BDE852EE-CFEA-4058-9581-758309784377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1: creating geometry</a:t>
            </a:r>
            <a:endParaRPr lang="en-US" dirty="0"/>
          </a:p>
        </p:txBody>
      </p:sp>
      <p:pic>
        <p:nvPicPr>
          <p:cNvPr id="7" name="Picture 1" descr="pasted-imag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525" y="1845097"/>
            <a:ext cx="3259336" cy="33631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8" name="Picture 2" descr="pasted-image.pd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4648" y="1859608"/>
            <a:ext cx="2968005" cy="33620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" name="Rectangle 4"/>
          <p:cNvSpPr>
            <a:spLocks/>
          </p:cNvSpPr>
          <p:nvPr/>
        </p:nvSpPr>
        <p:spPr bwMode="auto">
          <a:xfrm>
            <a:off x="1799333" y="1363551"/>
            <a:ext cx="681277" cy="418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35719" tIns="35719" rIns="35719" bIns="35719" anchor="ctr">
            <a:spAutoFit/>
          </a:bodyPr>
          <a:lstStyle/>
          <a:p>
            <a:r>
              <a:rPr lang="en-US" altLang="en-US" sz="2250"/>
              <a:t>CAD</a:t>
            </a:r>
          </a:p>
        </p:txBody>
      </p:sp>
      <p:sp>
        <p:nvSpPr>
          <p:cNvPr id="10" name="Rectangle 5"/>
          <p:cNvSpPr>
            <a:spLocks/>
          </p:cNvSpPr>
          <p:nvPr/>
        </p:nvSpPr>
        <p:spPr bwMode="auto">
          <a:xfrm>
            <a:off x="6213947" y="1376945"/>
            <a:ext cx="1218283" cy="418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35719" tIns="35719" rIns="35719" bIns="35719" anchor="ctr">
            <a:spAutoFit/>
          </a:bodyPr>
          <a:lstStyle/>
          <a:p>
            <a:r>
              <a:rPr lang="en-US" altLang="en-US" sz="2250"/>
              <a:t>Molflow+</a:t>
            </a:r>
          </a:p>
        </p:txBody>
      </p:sp>
      <p:sp>
        <p:nvSpPr>
          <p:cNvPr id="11" name="AutoShape 6"/>
          <p:cNvSpPr>
            <a:spLocks/>
          </p:cNvSpPr>
          <p:nvPr/>
        </p:nvSpPr>
        <p:spPr bwMode="auto">
          <a:xfrm>
            <a:off x="3872137" y="2982516"/>
            <a:ext cx="1462236" cy="892969"/>
          </a:xfrm>
          <a:prstGeom prst="rightArrow">
            <a:avLst>
              <a:gd name="adj1" fmla="val 32000"/>
              <a:gd name="adj2" fmla="val 101889"/>
            </a:avLst>
          </a:prstGeom>
          <a:solidFill>
            <a:srgbClr val="80878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9" tIns="35719" rIns="35719" bIns="35719" anchor="ctr"/>
          <a:lstStyle/>
          <a:p>
            <a:r>
              <a:rPr lang="en-US" altLang="en-US" sz="1406">
                <a:solidFill>
                  <a:srgbClr val="FFFFFF"/>
                </a:solidFill>
                <a:latin typeface="Gill Sans SemiBold" charset="0"/>
                <a:ea typeface="Gill Sans SemiBold" charset="0"/>
                <a:cs typeface="Gill Sans SemiBold" charset="0"/>
                <a:sym typeface="Gill Sans SemiBold" charset="0"/>
              </a:rPr>
              <a:t>STL format</a:t>
            </a:r>
          </a:p>
        </p:txBody>
      </p:sp>
    </p:spTree>
    <p:extLst>
      <p:ext uri="{BB962C8B-B14F-4D97-AF65-F5344CB8AC3E}">
        <p14:creationId xmlns:p14="http://schemas.microsoft.com/office/powerpoint/2010/main" val="32396577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Joint Universities Accelerator School, Archamps, February , 2018</a:t>
            </a:r>
            <a:endParaRPr lang="en-US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BDE852EE-CFEA-4058-9581-758309784377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2: adding physics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2518" y="489545"/>
            <a:ext cx="6858957" cy="5566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38415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Joint Universities Accelerator School, Archamps, February , 2018</a:t>
            </a:r>
            <a:endParaRPr lang="en-US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BDE852EE-CFEA-4058-9581-758309784377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3: simulation and results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1175" y="746151"/>
            <a:ext cx="6721649" cy="487394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655325" y="5620091"/>
            <a:ext cx="2443298" cy="4817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31" dirty="0"/>
              <a:t>100k molecules</a:t>
            </a:r>
          </a:p>
        </p:txBody>
      </p:sp>
    </p:spTree>
    <p:extLst>
      <p:ext uri="{BB962C8B-B14F-4D97-AF65-F5344CB8AC3E}">
        <p14:creationId xmlns:p14="http://schemas.microsoft.com/office/powerpoint/2010/main" val="5115438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ChangeArrowheads="1"/>
          </p:cNvSpPr>
          <p:nvPr/>
        </p:nvSpPr>
        <p:spPr bwMode="auto">
          <a:xfrm>
            <a:off x="1" y="192883"/>
            <a:ext cx="9144000" cy="15644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203" tIns="46811" rIns="92203" bIns="46811" anchor="ctr"/>
          <a:lstStyle/>
          <a:p>
            <a:pPr algn="ctr" defTabSz="975990"/>
            <a:r>
              <a:rPr lang="en-US" sz="3700" smtClean="0">
                <a:solidFill>
                  <a:srgbClr val="FF0066"/>
                </a:solidFill>
                <a:latin typeface="+mj-lt"/>
              </a:rPr>
              <a:t>Practical </a:t>
            </a:r>
            <a:r>
              <a:rPr lang="en-US" sz="3700" dirty="0" smtClean="0">
                <a:solidFill>
                  <a:srgbClr val="FF0066"/>
                </a:solidFill>
                <a:latin typeface="+mj-lt"/>
              </a:rPr>
              <a:t>Days</a:t>
            </a:r>
          </a:p>
          <a:p>
            <a:pPr algn="ctr" defTabSz="975990"/>
            <a:r>
              <a:rPr lang="en-US" sz="3700" dirty="0" smtClean="0">
                <a:solidFill>
                  <a:srgbClr val="FF0066"/>
                </a:solidFill>
                <a:latin typeface="+mj-lt"/>
              </a:rPr>
              <a:t>Vacuum Systems</a:t>
            </a:r>
            <a:endParaRPr lang="fr-FR" sz="3900" dirty="0">
              <a:solidFill>
                <a:srgbClr val="FF0066"/>
              </a:solidFill>
            </a:endParaRPr>
          </a:p>
        </p:txBody>
      </p:sp>
      <p:sp>
        <p:nvSpPr>
          <p:cNvPr id="83971" name="Rectangle 3"/>
          <p:cNvSpPr>
            <a:spLocks noChangeArrowheads="1"/>
          </p:cNvSpPr>
          <p:nvPr/>
        </p:nvSpPr>
        <p:spPr bwMode="auto">
          <a:xfrm>
            <a:off x="0" y="1830224"/>
            <a:ext cx="914400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203" tIns="46811" rIns="92203" bIns="46811"/>
          <a:lstStyle/>
          <a:p>
            <a:pPr marL="334787" indent="-334787" algn="ctr" defTabSz="975990">
              <a:spcBef>
                <a:spcPct val="20000"/>
              </a:spcBef>
            </a:pPr>
            <a:r>
              <a:rPr lang="en-US" sz="2900" dirty="0">
                <a:solidFill>
                  <a:schemeClr val="accent2"/>
                </a:solidFill>
              </a:rPr>
              <a:t> </a:t>
            </a:r>
            <a:r>
              <a:rPr lang="en-US" sz="2900" dirty="0">
                <a:solidFill>
                  <a:srgbClr val="3366FF"/>
                </a:solidFill>
              </a:rPr>
              <a:t>V. </a:t>
            </a:r>
            <a:r>
              <a:rPr lang="en-US" sz="2900" dirty="0" smtClean="0">
                <a:solidFill>
                  <a:srgbClr val="3366FF"/>
                </a:solidFill>
              </a:rPr>
              <a:t>Baglin</a:t>
            </a:r>
            <a:endParaRPr lang="en-US" sz="3100" dirty="0">
              <a:solidFill>
                <a:srgbClr val="3366FF"/>
              </a:solidFill>
            </a:endParaRPr>
          </a:p>
        </p:txBody>
      </p:sp>
      <p:sp>
        <p:nvSpPr>
          <p:cNvPr id="83973" name="Rectangle 5"/>
          <p:cNvSpPr>
            <a:spLocks noChangeArrowheads="1"/>
          </p:cNvSpPr>
          <p:nvPr/>
        </p:nvSpPr>
        <p:spPr bwMode="auto">
          <a:xfrm>
            <a:off x="0" y="2378864"/>
            <a:ext cx="9144000" cy="3686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9365" tIns="45392" rIns="89365" bIns="45392">
            <a:spAutoFit/>
          </a:bodyPr>
          <a:lstStyle/>
          <a:p>
            <a:pPr algn="ctr" defTabSz="975990"/>
            <a:r>
              <a:rPr lang="en-US" dirty="0">
                <a:solidFill>
                  <a:srgbClr val="00CC99"/>
                </a:solidFill>
              </a:rPr>
              <a:t>CERN </a:t>
            </a:r>
            <a:r>
              <a:rPr lang="en-US" dirty="0" smtClean="0">
                <a:solidFill>
                  <a:srgbClr val="00CC99"/>
                </a:solidFill>
              </a:rPr>
              <a:t>TE-VSC</a:t>
            </a:r>
            <a:r>
              <a:rPr lang="en-US" dirty="0">
                <a:solidFill>
                  <a:srgbClr val="00CC99"/>
                </a:solidFill>
              </a:rPr>
              <a:t>, Geneva</a:t>
            </a:r>
          </a:p>
        </p:txBody>
      </p:sp>
      <p:sp>
        <p:nvSpPr>
          <p:cNvPr id="83975" name="Line 7"/>
          <p:cNvSpPr>
            <a:spLocks noChangeShapeType="1"/>
          </p:cNvSpPr>
          <p:nvPr/>
        </p:nvSpPr>
        <p:spPr bwMode="auto">
          <a:xfrm>
            <a:off x="0" y="2850352"/>
            <a:ext cx="9144000" cy="0"/>
          </a:xfrm>
          <a:prstGeom prst="line">
            <a:avLst/>
          </a:prstGeom>
          <a:noFill/>
          <a:ln w="34925">
            <a:solidFill>
              <a:srgbClr val="FF0066"/>
            </a:solidFill>
            <a:round/>
            <a:headEnd/>
            <a:tailEnd/>
          </a:ln>
          <a:effectLst/>
        </p:spPr>
        <p:txBody>
          <a:bodyPr lIns="81711" tIns="40855" rIns="81711" bIns="40855"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4294967295"/>
          </p:nvPr>
        </p:nvSpPr>
        <p:spPr>
          <a:xfrm>
            <a:off x="8267384" y="6357958"/>
            <a:ext cx="509917" cy="365125"/>
          </a:xfrm>
          <a:prstGeom prst="rect">
            <a:avLst/>
          </a:prstGeom>
        </p:spPr>
        <p:txBody>
          <a:bodyPr/>
          <a:lstStyle/>
          <a:p>
            <a:pPr algn="r"/>
            <a:fld id="{F382CD8A-0A5B-4AE2-89AE-374FC8E42C3C}" type="slidenum">
              <a:rPr lang="en-US" sz="1200" smtClean="0">
                <a:solidFill>
                  <a:schemeClr val="bg1"/>
                </a:solidFill>
              </a:rPr>
              <a:pPr algn="r"/>
              <a:t>2</a:t>
            </a:fld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mtClean="0">
                <a:solidFill>
                  <a:schemeClr val="bg1"/>
                </a:solidFill>
              </a:rPr>
              <a:t>Joint Universities Accelerator School, Archamps, February , 2018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02192" y="3535693"/>
            <a:ext cx="4752975" cy="2152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813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Joint Universities Accelerator School, Archamps, February , 2018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0" y="1521560"/>
            <a:ext cx="9144000" cy="1989735"/>
          </a:xfrm>
        </p:spPr>
        <p:txBody>
          <a:bodyPr/>
          <a:lstStyle/>
          <a:p>
            <a:r>
              <a:rPr lang="en-GB" dirty="0" smtClean="0"/>
              <a:t>You are welcome to join our group</a:t>
            </a:r>
            <a:br>
              <a:rPr lang="en-GB" dirty="0" smtClean="0"/>
            </a:br>
            <a:r>
              <a:rPr lang="en-GB" dirty="0" smtClean="0"/>
              <a:t>for the practical days 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1194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14"/>
          <p:cNvSpPr>
            <a:spLocks noGrp="1"/>
          </p:cNvSpPr>
          <p:nvPr>
            <p:ph type="sldNum" sz="quarter" idx="4294967295"/>
          </p:nvPr>
        </p:nvSpPr>
        <p:spPr>
          <a:xfrm>
            <a:off x="8267384" y="6357958"/>
            <a:ext cx="509917" cy="365125"/>
          </a:xfrm>
          <a:prstGeom prst="rect">
            <a:avLst/>
          </a:prstGeom>
        </p:spPr>
        <p:txBody>
          <a:bodyPr/>
          <a:lstStyle/>
          <a:p>
            <a:pPr algn="r"/>
            <a:fld id="{F382CD8A-0A5B-4AE2-89AE-374FC8E42C3C}" type="slidenum">
              <a:rPr lang="en-US" sz="1200" smtClean="0">
                <a:solidFill>
                  <a:schemeClr val="bg1"/>
                </a:solidFill>
              </a:rPr>
              <a:pPr algn="r"/>
              <a:t>21</a:t>
            </a:fld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4315971" y="3429000"/>
            <a:ext cx="4461329" cy="359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1706" tIns="40853" rIns="81706" bIns="40853">
            <a:spAutoFit/>
          </a:bodyPr>
          <a:lstStyle/>
          <a:p>
            <a:r>
              <a:rPr lang="en-US" b="1" dirty="0">
                <a:solidFill>
                  <a:srgbClr val="FF0066"/>
                </a:solidFill>
              </a:rPr>
              <a:t>Thank you for your attention !!!</a:t>
            </a:r>
            <a:endParaRPr lang="en-US" b="1" dirty="0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mtClean="0">
                <a:solidFill>
                  <a:schemeClr val="bg1"/>
                </a:solidFill>
              </a:rPr>
              <a:t>Joint Universities Accelerator School, Archamps, February , 2018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6706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4294967295"/>
          </p:nvPr>
        </p:nvSpPr>
        <p:spPr>
          <a:xfrm>
            <a:off x="6248400" y="6519863"/>
            <a:ext cx="2895600" cy="338137"/>
          </a:xfrm>
        </p:spPr>
        <p:txBody>
          <a:bodyPr/>
          <a:lstStyle/>
          <a:p>
            <a:r>
              <a:rPr lang="en-GB" smtClean="0"/>
              <a:t>Joint Universities Accelerator School, Archamps, February , 2018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8642350" y="6519863"/>
            <a:ext cx="501650" cy="338137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4338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Joint Universities Accelerator School, Archamps, February , 2018</a:t>
            </a:r>
            <a:endParaRPr lang="en-US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BDE852EE-CFEA-4058-9581-758309784377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CERN accelerators complex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9539" y="1009496"/>
            <a:ext cx="6048873" cy="4546397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Joint Universities Accelerator School, Archamps, February , 2018</a:t>
            </a:r>
            <a:endParaRPr lang="en-US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BDE852EE-CFEA-4058-9581-758309784377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CERN vacuum systems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74321" y="4868864"/>
            <a:ext cx="86791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GB" b="1" dirty="0" smtClean="0"/>
              <a:t>2850</a:t>
            </a:r>
            <a:r>
              <a:rPr lang="en-GB" dirty="0" smtClean="0"/>
              <a:t> </a:t>
            </a:r>
            <a:r>
              <a:rPr lang="en-GB" dirty="0"/>
              <a:t>ion pumps, </a:t>
            </a:r>
            <a:r>
              <a:rPr lang="en-GB" b="1" dirty="0"/>
              <a:t>450</a:t>
            </a:r>
            <a:r>
              <a:rPr lang="en-GB" dirty="0"/>
              <a:t> </a:t>
            </a:r>
            <a:r>
              <a:rPr lang="en-GB" dirty="0" err="1" smtClean="0"/>
              <a:t>turbomolecular</a:t>
            </a:r>
            <a:r>
              <a:rPr lang="en-GB" dirty="0" smtClean="0"/>
              <a:t> pumps, </a:t>
            </a:r>
            <a:r>
              <a:rPr lang="en-GB" b="1" dirty="0" smtClean="0"/>
              <a:t>325</a:t>
            </a:r>
            <a:r>
              <a:rPr lang="en-GB" dirty="0" smtClean="0"/>
              <a:t> </a:t>
            </a:r>
            <a:r>
              <a:rPr lang="en-GB" dirty="0"/>
              <a:t>Ti sublimation </a:t>
            </a:r>
            <a:r>
              <a:rPr lang="en-GB" dirty="0" smtClean="0"/>
              <a:t>pumps,…</a:t>
            </a:r>
            <a:endParaRPr lang="en-GB" dirty="0"/>
          </a:p>
          <a:p>
            <a:pPr lvl="1"/>
            <a:r>
              <a:rPr lang="en-GB" b="1" dirty="0" smtClean="0"/>
              <a:t>6 Km </a:t>
            </a:r>
            <a:r>
              <a:rPr lang="en-GB" dirty="0" smtClean="0"/>
              <a:t>of NEG coated beam pipes, </a:t>
            </a:r>
            <a:r>
              <a:rPr lang="en-GB" b="1" dirty="0" smtClean="0"/>
              <a:t>2750</a:t>
            </a:r>
            <a:r>
              <a:rPr lang="en-GB" dirty="0" smtClean="0"/>
              <a:t> </a:t>
            </a:r>
            <a:r>
              <a:rPr lang="en-GB" dirty="0"/>
              <a:t>pressure gauges, </a:t>
            </a:r>
            <a:r>
              <a:rPr lang="en-GB" b="1" dirty="0"/>
              <a:t>40</a:t>
            </a:r>
            <a:r>
              <a:rPr lang="en-GB" dirty="0"/>
              <a:t> leak detectors and </a:t>
            </a:r>
            <a:r>
              <a:rPr lang="en-GB" b="1" dirty="0" smtClean="0"/>
              <a:t>100</a:t>
            </a:r>
            <a:r>
              <a:rPr lang="en-GB" dirty="0" smtClean="0"/>
              <a:t> RGAs,</a:t>
            </a:r>
            <a:r>
              <a:rPr lang="en-GB" b="1" dirty="0" smtClean="0"/>
              <a:t>1930</a:t>
            </a:r>
            <a:r>
              <a:rPr lang="en-GB" dirty="0" smtClean="0"/>
              <a:t> </a:t>
            </a:r>
            <a:r>
              <a:rPr lang="en-GB" dirty="0"/>
              <a:t>roughing valves and </a:t>
            </a:r>
            <a:r>
              <a:rPr lang="en-GB" b="1" dirty="0"/>
              <a:t>510</a:t>
            </a:r>
            <a:r>
              <a:rPr lang="en-GB" dirty="0"/>
              <a:t> gate sector </a:t>
            </a:r>
            <a:r>
              <a:rPr lang="en-GB" dirty="0" smtClean="0"/>
              <a:t>valves</a:t>
            </a:r>
            <a:endParaRPr lang="en-GB" dirty="0"/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773842"/>
            <a:ext cx="8066313" cy="3943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173942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Joint Universities Accelerator School, Archamps, February , 2018</a:t>
            </a:r>
            <a:endParaRPr lang="en-US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BDE852EE-CFEA-4058-9581-758309784377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Intersecting Storage Rings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08001" y="484867"/>
            <a:ext cx="8960717" cy="19697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sz="1600" dirty="0" smtClean="0"/>
              <a:t> Discovery of :</a:t>
            </a:r>
            <a:endParaRPr lang="en-GB" sz="1600" dirty="0" smtClean="0">
              <a:sym typeface="Wingdings" panose="05000000000000000000" pitchFamily="2" charset="2"/>
            </a:endParaRPr>
          </a:p>
          <a:p>
            <a:pPr lvl="1">
              <a:buClr>
                <a:srgbClr val="00CC99"/>
              </a:buClr>
              <a:buFontTx/>
              <a:buChar char="•"/>
            </a:pPr>
            <a:r>
              <a:rPr lang="en-GB" sz="1600" dirty="0">
                <a:sym typeface="Wingdings" panose="05000000000000000000" pitchFamily="2" charset="2"/>
              </a:rPr>
              <a:t> </a:t>
            </a:r>
            <a:r>
              <a:rPr lang="en-GB" sz="1600" dirty="0" smtClean="0">
                <a:solidFill>
                  <a:srgbClr val="FF3399"/>
                </a:solidFill>
                <a:sym typeface="Wingdings" panose="05000000000000000000" pitchFamily="2" charset="2"/>
              </a:rPr>
              <a:t>Vacuum stability </a:t>
            </a:r>
            <a:r>
              <a:rPr lang="en-GB" sz="1600" dirty="0" smtClean="0">
                <a:sym typeface="Wingdings" panose="05000000000000000000" pitchFamily="2" charset="2"/>
              </a:rPr>
              <a:t>and pressure runaway</a:t>
            </a:r>
          </a:p>
          <a:p>
            <a:pPr lvl="1">
              <a:buClr>
                <a:srgbClr val="00CC99"/>
              </a:buClr>
              <a:buFontTx/>
              <a:buChar char="•"/>
            </a:pPr>
            <a:r>
              <a:rPr lang="en-GB" sz="1600" dirty="0">
                <a:sym typeface="Wingdings" panose="05000000000000000000" pitchFamily="2" charset="2"/>
              </a:rPr>
              <a:t> </a:t>
            </a:r>
            <a:r>
              <a:rPr lang="en-GB" sz="1600" dirty="0" smtClean="0">
                <a:sym typeface="Wingdings" panose="05000000000000000000" pitchFamily="2" charset="2"/>
              </a:rPr>
              <a:t>Beam induced </a:t>
            </a:r>
            <a:r>
              <a:rPr lang="en-GB" sz="1600" dirty="0" smtClean="0">
                <a:solidFill>
                  <a:srgbClr val="FF3399"/>
                </a:solidFill>
                <a:sym typeface="Wingdings" panose="05000000000000000000" pitchFamily="2" charset="2"/>
              </a:rPr>
              <a:t>multipacting</a:t>
            </a:r>
            <a:r>
              <a:rPr lang="en-GB" sz="1600" dirty="0" smtClean="0">
                <a:sym typeface="Wingdings" panose="05000000000000000000" pitchFamily="2" charset="2"/>
              </a:rPr>
              <a:t> (electron cloud)</a:t>
            </a:r>
          </a:p>
          <a:p>
            <a:pPr lvl="1">
              <a:buClr>
                <a:srgbClr val="00CC99"/>
              </a:buClr>
            </a:pPr>
            <a:endParaRPr lang="en-GB" sz="800" dirty="0" smtClean="0">
              <a:sym typeface="Wingdings" panose="05000000000000000000" pitchFamily="2" charset="2"/>
            </a:endParaRPr>
          </a:p>
          <a:p>
            <a:pPr>
              <a:buClr>
                <a:srgbClr val="00CC99"/>
              </a:buClr>
              <a:buFontTx/>
              <a:buChar char="•"/>
            </a:pPr>
            <a:endParaRPr lang="en-GB" sz="800" dirty="0" smtClean="0">
              <a:sym typeface="Wingdings" panose="05000000000000000000" pitchFamily="2" charset="2"/>
            </a:endParaRPr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sz="1600" dirty="0">
                <a:sym typeface="Wingdings" panose="05000000000000000000" pitchFamily="2" charset="2"/>
              </a:rPr>
              <a:t> </a:t>
            </a:r>
            <a:r>
              <a:rPr lang="en-GB" sz="1600" dirty="0" smtClean="0">
                <a:sym typeface="Wingdings" panose="05000000000000000000" pitchFamily="2" charset="2"/>
              </a:rPr>
              <a:t>Developments of </a:t>
            </a:r>
            <a:r>
              <a:rPr lang="en-GB" sz="1600" dirty="0" smtClean="0">
                <a:solidFill>
                  <a:srgbClr val="FF3399"/>
                </a:solidFill>
                <a:sym typeface="Wingdings" panose="05000000000000000000" pitchFamily="2" charset="2"/>
              </a:rPr>
              <a:t>laboratory studies </a:t>
            </a:r>
            <a:r>
              <a:rPr lang="en-GB" sz="1600" dirty="0" smtClean="0">
                <a:sym typeface="Wingdings" panose="05000000000000000000" pitchFamily="2" charset="2"/>
              </a:rPr>
              <a:t>and </a:t>
            </a:r>
            <a:r>
              <a:rPr lang="en-GB" sz="1600" dirty="0" smtClean="0">
                <a:solidFill>
                  <a:srgbClr val="FF3399"/>
                </a:solidFill>
                <a:sym typeface="Wingdings" panose="05000000000000000000" pitchFamily="2" charset="2"/>
              </a:rPr>
              <a:t>cleaning methods</a:t>
            </a:r>
            <a:endParaRPr lang="en-GB" sz="1600" dirty="0" smtClean="0">
              <a:solidFill>
                <a:srgbClr val="FF3399"/>
              </a:solidFill>
            </a:endParaRPr>
          </a:p>
          <a:p>
            <a:pPr>
              <a:buClr>
                <a:srgbClr val="00CC99"/>
              </a:buClr>
              <a:buFontTx/>
              <a:buChar char="•"/>
            </a:pPr>
            <a:endParaRPr lang="en-GB" sz="1400" dirty="0" smtClean="0"/>
          </a:p>
          <a:p>
            <a:pPr lvl="1">
              <a:buClr>
                <a:srgbClr val="00CC99"/>
              </a:buClr>
            </a:pPr>
            <a:r>
              <a:rPr lang="en-GB" sz="1400" dirty="0" smtClean="0"/>
              <a:t> </a:t>
            </a:r>
          </a:p>
          <a:p>
            <a:pPr>
              <a:buClr>
                <a:srgbClr val="00CC99"/>
              </a:buClr>
            </a:pPr>
            <a:endParaRPr lang="en-GB" sz="1400" dirty="0" smtClean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9238" y="2288646"/>
            <a:ext cx="4227121" cy="340571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00" y="2288645"/>
            <a:ext cx="4455541" cy="340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42525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Joint Universities Accelerator School, Archamps, February , 2018</a:t>
            </a:r>
            <a:endParaRPr lang="en-US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BDE852EE-CFEA-4058-9581-758309784377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Large Electron Positron Collider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29943" y="574000"/>
            <a:ext cx="8960717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sz="1600" dirty="0" smtClean="0"/>
              <a:t> </a:t>
            </a:r>
            <a:r>
              <a:rPr lang="en-GB" sz="1600" dirty="0" smtClean="0">
                <a:solidFill>
                  <a:srgbClr val="FF3399"/>
                </a:solidFill>
              </a:rPr>
              <a:t>Synchrotron radiation </a:t>
            </a:r>
            <a:r>
              <a:rPr lang="en-GB" sz="1600" dirty="0" smtClean="0"/>
              <a:t>in LEP:</a:t>
            </a:r>
          </a:p>
          <a:p>
            <a:pPr lvl="1">
              <a:buClr>
                <a:srgbClr val="00CC99"/>
              </a:buClr>
              <a:buFontTx/>
              <a:buChar char="•"/>
            </a:pPr>
            <a:r>
              <a:rPr lang="en-GB" sz="1600" dirty="0"/>
              <a:t> F</a:t>
            </a:r>
            <a:r>
              <a:rPr lang="en-GB" sz="1600" dirty="0" smtClean="0"/>
              <a:t>rom 6 to 660 </a:t>
            </a:r>
            <a:r>
              <a:rPr lang="en-GB" sz="1600" dirty="0" err="1" smtClean="0"/>
              <a:t>keV</a:t>
            </a:r>
            <a:r>
              <a:rPr lang="en-GB" sz="1600" dirty="0" smtClean="0"/>
              <a:t> critical energy</a:t>
            </a:r>
          </a:p>
          <a:p>
            <a:pPr lvl="1">
              <a:buClr>
                <a:srgbClr val="00CC99"/>
              </a:buClr>
              <a:buFontTx/>
              <a:buChar char="•"/>
            </a:pPr>
            <a:r>
              <a:rPr lang="en-GB" sz="1600" dirty="0"/>
              <a:t> </a:t>
            </a:r>
            <a:r>
              <a:rPr lang="en-GB" sz="1600" dirty="0" smtClean="0"/>
              <a:t>Gas desorption studies </a:t>
            </a:r>
          </a:p>
          <a:p>
            <a:pPr>
              <a:buClr>
                <a:srgbClr val="00CC99"/>
              </a:buClr>
              <a:buFontTx/>
              <a:buChar char="•"/>
            </a:pPr>
            <a:endParaRPr lang="en-GB" sz="1600" dirty="0" smtClean="0">
              <a:sym typeface="Wingdings" panose="05000000000000000000" pitchFamily="2" charset="2"/>
            </a:endParaRPr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sz="1600" dirty="0" smtClean="0">
                <a:sym typeface="Wingdings" panose="05000000000000000000" pitchFamily="2" charset="2"/>
              </a:rPr>
              <a:t> Innovative pumping system</a:t>
            </a:r>
          </a:p>
          <a:p>
            <a:pPr lvl="1">
              <a:buClr>
                <a:srgbClr val="00CC99"/>
              </a:buClr>
              <a:buFontTx/>
              <a:buChar char="•"/>
            </a:pPr>
            <a:r>
              <a:rPr lang="en-GB" sz="1600" dirty="0">
                <a:sym typeface="Wingdings" panose="05000000000000000000" pitchFamily="2" charset="2"/>
              </a:rPr>
              <a:t> </a:t>
            </a:r>
            <a:r>
              <a:rPr lang="en-GB" sz="1600" dirty="0" smtClean="0">
                <a:sym typeface="Wingdings" panose="05000000000000000000" pitchFamily="2" charset="2"/>
              </a:rPr>
              <a:t>Antechamber with NEG pumping strip</a:t>
            </a:r>
          </a:p>
          <a:p>
            <a:pPr lvl="1">
              <a:buClr>
                <a:srgbClr val="00CC99"/>
              </a:buClr>
              <a:buFontTx/>
              <a:buChar char="•"/>
            </a:pPr>
            <a:r>
              <a:rPr lang="en-GB" sz="1600" dirty="0">
                <a:sym typeface="Wingdings" panose="05000000000000000000" pitchFamily="2" charset="2"/>
              </a:rPr>
              <a:t> </a:t>
            </a:r>
            <a:r>
              <a:rPr lang="en-GB" sz="1600" dirty="0" smtClean="0">
                <a:sym typeface="Wingdings" panose="05000000000000000000" pitchFamily="2" charset="2"/>
              </a:rPr>
              <a:t>Water cooled and lead shielded</a:t>
            </a:r>
            <a:endParaRPr lang="en-GB" sz="1600" dirty="0" smtClean="0"/>
          </a:p>
          <a:p>
            <a:pPr>
              <a:buClr>
                <a:srgbClr val="00CC99"/>
              </a:buClr>
              <a:buFontTx/>
              <a:buChar char="•"/>
            </a:pPr>
            <a:endParaRPr lang="en-GB" sz="1400" dirty="0" smtClean="0"/>
          </a:p>
          <a:p>
            <a:pPr lvl="1">
              <a:buClr>
                <a:srgbClr val="00CC99"/>
              </a:buClr>
            </a:pPr>
            <a:r>
              <a:rPr lang="en-GB" sz="1400" dirty="0" smtClean="0"/>
              <a:t> </a:t>
            </a:r>
          </a:p>
          <a:p>
            <a:pPr>
              <a:buClr>
                <a:srgbClr val="00CC99"/>
              </a:buClr>
            </a:pPr>
            <a:endParaRPr lang="en-GB" sz="1400" dirty="0" smtClean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01493" y="3387868"/>
            <a:ext cx="3654004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7428" y="608107"/>
            <a:ext cx="3492018" cy="253753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465" y="2479851"/>
            <a:ext cx="4741980" cy="3581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95348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Joint Universities Accelerator School, Archamps, February , 2018</a:t>
            </a:r>
            <a:endParaRPr lang="en-US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BDE852EE-CFEA-4058-9581-758309784377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Large Hardon Collider</a:t>
            </a:r>
            <a:endParaRPr lang="en-US" dirty="0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374630" y="471467"/>
            <a:ext cx="7668739" cy="5950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9999" tIns="50794" rIns="99999" bIns="50794">
            <a:spAutoFit/>
          </a:bodyPr>
          <a:lstStyle/>
          <a:p>
            <a:pPr defTabSz="1092314">
              <a:buClr>
                <a:srgbClr val="00CC99"/>
              </a:buClr>
              <a:buFontTx/>
              <a:buChar char="•"/>
            </a:pPr>
            <a:r>
              <a:rPr lang="en-US" sz="1600" dirty="0"/>
              <a:t> Cold bore (CB) at 1.9 K which </a:t>
            </a:r>
            <a:r>
              <a:rPr lang="en-US" sz="1600" dirty="0">
                <a:solidFill>
                  <a:srgbClr val="FF0066"/>
                </a:solidFill>
              </a:rPr>
              <a:t>ensures leak tightness</a:t>
            </a:r>
          </a:p>
          <a:p>
            <a:pPr defTabSz="1092314">
              <a:buClr>
                <a:srgbClr val="00CC99"/>
              </a:buClr>
              <a:buFontTx/>
              <a:buChar char="•"/>
            </a:pPr>
            <a:r>
              <a:rPr lang="en-US" sz="1600" dirty="0"/>
              <a:t> Beam screen (BS) at 5-20 K which </a:t>
            </a:r>
            <a:r>
              <a:rPr lang="en-US" sz="1600" dirty="0">
                <a:solidFill>
                  <a:srgbClr val="FF0066"/>
                </a:solidFill>
              </a:rPr>
              <a:t>intercepts thermal loads </a:t>
            </a:r>
            <a:r>
              <a:rPr lang="en-US" sz="1600" dirty="0"/>
              <a:t>and acts as a screen</a:t>
            </a: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6710799" y="1124370"/>
            <a:ext cx="2243427" cy="4719325"/>
            <a:chOff x="6286512" y="1210085"/>
            <a:chExt cx="2399603" cy="5047860"/>
          </a:xfrm>
        </p:grpSpPr>
        <p:pic>
          <p:nvPicPr>
            <p:cNvPr id="10" name="Picture 7" descr="BS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300611" y="3053259"/>
              <a:ext cx="2374900" cy="32046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286512" y="1210085"/>
              <a:ext cx="2399603" cy="1833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222454"/>
            <a:ext cx="6628178" cy="43736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926032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Joint Universities Accelerator School, Archamps, February , 2018</a:t>
            </a:r>
            <a:endParaRPr lang="en-US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BDE852EE-CFEA-4058-9581-758309784377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Vacuum, Surface and Coatings group</a:t>
            </a:r>
          </a:p>
        </p:txBody>
      </p:sp>
      <p:sp>
        <p:nvSpPr>
          <p:cNvPr id="10" name="Rectangle 9"/>
          <p:cNvSpPr/>
          <p:nvPr/>
        </p:nvSpPr>
        <p:spPr>
          <a:xfrm>
            <a:off x="713232" y="654479"/>
            <a:ext cx="843076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>
                <a:solidFill>
                  <a:srgbClr val="FF3399"/>
                </a:solidFill>
              </a:rPr>
              <a:t>Design, construction, operation, maintenance and upgrade </a:t>
            </a:r>
            <a:r>
              <a:rPr lang="en-GB" sz="2000" dirty="0"/>
              <a:t>of high &amp; ultra-high vacuum systems for Accelerators and Detectors</a:t>
            </a:r>
            <a:r>
              <a:rPr lang="en-GB" sz="2000" dirty="0" smtClean="0"/>
              <a:t>.</a:t>
            </a:r>
          </a:p>
          <a:p>
            <a:endParaRPr lang="en-GB" sz="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Expertise and support on thin-walled vacuum chambers, windows and bellows compensation systems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Expertise in vacuum sealing and leak-tightness technology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Expertise in dynamic vacuum phenomena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Management of the industrial support contract for vacuum work in accelerators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Expertise in vacuum control systems, vacuum interlocks and monitoring </a:t>
            </a:r>
            <a:r>
              <a:rPr lang="en-GB" sz="2000" dirty="0" smtClean="0"/>
              <a:t>tools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/>
          </a:p>
          <a:p>
            <a:r>
              <a:rPr lang="en-GB" sz="2000" dirty="0">
                <a:solidFill>
                  <a:srgbClr val="FF3399"/>
                </a:solidFill>
              </a:rPr>
              <a:t>Coatings, surfaces </a:t>
            </a:r>
            <a:r>
              <a:rPr lang="en-GB" sz="2000" dirty="0"/>
              <a:t>treatments, surface and chemical analysis for Accelerators and Detectors. Expertise and support in the fields of</a:t>
            </a:r>
            <a:r>
              <a:rPr lang="en-GB" sz="2000" dirty="0" smtClean="0"/>
              <a:t>:</a:t>
            </a:r>
          </a:p>
          <a:p>
            <a:endParaRPr lang="en-GB" sz="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Coatings, electroplating and surface cleaning techniques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UHV characterization and of material and surfaces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Degassing analysis and treatments</a:t>
            </a:r>
          </a:p>
        </p:txBody>
      </p:sp>
    </p:spTree>
    <p:extLst>
      <p:ext uri="{BB962C8B-B14F-4D97-AF65-F5344CB8AC3E}">
        <p14:creationId xmlns:p14="http://schemas.microsoft.com/office/powerpoint/2010/main" val="38737968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Joint Universities Accelerator School, Archamps, February , 2018</a:t>
            </a:r>
            <a:endParaRPr lang="en-US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BDE852EE-CFEA-4058-9581-758309784377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Vacuum, Surface and Coatings group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783" y="1968038"/>
            <a:ext cx="5706351" cy="411515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928948" y="4221088"/>
            <a:ext cx="27578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alibri"/>
                <a:cs typeface="Calibri"/>
              </a:rPr>
              <a:t>Several collaborators from different countries and institutes</a:t>
            </a:r>
            <a:endParaRPr lang="en-US" sz="2000" dirty="0">
              <a:latin typeface="Calibri"/>
              <a:cs typeface="Calibri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7783" y="662600"/>
            <a:ext cx="377868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latin typeface="Calibri"/>
                <a:cs typeface="Calibri"/>
              </a:rPr>
              <a:t>Design</a:t>
            </a:r>
            <a:r>
              <a:rPr lang="en-US" sz="2000" dirty="0">
                <a:latin typeface="Calibri"/>
                <a:cs typeface="Calibri"/>
              </a:rPr>
              <a:t>, construction, installation </a:t>
            </a:r>
            <a:endParaRPr lang="en-US" sz="2000" dirty="0" smtClean="0">
              <a:latin typeface="Calibri"/>
              <a:cs typeface="Calibri"/>
            </a:endParaRPr>
          </a:p>
          <a:p>
            <a:r>
              <a:rPr lang="en-US" sz="2000" dirty="0" smtClean="0">
                <a:latin typeface="Calibri"/>
                <a:cs typeface="Calibri"/>
              </a:rPr>
              <a:t>and operation of the CERN vacuum systems</a:t>
            </a:r>
            <a:endParaRPr lang="en-US" sz="2000" dirty="0">
              <a:latin typeface="Calibri"/>
              <a:cs typeface="Calibri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8948" y="1170431"/>
            <a:ext cx="2967386" cy="2096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614565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39578</TotalTime>
  <Words>707</Words>
  <Application>Microsoft Office PowerPoint</Application>
  <PresentationFormat>On-screen Show (4:3)</PresentationFormat>
  <Paragraphs>135</Paragraphs>
  <Slides>22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9" baseType="lpstr">
      <vt:lpstr>Arial</vt:lpstr>
      <vt:lpstr>Calibri</vt:lpstr>
      <vt:lpstr>Gill Sans SemiBold</vt:lpstr>
      <vt:lpstr>Times New Roman</vt:lpstr>
      <vt:lpstr>Wingdings</vt:lpstr>
      <vt:lpstr>CERN(4-3)</vt:lpstr>
      <vt:lpstr>Photo Editor Photo</vt:lpstr>
      <vt:lpstr>PowerPoint Presentation</vt:lpstr>
      <vt:lpstr>PowerPoint Presentation</vt:lpstr>
      <vt:lpstr>CERN accelerators complex</vt:lpstr>
      <vt:lpstr>CERN vacuum systems</vt:lpstr>
      <vt:lpstr>Intersecting Storage Rings</vt:lpstr>
      <vt:lpstr>Large Electron Positron Collider</vt:lpstr>
      <vt:lpstr>Large Hardon Collider</vt:lpstr>
      <vt:lpstr>Vacuum, Surface and Coatings group</vt:lpstr>
      <vt:lpstr>Vacuum, Surface and Coatings group</vt:lpstr>
      <vt:lpstr>TE-VSC organisation</vt:lpstr>
      <vt:lpstr>Laboratory activities: pump down</vt:lpstr>
      <vt:lpstr>Laboratory activities: leak detection</vt:lpstr>
      <vt:lpstr>Laboratory activities: gas analysis</vt:lpstr>
      <vt:lpstr>Laboratory activities: vacuum gauge</vt:lpstr>
      <vt:lpstr>Laboratory activities: pumping speed measurement</vt:lpstr>
      <vt:lpstr>Design of vacuum systems</vt:lpstr>
      <vt:lpstr>Step 1: creating geometry</vt:lpstr>
      <vt:lpstr>Step 2: adding physics</vt:lpstr>
      <vt:lpstr>Step 3: simulation and results</vt:lpstr>
      <vt:lpstr>You are welcome to join our group for the practical days !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Philippe Lebrun</cp:lastModifiedBy>
  <cp:revision>1280</cp:revision>
  <cp:lastPrinted>2017-02-08T08:22:33Z</cp:lastPrinted>
  <dcterms:created xsi:type="dcterms:W3CDTF">2012-11-30T11:04:26Z</dcterms:created>
  <dcterms:modified xsi:type="dcterms:W3CDTF">2018-02-12T16:24:37Z</dcterms:modified>
</cp:coreProperties>
</file>