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4" r:id="rId8"/>
    <p:sldId id="262" r:id="rId9"/>
    <p:sldId id="263" r:id="rId10"/>
    <p:sldId id="265" r:id="rId11"/>
  </p:sldIdLst>
  <p:sldSz cx="12192000" cy="685800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Picture 3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38" name="Picture 37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Picture 75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  <p:pic>
        <p:nvPicPr>
          <p:cNvPr id="77" name="Picture 76"/>
          <p:cNvPicPr/>
          <p:nvPr/>
        </p:nvPicPr>
        <p:blipFill>
          <a:blip r:embed="rId2"/>
          <a:stretch/>
        </p:blipFill>
        <p:spPr>
          <a:xfrm>
            <a:off x="3368880" y="1825560"/>
            <a:ext cx="5452920" cy="43509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12/1/17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5B9DC59-2BA9-4917-B323-8D26E59B715D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3024000" lvl="6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Click to edit Master title style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</a:p>
          <a:p>
            <a:pPr marL="1296000" lvl="2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</a:p>
          <a:p>
            <a:pPr marL="1728000" lvl="3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</a:p>
          <a:p>
            <a:pPr marL="2160000" lvl="4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</a:p>
          <a:p>
            <a:pPr marL="2592000" lvl="5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</a:p>
          <a:p>
            <a:pPr marL="2286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LevelEdit Master text styles</a:t>
            </a:r>
          </a:p>
          <a:p>
            <a:pPr marL="685800" lvl="1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143000" lvl="2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600200" lvl="3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057400" lvl="4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lang="en-US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12/1/17</a:t>
            </a:r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400E390-3382-4F26-B5FF-364D5D450EB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en-US" sz="6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Test stand description and </a:t>
            </a:r>
            <a:r>
              <a:rPr lang="en-US" sz="6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parameters clarification.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Outline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 design of test-stand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overview:</a:t>
            </a:r>
          </a:p>
          <a:p>
            <a:pPr marL="88920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 status</a:t>
            </a:r>
          </a:p>
          <a:p>
            <a:pPr marL="88920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Future 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upgrade</a:t>
            </a:r>
          </a:p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Discussion:</a:t>
            </a:r>
          </a:p>
          <a:p>
            <a:pPr marL="88920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Beam parameters: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Size 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 vacuum </a:t>
            </a: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system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Pulse structure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Energy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8920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Planned 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measurements to be </a:t>
            </a: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performed</a:t>
            </a:r>
          </a:p>
          <a:p>
            <a:pPr marL="889200" lvl="1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Requirements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beam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diagnostics: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Beam </a:t>
            </a:r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profile (YAG screen, pin-hole Faraday </a:t>
            </a:r>
            <a:r>
              <a:rPr lang="en-US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cup)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Beam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 (FC, current </a:t>
            </a: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transformers)</a:t>
            </a:r>
          </a:p>
          <a:p>
            <a:pPr marL="1346400" lvl="2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Longitudinal </a:t>
            </a:r>
            <a:r>
              <a:rPr lang="en-US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beam pulse structure (resolution)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Current design overview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83" name="Picture 5"/>
          <p:cNvPicPr/>
          <p:nvPr/>
        </p:nvPicPr>
        <p:blipFill>
          <a:blip r:embed="rId2"/>
          <a:stretch/>
        </p:blipFill>
        <p:spPr>
          <a:xfrm>
            <a:off x="2748240" y="2007000"/>
            <a:ext cx="6270120" cy="3844440"/>
          </a:xfrm>
          <a:prstGeom prst="rect">
            <a:avLst/>
          </a:prstGeom>
          <a:ln>
            <a:noFill/>
          </a:ln>
        </p:spPr>
      </p:pic>
      <p:sp>
        <p:nvSpPr>
          <p:cNvPr id="84" name="CustomShape 2"/>
          <p:cNvSpPr/>
          <p:nvPr/>
        </p:nvSpPr>
        <p:spPr>
          <a:xfrm>
            <a:off x="2772000" y="5923800"/>
            <a:ext cx="16761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Gun solenoid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3"/>
          <p:cNvSpPr/>
          <p:nvPr/>
        </p:nvSpPr>
        <p:spPr>
          <a:xfrm>
            <a:off x="2227680" y="1564200"/>
            <a:ext cx="355068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Cathode of the electron - gun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4"/>
          <p:cNvSpPr/>
          <p:nvPr/>
        </p:nvSpPr>
        <p:spPr>
          <a:xfrm>
            <a:off x="4963680" y="6039000"/>
            <a:ext cx="22323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“Diagnostics box”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CustomShape 5"/>
          <p:cNvSpPr/>
          <p:nvPr/>
        </p:nvSpPr>
        <p:spPr>
          <a:xfrm>
            <a:off x="7512840" y="5903640"/>
            <a:ext cx="222804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Collector solenoid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6"/>
          <p:cNvSpPr/>
          <p:nvPr/>
        </p:nvSpPr>
        <p:spPr>
          <a:xfrm>
            <a:off x="6489720" y="1551240"/>
            <a:ext cx="324000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Collector / Faraday cup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7"/>
          <p:cNvSpPr/>
          <p:nvPr/>
        </p:nvSpPr>
        <p:spPr>
          <a:xfrm flipV="1">
            <a:off x="3610440" y="4775400"/>
            <a:ext cx="712440" cy="1148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2">
                <a:lumMod val="40000"/>
                <a:lumOff val="6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8"/>
          <p:cNvSpPr/>
          <p:nvPr/>
        </p:nvSpPr>
        <p:spPr>
          <a:xfrm>
            <a:off x="4003200" y="1933560"/>
            <a:ext cx="699120" cy="1962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1" name="CustomShape 9"/>
          <p:cNvSpPr/>
          <p:nvPr/>
        </p:nvSpPr>
        <p:spPr>
          <a:xfrm flipH="1" flipV="1">
            <a:off x="5954760" y="3745800"/>
            <a:ext cx="124200" cy="22921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6">
                <a:lumMod val="5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2" name="CustomShape 10"/>
          <p:cNvSpPr/>
          <p:nvPr/>
        </p:nvSpPr>
        <p:spPr>
          <a:xfrm flipH="1" flipV="1">
            <a:off x="6935040" y="4333680"/>
            <a:ext cx="1691280" cy="1569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2">
                <a:lumMod val="40000"/>
                <a:lumOff val="6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3" name="CustomShape 11"/>
          <p:cNvSpPr/>
          <p:nvPr/>
        </p:nvSpPr>
        <p:spPr>
          <a:xfrm>
            <a:off x="8110080" y="1920600"/>
            <a:ext cx="287280" cy="1881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60">
            <a:solidFill>
              <a:schemeClr val="accent1">
                <a:lumMod val="60000"/>
                <a:lumOff val="40000"/>
              </a:schemeClr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94" name="Picture 28"/>
          <p:cNvPicPr/>
          <p:nvPr/>
        </p:nvPicPr>
        <p:blipFill>
          <a:blip r:embed="rId3"/>
          <a:stretch/>
        </p:blipFill>
        <p:spPr>
          <a:xfrm>
            <a:off x="221400" y="2007000"/>
            <a:ext cx="2417760" cy="1383120"/>
          </a:xfrm>
          <a:prstGeom prst="rect">
            <a:avLst/>
          </a:prstGeom>
          <a:ln>
            <a:noFill/>
          </a:ln>
        </p:spPr>
      </p:pic>
      <p:pic>
        <p:nvPicPr>
          <p:cNvPr id="95" name="Picture 29"/>
          <p:cNvPicPr/>
          <p:nvPr/>
        </p:nvPicPr>
        <p:blipFill>
          <a:blip r:embed="rId4"/>
          <a:srcRect l="22008" t="3743" r="28901" b="7530"/>
          <a:stretch/>
        </p:blipFill>
        <p:spPr>
          <a:xfrm>
            <a:off x="9203400" y="4381920"/>
            <a:ext cx="1447560" cy="14695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Purposes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28600" indent="-228240" algn="just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Test bench for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tests electron guns and instrumentation: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Development and commissioning diagnostics tools and procedures for beam parameters measurement (current, profile, energy distribution)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Safety and technical aspects of operation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Commissioning HV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system</a:t>
            </a: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Electron gun tests</a:t>
            </a:r>
            <a:endParaRPr lang="en-US" sz="2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864000" lvl="1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Tests with Beam Gas Curtain monitor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 panose="020F0302020204030204" pitchFamily="34" charset="0"/>
              </a:rPr>
              <a:t>Upgrade</a:t>
            </a:r>
          </a:p>
        </p:txBody>
      </p:sp>
      <p:pic>
        <p:nvPicPr>
          <p:cNvPr id="100" name="Picture 3"/>
          <p:cNvPicPr/>
          <p:nvPr/>
        </p:nvPicPr>
        <p:blipFill>
          <a:blip r:embed="rId2"/>
          <a:stretch/>
        </p:blipFill>
        <p:spPr>
          <a:xfrm>
            <a:off x="2985392" y="1481166"/>
            <a:ext cx="6696126" cy="2701595"/>
          </a:xfrm>
          <a:prstGeom prst="rect">
            <a:avLst/>
          </a:prstGeom>
          <a:ln>
            <a:noFill/>
          </a:ln>
        </p:spPr>
      </p:pic>
      <p:sp>
        <p:nvSpPr>
          <p:cNvPr id="101" name="CustomShape 2"/>
          <p:cNvSpPr/>
          <p:nvPr/>
        </p:nvSpPr>
        <p:spPr>
          <a:xfrm>
            <a:off x="838080" y="4737630"/>
            <a:ext cx="9387608" cy="15890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/>
              <a:t>Purpose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of this stage: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840" indent="-285480">
              <a:buClr>
                <a:srgbClr val="000000"/>
              </a:buClr>
              <a:buFont typeface="Arial"/>
              <a:buChar char="•"/>
            </a:pPr>
            <a:r>
              <a:rPr lang="en-US" sz="1600" dirty="0" smtClean="0"/>
              <a:t>Study electron beam dynamics with drift/compression</a:t>
            </a:r>
          </a:p>
          <a:p>
            <a:pPr marL="285840" indent="-285480">
              <a:buClr>
                <a:srgbClr val="000000"/>
              </a:buClr>
              <a:buFont typeface="Arial"/>
              <a:buChar char="•"/>
            </a:pPr>
            <a:r>
              <a:rPr lang="en-US" sz="1600" dirty="0" smtClean="0"/>
              <a:t>Computer model validation (CST particl</a:t>
            </a:r>
            <a:r>
              <a:rPr lang="en-US" sz="1600" dirty="0" smtClean="0"/>
              <a:t>e studio, WARP)</a:t>
            </a:r>
            <a:endParaRPr lang="en-US" sz="1600" dirty="0" smtClean="0"/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dirty="0" smtClean="0"/>
              <a:t>Test </a:t>
            </a:r>
            <a:r>
              <a:rPr lang="en-US" sz="1600" dirty="0"/>
              <a:t>Beam Position Monitor ‘shoe-box’ with very HF modulation </a:t>
            </a: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600" dirty="0" smtClean="0"/>
              <a:t>Study </a:t>
            </a:r>
            <a:r>
              <a:rPr lang="en-US" sz="1600" dirty="0"/>
              <a:t>electron beam dynamics in regime close to virtual </a:t>
            </a:r>
            <a:r>
              <a:rPr lang="en-US" sz="1600" dirty="0" smtClean="0"/>
              <a:t>cathode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Timeline: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326173" y="2137719"/>
            <a:ext cx="88063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Delivery time for several critical components (XYZ scanner for pinhole, HV pulse generator, …) is 16 weeks. Time for commissioning and integration should be taken into account.</a:t>
            </a:r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Building preparation (water cooling system, power, HV safety) will require around 6 months.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Optimistically in 6 month after ordering all components test bench will be assembled.</a:t>
            </a:r>
            <a:endParaRPr lang="en-US" dirty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Specification of the beam and requirements for beam measurements should be fixed before 11</a:t>
            </a:r>
            <a:r>
              <a:rPr lang="en-US" baseline="30000" dirty="0" smtClean="0"/>
              <a:t>th</a:t>
            </a:r>
            <a:r>
              <a:rPr lang="en-US" dirty="0" smtClean="0"/>
              <a:t> December 2017. </a:t>
            </a:r>
            <a:r>
              <a:rPr lang="en-US" b="1" dirty="0" smtClean="0"/>
              <a:t>Components must be ordered this year.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29156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HV circuit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105" name="Picture 104"/>
          <p:cNvPicPr/>
          <p:nvPr/>
        </p:nvPicPr>
        <p:blipFill>
          <a:blip r:embed="rId2"/>
          <a:stretch/>
        </p:blipFill>
        <p:spPr>
          <a:xfrm>
            <a:off x="377514" y="1524770"/>
            <a:ext cx="5486400" cy="3070800"/>
          </a:xfrm>
          <a:prstGeom prst="rect">
            <a:avLst/>
          </a:prstGeom>
          <a:ln>
            <a:noFill/>
          </a:ln>
        </p:spPr>
      </p:pic>
      <p:sp>
        <p:nvSpPr>
          <p:cNvPr id="106" name="TextShape 3"/>
          <p:cNvSpPr txBox="1"/>
          <p:nvPr/>
        </p:nvSpPr>
        <p:spPr>
          <a:xfrm>
            <a:off x="74710" y="4633460"/>
            <a:ext cx="1453734" cy="60228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Filament</a:t>
            </a:r>
          </a:p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40V – 10 A</a:t>
            </a:r>
          </a:p>
        </p:txBody>
      </p:sp>
      <p:sp>
        <p:nvSpPr>
          <p:cNvPr id="107" name="TextShape 4"/>
          <p:cNvSpPr txBox="1"/>
          <p:nvPr/>
        </p:nvSpPr>
        <p:spPr>
          <a:xfrm>
            <a:off x="821615" y="5355549"/>
            <a:ext cx="1678680" cy="53605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Cathode PS</a:t>
            </a:r>
          </a:p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 kV – 25 mA</a:t>
            </a:r>
          </a:p>
        </p:txBody>
      </p:sp>
      <p:sp>
        <p:nvSpPr>
          <p:cNvPr id="108" name="TextShape 5"/>
          <p:cNvSpPr txBox="1"/>
          <p:nvPr/>
        </p:nvSpPr>
        <p:spPr>
          <a:xfrm>
            <a:off x="1976347" y="4645099"/>
            <a:ext cx="1552320" cy="60228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Profiler PS</a:t>
            </a:r>
          </a:p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20 kV – 2 mA</a:t>
            </a:r>
          </a:p>
        </p:txBody>
      </p:sp>
      <p:sp>
        <p:nvSpPr>
          <p:cNvPr id="109" name="TextShape 6"/>
          <p:cNvSpPr txBox="1"/>
          <p:nvPr/>
        </p:nvSpPr>
        <p:spPr>
          <a:xfrm>
            <a:off x="4386624" y="4645099"/>
            <a:ext cx="1814342" cy="6022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HV pulse generator</a:t>
            </a:r>
          </a:p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kV</a:t>
            </a:r>
          </a:p>
        </p:txBody>
      </p:sp>
      <p:sp>
        <p:nvSpPr>
          <p:cNvPr id="110" name="TextShape 7"/>
          <p:cNvSpPr txBox="1"/>
          <p:nvPr/>
        </p:nvSpPr>
        <p:spPr>
          <a:xfrm>
            <a:off x="3091291" y="5335121"/>
            <a:ext cx="2475428" cy="60228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/>
          <a:lstStyle/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Bias PS for Pulse generator</a:t>
            </a:r>
          </a:p>
          <a:p>
            <a:r>
              <a:rPr lang="en-US" sz="1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10 kV – 2 mA</a:t>
            </a:r>
          </a:p>
        </p:txBody>
      </p:sp>
      <p:sp>
        <p:nvSpPr>
          <p:cNvPr id="111" name="TextShape 8"/>
          <p:cNvSpPr txBox="1"/>
          <p:nvPr/>
        </p:nvSpPr>
        <p:spPr>
          <a:xfrm>
            <a:off x="160398" y="6340840"/>
            <a:ext cx="3483972" cy="386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 Collector </a:t>
            </a: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PS </a:t>
            </a: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be added with biased collector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** Power supply </a:t>
            </a: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connections </a:t>
            </a: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will be reconfigured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TextShape 9"/>
          <p:cNvSpPr txBox="1"/>
          <p:nvPr/>
        </p:nvSpPr>
        <p:spPr>
          <a:xfrm>
            <a:off x="6419360" y="914658"/>
            <a:ext cx="5387546" cy="198837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just"/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 system 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is designed to use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pulsed beam for </a:t>
            </a: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hollow electron gun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 tests: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Extraction potential – 10 kV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Electron beam energy – up to 15 kV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Peak current – 5 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 length – 10 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DC beam (15 kV 20 mA) </a:t>
            </a:r>
          </a:p>
          <a:p>
            <a:endParaRPr lang="en-US" sz="16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TextShape 10"/>
          <p:cNvSpPr txBox="1"/>
          <p:nvPr/>
        </p:nvSpPr>
        <p:spPr>
          <a:xfrm>
            <a:off x="8017794" y="3919889"/>
            <a:ext cx="2755995" cy="20527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16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To discuss:</a:t>
            </a:r>
          </a:p>
          <a:p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beam parameters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Pulsed/DC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Current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Extraction potential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Energy</a:t>
            </a:r>
            <a:endParaRPr lang="en-US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</a:t>
            </a:r>
            <a:r>
              <a:rPr lang="en-US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requency </a:t>
            </a:r>
            <a:r>
              <a:rPr lang="en-US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(if pulsed)</a:t>
            </a:r>
          </a:p>
          <a:p>
            <a:endParaRPr lang="en-US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cxnSp>
        <p:nvCxnSpPr>
          <p:cNvPr id="3" name="Straight Arrow Connector 2"/>
          <p:cNvCxnSpPr>
            <a:stCxn id="106" idx="0"/>
          </p:cNvCxnSpPr>
          <p:nvPr/>
        </p:nvCxnSpPr>
        <p:spPr>
          <a:xfrm flipV="1">
            <a:off x="801577" y="2849930"/>
            <a:ext cx="119001" cy="178353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7" idx="0"/>
          </p:cNvCxnSpPr>
          <p:nvPr/>
        </p:nvCxnSpPr>
        <p:spPr>
          <a:xfrm flipV="1">
            <a:off x="1660955" y="2849930"/>
            <a:ext cx="474299" cy="250561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8" idx="0"/>
          </p:cNvCxnSpPr>
          <p:nvPr/>
        </p:nvCxnSpPr>
        <p:spPr>
          <a:xfrm flipV="1">
            <a:off x="2752507" y="2795300"/>
            <a:ext cx="169866" cy="184979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0" idx="0"/>
          </p:cNvCxnSpPr>
          <p:nvPr/>
        </p:nvCxnSpPr>
        <p:spPr>
          <a:xfrm flipH="1" flipV="1">
            <a:off x="3909392" y="2127485"/>
            <a:ext cx="419613" cy="32076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09" idx="0"/>
          </p:cNvCxnSpPr>
          <p:nvPr/>
        </p:nvCxnSpPr>
        <p:spPr>
          <a:xfrm flipH="1" flipV="1">
            <a:off x="4133594" y="2849931"/>
            <a:ext cx="1160201" cy="17951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4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Diagnostics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TextShape 2"/>
          <p:cNvSpPr txBox="1"/>
          <p:nvPr/>
        </p:nvSpPr>
        <p:spPr>
          <a:xfrm>
            <a:off x="838080" y="1825560"/>
            <a:ext cx="10515240" cy="10090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just"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Diagnostic tools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for base-line configuration are </a:t>
            </a:r>
            <a:r>
              <a:rPr lang="en-US" sz="2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installed in the diagnostic </a:t>
            </a:r>
            <a:r>
              <a:rPr lang="en-US" sz="28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box: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883635" y="6450139"/>
            <a:ext cx="4731840" cy="333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Giulio </a:t>
            </a:r>
            <a:r>
              <a:rPr lang="en-US" sz="8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Stancari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https://cdcvs.fnal.gov/redmine/projects/elens/wiki/Hollow_Electron_Beam_Collimator/108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TextShape 4"/>
          <p:cNvSpPr txBox="1"/>
          <p:nvPr/>
        </p:nvSpPr>
        <p:spPr>
          <a:xfrm>
            <a:off x="684086" y="3216079"/>
            <a:ext cx="2855520" cy="2154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XYZ pin-hole Faraday cup (profile measurement pixel by pixel)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TextShape 5"/>
          <p:cNvSpPr txBox="1"/>
          <p:nvPr/>
        </p:nvSpPr>
        <p:spPr>
          <a:xfrm>
            <a:off x="4202133" y="3216079"/>
            <a:ext cx="2560320" cy="2154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YAG screen (profile measurement in one pulse)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TextShape 6"/>
          <p:cNvSpPr txBox="1"/>
          <p:nvPr/>
        </p:nvSpPr>
        <p:spPr>
          <a:xfrm>
            <a:off x="8217244" y="3216079"/>
            <a:ext cx="2773080" cy="1742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Faraday cup (total current measurement)</a:t>
            </a:r>
            <a:endParaRPr lang="en-US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7848" y="2846747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Profile measurement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389349" y="2834640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measurement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664" y="4360519"/>
            <a:ext cx="1884405" cy="188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discuss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en-US" sz="2000" dirty="0" smtClean="0"/>
              <a:t>Parameters of the beam:</a:t>
            </a:r>
          </a:p>
          <a:p>
            <a:pPr lvl="1"/>
            <a:r>
              <a:rPr lang="en-US" sz="1800" dirty="0" smtClean="0"/>
              <a:t>Size and geometry (can we use one diagnostic box for all measurements)</a:t>
            </a:r>
          </a:p>
          <a:p>
            <a:pPr lvl="1"/>
            <a:r>
              <a:rPr lang="en-US" sz="1800" dirty="0" smtClean="0"/>
              <a:t>Current, energy, DC/pulsed, length of the pulse</a:t>
            </a:r>
          </a:p>
          <a:p>
            <a:r>
              <a:rPr lang="en-US" sz="2000" dirty="0" smtClean="0"/>
              <a:t>Requirements for the solenoids</a:t>
            </a:r>
          </a:p>
          <a:p>
            <a:pPr lvl="1"/>
            <a:r>
              <a:rPr lang="en-US" sz="1800" dirty="0" smtClean="0"/>
              <a:t>Magnetic field</a:t>
            </a:r>
          </a:p>
          <a:p>
            <a:r>
              <a:rPr lang="en-US" sz="2000" dirty="0" smtClean="0"/>
              <a:t>Measurements that are planned to perform on the test bench</a:t>
            </a:r>
          </a:p>
          <a:p>
            <a:r>
              <a:rPr lang="en-US" sz="2000" dirty="0" smtClean="0"/>
              <a:t>Timeline for the beam:</a:t>
            </a:r>
          </a:p>
          <a:p>
            <a:pPr lvl="1"/>
            <a:r>
              <a:rPr lang="en-US" sz="1800" dirty="0" smtClean="0"/>
              <a:t>When gun/vacuum system will be ready (necessary for integration)</a:t>
            </a:r>
          </a:p>
          <a:p>
            <a:pPr lvl="1"/>
            <a:r>
              <a:rPr lang="en-US" sz="1800" dirty="0" smtClean="0"/>
              <a:t>When measurements are planned to be performed</a:t>
            </a:r>
          </a:p>
          <a:p>
            <a:r>
              <a:rPr lang="en-US" sz="2000" dirty="0" smtClean="0"/>
              <a:t>Requirements for diagnostics:</a:t>
            </a:r>
          </a:p>
          <a:p>
            <a:pPr lvl="1"/>
            <a:r>
              <a:rPr lang="en-US" sz="1800" dirty="0" smtClean="0"/>
              <a:t>Profile measurement (YAG screen, pin-hole FC)</a:t>
            </a:r>
          </a:p>
          <a:p>
            <a:pPr lvl="1"/>
            <a:r>
              <a:rPr lang="en-US" sz="1800" dirty="0" smtClean="0"/>
              <a:t>Longitudinal resolution for Faraday Cup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22184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516</Words>
  <Application>Microsoft Office PowerPoint</Application>
  <PresentationFormat>Widescreen</PresentationFormat>
  <Paragraphs>93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DejaVu Sans</vt:lpstr>
      <vt:lpstr>Symbol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Timeline:</vt:lpstr>
      <vt:lpstr>PowerPoint Presentation</vt:lpstr>
      <vt:lpstr>PowerPoint Presentation</vt:lpstr>
      <vt:lpstr>To discuss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Sergey Sadovich</dc:creator>
  <dc:description/>
  <cp:lastModifiedBy>Sergey Sadovich</cp:lastModifiedBy>
  <cp:revision>26</cp:revision>
  <dcterms:created xsi:type="dcterms:W3CDTF">2017-11-30T16:20:22Z</dcterms:created>
  <dcterms:modified xsi:type="dcterms:W3CDTF">2017-12-01T09:39:34Z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6</vt:i4>
  </property>
</Properties>
</file>