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87" r:id="rId3"/>
    <p:sldId id="290" r:id="rId4"/>
    <p:sldId id="258" r:id="rId5"/>
    <p:sldId id="278" r:id="rId6"/>
    <p:sldId id="286" r:id="rId7"/>
    <p:sldId id="288" r:id="rId8"/>
    <p:sldId id="289" r:id="rId9"/>
    <p:sldId id="284" r:id="rId10"/>
    <p:sldId id="28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FF00"/>
    <a:srgbClr val="000000"/>
    <a:srgbClr val="2326A5"/>
    <a:srgbClr val="5B9BD5"/>
    <a:srgbClr val="171A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866" autoAdjust="0"/>
  </p:normalViewPr>
  <p:slideViewPr>
    <p:cSldViewPr snapToGrid="0">
      <p:cViewPr varScale="1">
        <p:scale>
          <a:sx n="123" d="100"/>
          <a:sy n="123" d="100"/>
        </p:scale>
        <p:origin x="121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662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890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41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January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no.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noProof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en-GB" sz="2700" b="0" baseline="0" noProof="0" dirty="0" smtClean="0">
                <a:solidFill>
                  <a:schemeClr val="bg1"/>
                </a:solidFill>
                <a:latin typeface="+mn-lt"/>
              </a:rPr>
              <a:t> European Infrastructures</a:t>
            </a:r>
          </a:p>
          <a:p>
            <a:pPr algn="r"/>
            <a:r>
              <a:rPr lang="en-GB" sz="2700" b="0" baseline="0" noProof="0" dirty="0" smtClean="0">
                <a:solidFill>
                  <a:schemeClr val="bg1"/>
                </a:solidFill>
                <a:latin typeface="+mn-lt"/>
              </a:rPr>
              <a:t>for Detectors at Accelerators</a:t>
            </a:r>
            <a:endParaRPr lang="en-GB" sz="2700" b="0" noProof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88203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January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14 January 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 smtClean="0"/>
              <a:t>16 January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January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14 January 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January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14 January 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January 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14 January 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January 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14 January 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January 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14 January 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310400"/>
            <a:ext cx="2949178" cy="7470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0400"/>
            <a:ext cx="4629150" cy="455065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January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14 January 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2949178" cy="797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60000"/>
            <a:ext cx="4629150" cy="4601059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January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14 January 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3" y="258908"/>
            <a:ext cx="2483842" cy="65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683891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9128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ida2020.web.cern.ch/content/newslette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ida2020.web.cern.ch/content/submit-your-publication" TargetMode="External"/><Relationship Id="rId2" Type="http://schemas.openxmlformats.org/officeDocument/2006/relationships/hyperlink" Target="http://cds.cern.ch/collection/AIDA-2020?ln=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ida2020.web.cern.ch/science/publication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7200" dirty="0" smtClean="0"/>
              <a:t>AIDA-2020 WP15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5300" dirty="0" smtClean="0"/>
              <a:t>Upgrade </a:t>
            </a:r>
            <a:r>
              <a:rPr lang="en-GB" sz="5300" dirty="0"/>
              <a:t>of beam and irradiation test </a:t>
            </a:r>
            <a:r>
              <a:rPr lang="en-GB" sz="5300" dirty="0" smtClean="0"/>
              <a:t>infrastructure</a:t>
            </a:r>
            <a:endParaRPr lang="en-GB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946443"/>
            <a:ext cx="5626756" cy="1845545"/>
          </a:xfrm>
        </p:spPr>
        <p:txBody>
          <a:bodyPr/>
          <a:lstStyle/>
          <a:p>
            <a:r>
              <a:rPr lang="it-IT" u="sng" dirty="0"/>
              <a:t>Federico Ravotti</a:t>
            </a:r>
            <a:r>
              <a:rPr lang="it-IT" dirty="0"/>
              <a:t> (CERN) </a:t>
            </a:r>
            <a:r>
              <a:rPr lang="it-IT" dirty="0" smtClean="0"/>
              <a:t>&amp; Marcel </a:t>
            </a:r>
            <a:r>
              <a:rPr lang="it-IT" dirty="0"/>
              <a:t>Stanitzki (DESY</a:t>
            </a:r>
            <a:r>
              <a:rPr lang="it-IT" dirty="0" smtClean="0"/>
              <a:t>)</a:t>
            </a:r>
          </a:p>
          <a:p>
            <a:endParaRPr lang="it-IT" dirty="0"/>
          </a:p>
          <a:p>
            <a:pPr algn="l"/>
            <a:r>
              <a:rPr lang="en-US" b="1" dirty="0" smtClean="0"/>
              <a:t>WP15 Satellite Meeting @ 6</a:t>
            </a:r>
            <a:r>
              <a:rPr lang="en-US" b="1" baseline="30000" dirty="0" smtClean="0"/>
              <a:t>th</a:t>
            </a:r>
            <a:r>
              <a:rPr lang="en-US" b="1" dirty="0" smtClean="0"/>
              <a:t> BTTB Workshop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://indico.cern.ch/event/683891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9871" y="3648509"/>
            <a:ext cx="3276090" cy="231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81"/>
          <a:stretch/>
        </p:blipFill>
        <p:spPr>
          <a:xfrm>
            <a:off x="39171" y="2023575"/>
            <a:ext cx="9065664" cy="3420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January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Program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 rot="20313151">
            <a:off x="5667959" y="4185028"/>
            <a:ext cx="2539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Irradiation Facilities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83627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184933"/>
            <a:ext cx="8666018" cy="5171416"/>
          </a:xfrm>
        </p:spPr>
        <p:txBody>
          <a:bodyPr>
            <a:noAutofit/>
          </a:bodyPr>
          <a:lstStyle/>
          <a:p>
            <a:r>
              <a:rPr lang="en-GB" sz="2400" b="1" dirty="0"/>
              <a:t>The BTTB series has been a very successful </a:t>
            </a:r>
            <a:r>
              <a:rPr lang="en-GB" sz="2400" b="1" dirty="0" smtClean="0"/>
              <a:t>forum for:</a:t>
            </a:r>
            <a:endParaRPr lang="en-GB" sz="2400" b="1" dirty="0"/>
          </a:p>
          <a:p>
            <a:pPr lvl="1"/>
            <a:r>
              <a:rPr lang="en-GB" sz="2000" dirty="0" smtClean="0"/>
              <a:t>test beam </a:t>
            </a:r>
            <a:r>
              <a:rPr lang="en-GB" sz="2000" dirty="0"/>
              <a:t>&amp; </a:t>
            </a:r>
            <a:r>
              <a:rPr lang="en-GB" sz="2000" dirty="0" smtClean="0"/>
              <a:t>irradiation facilities users (and coordinators)</a:t>
            </a:r>
            <a:endParaRPr lang="en-GB" sz="2000" dirty="0"/>
          </a:p>
          <a:p>
            <a:pPr lvl="1"/>
            <a:r>
              <a:rPr lang="en-GB" sz="2000" dirty="0" smtClean="0"/>
              <a:t>beam telescope users</a:t>
            </a:r>
          </a:p>
          <a:p>
            <a:pPr lvl="1"/>
            <a:endParaRPr lang="en-GB" dirty="0"/>
          </a:p>
          <a:p>
            <a:r>
              <a:rPr lang="en-GB" sz="2400" b="1" dirty="0" smtClean="0"/>
              <a:t>AIDA-2020 </a:t>
            </a:r>
            <a:r>
              <a:rPr lang="en-GB" sz="2400" b="1" dirty="0"/>
              <a:t>WP15 </a:t>
            </a:r>
            <a:r>
              <a:rPr lang="en-GB" sz="2400" b="1" dirty="0" smtClean="0"/>
              <a:t>has </a:t>
            </a:r>
            <a:r>
              <a:rPr lang="en-GB" sz="2400" b="1" dirty="0"/>
              <a:t>a large overlap of activities </a:t>
            </a:r>
            <a:r>
              <a:rPr lang="en-GB" sz="2400" b="1" dirty="0" smtClean="0"/>
              <a:t>and participants </a:t>
            </a:r>
            <a:r>
              <a:rPr lang="en-GB" sz="2400" dirty="0" smtClean="0"/>
              <a:t>(Tasks 15.2, 15.3, 15.4) …</a:t>
            </a:r>
          </a:p>
          <a:p>
            <a:pPr lvl="1"/>
            <a:endParaRPr lang="en-US" sz="2500" dirty="0" smtClean="0"/>
          </a:p>
          <a:p>
            <a:r>
              <a:rPr lang="en-US" sz="2400" b="1" dirty="0" smtClean="0"/>
              <a:t>Upgrade activities in test-beams and irradiation facilities </a:t>
            </a:r>
            <a:r>
              <a:rPr lang="en-US" sz="2400" dirty="0" smtClean="0"/>
              <a:t>(Task 15.5)</a:t>
            </a:r>
            <a:r>
              <a:rPr lang="en-US" sz="2400" b="1" dirty="0" smtClean="0"/>
              <a:t> are driven by users requirements …</a:t>
            </a:r>
          </a:p>
          <a:p>
            <a:pPr lvl="1"/>
            <a:endParaRPr lang="en-GB" dirty="0" smtClean="0"/>
          </a:p>
          <a:p>
            <a:pPr marL="0" indent="0" algn="ctr"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… natural to take </a:t>
            </a:r>
            <a:r>
              <a:rPr lang="en-GB" sz="2200" dirty="0">
                <a:solidFill>
                  <a:srgbClr val="FF0000"/>
                </a:solidFill>
              </a:rPr>
              <a:t>the opportunity </a:t>
            </a:r>
            <a:r>
              <a:rPr lang="en-GB" sz="2200" dirty="0" smtClean="0">
                <a:solidFill>
                  <a:srgbClr val="FF0000"/>
                </a:solidFill>
              </a:rPr>
              <a:t>to meet and discuss </a:t>
            </a:r>
            <a:r>
              <a:rPr lang="en-GB" sz="2200" dirty="0">
                <a:solidFill>
                  <a:srgbClr val="FF0000"/>
                </a:solidFill>
              </a:rPr>
              <a:t>WP15 </a:t>
            </a:r>
            <a:r>
              <a:rPr lang="en-GB" sz="2200" dirty="0" smtClean="0">
                <a:solidFill>
                  <a:srgbClr val="FF0000"/>
                </a:solidFill>
              </a:rPr>
              <a:t>matters!</a:t>
            </a:r>
            <a:endParaRPr lang="en-US" sz="2200" b="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2400" b="1" dirty="0" smtClean="0"/>
              <a:t>Repeat the </a:t>
            </a:r>
            <a:r>
              <a:rPr lang="en-US" sz="2400" b="1" dirty="0"/>
              <a:t>event after </a:t>
            </a:r>
            <a:r>
              <a:rPr lang="en-US" sz="2400" b="1" dirty="0" smtClean="0"/>
              <a:t>the positive feedback from last year meeting in Barcelona </a:t>
            </a:r>
            <a:r>
              <a:rPr lang="en-US" sz="2000" dirty="0"/>
              <a:t>(</a:t>
            </a:r>
            <a:r>
              <a:rPr lang="en-US" sz="2000" dirty="0">
                <a:hlinkClick r:id="rId3"/>
              </a:rPr>
              <a:t>https://indico.cern.ch/event/591285</a:t>
            </a:r>
            <a:r>
              <a:rPr lang="en-US" sz="2000" dirty="0" smtClean="0">
                <a:hlinkClick r:id="rId3"/>
              </a:rPr>
              <a:t>/</a:t>
            </a:r>
            <a:r>
              <a:rPr lang="en-US" sz="2000" dirty="0" smtClean="0"/>
              <a:t>)</a:t>
            </a:r>
            <a:endParaRPr lang="en-GB" sz="1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dirty="0" smtClean="0"/>
              <a:t>16 January 2018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95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184933"/>
            <a:ext cx="4741486" cy="5171416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Third Annual Meeting:</a:t>
            </a:r>
            <a:endParaRPr lang="en-GB" sz="2400" b="1" dirty="0"/>
          </a:p>
          <a:p>
            <a:pPr lvl="1"/>
            <a:r>
              <a:rPr lang="en-GB" sz="2000" dirty="0" smtClean="0"/>
              <a:t>will </a:t>
            </a:r>
            <a:r>
              <a:rPr lang="en-GB" sz="2000" dirty="0"/>
              <a:t>be held in </a:t>
            </a:r>
            <a:r>
              <a:rPr lang="en-GB" sz="2000" b="1" dirty="0" smtClean="0">
                <a:solidFill>
                  <a:srgbClr val="FF0000"/>
                </a:solidFill>
              </a:rPr>
              <a:t>Bologna, Italy</a:t>
            </a:r>
            <a:r>
              <a:rPr lang="en-GB" sz="2000" dirty="0" smtClean="0"/>
              <a:t> from       </a:t>
            </a:r>
            <a:r>
              <a:rPr lang="en-GB" sz="2000" b="1" dirty="0" smtClean="0">
                <a:solidFill>
                  <a:srgbClr val="FF0000"/>
                </a:solidFill>
              </a:rPr>
              <a:t>24 to 27 April 2018</a:t>
            </a:r>
          </a:p>
          <a:p>
            <a:pPr lvl="1"/>
            <a:r>
              <a:rPr lang="en-US" sz="2000" dirty="0" smtClean="0"/>
              <a:t>details will be circulated soon, … please, book the dates!</a:t>
            </a:r>
          </a:p>
          <a:p>
            <a:pPr marL="342891" lvl="1" indent="0">
              <a:buNone/>
            </a:pPr>
            <a:endParaRPr lang="en-US" sz="800" dirty="0"/>
          </a:p>
          <a:p>
            <a:pPr marL="171446" lvl="1">
              <a:spcBef>
                <a:spcPts val="750"/>
              </a:spcBef>
            </a:pPr>
            <a:r>
              <a:rPr lang="en-US" sz="2400" b="1" dirty="0" smtClean="0"/>
              <a:t>Extension of </a:t>
            </a:r>
            <a:r>
              <a:rPr lang="en-US" sz="2400" b="1" dirty="0" smtClean="0"/>
              <a:t>AIDA-2020 (1Y) ?:</a:t>
            </a:r>
            <a:endParaRPr lang="en-US" sz="2400" b="1" dirty="0"/>
          </a:p>
          <a:p>
            <a:pPr lvl="1"/>
            <a:r>
              <a:rPr lang="en-GB" sz="2000" dirty="0" smtClean="0"/>
              <a:t>no </a:t>
            </a:r>
            <a:r>
              <a:rPr lang="en-GB" sz="2000" dirty="0"/>
              <a:t>call for detectors closing in </a:t>
            </a:r>
            <a:r>
              <a:rPr lang="en-GB" sz="2000" dirty="0" smtClean="0"/>
              <a:t>‘18/’19</a:t>
            </a:r>
          </a:p>
          <a:p>
            <a:pPr lvl="1"/>
            <a:r>
              <a:rPr lang="en-GB" sz="2000" dirty="0" smtClean="0"/>
              <a:t>no </a:t>
            </a:r>
            <a:r>
              <a:rPr lang="en-GB" sz="2000" dirty="0"/>
              <a:t>additional </a:t>
            </a:r>
            <a:r>
              <a:rPr lang="en-GB" sz="2000" dirty="0" smtClean="0"/>
              <a:t>funding </a:t>
            </a:r>
            <a:r>
              <a:rPr lang="en-GB" sz="2000" dirty="0" smtClean="0"/>
              <a:t>… but keeping community together!</a:t>
            </a:r>
          </a:p>
          <a:p>
            <a:pPr lvl="1"/>
            <a:r>
              <a:rPr lang="en-US" sz="2000" dirty="0" smtClean="0"/>
              <a:t>discussion (&amp; </a:t>
            </a:r>
            <a:r>
              <a:rPr lang="en-US" sz="2000" dirty="0" smtClean="0"/>
              <a:t>decision) in Bologna</a:t>
            </a:r>
          </a:p>
          <a:p>
            <a:pPr lvl="1"/>
            <a:endParaRPr lang="en-GB" sz="800" dirty="0" smtClean="0"/>
          </a:p>
          <a:p>
            <a:pPr marL="171446" lvl="1">
              <a:spcBef>
                <a:spcPts val="750"/>
              </a:spcBef>
            </a:pPr>
            <a:r>
              <a:rPr lang="en-US" sz="2400" b="1" dirty="0"/>
              <a:t>On Track </a:t>
            </a:r>
            <a:r>
              <a:rPr lang="en-US" sz="2400" b="1" dirty="0" smtClean="0"/>
              <a:t>newsletter:</a:t>
            </a:r>
            <a:endParaRPr lang="en-US" sz="2400" b="1" dirty="0"/>
          </a:p>
          <a:p>
            <a:pPr lvl="1"/>
            <a:r>
              <a:rPr lang="en-GB" sz="1600" dirty="0">
                <a:hlinkClick r:id="rId3"/>
              </a:rPr>
              <a:t>http://</a:t>
            </a:r>
            <a:r>
              <a:rPr lang="en-GB" sz="1600" dirty="0" smtClean="0">
                <a:hlinkClick r:id="rId3"/>
              </a:rPr>
              <a:t>aida2020.web.cern.ch/content/newsletter</a:t>
            </a:r>
            <a:endParaRPr lang="en-GB" sz="1600" dirty="0" smtClean="0"/>
          </a:p>
          <a:p>
            <a:pPr lvl="1"/>
            <a:r>
              <a:rPr lang="en-US" sz="2000" dirty="0" smtClean="0"/>
              <a:t>several articles on WP15 activities were prepared during 2017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AIDA-2020 News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dirty="0" smtClean="0"/>
              <a:t>16 January 2018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3072"/>
          <a:stretch/>
        </p:blipFill>
        <p:spPr>
          <a:xfrm>
            <a:off x="5010133" y="3623733"/>
            <a:ext cx="3775903" cy="26585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3561"/>
          <a:stretch/>
        </p:blipFill>
        <p:spPr>
          <a:xfrm>
            <a:off x="4978400" y="1184885"/>
            <a:ext cx="3806520" cy="236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1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Task 15.1</a:t>
            </a:r>
            <a:r>
              <a:rPr lang="en-GB" dirty="0"/>
              <a:t>: Scientific coordination (CERN, DESY)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Task 15.2</a:t>
            </a:r>
            <a:r>
              <a:rPr lang="en-GB" dirty="0"/>
              <a:t>: Improvements of test beam infrastructure for high </a:t>
            </a:r>
            <a:r>
              <a:rPr lang="en-GB" dirty="0" smtClean="0"/>
              <a:t>precision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   tracking (CERN, DESY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b="1" dirty="0"/>
              <a:t>Task 15.3</a:t>
            </a:r>
            <a:r>
              <a:rPr lang="en-GB" dirty="0"/>
              <a:t>: Improvements of the DESY test beam infrastructure (DESY)</a:t>
            </a:r>
          </a:p>
          <a:p>
            <a:endParaRPr lang="en-GB" dirty="0"/>
          </a:p>
          <a:p>
            <a:r>
              <a:rPr lang="en-GB" b="1" dirty="0"/>
              <a:t>Task 15.4</a:t>
            </a:r>
            <a:r>
              <a:rPr lang="en-GB" dirty="0"/>
              <a:t>: Improvements of the test beam infrastructure at LNF (INFN)</a:t>
            </a:r>
          </a:p>
          <a:p>
            <a:endParaRPr lang="en-GB" dirty="0"/>
          </a:p>
          <a:p>
            <a:r>
              <a:rPr lang="en-GB" b="1" dirty="0"/>
              <a:t>Task 15.5</a:t>
            </a:r>
            <a:r>
              <a:rPr lang="en-GB" dirty="0"/>
              <a:t>: Improvements of the infrastructure for irradiation </a:t>
            </a:r>
            <a:r>
              <a:rPr lang="en-GB" dirty="0" smtClean="0"/>
              <a:t>tests</a:t>
            </a:r>
          </a:p>
          <a:p>
            <a:pPr marL="0" indent="0">
              <a:buNone/>
            </a:pPr>
            <a:r>
              <a:rPr lang="en-GB" dirty="0" smtClean="0"/>
              <a:t>                      (CERN</a:t>
            </a:r>
            <a:r>
              <a:rPr lang="en-GB" dirty="0"/>
              <a:t>, INFN, VU, INRNE, JSI, USFD</a:t>
            </a:r>
            <a:r>
              <a:rPr lang="en-GB" dirty="0" smtClean="0"/>
              <a:t>*)</a:t>
            </a:r>
          </a:p>
          <a:p>
            <a:pPr marL="0" indent="0">
              <a:buNone/>
            </a:pPr>
            <a:endParaRPr lang="fr-CH" b="0" dirty="0" smtClean="0"/>
          </a:p>
          <a:p>
            <a:pPr marL="0" indent="0">
              <a:buNone/>
            </a:pPr>
            <a:r>
              <a:rPr lang="fr-CH" sz="1200" baseline="30000" dirty="0" smtClean="0"/>
              <a:t>*</a:t>
            </a:r>
            <a:r>
              <a:rPr lang="en-GB" sz="1200" dirty="0" smtClean="0"/>
              <a:t>associated </a:t>
            </a:r>
            <a:r>
              <a:rPr lang="en-GB" sz="1200" dirty="0"/>
              <a:t>partner linked to </a:t>
            </a:r>
            <a:r>
              <a:rPr lang="en-GB" sz="1200" dirty="0" smtClean="0"/>
              <a:t>CERN</a:t>
            </a:r>
            <a:endParaRPr lang="en-GB" sz="1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 15 Structure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smtClean="0"/>
              <a:t>16 January 2018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316"/>
          <a:stretch/>
        </p:blipFill>
        <p:spPr>
          <a:xfrm>
            <a:off x="4" y="1245157"/>
            <a:ext cx="6691695" cy="517945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January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9" name="TextBox 8"/>
          <p:cNvSpPr txBox="1">
            <a:spLocks/>
          </p:cNvSpPr>
          <p:nvPr/>
        </p:nvSpPr>
        <p:spPr>
          <a:xfrm>
            <a:off x="155788" y="4819559"/>
            <a:ext cx="4935770" cy="273987"/>
          </a:xfrm>
          <a:prstGeom prst="rect">
            <a:avLst/>
          </a:prstGeom>
          <a:solidFill>
            <a:srgbClr val="00FF00">
              <a:alpha val="40000"/>
            </a:srgbClr>
          </a:solidFill>
          <a:effectLst/>
        </p:spPr>
        <p:txBody>
          <a:bodyPr wrap="square" lIns="0" tIns="0" rIns="0" bIns="0" rtlCol="0">
            <a:spAutoFit/>
          </a:bodyPr>
          <a:lstStyle/>
          <a:p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22549" y="5512703"/>
            <a:ext cx="4548753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GIF</a:t>
            </a:r>
            <a:r>
              <a:rPr lang="en-US" spc="-1" baseline="30000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++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 upgrade: expected by the end of 3</a:t>
            </a:r>
            <a:r>
              <a:rPr lang="en-US" spc="-1" baseline="30000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rd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 year</a:t>
            </a:r>
            <a:endParaRPr lang="en-US" spc="-1" dirty="0">
              <a:solidFill>
                <a:srgbClr val="008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3936569" y="5410055"/>
            <a:ext cx="185980" cy="645306"/>
          </a:xfrm>
          <a:prstGeom prst="rightBrace">
            <a:avLst/>
          </a:prstGeom>
          <a:noFill/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>
            <a:spLocks/>
          </p:cNvSpPr>
          <p:nvPr/>
        </p:nvSpPr>
        <p:spPr>
          <a:xfrm>
            <a:off x="81280" y="3246424"/>
            <a:ext cx="4898737" cy="265012"/>
          </a:xfrm>
          <a:prstGeom prst="rect">
            <a:avLst/>
          </a:prstGeom>
          <a:solidFill>
            <a:schemeClr val="accent5">
              <a:alpha val="40000"/>
            </a:schemeClr>
          </a:solidFill>
          <a:effectLst/>
        </p:spPr>
        <p:txBody>
          <a:bodyPr wrap="square" lIns="0" tIns="0" rIns="0" bIns="0" rtlCol="0">
            <a:spAutoFit/>
          </a:bodyPr>
          <a:lstStyle/>
          <a:p>
            <a:endParaRPr lang="en-GB" sz="1600" b="1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4622196" y="3221258"/>
            <a:ext cx="304800" cy="2901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679293" y="3043181"/>
            <a:ext cx="24647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components delivered first half 2018 ?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181" y="3181680"/>
            <a:ext cx="8120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~M40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787" y="5398584"/>
            <a:ext cx="3744000" cy="338554"/>
          </a:xfrm>
          <a:prstGeom prst="rect">
            <a:avLst/>
          </a:prstGeom>
          <a:solidFill>
            <a:srgbClr val="FFFF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5787" y="5794744"/>
            <a:ext cx="3744000" cy="504000"/>
          </a:xfrm>
          <a:prstGeom prst="rect">
            <a:avLst/>
          </a:prstGeom>
          <a:solidFill>
            <a:srgbClr val="FFFF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4015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2878"/>
          <a:stretch/>
        </p:blipFill>
        <p:spPr>
          <a:xfrm>
            <a:off x="4" y="1179063"/>
            <a:ext cx="8870249" cy="517728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January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1931" y="2262769"/>
            <a:ext cx="5321849" cy="338554"/>
          </a:xfrm>
          <a:prstGeom prst="rect">
            <a:avLst/>
          </a:prstGeom>
          <a:solidFill>
            <a:srgbClr val="FFFF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1931" y="3001662"/>
            <a:ext cx="5321849" cy="338554"/>
          </a:xfrm>
          <a:prstGeom prst="rect">
            <a:avLst/>
          </a:prstGeom>
          <a:solidFill>
            <a:srgbClr val="FFC0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1931" y="4878563"/>
            <a:ext cx="5321849" cy="338554"/>
          </a:xfrm>
          <a:prstGeom prst="rect">
            <a:avLst/>
          </a:prstGeom>
          <a:solidFill>
            <a:srgbClr val="FFFF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5526760" y="3583040"/>
            <a:ext cx="2005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(link with D15.4 ?)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00529" y="2976890"/>
            <a:ext cx="21961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(delay of MS34)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1417" y="2992914"/>
            <a:ext cx="893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M45 ?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159743" y="3035708"/>
            <a:ext cx="304800" cy="2901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613864" y="2247380"/>
            <a:ext cx="1831211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(end of 3</a:t>
            </a:r>
            <a:r>
              <a:rPr lang="en-US" spc="-1" baseline="30000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rd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 year)</a:t>
            </a:r>
            <a:endParaRPr lang="en-US" spc="-1" dirty="0">
              <a:solidFill>
                <a:srgbClr val="008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13863" y="4857123"/>
            <a:ext cx="1831211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(end of 3</a:t>
            </a:r>
            <a:r>
              <a:rPr lang="en-US" spc="-1" baseline="30000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rd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 year)</a:t>
            </a:r>
            <a:endParaRPr lang="en-US" spc="-1" dirty="0">
              <a:solidFill>
                <a:srgbClr val="008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05989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AIDA-2020 </a:t>
            </a:r>
            <a:r>
              <a:rPr lang="en-GB" sz="2800" dirty="0"/>
              <a:t>comes with a </a:t>
            </a:r>
            <a:r>
              <a:rPr lang="en-GB" sz="2800" b="1" dirty="0">
                <a:solidFill>
                  <a:srgbClr val="FF0000"/>
                </a:solidFill>
              </a:rPr>
              <a:t>certain amount of </a:t>
            </a:r>
            <a:r>
              <a:rPr lang="en-GB" sz="2800" b="1" dirty="0" smtClean="0">
                <a:solidFill>
                  <a:srgbClr val="FF0000"/>
                </a:solidFill>
              </a:rPr>
              <a:t>paperwork</a:t>
            </a:r>
            <a:r>
              <a:rPr lang="en-GB" sz="2800" dirty="0" smtClean="0"/>
              <a:t>:</a:t>
            </a:r>
            <a:endParaRPr lang="en-GB" sz="2800" dirty="0"/>
          </a:p>
          <a:p>
            <a:pPr lvl="1"/>
            <a:r>
              <a:rPr lang="en-GB" sz="2400" dirty="0"/>
              <a:t>Annual Reports, Milestone Reports, Deliverable </a:t>
            </a:r>
            <a:r>
              <a:rPr lang="en-GB" sz="2400" dirty="0" smtClean="0"/>
              <a:t>Reports, etc…</a:t>
            </a:r>
          </a:p>
          <a:p>
            <a:pPr lvl="1"/>
            <a:r>
              <a:rPr lang="en-GB" sz="2400" dirty="0" smtClean="0"/>
              <a:t>contractual </a:t>
            </a:r>
            <a:r>
              <a:rPr lang="en-GB" sz="2400" dirty="0"/>
              <a:t>obligation with the </a:t>
            </a:r>
            <a:r>
              <a:rPr lang="en-GB" sz="2400" dirty="0" smtClean="0"/>
              <a:t>EU</a:t>
            </a:r>
          </a:p>
          <a:p>
            <a:pPr marL="342891" lvl="1" indent="0">
              <a:buNone/>
            </a:pPr>
            <a:endParaRPr lang="en-GB" sz="2400" dirty="0"/>
          </a:p>
          <a:p>
            <a:r>
              <a:rPr lang="en-GB" sz="2800" b="1" dirty="0" smtClean="0"/>
              <a:t>Deadlines</a:t>
            </a:r>
            <a:r>
              <a:rPr lang="en-GB" sz="2800" dirty="0" smtClean="0"/>
              <a:t>:</a:t>
            </a:r>
            <a:endParaRPr lang="en-GB" sz="2800" dirty="0"/>
          </a:p>
          <a:p>
            <a:pPr lvl="1"/>
            <a:r>
              <a:rPr lang="en-GB" sz="2400" dirty="0" smtClean="0"/>
              <a:t>reports </a:t>
            </a:r>
            <a:r>
              <a:rPr lang="en-GB" sz="2400" dirty="0"/>
              <a:t>need to be read &amp; edited by WP15 management, </a:t>
            </a:r>
            <a:r>
              <a:rPr lang="en-GB" sz="2400" dirty="0" smtClean="0"/>
              <a:t>AIDA-2020 </a:t>
            </a:r>
            <a:r>
              <a:rPr lang="en-GB" sz="2400" dirty="0"/>
              <a:t>management </a:t>
            </a:r>
            <a:r>
              <a:rPr lang="en-GB" sz="2400" dirty="0" smtClean="0"/>
              <a:t>before being uploaded on the EU system</a:t>
            </a:r>
            <a:endParaRPr lang="en-GB" sz="2400" dirty="0"/>
          </a:p>
          <a:p>
            <a:pPr lvl="1"/>
            <a:r>
              <a:rPr lang="en-GB" sz="2400" dirty="0" smtClean="0"/>
              <a:t>expect comments</a:t>
            </a:r>
          </a:p>
          <a:p>
            <a:pPr marL="342891" lvl="1" indent="0">
              <a:buNone/>
            </a:pPr>
            <a:endParaRPr lang="en-GB" sz="2400" dirty="0"/>
          </a:p>
          <a:p>
            <a:r>
              <a:rPr lang="en-GB" sz="2800" b="1" dirty="0" smtClean="0"/>
              <a:t>Please, </a:t>
            </a:r>
            <a:r>
              <a:rPr lang="en-GB" sz="2800" b="1" dirty="0"/>
              <a:t>have the reports ready at the time we asked them to </a:t>
            </a:r>
            <a:r>
              <a:rPr lang="en-GB" sz="2800" b="1" dirty="0" smtClean="0"/>
              <a:t>be! Thanks!</a:t>
            </a:r>
            <a:endParaRPr lang="en-GB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January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53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Becoming </a:t>
            </a:r>
            <a:r>
              <a:rPr lang="en-GB" sz="2400" dirty="0"/>
              <a:t>more and more </a:t>
            </a:r>
            <a:r>
              <a:rPr lang="en-GB" sz="2400" dirty="0" smtClean="0"/>
              <a:t>important!</a:t>
            </a:r>
            <a:endParaRPr lang="en-GB" sz="2400" dirty="0"/>
          </a:p>
          <a:p>
            <a:pPr lvl="1"/>
            <a:r>
              <a:rPr lang="en-GB" sz="2000" dirty="0" smtClean="0"/>
              <a:t>frequently asked/reminded </a:t>
            </a:r>
            <a:r>
              <a:rPr lang="en-GB" sz="2000" dirty="0"/>
              <a:t>by </a:t>
            </a:r>
            <a:r>
              <a:rPr lang="en-GB" sz="2000" dirty="0" smtClean="0"/>
              <a:t>AIDA-2020 coordination</a:t>
            </a:r>
          </a:p>
          <a:p>
            <a:pPr marL="342891" lvl="1" indent="0">
              <a:buNone/>
            </a:pPr>
            <a:endParaRPr lang="en-US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39 (+1) records for WP15 in CDS </a:t>
            </a:r>
            <a:r>
              <a:rPr lang="en-US" sz="2400" dirty="0" smtClean="0"/>
              <a:t>so far (including official reports)</a:t>
            </a:r>
          </a:p>
          <a:p>
            <a:pPr lvl="1"/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cds.cern.ch/collection/AIDA-2020?ln=en</a:t>
            </a:r>
            <a:endParaRPr lang="en-US" sz="2000" dirty="0" smtClean="0"/>
          </a:p>
          <a:p>
            <a:pPr marL="342891" lvl="1" indent="0">
              <a:buNone/>
            </a:pPr>
            <a:endParaRPr lang="en-GB" sz="2000" dirty="0" smtClean="0"/>
          </a:p>
          <a:p>
            <a:r>
              <a:rPr lang="en-GB" sz="2400" dirty="0" smtClean="0"/>
              <a:t>Please, </a:t>
            </a:r>
            <a:r>
              <a:rPr lang="en-GB" sz="2400" b="1" u="sng" dirty="0" smtClean="0">
                <a:solidFill>
                  <a:srgbClr val="FF0000"/>
                </a:solidFill>
              </a:rPr>
              <a:t>submit your publications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/>
              <a:t>related to </a:t>
            </a:r>
            <a:r>
              <a:rPr lang="en-GB" sz="2400" dirty="0"/>
              <a:t>WP15 </a:t>
            </a:r>
            <a:r>
              <a:rPr lang="en-GB" sz="2400" dirty="0" smtClean="0"/>
              <a:t>activities:</a:t>
            </a:r>
          </a:p>
          <a:p>
            <a:pPr lvl="1"/>
            <a:r>
              <a:rPr lang="en-GB" sz="2000" dirty="0">
                <a:hlinkClick r:id="rId3"/>
              </a:rPr>
              <a:t>http://</a:t>
            </a:r>
            <a:r>
              <a:rPr lang="en-GB" sz="2000" dirty="0" smtClean="0">
                <a:hlinkClick r:id="rId3"/>
              </a:rPr>
              <a:t>aida2020.web.cern.ch/content/submit-your-publication</a:t>
            </a:r>
            <a:endParaRPr lang="en-GB" sz="2000" dirty="0" smtClean="0"/>
          </a:p>
          <a:p>
            <a:pPr lvl="1"/>
            <a:r>
              <a:rPr lang="en-GB" sz="2000" i="1" dirty="0" smtClean="0"/>
              <a:t>journal </a:t>
            </a:r>
            <a:r>
              <a:rPr lang="en-GB" sz="2000" i="1" dirty="0"/>
              <a:t>publications, conference/workshop papers, scientific/technical notes, academic dissertations, posters, presentations and handouts, press </a:t>
            </a:r>
            <a:r>
              <a:rPr lang="en-GB" sz="2000" i="1" dirty="0" smtClean="0"/>
              <a:t>articles</a:t>
            </a:r>
            <a:r>
              <a:rPr lang="en-GB" sz="2000" dirty="0" smtClean="0"/>
              <a:t>, </a:t>
            </a:r>
            <a:r>
              <a:rPr lang="en-GB" sz="2000" dirty="0" err="1" smtClean="0"/>
              <a:t>etc</a:t>
            </a:r>
            <a:r>
              <a:rPr lang="en-GB" sz="2000" dirty="0" smtClean="0"/>
              <a:t> …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and, please, remember the </a:t>
            </a:r>
            <a:r>
              <a:rPr lang="en-GB" sz="2400" b="1" dirty="0" smtClean="0"/>
              <a:t>AIDA-2020 acknowledgement </a:t>
            </a:r>
            <a:r>
              <a:rPr lang="en-GB" sz="2400" dirty="0" smtClean="0"/>
              <a:t>text!</a:t>
            </a:r>
          </a:p>
          <a:p>
            <a:pPr lvl="1"/>
            <a:r>
              <a:rPr lang="en-GB" sz="2000" dirty="0">
                <a:hlinkClick r:id="rId4"/>
              </a:rPr>
              <a:t>http://</a:t>
            </a:r>
            <a:r>
              <a:rPr lang="en-GB" sz="2000" dirty="0" smtClean="0">
                <a:hlinkClick r:id="rId4"/>
              </a:rPr>
              <a:t>aida2020.web.cern.ch/science/publications</a:t>
            </a:r>
            <a:endParaRPr lang="en-GB" sz="2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January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20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72" y="1687055"/>
            <a:ext cx="8969855" cy="409304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6th BTTB, Zurich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January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Program …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 rot="20313151">
            <a:off x="5505844" y="2977468"/>
            <a:ext cx="2539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Test-beams &amp; Tracking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0" name="Rectangle 9"/>
          <p:cNvSpPr/>
          <p:nvPr/>
        </p:nvSpPr>
        <p:spPr>
          <a:xfrm rot="20313151">
            <a:off x="5812365" y="4883069"/>
            <a:ext cx="2539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Irradiation Facilities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73860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2507</TotalTime>
  <Words>572</Words>
  <Application>Microsoft Office PowerPoint</Application>
  <PresentationFormat>On-screen Show (4:3)</PresentationFormat>
  <Paragraphs>111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AIDA-2020 WP15 Upgrade of beam and irradiation test infrastructure</vt:lpstr>
      <vt:lpstr>Welcome!</vt:lpstr>
      <vt:lpstr>AIDA-2020 News</vt:lpstr>
      <vt:lpstr>WP 15 Structure</vt:lpstr>
      <vt:lpstr>Milestones</vt:lpstr>
      <vt:lpstr>Deliverables</vt:lpstr>
      <vt:lpstr>Reports …</vt:lpstr>
      <vt:lpstr>Outreach</vt:lpstr>
      <vt:lpstr>Today’s Program …</vt:lpstr>
      <vt:lpstr>Today’s Program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Federico Ravotti</cp:lastModifiedBy>
  <cp:revision>204</cp:revision>
  <dcterms:created xsi:type="dcterms:W3CDTF">2015-04-17T13:06:14Z</dcterms:created>
  <dcterms:modified xsi:type="dcterms:W3CDTF">2018-01-14T17:57:46Z</dcterms:modified>
</cp:coreProperties>
</file>