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75" r:id="rId1"/>
  </p:sldMasterIdLst>
  <p:notesMasterIdLst>
    <p:notesMasterId r:id="rId48"/>
  </p:notesMasterIdLst>
  <p:handoutMasterIdLst>
    <p:handoutMasterId r:id="rId49"/>
  </p:handoutMasterIdLst>
  <p:sldIdLst>
    <p:sldId id="883" r:id="rId2"/>
    <p:sldId id="992" r:id="rId3"/>
    <p:sldId id="1044" r:id="rId4"/>
    <p:sldId id="1027" r:id="rId5"/>
    <p:sldId id="1028" r:id="rId6"/>
    <p:sldId id="1029" r:id="rId7"/>
    <p:sldId id="1030" r:id="rId8"/>
    <p:sldId id="1031" r:id="rId9"/>
    <p:sldId id="1032" r:id="rId10"/>
    <p:sldId id="1033" r:id="rId11"/>
    <p:sldId id="1034" r:id="rId12"/>
    <p:sldId id="1035" r:id="rId13"/>
    <p:sldId id="1036" r:id="rId14"/>
    <p:sldId id="1037" r:id="rId15"/>
    <p:sldId id="1038" r:id="rId16"/>
    <p:sldId id="1039" r:id="rId17"/>
    <p:sldId id="1040" r:id="rId18"/>
    <p:sldId id="1025" r:id="rId19"/>
    <p:sldId id="966" r:id="rId20"/>
    <p:sldId id="1026" r:id="rId21"/>
    <p:sldId id="969" r:id="rId22"/>
    <p:sldId id="970" r:id="rId23"/>
    <p:sldId id="1023" r:id="rId24"/>
    <p:sldId id="890" r:id="rId25"/>
    <p:sldId id="924" r:id="rId26"/>
    <p:sldId id="1004" r:id="rId27"/>
    <p:sldId id="1005" r:id="rId28"/>
    <p:sldId id="1024" r:id="rId29"/>
    <p:sldId id="912" r:id="rId30"/>
    <p:sldId id="999" r:id="rId31"/>
    <p:sldId id="1017" r:id="rId32"/>
    <p:sldId id="1014" r:id="rId33"/>
    <p:sldId id="984" r:id="rId34"/>
    <p:sldId id="985" r:id="rId35"/>
    <p:sldId id="975" r:id="rId36"/>
    <p:sldId id="977" r:id="rId37"/>
    <p:sldId id="980" r:id="rId38"/>
    <p:sldId id="1043" r:id="rId39"/>
    <p:sldId id="1018" r:id="rId40"/>
    <p:sldId id="880" r:id="rId41"/>
    <p:sldId id="881" r:id="rId42"/>
    <p:sldId id="946" r:id="rId43"/>
    <p:sldId id="964" r:id="rId44"/>
    <p:sldId id="927" r:id="rId45"/>
    <p:sldId id="907" r:id="rId46"/>
    <p:sldId id="902" r:id="rId47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Helvetica" panose="020B0604020202020204"/>
      <p:regular r:id="rId54"/>
      <p:bold r:id="rId55"/>
      <p:italic r:id="rId56"/>
      <p:boldItalic r:id="rId57"/>
    </p:embeddedFont>
    <p:embeddedFont>
      <p:font typeface="MS PGothic" panose="020B0600070205080204" pitchFamily="34" charset="-128"/>
      <p:regular r:id="rId58"/>
    </p:embeddedFont>
    <p:embeddedFont>
      <p:font typeface="黑体" panose="020B0604020202020204" charset="-122"/>
      <p:regular r:id="rId59"/>
    </p:embeddedFont>
    <p:embeddedFont>
      <p:font typeface="Cambria Math" panose="02040503050406030204" pitchFamily="18" charset="0"/>
      <p:regular r:id="rId60"/>
    </p:embeddedFont>
    <p:embeddedFont>
      <p:font typeface="MS PGothic" panose="020B0600070205080204" pitchFamily="34" charset="-128"/>
      <p:regular r:id="rId5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5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008000"/>
    <a:srgbClr val="000000"/>
    <a:srgbClr val="FF6600"/>
    <a:srgbClr val="0000FF"/>
    <a:srgbClr val="FF3300"/>
    <a:srgbClr val="EAEFF7"/>
    <a:srgbClr val="D2DEEF"/>
    <a:srgbClr val="F7F7F7"/>
    <a:srgbClr val="BBD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2" autoAdjust="0"/>
    <p:restoredTop sz="92525" autoAdjust="0"/>
  </p:normalViewPr>
  <p:slideViewPr>
    <p:cSldViewPr>
      <p:cViewPr varScale="1">
        <p:scale>
          <a:sx n="65" d="100"/>
          <a:sy n="65" d="100"/>
        </p:scale>
        <p:origin x="1269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225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font" Target="fonts/font1.fntdata"/><Relationship Id="rId55" Type="http://schemas.openxmlformats.org/officeDocument/2006/relationships/font" Target="fonts/font6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font" Target="fonts/font5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4.fntdata"/><Relationship Id="rId58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57" Type="http://schemas.openxmlformats.org/officeDocument/2006/relationships/font" Target="fonts/font8.fntdata"/><Relationship Id="rId61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3.fntdata"/><Relationship Id="rId60" Type="http://schemas.openxmlformats.org/officeDocument/2006/relationships/font" Target="fonts/font11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7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2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0.fntdata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/>
          <a:lstStyle>
            <a:lvl1pPr algn="r">
              <a:defRPr sz="1300"/>
            </a:lvl1pPr>
          </a:lstStyle>
          <a:p>
            <a:fld id="{CB310BA0-050A-4997-B1AC-FD3BCC455418}" type="datetimeFigureOut">
              <a:rPr lang="en-GB" smtClean="0"/>
              <a:t>28/06/2018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 anchor="b"/>
          <a:lstStyle>
            <a:lvl1pPr algn="r">
              <a:defRPr sz="13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1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/>
          <a:lstStyle>
            <a:lvl1pPr algn="r">
              <a:defRPr sz="1300"/>
            </a:lvl1pPr>
          </a:lstStyle>
          <a:p>
            <a:fld id="{F8632A1A-D26E-42D0-A2DF-B39D9B2C3CCA}" type="datetimeFigureOut">
              <a:rPr lang="en-GB" smtClean="0"/>
              <a:pPr/>
              <a:t>28/06/2018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0600" y="766763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949" tIns="48975" rIns="97949" bIns="4897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3"/>
            <a:ext cx="5679440" cy="4605577"/>
          </a:xfrm>
          <a:prstGeom prst="rect">
            <a:avLst/>
          </a:prstGeom>
        </p:spPr>
        <p:txBody>
          <a:bodyPr vert="horz" lIns="97949" tIns="48975" rIns="97949" bIns="4897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1731"/>
          </a:xfrm>
          <a:prstGeom prst="rect">
            <a:avLst/>
          </a:prstGeom>
        </p:spPr>
        <p:txBody>
          <a:bodyPr vert="horz" lIns="97949" tIns="48975" rIns="97949" bIns="48975" rtlCol="0" anchor="b"/>
          <a:lstStyle>
            <a:lvl1pPr algn="r">
              <a:defRPr sz="13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3EE027-ACFA-4FF9-BF4A-BF5F9AB3C2D8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6031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183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0BDA81-3FB2-49EB-95B6-9165AF10FC9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9904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28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2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Add one slide showing optics, possibly with some smaller plots</a:t>
            </a:r>
            <a:r>
              <a:rPr lang="de-AT" baseline="0" dirty="0" smtClean="0"/>
              <a:t> on insertions?</a:t>
            </a:r>
          </a:p>
          <a:p>
            <a:r>
              <a:rPr lang="de-AT" baseline="0" dirty="0" smtClean="0"/>
              <a:t>Detailed optimisation on optics of each insertion within overall defined boundaries.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480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3360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138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2713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844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83914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71916">
              <a:defRPr/>
            </a:pPr>
            <a:fld id="{05604DCD-C511-4B12-9DBB-AC80DD19A492}" type="slidenum">
              <a:rPr lang="en-GB">
                <a:solidFill>
                  <a:prstClr val="black"/>
                </a:solidFill>
                <a:latin typeface="Calibri"/>
              </a:rPr>
              <a:pPr defTabSz="971916">
                <a:defRPr/>
              </a:pPr>
              <a:t>37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11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826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583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Katsunobu</a:t>
            </a:r>
            <a:r>
              <a:rPr lang="de-AT" baseline="0" dirty="0" smtClean="0"/>
              <a:t> on converged optics, final focus and ring optics</a:t>
            </a:r>
          </a:p>
          <a:p>
            <a:r>
              <a:rPr lang="de-AT" baseline="0" dirty="0" smtClean="0"/>
              <a:t>Sufficient dynamic aperture and momentum </a:t>
            </a:r>
          </a:p>
          <a:p>
            <a:r>
              <a:rPr lang="de-AT" baseline="0" dirty="0" smtClean="0"/>
              <a:t>Injection details missing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49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on MDI optimisation,</a:t>
            </a:r>
            <a:r>
              <a:rPr lang="de-AT" baseline="0" dirty="0" smtClean="0"/>
              <a:t> L*, solenoid compensation, lumi monitoring, etc.</a:t>
            </a:r>
          </a:p>
          <a:p>
            <a:r>
              <a:rPr lang="de-AT" baseline="0" dirty="0" smtClean="0"/>
              <a:t>Slide from Mike Sullivan talk, synchrotron radiation IR, masking? </a:t>
            </a:r>
          </a:p>
          <a:p>
            <a:r>
              <a:rPr lang="de-AT" baseline="0" dirty="0" smtClean="0"/>
              <a:t>Possibly one slide on magnet design of Attilio?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42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9115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Olivier</a:t>
            </a:r>
          </a:p>
          <a:p>
            <a:r>
              <a:rPr lang="de-AT" dirty="0" smtClean="0"/>
              <a:t>Common design for</a:t>
            </a:r>
            <a:r>
              <a:rPr lang="de-AT" baseline="0" dirty="0" smtClean="0"/>
              <a:t> hadron and lepton low energy-high currecnt system</a:t>
            </a:r>
          </a:p>
          <a:p>
            <a:r>
              <a:rPr lang="de-AT" baseline="0" dirty="0" smtClean="0"/>
              <a:t>Synergies HL-LHC, HE LHC, FCC-hh, FCC-ee Z pole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994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Olivier</a:t>
            </a:r>
          </a:p>
          <a:p>
            <a:r>
              <a:rPr lang="de-AT" dirty="0" smtClean="0"/>
              <a:t>Common design for</a:t>
            </a:r>
            <a:r>
              <a:rPr lang="de-AT" baseline="0" dirty="0" smtClean="0"/>
              <a:t> hadron and lepton low energy-high currecnt system</a:t>
            </a:r>
          </a:p>
          <a:p>
            <a:r>
              <a:rPr lang="de-AT" baseline="0" dirty="0" smtClean="0"/>
              <a:t>Synergies HL-LHC, HE LHC, FCC-hh, FCC-ee Z pole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41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433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>
                <a:solidFill>
                  <a:prstClr val="black"/>
                </a:solidFill>
              </a:rPr>
              <a:pPr/>
              <a:t>20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83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97669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941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Use the latest slides</a:t>
            </a:r>
            <a:r>
              <a:rPr lang="de-AT" baseline="0" dirty="0" smtClean="0"/>
              <a:t> from John/Charlie.</a:t>
            </a:r>
          </a:p>
          <a:p>
            <a:r>
              <a:rPr lang="de-AT" baseline="0" dirty="0" smtClean="0"/>
              <a:t>100 km machines, possibly with both versions intersecting and non-intersecting?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5442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See talk of Oliver on injection energy</a:t>
            </a:r>
          </a:p>
          <a:p>
            <a:r>
              <a:rPr lang="de-AT" dirty="0" smtClean="0"/>
              <a:t>Several</a:t>
            </a:r>
            <a:r>
              <a:rPr lang="de-AT" baseline="0" dirty="0" smtClean="0"/>
              <a:t> options, present baseline is 3.3 GeV</a:t>
            </a:r>
          </a:p>
          <a:p>
            <a:r>
              <a:rPr lang="de-AT" baseline="0" dirty="0" smtClean="0"/>
              <a:t>Ínjection at 1.5 TeV studied as alternative, potentially compatible with SPS upgrade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232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Check with Katsunobu to</a:t>
            </a:r>
            <a:r>
              <a:rPr lang="de-AT" baseline="0" dirty="0" smtClean="0"/>
              <a:t> have latest layout.</a:t>
            </a:r>
          </a:p>
          <a:p>
            <a:r>
              <a:rPr lang="de-AT" baseline="0" dirty="0" smtClean="0"/>
              <a:t>Check with detector people if 9 m offset is acceptable for ee detector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742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6" y="2420888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2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774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06349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1517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0" y="6356822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0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0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HL-LHC and FCC</a:t>
            </a:r>
            <a:br>
              <a:rPr lang="en-GB" sz="1000" b="1" dirty="0" smtClean="0">
                <a:solidFill>
                  <a:schemeClr val="bg1"/>
                </a:solidFill>
              </a:rPr>
            </a:br>
            <a:r>
              <a:rPr lang="en-US" sz="1000" b="0" dirty="0" smtClean="0">
                <a:solidFill>
                  <a:schemeClr val="bg1"/>
                </a:solidFill>
              </a:rPr>
              <a:t>Michael Benedikt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0" baseline="0" dirty="0" smtClean="0">
                <a:solidFill>
                  <a:schemeClr val="bg1"/>
                </a:solidFill>
              </a:rPr>
              <a:t>CAS, </a:t>
            </a:r>
            <a:r>
              <a:rPr lang="en-GB" sz="1000" b="0" baseline="0" dirty="0" err="1" smtClean="0">
                <a:solidFill>
                  <a:schemeClr val="bg1"/>
                </a:solidFill>
              </a:rPr>
              <a:t>Archamps</a:t>
            </a:r>
            <a:r>
              <a:rPr lang="en-GB" sz="1000" b="0" baseline="0" dirty="0" smtClean="0">
                <a:solidFill>
                  <a:schemeClr val="bg1"/>
                </a:solidFill>
              </a:rPr>
              <a:t>, 29 June 2018</a:t>
            </a:r>
            <a:endParaRPr lang="en-GB" sz="1000" b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3" r:id="rId4"/>
    <p:sldLayoutId id="2147483695" r:id="rId5"/>
    <p:sldLayoutId id="2147483857" r:id="rId6"/>
    <p:sldLayoutId id="2147483859" r:id="rId7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hyperlink" Target="http://cern.ch/fcc" TargetMode="Externa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24.png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21.emf"/><Relationship Id="rId10" Type="http://schemas.openxmlformats.org/officeDocument/2006/relationships/image" Target="../media/image25.emf"/><Relationship Id="rId4" Type="http://schemas.openxmlformats.org/officeDocument/2006/relationships/oleObject" Target="../embeddings/oleObject7.bin"/><Relationship Id="rId9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tmp"/><Relationship Id="rId7" Type="http://schemas.openxmlformats.org/officeDocument/2006/relationships/image" Target="../media/image44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g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wmf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emf"/><Relationship Id="rId5" Type="http://schemas.openxmlformats.org/officeDocument/2006/relationships/image" Target="../media/image68.emf"/><Relationship Id="rId4" Type="http://schemas.openxmlformats.org/officeDocument/2006/relationships/image" Target="../media/image6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8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82.jpeg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55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Relationship Id="rId9" Type="http://schemas.openxmlformats.org/officeDocument/2006/relationships/image" Target="../media/image94.gi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3.emf"/><Relationship Id="rId3" Type="http://schemas.openxmlformats.org/officeDocument/2006/relationships/image" Target="../media/image14.jpeg"/><Relationship Id="rId7" Type="http://schemas.openxmlformats.org/officeDocument/2006/relationships/image" Target="../media/image10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2.e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1.e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102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873" y="-31857"/>
            <a:ext cx="9277109" cy="69174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237" y="175280"/>
            <a:ext cx="906826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 smtClean="0">
                <a:solidFill>
                  <a:schemeClr val="bg1"/>
                </a:solidFill>
              </a:rPr>
              <a:t>LHC Upgrades and</a:t>
            </a:r>
          </a:p>
          <a:p>
            <a:pPr algn="ctr"/>
            <a:r>
              <a:rPr lang="de-DE" sz="4800" b="1" dirty="0" smtClean="0">
                <a:solidFill>
                  <a:schemeClr val="bg1"/>
                </a:solidFill>
              </a:rPr>
              <a:t>Future Circular Colliders</a:t>
            </a:r>
            <a:endParaRPr lang="de-DE" sz="4800" b="1" dirty="0">
              <a:solidFill>
                <a:schemeClr val="bg1"/>
              </a:solidFill>
            </a:endParaRPr>
          </a:p>
          <a:p>
            <a:pPr algn="ctr"/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1663800" y="4113292"/>
            <a:ext cx="2884972" cy="617406"/>
          </a:xfrm>
          <a:prstGeom prst="ellipse">
            <a:avLst/>
          </a:prstGeom>
          <a:noFill/>
          <a:ln w="38100">
            <a:solidFill>
              <a:srgbClr val="0000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4548772" y="4196753"/>
            <a:ext cx="381668" cy="107375"/>
          </a:xfrm>
          <a:prstGeom prst="ellipse">
            <a:avLst/>
          </a:prstGeom>
          <a:noFill/>
          <a:ln w="28575">
            <a:solidFill>
              <a:srgbClr val="33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4982" t="49603" r="58034" b="47152"/>
          <a:stretch/>
        </p:blipFill>
        <p:spPr>
          <a:xfrm>
            <a:off x="2227764" y="3403811"/>
            <a:ext cx="1575650" cy="224475"/>
          </a:xfrm>
          <a:prstGeom prst="snip2SameRect">
            <a:avLst>
              <a:gd name="adj1" fmla="val 50000"/>
              <a:gd name="adj2" fmla="val 0"/>
            </a:avLst>
          </a:prstGeom>
          <a:ln>
            <a:noFill/>
          </a:ln>
          <a:effectLst>
            <a:softEdge rad="38100"/>
          </a:effectLst>
        </p:spPr>
      </p:pic>
      <p:sp>
        <p:nvSpPr>
          <p:cNvPr id="10" name="Arc 9"/>
          <p:cNvSpPr/>
          <p:nvPr/>
        </p:nvSpPr>
        <p:spPr>
          <a:xfrm>
            <a:off x="-940534" y="4113292"/>
            <a:ext cx="5870973" cy="1358292"/>
          </a:xfrm>
          <a:prstGeom prst="arc">
            <a:avLst>
              <a:gd name="adj1" fmla="val 11568746"/>
              <a:gd name="adj2" fmla="val 488561"/>
            </a:avLst>
          </a:prstGeom>
          <a:ln w="38100">
            <a:solidFill>
              <a:srgbClr val="FFCC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Arc 10"/>
          <p:cNvSpPr/>
          <p:nvPr/>
        </p:nvSpPr>
        <p:spPr>
          <a:xfrm>
            <a:off x="1838223" y="2987530"/>
            <a:ext cx="10078593" cy="1638687"/>
          </a:xfrm>
          <a:prstGeom prst="arc">
            <a:avLst>
              <a:gd name="adj1" fmla="val 1086642"/>
              <a:gd name="adj2" fmla="val 11036784"/>
            </a:avLst>
          </a:prstGeom>
          <a:ln w="28575" cap="rnd" cmpd="sng">
            <a:solidFill>
              <a:srgbClr val="800000"/>
            </a:solidFill>
            <a:prstDash val="sysDash"/>
            <a:headEnd type="none"/>
            <a:tailEnd type="none"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37" y="5988130"/>
            <a:ext cx="1551182" cy="648723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915816" y="6012374"/>
            <a:ext cx="27860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u="sng" dirty="0">
                <a:solidFill>
                  <a:srgbClr val="0000CC"/>
                </a:solidFill>
                <a:latin typeface="Calibri"/>
                <a:ea typeface="Calibri"/>
                <a:cs typeface="Times New Roman"/>
                <a:hlinkClick r:id="rId5"/>
              </a:rPr>
              <a:t>http://cern.ch/fcc</a:t>
            </a:r>
            <a:endParaRPr lang="en-GB" sz="2800" dirty="0">
              <a:solidFill>
                <a:srgbClr val="0000CC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2240" y="4113292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C00000"/>
                </a:solidFill>
              </a:rPr>
              <a:t>FCC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14718" y="4107198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00B050"/>
                </a:solidFill>
              </a:rPr>
              <a:t>PS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62434" y="427851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0000CC"/>
                </a:solidFill>
              </a:rPr>
              <a:t>SPS</a:t>
            </a:r>
            <a:endParaRPr lang="en-GB" sz="2400" dirty="0">
              <a:solidFill>
                <a:srgbClr val="0000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496" y="4221088"/>
            <a:ext cx="13025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>
                <a:solidFill>
                  <a:srgbClr val="FFCC99"/>
                </a:solidFill>
              </a:rPr>
              <a:t>HL-LHC</a:t>
            </a:r>
            <a:endParaRPr lang="en-GB" sz="2400" dirty="0">
              <a:solidFill>
                <a:srgbClr val="FFCC99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8323" y="6034000"/>
            <a:ext cx="998882" cy="479969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9" name="Rectangle 18"/>
          <p:cNvSpPr/>
          <p:nvPr/>
        </p:nvSpPr>
        <p:spPr>
          <a:xfrm>
            <a:off x="22973" y="6579947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Work supported by the </a:t>
            </a:r>
            <a:r>
              <a:rPr lang="en-US" sz="1400" b="1" i="1" kern="0" dirty="0">
                <a:solidFill>
                  <a:srgbClr val="0000CC"/>
                </a:solidFill>
                <a:latin typeface="Calibri"/>
              </a:rPr>
              <a:t>European Commission </a:t>
            </a:r>
            <a:r>
              <a:rPr lang="en-US" sz="1400" i="1" kern="0" dirty="0">
                <a:solidFill>
                  <a:srgbClr val="0000CC"/>
                </a:solidFill>
                <a:latin typeface="Calibri"/>
              </a:rPr>
              <a:t>under </a:t>
            </a:r>
            <a:r>
              <a:rPr lang="en-GB" sz="1400" i="1" kern="0" dirty="0" smtClean="0">
                <a:solidFill>
                  <a:srgbClr val="0000CC"/>
                </a:solidFill>
                <a:latin typeface="Calibri"/>
              </a:rPr>
              <a:t>the 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HORIZON 2020 project </a:t>
            </a:r>
            <a:r>
              <a:rPr lang="en-GB" sz="1400" i="1" kern="0" dirty="0" err="1">
                <a:solidFill>
                  <a:srgbClr val="0000CC"/>
                </a:solidFill>
                <a:latin typeface="Calibri"/>
              </a:rPr>
              <a:t>EuroCirCol</a:t>
            </a:r>
            <a:r>
              <a:rPr lang="en-GB" sz="1400" i="1" kern="0" dirty="0">
                <a:solidFill>
                  <a:srgbClr val="0000CC"/>
                </a:solidFill>
                <a:latin typeface="Calibri"/>
              </a:rPr>
              <a:t>, grant agreement </a:t>
            </a:r>
            <a:r>
              <a:rPr lang="en-GB" sz="1400" i="1" kern="0" dirty="0" smtClean="0">
                <a:solidFill>
                  <a:srgbClr val="0000CC"/>
                </a:solidFill>
                <a:latin typeface="Calibri"/>
              </a:rPr>
              <a:t>654305</a:t>
            </a:r>
            <a:endParaRPr lang="en-GB" sz="1400" i="1" kern="0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52692" y="2276872"/>
            <a:ext cx="55478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</a:rPr>
              <a:t>M. Benedikt</a:t>
            </a:r>
            <a:endParaRPr lang="en-GB" sz="3600" dirty="0" smtClean="0">
              <a:solidFill>
                <a:schemeClr val="bg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2974" y="2792963"/>
            <a:ext cx="91772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g</a:t>
            </a:r>
            <a:r>
              <a:rPr lang="en-GB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ratefully acknowledging input from HL-LHC project team, </a:t>
            </a:r>
            <a:r>
              <a:rPr lang="en-GB" sz="2800" b="1" dirty="0" smtClean="0">
                <a:solidFill>
                  <a:schemeClr val="accent2">
                    <a:lumMod val="20000"/>
                    <a:lumOff val="80000"/>
                  </a:schemeClr>
                </a:solidFill>
                <a:effectLst/>
                <a:latin typeface="Calibri" panose="020F0502020204030204" pitchFamily="34" charset="0"/>
                <a:cs typeface="Arial" panose="020B0604020202020204" pitchFamily="34" charset="0"/>
              </a:rPr>
              <a:t>FCC coordination group global design study team and many other contributors. </a:t>
            </a:r>
          </a:p>
        </p:txBody>
      </p:sp>
      <p:sp>
        <p:nvSpPr>
          <p:cNvPr id="8" name="Rectangle 7"/>
          <p:cNvSpPr/>
          <p:nvPr/>
        </p:nvSpPr>
        <p:spPr>
          <a:xfrm>
            <a:off x="-99894" y="4581128"/>
            <a:ext cx="50539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Particular thanks to O. Bruning and F. Zimmermann for providing </a:t>
            </a:r>
            <a:r>
              <a:rPr lang="en-GB" b="1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some read-to-use </a:t>
            </a:r>
            <a:r>
              <a:rPr lang="en-GB" b="1" dirty="0">
                <a:solidFill>
                  <a:schemeClr val="accent2">
                    <a:lumMod val="20000"/>
                    <a:lumOff val="8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slides.</a:t>
            </a:r>
          </a:p>
        </p:txBody>
      </p:sp>
    </p:spTree>
    <p:extLst>
      <p:ext uri="{BB962C8B-B14F-4D97-AF65-F5344CB8AC3E}">
        <p14:creationId xmlns:p14="http://schemas.microsoft.com/office/powerpoint/2010/main" val="2612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</a:rPr>
              <a:t>HL-LHC Upgrade Ingredients: Crab Cavities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00196" y="4410075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HL-LHC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40" name="Picture 8" descr="lumi-redu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638" y="1317041"/>
            <a:ext cx="365601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685800" y="933450"/>
            <a:ext cx="3212512" cy="892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Geometric Luminosity </a:t>
            </a:r>
          </a:p>
          <a:p>
            <a:pPr algn="l" eaLnBrk="1" hangingPunct="1"/>
            <a:r>
              <a:rPr lang="en-US" sz="2600" dirty="0" smtClean="0">
                <a:solidFill>
                  <a:srgbClr val="3333CC"/>
                </a:solidFill>
              </a:rPr>
              <a:t>Reduction Factor</a:t>
            </a:r>
            <a:r>
              <a:rPr lang="en-US" sz="2600" dirty="0">
                <a:solidFill>
                  <a:srgbClr val="3333CC"/>
                </a:solidFill>
              </a:rPr>
              <a:t>:</a:t>
            </a:r>
          </a:p>
        </p:txBody>
      </p:sp>
      <p:graphicFrame>
        <p:nvGraphicFramePr>
          <p:cNvPr id="43" name="Object 2"/>
          <p:cNvGraphicFramePr>
            <a:graphicFrameLocks noChangeAspect="1"/>
          </p:cNvGraphicFramePr>
          <p:nvPr/>
        </p:nvGraphicFramePr>
        <p:xfrm>
          <a:off x="1700213" y="2924175"/>
          <a:ext cx="3100387" cy="88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Equation" r:id="rId4" imgW="1511300" imgH="431800" progId="Equation.3">
                  <p:embed/>
                </p:oleObj>
              </mc:Choice>
              <mc:Fallback>
                <p:oleObj name="Equation" r:id="rId4" imgW="1511300" imgH="4318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0213" y="2924175"/>
                        <a:ext cx="3100387" cy="885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" name="Group 23"/>
          <p:cNvGrpSpPr>
            <a:grpSpLocks/>
          </p:cNvGrpSpPr>
          <p:nvPr/>
        </p:nvGrpSpPr>
        <p:grpSpPr bwMode="auto">
          <a:xfrm>
            <a:off x="5659438" y="872572"/>
            <a:ext cx="3217862" cy="1893888"/>
            <a:chOff x="3456" y="576"/>
            <a:chExt cx="2027" cy="1193"/>
          </a:xfrm>
        </p:grpSpPr>
        <p:sp>
          <p:nvSpPr>
            <p:cNvPr id="45" name="Oval 15"/>
            <p:cNvSpPr>
              <a:spLocks noChangeArrowheads="1"/>
            </p:cNvSpPr>
            <p:nvPr/>
          </p:nvSpPr>
          <p:spPr bwMode="auto">
            <a:xfrm rot="-1632241">
              <a:off x="3600" y="912"/>
              <a:ext cx="1392" cy="240"/>
            </a:xfrm>
            <a:prstGeom prst="ellipse">
              <a:avLst/>
            </a:prstGeom>
            <a:solidFill>
              <a:srgbClr val="FF0000">
                <a:alpha val="54901"/>
              </a:srgbClr>
            </a:solidFill>
            <a:ln w="12700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46" name="Oval 16"/>
            <p:cNvSpPr>
              <a:spLocks noChangeArrowheads="1"/>
            </p:cNvSpPr>
            <p:nvPr/>
          </p:nvSpPr>
          <p:spPr bwMode="auto">
            <a:xfrm rot="1640686">
              <a:off x="3648" y="912"/>
              <a:ext cx="1392" cy="240"/>
            </a:xfrm>
            <a:prstGeom prst="ellipse">
              <a:avLst/>
            </a:prstGeom>
            <a:solidFill>
              <a:srgbClr val="0066FF">
                <a:alpha val="54901"/>
              </a:srgbClr>
            </a:solidFill>
            <a:ln w="12700">
              <a:solidFill>
                <a:srgbClr val="0066FF"/>
              </a:solidFill>
              <a:round/>
              <a:headEnd type="none" w="sm" len="sm"/>
              <a:tailEnd type="none" w="sm" len="sm"/>
            </a:ln>
          </p:spPr>
          <p:txBody>
            <a:bodyPr rot="10800000" vert="eaVert" wrap="none" anchor="ctr"/>
            <a:lstStyle/>
            <a:p>
              <a:endParaRPr lang="de-DE">
                <a:solidFill>
                  <a:srgbClr val="3B812F"/>
                </a:solidFill>
              </a:endParaRPr>
            </a:p>
          </p:txBody>
        </p:sp>
        <p:sp>
          <p:nvSpPr>
            <p:cNvPr id="47" name="Line 17"/>
            <p:cNvSpPr>
              <a:spLocks noChangeShapeType="1"/>
            </p:cNvSpPr>
            <p:nvPr/>
          </p:nvSpPr>
          <p:spPr bwMode="auto">
            <a:xfrm>
              <a:off x="4320" y="864"/>
              <a:ext cx="0" cy="28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4074" y="1536"/>
              <a:ext cx="1409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000000"/>
                  </a:solidFill>
                </a:rPr>
                <a:t>effective cross section</a:t>
              </a:r>
              <a:endParaRPr lang="en-GB" sz="1800">
                <a:solidFill>
                  <a:srgbClr val="000000"/>
                </a:solidFill>
              </a:endParaRPr>
            </a:p>
          </p:txBody>
        </p:sp>
        <p:sp>
          <p:nvSpPr>
            <p:cNvPr id="49" name="Line 19"/>
            <p:cNvSpPr>
              <a:spLocks noChangeShapeType="1"/>
            </p:cNvSpPr>
            <p:nvPr/>
          </p:nvSpPr>
          <p:spPr bwMode="auto">
            <a:xfrm flipH="1" flipV="1">
              <a:off x="4320" y="1200"/>
              <a:ext cx="192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50" name="Line 21"/>
            <p:cNvSpPr>
              <a:spLocks noChangeShapeType="1"/>
            </p:cNvSpPr>
            <p:nvPr/>
          </p:nvSpPr>
          <p:spPr bwMode="auto">
            <a:xfrm flipH="1" flipV="1">
              <a:off x="3456" y="576"/>
              <a:ext cx="1776" cy="9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51" name="Line 22"/>
            <p:cNvSpPr>
              <a:spLocks noChangeShapeType="1"/>
            </p:cNvSpPr>
            <p:nvPr/>
          </p:nvSpPr>
          <p:spPr bwMode="auto">
            <a:xfrm flipV="1">
              <a:off x="3552" y="576"/>
              <a:ext cx="1632" cy="8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stealth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rot="10800000" vert="eaVert" wrap="none" anchor="ctr"/>
            <a:lstStyle/>
            <a:p>
              <a:endParaRPr lang="en-US"/>
            </a:p>
          </p:txBody>
        </p:sp>
      </p:grpSp>
      <p:graphicFrame>
        <p:nvGraphicFramePr>
          <p:cNvPr id="5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993140"/>
              </p:ext>
            </p:extLst>
          </p:nvPr>
        </p:nvGraphicFramePr>
        <p:xfrm>
          <a:off x="8763000" y="3691972"/>
          <a:ext cx="306388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Equation" r:id="rId6" imgW="165100" imgH="203200" progId="Equation.3">
                  <p:embed/>
                </p:oleObj>
              </mc:Choice>
              <mc:Fallback>
                <p:oleObj name="Equation" r:id="rId6" imgW="1651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63000" y="3691972"/>
                        <a:ext cx="306388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4805751"/>
              </p:ext>
            </p:extLst>
          </p:nvPr>
        </p:nvGraphicFramePr>
        <p:xfrm>
          <a:off x="4800600" y="899529"/>
          <a:ext cx="65087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Equation" r:id="rId8" imgW="406400" imgH="228600" progId="Equation.3">
                  <p:embed/>
                </p:oleObj>
              </mc:Choice>
              <mc:Fallback>
                <p:oleObj name="Equation" r:id="rId8" imgW="406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0" y="899529"/>
                        <a:ext cx="65087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007"/>
          <a:stretch/>
        </p:blipFill>
        <p:spPr bwMode="auto">
          <a:xfrm>
            <a:off x="5181600" y="4022994"/>
            <a:ext cx="3352800" cy="21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Content Placeholder 2"/>
          <p:cNvSpPr txBox="1">
            <a:spLocks/>
          </p:cNvSpPr>
          <p:nvPr/>
        </p:nvSpPr>
        <p:spPr>
          <a:xfrm>
            <a:off x="428625" y="1524000"/>
            <a:ext cx="4343400" cy="49530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400" dirty="0" smtClean="0">
                <a:solidFill>
                  <a:srgbClr val="00B050"/>
                </a:solidFill>
              </a:rPr>
              <a:t>Reduces the effect of geometrical reduction factor </a:t>
            </a:r>
          </a:p>
          <a:p>
            <a:pPr>
              <a:defRPr/>
            </a:pPr>
            <a:r>
              <a:rPr lang="en-GB" sz="2400" dirty="0" smtClean="0">
                <a:solidFill>
                  <a:srgbClr val="00B050"/>
                </a:solidFill>
              </a:rPr>
              <a:t>Independent for each IP</a:t>
            </a:r>
          </a:p>
          <a:p>
            <a:pPr marL="0" indent="0">
              <a:buFont typeface="Arial"/>
              <a:buNone/>
              <a:defRPr/>
            </a:pPr>
            <a:endParaRPr lang="en-GB" sz="2000" dirty="0" smtClean="0"/>
          </a:p>
          <a:p>
            <a:pPr marL="0" indent="0">
              <a:buFont typeface="Arial"/>
              <a:buNone/>
              <a:defRPr/>
            </a:pPr>
            <a:endParaRPr lang="en-GB" sz="2000" dirty="0" smtClean="0"/>
          </a:p>
          <a:p>
            <a:pPr>
              <a:defRPr/>
            </a:pPr>
            <a:r>
              <a:rPr lang="en-GB" sz="2400" dirty="0" smtClean="0">
                <a:solidFill>
                  <a:schemeClr val="tx1"/>
                </a:solidFill>
              </a:rPr>
              <a:t>Challenging space constraints:</a:t>
            </a:r>
          </a:p>
          <a:p>
            <a:pPr marL="0" indent="0">
              <a:buNone/>
              <a:defRPr/>
            </a:pPr>
            <a:r>
              <a:rPr lang="en-GB" sz="2400" dirty="0">
                <a:solidFill>
                  <a:srgbClr val="FF0000"/>
                </a:solidFill>
              </a:rPr>
              <a:t>	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 requires novel compact </a:t>
            </a:r>
          </a:p>
          <a:p>
            <a:pPr marL="0" indent="0">
              <a:buNone/>
              <a:defRPr/>
            </a:pPr>
            <a:r>
              <a:rPr lang="en-GB" sz="2400" dirty="0">
                <a:solidFill>
                  <a:srgbClr val="FF0000"/>
                </a:solidFill>
                <a:sym typeface="Wingdings"/>
              </a:rPr>
              <a:t>	</a:t>
            </a:r>
            <a:r>
              <a:rPr lang="en-GB" sz="2400" dirty="0" smtClean="0">
                <a:solidFill>
                  <a:srgbClr val="FF0000"/>
                </a:solidFill>
                <a:sym typeface="Wingdings"/>
              </a:rPr>
              <a:t>	cavity design</a:t>
            </a:r>
            <a:endParaRPr lang="en-GB" sz="2400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en-GB" sz="2000" dirty="0" smtClean="0"/>
          </a:p>
          <a:p>
            <a:pPr>
              <a:defRPr/>
            </a:pPr>
            <a:endParaRPr lang="en-GB" sz="2000" dirty="0"/>
          </a:p>
        </p:txBody>
      </p:sp>
      <p:sp>
        <p:nvSpPr>
          <p:cNvPr id="56" name="Text Box 5"/>
          <p:cNvSpPr txBox="1">
            <a:spLocks noChangeArrowheads="1"/>
          </p:cNvSpPr>
          <p:nvPr/>
        </p:nvSpPr>
        <p:spPr bwMode="auto">
          <a:xfrm>
            <a:off x="685800" y="955675"/>
            <a:ext cx="210185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9" tIns="45680" rIns="91359" bIns="45680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600" dirty="0">
                <a:solidFill>
                  <a:srgbClr val="3333CC"/>
                </a:solidFill>
              </a:rPr>
              <a:t>Crab Cavities:</a:t>
            </a:r>
          </a:p>
        </p:txBody>
      </p:sp>
      <p:cxnSp>
        <p:nvCxnSpPr>
          <p:cNvPr id="57" name="Straight Connector 56"/>
          <p:cNvCxnSpPr/>
          <p:nvPr/>
        </p:nvCxnSpPr>
        <p:spPr>
          <a:xfrm>
            <a:off x="5659438" y="1266241"/>
            <a:ext cx="0" cy="2879725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99138" y="1266241"/>
            <a:ext cx="0" cy="2879725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6897873" y="1266241"/>
            <a:ext cx="0" cy="2879725"/>
          </a:xfrm>
          <a:prstGeom prst="line">
            <a:avLst/>
          </a:prstGeom>
          <a:ln w="38100">
            <a:solidFill>
              <a:srgbClr val="3861A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824973" y="1266241"/>
            <a:ext cx="0" cy="2879725"/>
          </a:xfrm>
          <a:prstGeom prst="line">
            <a:avLst/>
          </a:prstGeom>
          <a:ln w="38100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41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2" grpId="0"/>
      <p:bldP spid="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FF00"/>
                </a:solidFill>
              </a:rPr>
              <a:t>HL-LHC crab cavity designs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462" y="3319181"/>
            <a:ext cx="2659062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23" y="908720"/>
            <a:ext cx="3095625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51520" y="3252826"/>
            <a:ext cx="25922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RF Dipole: Waveguide </a:t>
            </a:r>
            <a:r>
              <a:rPr lang="en-GB" sz="1600" dirty="0"/>
              <a:t>or</a:t>
            </a:r>
          </a:p>
          <a:p>
            <a:r>
              <a:rPr lang="en-GB" sz="1600" dirty="0"/>
              <a:t>waveguide-coax couplers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39" y="1132592"/>
            <a:ext cx="1800200" cy="27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473539" y="3931315"/>
            <a:ext cx="2286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Double ¼-wave: Coaxial </a:t>
            </a:r>
            <a:r>
              <a:rPr lang="en-GB" sz="1600" dirty="0"/>
              <a:t>couplers with</a:t>
            </a:r>
          </a:p>
          <a:p>
            <a:r>
              <a:rPr lang="en-GB" sz="1600" dirty="0"/>
              <a:t>hook-type anten</a:t>
            </a:r>
            <a:r>
              <a:rPr lang="en-GB" dirty="0"/>
              <a:t>na</a:t>
            </a:r>
          </a:p>
        </p:txBody>
      </p:sp>
      <p:sp>
        <p:nvSpPr>
          <p:cNvPr id="9" name="Rectangle 8"/>
          <p:cNvSpPr/>
          <p:nvPr/>
        </p:nvSpPr>
        <p:spPr>
          <a:xfrm>
            <a:off x="3203849" y="5430302"/>
            <a:ext cx="306653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4-rod: Coaxial </a:t>
            </a:r>
            <a:r>
              <a:rPr lang="en-GB" sz="1600" dirty="0"/>
              <a:t>couplers </a:t>
            </a:r>
            <a:r>
              <a:rPr lang="en-GB" sz="1600" dirty="0" smtClean="0"/>
              <a:t>with different </a:t>
            </a:r>
            <a:r>
              <a:rPr lang="en-GB" sz="1600" dirty="0"/>
              <a:t>antenna types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11946" y="1124744"/>
            <a:ext cx="41923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/>
              <a:t>3 Advanced Design Studies with </a:t>
            </a:r>
          </a:p>
          <a:p>
            <a:pPr algn="ctr"/>
            <a:r>
              <a:rPr lang="en-GB" sz="2000" b="1" dirty="0" smtClean="0"/>
              <a:t>Different Coupler concepts</a:t>
            </a:r>
            <a:endParaRPr lang="en-GB" sz="20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1423273" y="2457454"/>
            <a:ext cx="5215365" cy="2893504"/>
            <a:chOff x="1423274" y="2863080"/>
            <a:chExt cx="5215365" cy="2893504"/>
          </a:xfrm>
        </p:grpSpPr>
        <p:sp>
          <p:nvSpPr>
            <p:cNvPr id="12" name="TextBox 11"/>
            <p:cNvSpPr txBox="1"/>
            <p:nvPr/>
          </p:nvSpPr>
          <p:spPr>
            <a:xfrm>
              <a:off x="1423274" y="4925587"/>
              <a:ext cx="4738798" cy="830997"/>
            </a:xfrm>
            <a:prstGeom prst="rect">
              <a:avLst/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sz="2400" dirty="0" smtClean="0"/>
                <a:t>Double </a:t>
              </a:r>
              <a:r>
                <a:rPr lang="en-GB" sz="2400" dirty="0"/>
                <a:t>¼-wave </a:t>
              </a:r>
              <a:r>
                <a:rPr lang="fr-CH" sz="2400" dirty="0" err="1" smtClean="0"/>
                <a:t>installed</a:t>
              </a:r>
              <a:r>
                <a:rPr lang="fr-CH" sz="2400" dirty="0" smtClean="0"/>
                <a:t> </a:t>
              </a:r>
              <a:r>
                <a:rPr lang="fr-CH" sz="2400" dirty="0" smtClean="0"/>
                <a:t>in SPS  </a:t>
              </a:r>
              <a:endParaRPr lang="fr-CH" sz="2400" dirty="0" smtClean="0"/>
            </a:p>
            <a:p>
              <a:r>
                <a:rPr lang="fr-CH" sz="2400" dirty="0" err="1" smtClean="0"/>
                <a:t>during</a:t>
              </a:r>
              <a:r>
                <a:rPr lang="fr-CH" sz="2400" dirty="0" smtClean="0"/>
                <a:t> last </a:t>
              </a:r>
              <a:r>
                <a:rPr lang="fr-CH" sz="2400" dirty="0" err="1" smtClean="0"/>
                <a:t>shutdown</a:t>
              </a:r>
              <a:r>
                <a:rPr lang="fr-CH" sz="2400" dirty="0" smtClean="0"/>
                <a:t> 2017/2018</a:t>
              </a:r>
              <a:endParaRPr lang="fr-CH" sz="2400" dirty="0" smtClean="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5175250" y="2875780"/>
              <a:ext cx="1463389" cy="1775985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2784748" y="2863080"/>
              <a:ext cx="999241" cy="1775985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3954175" y="5441641"/>
            <a:ext cx="4742243" cy="646331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err="1" smtClean="0"/>
              <a:t>Present</a:t>
            </a:r>
            <a:r>
              <a:rPr lang="fr-CH" b="1" dirty="0" smtClean="0"/>
              <a:t> </a:t>
            </a:r>
            <a:r>
              <a:rPr lang="fr-CH" b="1" dirty="0" err="1" smtClean="0"/>
              <a:t>baseline</a:t>
            </a:r>
            <a:r>
              <a:rPr lang="fr-CH" b="1" dirty="0" smtClean="0"/>
              <a:t>: 4 </a:t>
            </a:r>
            <a:r>
              <a:rPr lang="fr-CH" b="1" dirty="0" err="1" smtClean="0"/>
              <a:t>cavity</a:t>
            </a:r>
            <a:r>
              <a:rPr lang="fr-CH" b="1" dirty="0" smtClean="0"/>
              <a:t>/</a:t>
            </a:r>
            <a:r>
              <a:rPr lang="fr-CH" b="1" dirty="0" err="1" smtClean="0"/>
              <a:t>cryomod</a:t>
            </a:r>
            <a:endParaRPr lang="fr-CH" b="1" dirty="0" smtClean="0"/>
          </a:p>
          <a:p>
            <a:r>
              <a:rPr lang="fr-CH" b="1" dirty="0" smtClean="0">
                <a:solidFill>
                  <a:srgbClr val="FFFF00"/>
                </a:solidFill>
              </a:rPr>
              <a:t>TEST </a:t>
            </a:r>
            <a:r>
              <a:rPr lang="fr-CH" b="1" dirty="0" err="1" smtClean="0">
                <a:solidFill>
                  <a:srgbClr val="FFFF00"/>
                </a:solidFill>
              </a:rPr>
              <a:t>presently</a:t>
            </a:r>
            <a:r>
              <a:rPr lang="fr-CH" b="1" dirty="0" smtClean="0">
                <a:solidFill>
                  <a:srgbClr val="FFFF00"/>
                </a:solidFill>
              </a:rPr>
              <a:t> </a:t>
            </a:r>
            <a:r>
              <a:rPr lang="fr-CH" b="1" dirty="0" err="1" smtClean="0">
                <a:solidFill>
                  <a:srgbClr val="FFFF00"/>
                </a:solidFill>
              </a:rPr>
              <a:t>ongoing</a:t>
            </a:r>
            <a:r>
              <a:rPr lang="fr-CH" b="1" dirty="0" smtClean="0">
                <a:solidFill>
                  <a:srgbClr val="FFFF00"/>
                </a:solidFill>
              </a:rPr>
              <a:t> in SPS</a:t>
            </a:r>
            <a:endParaRPr lang="fr-CH" b="1" dirty="0" smtClean="0">
              <a:solidFill>
                <a:srgbClr val="FFFF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515166"/>
            <a:ext cx="3223973" cy="1588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935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LHC Challenges: Beam Power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4" name="Picture 18" descr="Picture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676400"/>
            <a:ext cx="6781800" cy="44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76200" y="1100138"/>
            <a:ext cx="534988" cy="227012"/>
          </a:xfrm>
          <a:prstGeom prst="rect">
            <a:avLst/>
          </a:prstGeom>
          <a:solidFill>
            <a:srgbClr val="00CC00"/>
          </a:solidFill>
          <a:ln w="254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685800" y="990600"/>
            <a:ext cx="397986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</a:rPr>
              <a:t>Unprecedented beam power: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152400" y="1524000"/>
            <a:ext cx="381000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potential equipment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damage in case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of failures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during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operation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In case of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failure the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beam must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never reach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sensitive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     equipment!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458200" y="2006600"/>
            <a:ext cx="127000" cy="1905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Horizontal Scroll 18"/>
          <p:cNvSpPr/>
          <p:nvPr/>
        </p:nvSpPr>
        <p:spPr>
          <a:xfrm>
            <a:off x="12699" y="4876800"/>
            <a:ext cx="3136901" cy="1360470"/>
          </a:xfrm>
          <a:prstGeom prst="horizontalScroll">
            <a:avLst/>
          </a:prstGeom>
          <a:solidFill>
            <a:srgbClr val="64BCD9"/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Stored Beam power: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2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&gt; 500 MJ / beam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16900" y="2273300"/>
            <a:ext cx="127000" cy="190500"/>
          </a:xfrm>
          <a:prstGeom prst="rect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733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Collimation system </a:t>
            </a:r>
            <a:r>
              <a:rPr lang="en-US" sz="3600" b="1" dirty="0">
                <a:solidFill>
                  <a:srgbClr val="FFFF00"/>
                </a:solidFill>
              </a:rPr>
              <a:t>upgrades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" name="CollimationLayout2015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99792" y="2636912"/>
            <a:ext cx="3771546" cy="35718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" name="Group 334"/>
          <p:cNvGrpSpPr/>
          <p:nvPr/>
        </p:nvGrpSpPr>
        <p:grpSpPr>
          <a:xfrm>
            <a:off x="127558" y="3929391"/>
            <a:ext cx="3163348" cy="1549560"/>
            <a:chOff x="-66684" y="139596"/>
            <a:chExt cx="4498983" cy="2203816"/>
          </a:xfrm>
        </p:grpSpPr>
        <p:grpSp>
          <p:nvGrpSpPr>
            <p:cNvPr id="6" name="Group 332"/>
            <p:cNvGrpSpPr/>
            <p:nvPr/>
          </p:nvGrpSpPr>
          <p:grpSpPr>
            <a:xfrm>
              <a:off x="-66685" y="139596"/>
              <a:ext cx="4498984" cy="2203817"/>
              <a:chOff x="0" y="0"/>
              <a:chExt cx="4498983" cy="2203816"/>
            </a:xfrm>
          </p:grpSpPr>
          <p:sp>
            <p:nvSpPr>
              <p:cNvPr id="8" name="Shape 330"/>
              <p:cNvSpPr/>
              <p:nvPr/>
            </p:nvSpPr>
            <p:spPr>
              <a:xfrm>
                <a:off x="0" y="0"/>
                <a:ext cx="4498984" cy="2203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461"/>
                    </a:moveTo>
                    <a:cubicBezTo>
                      <a:pt x="0" y="1550"/>
                      <a:pt x="765" y="0"/>
                      <a:pt x="1708" y="0"/>
                    </a:cubicBezTo>
                    <a:lnTo>
                      <a:pt x="8826" y="0"/>
                    </a:lnTo>
                    <a:lnTo>
                      <a:pt x="8826" y="0"/>
                    </a:lnTo>
                    <a:lnTo>
                      <a:pt x="12609" y="0"/>
                    </a:lnTo>
                    <a:lnTo>
                      <a:pt x="13422" y="0"/>
                    </a:lnTo>
                    <a:cubicBezTo>
                      <a:pt x="14365" y="0"/>
                      <a:pt x="15130" y="1550"/>
                      <a:pt x="15130" y="3461"/>
                    </a:cubicBezTo>
                    <a:lnTo>
                      <a:pt x="15130" y="12115"/>
                    </a:lnTo>
                    <a:lnTo>
                      <a:pt x="21600" y="21600"/>
                    </a:lnTo>
                    <a:lnTo>
                      <a:pt x="15130" y="17307"/>
                    </a:lnTo>
                    <a:lnTo>
                      <a:pt x="15130" y="17307"/>
                    </a:lnTo>
                    <a:cubicBezTo>
                      <a:pt x="15130" y="19219"/>
                      <a:pt x="14365" y="20768"/>
                      <a:pt x="13422" y="20768"/>
                    </a:cubicBezTo>
                    <a:lnTo>
                      <a:pt x="12609" y="20768"/>
                    </a:lnTo>
                    <a:lnTo>
                      <a:pt x="8826" y="20768"/>
                    </a:lnTo>
                    <a:lnTo>
                      <a:pt x="8826" y="20768"/>
                    </a:lnTo>
                    <a:lnTo>
                      <a:pt x="1708" y="20768"/>
                    </a:lnTo>
                    <a:cubicBezTo>
                      <a:pt x="765" y="20768"/>
                      <a:pt x="0" y="19219"/>
                      <a:pt x="0" y="17307"/>
                    </a:cubicBezTo>
                    <a:lnTo>
                      <a:pt x="0" y="17307"/>
                    </a:lnTo>
                    <a:lnTo>
                      <a:pt x="0" y="12115"/>
                    </a:lnTo>
                    <a:lnTo>
                      <a:pt x="0" y="12115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190500" dist="228600" dir="2700000" rotWithShape="0">
                  <a:srgbClr val="000000">
                    <a:alpha val="30000"/>
                  </a:srgbClr>
                </a:outerShdw>
              </a:effec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buClr>
                    <a:srgbClr val="000000"/>
                  </a:buClr>
                  <a:defRPr sz="24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9" name="Shape 331"/>
              <p:cNvSpPr/>
              <p:nvPr/>
            </p:nvSpPr>
            <p:spPr>
              <a:xfrm>
                <a:off x="90723" y="108263"/>
                <a:ext cx="2566489" cy="721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algn="ctr" defTabSz="321457">
                  <a:buClr>
                    <a:srgbClr val="000000"/>
                  </a:buClr>
                  <a:defRPr sz="28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Ion physics debris: </a:t>
                </a:r>
                <a:b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DS collimation</a:t>
                </a:r>
              </a:p>
            </p:txBody>
          </p:sp>
        </p:grpSp>
        <p:pic>
          <p:nvPicPr>
            <p:cNvPr id="7" name="image11.jpg"/>
            <p:cNvPicPr>
              <a:picLocks/>
            </p:cNvPicPr>
            <p:nvPr/>
          </p:nvPicPr>
          <p:blipFill>
            <a:blip r:embed="rId3">
              <a:extLst/>
            </a:blip>
            <a:srcRect l="25423" t="19653" r="10160" b="1913"/>
            <a:stretch>
              <a:fillRect/>
            </a:stretch>
          </p:blipFill>
          <p:spPr>
            <a:xfrm flipH="1">
              <a:off x="665715" y="905051"/>
              <a:ext cx="1587501" cy="13081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grpSp>
        <p:nvGrpSpPr>
          <p:cNvPr id="10" name="Group 339"/>
          <p:cNvGrpSpPr/>
          <p:nvPr/>
        </p:nvGrpSpPr>
        <p:grpSpPr>
          <a:xfrm>
            <a:off x="6063258" y="919758"/>
            <a:ext cx="3009305" cy="2803922"/>
            <a:chOff x="0" y="0"/>
            <a:chExt cx="4279900" cy="3987800"/>
          </a:xfrm>
        </p:grpSpPr>
        <p:sp>
          <p:nvSpPr>
            <p:cNvPr id="11" name="Shape 335"/>
            <p:cNvSpPr/>
            <p:nvPr/>
          </p:nvSpPr>
          <p:spPr>
            <a:xfrm flipH="1">
              <a:off x="0" y="0"/>
              <a:ext cx="4279900" cy="3987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461"/>
                  </a:moveTo>
                  <a:cubicBezTo>
                    <a:pt x="0" y="1550"/>
                    <a:pt x="765" y="0"/>
                    <a:pt x="1708" y="0"/>
                  </a:cubicBezTo>
                  <a:lnTo>
                    <a:pt x="8826" y="0"/>
                  </a:lnTo>
                  <a:lnTo>
                    <a:pt x="8826" y="0"/>
                  </a:lnTo>
                  <a:lnTo>
                    <a:pt x="12608" y="0"/>
                  </a:lnTo>
                  <a:lnTo>
                    <a:pt x="13422" y="0"/>
                  </a:lnTo>
                  <a:cubicBezTo>
                    <a:pt x="14365" y="0"/>
                    <a:pt x="15130" y="1550"/>
                    <a:pt x="15130" y="3461"/>
                  </a:cubicBezTo>
                  <a:lnTo>
                    <a:pt x="15130" y="12115"/>
                  </a:lnTo>
                  <a:lnTo>
                    <a:pt x="21600" y="21600"/>
                  </a:lnTo>
                  <a:lnTo>
                    <a:pt x="15130" y="17307"/>
                  </a:lnTo>
                  <a:lnTo>
                    <a:pt x="15130" y="17307"/>
                  </a:lnTo>
                  <a:cubicBezTo>
                    <a:pt x="15130" y="19219"/>
                    <a:pt x="14365" y="20768"/>
                    <a:pt x="13422" y="20768"/>
                  </a:cubicBezTo>
                  <a:lnTo>
                    <a:pt x="12608" y="20768"/>
                  </a:lnTo>
                  <a:lnTo>
                    <a:pt x="8826" y="20768"/>
                  </a:lnTo>
                  <a:lnTo>
                    <a:pt x="8826" y="20768"/>
                  </a:lnTo>
                  <a:lnTo>
                    <a:pt x="1708" y="20768"/>
                  </a:lnTo>
                  <a:cubicBezTo>
                    <a:pt x="765" y="20768"/>
                    <a:pt x="0" y="19219"/>
                    <a:pt x="0" y="17307"/>
                  </a:cubicBezTo>
                  <a:lnTo>
                    <a:pt x="0" y="17307"/>
                  </a:lnTo>
                  <a:lnTo>
                    <a:pt x="0" y="12115"/>
                  </a:lnTo>
                  <a:lnTo>
                    <a:pt x="0" y="12115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321457">
                <a:buClr>
                  <a:srgbClr val="000000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12" name="Shape 336"/>
            <p:cNvSpPr/>
            <p:nvPr/>
          </p:nvSpPr>
          <p:spPr>
            <a:xfrm>
              <a:off x="1548919" y="133414"/>
              <a:ext cx="2492478" cy="10296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321457">
                <a:buClr>
                  <a:srgbClr val="000000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1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</a:rPr>
                <a:t>Cleaning: DS coll. + 11T 	dipoles, 2 units per beam</a:t>
              </a:r>
            </a:p>
            <a:p>
              <a:pPr defTabSz="321457">
                <a:buClr>
                  <a:srgbClr val="000000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10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</a:rPr>
                <a:t>	</a:t>
              </a:r>
            </a:p>
          </p:txBody>
        </p:sp>
        <p:pic>
          <p:nvPicPr>
            <p:cNvPr id="13" name="image29.png"/>
            <p:cNvPicPr>
              <a:picLocks/>
            </p:cNvPicPr>
            <p:nvPr/>
          </p:nvPicPr>
          <p:blipFill>
            <a:blip r:embed="rId4">
              <a:extLst/>
            </a:blip>
            <a:srcRect l="26597" t="19986" r="14869" b="2977"/>
            <a:stretch>
              <a:fillRect/>
            </a:stretch>
          </p:blipFill>
          <p:spPr>
            <a:xfrm>
              <a:off x="1879599" y="838200"/>
              <a:ext cx="1905001" cy="1473200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14" name="image11.jpg"/>
            <p:cNvPicPr>
              <a:picLocks/>
            </p:cNvPicPr>
            <p:nvPr/>
          </p:nvPicPr>
          <p:blipFill>
            <a:blip r:embed="rId3">
              <a:extLst/>
            </a:blip>
            <a:srcRect l="24991" t="21567" r="10592"/>
            <a:stretch>
              <a:fillRect/>
            </a:stretch>
          </p:blipFill>
          <p:spPr>
            <a:xfrm flipH="1">
              <a:off x="1917699" y="2362200"/>
              <a:ext cx="1587501" cy="1308099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grpSp>
        <p:nvGrpSpPr>
          <p:cNvPr id="15" name="Group 347"/>
          <p:cNvGrpSpPr/>
          <p:nvPr/>
        </p:nvGrpSpPr>
        <p:grpSpPr>
          <a:xfrm>
            <a:off x="6447235" y="3933056"/>
            <a:ext cx="2571751" cy="2401979"/>
            <a:chOff x="0" y="343052"/>
            <a:chExt cx="3657600" cy="3416147"/>
          </a:xfrm>
        </p:grpSpPr>
        <p:grpSp>
          <p:nvGrpSpPr>
            <p:cNvPr id="16" name="Group 342"/>
            <p:cNvGrpSpPr/>
            <p:nvPr/>
          </p:nvGrpSpPr>
          <p:grpSpPr>
            <a:xfrm>
              <a:off x="0" y="343052"/>
              <a:ext cx="3657600" cy="3416148"/>
              <a:chOff x="0" y="343052"/>
              <a:chExt cx="3657600" cy="3416147"/>
            </a:xfrm>
          </p:grpSpPr>
          <p:sp>
            <p:nvSpPr>
              <p:cNvPr id="21" name="Shape 340"/>
              <p:cNvSpPr/>
              <p:nvPr/>
            </p:nvSpPr>
            <p:spPr>
              <a:xfrm>
                <a:off x="0" y="343052"/>
                <a:ext cx="3657600" cy="3416148"/>
              </a:xfrm>
              <a:prstGeom prst="roundRect">
                <a:avLst>
                  <a:gd name="adj" fmla="val 5923"/>
                </a:avLst>
              </a:pr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190500" dist="228600" dir="2700000" rotWithShape="0">
                  <a:srgbClr val="000000">
                    <a:alpha val="30000"/>
                  </a:srgbClr>
                </a:outerShdw>
              </a:effec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buClr>
                    <a:srgbClr val="000000"/>
                  </a:buClr>
                  <a:defRPr sz="24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2" name="Shape 341"/>
              <p:cNvSpPr/>
              <p:nvPr/>
            </p:nvSpPr>
            <p:spPr>
              <a:xfrm>
                <a:off x="59259" y="437509"/>
                <a:ext cx="3543303" cy="30283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457200">
                  <a:lnSpc>
                    <a:spcPct val="80000"/>
                  </a:lnSpc>
                  <a:buClr>
                    <a:srgbClr val="000000"/>
                  </a:buClr>
                  <a:defRPr sz="21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>
                  <a:defRPr sz="29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r>
                  <a:rPr sz="1500">
                    <a:solidFill>
                      <a:srgbClr val="000000"/>
                    </a:solidFill>
                  </a:rPr>
                  <a:t>Low-impedance, high robustness secondary collimators</a:t>
                </a:r>
              </a:p>
            </p:txBody>
          </p:sp>
        </p:grpSp>
        <p:pic>
          <p:nvPicPr>
            <p:cNvPr id="17" name="image9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140542" y="1346968"/>
              <a:ext cx="1397001" cy="1032129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18" name="image13.jp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307" t="6717" r="40534" b="10742"/>
            <a:stretch>
              <a:fillRect/>
            </a:stretch>
          </p:blipFill>
          <p:spPr>
            <a:xfrm>
              <a:off x="1645137" y="1446734"/>
              <a:ext cx="1948963" cy="7239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19" name="image32.jpg"/>
            <p:cNvPicPr>
              <a:picLocks/>
            </p:cNvPicPr>
            <p:nvPr/>
          </p:nvPicPr>
          <p:blipFill>
            <a:blip r:embed="rId7">
              <a:extLst/>
            </a:blip>
            <a:srcRect l="32259" t="21635" r="32247" b="13729"/>
            <a:stretch>
              <a:fillRect/>
            </a:stretch>
          </p:blipFill>
          <p:spPr>
            <a:xfrm>
              <a:off x="183470" y="2552417"/>
              <a:ext cx="990601" cy="10287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20" name="image31.png"/>
            <p:cNvPicPr>
              <a:picLocks/>
            </p:cNvPicPr>
            <p:nvPr/>
          </p:nvPicPr>
          <p:blipFill>
            <a:blip r:embed="rId8">
              <a:extLst/>
            </a:blip>
            <a:srcRect l="6044" t="31263" r="1964" b="27620"/>
            <a:stretch>
              <a:fillRect/>
            </a:stretch>
          </p:blipFill>
          <p:spPr>
            <a:xfrm>
              <a:off x="1339185" y="2709826"/>
              <a:ext cx="2247901" cy="5715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grpSp>
        <p:nvGrpSpPr>
          <p:cNvPr id="23" name="Group 353"/>
          <p:cNvGrpSpPr/>
          <p:nvPr/>
        </p:nvGrpSpPr>
        <p:grpSpPr>
          <a:xfrm>
            <a:off x="306853" y="892449"/>
            <a:ext cx="4060017" cy="2152055"/>
            <a:chOff x="0" y="0"/>
            <a:chExt cx="5774245" cy="3060700"/>
          </a:xfrm>
        </p:grpSpPr>
        <p:grpSp>
          <p:nvGrpSpPr>
            <p:cNvPr id="24" name="Group 350"/>
            <p:cNvGrpSpPr/>
            <p:nvPr/>
          </p:nvGrpSpPr>
          <p:grpSpPr>
            <a:xfrm>
              <a:off x="0" y="0"/>
              <a:ext cx="5774247" cy="3060700"/>
              <a:chOff x="0" y="0"/>
              <a:chExt cx="5774246" cy="3060700"/>
            </a:xfrm>
          </p:grpSpPr>
          <p:sp>
            <p:nvSpPr>
              <p:cNvPr id="27" name="Shape 348"/>
              <p:cNvSpPr/>
              <p:nvPr/>
            </p:nvSpPr>
            <p:spPr>
              <a:xfrm>
                <a:off x="0" y="0"/>
                <a:ext cx="5727700" cy="3060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531"/>
                    </a:moveTo>
                    <a:cubicBezTo>
                      <a:pt x="0" y="1581"/>
                      <a:pt x="457" y="0"/>
                      <a:pt x="1021" y="0"/>
                    </a:cubicBezTo>
                    <a:lnTo>
                      <a:pt x="11277" y="0"/>
                    </a:lnTo>
                    <a:lnTo>
                      <a:pt x="11277" y="0"/>
                    </a:lnTo>
                    <a:lnTo>
                      <a:pt x="16110" y="0"/>
                    </a:lnTo>
                    <a:lnTo>
                      <a:pt x="18310" y="0"/>
                    </a:lnTo>
                    <a:cubicBezTo>
                      <a:pt x="18875" y="0"/>
                      <a:pt x="19332" y="1581"/>
                      <a:pt x="19332" y="3531"/>
                    </a:cubicBezTo>
                    <a:lnTo>
                      <a:pt x="19332" y="12358"/>
                    </a:lnTo>
                    <a:lnTo>
                      <a:pt x="21600" y="21600"/>
                    </a:lnTo>
                    <a:lnTo>
                      <a:pt x="19332" y="17654"/>
                    </a:lnTo>
                    <a:lnTo>
                      <a:pt x="19332" y="17654"/>
                    </a:lnTo>
                    <a:cubicBezTo>
                      <a:pt x="19332" y="19604"/>
                      <a:pt x="18875" y="21184"/>
                      <a:pt x="18310" y="21184"/>
                    </a:cubicBezTo>
                    <a:lnTo>
                      <a:pt x="16110" y="21184"/>
                    </a:lnTo>
                    <a:lnTo>
                      <a:pt x="11277" y="21184"/>
                    </a:lnTo>
                    <a:lnTo>
                      <a:pt x="11277" y="21184"/>
                    </a:lnTo>
                    <a:lnTo>
                      <a:pt x="1021" y="21184"/>
                    </a:lnTo>
                    <a:cubicBezTo>
                      <a:pt x="457" y="21184"/>
                      <a:pt x="0" y="19604"/>
                      <a:pt x="0" y="17654"/>
                    </a:cubicBezTo>
                    <a:lnTo>
                      <a:pt x="0" y="17654"/>
                    </a:lnTo>
                    <a:lnTo>
                      <a:pt x="0" y="12358"/>
                    </a:lnTo>
                    <a:lnTo>
                      <a:pt x="0" y="12358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190500" dist="228600" dir="2700000" rotWithShape="0">
                  <a:srgbClr val="000000">
                    <a:alpha val="30000"/>
                  </a:srgbClr>
                </a:outerShdw>
              </a:effec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buClr>
                    <a:srgbClr val="000000"/>
                  </a:buClr>
                  <a:defRPr sz="24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28" name="Shape 349"/>
              <p:cNvSpPr/>
              <p:nvPr/>
            </p:nvSpPr>
            <p:spPr>
              <a:xfrm>
                <a:off x="1380046" y="73580"/>
                <a:ext cx="4394201" cy="24023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lnSpc>
                    <a:spcPct val="110000"/>
                  </a:lnSpc>
                  <a:buClr>
                    <a:srgbClr val="000000"/>
                  </a:buClr>
                  <a:defRPr sz="28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Completely new layouts</a:t>
                </a:r>
                <a:b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Novel materials. </a:t>
                </a:r>
                <a:b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IR1+IR5, </a:t>
                </a:r>
                <a:r>
                  <a:rPr sz="1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per beam</a:t>
                </a: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:</a:t>
                </a:r>
              </a:p>
              <a:p>
                <a:pPr defTabSz="321457">
                  <a:lnSpc>
                    <a:spcPct val="110000"/>
                  </a:lnSpc>
                  <a:buClr>
                    <a:srgbClr val="000000"/>
                  </a:buClr>
                  <a:defRPr sz="28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     4 tertiary collimators</a:t>
                </a:r>
                <a:b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     3 physics debris collimators</a:t>
                </a:r>
                <a:b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     fixed masks</a:t>
                </a:r>
              </a:p>
            </p:txBody>
          </p:sp>
        </p:grpSp>
        <p:pic>
          <p:nvPicPr>
            <p:cNvPr id="25" name="image32.jpg"/>
            <p:cNvPicPr>
              <a:picLocks/>
            </p:cNvPicPr>
            <p:nvPr/>
          </p:nvPicPr>
          <p:blipFill>
            <a:blip r:embed="rId9">
              <a:extLst/>
            </a:blip>
            <a:srcRect l="52649"/>
            <a:stretch>
              <a:fillRect/>
            </a:stretch>
          </p:blipFill>
          <p:spPr>
            <a:xfrm rot="21599967">
              <a:off x="463729" y="71661"/>
              <a:ext cx="889001" cy="1346196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26" name="image31.png"/>
            <p:cNvPicPr>
              <a:picLocks/>
            </p:cNvPicPr>
            <p:nvPr/>
          </p:nvPicPr>
          <p:blipFill>
            <a:blip r:embed="rId8">
              <a:extLst/>
            </a:blip>
            <a:srcRect l="6044" t="31263" r="1964" b="27620"/>
            <a:stretch>
              <a:fillRect/>
            </a:stretch>
          </p:blipFill>
          <p:spPr>
            <a:xfrm>
              <a:off x="255737" y="1766039"/>
              <a:ext cx="4597401" cy="11684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sp>
        <p:nvSpPr>
          <p:cNvPr id="29" name="Shape 354"/>
          <p:cNvSpPr/>
          <p:nvPr/>
        </p:nvSpPr>
        <p:spPr>
          <a:xfrm>
            <a:off x="4151546" y="922859"/>
            <a:ext cx="2713513" cy="99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>
              <a:defRPr sz="2800" i="1">
                <a:solidFill>
                  <a:schemeClr val="accent5"/>
                </a:solidFill>
              </a:defRPr>
            </a:pPr>
            <a:r>
              <a:rPr lang="en-GB" sz="2000" dirty="0" smtClean="0">
                <a:solidFill>
                  <a:srgbClr val="FF0000"/>
                </a:solidFill>
              </a:rPr>
              <a:t>40</a:t>
            </a:r>
            <a:r>
              <a:rPr sz="2000" dirty="0" smtClean="0">
                <a:solidFill>
                  <a:srgbClr val="FF0000"/>
                </a:solidFill>
              </a:rPr>
              <a:t> </a:t>
            </a:r>
            <a:r>
              <a:rPr sz="2000" dirty="0">
                <a:solidFill>
                  <a:srgbClr val="FF0000"/>
                </a:solidFill>
              </a:rPr>
              <a:t>new collimators to be produced by LS3 in </a:t>
            </a:r>
          </a:p>
          <a:p>
            <a:pPr>
              <a:defRPr sz="2800" i="1">
                <a:solidFill>
                  <a:schemeClr val="accent5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the present baseline!</a:t>
            </a:r>
          </a:p>
        </p:txBody>
      </p:sp>
      <p:sp>
        <p:nvSpPr>
          <p:cNvPr id="30" name="Shape 14"/>
          <p:cNvSpPr/>
          <p:nvPr/>
        </p:nvSpPr>
        <p:spPr>
          <a:xfrm>
            <a:off x="135384" y="5589240"/>
            <a:ext cx="2492400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S. Redaelli, 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Chamonix </a:t>
            </a:r>
            <a:r>
              <a:rPr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2016, 28-01-</a:t>
            </a:r>
            <a:r>
              <a:rPr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2016</a:t>
            </a:r>
            <a:endParaRPr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789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dvAuto="0"/>
      <p:bldP spid="10" grpId="0" animBg="1" advAuto="0"/>
      <p:bldP spid="15" grpId="0" animBg="1" advAuto="0"/>
      <p:bldP spid="23" grpId="0" animBg="1" advAuto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FFFF00"/>
                </a:solidFill>
              </a:rPr>
              <a:t>Dispersion </a:t>
            </a:r>
            <a:r>
              <a:rPr lang="fr-FR" sz="2800" b="1" dirty="0" err="1" smtClean="0">
                <a:solidFill>
                  <a:srgbClr val="FFFF00"/>
                </a:solidFill>
              </a:rPr>
              <a:t>Suppressor</a:t>
            </a:r>
            <a:r>
              <a:rPr lang="fr-FR" sz="2800" b="1" dirty="0" smtClean="0">
                <a:solidFill>
                  <a:srgbClr val="FFFF00"/>
                </a:solidFill>
              </a:rPr>
              <a:t> </a:t>
            </a:r>
            <a:r>
              <a:rPr lang="fr-FR" sz="2800" b="1" dirty="0" err="1">
                <a:solidFill>
                  <a:srgbClr val="FFFF00"/>
                </a:solidFill>
              </a:rPr>
              <a:t>collimators</a:t>
            </a:r>
            <a:r>
              <a:rPr lang="fr-FR" sz="2800" b="1" dirty="0">
                <a:solidFill>
                  <a:srgbClr val="FFFF00"/>
                </a:solidFill>
              </a:rPr>
              <a:t> – </a:t>
            </a:r>
            <a:endParaRPr lang="fr-FR" sz="2800" b="1" dirty="0" smtClean="0">
              <a:solidFill>
                <a:srgbClr val="FFFF00"/>
              </a:solidFill>
            </a:endParaRPr>
          </a:p>
          <a:p>
            <a:r>
              <a:rPr lang="fr-FR" sz="2800" b="1" dirty="0" smtClean="0">
                <a:solidFill>
                  <a:srgbClr val="FFFF00"/>
                </a:solidFill>
              </a:rPr>
              <a:t>11 </a:t>
            </a:r>
            <a:r>
              <a:rPr lang="fr-FR" sz="2800" b="1" dirty="0">
                <a:solidFill>
                  <a:srgbClr val="FFFF00"/>
                </a:solidFill>
              </a:rPr>
              <a:t>T Nb3Sn </a:t>
            </a:r>
            <a:r>
              <a:rPr lang="fr-FR" sz="2800" b="1" dirty="0" err="1">
                <a:solidFill>
                  <a:srgbClr val="FFFF00"/>
                </a:solidFill>
              </a:rPr>
              <a:t>Dipole</a:t>
            </a:r>
            <a:r>
              <a:rPr lang="fr-FR" sz="2800" b="1" dirty="0">
                <a:solidFill>
                  <a:srgbClr val="FFFF00"/>
                </a:solidFill>
              </a:rPr>
              <a:t> (LS2 -2018)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900" y="841113"/>
            <a:ext cx="8645525" cy="5324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rc 4"/>
          <p:cNvSpPr/>
          <p:nvPr/>
        </p:nvSpPr>
        <p:spPr>
          <a:xfrm rot="7909834" flipH="1" flipV="1">
            <a:off x="790751" y="2500650"/>
            <a:ext cx="1924037" cy="907424"/>
          </a:xfrm>
          <a:prstGeom prst="arc">
            <a:avLst>
              <a:gd name="adj1" fmla="val 13416251"/>
              <a:gd name="adj2" fmla="val 19252834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Arc 5"/>
          <p:cNvSpPr/>
          <p:nvPr/>
        </p:nvSpPr>
        <p:spPr>
          <a:xfrm rot="18417317" flipH="1" flipV="1">
            <a:off x="6441441" y="4034580"/>
            <a:ext cx="1763260" cy="907424"/>
          </a:xfrm>
          <a:prstGeom prst="arc">
            <a:avLst>
              <a:gd name="adj1" fmla="val 12753780"/>
              <a:gd name="adj2" fmla="val 19204022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Arc 6"/>
          <p:cNvSpPr/>
          <p:nvPr/>
        </p:nvSpPr>
        <p:spPr>
          <a:xfrm rot="10255638" flipH="1" flipV="1">
            <a:off x="2026439" y="1791330"/>
            <a:ext cx="2829952" cy="869027"/>
          </a:xfrm>
          <a:prstGeom prst="arc">
            <a:avLst>
              <a:gd name="adj1" fmla="val 14023531"/>
              <a:gd name="adj2" fmla="val 18669366"/>
            </a:avLst>
          </a:prstGeom>
          <a:ln w="4445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460" y="4741045"/>
            <a:ext cx="5784082" cy="1138521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882" y="603436"/>
            <a:ext cx="1403900" cy="99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2730460" y="4000144"/>
            <a:ext cx="5606715" cy="709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415" y="2714733"/>
            <a:ext cx="571231" cy="547061"/>
          </a:xfrm>
          <a:prstGeom prst="rect">
            <a:avLst/>
          </a:prstGeom>
        </p:spPr>
      </p:pic>
      <p:pic>
        <p:nvPicPr>
          <p:cNvPr id="12" name="Picture 3" descr="untitle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8250" y="1753701"/>
            <a:ext cx="7918450" cy="164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2968625" y="2026752"/>
            <a:ext cx="396875" cy="339034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370005">
            <a:off x="6409546" y="2355408"/>
            <a:ext cx="363537" cy="340554"/>
          </a:xfrm>
          <a:prstGeom prst="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>
            <a:off x="5130800" y="2669689"/>
            <a:ext cx="1328738" cy="554037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auto">
          <a:xfrm flipV="1">
            <a:off x="6302375" y="1633052"/>
            <a:ext cx="658813" cy="74771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2886075" y="2455376"/>
            <a:ext cx="812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MB.B8R/L</a:t>
            </a:r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3468688" y="1633052"/>
            <a:ext cx="3492500" cy="525463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27"/>
          <p:cNvSpPr txBox="1">
            <a:spLocks noChangeArrowheads="1"/>
          </p:cNvSpPr>
          <p:nvPr/>
        </p:nvSpPr>
        <p:spPr bwMode="auto">
          <a:xfrm>
            <a:off x="5984875" y="2771289"/>
            <a:ext cx="8905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000000"/>
                </a:solidFill>
              </a:rPr>
              <a:t>MB.B11R/L</a:t>
            </a:r>
          </a:p>
        </p:txBody>
      </p:sp>
      <p:cxnSp>
        <p:nvCxnSpPr>
          <p:cNvPr id="20" name="Straight Connector 19"/>
          <p:cNvCxnSpPr/>
          <p:nvPr/>
        </p:nvCxnSpPr>
        <p:spPr bwMode="auto">
          <a:xfrm>
            <a:off x="3249613" y="2383939"/>
            <a:ext cx="533400" cy="527050"/>
          </a:xfrm>
          <a:prstGeom prst="line">
            <a:avLst/>
          </a:prstGeom>
          <a:ln w="34925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130800" y="2609955"/>
            <a:ext cx="1993900" cy="16138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2" name="Group 9"/>
          <p:cNvGrpSpPr>
            <a:grpSpLocks/>
          </p:cNvGrpSpPr>
          <p:nvPr/>
        </p:nvGrpSpPr>
        <p:grpSpPr bwMode="auto">
          <a:xfrm>
            <a:off x="3063711" y="2609955"/>
            <a:ext cx="1501775" cy="1366775"/>
            <a:chOff x="2937780" y="3163369"/>
            <a:chExt cx="1501691" cy="1428353"/>
          </a:xfrm>
        </p:grpSpPr>
        <p:pic>
          <p:nvPicPr>
            <p:cNvPr id="23" name="Picture 9" descr="6Bl_NC_BYoke2ACryo.p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54" t="14047"/>
            <a:stretch>
              <a:fillRect/>
            </a:stretch>
          </p:blipFill>
          <p:spPr bwMode="auto">
            <a:xfrm>
              <a:off x="2937780" y="3163369"/>
              <a:ext cx="1501691" cy="1428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8"/>
            <p:cNvSpPr txBox="1">
              <a:spLocks noChangeArrowheads="1"/>
            </p:cNvSpPr>
            <p:nvPr/>
          </p:nvSpPr>
          <p:spPr bwMode="auto">
            <a:xfrm>
              <a:off x="3137140" y="4098353"/>
              <a:ext cx="118891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11 T Nb</a:t>
              </a:r>
              <a:r>
                <a:rPr lang="en-US" baseline="-25000"/>
                <a:t>3</a:t>
              </a:r>
              <a:r>
                <a:rPr lang="en-US"/>
                <a:t>Sn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722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7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</a:rPr>
              <a:t>Implementation &amp; Performance Projection:</a:t>
            </a:r>
          </a:p>
        </p:txBody>
      </p:sp>
      <p:pic>
        <p:nvPicPr>
          <p:cNvPr id="28" name="Picture 27" descr="Screen Shot 2015-08-01 at 4.45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6712"/>
            <a:ext cx="9144000" cy="510639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1981200" y="1613952"/>
            <a:ext cx="838200" cy="584775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Splices fixed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58446" y="1613952"/>
            <a:ext cx="990600" cy="1077218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Injectors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upgrade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11 T dipoles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1934388" y="3386019"/>
            <a:ext cx="933896" cy="381000"/>
          </a:xfrm>
          <a:prstGeom prst="roundRect">
            <a:avLst/>
          </a:prstGeom>
          <a:solidFill>
            <a:srgbClr val="005F8C">
              <a:lumMod val="20000"/>
              <a:lumOff val="80000"/>
            </a:srgbClr>
          </a:solidFill>
          <a:ln w="9525" cap="flat" cmpd="sng" algn="ctr">
            <a:solidFill>
              <a:srgbClr val="005F8C">
                <a:lumMod val="40000"/>
                <a:lumOff val="60000"/>
              </a:srgbClr>
            </a:solidFill>
            <a:prstDash val="solid"/>
          </a:ln>
          <a:effectLst/>
        </p:spPr>
        <p:txBody>
          <a:bodyPr tIns="0" bIns="4680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fb</a:t>
            </a:r>
            <a:r>
              <a:rPr kumimoji="0" lang="en-US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7723632" y="1225332"/>
            <a:ext cx="1143000" cy="381000"/>
          </a:xfrm>
          <a:prstGeom prst="roundRect">
            <a:avLst/>
          </a:prstGeom>
          <a:solidFill>
            <a:srgbClr val="005F8C">
              <a:lumMod val="20000"/>
              <a:lumOff val="80000"/>
            </a:srgbClr>
          </a:solidFill>
          <a:ln w="9525" cap="flat" cmpd="sng" algn="ctr">
            <a:solidFill>
              <a:srgbClr val="005F8C">
                <a:lumMod val="40000"/>
                <a:lumOff val="60000"/>
              </a:srgbClr>
            </a:solidFill>
            <a:prstDash val="solid"/>
          </a:ln>
          <a:effectLst/>
        </p:spPr>
        <p:txBody>
          <a:bodyPr tIns="0" bIns="4680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3000 fb</a:t>
            </a:r>
            <a:r>
              <a:rPr kumimoji="0" lang="en-US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</p:txBody>
      </p:sp>
      <p:sp>
        <p:nvSpPr>
          <p:cNvPr id="33" name="Rounded Rectangle 32"/>
          <p:cNvSpPr/>
          <p:nvPr/>
        </p:nvSpPr>
        <p:spPr>
          <a:xfrm>
            <a:off x="4572000" y="3757712"/>
            <a:ext cx="990600" cy="381000"/>
          </a:xfrm>
          <a:prstGeom prst="roundRect">
            <a:avLst/>
          </a:prstGeom>
          <a:solidFill>
            <a:srgbClr val="005F8C">
              <a:lumMod val="20000"/>
              <a:lumOff val="80000"/>
            </a:srgbClr>
          </a:solidFill>
          <a:ln w="9525" cap="flat" cmpd="sng" algn="ctr">
            <a:solidFill>
              <a:srgbClr val="005F8C">
                <a:lumMod val="40000"/>
                <a:lumOff val="60000"/>
              </a:srgbClr>
            </a:solidFill>
            <a:prstDash val="solid"/>
          </a:ln>
          <a:effectLst/>
        </p:spPr>
        <p:txBody>
          <a:bodyPr tIns="0" bIns="4680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300 fb</a:t>
            </a:r>
            <a:r>
              <a:rPr kumimoji="0" lang="en-US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342900" y="4735612"/>
            <a:ext cx="8712200" cy="25400"/>
          </a:xfrm>
          <a:prstGeom prst="line">
            <a:avLst/>
          </a:prstGeom>
          <a:noFill/>
          <a:ln w="25400" cap="flat" cmpd="sng" algn="ctr">
            <a:solidFill>
              <a:srgbClr val="64BCD9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5" name="Up Arrow Callout 34"/>
          <p:cNvSpPr/>
          <p:nvPr/>
        </p:nvSpPr>
        <p:spPr>
          <a:xfrm>
            <a:off x="818704" y="4761012"/>
            <a:ext cx="1543496" cy="175260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64BCD9"/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0.75 10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50 ns </a:t>
            </a:r>
            <a:r>
              <a:rPr kumimoji="0" lang="fr-CH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bunch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pile up 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40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Up Arrow Callout 35"/>
          <p:cNvSpPr/>
          <p:nvPr/>
        </p:nvSpPr>
        <p:spPr>
          <a:xfrm>
            <a:off x="2457004" y="4761012"/>
            <a:ext cx="1468520" cy="175260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64BCD9"/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1.5 10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ns bunch </a:t>
            </a:r>
            <a:b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pile up 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40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97317" y="1243062"/>
            <a:ext cx="622286" cy="338554"/>
          </a:xfrm>
          <a:prstGeom prst="rect">
            <a:avLst/>
          </a:prstGeom>
          <a:solidFill>
            <a:srgbClr val="3861AA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718535" y="1248029"/>
            <a:ext cx="861341" cy="338554"/>
          </a:xfrm>
          <a:prstGeom prst="rect">
            <a:avLst/>
          </a:prstGeom>
          <a:solidFill>
            <a:srgbClr val="3861AA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II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065224" y="1247063"/>
            <a:ext cx="786176" cy="338554"/>
          </a:xfrm>
          <a:prstGeom prst="rect">
            <a:avLst/>
          </a:prstGeom>
          <a:solidFill>
            <a:srgbClr val="3861AA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III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599431" y="1623096"/>
            <a:ext cx="1093551" cy="1815882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New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Low-β*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quads Crab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Cavity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Phase1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Detectors</a:t>
            </a:r>
          </a:p>
        </p:txBody>
      </p:sp>
      <p:sp>
        <p:nvSpPr>
          <p:cNvPr id="41" name="TextBox 40"/>
          <p:cNvSpPr txBox="1"/>
          <p:nvPr/>
        </p:nvSpPr>
        <p:spPr>
          <a:xfrm rot="16200000">
            <a:off x="3505558" y="3403328"/>
            <a:ext cx="597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2400" b="1" dirty="0" smtClean="0">
                <a:solidFill>
                  <a:prstClr val="white">
                    <a:lumMod val="50000"/>
                  </a:prstClr>
                </a:solidFill>
                <a:latin typeface="Calibri"/>
              </a:rPr>
              <a:t>LIU </a:t>
            </a:r>
            <a:endParaRPr lang="en-US" sz="2400" b="1" dirty="0">
              <a:solidFill>
                <a:prstClr val="white">
                  <a:lumMod val="50000"/>
                </a:prstClr>
              </a:solidFill>
              <a:latin typeface="Calibri"/>
            </a:endParaRPr>
          </a:p>
        </p:txBody>
      </p:sp>
      <p:sp>
        <p:nvSpPr>
          <p:cNvPr id="42" name="Up Arrow Callout 41"/>
          <p:cNvSpPr/>
          <p:nvPr/>
        </p:nvSpPr>
        <p:spPr>
          <a:xfrm>
            <a:off x="4003452" y="4803040"/>
            <a:ext cx="1279748" cy="1701428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64BCD9"/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1.5 -2.2  10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ns bunch </a:t>
            </a:r>
            <a:b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 high pile up 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&gt; 60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3" name="Horizontal Scroll 42"/>
          <p:cNvSpPr/>
          <p:nvPr/>
        </p:nvSpPr>
        <p:spPr>
          <a:xfrm>
            <a:off x="5692983" y="3478312"/>
            <a:ext cx="2155617" cy="1084512"/>
          </a:xfrm>
          <a:prstGeom prst="horizontalScroll">
            <a:avLst/>
          </a:prstGeom>
          <a:solidFill>
            <a:srgbClr val="64BCD9"/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Technical limits (in experiments, </a:t>
            </a:r>
            <a:r>
              <a:rPr kumimoji="0" lang="fr-CH" sz="16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too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fr-CH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 flipV="1">
            <a:off x="5385330" y="2746942"/>
            <a:ext cx="1244070" cy="96258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45" name="Straight Arrow Connector 44"/>
          <p:cNvCxnSpPr/>
          <p:nvPr/>
        </p:nvCxnSpPr>
        <p:spPr>
          <a:xfrm flipH="1">
            <a:off x="5382884" y="3706911"/>
            <a:ext cx="1246516" cy="150927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46" name="TextBox 45"/>
          <p:cNvSpPr txBox="1"/>
          <p:nvPr/>
        </p:nvSpPr>
        <p:spPr>
          <a:xfrm>
            <a:off x="5743783" y="5189337"/>
            <a:ext cx="2917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Cryogenic limit, Radiation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&amp; </a:t>
            </a:r>
          </a:p>
          <a:p>
            <a:pPr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Damage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of triplet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magnets</a:t>
            </a:r>
            <a:endParaRPr lang="en-US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US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7" name="Up Arrow Callout 46"/>
          <p:cNvSpPr/>
          <p:nvPr/>
        </p:nvSpPr>
        <p:spPr>
          <a:xfrm>
            <a:off x="5385330" y="4761384"/>
            <a:ext cx="1468520" cy="175260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  <a:solidFill>
            <a:srgbClr val="64BCD9"/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5 10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fr-CH" sz="16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levelled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25 ns bunch </a:t>
            </a:r>
            <a:b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very high pile up 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140</a:t>
            </a:r>
            <a:r>
              <a:rPr kumimoji="0" lang="fr-CH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832683" y="1898432"/>
            <a:ext cx="1025317" cy="830997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Crab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Cavity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Phase2</a:t>
            </a:r>
          </a:p>
        </p:txBody>
      </p:sp>
      <p:sp>
        <p:nvSpPr>
          <p:cNvPr id="49" name="Rounded Rectangle 48"/>
          <p:cNvSpPr/>
          <p:nvPr/>
        </p:nvSpPr>
        <p:spPr>
          <a:xfrm>
            <a:off x="5816600" y="1229346"/>
            <a:ext cx="1092200" cy="381000"/>
          </a:xfrm>
          <a:prstGeom prst="roundRect">
            <a:avLst/>
          </a:prstGeom>
          <a:solidFill>
            <a:srgbClr val="005F8C">
              <a:lumMod val="20000"/>
              <a:lumOff val="80000"/>
            </a:srgbClr>
          </a:solidFill>
          <a:ln w="9525" cap="flat" cmpd="sng" algn="ctr">
            <a:solidFill>
              <a:srgbClr val="005F8C">
                <a:lumMod val="40000"/>
                <a:lumOff val="60000"/>
              </a:srgbClr>
            </a:solidFill>
            <a:prstDash val="solid"/>
          </a:ln>
          <a:effectLst/>
        </p:spPr>
        <p:txBody>
          <a:bodyPr tIns="0" bIns="46800"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1000 fb</a:t>
            </a:r>
            <a:r>
              <a:rPr kumimoji="0" lang="en-US" sz="18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81200" y="3857838"/>
            <a:ext cx="838200" cy="584775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Energy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6.5TeV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58446" y="3857838"/>
            <a:ext cx="990600" cy="584775"/>
          </a:xfrm>
          <a:prstGeom prst="rect">
            <a:avLst/>
          </a:prstGeom>
          <a:solidFill>
            <a:sysClr val="window" lastClr="FFFFFF"/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Intensity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Upgrade</a:t>
            </a:r>
          </a:p>
        </p:txBody>
      </p:sp>
    </p:spTree>
    <p:extLst>
      <p:ext uri="{BB962C8B-B14F-4D97-AF65-F5344CB8AC3E}">
        <p14:creationId xmlns:p14="http://schemas.microsoft.com/office/powerpoint/2010/main" val="4171440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  <p:bldP spid="40" grpId="0" animBg="1"/>
      <p:bldP spid="41" grpId="0"/>
      <p:bldP spid="42" grpId="0" animBg="1"/>
      <p:bldP spid="43" grpId="0" animBg="1"/>
      <p:bldP spid="46" grpId="0"/>
      <p:bldP spid="47" grpId="0" animBg="1"/>
      <p:bldP spid="48" grpId="0" animBg="1"/>
      <p:bldP spid="49" grpId="0" animBg="1"/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FFFF00"/>
                </a:solidFill>
              </a:rPr>
              <a:t>The critical zones around IP1 and IP5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3408" y="1054223"/>
            <a:ext cx="946978" cy="93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016000" y="4905647"/>
            <a:ext cx="5080000" cy="1200328"/>
          </a:xfrm>
          <a:prstGeom prst="rect">
            <a:avLst/>
          </a:prstGeom>
          <a:solidFill>
            <a:srgbClr val="700A00"/>
          </a:solidFill>
          <a:ln w="38100" cap="flat" cmpd="sng" algn="ctr">
            <a:solidFill>
              <a:sysClr val="window" lastClr="FFFFFF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457200" marR="0" lvl="0" indent="-4572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è"/>
              <a:tabLst/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More than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1.2 km of LHC !!</a:t>
            </a:r>
          </a:p>
          <a:p>
            <a:pPr marL="457200" marR="0" lvl="0" indent="-4572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è"/>
              <a:tabLst/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Plus technical infrastructure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 (e.g. Cryo and Powering)!!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0" y="1976264"/>
            <a:ext cx="9144000" cy="1108075"/>
            <a:chOff x="0" y="2204864"/>
            <a:chExt cx="9144000" cy="1108075"/>
          </a:xfrm>
        </p:grpSpPr>
        <p:pic>
          <p:nvPicPr>
            <p:cNvPr id="31" name="Picture 4" descr="layout_ir5_herv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204864"/>
              <a:ext cx="9144000" cy="1108075"/>
            </a:xfrm>
            <a:prstGeom prst="rect">
              <a:avLst/>
            </a:prstGeom>
            <a:noFill/>
          </p:spPr>
        </p:pic>
        <p:sp>
          <p:nvSpPr>
            <p:cNvPr id="32" name="Oval 31"/>
            <p:cNvSpPr/>
            <p:nvPr/>
          </p:nvSpPr>
          <p:spPr>
            <a:xfrm>
              <a:off x="8189416" y="2268364"/>
              <a:ext cx="936104" cy="360040"/>
            </a:xfrm>
            <a:prstGeom prst="ellipse">
              <a:avLst/>
            </a:prstGeom>
            <a:solidFill>
              <a:srgbClr val="64BCD9">
                <a:lumMod val="60000"/>
                <a:lumOff val="40000"/>
              </a:srgbClr>
            </a:solidFill>
            <a:ln w="25400" cap="flat" cmpd="sng" algn="ctr">
              <a:solidFill>
                <a:srgbClr val="64BCD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CH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ATLAS</a:t>
              </a:r>
              <a:endPara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3" name="Oval 32"/>
          <p:cNvSpPr/>
          <p:nvPr/>
        </p:nvSpPr>
        <p:spPr>
          <a:xfrm>
            <a:off x="3851920" y="2243088"/>
            <a:ext cx="2714600" cy="1058912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444208" y="3433440"/>
            <a:ext cx="25981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New triplet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Nb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3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Sn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      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required due to: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-Radiation damage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</a:rPr>
              <a:t>-Need for more aperture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Changing the triplet region is not enough for reaching the HL-LHC goal!</a:t>
            </a:r>
          </a:p>
        </p:txBody>
      </p:sp>
      <p:sp>
        <p:nvSpPr>
          <p:cNvPr id="35" name="Oval 34"/>
          <p:cNvSpPr/>
          <p:nvPr/>
        </p:nvSpPr>
        <p:spPr>
          <a:xfrm>
            <a:off x="7244680" y="2344688"/>
            <a:ext cx="1490464" cy="868412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67944" y="3454648"/>
            <a:ext cx="23042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2. We also need to modify a large part of the  matching section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e.g. Crab Cavities &amp;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D1, D2, Q4 &amp; corrector</a:t>
            </a:r>
          </a:p>
        </p:txBody>
      </p:sp>
      <p:sp>
        <p:nvSpPr>
          <p:cNvPr id="37" name="Oval 36"/>
          <p:cNvSpPr/>
          <p:nvPr/>
        </p:nvSpPr>
        <p:spPr>
          <a:xfrm>
            <a:off x="1403648" y="2336304"/>
            <a:ext cx="2714600" cy="1008112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403648" y="3484364"/>
            <a:ext cx="26642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3. For collimation we also need to change the DS in the continuous cryostat: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11T Nb</a:t>
            </a:r>
            <a:r>
              <a:rPr kumimoji="0" lang="en-US" sz="1600" b="0" i="0" u="none" strike="noStrike" kern="0" cap="none" spc="0" normalizeH="0" baseline="-2500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3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</a:rPr>
              <a:t>Sn dipole</a:t>
            </a:r>
          </a:p>
        </p:txBody>
      </p:sp>
      <p:sp>
        <p:nvSpPr>
          <p:cNvPr id="39" name="Oval 38"/>
          <p:cNvSpPr/>
          <p:nvPr/>
        </p:nvSpPr>
        <p:spPr>
          <a:xfrm>
            <a:off x="8227516" y="3115816"/>
            <a:ext cx="936104" cy="360040"/>
          </a:xfrm>
          <a:prstGeom prst="ellipse">
            <a:avLst/>
          </a:prstGeom>
          <a:solidFill>
            <a:srgbClr val="64BCD9">
              <a:lumMod val="60000"/>
              <a:lumOff val="40000"/>
            </a:srgbClr>
          </a:solidFill>
          <a:ln w="25400" cap="flat" cmpd="sng" algn="ctr">
            <a:solidFill>
              <a:srgbClr val="64BCD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CMS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5448668" y="1185686"/>
            <a:ext cx="1059664" cy="849362"/>
            <a:chOff x="5448668" y="1414286"/>
            <a:chExt cx="1059664" cy="849362"/>
          </a:xfrm>
        </p:grpSpPr>
        <p:sp>
          <p:nvSpPr>
            <p:cNvPr id="41" name="Rounded Rectangular Callout 40"/>
            <p:cNvSpPr/>
            <p:nvPr/>
          </p:nvSpPr>
          <p:spPr>
            <a:xfrm>
              <a:off x="5457800" y="1414286"/>
              <a:ext cx="914400" cy="784338"/>
            </a:xfrm>
            <a:prstGeom prst="wedgeRoundRectCallout">
              <a:avLst>
                <a:gd name="adj1" fmla="val -22222"/>
                <a:gd name="adj2" fmla="val 130908"/>
                <a:gd name="adj3" fmla="val 16667"/>
              </a:avLst>
            </a:prstGeom>
            <a:noFill/>
            <a:ln w="1587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8668" y="1414286"/>
              <a:ext cx="1059664" cy="84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3" name="Picture 29" descr="CryoCollAxon.tif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18150"/>
            <a:ext cx="1754436" cy="10423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ounded Rectangular Callout 43"/>
          <p:cNvSpPr/>
          <p:nvPr/>
        </p:nvSpPr>
        <p:spPr>
          <a:xfrm>
            <a:off x="471264" y="1185686"/>
            <a:ext cx="2003872" cy="920757"/>
          </a:xfrm>
          <a:prstGeom prst="wedgeRoundRectCallout">
            <a:avLst>
              <a:gd name="adj1" fmla="val 84401"/>
              <a:gd name="adj2" fmla="val 114436"/>
              <a:gd name="adj3" fmla="val 16667"/>
            </a:avLst>
          </a:prstGeom>
          <a:noFill/>
          <a:ln w="1587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768878"/>
            <a:ext cx="1397404" cy="10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ounded Rectangular Callout 45"/>
          <p:cNvSpPr/>
          <p:nvPr/>
        </p:nvSpPr>
        <p:spPr>
          <a:xfrm>
            <a:off x="7442200" y="692696"/>
            <a:ext cx="1701652" cy="1169392"/>
          </a:xfrm>
          <a:prstGeom prst="wedgeRoundRectCallout">
            <a:avLst>
              <a:gd name="adj1" fmla="val -6419"/>
              <a:gd name="adj2" fmla="val 118575"/>
              <a:gd name="adj3" fmla="val 16667"/>
            </a:avLst>
          </a:prstGeom>
          <a:noFill/>
          <a:ln w="1587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7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8027" y="1271530"/>
            <a:ext cx="895431" cy="86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Rounded Rectangular Callout 47"/>
          <p:cNvSpPr/>
          <p:nvPr/>
        </p:nvSpPr>
        <p:spPr>
          <a:xfrm flipH="1">
            <a:off x="4067944" y="1114538"/>
            <a:ext cx="1166686" cy="1045986"/>
          </a:xfrm>
          <a:prstGeom prst="wedgeRoundRectCallout">
            <a:avLst>
              <a:gd name="adj1" fmla="val -79915"/>
              <a:gd name="adj2" fmla="val 107839"/>
              <a:gd name="adj3" fmla="val 16667"/>
            </a:avLst>
          </a:prstGeom>
          <a:noFill/>
          <a:ln w="1587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9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101" y="1061865"/>
            <a:ext cx="1047232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Rounded Rectangular Callout 49"/>
          <p:cNvSpPr/>
          <p:nvPr/>
        </p:nvSpPr>
        <p:spPr>
          <a:xfrm flipH="1">
            <a:off x="2632844" y="1000238"/>
            <a:ext cx="1166686" cy="1045986"/>
          </a:xfrm>
          <a:prstGeom prst="wedgeRoundRectCallout">
            <a:avLst>
              <a:gd name="adj1" fmla="val -222515"/>
              <a:gd name="adj2" fmla="val 139407"/>
              <a:gd name="adj3" fmla="val 16667"/>
            </a:avLst>
          </a:prstGeom>
          <a:noFill/>
          <a:ln w="1587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Rounded Rectangular Callout 50"/>
          <p:cNvSpPr/>
          <p:nvPr/>
        </p:nvSpPr>
        <p:spPr>
          <a:xfrm flipH="1">
            <a:off x="6393408" y="1101838"/>
            <a:ext cx="1025622" cy="893586"/>
          </a:xfrm>
          <a:prstGeom prst="wedgeRoundRectCallout">
            <a:avLst>
              <a:gd name="adj1" fmla="val -67533"/>
              <a:gd name="adj2" fmla="val 143370"/>
              <a:gd name="adj3" fmla="val 16667"/>
            </a:avLst>
          </a:prstGeom>
          <a:noFill/>
          <a:ln w="15875" cap="flat" cmpd="sng" algn="ctr">
            <a:solidFill>
              <a:sysClr val="windowText" lastClr="00000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551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 animBg="1"/>
      <p:bldP spid="35" grpId="0" animBg="1"/>
      <p:bldP spid="36" grpId="0"/>
      <p:bldP spid="37" grpId="0" animBg="1"/>
      <p:bldP spid="38" grpId="0"/>
      <p:bldP spid="44" grpId="0" animBg="1"/>
      <p:bldP spid="46" grpId="0" animBg="1"/>
      <p:bldP spid="48" grpId="0" animBg="1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FFFF00"/>
                </a:solidFill>
              </a:rPr>
              <a:t>Luminosity profile : NOMINAL HL-LHC</a:t>
            </a:r>
            <a:endParaRPr lang="en-US" sz="4000" b="1" dirty="0"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836712"/>
            <a:ext cx="8424936" cy="50674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7744" y="5496982"/>
            <a:ext cx="4968552" cy="646331"/>
          </a:xfrm>
          <a:prstGeom prst="rect">
            <a:avLst/>
          </a:prstGeom>
          <a:gradFill rotWithShape="1">
            <a:gsLst>
              <a:gs pos="0">
                <a:srgbClr val="64BCD9">
                  <a:tint val="50000"/>
                  <a:satMod val="300000"/>
                </a:srgbClr>
              </a:gs>
              <a:gs pos="35000">
                <a:srgbClr val="64BCD9">
                  <a:tint val="37000"/>
                  <a:satMod val="300000"/>
                </a:srgbClr>
              </a:gs>
              <a:gs pos="100000">
                <a:srgbClr val="64BCD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After LS4, proton physics days increase from standard 160 days to 200 and after LS5 to 220 </a:t>
            </a:r>
          </a:p>
        </p:txBody>
      </p:sp>
    </p:spTree>
    <p:extLst>
      <p:ext uri="{BB962C8B-B14F-4D97-AF65-F5344CB8AC3E}">
        <p14:creationId xmlns:p14="http://schemas.microsoft.com/office/powerpoint/2010/main" val="377848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96752"/>
            <a:ext cx="8892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Very large circular hadron collider -  </a:t>
            </a:r>
            <a:r>
              <a:rPr lang="en-GB" sz="2000" b="1" dirty="0" smtClean="0">
                <a:solidFill>
                  <a:srgbClr val="FF0000"/>
                </a:solidFill>
              </a:rPr>
              <a:t>only feasible approach to reach 100 </a:t>
            </a:r>
            <a:r>
              <a:rPr lang="en-GB" sz="2000" b="1" dirty="0" err="1" smtClean="0">
                <a:solidFill>
                  <a:srgbClr val="FF0000"/>
                </a:solidFill>
              </a:rPr>
              <a:t>TeV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FF0000"/>
                </a:solidFill>
              </a:rPr>
              <a:t>c.m</a:t>
            </a:r>
            <a:r>
              <a:rPr lang="en-GB" sz="2000" b="1" dirty="0" smtClean="0">
                <a:solidFill>
                  <a:srgbClr val="FF0000"/>
                </a:solidFill>
              </a:rPr>
              <a:t>. collision energy </a:t>
            </a:r>
            <a:r>
              <a:rPr lang="en-GB" sz="2000" b="1" dirty="0" smtClean="0">
                <a:solidFill>
                  <a:srgbClr val="0C377B"/>
                </a:solidFill>
              </a:rPr>
              <a:t>in coming decades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Access </a:t>
            </a:r>
            <a:r>
              <a:rPr lang="en-GB" sz="2000" b="1" dirty="0">
                <a:solidFill>
                  <a:srgbClr val="0C377B"/>
                </a:solidFill>
              </a:rPr>
              <a:t>to </a:t>
            </a:r>
            <a:r>
              <a:rPr lang="en-GB" sz="2000" b="1" dirty="0">
                <a:solidFill>
                  <a:srgbClr val="FF0000"/>
                </a:solidFill>
              </a:rPr>
              <a:t>new particles (direct production</a:t>
            </a:r>
            <a:r>
              <a:rPr lang="en-GB" sz="2000" b="1" dirty="0" smtClean="0">
                <a:solidFill>
                  <a:srgbClr val="FF0000"/>
                </a:solidFill>
              </a:rPr>
              <a:t>) </a:t>
            </a:r>
            <a:r>
              <a:rPr lang="en-GB" sz="2000" b="1" dirty="0">
                <a:solidFill>
                  <a:srgbClr val="FF0000"/>
                </a:solidFill>
              </a:rPr>
              <a:t>in </a:t>
            </a:r>
            <a:r>
              <a:rPr lang="en-GB" sz="2000" b="1" dirty="0" smtClean="0">
                <a:solidFill>
                  <a:srgbClr val="FF0000"/>
                </a:solidFill>
              </a:rPr>
              <a:t>few-</a:t>
            </a:r>
            <a:r>
              <a:rPr lang="en-GB" sz="2000" b="1" dirty="0" err="1" smtClean="0">
                <a:solidFill>
                  <a:srgbClr val="FF0000"/>
                </a:solidFill>
              </a:rPr>
              <a:t>TeV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to 30 </a:t>
            </a:r>
            <a:r>
              <a:rPr lang="en-GB" sz="2000" b="1" dirty="0" err="1">
                <a:solidFill>
                  <a:srgbClr val="FF0000"/>
                </a:solidFill>
              </a:rPr>
              <a:t>TeV</a:t>
            </a:r>
            <a:r>
              <a:rPr lang="en-GB" sz="2000" b="1" dirty="0">
                <a:solidFill>
                  <a:srgbClr val="FF0000"/>
                </a:solidFill>
              </a:rPr>
              <a:t> mass range</a:t>
            </a:r>
            <a:r>
              <a:rPr lang="en-GB" sz="2000" b="1" dirty="0">
                <a:solidFill>
                  <a:srgbClr val="0C377B"/>
                </a:solidFill>
              </a:rPr>
              <a:t>, far </a:t>
            </a:r>
            <a:r>
              <a:rPr lang="en-GB" sz="2000" b="1" dirty="0" smtClean="0">
                <a:solidFill>
                  <a:srgbClr val="0C377B"/>
                </a:solidFill>
              </a:rPr>
              <a:t>beyond LHC reach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</a:rPr>
              <a:t>Much-increased </a:t>
            </a:r>
            <a:r>
              <a:rPr lang="en-GB" sz="2000" b="1" dirty="0">
                <a:solidFill>
                  <a:srgbClr val="FF0000"/>
                </a:solidFill>
              </a:rPr>
              <a:t>rates </a:t>
            </a:r>
            <a:r>
              <a:rPr lang="en-GB" sz="2000" b="1" dirty="0" smtClean="0">
                <a:solidFill>
                  <a:srgbClr val="FF0000"/>
                </a:solidFill>
              </a:rPr>
              <a:t>for phenomena in sub-</a:t>
            </a:r>
            <a:r>
              <a:rPr lang="en-GB" sz="2000" b="1" dirty="0" err="1" smtClean="0">
                <a:solidFill>
                  <a:srgbClr val="FF0000"/>
                </a:solidFill>
              </a:rPr>
              <a:t>TeV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mass range </a:t>
            </a:r>
            <a:r>
              <a:rPr lang="en-GB" sz="2000" b="1" dirty="0" smtClean="0">
                <a:solidFill>
                  <a:srgbClr val="0C377B"/>
                </a:solidFill>
              </a:rPr>
              <a:t>→ much increased </a:t>
            </a:r>
            <a:r>
              <a:rPr lang="en-GB" sz="2000" b="1" dirty="0">
                <a:solidFill>
                  <a:srgbClr val="0C377B"/>
                </a:solidFill>
              </a:rPr>
              <a:t>precision w.r.t. LHC </a:t>
            </a:r>
            <a:r>
              <a:rPr lang="en-GB" sz="1100" dirty="0" smtClean="0">
                <a:solidFill>
                  <a:srgbClr val="0C377B"/>
                </a:solidFill>
              </a:rPr>
              <a:t> </a:t>
            </a:r>
            <a:endParaRPr lang="en-GB" sz="2800" b="1" dirty="0">
              <a:solidFill>
                <a:srgbClr val="0C377B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</a:t>
            </a:r>
            <a:r>
              <a:rPr lang="en-US" sz="3200" dirty="0"/>
              <a:t>	</a:t>
            </a:r>
            <a:r>
              <a:rPr lang="en-US" sz="3200" dirty="0" smtClean="0"/>
              <a:t>	 Energy frontier in the 21st century</a:t>
            </a:r>
            <a:endParaRPr lang="en-US" sz="3200" dirty="0"/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07504" y="3645024"/>
            <a:ext cx="89644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C377B"/>
                </a:solidFill>
              </a:rPr>
              <a:t>Hadron collider </a:t>
            </a:r>
            <a:r>
              <a:rPr lang="en-GB" sz="2400" b="1" dirty="0" smtClean="0">
                <a:solidFill>
                  <a:srgbClr val="FF0000"/>
                </a:solidFill>
              </a:rPr>
              <a:t>energy reach</a:t>
            </a:r>
          </a:p>
          <a:p>
            <a:endParaRPr lang="en-GB" sz="2400" b="1" dirty="0">
              <a:solidFill>
                <a:srgbClr val="0C377B"/>
              </a:solidFill>
            </a:endParaRPr>
          </a:p>
          <a:p>
            <a:endParaRPr lang="en-GB" sz="2400" b="1" dirty="0" smtClean="0">
              <a:solidFill>
                <a:srgbClr val="0C377B"/>
              </a:solidFill>
            </a:endParaRPr>
          </a:p>
          <a:p>
            <a:endParaRPr lang="en-GB" sz="2400" b="1" dirty="0">
              <a:solidFill>
                <a:srgbClr val="0C377B"/>
              </a:solidFill>
            </a:endParaRPr>
          </a:p>
          <a:p>
            <a:r>
              <a:rPr lang="en-GB" sz="2400" b="1" dirty="0" smtClean="0">
                <a:solidFill>
                  <a:srgbClr val="0C377B"/>
                </a:solidFill>
              </a:rPr>
              <a:t>FCC-</a:t>
            </a:r>
            <a:r>
              <a:rPr lang="en-GB" sz="2400" b="1" dirty="0" err="1" smtClean="0">
                <a:solidFill>
                  <a:srgbClr val="0C377B"/>
                </a:solidFill>
              </a:rPr>
              <a:t>hh</a:t>
            </a:r>
            <a:r>
              <a:rPr lang="en-GB" sz="2400" b="1" dirty="0" smtClean="0">
                <a:solidFill>
                  <a:srgbClr val="0C377B"/>
                </a:solidFill>
              </a:rPr>
              <a:t> aims at O(10) higher performance (E, L) than LHC</a:t>
            </a:r>
          </a:p>
          <a:p>
            <a:endParaRPr lang="en-GB" sz="1100" b="1" dirty="0" smtClean="0">
              <a:solidFill>
                <a:srgbClr val="0C377B"/>
              </a:solidFill>
            </a:endParaRPr>
          </a:p>
          <a:p>
            <a:r>
              <a:rPr lang="en-GB" sz="2400" b="1" dirty="0" smtClean="0">
                <a:solidFill>
                  <a:srgbClr val="0C377B"/>
                </a:solidFill>
              </a:rPr>
              <a:t>LHC: factor ~4 in radius, factor ~2 in field </a:t>
            </a:r>
            <a:r>
              <a:rPr lang="en-GB" sz="2400" b="1" dirty="0" smtClean="0">
                <a:solidFill>
                  <a:srgbClr val="0C377B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O(10) in </a:t>
            </a:r>
            <a:r>
              <a:rPr lang="en-GB" sz="24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GB" sz="2400" b="1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cms</a:t>
            </a:r>
            <a:endParaRPr lang="en-GB" sz="2400" baseline="-25000" dirty="0">
              <a:solidFill>
                <a:srgbClr val="0C377B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057682" y="4149080"/>
                <a:ext cx="4986558" cy="84978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i="1" smtClean="0">
                          <a:solidFill>
                            <a:srgbClr val="0C377B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i="1" smtClean="0">
                          <a:solidFill>
                            <a:srgbClr val="0C377B"/>
                          </a:solidFill>
                          <a:latin typeface="Cambria Math" panose="02040503050406030204" pitchFamily="18" charset="0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𝑑𝑖𝑝𝑜𝑙𝑒</m:t>
                          </m:r>
                        </m:sub>
                      </m:sSub>
                      <m:sSub>
                        <m:sSubPr>
                          <m:ctrlP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×</m:t>
                          </m:r>
                          <m:r>
                            <a:rPr lang="en-GB" sz="4000" i="1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GB" sz="4000" i="1" smtClean="0">
                              <a:solidFill>
                                <a:srgbClr val="0C377B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  <m:t>𝑏𝑒𝑛𝑑𝑖𝑛𝑔</m:t>
                          </m:r>
                        </m:sub>
                      </m:sSub>
                    </m:oMath>
                  </m:oMathPara>
                </a14:m>
                <a:endParaRPr lang="en-GB" sz="1600" dirty="0" smtClean="0">
                  <a:solidFill>
                    <a:srgbClr val="0C377B"/>
                  </a:solidFill>
                  <a:latin typeface="Unicode MS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682" y="4149080"/>
                <a:ext cx="4986558" cy="84978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 w="38100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7308304" y="3258855"/>
            <a:ext cx="1475656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C377B"/>
                </a:solidFill>
              </a:rPr>
              <a:t>M. Mangano</a:t>
            </a:r>
            <a:endParaRPr lang="en-GB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90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6" r="-173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432" y="1106735"/>
            <a:ext cx="442798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 smtClean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80-100 </a:t>
            </a:r>
            <a:r>
              <a:rPr lang="en-US" sz="2000" b="1" kern="0" dirty="0">
                <a:cs typeface="Calibri" pitchFamily="34" charset="0"/>
              </a:rPr>
              <a:t>km </a:t>
            </a:r>
            <a:r>
              <a:rPr lang="en-US" sz="2000" b="1" kern="0" dirty="0" smtClean="0">
                <a:cs typeface="Calibri" pitchFamily="34" charset="0"/>
              </a:rPr>
              <a:t>tunnel infrastructure </a:t>
            </a:r>
            <a:r>
              <a:rPr lang="en-US" sz="2000" kern="0" dirty="0">
                <a:cs typeface="Calibri" pitchFamily="34" charset="0"/>
              </a:rPr>
              <a:t>in Geneva </a:t>
            </a:r>
            <a:r>
              <a:rPr lang="en-US" sz="2000" kern="0" dirty="0" smtClean="0">
                <a:cs typeface="Calibri" pitchFamily="34" charset="0"/>
              </a:rPr>
              <a:t>area, site specific</a:t>
            </a:r>
            <a:endParaRPr lang="en-US" sz="2000" kern="0" dirty="0"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latin typeface="Arial"/>
                <a:cs typeface="Calibri" pitchFamily="34" charset="0"/>
              </a:rPr>
              <a:t>FCC-ee</a:t>
            </a:r>
            <a:r>
              <a:rPr lang="en-US" sz="2000" b="1" kern="0" dirty="0" smtClean="0"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 smtClean="0"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</a:t>
            </a:r>
            <a:r>
              <a:rPr lang="en-US" sz="2000" b="1" kern="0" dirty="0" smtClean="0">
                <a:cs typeface="Calibri" pitchFamily="34" charset="0"/>
              </a:rPr>
              <a:t>option,    </a:t>
            </a:r>
            <a:r>
              <a:rPr lang="en-US" sz="2000" kern="0" dirty="0" smtClean="0">
                <a:cs typeface="Calibri" pitchFamily="34" charset="0"/>
              </a:rPr>
              <a:t>integration one IP, FCC-</a:t>
            </a:r>
            <a:r>
              <a:rPr lang="en-US" sz="2000" kern="0" dirty="0" err="1" smtClean="0">
                <a:cs typeface="Calibri" pitchFamily="34" charset="0"/>
              </a:rPr>
              <a:t>hh</a:t>
            </a:r>
            <a:r>
              <a:rPr lang="en-US" sz="2000" kern="0" dirty="0" smtClean="0">
                <a:cs typeface="Calibri" pitchFamily="34" charset="0"/>
              </a:rPr>
              <a:t> &amp; ERL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cs typeface="Calibri" pitchFamily="34" charset="0"/>
              </a:rPr>
              <a:t>HE-LHC</a:t>
            </a:r>
            <a:r>
              <a:rPr lang="en-US" sz="2000" kern="0" dirty="0" smtClean="0">
                <a:cs typeface="Calibri" pitchFamily="34" charset="0"/>
              </a:rPr>
              <a:t> with </a:t>
            </a:r>
            <a:r>
              <a:rPr lang="en-US" sz="2000" i="1" kern="0" dirty="0" smtClean="0">
                <a:cs typeface="Calibri" pitchFamily="34" charset="0"/>
              </a:rPr>
              <a:t>FCC-</a:t>
            </a:r>
            <a:r>
              <a:rPr lang="en-US" sz="2000" i="1" kern="0" dirty="0" err="1" smtClean="0">
                <a:cs typeface="Calibri" pitchFamily="34" charset="0"/>
              </a:rPr>
              <a:t>hh</a:t>
            </a:r>
            <a:r>
              <a:rPr lang="en-US" sz="2000" i="1" kern="0" dirty="0" smtClean="0">
                <a:cs typeface="Calibri" pitchFamily="34" charset="0"/>
              </a:rPr>
              <a:t> </a:t>
            </a:r>
            <a:r>
              <a:rPr lang="en-US" sz="2000" kern="0" dirty="0" smtClean="0">
                <a:cs typeface="Calibri" pitchFamily="34" charset="0"/>
              </a:rPr>
              <a:t>technology</a:t>
            </a:r>
            <a:endParaRPr lang="en-US" sz="2000" kern="0" dirty="0">
              <a:cs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408" y="2943232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7262" y="612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       </a:t>
            </a:r>
            <a:r>
              <a:rPr lang="en-GB" sz="3200" dirty="0" smtClean="0"/>
              <a:t>Future Circular Collider Study            </a:t>
            </a:r>
            <a:endParaRPr lang="en-GB" sz="2800" dirty="0" smtClean="0"/>
          </a:p>
          <a:p>
            <a:r>
              <a:rPr lang="en-GB" sz="2800" dirty="0" smtClean="0"/>
              <a:t>  Goal: CDR for European </a:t>
            </a:r>
            <a:r>
              <a:rPr lang="en-GB" sz="2800" dirty="0"/>
              <a:t>Strategy Update </a:t>
            </a:r>
            <a:r>
              <a:rPr lang="en-GB" sz="2800" dirty="0" smtClean="0"/>
              <a:t>2018/19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47011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484784"/>
            <a:ext cx="5795176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HL-LHC motivation and goals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HL-LHC building blocks</a:t>
            </a:r>
          </a:p>
          <a:p>
            <a:pPr marL="571500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800" b="1" dirty="0" smtClean="0"/>
              <a:t>FCC motivation and scope</a:t>
            </a:r>
          </a:p>
          <a:p>
            <a:pPr marL="1028700" lvl="1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/>
              <a:t>Parameters</a:t>
            </a:r>
          </a:p>
          <a:p>
            <a:pPr marL="1028700" lvl="1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/>
              <a:t>Design Status</a:t>
            </a:r>
          </a:p>
          <a:p>
            <a:pPr marL="1028700" lvl="1" indent="-5715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/>
              <a:t>Technologies</a:t>
            </a: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Outline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17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462" y="260648"/>
            <a:ext cx="9180511" cy="5978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椭圆 7"/>
          <p:cNvSpPr/>
          <p:nvPr/>
        </p:nvSpPr>
        <p:spPr>
          <a:xfrm>
            <a:off x="1253530" y="3104738"/>
            <a:ext cx="3090502" cy="300890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26" name="椭圆 8"/>
          <p:cNvSpPr/>
          <p:nvPr/>
        </p:nvSpPr>
        <p:spPr>
          <a:xfrm>
            <a:off x="3444510" y="2798308"/>
            <a:ext cx="1923816" cy="182494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 lang="zh-CN" altLang="en-US" kern="0">
              <a:solidFill>
                <a:prstClr val="white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" y="17923"/>
            <a:ext cx="9143999" cy="892552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000" b="1" kern="0" dirty="0" err="1">
                <a:solidFill>
                  <a:srgbClr val="FFFF00"/>
                </a:solidFill>
                <a:cs typeface="Calibri" pitchFamily="34" charset="0"/>
              </a:rPr>
              <a:t>CepC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/</a:t>
            </a:r>
            <a:r>
              <a:rPr lang="en-GB" sz="3000" b="1" kern="0" dirty="0" err="1">
                <a:solidFill>
                  <a:srgbClr val="FFFF00"/>
                </a:solidFill>
                <a:cs typeface="Calibri" pitchFamily="34" charset="0"/>
              </a:rPr>
              <a:t>SppC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 study (CAS-IHEP) </a:t>
            </a:r>
            <a:r>
              <a:rPr lang="en-GB" sz="3000" b="1" kern="0" dirty="0" smtClean="0">
                <a:solidFill>
                  <a:srgbClr val="FFFF00"/>
                </a:solidFill>
                <a:cs typeface="Calibri" pitchFamily="34" charset="0"/>
              </a:rPr>
              <a:t>100 </a:t>
            </a:r>
            <a:r>
              <a:rPr lang="en-GB" sz="3000" b="1" kern="0" dirty="0">
                <a:solidFill>
                  <a:srgbClr val="FFFF00"/>
                </a:solidFill>
                <a:cs typeface="Calibri" pitchFamily="34" charset="0"/>
              </a:rPr>
              <a:t>km</a:t>
            </a:r>
            <a:r>
              <a:rPr lang="en-GB" sz="2400" b="1" kern="0" dirty="0">
                <a:solidFill>
                  <a:srgbClr val="FFFF00"/>
                </a:solidFill>
                <a:cs typeface="Calibri" pitchFamily="34" charset="0"/>
              </a:rPr>
              <a:t> </a:t>
            </a:r>
            <a:r>
              <a:rPr lang="en-GB" sz="2400" b="1" kern="0" dirty="0" smtClean="0">
                <a:solidFill>
                  <a:srgbClr val="FFFF00"/>
                </a:solidFill>
                <a:cs typeface="Calibri" pitchFamily="34" charset="0"/>
              </a:rPr>
              <a:t>(new baseline!) , </a:t>
            </a:r>
            <a:r>
              <a:rPr lang="en-GB" sz="2800" b="1" kern="0" dirty="0" err="1" smtClean="0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2800" b="1" kern="0" baseline="30000" dirty="0" err="1" smtClean="0">
                <a:solidFill>
                  <a:srgbClr val="FFFF00"/>
                </a:solidFill>
                <a:cs typeface="Calibri" pitchFamily="34" charset="0"/>
              </a:rPr>
              <a:t>+</a:t>
            </a:r>
            <a:r>
              <a:rPr lang="en-GB" sz="2800" b="1" kern="0" dirty="0" err="1" smtClean="0">
                <a:solidFill>
                  <a:srgbClr val="FFFF00"/>
                </a:solidFill>
                <a:cs typeface="Calibri" pitchFamily="34" charset="0"/>
              </a:rPr>
              <a:t>e</a:t>
            </a:r>
            <a:r>
              <a:rPr lang="en-GB" sz="2800" b="1" kern="0" baseline="30000" dirty="0" smtClean="0">
                <a:solidFill>
                  <a:srgbClr val="FFFF00"/>
                </a:solidFill>
                <a:cs typeface="Calibri" pitchFamily="34" charset="0"/>
              </a:rPr>
              <a:t>-</a:t>
            </a:r>
            <a:r>
              <a:rPr lang="en-GB" sz="2800" b="1" kern="0" dirty="0" smtClean="0">
                <a:solidFill>
                  <a:srgbClr val="FFFF00"/>
                </a:solidFill>
                <a:cs typeface="Calibri" pitchFamily="34" charset="0"/>
              </a:rPr>
              <a:t> 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collisions ~2028; </a:t>
            </a:r>
            <a:r>
              <a:rPr lang="en-GB" sz="2800" b="1" i="1" kern="0" dirty="0">
                <a:solidFill>
                  <a:srgbClr val="FFFF00"/>
                </a:solidFill>
                <a:cs typeface="Calibri" pitchFamily="34" charset="0"/>
              </a:rPr>
              <a:t>pp</a:t>
            </a:r>
            <a:r>
              <a:rPr lang="en-GB" sz="2800" b="1" kern="0" dirty="0">
                <a:solidFill>
                  <a:srgbClr val="FFFF00"/>
                </a:solidFill>
                <a:cs typeface="Calibri" pitchFamily="34" charset="0"/>
              </a:rPr>
              <a:t> collisions ~2042</a:t>
            </a:r>
          </a:p>
        </p:txBody>
      </p:sp>
      <p:sp>
        <p:nvSpPr>
          <p:cNvPr id="9" name="Rectangle 8"/>
          <p:cNvSpPr/>
          <p:nvPr/>
        </p:nvSpPr>
        <p:spPr>
          <a:xfrm>
            <a:off x="4045892" y="1393703"/>
            <a:ext cx="40030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800" kern="0" dirty="0">
                <a:solidFill>
                  <a:prstClr val="white"/>
                </a:solidFill>
                <a:ea typeface="黑体" pitchFamily="2" charset="-122"/>
              </a:rPr>
              <a:t>Qinhuangdao (</a:t>
            </a:r>
            <a:r>
              <a:rPr lang="zh-CN" altLang="en-US" sz="2800" kern="0" dirty="0">
                <a:solidFill>
                  <a:prstClr val="white"/>
                </a:solidFill>
                <a:ea typeface="黑体" pitchFamily="2" charset="-122"/>
              </a:rPr>
              <a:t>秦皇岛）</a:t>
            </a:r>
            <a:endParaRPr lang="en-GB" kern="0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62215" y="3356992"/>
            <a:ext cx="257428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easy access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300 km east 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from Beijing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3 h by car</a:t>
            </a:r>
          </a:p>
          <a:p>
            <a:pPr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kern="0" dirty="0">
                <a:solidFill>
                  <a:prstClr val="white"/>
                </a:solidFill>
                <a:ea typeface="黑体" pitchFamily="2" charset="-122"/>
              </a:rPr>
              <a:t>1 h by train </a:t>
            </a:r>
            <a:endParaRPr lang="zh-CN" altLang="en-US" sz="2000" kern="0" dirty="0">
              <a:solidFill>
                <a:prstClr val="white"/>
              </a:solidFill>
              <a:ea typeface="黑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99412" y="5928973"/>
            <a:ext cx="134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white"/>
                </a:solidFill>
              </a:rPr>
              <a:t>Yifang Wang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734305" y="2011268"/>
            <a:ext cx="18585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800" b="1" dirty="0" err="1">
                <a:solidFill>
                  <a:srgbClr val="FF0000"/>
                </a:solidFill>
              </a:rPr>
              <a:t>CepC</a:t>
            </a:r>
            <a:r>
              <a:rPr lang="en-GB" sz="2800" b="1" dirty="0">
                <a:solidFill>
                  <a:srgbClr val="FF0000"/>
                </a:solidFill>
              </a:rPr>
              <a:t>, </a:t>
            </a:r>
            <a:r>
              <a:rPr lang="en-GB" sz="2800" b="1" dirty="0" err="1">
                <a:solidFill>
                  <a:srgbClr val="FF0000"/>
                </a:solidFill>
              </a:rPr>
              <a:t>SppC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83470" y="5759094"/>
            <a:ext cx="2528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C000"/>
                </a:solidFill>
              </a:rPr>
              <a:t>“Chinese Toscana”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14092" y="3240443"/>
            <a:ext cx="13147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100 km 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143766" y="3016568"/>
            <a:ext cx="1143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GB" sz="2400" b="1" dirty="0">
                <a:solidFill>
                  <a:srgbClr val="FF0000"/>
                </a:solidFill>
              </a:rPr>
              <a:t>50 km </a:t>
            </a:r>
          </a:p>
        </p:txBody>
      </p:sp>
    </p:spTree>
    <p:extLst>
      <p:ext uri="{BB962C8B-B14F-4D97-AF65-F5344CB8AC3E}">
        <p14:creationId xmlns:p14="http://schemas.microsoft.com/office/powerpoint/2010/main" val="339453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275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 – operation run 2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2" y="3555217"/>
            <a:ext cx="1567125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851920" y="3555217"/>
            <a:ext cx="1185344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77176" y="3635119"/>
            <a:ext cx="297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 - ongoing project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2541" y="4916087"/>
            <a:ext cx="3385431" cy="529137"/>
            <a:chOff x="5722541" y="5110794"/>
            <a:chExt cx="3385431" cy="529137"/>
          </a:xfrm>
        </p:grpSpPr>
        <p:sp>
          <p:nvSpPr>
            <p:cNvPr id="63" name="Rectangle 62"/>
            <p:cNvSpPr/>
            <p:nvPr/>
          </p:nvSpPr>
          <p:spPr>
            <a:xfrm>
              <a:off x="8176308" y="5110794"/>
              <a:ext cx="931664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660231" y="5110794"/>
              <a:ext cx="1483137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1" y="5110794"/>
              <a:ext cx="904749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9" name="Left-Right Arrow 108"/>
          <p:cNvSpPr/>
          <p:nvPr/>
        </p:nvSpPr>
        <p:spPr>
          <a:xfrm>
            <a:off x="5436096" y="4229084"/>
            <a:ext cx="2707272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~20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22108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51520" y="4916087"/>
            <a:ext cx="8915715" cy="1249217"/>
            <a:chOff x="251520" y="4916087"/>
            <a:chExt cx="8915715" cy="1249217"/>
          </a:xfrm>
        </p:grpSpPr>
        <p:grpSp>
          <p:nvGrpSpPr>
            <p:cNvPr id="7" name="Group 6"/>
            <p:cNvGrpSpPr/>
            <p:nvPr/>
          </p:nvGrpSpPr>
          <p:grpSpPr>
            <a:xfrm>
              <a:off x="2123728" y="4916087"/>
              <a:ext cx="3571405" cy="529137"/>
              <a:chOff x="2123728" y="5110794"/>
              <a:chExt cx="3571405" cy="529137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4673303" y="5110794"/>
                <a:ext cx="1021830" cy="529137"/>
              </a:xfrm>
              <a:prstGeom prst="rect">
                <a:avLst/>
              </a:prstGeom>
              <a:solidFill>
                <a:srgbClr val="173D54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rgbClr val="EFF6FB"/>
                    </a:solidFill>
                  </a:rPr>
                  <a:t>Design</a:t>
                </a:r>
              </a:p>
            </p:txBody>
          </p:sp>
          <p:sp>
            <p:nvSpPr>
              <p:cNvPr id="84" name="TextBox 83"/>
              <p:cNvSpPr txBox="1"/>
              <p:nvPr/>
            </p:nvSpPr>
            <p:spPr>
              <a:xfrm>
                <a:off x="2123728" y="5190696"/>
                <a:ext cx="301027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spc="100" dirty="0" smtClean="0">
                    <a:solidFill>
                      <a:schemeClr val="tx2"/>
                    </a:solidFill>
                    <a:latin typeface="+mn-lt"/>
                  </a:rPr>
                  <a:t>FCC – design study</a:t>
                </a:r>
                <a:endParaRPr lang="en-GB" b="1" spc="100" dirty="0">
                  <a:solidFill>
                    <a:schemeClr val="tx2"/>
                  </a:solidFill>
                  <a:latin typeface="+mn-lt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251520" y="5457418"/>
              <a:ext cx="891571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altLang="zh-CN" sz="2000" b="1" kern="0" dirty="0" smtClean="0">
                  <a:solidFill>
                    <a:srgbClr val="0000FF"/>
                  </a:solidFill>
                  <a:ea typeface="黑体" pitchFamily="2" charset="-122"/>
                </a:rPr>
                <a:t>Must advance fast now to be ready for </a:t>
              </a:r>
              <a:r>
                <a:rPr lang="en-US" altLang="zh-CN" sz="2000" b="1" kern="0" dirty="0">
                  <a:solidFill>
                    <a:srgbClr val="0000FF"/>
                  </a:solidFill>
                  <a:ea typeface="黑体" pitchFamily="2" charset="-122"/>
                </a:rPr>
                <a:t>the period 2035 – 2040</a:t>
              </a:r>
            </a:p>
            <a:p>
              <a:pPr>
                <a:defRPr/>
              </a:pPr>
              <a:r>
                <a:rPr lang="en-US" altLang="zh-CN" sz="2000" b="1" kern="0" dirty="0">
                  <a:solidFill>
                    <a:srgbClr val="FF0000"/>
                  </a:solidFill>
                  <a:ea typeface="黑体" pitchFamily="2" charset="-122"/>
                </a:rPr>
                <a:t>Goal of phase 1: CDR by end 2018 for next update of European Strategy</a:t>
              </a:r>
              <a:r>
                <a:rPr lang="en-US" sz="20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 </a:t>
              </a:r>
            </a:p>
          </p:txBody>
        </p:sp>
      </p:grpSp>
      <p:sp>
        <p:nvSpPr>
          <p:cNvPr id="5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CERN Circular Colliders &amp; FCC</a:t>
            </a:r>
            <a:endParaRPr lang="en-US" dirty="0"/>
          </a:p>
        </p:txBody>
      </p:sp>
      <p:pic>
        <p:nvPicPr>
          <p:cNvPr id="5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Connector 55"/>
          <p:cNvCxnSpPr/>
          <p:nvPr/>
        </p:nvCxnSpPr>
        <p:spPr>
          <a:xfrm>
            <a:off x="7814974" y="1484784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8108545" y="1187127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2040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8420069" y="1488563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3877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17" y="1104487"/>
            <a:ext cx="9252520" cy="470077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Progress on site investigations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041" t="55753" r="1303" b="11311"/>
          <a:stretch/>
        </p:blipFill>
        <p:spPr>
          <a:xfrm>
            <a:off x="-36512" y="3456475"/>
            <a:ext cx="9268795" cy="2472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6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17" y="1104487"/>
            <a:ext cx="9252520" cy="470077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Progress on site investigations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5043" y="3429000"/>
            <a:ext cx="9006899" cy="26622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90 – 100 km fits geological situation well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LHC suitable as potential injector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r>
              <a:rPr lang="en-US" sz="3600" dirty="0" smtClean="0"/>
              <a:t>The 97.75 km version, intersecting LHC,    is </a:t>
            </a:r>
            <a:r>
              <a:rPr lang="en-US" sz="3600" dirty="0"/>
              <a:t>now being </a:t>
            </a:r>
            <a:r>
              <a:rPr lang="en-US" sz="3600" dirty="0" smtClean="0"/>
              <a:t>studied in more detail</a:t>
            </a:r>
          </a:p>
          <a:p>
            <a:pPr marL="365125" indent="-279400">
              <a:spcAft>
                <a:spcPts val="600"/>
              </a:spcAft>
              <a:buFont typeface="Arial"/>
              <a:buChar char="•"/>
            </a:pPr>
            <a:endParaRPr lang="en-US" sz="900" dirty="0" smtClean="0"/>
          </a:p>
        </p:txBody>
      </p:sp>
    </p:spTree>
    <p:extLst>
      <p:ext uri="{BB962C8B-B14F-4D97-AF65-F5344CB8AC3E}">
        <p14:creationId xmlns:p14="http://schemas.microsoft.com/office/powerpoint/2010/main" val="175730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980728"/>
            <a:ext cx="6156176" cy="446948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5580112" y="2135856"/>
            <a:ext cx="352839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FCC 100 km intersecting version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15261" y="3519006"/>
            <a:ext cx="8928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Current baseline: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injection energy 3.3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r>
              <a:rPr lang="en-US" b="1" dirty="0" smtClean="0">
                <a:solidFill>
                  <a:srgbClr val="FF0000"/>
                </a:solidFill>
              </a:rPr>
              <a:t> LHC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Alternative options: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Injection around 1.3 – 1.4 </a:t>
            </a:r>
            <a:r>
              <a:rPr lang="en-US" b="1" dirty="0" err="1" smtClean="0">
                <a:solidFill>
                  <a:srgbClr val="FF0000"/>
                </a:solidFill>
              </a:rPr>
              <a:t>TeV</a:t>
            </a:r>
            <a:endParaRPr lang="en-US" b="1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compatible with</a:t>
            </a:r>
            <a:r>
              <a:rPr lang="en-US" b="1" dirty="0"/>
              <a:t>: </a:t>
            </a:r>
            <a:r>
              <a:rPr lang="en-US" b="1" dirty="0" err="1" smtClean="0"/>
              <a:t>SPS</a:t>
            </a:r>
            <a:r>
              <a:rPr lang="en-US" b="1" baseline="-25000" dirty="0" err="1" smtClean="0"/>
              <a:t>upgrade</a:t>
            </a:r>
            <a:r>
              <a:rPr lang="en-US" b="1" dirty="0" smtClean="0"/>
              <a:t>, LHC, FCC booster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 smtClean="0"/>
              <a:t>SPS</a:t>
            </a:r>
            <a:r>
              <a:rPr lang="en-US" b="1" baseline="-25000" dirty="0" err="1"/>
              <a:t>upgrade</a:t>
            </a:r>
            <a:r>
              <a:rPr lang="en-US" b="1" dirty="0" smtClean="0"/>
              <a:t> could be based </a:t>
            </a:r>
            <a:r>
              <a:rPr lang="en-US" b="1" dirty="0"/>
              <a:t>on fast-cycling SC magnets, 6-7T, ~ 1T/s </a:t>
            </a:r>
            <a:r>
              <a:rPr lang="en-US" b="1" dirty="0" smtClean="0"/>
              <a:t>ramp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srgbClr val="008000"/>
                </a:solidFill>
              </a:rPr>
              <a:t>SC Magnet R&amp;D program being launched (similar to SIS 300 parameters)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20870" y="1178565"/>
            <a:ext cx="334786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Injector options: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SPS </a:t>
            </a:r>
            <a:r>
              <a:rPr lang="en-US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/>
              <a:t> LHC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 smtClean="0"/>
              <a:t> FCC</a:t>
            </a:r>
          </a:p>
          <a:p>
            <a:endParaRPr lang="en-US" sz="1100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SPS/</a:t>
            </a:r>
            <a:r>
              <a:rPr lang="en-US" b="1" dirty="0" err="1" smtClean="0"/>
              <a:t>SPS</a:t>
            </a:r>
            <a:r>
              <a:rPr lang="en-US" b="1" baseline="-25000" dirty="0" err="1" smtClean="0"/>
              <a:t>upgrade</a:t>
            </a:r>
            <a:r>
              <a:rPr lang="en-US" b="1" dirty="0" smtClean="0"/>
              <a:t> </a:t>
            </a:r>
            <a:r>
              <a:rPr lang="en-US" b="1" dirty="0">
                <a:sym typeface="Wingdings" panose="05000000000000000000" pitchFamily="2" charset="2"/>
              </a:rPr>
              <a:t></a:t>
            </a:r>
            <a:r>
              <a:rPr lang="en-US" b="1" dirty="0" smtClean="0"/>
              <a:t> FCC</a:t>
            </a:r>
          </a:p>
          <a:p>
            <a:pPr lvl="1"/>
            <a:endParaRPr lang="en-US" sz="1100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SPS -&gt; FCC booster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FCC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FCC-</a:t>
            </a:r>
            <a:r>
              <a:rPr kumimoji="0" lang="en-US" sz="3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 studies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5714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09" y="5121548"/>
            <a:ext cx="71972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C377B"/>
                </a:solidFill>
              </a:rPr>
              <a:t>2 main IPs in A, G for both machines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AT" sz="2000" b="1" dirty="0" smtClean="0">
                <a:solidFill>
                  <a:srgbClr val="0C377B"/>
                </a:solidFill>
              </a:rPr>
              <a:t>asymmetric IR optic/geometry for ee	</a:t>
            </a:r>
            <a:r>
              <a:rPr lang="de-AT" sz="2000" b="1" dirty="0">
                <a:solidFill>
                  <a:srgbClr val="0C377B"/>
                </a:solidFill>
              </a:rPr>
              <a:t> </a:t>
            </a:r>
            <a:r>
              <a:rPr lang="de-AT" sz="2000" b="1" dirty="0" smtClean="0">
                <a:solidFill>
                  <a:srgbClr val="0C377B"/>
                </a:solidFill>
              </a:rPr>
              <a:t>                   to limit synchrotron radiation to detector</a:t>
            </a:r>
            <a:endParaRPr lang="en-GB" sz="2000" b="1" dirty="0" smtClean="0">
              <a:solidFill>
                <a:srgbClr val="0C377B"/>
              </a:solidFill>
            </a:endParaRPr>
          </a:p>
          <a:p>
            <a:pPr>
              <a:spcAft>
                <a:spcPts val="600"/>
              </a:spcAft>
            </a:pPr>
            <a:endParaRPr lang="en-GB" sz="2000" b="1" dirty="0">
              <a:solidFill>
                <a:srgbClr val="0C377B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Common layouts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for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&amp; </a:t>
            </a:r>
            <a:r>
              <a:rPr kumimoji="0" lang="en-US" sz="3600" b="1" i="0" u="none" strike="noStrike" kern="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1" name="Group 90"/>
          <p:cNvGrpSpPr/>
          <p:nvPr/>
        </p:nvGrpSpPr>
        <p:grpSpPr>
          <a:xfrm>
            <a:off x="4344078" y="1010449"/>
            <a:ext cx="4733711" cy="4734605"/>
            <a:chOff x="5001062" y="2379766"/>
            <a:chExt cx="6732389" cy="6733660"/>
          </a:xfrm>
        </p:grpSpPr>
        <p:grpSp>
          <p:nvGrpSpPr>
            <p:cNvPr id="92" name="Group 241"/>
            <p:cNvGrpSpPr>
              <a:grpSpLocks noChangeAspect="1"/>
            </p:cNvGrpSpPr>
            <p:nvPr/>
          </p:nvGrpSpPr>
          <p:grpSpPr>
            <a:xfrm>
              <a:off x="5359744" y="2866186"/>
              <a:ext cx="6373707" cy="6192926"/>
              <a:chOff x="0" y="0"/>
              <a:chExt cx="8399202" cy="8160970"/>
            </a:xfrm>
          </p:grpSpPr>
          <p:grpSp>
            <p:nvGrpSpPr>
              <p:cNvPr id="119" name="Group 213"/>
              <p:cNvGrpSpPr/>
              <p:nvPr/>
            </p:nvGrpSpPr>
            <p:grpSpPr>
              <a:xfrm>
                <a:off x="0" y="-1"/>
                <a:ext cx="4200582" cy="8160972"/>
                <a:chOff x="0" y="0"/>
                <a:chExt cx="4200581" cy="8160970"/>
              </a:xfrm>
            </p:grpSpPr>
            <p:sp>
              <p:nvSpPr>
                <p:cNvPr id="147" name="Shape 187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48" name="Shape 188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49" name="Group 199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63" name="Group 192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70" name="Shape 189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1" name="Shape 190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72" name="Shape 191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64" name="Shape 193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5" name="Shape 194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6" name="Shape 195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7" name="Shape 196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8" name="Shape 197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9" name="Shape 198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50" name="Group 209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54" name="Shape 200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5" name="Shape 201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6" name="Shape 202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7" name="Shape 203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8" name="Shape 204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59" name="Shape 205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0" name="Shape 206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1" name="Shape 207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62" name="Shape 208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51" name="Shape 210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2" name="Shape 211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53" name="Shape 212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  <p:grpSp>
            <p:nvGrpSpPr>
              <p:cNvPr id="120" name="Group 240"/>
              <p:cNvGrpSpPr/>
              <p:nvPr/>
            </p:nvGrpSpPr>
            <p:grpSpPr>
              <a:xfrm rot="10800000">
                <a:off x="4198620" y="-1"/>
                <a:ext cx="4200583" cy="8160972"/>
                <a:chOff x="0" y="0"/>
                <a:chExt cx="4200581" cy="8160970"/>
              </a:xfrm>
            </p:grpSpPr>
            <p:sp>
              <p:nvSpPr>
                <p:cNvPr id="121" name="Shape 214"/>
                <p:cNvSpPr/>
                <p:nvPr/>
              </p:nvSpPr>
              <p:spPr>
                <a:xfrm flipV="1">
                  <a:off x="217840" y="3508400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2" name="Shape 215"/>
                <p:cNvSpPr/>
                <p:nvPr/>
              </p:nvSpPr>
              <p:spPr>
                <a:xfrm>
                  <a:off x="217840" y="4291872"/>
                  <a:ext cx="115201" cy="349114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grpSp>
              <p:nvGrpSpPr>
                <p:cNvPr id="123" name="Group 226"/>
                <p:cNvGrpSpPr/>
                <p:nvPr/>
              </p:nvGrpSpPr>
              <p:grpSpPr>
                <a:xfrm>
                  <a:off x="217077" y="-1"/>
                  <a:ext cx="3983505" cy="3525471"/>
                  <a:chOff x="0" y="0"/>
                  <a:chExt cx="3983504" cy="3525469"/>
                </a:xfrm>
              </p:grpSpPr>
              <p:grpSp>
                <p:nvGrpSpPr>
                  <p:cNvPr id="137" name="Group 219"/>
                  <p:cNvGrpSpPr/>
                  <p:nvPr/>
                </p:nvGrpSpPr>
                <p:grpSpPr>
                  <a:xfrm>
                    <a:off x="0" y="315920"/>
                    <a:ext cx="2339442" cy="3209550"/>
                    <a:chOff x="0" y="0"/>
                    <a:chExt cx="2339441" cy="3209549"/>
                  </a:xfrm>
                </p:grpSpPr>
                <p:sp>
                  <p:nvSpPr>
                    <p:cNvPr id="144" name="Shape 216"/>
                    <p:cNvSpPr/>
                    <p:nvPr/>
                  </p:nvSpPr>
                  <p:spPr>
                    <a:xfrm>
                      <a:off x="0" y="870001"/>
                      <a:ext cx="1041543" cy="2339549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06" y="19380"/>
                            <a:pt x="869" y="17174"/>
                            <a:pt x="1983" y="15008"/>
                          </a:cubicBezTo>
                          <a:cubicBezTo>
                            <a:pt x="3148" y="12744"/>
                            <a:pt x="4801" y="10532"/>
                            <a:pt x="7097" y="8445"/>
                          </a:cubicBezTo>
                          <a:cubicBezTo>
                            <a:pt x="9125" y="6602"/>
                            <a:pt x="11638" y="4873"/>
                            <a:pt x="14547" y="3281"/>
                          </a:cubicBezTo>
                          <a:cubicBezTo>
                            <a:pt x="16697" y="2105"/>
                            <a:pt x="19055" y="1008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5" name="Shape 217"/>
                    <p:cNvSpPr/>
                    <p:nvPr/>
                  </p:nvSpPr>
                  <p:spPr>
                    <a:xfrm>
                      <a:off x="1314709" y="0"/>
                      <a:ext cx="1024733" cy="631222"/>
                    </a:xfrm>
                    <a:custGeom>
                      <a:avLst/>
                      <a:gdLst/>
                      <a:ahLst/>
                      <a:cxnLst>
                        <a:cxn ang="0">
                          <a:pos x="wd2" y="hd2"/>
                        </a:cxn>
                        <a:cxn ang="5400000">
                          <a:pos x="wd2" y="hd2"/>
                        </a:cxn>
                        <a:cxn ang="10800000">
                          <a:pos x="wd2" y="hd2"/>
                        </a:cxn>
                        <a:cxn ang="16200000">
                          <a:pos x="wd2" y="hd2"/>
                        </a:cxn>
                      </a:cxnLst>
                      <a:rect l="0" t="0" r="r" b="b"/>
                      <a:pathLst>
                        <a:path w="21600" h="21600" extrusionOk="0">
                          <a:moveTo>
                            <a:pt x="0" y="21600"/>
                          </a:moveTo>
                          <a:cubicBezTo>
                            <a:pt x="2424" y="18137"/>
                            <a:pt x="4982" y="14932"/>
                            <a:pt x="7660" y="12004"/>
                          </a:cubicBezTo>
                          <a:cubicBezTo>
                            <a:pt x="12034" y="7220"/>
                            <a:pt x="16707" y="3197"/>
                            <a:pt x="21600" y="0"/>
                          </a:cubicBezTo>
                        </a:path>
                      </a:pathLst>
                    </a:custGeom>
                    <a:noFill/>
                    <a:ln w="25400" cap="flat">
                      <a:solidFill>
                        <a:srgbClr val="FF2700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  <p:sp>
                  <p:nvSpPr>
                    <p:cNvPr id="146" name="Shape 218"/>
                    <p:cNvSpPr/>
                    <p:nvPr/>
                  </p:nvSpPr>
                  <p:spPr>
                    <a:xfrm flipV="1">
                      <a:off x="1034004" y="620297"/>
                      <a:ext cx="292697" cy="257129"/>
                    </a:xfrm>
                    <a:prstGeom prst="line">
                      <a:avLst/>
                    </a:prstGeom>
                    <a:noFill/>
                    <a:ln w="25400" cap="flat">
                      <a:solidFill>
                        <a:srgbClr val="414141"/>
                      </a:solidFill>
                      <a:prstDash val="solid"/>
                      <a:miter lim="400000"/>
                    </a:ln>
                    <a:effectLst/>
                  </p:spPr>
                  <p:txBody>
                    <a:bodyPr wrap="square" lIns="35719" tIns="35719" rIns="35719" bIns="35719" numCol="1" anchor="ctr">
                      <a:noAutofit/>
                    </a:bodyPr>
                    <a:lstStyle/>
                    <a:p>
                      <a:pPr>
                        <a:defRPr sz="3200">
                          <a:solidFill>
                            <a:srgbClr val="414141"/>
                          </a:solidFill>
                          <a:latin typeface="Palatino"/>
                          <a:ea typeface="Palatino"/>
                          <a:cs typeface="Palatino"/>
                          <a:sym typeface="Palatino"/>
                        </a:defRPr>
                      </a:pPr>
                      <a:endParaRPr sz="2250"/>
                    </a:p>
                  </p:txBody>
                </p:sp>
              </p:grpSp>
              <p:sp>
                <p:nvSpPr>
                  <p:cNvPr id="138" name="Shape 220"/>
                  <p:cNvSpPr/>
                  <p:nvPr/>
                </p:nvSpPr>
                <p:spPr>
                  <a:xfrm>
                    <a:off x="2333871" y="-1"/>
                    <a:ext cx="1649634" cy="313007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9" name="Shape 221"/>
                  <p:cNvSpPr/>
                  <p:nvPr/>
                </p:nvSpPr>
                <p:spPr>
                  <a:xfrm>
                    <a:off x="107559" y="1256129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0" name="Shape 222"/>
                  <p:cNvSpPr/>
                  <p:nvPr/>
                </p:nvSpPr>
                <p:spPr>
                  <a:xfrm>
                    <a:off x="1382815" y="41223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1" name="Shape 223"/>
                  <p:cNvSpPr/>
                  <p:nvPr/>
                </p:nvSpPr>
                <p:spPr>
                  <a:xfrm flipV="1">
                    <a:off x="1110534" y="1013918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2" name="Shape 224"/>
                  <p:cNvSpPr/>
                  <p:nvPr/>
                </p:nvSpPr>
                <p:spPr>
                  <a:xfrm rot="10800000" flipH="1">
                    <a:off x="2371040" y="5033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43" name="Shape 225"/>
                  <p:cNvSpPr/>
                  <p:nvPr/>
                </p:nvSpPr>
                <p:spPr>
                  <a:xfrm>
                    <a:off x="2570641" y="171978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grpSp>
              <p:nvGrpSpPr>
                <p:cNvPr id="124" name="Group 236"/>
                <p:cNvGrpSpPr/>
                <p:nvPr/>
              </p:nvGrpSpPr>
              <p:grpSpPr>
                <a:xfrm>
                  <a:off x="217077" y="4635500"/>
                  <a:ext cx="3983505" cy="3525470"/>
                  <a:chOff x="0" y="0"/>
                  <a:chExt cx="3983504" cy="3525469"/>
                </a:xfrm>
              </p:grpSpPr>
              <p:sp>
                <p:nvSpPr>
                  <p:cNvPr id="128" name="Shape 227"/>
                  <p:cNvSpPr/>
                  <p:nvPr/>
                </p:nvSpPr>
                <p:spPr>
                  <a:xfrm rot="10800000" flipH="1">
                    <a:off x="0" y="0"/>
                    <a:ext cx="1041543" cy="233954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29" name="Shape 228"/>
                  <p:cNvSpPr/>
                  <p:nvPr/>
                </p:nvSpPr>
                <p:spPr>
                  <a:xfrm rot="10800000" flipH="1">
                    <a:off x="1314709" y="2578327"/>
                    <a:ext cx="1024733" cy="631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0" name="Shape 229"/>
                  <p:cNvSpPr/>
                  <p:nvPr/>
                </p:nvSpPr>
                <p:spPr>
                  <a:xfrm>
                    <a:off x="1034004" y="2332123"/>
                    <a:ext cx="292697" cy="257129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1" name="Shape 230"/>
                  <p:cNvSpPr/>
                  <p:nvPr/>
                </p:nvSpPr>
                <p:spPr>
                  <a:xfrm rot="10800000" flipH="1">
                    <a:off x="2333871" y="3212464"/>
                    <a:ext cx="1649634" cy="3130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330" extrusionOk="0">
                        <a:moveTo>
                          <a:pt x="21600" y="3710"/>
                        </a:moveTo>
                        <a:cubicBezTo>
                          <a:pt x="20266" y="1626"/>
                          <a:pt x="18887" y="410"/>
                          <a:pt x="17496" y="89"/>
                        </a:cubicBezTo>
                        <a:cubicBezTo>
                          <a:pt x="15941" y="-270"/>
                          <a:pt x="14388" y="490"/>
                          <a:pt x="12851" y="1741"/>
                        </a:cubicBezTo>
                        <a:cubicBezTo>
                          <a:pt x="11335" y="2975"/>
                          <a:pt x="9835" y="4685"/>
                          <a:pt x="8352" y="6721"/>
                        </a:cubicBezTo>
                        <a:cubicBezTo>
                          <a:pt x="6832" y="8806"/>
                          <a:pt x="5330" y="11230"/>
                          <a:pt x="3843" y="13885"/>
                        </a:cubicBezTo>
                        <a:cubicBezTo>
                          <a:pt x="2550" y="16194"/>
                          <a:pt x="1268" y="18676"/>
                          <a:pt x="0" y="2133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433FF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2" name="Shape 231"/>
                  <p:cNvSpPr/>
                  <p:nvPr/>
                </p:nvSpPr>
                <p:spPr>
                  <a:xfrm rot="10800000" flipH="1">
                    <a:off x="107559" y="0"/>
                    <a:ext cx="1010288" cy="226934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06" y="19380"/>
                          <a:pt x="869" y="17174"/>
                          <a:pt x="1983" y="15008"/>
                        </a:cubicBezTo>
                        <a:cubicBezTo>
                          <a:pt x="3148" y="12744"/>
                          <a:pt x="4801" y="10532"/>
                          <a:pt x="7097" y="8445"/>
                        </a:cubicBezTo>
                        <a:cubicBezTo>
                          <a:pt x="9125" y="6602"/>
                          <a:pt x="11638" y="4873"/>
                          <a:pt x="14547" y="3281"/>
                        </a:cubicBezTo>
                        <a:cubicBezTo>
                          <a:pt x="16697" y="2105"/>
                          <a:pt x="19055" y="1008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3" name="Shape 232"/>
                  <p:cNvSpPr/>
                  <p:nvPr/>
                </p:nvSpPr>
                <p:spPr>
                  <a:xfrm rot="10800000" flipH="1">
                    <a:off x="1382815" y="2500955"/>
                    <a:ext cx="993982" cy="61228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424" y="18137"/>
                          <a:pt x="4982" y="14932"/>
                          <a:pt x="7660" y="12004"/>
                        </a:cubicBezTo>
                        <a:cubicBezTo>
                          <a:pt x="12034" y="7220"/>
                          <a:pt x="16707" y="319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4" name="Shape 233"/>
                  <p:cNvSpPr/>
                  <p:nvPr/>
                </p:nvSpPr>
                <p:spPr>
                  <a:xfrm>
                    <a:off x="1110534" y="2262139"/>
                    <a:ext cx="283914" cy="249413"/>
                  </a:xfrm>
                  <a:prstGeom prst="line">
                    <a:avLst/>
                  </a:prstGeom>
                  <a:noFill/>
                  <a:ln w="25400" cap="flat">
                    <a:solidFill>
                      <a:srgbClr val="414141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5" name="Shape 234"/>
                  <p:cNvSpPr/>
                  <p:nvPr/>
                </p:nvSpPr>
                <p:spPr>
                  <a:xfrm>
                    <a:off x="2371040" y="3115358"/>
                    <a:ext cx="1600394" cy="35977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cubicBezTo>
                          <a:pt x="20202" y="20511"/>
                          <a:pt x="18803" y="19473"/>
                          <a:pt x="17401" y="18484"/>
                        </a:cubicBezTo>
                        <a:cubicBezTo>
                          <a:pt x="15768" y="17332"/>
                          <a:pt x="14133" y="16248"/>
                          <a:pt x="12507" y="14921"/>
                        </a:cubicBezTo>
                        <a:cubicBezTo>
                          <a:pt x="11109" y="13781"/>
                          <a:pt x="9719" y="12461"/>
                          <a:pt x="8331" y="11105"/>
                        </a:cubicBezTo>
                        <a:cubicBezTo>
                          <a:pt x="7048" y="9852"/>
                          <a:pt x="5766" y="8566"/>
                          <a:pt x="4501" y="6989"/>
                        </a:cubicBezTo>
                        <a:cubicBezTo>
                          <a:pt x="2968" y="5078"/>
                          <a:pt x="1465" y="2744"/>
                          <a:pt x="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27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  <p:sp>
                <p:nvSpPr>
                  <p:cNvPr id="136" name="Shape 235"/>
                  <p:cNvSpPr/>
                  <p:nvPr/>
                </p:nvSpPr>
                <p:spPr>
                  <a:xfrm rot="10800000" flipH="1">
                    <a:off x="2570641" y="3189891"/>
                    <a:ext cx="1409734" cy="16360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cubicBezTo>
                          <a:pt x="2523" y="15566"/>
                          <a:pt x="5091" y="11065"/>
                          <a:pt x="7687" y="8131"/>
                        </a:cubicBezTo>
                        <a:cubicBezTo>
                          <a:pt x="9741" y="5810"/>
                          <a:pt x="11807" y="4475"/>
                          <a:pt x="13874" y="3337"/>
                        </a:cubicBezTo>
                        <a:cubicBezTo>
                          <a:pt x="16447" y="1919"/>
                          <a:pt x="19023" y="807"/>
                          <a:pt x="21600" y="0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007D00"/>
                    </a:solidFill>
                    <a:prstDash val="solid"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>
                      <a:defRPr sz="3200">
                        <a:solidFill>
                          <a:srgbClr val="414141"/>
                        </a:solidFill>
                        <a:latin typeface="Palatino"/>
                        <a:ea typeface="Palatino"/>
                        <a:cs typeface="Palatino"/>
                        <a:sym typeface="Palatino"/>
                      </a:defRPr>
                    </a:pPr>
                    <a:endParaRPr sz="2250"/>
                  </a:p>
                </p:txBody>
              </p:sp>
            </p:grpSp>
            <p:sp>
              <p:nvSpPr>
                <p:cNvPr id="125" name="Shape 237"/>
                <p:cNvSpPr/>
                <p:nvPr/>
              </p:nvSpPr>
              <p:spPr>
                <a:xfrm>
                  <a:off x="0" y="3844423"/>
                  <a:ext cx="404376" cy="472124"/>
                </a:xfrm>
                <a:prstGeom prst="rect">
                  <a:avLst/>
                </a:prstGeom>
                <a:blipFill rotWithShape="1">
                  <a:blip r:embed="rId4"/>
                  <a:srcRect/>
                  <a:stretch>
                    <a:fillRect/>
                  </a:stretch>
                </a:blip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FFFFFF"/>
                      </a:solidFill>
                      <a:effectLst>
                        <a:outerShdw blurRad="25400" dist="33948" dir="2700000" rotWithShape="0">
                          <a:srgbClr val="3B3936"/>
                        </a:outerShdw>
                      </a:effectLst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6" name="Shape 238"/>
                <p:cNvSpPr/>
                <p:nvPr/>
              </p:nvSpPr>
              <p:spPr>
                <a:xfrm>
                  <a:off x="217840" y="3512819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FF27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  <p:sp>
              <p:nvSpPr>
                <p:cNvPr id="127" name="Shape 239"/>
                <p:cNvSpPr/>
                <p:nvPr/>
              </p:nvSpPr>
              <p:spPr>
                <a:xfrm flipV="1">
                  <a:off x="217840" y="4291752"/>
                  <a:ext cx="3260" cy="344256"/>
                </a:xfrm>
                <a:prstGeom prst="line">
                  <a:avLst/>
                </a:prstGeom>
                <a:noFill/>
                <a:ln w="25400" cap="flat">
                  <a:solidFill>
                    <a:srgbClr val="0433FF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>
                    <a:defRPr sz="3200">
                      <a:solidFill>
                        <a:srgbClr val="414141"/>
                      </a:solidFill>
                      <a:latin typeface="Palatino"/>
                      <a:ea typeface="Palatino"/>
                      <a:cs typeface="Palatino"/>
                      <a:sym typeface="Palatino"/>
                    </a:defRPr>
                  </a:pPr>
                  <a:endParaRPr sz="2250"/>
                </a:p>
              </p:txBody>
            </p:sp>
          </p:grpSp>
        </p:grpSp>
        <p:sp>
          <p:nvSpPr>
            <p:cNvPr id="93" name="Shape 242"/>
            <p:cNvSpPr/>
            <p:nvPr/>
          </p:nvSpPr>
          <p:spPr>
            <a:xfrm>
              <a:off x="8916949" y="2844384"/>
              <a:ext cx="44755" cy="95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38" h="21600" extrusionOk="0">
                  <a:moveTo>
                    <a:pt x="0" y="0"/>
                  </a:moveTo>
                  <a:cubicBezTo>
                    <a:pt x="12398" y="538"/>
                    <a:pt x="21600" y="6189"/>
                    <a:pt x="20071" y="12370"/>
                  </a:cubicBezTo>
                  <a:cubicBezTo>
                    <a:pt x="18833" y="17379"/>
                    <a:pt x="10642" y="21233"/>
                    <a:pt x="610" y="21600"/>
                  </a:cubicBezTo>
                </a:path>
              </a:pathLst>
            </a:custGeom>
            <a:ln w="25400">
              <a:solidFill>
                <a:srgbClr val="414141"/>
              </a:solidFill>
              <a:miter lim="400000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4" name="Shape 243"/>
            <p:cNvSpPr/>
            <p:nvPr/>
          </p:nvSpPr>
          <p:spPr>
            <a:xfrm>
              <a:off x="8108523" y="245609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5" name="Shape 244"/>
            <p:cNvSpPr/>
            <p:nvPr/>
          </p:nvSpPr>
          <p:spPr>
            <a:xfrm flipV="1">
              <a:off x="8108523" y="3018901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6" name="Shape 245"/>
            <p:cNvSpPr/>
            <p:nvPr/>
          </p:nvSpPr>
          <p:spPr>
            <a:xfrm>
              <a:off x="7187402" y="2443238"/>
              <a:ext cx="870074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11.9 m</a:t>
              </a:r>
            </a:p>
          </p:txBody>
        </p:sp>
        <p:sp>
          <p:nvSpPr>
            <p:cNvPr id="97" name="Shape 246"/>
            <p:cNvSpPr/>
            <p:nvPr/>
          </p:nvSpPr>
          <p:spPr>
            <a:xfrm>
              <a:off x="9051561" y="2521004"/>
              <a:ext cx="1046441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0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30 </a:t>
              </a:r>
              <a:r>
                <a:rPr sz="1406" dirty="0" err="1"/>
                <a:t>mrad</a:t>
              </a:r>
              <a:endParaRPr sz="1406" dirty="0"/>
            </a:p>
          </p:txBody>
        </p:sp>
        <p:sp>
          <p:nvSpPr>
            <p:cNvPr id="98" name="Shape 247"/>
            <p:cNvSpPr/>
            <p:nvPr/>
          </p:nvSpPr>
          <p:spPr>
            <a:xfrm>
              <a:off x="8539304" y="2494757"/>
              <a:ext cx="1" cy="373920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99" name="Shape 248"/>
            <p:cNvSpPr/>
            <p:nvPr/>
          </p:nvSpPr>
          <p:spPr>
            <a:xfrm flipV="1">
              <a:off x="8517646" y="2998290"/>
              <a:ext cx="21659" cy="632177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0" name="Shape 249"/>
            <p:cNvSpPr/>
            <p:nvPr/>
          </p:nvSpPr>
          <p:spPr>
            <a:xfrm>
              <a:off x="8291693" y="3590969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9.4 m</a:t>
              </a:r>
            </a:p>
          </p:txBody>
        </p:sp>
        <p:sp>
          <p:nvSpPr>
            <p:cNvPr id="101" name="Shape 252"/>
            <p:cNvSpPr/>
            <p:nvPr/>
          </p:nvSpPr>
          <p:spPr>
            <a:xfrm>
              <a:off x="8536560" y="3010756"/>
              <a:ext cx="1292662" cy="65668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66" b="1" dirty="0"/>
                <a:t>FCC-</a:t>
              </a:r>
              <a:r>
                <a:rPr sz="1266" b="1" dirty="0" err="1"/>
                <a:t>hh</a:t>
              </a:r>
              <a:r>
                <a:rPr sz="1266" b="1" dirty="0"/>
                <a:t>/</a:t>
              </a:r>
            </a:p>
            <a:p>
              <a:pPr>
                <a:defRPr sz="1700">
                  <a:solidFill>
                    <a:srgbClr val="007D00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66" b="1" dirty="0" smtClean="0"/>
                <a:t>ee </a:t>
              </a:r>
              <a:r>
                <a:rPr sz="1266" b="1" dirty="0" smtClean="0"/>
                <a:t>Booster</a:t>
              </a:r>
              <a:endParaRPr sz="1266" b="1" dirty="0"/>
            </a:p>
          </p:txBody>
        </p:sp>
        <p:sp>
          <p:nvSpPr>
            <p:cNvPr id="102" name="Shape 253"/>
            <p:cNvSpPr/>
            <p:nvPr/>
          </p:nvSpPr>
          <p:spPr>
            <a:xfrm>
              <a:off x="5606131" y="5647571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3" name="Shape 254"/>
            <p:cNvSpPr/>
            <p:nvPr/>
          </p:nvSpPr>
          <p:spPr>
            <a:xfrm>
              <a:off x="10563167" y="5655553"/>
              <a:ext cx="934730" cy="59503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/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Common</a:t>
              </a:r>
            </a:p>
            <a:p>
              <a:pPr>
                <a:defRPr sz="1600"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125" dirty="0"/>
                <a:t>RF (</a:t>
              </a:r>
              <a:r>
                <a:rPr sz="1125" dirty="0" err="1"/>
                <a:t>tt</a:t>
              </a:r>
              <a:r>
                <a:rPr sz="1125" dirty="0"/>
                <a:t>)</a:t>
              </a:r>
            </a:p>
          </p:txBody>
        </p:sp>
        <p:sp>
          <p:nvSpPr>
            <p:cNvPr id="104" name="Shape 255"/>
            <p:cNvSpPr/>
            <p:nvPr/>
          </p:nvSpPr>
          <p:spPr>
            <a:xfrm flipV="1">
              <a:off x="5274797" y="5483052"/>
              <a:ext cx="1" cy="924073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headEnd type="triangle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5" name="Shape 257"/>
            <p:cNvSpPr/>
            <p:nvPr/>
          </p:nvSpPr>
          <p:spPr>
            <a:xfrm>
              <a:off x="8558907" y="2379766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6" name="Shape 258"/>
            <p:cNvSpPr/>
            <p:nvPr/>
          </p:nvSpPr>
          <p:spPr>
            <a:xfrm>
              <a:off x="8371146" y="8495948"/>
              <a:ext cx="369333" cy="4411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2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547" b="1" dirty="0"/>
                <a:t>IP</a:t>
              </a:r>
            </a:p>
          </p:txBody>
        </p:sp>
        <p:sp>
          <p:nvSpPr>
            <p:cNvPr id="107" name="Shape 260"/>
            <p:cNvSpPr/>
            <p:nvPr/>
          </p:nvSpPr>
          <p:spPr>
            <a:xfrm flipH="1">
              <a:off x="7074338" y="2973754"/>
              <a:ext cx="347333" cy="101632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8" name="Shape 261"/>
            <p:cNvSpPr/>
            <p:nvPr/>
          </p:nvSpPr>
          <p:spPr>
            <a:xfrm>
              <a:off x="9654006" y="2973754"/>
              <a:ext cx="347334" cy="101632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09" name="Shape 262"/>
            <p:cNvSpPr/>
            <p:nvPr/>
          </p:nvSpPr>
          <p:spPr>
            <a:xfrm flipH="1" flipV="1">
              <a:off x="7553634" y="9011793"/>
              <a:ext cx="347333" cy="101633"/>
            </a:xfrm>
            <a:prstGeom prst="line">
              <a:avLst/>
            </a:prstGeom>
            <a:ln w="25400">
              <a:solidFill>
                <a:srgbClr val="0433FF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0" name="Shape 263"/>
            <p:cNvSpPr/>
            <p:nvPr/>
          </p:nvSpPr>
          <p:spPr>
            <a:xfrm flipV="1">
              <a:off x="9269819" y="9003848"/>
              <a:ext cx="347334" cy="101633"/>
            </a:xfrm>
            <a:prstGeom prst="line">
              <a:avLst/>
            </a:prstGeom>
            <a:ln w="25400">
              <a:solidFill>
                <a:srgbClr val="FF2700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1" name="Shape 264"/>
            <p:cNvSpPr/>
            <p:nvPr/>
          </p:nvSpPr>
          <p:spPr>
            <a:xfrm>
              <a:off x="5283461" y="4405072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2" name="Shape 265"/>
            <p:cNvSpPr/>
            <p:nvPr/>
          </p:nvSpPr>
          <p:spPr>
            <a:xfrm flipH="1" flipV="1">
              <a:off x="5803279" y="4707255"/>
              <a:ext cx="396043" cy="247476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3" name="Shape 266"/>
            <p:cNvSpPr/>
            <p:nvPr/>
          </p:nvSpPr>
          <p:spPr>
            <a:xfrm>
              <a:off x="5001062" y="4050308"/>
              <a:ext cx="745503" cy="410278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9" tIns="35719" rIns="35719" bIns="35719" anchor="ctr">
              <a:spAutoFit/>
            </a:bodyPr>
            <a:lstStyle>
              <a:lvl1pPr>
                <a:defRPr sz="2400"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r>
                <a:rPr sz="1406" dirty="0"/>
                <a:t>0.6 m</a:t>
              </a:r>
            </a:p>
          </p:txBody>
        </p:sp>
        <p:sp>
          <p:nvSpPr>
            <p:cNvPr id="114" name="Shape 267"/>
            <p:cNvSpPr/>
            <p:nvPr/>
          </p:nvSpPr>
          <p:spPr>
            <a:xfrm>
              <a:off x="6199323" y="7487325"/>
              <a:ext cx="4622289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9" tIns="35719" rIns="35719" bIns="35719" anchor="ctr">
              <a:spAutoFit/>
            </a:bodyPr>
            <a:lstStyle/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b="1" dirty="0" smtClean="0"/>
                <a:t>Max. </a:t>
              </a:r>
              <a:r>
                <a:rPr sz="1200" b="1" dirty="0" smtClean="0"/>
                <a:t>separation </a:t>
              </a:r>
              <a:r>
                <a:rPr sz="1200" b="1" dirty="0"/>
                <a:t>of 3(4) rings is about 12 m: </a:t>
              </a:r>
            </a:p>
            <a:p>
              <a:pPr algn="ctr">
                <a:defRPr sz="17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b="1" dirty="0"/>
                <a:t>wide</a:t>
              </a:r>
              <a:r>
                <a:rPr lang="de-AT" sz="1200" b="1" dirty="0"/>
                <a:t>r</a:t>
              </a:r>
              <a:r>
                <a:rPr sz="1200" b="1" dirty="0"/>
                <a:t> tunnel </a:t>
              </a:r>
              <a:r>
                <a:rPr lang="de-AT" sz="1200" b="1" dirty="0"/>
                <a:t>or</a:t>
              </a:r>
              <a:r>
                <a:rPr sz="1200" b="1" dirty="0"/>
                <a:t> two tunnels are necessary around the I</a:t>
              </a:r>
              <a:r>
                <a:rPr lang="de-AT" sz="1200" b="1" dirty="0"/>
                <a:t>Ps</a:t>
              </a:r>
              <a:r>
                <a:rPr sz="1200" b="1" dirty="0"/>
                <a:t>, for ±1.2 km. </a:t>
              </a:r>
            </a:p>
          </p:txBody>
        </p:sp>
        <p:sp>
          <p:nvSpPr>
            <p:cNvPr id="115" name="Shape 268"/>
            <p:cNvSpPr/>
            <p:nvPr/>
          </p:nvSpPr>
          <p:spPr>
            <a:xfrm>
              <a:off x="6345612" y="3985431"/>
              <a:ext cx="4504077" cy="89050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5719" tIns="35719" rIns="35719" bIns="35719" anchor="ctr">
              <a:spAutoFit/>
            </a:bodyPr>
            <a:lstStyle/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lang="de-AT" sz="1200" dirty="0" smtClean="0"/>
                <a:t>Lepton b</a:t>
              </a:r>
              <a:r>
                <a:rPr sz="1200" dirty="0" err="1" smtClean="0"/>
                <a:t>eams</a:t>
              </a:r>
              <a:r>
                <a:rPr sz="1200" dirty="0" smtClean="0"/>
                <a:t> </a:t>
              </a:r>
              <a:r>
                <a:rPr sz="1200" dirty="0"/>
                <a:t>must cross over through the </a:t>
              </a:r>
              <a:r>
                <a:rPr lang="de-AT" sz="1200" dirty="0"/>
                <a:t>         </a:t>
              </a:r>
              <a:r>
                <a:rPr sz="1200" dirty="0"/>
                <a:t>common RF to enter the IP from inside.</a:t>
              </a:r>
            </a:p>
            <a:p>
              <a:pPr algn="ctr">
                <a:defRPr sz="18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r>
                <a:rPr sz="1200" dirty="0"/>
                <a:t>Only a half of each ring is filled with bunches.</a:t>
              </a:r>
            </a:p>
          </p:txBody>
        </p:sp>
        <p:sp>
          <p:nvSpPr>
            <p:cNvPr id="116" name="Shape 269"/>
            <p:cNvSpPr/>
            <p:nvPr/>
          </p:nvSpPr>
          <p:spPr>
            <a:xfrm flipH="1">
              <a:off x="5768673" y="4896018"/>
              <a:ext cx="747030" cy="834908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sp>
          <p:nvSpPr>
            <p:cNvPr id="117" name="Shape 270"/>
            <p:cNvSpPr/>
            <p:nvPr/>
          </p:nvSpPr>
          <p:spPr>
            <a:xfrm>
              <a:off x="10777773" y="4864086"/>
              <a:ext cx="621331" cy="822855"/>
            </a:xfrm>
            <a:prstGeom prst="line">
              <a:avLst/>
            </a:prstGeom>
            <a:ln w="25400">
              <a:solidFill>
                <a:srgbClr val="414141"/>
              </a:solidFill>
              <a:miter lim="400000"/>
              <a:tailEnd type="triangle"/>
            </a:ln>
          </p:spPr>
          <p:txBody>
            <a:bodyPr lIns="35719" tIns="35719" rIns="35719" bIns="35719" anchor="ctr"/>
            <a:lstStyle/>
            <a:p>
              <a:pPr>
                <a:defRPr sz="3200">
                  <a:solidFill>
                    <a:srgbClr val="414141"/>
                  </a:solidFill>
                  <a:latin typeface="Palatino"/>
                  <a:ea typeface="Palatino"/>
                  <a:cs typeface="Palatino"/>
                  <a:sym typeface="Palatino"/>
                </a:defRPr>
              </a:pPr>
              <a:endParaRPr sz="2250"/>
            </a:p>
          </p:txBody>
        </p:sp>
        <p:pic>
          <p:nvPicPr>
            <p:cNvPr id="118" name="ScreenShot 2016-04-05 8.51.34 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3125" t="16921" r="5209" b="11894"/>
            <a:stretch>
              <a:fillRect/>
            </a:stretch>
          </p:blipFill>
          <p:spPr>
            <a:xfrm>
              <a:off x="6700768" y="4896019"/>
              <a:ext cx="3677334" cy="2619190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58" name="TextBox 257"/>
          <p:cNvSpPr txBox="1"/>
          <p:nvPr/>
        </p:nvSpPr>
        <p:spPr>
          <a:xfrm>
            <a:off x="1258593" y="922075"/>
            <a:ext cx="438774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FCC-</a:t>
            </a:r>
            <a:r>
              <a:rPr lang="en-GB" sz="2400" b="1" dirty="0" err="1" smtClean="0"/>
              <a:t>ee</a:t>
            </a:r>
            <a:r>
              <a:rPr lang="en-GB" sz="2400" b="1" dirty="0" smtClean="0"/>
              <a:t> 1, </a:t>
            </a:r>
            <a:r>
              <a:rPr lang="en-GB" sz="2400" b="1" dirty="0" smtClean="0">
                <a:solidFill>
                  <a:srgbClr val="FF0000"/>
                </a:solidFill>
              </a:rPr>
              <a:t>FCC-</a:t>
            </a:r>
            <a:r>
              <a:rPr lang="en-GB" sz="2400" b="1" dirty="0" err="1" smtClean="0">
                <a:solidFill>
                  <a:srgbClr val="FF0000"/>
                </a:solidFill>
              </a:rPr>
              <a:t>ee</a:t>
            </a:r>
            <a:r>
              <a:rPr lang="en-GB" sz="2400" b="1" dirty="0" smtClean="0">
                <a:solidFill>
                  <a:srgbClr val="FF0000"/>
                </a:solidFill>
              </a:rPr>
              <a:t> 2, </a:t>
            </a:r>
          </a:p>
          <a:p>
            <a:pPr algn="ctr"/>
            <a:r>
              <a:rPr lang="en-GB" sz="2000" b="1" dirty="0" smtClean="0">
                <a:solidFill>
                  <a:srgbClr val="00B050"/>
                </a:solidFill>
              </a:rPr>
              <a:t>FCC-</a:t>
            </a:r>
            <a:r>
              <a:rPr lang="en-GB" sz="2000" b="1" dirty="0" err="1" smtClean="0">
                <a:solidFill>
                  <a:srgbClr val="00B050"/>
                </a:solidFill>
              </a:rPr>
              <a:t>ee</a:t>
            </a:r>
            <a:r>
              <a:rPr lang="en-GB" sz="2000" b="1" dirty="0" smtClean="0">
                <a:solidFill>
                  <a:srgbClr val="00B050"/>
                </a:solidFill>
              </a:rPr>
              <a:t> booster (FCC-</a:t>
            </a:r>
            <a:r>
              <a:rPr lang="en-GB" sz="2000" b="1" dirty="0" err="1" smtClean="0">
                <a:solidFill>
                  <a:srgbClr val="00B050"/>
                </a:solidFill>
              </a:rPr>
              <a:t>hh</a:t>
            </a:r>
            <a:r>
              <a:rPr lang="en-GB" sz="2000" b="1" dirty="0" smtClean="0">
                <a:solidFill>
                  <a:srgbClr val="00B050"/>
                </a:solidFill>
              </a:rPr>
              <a:t> footprint)</a:t>
            </a:r>
            <a:endParaRPr lang="en-GB" sz="2000" b="1" dirty="0">
              <a:solidFill>
                <a:srgbClr val="00B050"/>
              </a:solidFill>
            </a:endParaRPr>
          </a:p>
          <a:p>
            <a:pPr algn="ctr"/>
            <a:endParaRPr lang="en-GB" sz="2400" b="1" dirty="0">
              <a:solidFill>
                <a:srgbClr val="00B050"/>
              </a:solidFill>
            </a:endParaRPr>
          </a:p>
        </p:txBody>
      </p:sp>
      <p:pic>
        <p:nvPicPr>
          <p:cNvPr id="259" name="Picture 258" descr="FCC_layout2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1646161"/>
            <a:ext cx="3376288" cy="351405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70609" y="3224881"/>
            <a:ext cx="10182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FCC-</a:t>
            </a:r>
            <a:r>
              <a:rPr lang="en-GB" b="1" dirty="0" err="1" smtClean="0">
                <a:solidFill>
                  <a:srgbClr val="00B050"/>
                </a:solidFill>
              </a:rPr>
              <a:t>hh</a:t>
            </a:r>
            <a:endParaRPr lang="en-GB" b="1" dirty="0" smtClean="0">
              <a:solidFill>
                <a:srgbClr val="00B050"/>
              </a:solidFill>
            </a:endParaRPr>
          </a:p>
          <a:p>
            <a:pPr algn="ctr"/>
            <a:r>
              <a:rPr lang="de-AT" b="1" dirty="0" smtClean="0">
                <a:solidFill>
                  <a:srgbClr val="00B050"/>
                </a:solidFill>
              </a:rPr>
              <a:t>layout</a:t>
            </a:r>
            <a:endParaRPr lang="en-GB" dirty="0"/>
          </a:p>
        </p:txBody>
      </p:sp>
      <p:sp>
        <p:nvSpPr>
          <p:cNvPr id="261" name="Shape 262"/>
          <p:cNvSpPr/>
          <p:nvPr/>
        </p:nvSpPr>
        <p:spPr>
          <a:xfrm flipH="1">
            <a:off x="7000022" y="4028285"/>
            <a:ext cx="243821" cy="158297"/>
          </a:xfrm>
          <a:prstGeom prst="line">
            <a:avLst/>
          </a:prstGeom>
          <a:ln w="25400">
            <a:solidFill>
              <a:srgbClr val="0433FF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  <p:sp>
        <p:nvSpPr>
          <p:cNvPr id="262" name="Shape 263"/>
          <p:cNvSpPr/>
          <p:nvPr/>
        </p:nvSpPr>
        <p:spPr>
          <a:xfrm>
            <a:off x="6493119" y="4012023"/>
            <a:ext cx="222248" cy="175307"/>
          </a:xfrm>
          <a:prstGeom prst="line">
            <a:avLst/>
          </a:prstGeom>
          <a:ln w="25400">
            <a:solidFill>
              <a:srgbClr val="FF2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3200">
                <a:solidFill>
                  <a:srgbClr val="414141"/>
                </a:solidFill>
                <a:latin typeface="Palatino"/>
                <a:ea typeface="Palatino"/>
                <a:cs typeface="Palatino"/>
                <a:sym typeface="Palatino"/>
              </a:defRPr>
            </a:pPr>
            <a:endParaRPr sz="2250"/>
          </a:p>
        </p:txBody>
      </p:sp>
    </p:spTree>
    <p:extLst>
      <p:ext uri="{BB962C8B-B14F-4D97-AF65-F5344CB8AC3E}">
        <p14:creationId xmlns:p14="http://schemas.microsoft.com/office/powerpoint/2010/main" val="402125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0"/>
      <p:bldP spid="261" grpId="0" animBg="1"/>
      <p:bldP spid="26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820391"/>
              </p:ext>
            </p:extLst>
          </p:nvPr>
        </p:nvGraphicFramePr>
        <p:xfrm>
          <a:off x="14193" y="1018233"/>
          <a:ext cx="9111634" cy="5112567"/>
        </p:xfrm>
        <a:graphic>
          <a:graphicData uri="http://schemas.openxmlformats.org/drawingml/2006/table">
            <a:tbl>
              <a:tblPr firstRow="1" bandRow="1"/>
              <a:tblGrid>
                <a:gridCol w="3489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8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17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436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2707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0717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(HL) LHC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8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85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8.3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9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# IP</a:t>
                      </a: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main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 &amp; 2</a:t>
                      </a:r>
                      <a:endParaRPr kumimoji="0" lang="de-AT" sz="1800" b="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992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A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1.27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(1.12) 0.58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 (0.2)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(2.2) 1.15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 (5)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IP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b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en-GB" sz="1800" b="1" kern="1200" baseline="-250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x,y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en-GB" sz="18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(0.15)</a:t>
                      </a:r>
                      <a:r>
                        <a:rPr kumimoji="0" lang="en-GB" sz="1800" b="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0.55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8107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luminosity/IP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GB" sz="18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58559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(5)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#events/bunch crossing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1800" b="0" kern="1200" dirty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1020</a:t>
                      </a:r>
                      <a:r>
                        <a:rPr kumimoji="0" lang="en-GB" sz="1800" b="1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0" kern="120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(204</a:t>
                      </a:r>
                      <a:r>
                        <a:rPr kumimoji="0" lang="en-GB" sz="1800" b="0" kern="1200" dirty="0" smtClean="0">
                          <a:solidFill>
                            <a:srgbClr val="0070C0"/>
                          </a:solidFill>
                          <a:latin typeface="Arial"/>
                          <a:ea typeface="+mn-ea"/>
                          <a:cs typeface="+mn-cs"/>
                        </a:rPr>
                        <a:t>)</a:t>
                      </a:r>
                      <a:endParaRPr kumimoji="0" lang="en-GB" sz="1800" b="0" kern="1200" dirty="0">
                        <a:solidFill>
                          <a:srgbClr val="0070C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460</a:t>
                      </a:r>
                      <a:r>
                        <a:rPr kumimoji="0" lang="de-AT" sz="1800" b="1" kern="1200" baseline="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de-AT" sz="1800" b="0" kern="1200" baseline="0" dirty="0" smtClean="0">
                          <a:solidFill>
                            <a:srgbClr val="002060"/>
                          </a:solidFill>
                          <a:latin typeface="Arial"/>
                          <a:ea typeface="+mn-ea"/>
                          <a:cs typeface="+mn-cs"/>
                        </a:rPr>
                        <a:t>(92)</a:t>
                      </a:r>
                      <a:endParaRPr kumimoji="0" lang="en-GB" sz="1800" b="0" kern="1200" dirty="0" smtClean="0">
                        <a:solidFill>
                          <a:srgbClr val="00206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(135) 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(0.7) 0.36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1071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rad.</a:t>
                      </a:r>
                      <a:r>
                        <a:rPr kumimoji="0" lang="en-GB" sz="18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[W/m/beam]</a:t>
                      </a:r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30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8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(0.35) 0.18</a:t>
                      </a:r>
                      <a:endParaRPr kumimoji="0" lang="en-GB" sz="1800" b="0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   </a:t>
            </a:r>
            <a:r>
              <a:rPr lang="en-US" dirty="0" smtClean="0"/>
              <a:t>hadron collider parameters </a:t>
            </a:r>
            <a:r>
              <a:rPr lang="en-US" sz="3200" dirty="0" smtClean="0"/>
              <a:t>(</a:t>
            </a:r>
            <a:r>
              <a:rPr lang="en-US" sz="3200" i="1" dirty="0" smtClean="0"/>
              <a:t>pp</a:t>
            </a:r>
            <a:r>
              <a:rPr lang="en-US" sz="3200" dirty="0" smtClean="0"/>
              <a:t>)</a:t>
            </a:r>
            <a:endParaRPr lang="en-US" sz="3200" kern="0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431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</a:t>
            </a:r>
            <a:r>
              <a:rPr lang="en-US" dirty="0" smtClean="0"/>
              <a:t> pp/p-</a:t>
            </a:r>
            <a:r>
              <a:rPr lang="en-US" dirty="0" err="1" smtClean="0"/>
              <a:t>pbar</a:t>
            </a:r>
            <a:r>
              <a:rPr lang="en-US" dirty="0" smtClean="0"/>
              <a:t> in the </a:t>
            </a:r>
            <a:r>
              <a:rPr lang="en-US" i="1" dirty="0" smtClean="0"/>
              <a:t>L-E</a:t>
            </a:r>
            <a:r>
              <a:rPr lang="en-US" dirty="0" smtClean="0"/>
              <a:t> plane</a:t>
            </a:r>
            <a:endParaRPr lang="en-US" kern="0" dirty="0"/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931" y="1362635"/>
            <a:ext cx="8283751" cy="433891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4819650" y="2707343"/>
            <a:ext cx="846079" cy="626407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886450" y="1958232"/>
            <a:ext cx="846079" cy="626407"/>
          </a:xfrm>
          <a:prstGeom prst="straightConnector1">
            <a:avLst/>
          </a:prstGeom>
          <a:ln w="31750">
            <a:solidFill>
              <a:srgbClr val="00CC66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83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5120650"/>
            <a:ext cx="7326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C00000"/>
                </a:solidFill>
              </a:rPr>
              <a:t>p</a:t>
            </a:r>
            <a:r>
              <a:rPr lang="en-GB" sz="2400" b="1" dirty="0" smtClean="0">
                <a:solidFill>
                  <a:srgbClr val="C00000"/>
                </a:solidFill>
              </a:rPr>
              <a:t>hase 1: 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C00000"/>
                </a:solidFill>
              </a:rPr>
              <a:t>*=1.1 m,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x</a:t>
            </a:r>
            <a:r>
              <a:rPr lang="en-GB" sz="2400" b="1" baseline="-25000" dirty="0" err="1" smtClean="0">
                <a:solidFill>
                  <a:srgbClr val="C00000"/>
                </a:solidFill>
              </a:rPr>
              <a:t>tot</a:t>
            </a:r>
            <a:r>
              <a:rPr lang="en-GB" sz="2400" b="1" dirty="0" smtClean="0">
                <a:solidFill>
                  <a:srgbClr val="C00000"/>
                </a:solidFill>
                <a:latin typeface="Symbol" panose="05050102010706020507" pitchFamily="18" charset="2"/>
              </a:rPr>
              <a:t>=0.01</a:t>
            </a:r>
            <a:r>
              <a:rPr lang="en-GB" sz="2400" b="1" dirty="0" smtClean="0">
                <a:solidFill>
                  <a:srgbClr val="C00000"/>
                </a:solidFill>
              </a:rPr>
              <a:t>, </a:t>
            </a:r>
            <a:r>
              <a:rPr lang="en-GB" sz="2400" b="1" i="1" dirty="0" err="1" smtClean="0">
                <a:solidFill>
                  <a:srgbClr val="C000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C00000"/>
                </a:solidFill>
              </a:rPr>
              <a:t>ta</a:t>
            </a:r>
            <a:r>
              <a:rPr lang="en-GB" sz="2400" b="1" dirty="0" smtClean="0">
                <a:solidFill>
                  <a:srgbClr val="C00000"/>
                </a:solidFill>
              </a:rPr>
              <a:t>=5 h</a:t>
            </a:r>
            <a:r>
              <a:rPr lang="en-GB" sz="2400" b="1" dirty="0">
                <a:solidFill>
                  <a:srgbClr val="C00000"/>
                </a:solidFill>
              </a:rPr>
              <a:t>, 250 </a:t>
            </a:r>
            <a:r>
              <a:rPr lang="en-GB" sz="2400" b="1" dirty="0" smtClean="0">
                <a:solidFill>
                  <a:srgbClr val="C00000"/>
                </a:solidFill>
              </a:rPr>
              <a:t>fb</a:t>
            </a:r>
            <a:r>
              <a:rPr lang="en-GB" sz="2400" b="1" baseline="30000" dirty="0" smtClean="0">
                <a:solidFill>
                  <a:srgbClr val="C00000"/>
                </a:solidFill>
              </a:rPr>
              <a:t>-1 </a:t>
            </a:r>
            <a:r>
              <a:rPr lang="en-GB" sz="2400" b="1" dirty="0" smtClean="0">
                <a:solidFill>
                  <a:srgbClr val="C00000"/>
                </a:solidFill>
              </a:rPr>
              <a:t>/ year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020" y="5580441"/>
            <a:ext cx="77732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6600"/>
                </a:solidFill>
              </a:rPr>
              <a:t>p</a:t>
            </a:r>
            <a:r>
              <a:rPr lang="en-GB" sz="2400" b="1" dirty="0" smtClean="0">
                <a:solidFill>
                  <a:srgbClr val="FF6600"/>
                </a:solidFill>
              </a:rPr>
              <a:t>hase 2: 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b</a:t>
            </a:r>
            <a:r>
              <a:rPr lang="en-GB" sz="2400" b="1" dirty="0" smtClean="0">
                <a:solidFill>
                  <a:srgbClr val="FF6600"/>
                </a:solidFill>
              </a:rPr>
              <a:t>*=0.3 m,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 </a:t>
            </a:r>
            <a:r>
              <a:rPr lang="en-GB" sz="2400" b="1" dirty="0" err="1" smtClean="0">
                <a:solidFill>
                  <a:srgbClr val="FF6600"/>
                </a:solidFill>
                <a:latin typeface="Symbol" panose="05050102010706020507" pitchFamily="18" charset="2"/>
              </a:rPr>
              <a:t>x</a:t>
            </a:r>
            <a:r>
              <a:rPr lang="en-GB" sz="2400" b="1" baseline="-25000" dirty="0" err="1" smtClean="0">
                <a:solidFill>
                  <a:srgbClr val="FF6600"/>
                </a:solidFill>
              </a:rPr>
              <a:t>tot</a:t>
            </a:r>
            <a:r>
              <a:rPr lang="en-GB" sz="2400" b="1" dirty="0" smtClean="0">
                <a:solidFill>
                  <a:srgbClr val="FF6600"/>
                </a:solidFill>
                <a:latin typeface="Symbol" panose="05050102010706020507" pitchFamily="18" charset="2"/>
              </a:rPr>
              <a:t>=0.03</a:t>
            </a:r>
            <a:r>
              <a:rPr lang="en-GB" sz="2400" b="1" dirty="0" smtClean="0">
                <a:solidFill>
                  <a:srgbClr val="FF6600"/>
                </a:solidFill>
              </a:rPr>
              <a:t>, </a:t>
            </a:r>
            <a:r>
              <a:rPr lang="en-GB" sz="2400" b="1" i="1" dirty="0" err="1" smtClean="0">
                <a:solidFill>
                  <a:srgbClr val="FF6600"/>
                </a:solidFill>
              </a:rPr>
              <a:t>t</a:t>
            </a:r>
            <a:r>
              <a:rPr lang="en-GB" sz="2400" b="1" i="1" baseline="-25000" dirty="0" err="1" smtClean="0">
                <a:solidFill>
                  <a:srgbClr val="FF6600"/>
                </a:solidFill>
              </a:rPr>
              <a:t>ta</a:t>
            </a:r>
            <a:r>
              <a:rPr lang="en-GB" sz="2400" b="1" dirty="0" smtClean="0">
                <a:solidFill>
                  <a:srgbClr val="FF6600"/>
                </a:solidFill>
              </a:rPr>
              <a:t>=4 h</a:t>
            </a:r>
            <a:r>
              <a:rPr lang="en-GB" sz="2400" b="1" dirty="0">
                <a:solidFill>
                  <a:srgbClr val="FF6600"/>
                </a:solidFill>
              </a:rPr>
              <a:t>, </a:t>
            </a:r>
            <a:r>
              <a:rPr lang="en-GB" sz="2400" b="1" dirty="0" smtClean="0">
                <a:solidFill>
                  <a:srgbClr val="FF6600"/>
                </a:solidFill>
              </a:rPr>
              <a:t>1000 </a:t>
            </a:r>
            <a:r>
              <a:rPr lang="en-GB" sz="2400" b="1" dirty="0">
                <a:solidFill>
                  <a:srgbClr val="FF6600"/>
                </a:solidFill>
              </a:rPr>
              <a:t>fb</a:t>
            </a:r>
            <a:r>
              <a:rPr lang="en-GB" sz="2400" b="1" baseline="30000" dirty="0">
                <a:solidFill>
                  <a:srgbClr val="FF6600"/>
                </a:solidFill>
              </a:rPr>
              <a:t>-1 </a:t>
            </a:r>
            <a:r>
              <a:rPr lang="en-GB" sz="2400" b="1" dirty="0">
                <a:solidFill>
                  <a:srgbClr val="FF6600"/>
                </a:solidFill>
              </a:rPr>
              <a:t>/ year </a:t>
            </a:r>
          </a:p>
          <a:p>
            <a:endParaRPr lang="en-GB" sz="2400" b="1" dirty="0" smtClean="0">
              <a:solidFill>
                <a:srgbClr val="FF66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70" y="1018713"/>
            <a:ext cx="5890824" cy="39199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444208" y="1502081"/>
            <a:ext cx="209528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lvl="1"/>
            <a:r>
              <a:rPr lang="en-GB" sz="2000" dirty="0">
                <a:solidFill>
                  <a:srgbClr val="000000"/>
                </a:solidFill>
              </a:rPr>
              <a:t>f</a:t>
            </a:r>
            <a:r>
              <a:rPr lang="en-GB" sz="2000" dirty="0" smtClean="0">
                <a:solidFill>
                  <a:srgbClr val="000000"/>
                </a:solidFill>
              </a:rPr>
              <a:t>or both phases:</a:t>
            </a:r>
          </a:p>
          <a:p>
            <a:pPr marL="268288" lvl="1"/>
            <a:endParaRPr lang="en-GB" sz="2000" dirty="0" smtClean="0">
              <a:solidFill>
                <a:srgbClr val="000000"/>
              </a:solidFill>
            </a:endParaRPr>
          </a:p>
          <a:p>
            <a:pPr marL="268288" lvl="1"/>
            <a:r>
              <a:rPr lang="en-GB" sz="2000" b="1" dirty="0" smtClean="0">
                <a:solidFill>
                  <a:srgbClr val="000000"/>
                </a:solidFill>
              </a:rPr>
              <a:t>beam current </a:t>
            </a:r>
            <a:r>
              <a:rPr lang="en-GB" sz="2000" b="1" dirty="0">
                <a:solidFill>
                  <a:srgbClr val="000000"/>
                </a:solidFill>
              </a:rPr>
              <a:t>0.5 </a:t>
            </a:r>
            <a:r>
              <a:rPr lang="en-GB" sz="2000" b="1" dirty="0" smtClean="0">
                <a:solidFill>
                  <a:srgbClr val="000000"/>
                </a:solidFill>
              </a:rPr>
              <a:t>A, unchanged!</a:t>
            </a:r>
          </a:p>
          <a:p>
            <a:pPr marL="268288" lvl="1"/>
            <a:endParaRPr lang="en-GB" sz="2000" dirty="0">
              <a:solidFill>
                <a:srgbClr val="000000"/>
              </a:solidFill>
            </a:endParaRPr>
          </a:p>
          <a:p>
            <a:pPr marL="268288" lvl="1"/>
            <a:r>
              <a:rPr lang="en-GB" sz="2000" dirty="0" smtClean="0">
                <a:solidFill>
                  <a:srgbClr val="000000"/>
                </a:solidFill>
              </a:rPr>
              <a:t>total </a:t>
            </a:r>
            <a:r>
              <a:rPr lang="en-GB" sz="2000" dirty="0">
                <a:solidFill>
                  <a:srgbClr val="000000"/>
                </a:solidFill>
              </a:rPr>
              <a:t>synchrotron radiation </a:t>
            </a:r>
            <a:r>
              <a:rPr lang="en-GB" sz="2000" dirty="0" smtClean="0">
                <a:solidFill>
                  <a:srgbClr val="000000"/>
                </a:solidFill>
              </a:rPr>
              <a:t>power ~5 </a:t>
            </a:r>
            <a:r>
              <a:rPr lang="en-GB" sz="2000" dirty="0">
                <a:solidFill>
                  <a:srgbClr val="000000"/>
                </a:solidFill>
              </a:rPr>
              <a:t>MW.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0637" y="963969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C377B"/>
                </a:solidFill>
              </a:rPr>
              <a:t>r</a:t>
            </a:r>
            <a:r>
              <a:rPr lang="en-GB" dirty="0" smtClean="0">
                <a:solidFill>
                  <a:srgbClr val="0C377B"/>
                </a:solidFill>
              </a:rPr>
              <a:t>adiation damping: </a:t>
            </a:r>
            <a:r>
              <a:rPr lang="en-GB" dirty="0" smtClean="0">
                <a:solidFill>
                  <a:srgbClr val="0C377B"/>
                </a:solidFill>
                <a:latin typeface="Symbol" panose="05050102010706020507" pitchFamily="18" charset="2"/>
              </a:rPr>
              <a:t>t</a:t>
            </a:r>
            <a:r>
              <a:rPr lang="en-GB" dirty="0" smtClean="0">
                <a:solidFill>
                  <a:srgbClr val="0C377B"/>
                </a:solidFill>
              </a:rPr>
              <a:t>~1 h</a:t>
            </a:r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-3059" y="-27384"/>
            <a:ext cx="9150188" cy="864096"/>
          </a:xfrm>
          <a:prstGeom prst="rect">
            <a:avLst/>
          </a:prstGeom>
          <a:solidFill>
            <a:schemeClr val="tx1"/>
          </a:solidFill>
        </p:spPr>
        <p:txBody>
          <a:bodyPr tIns="36000" bIns="3600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</a:rPr>
              <a:t>  		luminosity evolution over 24 h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06883" y="1036935"/>
            <a:ext cx="2851935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</a:rPr>
              <a:t>PRST-AB 18</a:t>
            </a:r>
            <a:r>
              <a:rPr lang="en-GB" sz="1600" dirty="0">
                <a:solidFill>
                  <a:srgbClr val="0C377B"/>
                </a:solidFill>
              </a:rPr>
              <a:t>, 101002 (2015</a:t>
            </a:r>
            <a:r>
              <a:rPr lang="en-GB" sz="1600" dirty="0" smtClean="0">
                <a:solidFill>
                  <a:srgbClr val="0C377B"/>
                </a:solidFill>
              </a:rPr>
              <a:t>) </a:t>
            </a:r>
            <a:endParaRPr lang="en-GB" sz="16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89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MDI status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p0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645" y="997199"/>
            <a:ext cx="4261355" cy="2272986"/>
          </a:xfrm>
          <a:prstGeom prst="rect">
            <a:avLst/>
          </a:prstGeom>
        </p:spPr>
      </p:pic>
      <p:pic>
        <p:nvPicPr>
          <p:cNvPr id="12" name="Picture 11" descr="peakdoseLstar45_vs_Lstar36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8" t="14445" r="10291" b="10247"/>
          <a:stretch/>
        </p:blipFill>
        <p:spPr>
          <a:xfrm>
            <a:off x="4283968" y="3375280"/>
            <a:ext cx="4861692" cy="2825456"/>
          </a:xfrm>
          <a:prstGeom prst="rect">
            <a:avLst/>
          </a:prstGeom>
        </p:spPr>
      </p:pic>
      <p:pic>
        <p:nvPicPr>
          <p:cNvPr id="13" name="Picture 12" descr="spec_bs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4" y="3375280"/>
            <a:ext cx="4021312" cy="27667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6969" y="919031"/>
            <a:ext cx="461904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+mj-lt"/>
              </a:rPr>
              <a:t>Design of interaction region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Distance from IP to first machine quadrupole L</a:t>
            </a:r>
            <a:r>
              <a:rPr lang="en-US" baseline="30000" dirty="0" smtClean="0">
                <a:latin typeface="+mj-lt"/>
              </a:rPr>
              <a:t>*</a:t>
            </a:r>
            <a:r>
              <a:rPr lang="en-US" dirty="0" smtClean="0">
                <a:latin typeface="+mj-lt"/>
              </a:rPr>
              <a:t>=45 m.</a:t>
            </a:r>
            <a:endParaRPr lang="en-US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Allows integrated spectrometers and compensation dipoles (or </a:t>
            </a:r>
            <a:r>
              <a:rPr lang="en-US" dirty="0" err="1" smtClean="0">
                <a:latin typeface="+mj-lt"/>
              </a:rPr>
              <a:t>fwd</a:t>
            </a:r>
            <a:r>
              <a:rPr lang="en-US" dirty="0" smtClean="0">
                <a:latin typeface="+mj-lt"/>
              </a:rPr>
              <a:t> solenoids)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+mj-lt"/>
              </a:rPr>
              <a:t>Optics and magnet optimization for beam stay clear and collision debris.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US" sz="1600" dirty="0" smtClean="0">
                <a:latin typeface="+mj-lt"/>
              </a:rPr>
              <a:t>Magnet (triplet) lifetime should be collider lifetime (from radiation damage).</a:t>
            </a:r>
          </a:p>
        </p:txBody>
      </p:sp>
    </p:spTree>
    <p:extLst>
      <p:ext uri="{BB962C8B-B14F-4D97-AF65-F5344CB8AC3E}">
        <p14:creationId xmlns:p14="http://schemas.microsoft.com/office/powerpoint/2010/main" val="427427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b="1" dirty="0">
                <a:solidFill>
                  <a:srgbClr val="FFFF00"/>
                </a:solidFill>
              </a:rPr>
              <a:t>Goal of High Luminosity LHC (HL-LHC)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700" y="1039169"/>
            <a:ext cx="9144000" cy="5170646"/>
          </a:xfrm>
          <a:prstGeom prst="rect">
            <a:avLst/>
          </a:prstGeom>
          <a:noFill/>
          <a:ln w="9525" cap="flat" cmpd="sng" algn="ctr">
            <a:solidFill>
              <a:srgbClr val="5A5A5A">
                <a:shade val="95000"/>
                <a:satMod val="105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The main objective of HiLumi LHC Design Study is to determine a hardware 	configuration and a set of beam parameters that will allow the LHC to reach the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following targets: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Prepare machine for operation beyond 2025 and up to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2035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Devise beam parameters and operation scenarios for: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# enabling at total integrated luminosity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3000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 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# implying an integrated luminosity of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250 fb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 year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# design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oper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for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 =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140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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peak luminosity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5 10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34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cm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 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</a:t>
            </a:r>
            <a:r>
              <a:rPr kumimoji="0" lang="en-GB" sz="2400" b="1" i="0" u="none" strike="noStrike" kern="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  <a:p>
            <a:pPr marL="457200" indent="-457200" defTabSz="457200">
              <a:spcAft>
                <a:spcPts val="1200"/>
              </a:spcAft>
              <a:buFont typeface="Wingdings" charset="0"/>
              <a:buChar char="è"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/>
              </a:rPr>
              <a:t>Operation with levelled luminosity! (beta*, crossing angle &amp; crab cavity)</a:t>
            </a: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0"/>
              <a:buChar char="è"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10x the luminosity reach of first 10 years of LHC operation!!</a:t>
            </a:r>
          </a:p>
        </p:txBody>
      </p:sp>
      <p:sp>
        <p:nvSpPr>
          <p:cNvPr id="35" name="Curved Left Arrow 34"/>
          <p:cNvSpPr/>
          <p:nvPr/>
        </p:nvSpPr>
        <p:spPr>
          <a:xfrm>
            <a:off x="8710612" y="4162967"/>
            <a:ext cx="469900" cy="911352"/>
          </a:xfrm>
          <a:prstGeom prst="curvedLeftArrow">
            <a:avLst/>
          </a:prstGeom>
          <a:solidFill>
            <a:srgbClr val="FF00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6" name="Curved Left Arrow 35"/>
          <p:cNvSpPr/>
          <p:nvPr/>
        </p:nvSpPr>
        <p:spPr>
          <a:xfrm rot="10800000">
            <a:off x="69651" y="4112167"/>
            <a:ext cx="469900" cy="911352"/>
          </a:xfrm>
          <a:prstGeom prst="curvedLeftArrow">
            <a:avLst/>
          </a:prstGeom>
          <a:solidFill>
            <a:srgbClr val="FF0000"/>
          </a:soli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7" name="Picture 36" descr="Screen Shot 2015-11-20 at 13.52.4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167"/>
            <a:ext cx="4656527" cy="3327400"/>
          </a:xfrm>
          <a:prstGeom prst="rect">
            <a:avLst/>
          </a:prstGeom>
        </p:spPr>
      </p:pic>
      <p:pic>
        <p:nvPicPr>
          <p:cNvPr id="38" name="Picture 37" descr="Screen Shot 2015-11-20 at 13.52.55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661651"/>
            <a:ext cx="4660900" cy="3344881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1841500" y="3454282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5 events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553200" y="3244667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400 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events</a:t>
            </a:r>
          </a:p>
        </p:txBody>
      </p:sp>
    </p:spTree>
    <p:extLst>
      <p:ext uri="{BB962C8B-B14F-4D97-AF65-F5344CB8AC3E}">
        <p14:creationId xmlns:p14="http://schemas.microsoft.com/office/powerpoint/2010/main" val="1900141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9" grpId="0"/>
      <p:bldP spid="4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</a:t>
            </a:r>
            <a:r>
              <a:rPr lang="en-GB" kern="0" dirty="0" smtClean="0"/>
              <a:t>Beam power &amp; machine protection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35495" y="1028872"/>
            <a:ext cx="5769173" cy="3984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Stored energy 8.4</a:t>
            </a:r>
            <a:r>
              <a:rPr kumimoji="0" lang="en-GB" sz="18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GJ per beam</a:t>
            </a:r>
          </a:p>
          <a:p>
            <a:pPr marL="447675" lvl="1" indent="-179388"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Factor 25</a:t>
            </a:r>
            <a:r>
              <a:rPr kumimoji="0" lang="en-GB" sz="16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</a:rPr>
              <a:t>higher than for LHC, equivalent to A380 (560 t) at nominal speed (850 km/h). </a:t>
            </a:r>
            <a:r>
              <a:rPr lang="en-US" dirty="0" smtClean="0">
                <a:solidFill>
                  <a:srgbClr val="000000"/>
                </a:solidFill>
              </a:rPr>
              <a:t>Can </a:t>
            </a:r>
            <a:r>
              <a:rPr lang="en-US" dirty="0">
                <a:solidFill>
                  <a:srgbClr val="000000"/>
                </a:solidFill>
              </a:rPr>
              <a:t>melt 12t of </a:t>
            </a:r>
            <a:r>
              <a:rPr lang="en-US" dirty="0" smtClean="0">
                <a:solidFill>
                  <a:srgbClr val="000000"/>
                </a:solidFill>
              </a:rPr>
              <a:t>copper.</a:t>
            </a:r>
          </a:p>
          <a:p>
            <a:pPr marL="447675" lvl="1" indent="-179388">
              <a:defRPr/>
            </a:pPr>
            <a:endParaRPr lang="en-US" sz="400" dirty="0">
              <a:solidFill>
                <a:srgbClr val="000000"/>
              </a:solidFill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1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lang="en-GB" kern="0" dirty="0">
              <a:solidFill>
                <a:srgbClr val="000000"/>
              </a:solidFill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Collimation, control of beam losses and radiation effects (shielding) are of prime importance.</a:t>
            </a:r>
          </a:p>
          <a:p>
            <a:pPr marL="447675" marR="0" lvl="1" indent="-1793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Injection, beam transfer and beam dump all</a:t>
            </a:r>
            <a:r>
              <a:rPr kumimoji="0" lang="en-GB" sz="1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critical.</a:t>
            </a:r>
          </a:p>
        </p:txBody>
      </p:sp>
      <p:pic>
        <p:nvPicPr>
          <p:cNvPr id="35" name="Picture 1" descr="http://upload.wikimedia.org/wikipedia/commons/c/ce/Airbus_A380_overfly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6" b="15254"/>
          <a:stretch/>
        </p:blipFill>
        <p:spPr bwMode="auto">
          <a:xfrm>
            <a:off x="-5873" y="1932383"/>
            <a:ext cx="5788233" cy="293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19803"/>
          <a:stretch/>
        </p:blipFill>
        <p:spPr bwMode="auto">
          <a:xfrm>
            <a:off x="6888298" y="1007436"/>
            <a:ext cx="2256782" cy="2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/>
        </p:nvSpPr>
        <p:spPr>
          <a:xfrm>
            <a:off x="6898554" y="1005851"/>
            <a:ext cx="2275020" cy="523220"/>
          </a:xfrm>
          <a:prstGeom prst="rect">
            <a:avLst/>
          </a:prstGeom>
          <a:solidFill>
            <a:srgbClr val="9933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rPr>
              <a:t>Damage of a beam with an energy of 2 MJ</a:t>
            </a:r>
          </a:p>
        </p:txBody>
      </p:sp>
      <p:sp>
        <p:nvSpPr>
          <p:cNvPr id="38" name="Rectangle 37"/>
          <p:cNvSpPr/>
          <p:nvPr/>
        </p:nvSpPr>
        <p:spPr>
          <a:xfrm>
            <a:off x="-36512" y="5669874"/>
            <a:ext cx="65527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8288" marR="0" lvl="0" indent="-268288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</a:rPr>
              <a:t>Machine protection issues to be addressed early on!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24128" y="3563724"/>
            <a:ext cx="33714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Hydrodynamic tunneling:</a:t>
            </a:r>
          </a:p>
          <a:p>
            <a:r>
              <a:rPr lang="en-US" dirty="0"/>
              <a:t>beam </a:t>
            </a:r>
            <a:r>
              <a:rPr lang="en-US" dirty="0" smtClean="0"/>
              <a:t>penetrates ~</a:t>
            </a:r>
            <a:r>
              <a:rPr lang="en-US" b="1" dirty="0" smtClean="0"/>
              <a:t>300 m</a:t>
            </a:r>
            <a:r>
              <a:rPr lang="en-US" dirty="0" smtClean="0"/>
              <a:t> </a:t>
            </a:r>
            <a:r>
              <a:rPr lang="en-US" dirty="0"/>
              <a:t>in </a:t>
            </a:r>
            <a:r>
              <a:rPr lang="en-US" dirty="0" smtClean="0"/>
              <a:t>Cu</a:t>
            </a:r>
          </a:p>
          <a:p>
            <a:endParaRPr lang="en-US" dirty="0"/>
          </a:p>
        </p:txBody>
      </p:sp>
      <p:pic>
        <p:nvPicPr>
          <p:cNvPr id="12" name="Picture 11" descr="T1250ns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62" r="-920"/>
          <a:stretch/>
        </p:blipFill>
        <p:spPr>
          <a:xfrm>
            <a:off x="6516217" y="4230764"/>
            <a:ext cx="2664296" cy="1927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05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18928" y="-64062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FCC-</a:t>
            </a:r>
            <a:r>
              <a:rPr lang="en-US" dirty="0" err="1" smtClean="0"/>
              <a:t>hh</a:t>
            </a:r>
            <a:r>
              <a:rPr lang="en-US" dirty="0" smtClean="0"/>
              <a:t> beam dilution system</a:t>
            </a:r>
            <a:endParaRPr lang="en-US" dirty="0"/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-13849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1790504"/>
            <a:ext cx="6211795" cy="1369124"/>
            <a:chOff x="1871700" y="2942947"/>
            <a:chExt cx="5508612" cy="1083260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871700" y="3537012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871700" y="3104964"/>
              <a:ext cx="0" cy="86409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3599892" y="3050958"/>
              <a:ext cx="0" cy="91810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871700" y="3483006"/>
              <a:ext cx="1728192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99892" y="3537012"/>
              <a:ext cx="81009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99892" y="3483006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355976" y="3537012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7056276" y="3320988"/>
              <a:ext cx="0" cy="59406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4355976" y="3483006"/>
              <a:ext cx="270030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1871700" y="3753036"/>
              <a:ext cx="172819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599892" y="3753036"/>
              <a:ext cx="3456384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3815916" y="3429000"/>
              <a:ext cx="54006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815916" y="3429000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4355976" y="3320988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4355976" y="3374994"/>
              <a:ext cx="1836204" cy="108012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6192180" y="3266982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6192180" y="3374994"/>
              <a:ext cx="0" cy="54006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6408204" y="3266982"/>
              <a:ext cx="0" cy="16201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6192180" y="3266982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6192180" y="3429000"/>
              <a:ext cx="216024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6408204" y="2996952"/>
              <a:ext cx="0" cy="378042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>
              <a:off x="3599892" y="3158970"/>
              <a:ext cx="2808312" cy="0"/>
            </a:xfrm>
            <a:prstGeom prst="straightConnector1">
              <a:avLst/>
            </a:prstGeom>
            <a:ln w="127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1990948" y="3807044"/>
              <a:ext cx="1488973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1.4 km dump insertion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80012" y="3807043"/>
              <a:ext cx="1815422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2.8 km collimation insertion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17997" y="2942947"/>
              <a:ext cx="1324210" cy="219163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2.5 </a:t>
              </a:r>
              <a:r>
                <a:rPr lang="en-GB" sz="1200" dirty="0"/>
                <a:t>km dump line</a:t>
              </a:r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>
              <a:off x="7164288" y="3537012"/>
              <a:ext cx="216024" cy="0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38955" y="3277007"/>
            <a:ext cx="5929241" cy="1257159"/>
            <a:chOff x="1331640" y="3645024"/>
            <a:chExt cx="6705028" cy="918102"/>
          </a:xfrm>
        </p:grpSpPr>
        <p:cxnSp>
          <p:nvCxnSpPr>
            <p:cNvPr id="46" name="Straight Connector 45"/>
            <p:cNvCxnSpPr>
              <a:endCxn id="51" idx="1"/>
            </p:cNvCxnSpPr>
            <p:nvPr/>
          </p:nvCxnSpPr>
          <p:spPr>
            <a:xfrm>
              <a:off x="1331640" y="4023066"/>
              <a:ext cx="55548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46"/>
            <p:cNvSpPr/>
            <p:nvPr/>
          </p:nvSpPr>
          <p:spPr>
            <a:xfrm>
              <a:off x="1439652" y="3969060"/>
              <a:ext cx="486054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627784" y="3969060"/>
              <a:ext cx="648072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3545886" y="3969060"/>
              <a:ext cx="594066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436984" y="3969060"/>
              <a:ext cx="81009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886504" y="3969060"/>
              <a:ext cx="270030" cy="10801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52" name="Straight Connector 51"/>
            <p:cNvCxnSpPr/>
            <p:nvPr/>
          </p:nvCxnSpPr>
          <p:spPr>
            <a:xfrm flipV="1">
              <a:off x="1331640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3545886" y="3645024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7156534" y="3699030"/>
              <a:ext cx="0" cy="86409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/>
            <p:cNvCxnSpPr/>
            <p:nvPr/>
          </p:nvCxnSpPr>
          <p:spPr>
            <a:xfrm>
              <a:off x="1331640" y="4347102"/>
              <a:ext cx="2214246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>
              <a:off x="3545886" y="4347102"/>
              <a:ext cx="3637862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1438175" y="3763793"/>
              <a:ext cx="686424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Kicker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50458" y="3753038"/>
              <a:ext cx="840910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Septum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519790" y="3755670"/>
              <a:ext cx="1142342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10 </a:t>
              </a:r>
              <a:r>
                <a:rPr lang="en-GB" sz="1100" dirty="0" err="1"/>
                <a:t>mrad</a:t>
              </a:r>
              <a:r>
                <a:rPr lang="en-GB" sz="1100" dirty="0"/>
                <a:t> bend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530315" y="3764460"/>
              <a:ext cx="87051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Dilution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07805" y="3736790"/>
              <a:ext cx="928863" cy="191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dirty="0"/>
                <a:t>Absorber</a:t>
              </a:r>
            </a:p>
          </p:txBody>
        </p:sp>
      </p:grpSp>
      <p:pic>
        <p:nvPicPr>
          <p:cNvPr id="62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7" t="6791" r="8147"/>
          <a:stretch/>
        </p:blipFill>
        <p:spPr>
          <a:xfrm>
            <a:off x="6665244" y="981413"/>
            <a:ext cx="2475527" cy="2294279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5846395" y="3071152"/>
            <a:ext cx="33011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Fluka</a:t>
            </a:r>
            <a:r>
              <a:rPr lang="en-US" b="1" dirty="0" smtClean="0"/>
              <a:t> studies: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Bunch separation &gt;1.8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Branch separation: 4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Keeps T&lt;1500°C</a:t>
            </a:r>
            <a:endParaRPr lang="en-US" dirty="0" smtClean="0"/>
          </a:p>
          <a:p>
            <a:endParaRPr lang="en-US" dirty="0"/>
          </a:p>
        </p:txBody>
      </p:sp>
      <p:cxnSp>
        <p:nvCxnSpPr>
          <p:cNvPr id="68" name="Straight Arrow Connector 67"/>
          <p:cNvCxnSpPr/>
          <p:nvPr/>
        </p:nvCxnSpPr>
        <p:spPr>
          <a:xfrm>
            <a:off x="6465455" y="3016201"/>
            <a:ext cx="2675317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865031" y="966525"/>
            <a:ext cx="4860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pic>
        <p:nvPicPr>
          <p:cNvPr id="72" name="Picture 71" descr="Screen Shot 2016-02-03 at 18.44.5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57" y="4568893"/>
            <a:ext cx="1592099" cy="1076476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3644323" y="5621178"/>
            <a:ext cx="1397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SC septum</a:t>
            </a:r>
            <a:endParaRPr lang="en-US" sz="2000" dirty="0"/>
          </a:p>
        </p:txBody>
      </p:sp>
      <p:pic>
        <p:nvPicPr>
          <p:cNvPr id="75" name="Picture 74" descr="Screen Shot 2016-02-03 at 19.07.44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6423" y="4474545"/>
            <a:ext cx="1023628" cy="1546743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35496" y="4496851"/>
            <a:ext cx="18863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Very reliable kickers, high </a:t>
            </a:r>
            <a:r>
              <a:rPr lang="en-US" dirty="0" err="1" smtClean="0"/>
              <a:t>segementation</a:t>
            </a:r>
            <a:r>
              <a:rPr lang="en-US" dirty="0" smtClean="0"/>
              <a:t>,</a:t>
            </a:r>
          </a:p>
          <a:p>
            <a:pPr algn="r"/>
            <a:r>
              <a:rPr lang="en-US" dirty="0" smtClean="0"/>
              <a:t>new methods for triggering (laser) </a:t>
            </a:r>
            <a:endParaRPr lang="en-US" dirty="0"/>
          </a:p>
        </p:txBody>
      </p:sp>
      <p:pic>
        <p:nvPicPr>
          <p:cNvPr id="7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710" y="4246966"/>
            <a:ext cx="2617550" cy="1902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5121" y="966713"/>
            <a:ext cx="67491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Huge energy to be extracted and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dumped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=&gt; need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large dump section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Beam rigidity: 167 T.km =&gt; need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long 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way to dilute </a:t>
            </a:r>
            <a:r>
              <a:rPr lang="en-US" dirty="0" smtClean="0">
                <a:latin typeface="Calibri" charset="0"/>
                <a:ea typeface="ＭＳ Ｐゴシック" charset="0"/>
                <a:cs typeface="ＭＳ Ｐゴシック" charset="0"/>
              </a:rPr>
              <a:t>beam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~2.5km</a:t>
            </a:r>
            <a:r>
              <a:rPr lang="en-US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04180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6/28/2018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               R&amp;D on Superconducting </a:t>
            </a:r>
            <a:r>
              <a:rPr lang="en-US" sz="3200" dirty="0"/>
              <a:t>S</a:t>
            </a:r>
            <a:r>
              <a:rPr lang="en-US" sz="3200" dirty="0" smtClean="0"/>
              <a:t>epta </a:t>
            </a:r>
            <a:endParaRPr lang="en-US" sz="3200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496" y="980728"/>
            <a:ext cx="9073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0055A0"/>
                </a:solidFill>
              </a:rPr>
              <a:t>Need an extraction system for safely removing the beam from the collider</a:t>
            </a:r>
          </a:p>
          <a:p>
            <a:pPr>
              <a:defRPr/>
            </a:pPr>
            <a:r>
              <a:rPr lang="en-GB" sz="2000" b="1" dirty="0" smtClean="0">
                <a:solidFill>
                  <a:srgbClr val="0055A0"/>
                </a:solidFill>
              </a:rPr>
              <a:t>hybrid system: </a:t>
            </a:r>
            <a:r>
              <a:rPr lang="en-GB" sz="2000" b="1" dirty="0" smtClean="0">
                <a:solidFill>
                  <a:srgbClr val="FF0000"/>
                </a:solidFill>
              </a:rPr>
              <a:t>short overall length </a:t>
            </a:r>
            <a:r>
              <a:rPr lang="en-GB" sz="2000" dirty="0" smtClean="0">
                <a:solidFill>
                  <a:srgbClr val="FF0000"/>
                </a:solidFill>
              </a:rPr>
              <a:t>with </a:t>
            </a:r>
            <a:r>
              <a:rPr lang="en-GB" sz="2000" b="1" dirty="0" smtClean="0">
                <a:solidFill>
                  <a:srgbClr val="FF0000"/>
                </a:solidFill>
              </a:rPr>
              <a:t>high </a:t>
            </a:r>
            <a:r>
              <a:rPr lang="en-GB" sz="2000" b="1" dirty="0">
                <a:solidFill>
                  <a:srgbClr val="FF0000"/>
                </a:solidFill>
              </a:rPr>
              <a:t>robustness &amp;</a:t>
            </a:r>
            <a:r>
              <a:rPr lang="en-GB" sz="2000" b="1" dirty="0" smtClean="0">
                <a:solidFill>
                  <a:srgbClr val="FF0000"/>
                </a:solidFill>
              </a:rPr>
              <a:t> availability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7504" y="4297159"/>
            <a:ext cx="20493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err="1" smtClean="0">
                <a:solidFill>
                  <a:srgbClr val="FF0000"/>
                </a:solidFill>
              </a:rPr>
              <a:t>SuShi</a:t>
            </a:r>
            <a:r>
              <a:rPr lang="en-GB" sz="2000" b="1" dirty="0" smtClean="0">
                <a:solidFill>
                  <a:srgbClr val="FF0000"/>
                </a:solidFill>
              </a:rPr>
              <a:t> concept</a:t>
            </a:r>
            <a:r>
              <a:rPr lang="en-GB" dirty="0" smtClean="0">
                <a:solidFill>
                  <a:srgbClr val="0055A0"/>
                </a:solidFill>
              </a:rPr>
              <a:t>:</a:t>
            </a:r>
          </a:p>
          <a:p>
            <a:pPr>
              <a:defRPr/>
            </a:pPr>
            <a:r>
              <a:rPr lang="en-GB" dirty="0" smtClean="0">
                <a:solidFill>
                  <a:srgbClr val="0055A0"/>
                </a:solidFill>
              </a:rPr>
              <a:t>SC </a:t>
            </a:r>
            <a:r>
              <a:rPr lang="en-GB" dirty="0">
                <a:solidFill>
                  <a:srgbClr val="0055A0"/>
                </a:solidFill>
              </a:rPr>
              <a:t>shield </a:t>
            </a:r>
            <a:r>
              <a:rPr lang="en-GB" dirty="0" smtClean="0">
                <a:solidFill>
                  <a:srgbClr val="0055A0"/>
                </a:solidFill>
              </a:rPr>
              <a:t>creates field-free </a:t>
            </a:r>
            <a:r>
              <a:rPr lang="en-GB" dirty="0">
                <a:solidFill>
                  <a:srgbClr val="0055A0"/>
                </a:solidFill>
              </a:rPr>
              <a:t>region </a:t>
            </a:r>
            <a:r>
              <a:rPr lang="en-GB" dirty="0" smtClean="0">
                <a:solidFill>
                  <a:srgbClr val="0055A0"/>
                </a:solidFill>
              </a:rPr>
              <a:t>inside strong </a:t>
            </a:r>
            <a:r>
              <a:rPr lang="en-GB" dirty="0">
                <a:solidFill>
                  <a:srgbClr val="0055A0"/>
                </a:solidFill>
              </a:rPr>
              <a:t>dipole </a:t>
            </a:r>
            <a:r>
              <a:rPr lang="en-GB" dirty="0" smtClean="0">
                <a:solidFill>
                  <a:srgbClr val="0055A0"/>
                </a:solidFill>
              </a:rPr>
              <a:t>field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56584" y="4037539"/>
            <a:ext cx="377991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000" b="1" dirty="0" smtClean="0">
                <a:solidFill>
                  <a:srgbClr val="FF0000"/>
                </a:solidFill>
              </a:rPr>
              <a:t>3 </a:t>
            </a:r>
            <a:r>
              <a:rPr lang="en-GB" sz="2000" b="1" dirty="0">
                <a:solidFill>
                  <a:srgbClr val="FF0000"/>
                </a:solidFill>
              </a:rPr>
              <a:t>candidate </a:t>
            </a:r>
            <a:r>
              <a:rPr lang="en-GB" sz="2000" b="1" dirty="0" smtClean="0">
                <a:solidFill>
                  <a:srgbClr val="FF0000"/>
                </a:solidFill>
              </a:rPr>
              <a:t>technologies:</a:t>
            </a:r>
          </a:p>
          <a:p>
            <a:pPr marL="342900" indent="-342900">
              <a:buAutoNum type="arabicParenBoth"/>
              <a:defRPr/>
            </a:pPr>
            <a:r>
              <a:rPr lang="en-GB" dirty="0" err="1" smtClean="0">
                <a:solidFill>
                  <a:srgbClr val="0055A0"/>
                </a:solidFill>
              </a:rPr>
              <a:t>NbTi</a:t>
            </a:r>
            <a:r>
              <a:rPr lang="en-GB" dirty="0" smtClean="0">
                <a:solidFill>
                  <a:srgbClr val="0055A0"/>
                </a:solidFill>
              </a:rPr>
              <a:t>/</a:t>
            </a:r>
            <a:r>
              <a:rPr lang="en-GB" dirty="0" err="1" smtClean="0">
                <a:solidFill>
                  <a:srgbClr val="0055A0"/>
                </a:solidFill>
              </a:rPr>
              <a:t>Nb</a:t>
            </a:r>
            <a:r>
              <a:rPr lang="en-GB" dirty="0" smtClean="0">
                <a:solidFill>
                  <a:srgbClr val="0055A0"/>
                </a:solidFill>
              </a:rPr>
              <a:t>/Cu </a:t>
            </a:r>
            <a:r>
              <a:rPr lang="en-GB" dirty="0">
                <a:solidFill>
                  <a:srgbClr val="0055A0"/>
                </a:solidFill>
              </a:rPr>
              <a:t>multilayer </a:t>
            </a:r>
            <a:r>
              <a:rPr lang="en-GB" dirty="0" smtClean="0">
                <a:solidFill>
                  <a:srgbClr val="0055A0"/>
                </a:solidFill>
              </a:rPr>
              <a:t>sheet</a:t>
            </a:r>
          </a:p>
          <a:p>
            <a:pPr marL="342900" indent="-342900">
              <a:buAutoNum type="arabicParenBoth"/>
              <a:defRPr/>
            </a:pPr>
            <a:r>
              <a:rPr lang="en-GB" dirty="0" smtClean="0">
                <a:solidFill>
                  <a:srgbClr val="0055A0"/>
                </a:solidFill>
              </a:rPr>
              <a:t>HTS tape/coating</a:t>
            </a:r>
          </a:p>
          <a:p>
            <a:pPr marL="342900" indent="-342900">
              <a:buAutoNum type="arabicParenBoth"/>
              <a:defRPr/>
            </a:pPr>
            <a:r>
              <a:rPr lang="en-GB" dirty="0" smtClean="0">
                <a:solidFill>
                  <a:srgbClr val="0055A0"/>
                </a:solidFill>
              </a:rPr>
              <a:t>Bulk MgB</a:t>
            </a:r>
            <a:r>
              <a:rPr lang="en-GB" baseline="-25000" dirty="0" smtClean="0">
                <a:solidFill>
                  <a:srgbClr val="0055A0"/>
                </a:solidFill>
              </a:rPr>
              <a:t>2</a:t>
            </a:r>
          </a:p>
          <a:p>
            <a:pPr marL="342900" indent="-342900">
              <a:buAutoNum type="arabicParenBoth"/>
              <a:defRPr/>
            </a:pP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1590809"/>
            <a:ext cx="7632848" cy="234224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210" y="4945800"/>
            <a:ext cx="1655632" cy="121950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b="55388"/>
          <a:stretch/>
        </p:blipFill>
        <p:spPr>
          <a:xfrm>
            <a:off x="5589105" y="5301208"/>
            <a:ext cx="1457633" cy="852743"/>
          </a:xfrm>
          <a:prstGeom prst="rect">
            <a:avLst/>
          </a:prstGeom>
        </p:spPr>
      </p:pic>
      <p:pic>
        <p:nvPicPr>
          <p:cNvPr id="18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6"/>
          <a:srcRect l="60079" t="15424" r="1213" b="32247"/>
          <a:stretch/>
        </p:blipFill>
        <p:spPr>
          <a:xfrm>
            <a:off x="2209907" y="3861049"/>
            <a:ext cx="3016259" cy="228600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28751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-18928" y="-27384"/>
            <a:ext cx="9150188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</a:t>
            </a:r>
            <a:r>
              <a:rPr lang="en-GB" kern="0" dirty="0" smtClean="0">
                <a:cs typeface="Calibri" pitchFamily="34" charset="0"/>
              </a:rPr>
              <a:t>Synchrotron radiation</a:t>
            </a:r>
          </a:p>
          <a:p>
            <a:r>
              <a:rPr lang="en-GB" kern="0" dirty="0" smtClean="0">
                <a:cs typeface="Calibri" pitchFamily="34" charset="0"/>
              </a:rPr>
              <a:t>            beam screen prototype</a:t>
            </a:r>
            <a:endParaRPr lang="en-GB" kern="0" dirty="0">
              <a:cs typeface="Calibri" pitchFamily="34" charset="0"/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171" y="3483997"/>
            <a:ext cx="4270879" cy="26684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179122" y="5784840"/>
            <a:ext cx="188425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Photon distribution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2" b="13298"/>
          <a:stretch/>
        </p:blipFill>
        <p:spPr>
          <a:xfrm>
            <a:off x="4860032" y="983733"/>
            <a:ext cx="4269988" cy="265355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26661" y="966673"/>
            <a:ext cx="421619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b="1" dirty="0" smtClean="0">
                <a:solidFill>
                  <a:srgbClr val="FF0000"/>
                </a:solidFill>
              </a:rPr>
              <a:t>FCC-hh beam screen prototypes </a:t>
            </a:r>
          </a:p>
          <a:p>
            <a:r>
              <a:rPr lang="de-AT" sz="1600" b="1" dirty="0" smtClean="0"/>
              <a:t>Ready for Testing 2017 in ANKA within EuroCirCol study</a:t>
            </a:r>
            <a:endParaRPr lang="de-AT" sz="1600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3959" y="833415"/>
            <a:ext cx="4754066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4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2000" b="1" dirty="0" smtClean="0">
                <a:solidFill>
                  <a:srgbClr val="0C377B"/>
                </a:solidFill>
              </a:rPr>
              <a:t>High synchrotron radiation load          of proton beams @ 50 </a:t>
            </a:r>
            <a:r>
              <a:rPr lang="en-US" sz="2000" b="1" dirty="0" err="1" smtClean="0">
                <a:solidFill>
                  <a:srgbClr val="0C377B"/>
                </a:solidFill>
              </a:rPr>
              <a:t>TeV</a:t>
            </a:r>
            <a:r>
              <a:rPr lang="en-US" sz="2000" b="1" dirty="0" smtClean="0">
                <a:solidFill>
                  <a:srgbClr val="0C377B"/>
                </a:solidFill>
              </a:rPr>
              <a:t>:</a:t>
            </a:r>
          </a:p>
          <a:p>
            <a:pPr marL="379413" indent="-342900">
              <a:buClr>
                <a:srgbClr val="DDDDDD"/>
              </a:buClr>
            </a:pPr>
            <a:r>
              <a:rPr lang="en-US" sz="2000" b="1" dirty="0" smtClean="0">
                <a:solidFill>
                  <a:srgbClr val="FF0000"/>
                </a:solidFill>
              </a:rPr>
              <a:t>~</a:t>
            </a:r>
            <a:r>
              <a:rPr lang="en-US" sz="1800" b="1" dirty="0" smtClean="0">
                <a:solidFill>
                  <a:srgbClr val="FF0000"/>
                </a:solidFill>
              </a:rPr>
              <a:t>30 W/m/beam (@16 T)</a:t>
            </a:r>
            <a:r>
              <a:rPr lang="en-US" sz="1800" dirty="0"/>
              <a:t> (LHC &lt;</a:t>
            </a:r>
            <a:r>
              <a:rPr lang="en-US" sz="1800" dirty="0" smtClean="0"/>
              <a:t>0.2W/m)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79413" indent="-342900">
              <a:buClr>
                <a:srgbClr val="DDDDDD"/>
              </a:buClr>
            </a:pP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 (@1.9 K!!!)</a:t>
            </a:r>
            <a:endParaRPr lang="en-US" sz="1800" dirty="0"/>
          </a:p>
          <a:p>
            <a:pPr marL="36576" indent="0">
              <a:buNone/>
            </a:pPr>
            <a:r>
              <a:rPr lang="en-US" sz="2000" b="1" dirty="0" smtClean="0"/>
              <a:t>New Beam screen with ante-chamber</a:t>
            </a:r>
            <a:endParaRPr lang="en-US" sz="2000" b="1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absorption of synchrotron </a:t>
            </a:r>
            <a:r>
              <a:rPr lang="en-US" sz="1800" dirty="0" smtClean="0"/>
              <a:t>radiation            at 50 K to reduce cryogenic power  </a:t>
            </a:r>
            <a:endParaRPr lang="en-US" sz="1800" dirty="0"/>
          </a:p>
          <a:p>
            <a:pPr marL="285750" indent="-285750">
              <a:buClr>
                <a:srgbClr val="0C377B"/>
              </a:buClr>
            </a:pPr>
            <a:r>
              <a:rPr lang="en-US" sz="1800" dirty="0"/>
              <a:t>f</a:t>
            </a:r>
            <a:r>
              <a:rPr lang="en-US" sz="1800" dirty="0" smtClean="0"/>
              <a:t>actor 50! reduction of </a:t>
            </a:r>
            <a:r>
              <a:rPr lang="en-US" sz="1800" dirty="0" err="1" smtClean="0"/>
              <a:t>cryo</a:t>
            </a:r>
            <a:r>
              <a:rPr lang="en-US" sz="1800" dirty="0" smtClean="0"/>
              <a:t> power 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400" dirty="0" smtClean="0">
              <a:solidFill>
                <a:srgbClr val="0C377B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01" y="3637292"/>
            <a:ext cx="2794307" cy="25118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631167"/>
            <a:ext cx="2013534" cy="169891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838732" y="5431849"/>
            <a:ext cx="2165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Simulation of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0055A0"/>
                </a:solidFill>
                <a:latin typeface="Arial"/>
              </a:rPr>
              <a:t>quench behaviour</a:t>
            </a:r>
            <a:endParaRPr lang="en-GB" sz="1400" b="1" dirty="0">
              <a:solidFill>
                <a:srgbClr val="0055A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5720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48064" y="6275"/>
            <a:ext cx="4025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CC"/>
                </a:solidFill>
              </a:rPr>
              <a:t>c</a:t>
            </a:r>
            <a:r>
              <a:rPr lang="en-GB" sz="2000" b="1" dirty="0" smtClean="0">
                <a:solidFill>
                  <a:srgbClr val="0000CC"/>
                </a:solidFill>
              </a:rPr>
              <a:t>ontributions: beam screen (BS) &amp; cold bore (BS heat radiation)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18928" y="1191"/>
            <a:ext cx="9199440" cy="1008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                  </a:t>
            </a:r>
            <a:r>
              <a:rPr lang="en-GB" kern="0" dirty="0" err="1"/>
              <a:t>C</a:t>
            </a:r>
            <a:r>
              <a:rPr lang="en-GB" kern="0" dirty="0" err="1" smtClean="0">
                <a:cs typeface="Calibri" pitchFamily="34" charset="0"/>
              </a:rPr>
              <a:t>ryo</a:t>
            </a:r>
            <a:r>
              <a:rPr lang="en-GB" kern="0" dirty="0" smtClean="0">
                <a:cs typeface="Calibri" pitchFamily="34" charset="0"/>
              </a:rPr>
              <a:t> </a:t>
            </a:r>
            <a:r>
              <a:rPr lang="en-GB" kern="0" dirty="0">
                <a:cs typeface="Calibri" pitchFamily="34" charset="0"/>
              </a:rPr>
              <a:t>power for cooling of SR heat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52826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115616" y="1019973"/>
            <a:ext cx="6724983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C377B"/>
                </a:solidFill>
              </a:rPr>
              <a:t>Overall </a:t>
            </a:r>
            <a:r>
              <a:rPr lang="en-US" b="1" dirty="0" err="1" smtClean="0">
                <a:solidFill>
                  <a:srgbClr val="0C377B"/>
                </a:solidFill>
              </a:rPr>
              <a:t>optimisation</a:t>
            </a:r>
            <a:r>
              <a:rPr lang="en-US" b="1" dirty="0" smtClean="0">
                <a:solidFill>
                  <a:srgbClr val="0C377B"/>
                </a:solidFill>
              </a:rPr>
              <a:t> of </a:t>
            </a:r>
            <a:r>
              <a:rPr lang="en-US" b="1" dirty="0" err="1" smtClean="0">
                <a:solidFill>
                  <a:srgbClr val="0C377B"/>
                </a:solidFill>
              </a:rPr>
              <a:t>cryo</a:t>
            </a:r>
            <a:r>
              <a:rPr lang="en-US" b="1" dirty="0" smtClean="0">
                <a:solidFill>
                  <a:srgbClr val="0C377B"/>
                </a:solidFill>
              </a:rPr>
              <a:t>-power, vacuum and impedance</a:t>
            </a:r>
            <a:endParaRPr lang="en-US" b="1" dirty="0">
              <a:solidFill>
                <a:srgbClr val="0C377B"/>
              </a:solidFill>
            </a:endParaRPr>
          </a:p>
          <a:p>
            <a:r>
              <a:rPr lang="en-US" dirty="0" err="1" smtClean="0">
                <a:solidFill>
                  <a:srgbClr val="0C377B"/>
                </a:solidFill>
              </a:rPr>
              <a:t>Termperature</a:t>
            </a:r>
            <a:r>
              <a:rPr lang="en-US" dirty="0" smtClean="0">
                <a:solidFill>
                  <a:srgbClr val="0C377B"/>
                </a:solidFill>
              </a:rPr>
              <a:t> ranges: &lt;20</a:t>
            </a:r>
            <a:r>
              <a:rPr lang="en-US" dirty="0">
                <a:solidFill>
                  <a:srgbClr val="0C377B"/>
                </a:solidFill>
              </a:rPr>
              <a:t>,   </a:t>
            </a:r>
            <a:r>
              <a:rPr lang="en-US" dirty="0">
                <a:solidFill>
                  <a:srgbClr val="FF0000"/>
                </a:solidFill>
              </a:rPr>
              <a:t>40K-60K</a:t>
            </a:r>
            <a:r>
              <a:rPr lang="en-US" dirty="0">
                <a:solidFill>
                  <a:srgbClr val="0C377B"/>
                </a:solidFill>
              </a:rPr>
              <a:t>,  </a:t>
            </a:r>
            <a:r>
              <a:rPr lang="en-US" dirty="0" smtClean="0">
                <a:solidFill>
                  <a:srgbClr val="FF0000"/>
                </a:solidFill>
              </a:rPr>
              <a:t>100K-120K</a:t>
            </a:r>
            <a:endParaRPr lang="en-US" dirty="0">
              <a:solidFill>
                <a:srgbClr val="0C377B"/>
              </a:solidFill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976" y="1620174"/>
            <a:ext cx="6620224" cy="43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225800" y="1803160"/>
            <a:ext cx="444500" cy="324036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59250" y="3389680"/>
            <a:ext cx="89535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11800" y="3389680"/>
            <a:ext cx="1587500" cy="165384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1202976" y="4481880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88900" y="432948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100MW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1215676" y="3795048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1600" y="364264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2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1215676" y="3113355"/>
            <a:ext cx="67853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1600" y="295133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C377B"/>
                </a:solidFill>
              </a:rPr>
              <a:t>3</a:t>
            </a:r>
            <a:r>
              <a:rPr lang="en-US" dirty="0" smtClean="0">
                <a:solidFill>
                  <a:srgbClr val="0C377B"/>
                </a:solidFill>
              </a:rPr>
              <a:t>00MW</a:t>
            </a:r>
            <a:endParaRPr lang="en-US" dirty="0">
              <a:solidFill>
                <a:srgbClr val="0C377B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7886" y="5776386"/>
            <a:ext cx="7164288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</a:rPr>
              <a:t>Multi-bunch instability growth time:  </a:t>
            </a:r>
            <a:r>
              <a:rPr lang="en-US" dirty="0" smtClean="0">
                <a:solidFill>
                  <a:srgbClr val="7F1C80"/>
                </a:solidFill>
              </a:rPr>
              <a:t>25 turns        9 turns     </a:t>
            </a:r>
            <a:r>
              <a:rPr lang="en-US" dirty="0" smtClean="0">
                <a:solidFill>
                  <a:srgbClr val="0C377B"/>
                </a:solidFill>
                <a:latin typeface="Symbol" charset="2"/>
                <a:cs typeface="Symbol" charset="2"/>
              </a:rPr>
              <a:t>(D</a:t>
            </a:r>
            <a:r>
              <a:rPr lang="en-US" dirty="0" smtClean="0">
                <a:solidFill>
                  <a:srgbClr val="0C377B"/>
                </a:solidFill>
                <a:cs typeface="Symbol" charset="2"/>
              </a:rPr>
              <a:t>Q=0.5)</a:t>
            </a:r>
            <a:endParaRPr lang="en-US" dirty="0">
              <a:solidFill>
                <a:srgbClr val="0C377B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 flipH="1" flipV="1">
            <a:off x="3581400" y="5011286"/>
            <a:ext cx="7620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4991894" y="5082922"/>
            <a:ext cx="533400" cy="1588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914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/>
      <p:bldP spid="23" grpId="0"/>
      <p:bldP spid="25" grpId="0"/>
      <p:bldP spid="2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kern="0" dirty="0" smtClean="0">
                <a:latin typeface="Arial"/>
              </a:rPr>
              <a:t>       </a:t>
            </a:r>
            <a:r>
              <a:rPr lang="fr-FR" sz="3200" kern="0" dirty="0"/>
              <a:t>Main </a:t>
            </a:r>
            <a:r>
              <a:rPr lang="fr-FR" sz="3200" kern="0" dirty="0" smtClean="0"/>
              <a:t>SC </a:t>
            </a:r>
            <a:r>
              <a:rPr lang="fr-FR" sz="3200" kern="0" dirty="0" err="1" smtClean="0"/>
              <a:t>Magnet</a:t>
            </a:r>
            <a:r>
              <a:rPr lang="fr-FR" sz="3200" kern="0" dirty="0" smtClean="0"/>
              <a:t> system  </a:t>
            </a:r>
          </a:p>
          <a:p>
            <a:pPr lvl="0">
              <a:defRPr/>
            </a:pPr>
            <a:r>
              <a:rPr lang="fr-FR" sz="3200" kern="0" dirty="0" smtClean="0"/>
              <a:t>         FCC </a:t>
            </a:r>
            <a:r>
              <a:rPr lang="fr-FR" sz="3200" kern="0" dirty="0"/>
              <a:t>(16 T) vs LHC (8.3 T</a:t>
            </a:r>
            <a:r>
              <a:rPr lang="fr-FR" sz="3200" kern="0" dirty="0" smtClean="0"/>
              <a:t>)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FCC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solidFill>
                      <a:schemeClr val="tx1"/>
                    </a:solidFill>
                  </a:rPr>
                  <a:t>Bore </a:t>
                </a:r>
                <a:r>
                  <a:rPr lang="fr-CH" sz="2400" b="1" dirty="0" err="1" smtClean="0">
                    <a:solidFill>
                      <a:schemeClr val="tx1"/>
                    </a:solidFill>
                  </a:rPr>
                  <a:t>diameter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 50 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 smtClean="0">
                    <a:solidFill>
                      <a:schemeClr val="tx1"/>
                    </a:solidFill>
                  </a:rPr>
                  <a:t>Dipoles</a:t>
                </a:r>
                <a:r>
                  <a:rPr lang="fr-CH" sz="2400" b="1" dirty="0" smtClean="0">
                    <a:solidFill>
                      <a:schemeClr val="tx1"/>
                    </a:solidFill>
                  </a:rPr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𝟒𝟓𝟕𝟖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𝟏𝟔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 smtClean="0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𝑩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𝟐𝟎𝟎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 i="0" smtClean="0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𝟒𝟒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 i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 smtClean="0">
                    <a:solidFill>
                      <a:schemeClr val="tx1"/>
                    </a:solidFill>
                  </a:rPr>
                  <a:t>Quads:  </a:t>
                </a:r>
                <a14:m>
                  <m:oMath xmlns:m="http://schemas.openxmlformats.org/officeDocument/2006/math">
                    <m:r>
                      <a:rPr lang="fr-CH" sz="2400" b="1" i="1" dirty="0" smtClean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𝟕𝟔𝟐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𝒎𝒂𝒈𝒏𝒆𝒕𝒔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 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𝟑𝟕𝟓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 smtClean="0">
                  <a:solidFill>
                    <a:schemeClr val="tx1"/>
                  </a:solidFill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fr-CH" sz="2800" b="1" dirty="0" smtClean="0">
                    <a:solidFill>
                      <a:schemeClr val="tx1"/>
                    </a:solidFill>
                  </a:rPr>
                  <a:t>LHC</a:t>
                </a:r>
                <a:endParaRPr lang="fr-CH" sz="2800" b="1" dirty="0">
                  <a:solidFill>
                    <a:schemeClr val="tx1"/>
                  </a:solidFill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Bore </a:t>
                </a:r>
                <a:r>
                  <a:rPr lang="fr-CH" sz="2400" b="1" dirty="0" err="1"/>
                  <a:t>diameter</a:t>
                </a:r>
                <a:r>
                  <a:rPr lang="fr-CH" sz="2400" b="1" dirty="0"/>
                  <a:t>: </a:t>
                </a:r>
                <a:r>
                  <a:rPr lang="fr-CH" sz="2400" b="1" dirty="0" smtClean="0"/>
                  <a:t>56 </a:t>
                </a:r>
                <a:r>
                  <a:rPr lang="fr-CH" sz="2400" b="1" dirty="0"/>
                  <a:t>mm</a:t>
                </a:r>
              </a:p>
              <a:p>
                <a:pPr>
                  <a:spcAft>
                    <a:spcPts val="600"/>
                  </a:spcAft>
                </a:pPr>
                <a:r>
                  <a:rPr lang="fr-CH" sz="2400" b="1" dirty="0" err="1"/>
                  <a:t>Dipoles</a:t>
                </a:r>
                <a:r>
                  <a:rPr lang="fr-CH" sz="2400" b="1" dirty="0"/>
                  <a:t>:</a:t>
                </a:r>
                <a:r>
                  <a:rPr lang="fr-CH" sz="2400" b="1" dirty="0"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𝟏𝟐𝟑𝟐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𝒔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𝟏𝟒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𝟖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𝑻</m:t>
                    </m:r>
                    <m:r>
                      <a:rPr lang="fr-CH" sz="2400" b="1" i="1">
                        <a:latin typeface="Cambria Math"/>
                        <a:ea typeface="Cambria Math"/>
                      </a:rPr>
                      <m:t>⇔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fr-CH" sz="2400" b="1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fr-CH" sz="2400" b="1" i="1">
                            <a:latin typeface="Cambria Math"/>
                          </a:rPr>
                          <m:t>𝑩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𝒅𝒍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~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𝟎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.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GB" sz="2400" b="1" i="1" smtClean="0">
                            <a:latin typeface="Cambria Math" panose="02040503050406030204" pitchFamily="18" charset="0"/>
                            <a:ea typeface="Cambria Math"/>
                          </a:rPr>
                          <m:t>𝟓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 </m:t>
                        </m:r>
                        <m:r>
                          <a:rPr lang="fr-CH" sz="2400" b="1" i="1">
                            <a:latin typeface="Cambria Math"/>
                            <a:ea typeface="Cambria Math"/>
                          </a:rPr>
                          <m:t>𝑴𝑻𝒎</m:t>
                        </m:r>
                      </m:e>
                    </m:nary>
                  </m:oMath>
                </a14:m>
                <a:endParaRPr lang="en-GB" sz="2400" b="1" dirty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fr-CH" sz="2400" b="1" dirty="0">
                    <a:ea typeface="Cambria Math"/>
                  </a:rPr>
                  <a:t>               </a:t>
                </a:r>
                <a14:m>
                  <m:oMath xmlns:m="http://schemas.openxmlformats.org/officeDocument/2006/math"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𝐒𝐭𝐨𝐫𝐞𝐝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𝐞𝐧𝐞𝐫𝐠𝐲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~ 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𝟗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𝐆𝐉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d>
                      <m:dPr>
                        <m:ctrlPr>
                          <a:rPr lang="fr-CH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CH" sz="2400" b="1">
                            <a:latin typeface="Cambria Math" panose="02040503050406030204" pitchFamily="18" charset="0"/>
                            <a:ea typeface="Cambria Math"/>
                          </a:rPr>
                          <m:t>𝐆𝐢𝐠𝐚𝐉𝐨𝐮𝐥𝐞</m:t>
                        </m:r>
                      </m:e>
                    </m:d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~</m:t>
                    </m:r>
                    <m:r>
                      <a:rPr lang="en-GB" sz="2400" b="1" i="0" smtClean="0">
                        <a:latin typeface="Cambria Math" panose="02040503050406030204" pitchFamily="18" charset="0"/>
                        <a:ea typeface="Cambria Math"/>
                      </a:rPr>
                      <m:t>𝟕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𝐌𝐉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>
                        <a:latin typeface="Cambria Math" panose="02040503050406030204" pitchFamily="18" charset="0"/>
                        <a:ea typeface="Cambria Math"/>
                      </a:rPr>
                      <m:t>𝐮𝐧𝐢𝐭</m:t>
                    </m:r>
                    <m:r>
                      <a:rPr lang="fr-CH" sz="2400" b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endParaRPr lang="fr-CH" sz="2400" b="1" dirty="0"/>
              </a:p>
              <a:p>
                <a:pPr>
                  <a:spcAft>
                    <a:spcPts val="600"/>
                  </a:spcAft>
                </a:pPr>
                <a:r>
                  <a:rPr lang="fr-CH" sz="2400" b="1" dirty="0"/>
                  <a:t>Quads:  </a:t>
                </a:r>
                <a14:m>
                  <m:oMath xmlns:m="http://schemas.openxmlformats.org/officeDocument/2006/math">
                    <m:r>
                      <a:rPr lang="fr-CH" sz="2400" b="1" i="1" dirty="0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𝟑𝟗𝟐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𝒖𝒏𝒊𝒕𝒔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, 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.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𝟏𝟓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𝒎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𝒍𝒐𝒏𝒈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, </m:t>
                    </m:r>
                    <m:r>
                      <a:rPr lang="en-GB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𝟐𝟑𝟑</m:t>
                    </m:r>
                    <m:r>
                      <a:rPr lang="fr-CH" sz="2400" b="1" i="1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𝑻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GB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/>
                      </a:rPr>
                      <m:t>𝒎</m:t>
                    </m:r>
                  </m:oMath>
                </a14:m>
                <a:endParaRPr lang="fr-CH" sz="20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956759"/>
                <a:ext cx="8913596" cy="4992521"/>
              </a:xfrm>
              <a:prstGeom prst="rect">
                <a:avLst/>
              </a:prstGeom>
              <a:blipFill>
                <a:blip r:embed="rId3"/>
                <a:stretch>
                  <a:fillRect l="-1094" b="-2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9467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5" r="10100" b="3366"/>
          <a:stretch/>
        </p:blipFill>
        <p:spPr bwMode="auto">
          <a:xfrm>
            <a:off x="35496" y="2380047"/>
            <a:ext cx="5616624" cy="3785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H="1">
            <a:off x="2950235" y="2564904"/>
            <a:ext cx="11711" cy="2938749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lang="en-US" sz="3200" dirty="0" smtClean="0"/>
              <a:t>Nb</a:t>
            </a:r>
            <a:r>
              <a:rPr lang="en-US" sz="3200" baseline="-25000" dirty="0" smtClean="0"/>
              <a:t>3</a:t>
            </a:r>
            <a:r>
              <a:rPr lang="en-US" sz="3200" dirty="0" smtClean="0"/>
              <a:t>Sn </a:t>
            </a:r>
            <a:r>
              <a:rPr lang="en-US" sz="3200" dirty="0"/>
              <a:t>conductor </a:t>
            </a:r>
            <a:r>
              <a:rPr lang="en-US" sz="3200" dirty="0" smtClean="0"/>
              <a:t>progra</a:t>
            </a:r>
            <a:r>
              <a:rPr lang="en-US" sz="3200" dirty="0"/>
              <a:t>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"/>
          <p:cNvSpPr txBox="1"/>
          <p:nvPr/>
        </p:nvSpPr>
        <p:spPr>
          <a:xfrm>
            <a:off x="68949" y="908720"/>
            <a:ext cx="9111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fr-CH" sz="2400" b="1" dirty="0" smtClean="0">
                <a:solidFill>
                  <a:srgbClr val="FF0000"/>
                </a:solidFill>
              </a:rPr>
              <a:t>Nb</a:t>
            </a:r>
            <a:r>
              <a:rPr lang="fr-CH" sz="2400" b="1" baseline="-25000" dirty="0" smtClean="0">
                <a:solidFill>
                  <a:srgbClr val="FF0000"/>
                </a:solidFill>
              </a:rPr>
              <a:t>3</a:t>
            </a:r>
            <a:r>
              <a:rPr lang="fr-CH" sz="2400" b="1" dirty="0" smtClean="0">
                <a:solidFill>
                  <a:srgbClr val="FF0000"/>
                </a:solidFill>
              </a:rPr>
              <a:t>Sn </a:t>
            </a:r>
            <a:r>
              <a:rPr lang="fr-CH" sz="2400" b="1" dirty="0" err="1" smtClean="0">
                <a:solidFill>
                  <a:srgbClr val="FF0000"/>
                </a:solidFill>
              </a:rPr>
              <a:t>is</a:t>
            </a:r>
            <a:r>
              <a:rPr lang="fr-CH" sz="2400" b="1" dirty="0" smtClean="0">
                <a:solidFill>
                  <a:srgbClr val="FF0000"/>
                </a:solidFill>
              </a:rPr>
              <a:t> one of the major </a:t>
            </a:r>
            <a:r>
              <a:rPr lang="fr-CH" sz="2400" b="1" dirty="0" err="1" smtClean="0">
                <a:solidFill>
                  <a:srgbClr val="FF0000"/>
                </a:solidFill>
              </a:rPr>
              <a:t>cost</a:t>
            </a:r>
            <a:r>
              <a:rPr lang="fr-CH" sz="2400" b="1" dirty="0" smtClean="0">
                <a:solidFill>
                  <a:srgbClr val="FF0000"/>
                </a:solidFill>
              </a:rPr>
              <a:t> &amp; performance </a:t>
            </a:r>
            <a:r>
              <a:rPr lang="fr-CH" sz="2400" b="1" dirty="0" err="1" smtClean="0">
                <a:solidFill>
                  <a:srgbClr val="FF0000"/>
                </a:solidFill>
              </a:rPr>
              <a:t>factors</a:t>
            </a:r>
            <a:r>
              <a:rPr lang="fr-CH" sz="2400" b="1" dirty="0" smtClean="0">
                <a:solidFill>
                  <a:srgbClr val="FF0000"/>
                </a:solidFill>
              </a:rPr>
              <a:t> for FCC-</a:t>
            </a:r>
            <a:r>
              <a:rPr lang="fr-CH" sz="2400" b="1" dirty="0" err="1" smtClean="0">
                <a:solidFill>
                  <a:srgbClr val="FF0000"/>
                </a:solidFill>
              </a:rPr>
              <a:t>hh</a:t>
            </a:r>
            <a:r>
              <a:rPr lang="fr-CH" sz="2400" b="1" dirty="0" smtClean="0">
                <a:solidFill>
                  <a:srgbClr val="FF0000"/>
                </a:solidFill>
              </a:rPr>
              <a:t> and </a:t>
            </a:r>
            <a:r>
              <a:rPr lang="fr-CH" sz="2400" b="1" dirty="0" err="1" smtClean="0">
                <a:solidFill>
                  <a:srgbClr val="FF0000"/>
                </a:solidFill>
              </a:rPr>
              <a:t>is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given</a:t>
            </a:r>
            <a:r>
              <a:rPr lang="fr-CH" sz="2400" b="1" dirty="0" smtClean="0">
                <a:solidFill>
                  <a:srgbClr val="FF0000"/>
                </a:solidFill>
              </a:rPr>
              <a:t> </a:t>
            </a:r>
            <a:r>
              <a:rPr lang="fr-CH" sz="2400" b="1" dirty="0" err="1" smtClean="0">
                <a:solidFill>
                  <a:srgbClr val="FF0000"/>
                </a:solidFill>
              </a:rPr>
              <a:t>highest</a:t>
            </a:r>
            <a:r>
              <a:rPr lang="fr-CH" sz="2400" b="1" dirty="0" smtClean="0">
                <a:solidFill>
                  <a:srgbClr val="FF0000"/>
                </a:solidFill>
              </a:rPr>
              <a:t> attention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44008" y="2006092"/>
            <a:ext cx="4464496" cy="2263761"/>
          </a:xfrm>
          <a:prstGeom prst="rect">
            <a:avLst/>
          </a:prstGeom>
          <a:solidFill>
            <a:srgbClr val="FFFF00">
              <a:alpha val="76078"/>
            </a:srgbClr>
          </a:solidFill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fr-CH" sz="2000" b="1" dirty="0" smtClean="0"/>
              <a:t>Main </a:t>
            </a:r>
            <a:r>
              <a:rPr lang="fr-CH" sz="2000" b="1" dirty="0" err="1" smtClean="0"/>
              <a:t>development</a:t>
            </a:r>
            <a:r>
              <a:rPr lang="fr-CH" sz="2000" b="1" dirty="0" smtClean="0"/>
              <a:t> goals </a:t>
            </a:r>
            <a:r>
              <a:rPr lang="fr-CH" sz="2000" b="1" dirty="0" err="1" smtClean="0"/>
              <a:t>until</a:t>
            </a:r>
            <a:r>
              <a:rPr lang="fr-CH" sz="2000" b="1" dirty="0" smtClean="0"/>
              <a:t> 2020:</a:t>
            </a:r>
          </a:p>
          <a:p>
            <a:pPr>
              <a:lnSpc>
                <a:spcPct val="114000"/>
              </a:lnSpc>
            </a:pPr>
            <a:r>
              <a:rPr lang="fr-CH" sz="500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err="1" smtClean="0"/>
              <a:t>J</a:t>
            </a:r>
            <a:r>
              <a:rPr lang="fr-CH" b="1" baseline="-25000" dirty="0" err="1" smtClean="0"/>
              <a:t>c</a:t>
            </a:r>
            <a:r>
              <a:rPr lang="fr-CH" b="1" dirty="0" smtClean="0"/>
              <a:t> </a:t>
            </a:r>
            <a:r>
              <a:rPr lang="fr-CH" b="1" dirty="0" err="1"/>
              <a:t>increase</a:t>
            </a:r>
            <a:r>
              <a:rPr lang="fr-CH" b="1" dirty="0"/>
              <a:t> (</a:t>
            </a:r>
            <a:r>
              <a:rPr lang="fr-CH" b="1" dirty="0" smtClean="0"/>
              <a:t>16T</a:t>
            </a:r>
            <a:r>
              <a:rPr lang="fr-CH" b="1" dirty="0"/>
              <a:t>, </a:t>
            </a:r>
            <a:r>
              <a:rPr lang="fr-CH" b="1" dirty="0" smtClean="0"/>
              <a:t>4.2K</a:t>
            </a:r>
            <a:r>
              <a:rPr lang="fr-CH" b="1" dirty="0"/>
              <a:t>) &gt; 1500 </a:t>
            </a:r>
            <a:r>
              <a:rPr lang="fr-CH" b="1" dirty="0" smtClean="0"/>
              <a:t>A/mm</a:t>
            </a:r>
            <a:r>
              <a:rPr lang="fr-CH" b="1" baseline="30000" dirty="0" smtClean="0"/>
              <a:t>2 </a:t>
            </a:r>
            <a:r>
              <a:rPr lang="fr-CH" b="1" dirty="0" smtClean="0"/>
              <a:t>i.e. 50% </a:t>
            </a:r>
            <a:r>
              <a:rPr lang="fr-CH" b="1" dirty="0" err="1" smtClean="0"/>
              <a:t>increase</a:t>
            </a:r>
            <a:r>
              <a:rPr lang="fr-CH" b="1" dirty="0" smtClean="0"/>
              <a:t> </a:t>
            </a:r>
            <a:r>
              <a:rPr lang="fr-CH" b="1" dirty="0" err="1" smtClean="0"/>
              <a:t>wrt</a:t>
            </a:r>
            <a:r>
              <a:rPr lang="fr-CH" b="1" dirty="0" smtClean="0"/>
              <a:t> HL-LHC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CH" b="1" dirty="0" smtClean="0"/>
              <a:t>Reference </a:t>
            </a:r>
            <a:r>
              <a:rPr lang="fr-CH" b="1" dirty="0" err="1" smtClean="0"/>
              <a:t>wire</a:t>
            </a:r>
            <a:r>
              <a:rPr lang="fr-CH" b="1" dirty="0" smtClean="0"/>
              <a:t> </a:t>
            </a:r>
            <a:r>
              <a:rPr lang="fr-CH" b="1" dirty="0" err="1" smtClean="0"/>
              <a:t>diameter</a:t>
            </a:r>
            <a:r>
              <a:rPr lang="fr-CH" b="1" dirty="0" smtClean="0"/>
              <a:t> 1 mm</a:t>
            </a:r>
          </a:p>
          <a:p>
            <a:pPr marL="285750" indent="-285750">
              <a:lnSpc>
                <a:spcPct val="114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/>
              <a:t>Potentials </a:t>
            </a:r>
            <a:r>
              <a:rPr lang="en-GB" b="1" dirty="0"/>
              <a:t>for </a:t>
            </a:r>
            <a:r>
              <a:rPr lang="en-GB" b="1" dirty="0" smtClean="0"/>
              <a:t>large scale production and </a:t>
            </a:r>
            <a:r>
              <a:rPr lang="fr-CH" b="1" dirty="0" err="1" smtClean="0"/>
              <a:t>cost</a:t>
            </a:r>
            <a:r>
              <a:rPr lang="fr-CH" b="1" dirty="0" smtClean="0"/>
              <a:t> </a:t>
            </a:r>
            <a:r>
              <a:rPr lang="fr-CH" b="1" dirty="0" err="1" smtClean="0"/>
              <a:t>reduction</a:t>
            </a:r>
            <a:endParaRPr lang="fr-CH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66198" y="4680269"/>
            <a:ext cx="1358231" cy="11167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67647" y="4446541"/>
            <a:ext cx="881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3150 mm</a:t>
            </a:r>
            <a:r>
              <a:rPr lang="en-GB" sz="1200" baseline="30000" dirty="0" smtClean="0"/>
              <a:t>2</a:t>
            </a:r>
          </a:p>
          <a:p>
            <a:pPr algn="ctr"/>
            <a:endParaRPr lang="en-GB" sz="12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789657" y="4864929"/>
            <a:ext cx="1036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~1.7 times less SC</a:t>
            </a:r>
            <a:endParaRPr lang="en-GB" sz="1200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987622" y="5373216"/>
            <a:ext cx="726852" cy="526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608822" y="5623666"/>
            <a:ext cx="10919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~10% margin</a:t>
            </a:r>
          </a:p>
          <a:p>
            <a:pPr algn="ctr"/>
            <a:r>
              <a:rPr lang="en-GB" sz="1200" dirty="0" smtClean="0"/>
              <a:t>HL-LHC</a:t>
            </a:r>
            <a:endParaRPr lang="en-GB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8025" y="4690701"/>
            <a:ext cx="1358231" cy="11167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862649" y="5579704"/>
            <a:ext cx="1091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~10% margin</a:t>
            </a:r>
          </a:p>
          <a:p>
            <a:pPr algn="ctr"/>
            <a:r>
              <a:rPr lang="en-GB" sz="1200" dirty="0"/>
              <a:t>FCC ultimate</a:t>
            </a:r>
          </a:p>
          <a:p>
            <a:pPr algn="ctr"/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5805256" y="4481715"/>
            <a:ext cx="8819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5400 mm</a:t>
            </a:r>
            <a:r>
              <a:rPr lang="en-GB" sz="1200" baseline="30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7660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1" grpId="0"/>
      <p:bldP spid="12" grpId="0"/>
      <p:bldP spid="15" grpId="0"/>
      <p:bldP spid="17" grpId="0"/>
      <p:bldP spid="1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16 T dipole options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plans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5" name="Group 154"/>
          <p:cNvGrpSpPr>
            <a:grpSpLocks noChangeAspect="1"/>
          </p:cNvGrpSpPr>
          <p:nvPr/>
        </p:nvGrpSpPr>
        <p:grpSpPr>
          <a:xfrm>
            <a:off x="62236" y="1062891"/>
            <a:ext cx="2493540" cy="2835632"/>
            <a:chOff x="52541" y="2329412"/>
            <a:chExt cx="3050072" cy="3468516"/>
          </a:xfrm>
        </p:grpSpPr>
        <p:sp>
          <p:nvSpPr>
            <p:cNvPr id="156" name="TextBox 155"/>
            <p:cNvSpPr txBox="1"/>
            <p:nvPr/>
          </p:nvSpPr>
          <p:spPr>
            <a:xfrm>
              <a:off x="52541" y="2329412"/>
              <a:ext cx="2466875" cy="5647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Cos-theta</a:t>
              </a: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58" name="Picture 157" descr="Screen Shot 2016-06-21 at 21.36.31.pn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159" name="Group 158"/>
          <p:cNvGrpSpPr>
            <a:grpSpLocks noChangeAspect="1"/>
          </p:cNvGrpSpPr>
          <p:nvPr/>
        </p:nvGrpSpPr>
        <p:grpSpPr>
          <a:xfrm>
            <a:off x="2123728" y="2359035"/>
            <a:ext cx="2544533" cy="2861021"/>
            <a:chOff x="2880606" y="549566"/>
            <a:chExt cx="3105587" cy="3491859"/>
          </a:xfrm>
        </p:grpSpPr>
        <p:sp>
          <p:nvSpPr>
            <p:cNvPr id="160" name="TextBox 159"/>
            <p:cNvSpPr txBox="1"/>
            <p:nvPr/>
          </p:nvSpPr>
          <p:spPr>
            <a:xfrm>
              <a:off x="3694526" y="549566"/>
              <a:ext cx="1935111" cy="5634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Blocks </a:t>
              </a:r>
            </a:p>
          </p:txBody>
        </p:sp>
        <p:pic>
          <p:nvPicPr>
            <p:cNvPr id="162" name="Picture 161" descr="Screen Shot 2016-06-21 at 21.39.33.png"/>
            <p:cNvPicPr>
              <a:picLocks noChangeAspect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163" name="Group 162"/>
          <p:cNvGrpSpPr>
            <a:grpSpLocks noChangeAspect="1"/>
          </p:cNvGrpSpPr>
          <p:nvPr/>
        </p:nvGrpSpPr>
        <p:grpSpPr>
          <a:xfrm>
            <a:off x="4079987" y="948859"/>
            <a:ext cx="2580246" cy="2850336"/>
            <a:chOff x="5994568" y="2309809"/>
            <a:chExt cx="3078821" cy="3401099"/>
          </a:xfrm>
        </p:grpSpPr>
        <p:sp>
          <p:nvSpPr>
            <p:cNvPr id="164" name="TextBox 163"/>
            <p:cNvSpPr txBox="1"/>
            <p:nvPr/>
          </p:nvSpPr>
          <p:spPr>
            <a:xfrm>
              <a:off x="6760236" y="2309809"/>
              <a:ext cx="2134418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Common coils</a:t>
              </a:r>
            </a:p>
          </p:txBody>
        </p:sp>
        <p:pic>
          <p:nvPicPr>
            <p:cNvPr id="165" name="Picture 164" descr="Screen Shot 2016-06-21 at 21.43.00.pn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167" name="Picture 16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131" y="1018315"/>
            <a:ext cx="2064693" cy="9898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168" name="Rectangle 167"/>
          <p:cNvSpPr/>
          <p:nvPr/>
        </p:nvSpPr>
        <p:spPr>
          <a:xfrm>
            <a:off x="323528" y="5365665"/>
            <a:ext cx="83610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Model </a:t>
            </a: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production 2018 – 2022,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000" b="1" dirty="0" smtClean="0">
                <a:solidFill>
                  <a:srgbClr val="FF0000"/>
                </a:solidFill>
                <a:latin typeface="Arial"/>
              </a:rPr>
              <a:t>Prototype production 2023 - 2025 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613802" y="1080004"/>
            <a:ext cx="2516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Swiss contribution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via PSI</a:t>
            </a:r>
            <a:endParaRPr kumimoji="0" lang="en-GB" sz="105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526" y="2807163"/>
            <a:ext cx="2417396" cy="240374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865679" y="2005700"/>
            <a:ext cx="20167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Canted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Cos-theta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439911" y="1459642"/>
            <a:ext cx="638825" cy="63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25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24" grpId="0"/>
      <p:bldP spid="2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FFFF00"/>
                </a:solidFill>
              </a:rPr>
              <a:t>HE-LHC Option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8" name="Picture 3" descr="CERNcomplex-croppe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836712"/>
            <a:ext cx="84867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Oval 18"/>
          <p:cNvSpPr/>
          <p:nvPr/>
        </p:nvSpPr>
        <p:spPr>
          <a:xfrm>
            <a:off x="4343400" y="4799112"/>
            <a:ext cx="838200" cy="228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5"/>
          <p:cNvSpPr txBox="1">
            <a:spLocks noChangeArrowheads="1"/>
          </p:cNvSpPr>
          <p:nvPr/>
        </p:nvSpPr>
        <p:spPr bwMode="auto">
          <a:xfrm>
            <a:off x="5257800" y="4341912"/>
            <a:ext cx="17224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  <a:latin typeface="Calibri" panose="020F0502020204030204" pitchFamily="34" charset="0"/>
              </a:rPr>
              <a:t>2-GeV Booster</a:t>
            </a: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3048000" y="5103912"/>
            <a:ext cx="8572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  <a:latin typeface="Calibri" panose="020F0502020204030204" pitchFamily="34" charset="0"/>
              </a:rPr>
              <a:t>Linac4</a:t>
            </a:r>
          </a:p>
        </p:txBody>
      </p:sp>
      <p:sp>
        <p:nvSpPr>
          <p:cNvPr id="22" name="Oval 21"/>
          <p:cNvSpPr/>
          <p:nvPr/>
        </p:nvSpPr>
        <p:spPr>
          <a:xfrm>
            <a:off x="2667000" y="2741712"/>
            <a:ext cx="3886200" cy="11430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257800" y="2217837"/>
            <a:ext cx="8953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b="1">
                <a:solidFill>
                  <a:srgbClr val="FF0000"/>
                </a:solidFill>
                <a:latin typeface="Calibri" panose="020F0502020204030204" pitchFamily="34" charset="0"/>
              </a:rPr>
              <a:t>SPS+</a:t>
            </a:r>
          </a:p>
        </p:txBody>
      </p:sp>
      <p:sp>
        <p:nvSpPr>
          <p:cNvPr id="24" name="Rectangle 23"/>
          <p:cNvSpPr/>
          <p:nvPr/>
        </p:nvSpPr>
        <p:spPr>
          <a:xfrm>
            <a:off x="3657600" y="1217712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10000" y="3579912"/>
            <a:ext cx="914400" cy="381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3641725" y="4994375"/>
            <a:ext cx="785813" cy="850900"/>
          </a:xfrm>
          <a:custGeom>
            <a:avLst/>
            <a:gdLst>
              <a:gd name="connsiteX0" fmla="*/ 786063 w 786063"/>
              <a:gd name="connsiteY0" fmla="*/ 0 h 850232"/>
              <a:gd name="connsiteX1" fmla="*/ 545431 w 786063"/>
              <a:gd name="connsiteY1" fmla="*/ 176463 h 850232"/>
              <a:gd name="connsiteX2" fmla="*/ 208547 w 786063"/>
              <a:gd name="connsiteY2" fmla="*/ 577516 h 850232"/>
              <a:gd name="connsiteX3" fmla="*/ 0 w 786063"/>
              <a:gd name="connsiteY3" fmla="*/ 850232 h 850232"/>
              <a:gd name="connsiteX4" fmla="*/ 0 w 786063"/>
              <a:gd name="connsiteY4" fmla="*/ 850232 h 85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6063" h="850232">
                <a:moveTo>
                  <a:pt x="786063" y="0"/>
                </a:moveTo>
                <a:cubicBezTo>
                  <a:pt x="713873" y="40105"/>
                  <a:pt x="641684" y="80210"/>
                  <a:pt x="545431" y="176463"/>
                </a:cubicBezTo>
                <a:cubicBezTo>
                  <a:pt x="449178" y="272716"/>
                  <a:pt x="299452" y="465221"/>
                  <a:pt x="208547" y="577516"/>
                </a:cubicBezTo>
                <a:cubicBezTo>
                  <a:pt x="117642" y="689811"/>
                  <a:pt x="0" y="850232"/>
                  <a:pt x="0" y="850232"/>
                </a:cubicBezTo>
                <a:lnTo>
                  <a:pt x="0" y="850232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457200" y="1293912"/>
            <a:ext cx="7467600" cy="2362200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858000" y="912912"/>
            <a:ext cx="2346989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HE-LHC</a:t>
            </a:r>
          </a:p>
          <a:p>
            <a:pPr eaLnBrk="1" hangingPunct="1"/>
            <a:r>
              <a:rPr lang="en-US" altLang="en-US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16-T </a:t>
            </a:r>
            <a:r>
              <a:rPr lang="en-US" altLang="en-US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dipole magnets</a:t>
            </a:r>
          </a:p>
          <a:p>
            <a:pPr eaLnBrk="1" hangingPunct="1"/>
            <a:r>
              <a:rPr lang="en-US" altLang="en-US" sz="2800" b="1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</a:p>
        </p:txBody>
      </p:sp>
      <p:sp>
        <p:nvSpPr>
          <p:cNvPr id="29" name="Freeform 28"/>
          <p:cNvSpPr/>
          <p:nvPr/>
        </p:nvSpPr>
        <p:spPr>
          <a:xfrm>
            <a:off x="5940425" y="2835375"/>
            <a:ext cx="1522413" cy="269875"/>
          </a:xfrm>
          <a:custGeom>
            <a:avLst/>
            <a:gdLst>
              <a:gd name="connsiteX0" fmla="*/ 0 w 1348154"/>
              <a:gd name="connsiteY0" fmla="*/ 0 h 269630"/>
              <a:gd name="connsiteX1" fmla="*/ 480647 w 1348154"/>
              <a:gd name="connsiteY1" fmla="*/ 93784 h 269630"/>
              <a:gd name="connsiteX2" fmla="*/ 679939 w 1348154"/>
              <a:gd name="connsiteY2" fmla="*/ 234461 h 269630"/>
              <a:gd name="connsiteX3" fmla="*/ 1301262 w 1348154"/>
              <a:gd name="connsiteY3" fmla="*/ 269630 h 269630"/>
              <a:gd name="connsiteX4" fmla="*/ 1301262 w 1348154"/>
              <a:gd name="connsiteY4" fmla="*/ 269630 h 269630"/>
              <a:gd name="connsiteX5" fmla="*/ 1301262 w 1348154"/>
              <a:gd name="connsiteY5" fmla="*/ 269630 h 269630"/>
              <a:gd name="connsiteX6" fmla="*/ 1348154 w 1348154"/>
              <a:gd name="connsiteY6" fmla="*/ 269630 h 269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8154" h="269630">
                <a:moveTo>
                  <a:pt x="0" y="0"/>
                </a:moveTo>
                <a:cubicBezTo>
                  <a:pt x="183662" y="27353"/>
                  <a:pt x="367324" y="54707"/>
                  <a:pt x="480647" y="93784"/>
                </a:cubicBezTo>
                <a:cubicBezTo>
                  <a:pt x="593970" y="132861"/>
                  <a:pt x="543170" y="205153"/>
                  <a:pt x="679939" y="234461"/>
                </a:cubicBezTo>
                <a:cubicBezTo>
                  <a:pt x="816708" y="263769"/>
                  <a:pt x="1301262" y="269630"/>
                  <a:pt x="1301262" y="269630"/>
                </a:cubicBezTo>
                <a:lnTo>
                  <a:pt x="1301262" y="269630"/>
                </a:lnTo>
                <a:lnTo>
                  <a:pt x="1301262" y="269630"/>
                </a:lnTo>
                <a:lnTo>
                  <a:pt x="1348154" y="269630"/>
                </a:lnTo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492125" y="2578200"/>
            <a:ext cx="3317875" cy="1574800"/>
          </a:xfrm>
          <a:custGeom>
            <a:avLst/>
            <a:gdLst>
              <a:gd name="connsiteX0" fmla="*/ 3317631 w 3317631"/>
              <a:gd name="connsiteY0" fmla="*/ 1371600 h 1575932"/>
              <a:gd name="connsiteX1" fmla="*/ 2332893 w 3317631"/>
              <a:gd name="connsiteY1" fmla="*/ 1348154 h 1575932"/>
              <a:gd name="connsiteX2" fmla="*/ 2145323 w 3317631"/>
              <a:gd name="connsiteY2" fmla="*/ 1441938 h 1575932"/>
              <a:gd name="connsiteX3" fmla="*/ 1559169 w 3317631"/>
              <a:gd name="connsiteY3" fmla="*/ 1570892 h 1575932"/>
              <a:gd name="connsiteX4" fmla="*/ 1031631 w 3317631"/>
              <a:gd name="connsiteY4" fmla="*/ 1524000 h 1575932"/>
              <a:gd name="connsiteX5" fmla="*/ 574431 w 3317631"/>
              <a:gd name="connsiteY5" fmla="*/ 1289538 h 1575932"/>
              <a:gd name="connsiteX6" fmla="*/ 246185 w 3317631"/>
              <a:gd name="connsiteY6" fmla="*/ 855785 h 1575932"/>
              <a:gd name="connsiteX7" fmla="*/ 58616 w 3317631"/>
              <a:gd name="connsiteY7" fmla="*/ 457200 h 1575932"/>
              <a:gd name="connsiteX8" fmla="*/ 0 w 3317631"/>
              <a:gd name="connsiteY8" fmla="*/ 0 h 1575932"/>
              <a:gd name="connsiteX9" fmla="*/ 0 w 3317631"/>
              <a:gd name="connsiteY9" fmla="*/ 0 h 1575932"/>
              <a:gd name="connsiteX10" fmla="*/ 0 w 3317631"/>
              <a:gd name="connsiteY10" fmla="*/ 0 h 1575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317631" h="1575932">
                <a:moveTo>
                  <a:pt x="3317631" y="1371600"/>
                </a:moveTo>
                <a:cubicBezTo>
                  <a:pt x="2922954" y="1354015"/>
                  <a:pt x="2528278" y="1336431"/>
                  <a:pt x="2332893" y="1348154"/>
                </a:cubicBezTo>
                <a:cubicBezTo>
                  <a:pt x="2137508" y="1359877"/>
                  <a:pt x="2274277" y="1404815"/>
                  <a:pt x="2145323" y="1441938"/>
                </a:cubicBezTo>
                <a:cubicBezTo>
                  <a:pt x="2016369" y="1479061"/>
                  <a:pt x="1744784" y="1557215"/>
                  <a:pt x="1559169" y="1570892"/>
                </a:cubicBezTo>
                <a:cubicBezTo>
                  <a:pt x="1373554" y="1584569"/>
                  <a:pt x="1195754" y="1570892"/>
                  <a:pt x="1031631" y="1524000"/>
                </a:cubicBezTo>
                <a:cubicBezTo>
                  <a:pt x="867508" y="1477108"/>
                  <a:pt x="705339" y="1400907"/>
                  <a:pt x="574431" y="1289538"/>
                </a:cubicBezTo>
                <a:cubicBezTo>
                  <a:pt x="443523" y="1178169"/>
                  <a:pt x="332154" y="994508"/>
                  <a:pt x="246185" y="855785"/>
                </a:cubicBezTo>
                <a:cubicBezTo>
                  <a:pt x="160216" y="717062"/>
                  <a:pt x="99647" y="599831"/>
                  <a:pt x="58616" y="457200"/>
                </a:cubicBezTo>
                <a:cubicBezTo>
                  <a:pt x="17585" y="314569"/>
                  <a:pt x="0" y="0"/>
                  <a:pt x="0" y="0"/>
                </a:cubicBez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GB">
              <a:solidFill>
                <a:prstClr val="white"/>
              </a:solidFill>
            </a:endParaRPr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311150" y="4241900"/>
            <a:ext cx="1498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Calibri" panose="020F0502020204030204" pitchFamily="34" charset="0"/>
              </a:rPr>
              <a:t>higher energy</a:t>
            </a:r>
          </a:p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Calibri" panose="020F0502020204030204" pitchFamily="34" charset="0"/>
              </a:rPr>
              <a:t>transfer lines</a:t>
            </a:r>
            <a:endParaRPr lang="en-US" altLang="en-US" sz="1400" b="1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n-US" b="1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15589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>
        <p14:prism isContent="1"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 animBg="1"/>
      <p:bldP spid="25" grpId="0" animBg="1"/>
      <p:bldP spid="27" grpId="0" animBg="1"/>
      <p:bldP spid="28" grpId="0"/>
      <p:bldP spid="3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 txBox="1">
            <a:spLocks/>
          </p:cNvSpPr>
          <p:nvPr/>
        </p:nvSpPr>
        <p:spPr>
          <a:xfrm>
            <a:off x="3028926" y="5445224"/>
            <a:ext cx="6079578" cy="456034"/>
          </a:xfrm>
          <a:prstGeom prst="rect">
            <a:avLst/>
          </a:prstGeom>
        </p:spPr>
        <p:txBody>
          <a:bodyPr vert="horz">
            <a:noAutofit/>
          </a:bodyPr>
          <a:lstStyle>
            <a:lvl1pPr marL="180000" indent="-180000" algn="l" defTabSz="720000" rtl="0" eaLnBrk="1" latinLnBrk="0" hangingPunct="1">
              <a:spcBef>
                <a:spcPts val="6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1800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55A0"/>
              </a:buClr>
              <a:buFont typeface="Arial"/>
              <a:buNone/>
            </a:pPr>
            <a:r>
              <a:rPr lang="fr-CH" sz="2000" b="1" dirty="0" err="1">
                <a:solidFill>
                  <a:srgbClr val="FF0000"/>
                </a:solidFill>
                <a:latin typeface="Calibri"/>
              </a:rPr>
              <a:t>i</a:t>
            </a:r>
            <a:r>
              <a:rPr lang="fr-CH" sz="2000" b="1" dirty="0" err="1" smtClean="0">
                <a:solidFill>
                  <a:srgbClr val="FF0000"/>
                </a:solidFill>
                <a:latin typeface="Calibri"/>
              </a:rPr>
              <a:t>dentical</a:t>
            </a:r>
            <a:r>
              <a:rPr lang="fr-CH" sz="2000" b="1" dirty="0" smtClean="0">
                <a:solidFill>
                  <a:srgbClr val="FF0000"/>
                </a:solidFill>
                <a:latin typeface="Calibri"/>
              </a:rPr>
              <a:t> FCC-</a:t>
            </a:r>
            <a:r>
              <a:rPr lang="fr-CH" sz="2000" b="1" dirty="0" err="1" smtClean="0">
                <a:solidFill>
                  <a:srgbClr val="FF0000"/>
                </a:solidFill>
                <a:latin typeface="Calibri"/>
              </a:rPr>
              <a:t>ee</a:t>
            </a:r>
            <a:r>
              <a:rPr lang="fr-CH" sz="20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Calibri"/>
              </a:rPr>
              <a:t>baseline</a:t>
            </a:r>
            <a:r>
              <a:rPr lang="fr-CH" sz="2000" b="1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  <a:latin typeface="Calibri"/>
              </a:rPr>
              <a:t>optics</a:t>
            </a:r>
            <a:r>
              <a:rPr lang="fr-CH" sz="2000" b="1" dirty="0" smtClean="0">
                <a:solidFill>
                  <a:srgbClr val="FF0000"/>
                </a:solidFill>
                <a:latin typeface="Calibri"/>
              </a:rPr>
              <a:t> for all </a:t>
            </a:r>
            <a:r>
              <a:rPr lang="fr-CH" sz="2000" b="1" dirty="0" err="1" smtClean="0">
                <a:solidFill>
                  <a:srgbClr val="FF0000"/>
                </a:solidFill>
                <a:latin typeface="Calibri"/>
              </a:rPr>
              <a:t>energies</a:t>
            </a:r>
            <a:endParaRPr lang="fr-CH" sz="2000" b="1" dirty="0" smtClean="0">
              <a:solidFill>
                <a:srgbClr val="FF0000"/>
              </a:solidFill>
              <a:latin typeface="Calibri"/>
            </a:endParaRPr>
          </a:p>
          <a:p>
            <a:pPr marL="0" indent="0">
              <a:buClr>
                <a:srgbClr val="0055A0"/>
              </a:buClr>
              <a:buFont typeface="Arial"/>
              <a:buNone/>
            </a:pPr>
            <a:r>
              <a:rPr lang="fr-CH" sz="2000" dirty="0" smtClean="0">
                <a:solidFill>
                  <a:srgbClr val="0055A0"/>
                </a:solidFill>
                <a:latin typeface="Calibri"/>
              </a:rPr>
              <a:t>FCC-</a:t>
            </a:r>
            <a:r>
              <a:rPr lang="fr-CH" sz="2000" dirty="0" err="1" smtClean="0">
                <a:solidFill>
                  <a:srgbClr val="0055A0"/>
                </a:solidFill>
                <a:latin typeface="Calibri"/>
              </a:rPr>
              <a:t>ee</a:t>
            </a:r>
            <a:r>
              <a:rPr lang="fr-CH" sz="2000" dirty="0" smtClean="0">
                <a:solidFill>
                  <a:srgbClr val="0055A0"/>
                </a:solidFill>
                <a:latin typeface="Calibri"/>
              </a:rPr>
              <a:t>: 2 </a:t>
            </a:r>
            <a:r>
              <a:rPr lang="fr-CH" sz="2000" dirty="0" err="1" smtClean="0">
                <a:solidFill>
                  <a:srgbClr val="0055A0"/>
                </a:solidFill>
                <a:latin typeface="Calibri"/>
              </a:rPr>
              <a:t>separate</a:t>
            </a:r>
            <a:r>
              <a:rPr lang="fr-CH" sz="2000" dirty="0" smtClean="0">
                <a:solidFill>
                  <a:srgbClr val="0055A0"/>
                </a:solidFill>
                <a:latin typeface="Calibri"/>
              </a:rPr>
              <a:t> rings,  LEP: single </a:t>
            </a:r>
            <a:r>
              <a:rPr lang="fr-CH" sz="2000" dirty="0" err="1" smtClean="0">
                <a:solidFill>
                  <a:srgbClr val="0055A0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srgbClr val="0055A0"/>
                </a:solidFill>
                <a:latin typeface="Calibri"/>
              </a:rPr>
              <a:t> pipe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           </a:t>
            </a:r>
            <a:r>
              <a:rPr lang="en-US" dirty="0" smtClean="0"/>
              <a:t>lepton collider parameters</a:t>
            </a:r>
            <a:endParaRPr lang="en-US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6942625"/>
              </p:ext>
            </p:extLst>
          </p:nvPr>
        </p:nvGraphicFramePr>
        <p:xfrm>
          <a:off x="0" y="980728"/>
          <a:ext cx="9147130" cy="4473633"/>
        </p:xfrm>
        <a:graphic>
          <a:graphicData uri="http://schemas.openxmlformats.org/drawingml/2006/table">
            <a:tbl>
              <a:tblPr firstRow="1" bandRow="1"/>
              <a:tblGrid>
                <a:gridCol w="3419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77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46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6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2217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45027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WW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2000" b="1" baseline="0" dirty="0" smtClean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20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75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776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776">
                <a:tc>
                  <a:txBody>
                    <a:bodyPr/>
                    <a:lstStyle/>
                    <a:p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8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8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317514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6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514">
                <a:tc>
                  <a:txBody>
                    <a:bodyPr/>
                    <a:lstStyle/>
                    <a:p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6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2608">
                <a:tc>
                  <a:txBody>
                    <a:bodyPr/>
                    <a:lstStyle/>
                    <a:p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317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6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6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317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6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6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317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6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6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3175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6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317514">
                <a:tc>
                  <a:txBody>
                    <a:bodyPr/>
                    <a:lstStyle/>
                    <a:p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6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6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6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6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6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&gt;7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408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Recap: Luminosity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4" name="Picture 24" descr="beam-colli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1295400"/>
            <a:ext cx="5932487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61243" y="1066800"/>
            <a:ext cx="26146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0"/>
              </a:rPr>
              <a:t>colliding bunches:</a:t>
            </a: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175000" y="3048000"/>
            <a:ext cx="8636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with: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1524000" y="3778250"/>
            <a:ext cx="7326313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27551F"/>
                </a:solidFill>
                <a:latin typeface="Times New Roman" charset="0"/>
                <a:ea typeface="ＭＳ Ｐゴシック" charset="0"/>
              </a:rPr>
              <a:t>is determined by the magnet arrangement &amp; powering</a:t>
            </a:r>
            <a:endParaRPr lang="en-US" sz="2600" dirty="0">
              <a:solidFill>
                <a:srgbClr val="3333CC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9" name="Text Box 22"/>
          <p:cNvSpPr txBox="1">
            <a:spLocks noChangeArrowheads="1"/>
          </p:cNvSpPr>
          <p:nvPr/>
        </p:nvSpPr>
        <p:spPr bwMode="auto">
          <a:xfrm>
            <a:off x="522300" y="5557794"/>
            <a:ext cx="3122827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L</a:t>
            </a:r>
            <a:r>
              <a:rPr lang="en-US" sz="2600" baseline="-25000" dirty="0" err="1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peak</a:t>
            </a:r>
            <a:r>
              <a:rPr lang="en-US" sz="26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&gt;2 x 10</a:t>
            </a:r>
            <a:r>
              <a:rPr lang="en-US" sz="2600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35</a:t>
            </a:r>
            <a:r>
              <a:rPr lang="en-US" sz="26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 cm</a:t>
            </a:r>
            <a:r>
              <a:rPr lang="en-US" sz="2600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-2</a:t>
            </a:r>
            <a:r>
              <a:rPr lang="en-US" sz="26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s</a:t>
            </a:r>
            <a:r>
              <a:rPr lang="en-US" sz="2600" baseline="30000" dirty="0" smtClean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-1</a:t>
            </a:r>
            <a:endParaRPr lang="en-US" sz="2600" dirty="0">
              <a:solidFill>
                <a:srgbClr val="3333CC"/>
              </a:solidFill>
              <a:latin typeface="Times New Roman" charset="0"/>
              <a:ea typeface="ＭＳ Ｐゴシック" charset="0"/>
            </a:endParaRPr>
          </a:p>
        </p:txBody>
      </p:sp>
      <p:graphicFrame>
        <p:nvGraphicFramePr>
          <p:cNvPr id="10" name="Object 25"/>
          <p:cNvGraphicFramePr>
            <a:graphicFrameLocks noChangeAspect="1"/>
          </p:cNvGraphicFramePr>
          <p:nvPr/>
        </p:nvGraphicFramePr>
        <p:xfrm>
          <a:off x="685800" y="1905000"/>
          <a:ext cx="26035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" name="Equation" r:id="rId4" imgW="1244600" imgH="368300" progId="Equation.3">
                  <p:embed/>
                </p:oleObj>
              </mc:Choice>
              <mc:Fallback>
                <p:oleObj name="Equation" r:id="rId4" imgW="12446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905000"/>
                        <a:ext cx="26035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6"/>
          <p:cNvGraphicFramePr>
            <a:graphicFrameLocks noChangeAspect="1"/>
          </p:cNvGraphicFramePr>
          <p:nvPr/>
        </p:nvGraphicFramePr>
        <p:xfrm>
          <a:off x="838200" y="3135313"/>
          <a:ext cx="1966913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" name="Equation" r:id="rId6" imgW="939800" imgH="203200" progId="Equation.3">
                  <p:embed/>
                </p:oleObj>
              </mc:Choice>
              <mc:Fallback>
                <p:oleObj name="Equation" r:id="rId6" imgW="939800" imgH="203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3135313"/>
                        <a:ext cx="1966913" cy="42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27"/>
          <p:cNvGraphicFramePr>
            <a:graphicFrameLocks noChangeAspect="1"/>
          </p:cNvGraphicFramePr>
          <p:nvPr/>
        </p:nvGraphicFramePr>
        <p:xfrm>
          <a:off x="4600575" y="2971800"/>
          <a:ext cx="1328738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" name="Equation" r:id="rId8" imgW="635000" imgH="228600" progId="Equation.3">
                  <p:embed/>
                </p:oleObj>
              </mc:Choice>
              <mc:Fallback>
                <p:oleObj name="Equation" r:id="rId8" imgW="635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0575" y="2971800"/>
                        <a:ext cx="1328738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28"/>
          <p:cNvGraphicFramePr>
            <a:graphicFrameLocks noChangeAspect="1"/>
          </p:cNvGraphicFramePr>
          <p:nvPr/>
        </p:nvGraphicFramePr>
        <p:xfrm>
          <a:off x="762000" y="3840163"/>
          <a:ext cx="266700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Equation" r:id="rId10" imgW="127000" imgH="177800" progId="Equation.3">
                  <p:embed/>
                </p:oleObj>
              </mc:Choice>
              <mc:Fallback>
                <p:oleObj name="Equation" r:id="rId10" imgW="1270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3840163"/>
                        <a:ext cx="266700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29"/>
          <p:cNvGraphicFramePr>
            <a:graphicFrameLocks noChangeAspect="1"/>
          </p:cNvGraphicFramePr>
          <p:nvPr/>
        </p:nvGraphicFramePr>
        <p:xfrm>
          <a:off x="609600" y="4525963"/>
          <a:ext cx="1063625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Equation" r:id="rId12" imgW="508000" imgH="177800" progId="Equation.3">
                  <p:embed/>
                </p:oleObj>
              </mc:Choice>
              <mc:Fallback>
                <p:oleObj name="Equation" r:id="rId12" imgW="5080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4525963"/>
                        <a:ext cx="1063625" cy="373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30"/>
          <p:cNvSpPr txBox="1">
            <a:spLocks noChangeArrowheads="1"/>
          </p:cNvSpPr>
          <p:nvPr/>
        </p:nvSpPr>
        <p:spPr bwMode="auto">
          <a:xfrm>
            <a:off x="2962275" y="4475163"/>
            <a:ext cx="5094288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27551F"/>
                </a:solidFill>
                <a:latin typeface="Symbol" charset="0"/>
                <a:ea typeface="ＭＳ Ｐゴシック" charset="0"/>
                <a:sym typeface="Symbol" charset="0"/>
              </a:rPr>
              <a:t></a:t>
            </a:r>
            <a:r>
              <a:rPr lang="en-US" sz="2600" baseline="-25000" dirty="0">
                <a:solidFill>
                  <a:srgbClr val="27551F"/>
                </a:solidFill>
                <a:latin typeface="Times New Roman" charset="0"/>
                <a:ea typeface="ＭＳ Ｐゴシック" charset="0"/>
              </a:rPr>
              <a:t>n</a:t>
            </a:r>
            <a:r>
              <a:rPr lang="en-US" sz="2600" dirty="0">
                <a:solidFill>
                  <a:srgbClr val="27551F"/>
                </a:solidFill>
                <a:latin typeface="Times New Roman" charset="0"/>
                <a:ea typeface="ＭＳ Ｐゴシック" charset="0"/>
              </a:rPr>
              <a:t> is determined by the injector chain</a:t>
            </a:r>
            <a:endParaRPr lang="en-US" sz="2600" dirty="0">
              <a:solidFill>
                <a:srgbClr val="3333CC"/>
              </a:solidFill>
              <a:latin typeface="Times New Roman" charset="0"/>
              <a:ea typeface="ＭＳ Ｐゴシック" charset="0"/>
            </a:endParaRPr>
          </a:p>
        </p:txBody>
      </p:sp>
      <p:sp>
        <p:nvSpPr>
          <p:cNvPr id="16" name="Text Box 31"/>
          <p:cNvSpPr txBox="1">
            <a:spLocks noChangeArrowheads="1"/>
          </p:cNvSpPr>
          <p:nvPr/>
        </p:nvSpPr>
        <p:spPr bwMode="auto">
          <a:xfrm>
            <a:off x="685800" y="5149850"/>
            <a:ext cx="84455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goal:</a:t>
            </a:r>
          </a:p>
        </p:txBody>
      </p:sp>
      <p:sp>
        <p:nvSpPr>
          <p:cNvPr id="17" name="Text Box 32"/>
          <p:cNvSpPr txBox="1">
            <a:spLocks noChangeArrowheads="1"/>
          </p:cNvSpPr>
          <p:nvPr/>
        </p:nvSpPr>
        <p:spPr bwMode="auto">
          <a:xfrm>
            <a:off x="3524250" y="5181600"/>
            <a:ext cx="5543550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0"/>
              </a:rPr>
              <a:t>high bunch intensity and many bunches</a:t>
            </a:r>
          </a:p>
          <a:p>
            <a:pPr algn="l" eaLnBrk="1" hangingPunct="1">
              <a:defRPr/>
            </a:pP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0"/>
              </a:rPr>
              <a:t>small </a:t>
            </a:r>
            <a:r>
              <a:rPr lang="en-US" sz="2600" dirty="0">
                <a:solidFill>
                  <a:srgbClr val="3333CC"/>
                </a:solidFill>
                <a:latin typeface="Symbol" charset="0"/>
                <a:ea typeface="ＭＳ Ｐゴシック" charset="0"/>
                <a:sym typeface="Symbol" charset="0"/>
              </a:rPr>
              <a:t></a:t>
            </a:r>
            <a:r>
              <a:rPr lang="en-US" sz="2600" dirty="0">
                <a:solidFill>
                  <a:srgbClr val="3333CC"/>
                </a:solidFill>
                <a:latin typeface="Times New Roman" charset="0"/>
                <a:ea typeface="ＭＳ Ｐゴシック" charset="0"/>
              </a:rPr>
              <a:t> at IP and high collision energy </a:t>
            </a:r>
          </a:p>
        </p:txBody>
      </p:sp>
      <p:sp>
        <p:nvSpPr>
          <p:cNvPr id="18" name="Line 33"/>
          <p:cNvSpPr>
            <a:spLocks noChangeShapeType="1"/>
          </p:cNvSpPr>
          <p:nvPr/>
        </p:nvSpPr>
        <p:spPr bwMode="auto">
          <a:xfrm>
            <a:off x="2971800" y="5410200"/>
            <a:ext cx="457200" cy="0"/>
          </a:xfrm>
          <a:prstGeom prst="line">
            <a:avLst/>
          </a:prstGeom>
          <a:noFill/>
          <a:ln w="53975">
            <a:solidFill>
              <a:srgbClr val="27551F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57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 r="-1456" b="1519"/>
          <a:stretch/>
        </p:blipFill>
        <p:spPr>
          <a:xfrm>
            <a:off x="0" y="827694"/>
            <a:ext cx="7452320" cy="5337610"/>
          </a:xfrm>
          <a:prstGeom prst="rect">
            <a:avLst/>
          </a:prstGeom>
        </p:spPr>
      </p:pic>
      <p:sp>
        <p:nvSpPr>
          <p:cNvPr id="3" name="Diamond 2"/>
          <p:cNvSpPr/>
          <p:nvPr/>
        </p:nvSpPr>
        <p:spPr>
          <a:xfrm>
            <a:off x="4355976" y="1066838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4" name="Diamond 3"/>
          <p:cNvSpPr/>
          <p:nvPr/>
        </p:nvSpPr>
        <p:spPr>
          <a:xfrm>
            <a:off x="5148064" y="1714910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Diamond 4"/>
          <p:cNvSpPr/>
          <p:nvPr/>
        </p:nvSpPr>
        <p:spPr>
          <a:xfrm>
            <a:off x="5436096" y="1930934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9806" y="1192515"/>
            <a:ext cx="1083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FCC-</a:t>
            </a:r>
            <a:r>
              <a:rPr lang="en-GB" sz="2000" b="1" dirty="0" err="1" smtClean="0">
                <a:solidFill>
                  <a:srgbClr val="FF0000"/>
                </a:solidFill>
              </a:rPr>
              <a:t>ee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2195736" y="1498886"/>
            <a:ext cx="2304256" cy="1319264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617640" y="1282862"/>
            <a:ext cx="689012" cy="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137275" y="2158518"/>
            <a:ext cx="344506" cy="852536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666964" y="1592625"/>
            <a:ext cx="977044" cy="554333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Diamond 17"/>
          <p:cNvSpPr/>
          <p:nvPr/>
        </p:nvSpPr>
        <p:spPr>
          <a:xfrm>
            <a:off x="4846393" y="1390874"/>
            <a:ext cx="288032" cy="216024"/>
          </a:xfrm>
          <a:prstGeom prst="diamond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735519" y="5292190"/>
            <a:ext cx="14011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C377B"/>
                </a:solidFill>
              </a:rPr>
              <a:t>Barry </a:t>
            </a:r>
            <a:r>
              <a:rPr lang="en-GB" sz="1200" dirty="0" err="1">
                <a:solidFill>
                  <a:srgbClr val="0C377B"/>
                </a:solidFill>
              </a:rPr>
              <a:t>Barish</a:t>
            </a:r>
            <a:r>
              <a:rPr lang="en-GB" sz="1200" dirty="0">
                <a:solidFill>
                  <a:srgbClr val="0C377B"/>
                </a:solidFill>
              </a:rPr>
              <a:t> </a:t>
            </a:r>
            <a:endParaRPr lang="en-GB" sz="1200" dirty="0" smtClean="0">
              <a:solidFill>
                <a:srgbClr val="0C377B"/>
              </a:solidFill>
            </a:endParaRPr>
          </a:p>
          <a:p>
            <a:r>
              <a:rPr lang="en-GB" sz="1200" dirty="0" smtClean="0">
                <a:solidFill>
                  <a:srgbClr val="0C377B"/>
                </a:solidFill>
              </a:rPr>
              <a:t>13 </a:t>
            </a:r>
            <a:r>
              <a:rPr lang="en-GB" sz="1200" dirty="0">
                <a:solidFill>
                  <a:srgbClr val="0C377B"/>
                </a:solidFill>
              </a:rPr>
              <a:t>January 2011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26364" y="2908921"/>
            <a:ext cx="1080120" cy="2616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C377B"/>
                </a:solidFill>
              </a:rPr>
              <a:t>DA</a:t>
            </a:r>
            <a:r>
              <a:rPr lang="en-GB" sz="1100" b="1" dirty="0" smtClean="0">
                <a:solidFill>
                  <a:srgbClr val="0C377B"/>
                </a:solidFill>
                <a:latin typeface="Symbol" panose="05050102010706020507" pitchFamily="18" charset="2"/>
              </a:rPr>
              <a:t>F</a:t>
            </a:r>
            <a:r>
              <a:rPr lang="en-GB" sz="1100" b="1" dirty="0" smtClean="0">
                <a:solidFill>
                  <a:srgbClr val="0C377B"/>
                </a:solidFill>
              </a:rPr>
              <a:t>NE</a:t>
            </a:r>
            <a:endParaRPr lang="en-GB" sz="1100" b="1" dirty="0">
              <a:solidFill>
                <a:srgbClr val="0C377B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8935" y="3438545"/>
            <a:ext cx="1080120" cy="2616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rgbClr val="0C377B"/>
                </a:solidFill>
              </a:rPr>
              <a:t>VEPP2000</a:t>
            </a:r>
            <a:endParaRPr lang="en-GB" sz="1100" b="1" dirty="0">
              <a:solidFill>
                <a:srgbClr val="0C377B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3532626"/>
            <a:ext cx="7209098" cy="1938992"/>
          </a:xfrm>
          <a:prstGeom prst="rect">
            <a:avLst/>
          </a:prstGeom>
          <a:solidFill>
            <a:srgbClr val="FFFF00">
              <a:alpha val="7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0000CC"/>
                </a:solidFill>
                <a:latin typeface="Calibri"/>
              </a:rPr>
              <a:t>c</a:t>
            </a:r>
            <a:r>
              <a:rPr lang="en-GB" sz="4000" b="1" dirty="0" smtClean="0">
                <a:solidFill>
                  <a:srgbClr val="0000CC"/>
                </a:solidFill>
                <a:latin typeface="Calibri"/>
              </a:rPr>
              <a:t>ombining successful ingredients of recent colliders → extremely high luminosity at high energies </a:t>
            </a:r>
            <a:endParaRPr lang="en-GB" sz="40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64818" y="968529"/>
            <a:ext cx="1982594" cy="5109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alibri"/>
              </a:rPr>
              <a:t>LEP: </a:t>
            </a:r>
          </a:p>
          <a:p>
            <a:r>
              <a:rPr lang="en-GB" b="1" dirty="0" smtClean="0">
                <a:latin typeface="Calibri"/>
              </a:rPr>
              <a:t>    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high energy</a:t>
            </a:r>
          </a:p>
          <a:p>
            <a:r>
              <a:rPr lang="en-GB" b="1" dirty="0" smtClean="0">
                <a:latin typeface="Calibri"/>
              </a:rPr>
              <a:t>     SR effects </a:t>
            </a:r>
          </a:p>
          <a:p>
            <a:endParaRPr lang="en-GB" sz="1000" b="1" dirty="0" smtClean="0">
              <a:latin typeface="Calibri"/>
            </a:endParaRPr>
          </a:p>
          <a:p>
            <a:r>
              <a:rPr lang="de-AT" b="1" i="1" dirty="0" smtClean="0">
                <a:latin typeface="Calibri"/>
              </a:rPr>
              <a:t>B-factories:</a:t>
            </a:r>
            <a:endParaRPr lang="en-GB" b="1" i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KEKB &amp; PEP-II:</a:t>
            </a:r>
          </a:p>
          <a:p>
            <a:pPr defTabSz="266700"/>
            <a:r>
              <a:rPr lang="en-GB" b="1" dirty="0" smtClean="0">
                <a:latin typeface="Calibri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high beam </a:t>
            </a:r>
          </a:p>
          <a:p>
            <a:pPr defTabSz="266700"/>
            <a:r>
              <a:rPr lang="en-GB" b="1" dirty="0">
                <a:solidFill>
                  <a:srgbClr val="FF0000"/>
                </a:solidFill>
                <a:latin typeface="Calibri"/>
              </a:rPr>
              <a:t>	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currents</a:t>
            </a:r>
            <a:endParaRPr lang="en-GB" b="1" dirty="0" smtClean="0">
              <a:latin typeface="Calibri"/>
            </a:endParaRPr>
          </a:p>
          <a:p>
            <a:pPr defTabSz="266700"/>
            <a:r>
              <a:rPr lang="en-GB" b="1" dirty="0">
                <a:latin typeface="Calibri"/>
              </a:rPr>
              <a:t>	</a:t>
            </a:r>
            <a:r>
              <a:rPr lang="en-GB" b="1" dirty="0" smtClean="0">
                <a:latin typeface="Calibri"/>
              </a:rPr>
              <a:t>top-up injection</a:t>
            </a:r>
          </a:p>
          <a:p>
            <a:pPr defTabSz="266700"/>
            <a:r>
              <a:rPr lang="en-GB" b="1" dirty="0" smtClean="0">
                <a:latin typeface="Calibri"/>
              </a:rPr>
              <a:t>DAFNE: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crab waist </a:t>
            </a:r>
          </a:p>
          <a:p>
            <a:endParaRPr lang="de-AT" sz="1000" b="1" i="1" dirty="0" smtClean="0">
              <a:latin typeface="Calibri"/>
            </a:endParaRPr>
          </a:p>
          <a:p>
            <a:r>
              <a:rPr lang="de-AT" b="1" i="1" dirty="0" smtClean="0">
                <a:latin typeface="Calibri"/>
              </a:rPr>
              <a:t>Super B-factories</a:t>
            </a:r>
            <a:endParaRPr lang="en-GB" b="1" i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S-KEKB: 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low </a:t>
            </a:r>
            <a:r>
              <a:rPr lang="en-GB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GB" b="1" baseline="-25000" dirty="0" smtClean="0">
                <a:solidFill>
                  <a:srgbClr val="FF0000"/>
                </a:solidFill>
                <a:latin typeface="Calibri"/>
              </a:rPr>
              <a:t>y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*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KEKB:</a:t>
            </a:r>
            <a:r>
              <a:rPr lang="en-GB" b="1" i="1" dirty="0" smtClean="0">
                <a:latin typeface="Calibri"/>
              </a:rPr>
              <a:t> e</a:t>
            </a:r>
            <a:r>
              <a:rPr lang="en-GB" b="1" baseline="30000" dirty="0" smtClean="0">
                <a:latin typeface="Calibri"/>
              </a:rPr>
              <a:t>+</a:t>
            </a:r>
            <a:r>
              <a:rPr lang="en-GB" b="1" dirty="0" smtClean="0">
                <a:latin typeface="Calibri"/>
              </a:rPr>
              <a:t> source </a:t>
            </a:r>
          </a:p>
          <a:p>
            <a:endParaRPr lang="en-GB" b="1" dirty="0" smtClean="0">
              <a:latin typeface="Calibri"/>
            </a:endParaRPr>
          </a:p>
          <a:p>
            <a:r>
              <a:rPr lang="en-GB" b="1" dirty="0" smtClean="0">
                <a:latin typeface="Calibri"/>
              </a:rPr>
              <a:t>HERA, LEP, RHIC: </a:t>
            </a:r>
          </a:p>
          <a:p>
            <a:r>
              <a:rPr lang="en-GB" b="1" dirty="0" smtClean="0">
                <a:latin typeface="Calibri"/>
              </a:rPr>
              <a:t>       spin </a:t>
            </a:r>
          </a:p>
          <a:p>
            <a:pPr defTabSz="355600"/>
            <a:r>
              <a:rPr lang="en-GB" b="1" dirty="0">
                <a:latin typeface="Calibri"/>
              </a:rPr>
              <a:t>	</a:t>
            </a:r>
            <a:r>
              <a:rPr lang="en-GB" b="1" dirty="0" smtClean="0">
                <a:latin typeface="Calibri"/>
              </a:rPr>
              <a:t>gymnastics 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                </a:t>
            </a: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</a:t>
            </a:r>
            <a:r>
              <a:rPr lang="en-US" sz="3200" dirty="0"/>
              <a:t>exploits lessons &amp; recipes 		from past </a:t>
            </a:r>
            <a:r>
              <a:rPr lang="en-US" sz="3200" dirty="0" err="1"/>
              <a:t>e</a:t>
            </a:r>
            <a:r>
              <a:rPr lang="en-US" sz="3200" baseline="30000" dirty="0" err="1"/>
              <a:t>+</a:t>
            </a:r>
            <a:r>
              <a:rPr lang="en-US" sz="3200" dirty="0" err="1"/>
              <a:t>e</a:t>
            </a:r>
            <a:r>
              <a:rPr lang="en-US" sz="3200" baseline="30000" dirty="0"/>
              <a:t>- </a:t>
            </a:r>
            <a:r>
              <a:rPr lang="en-US" sz="3200" dirty="0"/>
              <a:t>and </a:t>
            </a:r>
            <a:r>
              <a:rPr lang="en-US" sz="3200" i="1" dirty="0"/>
              <a:t>pp</a:t>
            </a:r>
            <a:r>
              <a:rPr lang="en-US" sz="3200" dirty="0"/>
              <a:t> colliders</a:t>
            </a:r>
          </a:p>
        </p:txBody>
      </p:sp>
      <p:pic>
        <p:nvPicPr>
          <p:cNvPr id="2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4785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optics design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096648" y="2404380"/>
            <a:ext cx="6842475" cy="3750167"/>
            <a:chOff x="1043608" y="1711387"/>
            <a:chExt cx="6842475" cy="4478099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1043608" y="1711387"/>
              <a:ext cx="6842475" cy="4478099"/>
              <a:chOff x="1043769" y="1291363"/>
              <a:chExt cx="7485411" cy="4898872"/>
            </a:xfrm>
          </p:grpSpPr>
          <p:pic>
            <p:nvPicPr>
              <p:cNvPr id="19" name="ScreenShot 2016-04-05 6.13.28 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11014" t="20397" r="6725" b="13717"/>
              <a:stretch>
                <a:fillRect/>
              </a:stretch>
            </p:blipFill>
            <p:spPr>
              <a:xfrm>
                <a:off x="1043769" y="1291363"/>
                <a:ext cx="7485411" cy="489887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0" name="Shape 158"/>
              <p:cNvSpPr/>
              <p:nvPr/>
            </p:nvSpPr>
            <p:spPr>
              <a:xfrm>
                <a:off x="4488386" y="3381450"/>
                <a:ext cx="327929" cy="415609"/>
              </a:xfrm>
              <a:prstGeom prst="rect">
                <a:avLst/>
              </a:prstGeom>
              <a:gradFill flip="none" rotWithShape="1">
                <a:gsLst>
                  <a:gs pos="0">
                    <a:srgbClr val="FEFDFF"/>
                  </a:gs>
                  <a:gs pos="0">
                    <a:srgbClr val="00C615"/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 sz="24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 algn="ctr" defTabSz="410751" hangingPunct="0"/>
                <a:r>
                  <a:rPr sz="2000" kern="0" dirty="0">
                    <a:solidFill>
                      <a:srgbClr val="000000"/>
                    </a:solidFill>
                  </a:rPr>
                  <a:t>IP</a:t>
                </a:r>
              </a:p>
            </p:txBody>
          </p:sp>
          <p:sp>
            <p:nvSpPr>
              <p:cNvPr id="21" name="Shape 159"/>
              <p:cNvSpPr/>
              <p:nvPr/>
            </p:nvSpPr>
            <p:spPr>
              <a:xfrm flipV="1">
                <a:off x="2528601" y="1329668"/>
                <a:ext cx="1" cy="4034375"/>
              </a:xfrm>
              <a:prstGeom prst="line">
                <a:avLst/>
              </a:prstGeom>
              <a:noFill/>
              <a:ln w="25400" cap="flat">
                <a:solidFill>
                  <a:srgbClr val="C2BB4E"/>
                </a:solidFill>
                <a:prstDash val="sysDot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400"/>
                </a:pPr>
                <a:endParaRPr sz="1687" kern="0">
                  <a:solidFill>
                    <a:srgbClr val="000000"/>
                  </a:solidFill>
                  <a:latin typeface="ヒラギノ角ゴ ProN W3"/>
                  <a:sym typeface="ヒラギノ角ゴ ProN W3"/>
                </a:endParaRPr>
              </a:p>
            </p:txBody>
          </p:sp>
          <p:sp>
            <p:nvSpPr>
              <p:cNvPr id="22" name="Shape 160"/>
              <p:cNvSpPr/>
              <p:nvPr/>
            </p:nvSpPr>
            <p:spPr>
              <a:xfrm>
                <a:off x="2027020" y="3696324"/>
                <a:ext cx="1616291" cy="714376"/>
              </a:xfrm>
              <a:prstGeom prst="rightArrow">
                <a:avLst>
                  <a:gd name="adj1" fmla="val 46812"/>
                  <a:gd name="adj2" fmla="val 77336"/>
                </a:avLst>
              </a:prstGeom>
              <a:blipFill rotWithShape="1">
                <a:blip r:embed="rId5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noAutofit/>
              </a:bodyPr>
              <a:lstStyle>
                <a:lvl1pPr>
                  <a:defRPr sz="24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Helvetica Neue"/>
                  </a:defRPr>
                </a:lvl1pPr>
              </a:lstStyle>
              <a:p>
                <a:pPr algn="ctr" defTabSz="410751" hangingPunct="0"/>
                <a:r>
                  <a:rPr sz="1687" kern="0" dirty="0">
                    <a:latin typeface="Helvetica Neue"/>
                  </a:rPr>
                  <a:t>Beam</a:t>
                </a:r>
              </a:p>
            </p:txBody>
          </p:sp>
          <p:sp>
            <p:nvSpPr>
              <p:cNvPr id="23" name="Shape 161"/>
              <p:cNvSpPr/>
              <p:nvPr/>
            </p:nvSpPr>
            <p:spPr>
              <a:xfrm flipV="1">
                <a:off x="3250389" y="1300516"/>
                <a:ext cx="1" cy="4034375"/>
              </a:xfrm>
              <a:prstGeom prst="line">
                <a:avLst/>
              </a:prstGeom>
              <a:noFill/>
              <a:ln w="25400" cap="flat">
                <a:solidFill>
                  <a:srgbClr val="C2BB4E"/>
                </a:solidFill>
                <a:prstDash val="sysDot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400"/>
                </a:pPr>
                <a:endParaRPr sz="1687" kern="0">
                  <a:solidFill>
                    <a:srgbClr val="000000"/>
                  </a:solidFill>
                  <a:latin typeface="ヒラギノ角ゴ ProN W3"/>
                  <a:sym typeface="ヒラギノ角ゴ ProN W3"/>
                </a:endParaRPr>
              </a:p>
            </p:txBody>
          </p:sp>
          <p:sp>
            <p:nvSpPr>
              <p:cNvPr id="24" name="Shape 162"/>
              <p:cNvSpPr/>
              <p:nvPr/>
            </p:nvSpPr>
            <p:spPr>
              <a:xfrm>
                <a:off x="1908805" y="1328981"/>
                <a:ext cx="2207152" cy="482949"/>
              </a:xfrm>
              <a:prstGeom prst="rect">
                <a:avLst/>
              </a:prstGeom>
              <a:gradFill flip="none" rotWithShape="1">
                <a:gsLst>
                  <a:gs pos="0">
                    <a:srgbClr val="FEFDFF"/>
                  </a:gs>
                  <a:gs pos="100000">
                    <a:srgbClr val="CBBF00">
                      <a:alpha val="57820"/>
                    </a:srgb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5719" tIns="35719" rIns="35719" bIns="35719" numCol="1" anchor="ctr">
                <a:spAutoFit/>
              </a:bodyPr>
              <a:lstStyle/>
              <a:p>
                <a:pPr algn="ctr" defTabSz="410751" hangingPunct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1200" kern="0" dirty="0">
                    <a:solidFill>
                      <a:srgbClr val="000000"/>
                    </a:solidFill>
                    <a:latin typeface="+mj-lt"/>
                    <a:cs typeface="Times New Roman"/>
                    <a:sym typeface="Times New Roman"/>
                  </a:rPr>
                  <a:t>Local chromaticity correction</a:t>
                </a:r>
              </a:p>
              <a:p>
                <a:pPr algn="ctr" defTabSz="410751" hangingPunct="0">
                  <a:defRPr sz="1800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rPr sz="1200" kern="0" dirty="0">
                    <a:solidFill>
                      <a:srgbClr val="000000"/>
                    </a:solidFill>
                    <a:latin typeface="+mj-lt"/>
                    <a:cs typeface="Times New Roman"/>
                    <a:sym typeface="Times New Roman"/>
                  </a:rPr>
                  <a:t>+ crab waist </a:t>
                </a:r>
                <a:r>
                  <a:rPr sz="1200" kern="0" dirty="0" err="1">
                    <a:solidFill>
                      <a:srgbClr val="000000"/>
                    </a:solidFill>
                    <a:latin typeface="+mj-lt"/>
                    <a:cs typeface="Times New Roman"/>
                    <a:sym typeface="Times New Roman"/>
                  </a:rPr>
                  <a:t>sextupoles</a:t>
                </a:r>
                <a:r>
                  <a:rPr sz="1200" kern="0" dirty="0">
                    <a:solidFill>
                      <a:srgbClr val="000000"/>
                    </a:solidFill>
                    <a:latin typeface="+mj-lt"/>
                    <a:cs typeface="Times New Roman"/>
                    <a:sym typeface="Times New Roman"/>
                  </a:rPr>
                  <a:t> </a:t>
                </a:r>
              </a:p>
            </p:txBody>
          </p:sp>
          <p:sp>
            <p:nvSpPr>
              <p:cNvPr id="25" name="Shape 163"/>
              <p:cNvSpPr/>
              <p:nvPr/>
            </p:nvSpPr>
            <p:spPr>
              <a:xfrm flipV="1">
                <a:off x="4997660" y="1313194"/>
                <a:ext cx="1" cy="4034375"/>
              </a:xfrm>
              <a:prstGeom prst="line">
                <a:avLst/>
              </a:prstGeom>
              <a:noFill/>
              <a:ln w="25400" cap="flat">
                <a:solidFill>
                  <a:srgbClr val="C2BB4E"/>
                </a:solidFill>
                <a:prstDash val="sysDot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400"/>
                </a:pPr>
                <a:endParaRPr sz="1687" kern="0">
                  <a:solidFill>
                    <a:srgbClr val="000000"/>
                  </a:solidFill>
                  <a:latin typeface="ヒラギノ角ゴ ProN W3"/>
                  <a:sym typeface="ヒラギノ角ゴ ProN W3"/>
                </a:endParaRPr>
              </a:p>
            </p:txBody>
          </p:sp>
          <p:sp>
            <p:nvSpPr>
              <p:cNvPr id="26" name="Shape 164"/>
              <p:cNvSpPr/>
              <p:nvPr/>
            </p:nvSpPr>
            <p:spPr>
              <a:xfrm flipV="1">
                <a:off x="5506652" y="1313194"/>
                <a:ext cx="1" cy="4034375"/>
              </a:xfrm>
              <a:prstGeom prst="line">
                <a:avLst/>
              </a:prstGeom>
              <a:noFill/>
              <a:ln w="25400" cap="flat">
                <a:solidFill>
                  <a:srgbClr val="C2BB4E"/>
                </a:solidFill>
                <a:prstDash val="sysDot"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algn="ctr" defTabSz="410751" hangingPunct="0">
                  <a:defRPr sz="2400"/>
                </a:pPr>
                <a:endParaRPr sz="1687" kern="0">
                  <a:solidFill>
                    <a:srgbClr val="000000"/>
                  </a:solidFill>
                  <a:latin typeface="ヒラギノ角ゴ ProN W3"/>
                  <a:sym typeface="ヒラギノ角ゴ ProN W3"/>
                </a:endParaRPr>
              </a:p>
            </p:txBody>
          </p:sp>
        </p:grpSp>
        <p:sp>
          <p:nvSpPr>
            <p:cNvPr id="29" name="Shape 162"/>
            <p:cNvSpPr/>
            <p:nvPr/>
          </p:nvSpPr>
          <p:spPr>
            <a:xfrm>
              <a:off x="4570648" y="1747185"/>
              <a:ext cx="2017576" cy="441468"/>
            </a:xfrm>
            <a:prstGeom prst="rect">
              <a:avLst/>
            </a:prstGeom>
            <a:gradFill flip="none" rotWithShape="1">
              <a:gsLst>
                <a:gs pos="0">
                  <a:srgbClr val="FEFDFF"/>
                </a:gs>
                <a:gs pos="100000">
                  <a:srgbClr val="CBBF00">
                    <a:alpha val="57820"/>
                  </a:srgbClr>
                </a:gs>
              </a:gsLst>
              <a:lin ang="5400000" scaled="0"/>
            </a:gra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9" tIns="35719" rIns="35719" bIns="35719" numCol="1" anchor="ctr">
              <a:spAutoFit/>
            </a:bodyPr>
            <a:lstStyle/>
            <a:p>
              <a:pPr algn="ctr" defTabSz="410751" hangingPunct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1200" kern="0" dirty="0">
                  <a:solidFill>
                    <a:srgbClr val="000000"/>
                  </a:solidFill>
                  <a:latin typeface="+mj-lt"/>
                  <a:cs typeface="Times New Roman"/>
                  <a:sym typeface="Times New Roman"/>
                </a:rPr>
                <a:t>Local chromaticity correction</a:t>
              </a:r>
            </a:p>
            <a:p>
              <a:pPr algn="ctr" defTabSz="410751" hangingPunct="0">
                <a:defRPr sz="18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rPr sz="1200" kern="0" dirty="0">
                  <a:solidFill>
                    <a:srgbClr val="000000"/>
                  </a:solidFill>
                  <a:latin typeface="+mj-lt"/>
                  <a:cs typeface="Times New Roman"/>
                  <a:sym typeface="Times New Roman"/>
                </a:rPr>
                <a:t>+ crab waist </a:t>
              </a:r>
              <a:r>
                <a:rPr sz="1200" kern="0" dirty="0" err="1">
                  <a:solidFill>
                    <a:srgbClr val="000000"/>
                  </a:solidFill>
                  <a:latin typeface="+mj-lt"/>
                  <a:cs typeface="Times New Roman"/>
                  <a:sym typeface="Times New Roman"/>
                </a:rPr>
                <a:t>sextupoles</a:t>
              </a:r>
              <a:r>
                <a:rPr sz="1200" kern="0" dirty="0">
                  <a:solidFill>
                    <a:srgbClr val="000000"/>
                  </a:solidFill>
                  <a:latin typeface="+mj-lt"/>
                  <a:cs typeface="Times New Roman"/>
                  <a:sym typeface="Times New Roman"/>
                </a:rPr>
                <a:t> 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07503" y="980728"/>
            <a:ext cx="9039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000" b="1" dirty="0" smtClean="0">
                <a:solidFill>
                  <a:srgbClr val="FF0000"/>
                </a:solidFill>
              </a:rPr>
              <a:t>Optics design for all working points achieving baseline performance 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Interaction region: asymmetric optics design</a:t>
            </a:r>
            <a:endParaRPr lang="en-GB" sz="2000" dirty="0" smtClean="0"/>
          </a:p>
          <a:p>
            <a:pPr marL="228600" indent="-228600">
              <a:buSzPct val="100000"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sz="2000" dirty="0" smtClean="0">
                <a:latin typeface="+mj-lt"/>
              </a:rPr>
              <a:t>Synchrotron </a:t>
            </a:r>
            <a:r>
              <a:rPr lang="en-GB" sz="2000" dirty="0">
                <a:latin typeface="+mj-lt"/>
              </a:rPr>
              <a:t>radiation from </a:t>
            </a:r>
            <a:r>
              <a:rPr lang="en-GB" sz="2000" dirty="0" smtClean="0">
                <a:latin typeface="+mj-lt"/>
              </a:rPr>
              <a:t>upstream </a:t>
            </a:r>
            <a:r>
              <a:rPr lang="en-GB" sz="2000" dirty="0">
                <a:latin typeface="+mj-lt"/>
              </a:rPr>
              <a:t>dipoles </a:t>
            </a:r>
            <a:r>
              <a:rPr lang="en-GB" sz="2000" dirty="0" smtClean="0">
                <a:latin typeface="+mj-lt"/>
              </a:rPr>
              <a:t>&lt;100 </a:t>
            </a:r>
            <a:r>
              <a:rPr lang="en-GB" sz="2000" dirty="0" err="1">
                <a:latin typeface="+mj-lt"/>
              </a:rPr>
              <a:t>keV</a:t>
            </a:r>
            <a:r>
              <a:rPr lang="en-GB" sz="2000" dirty="0">
                <a:latin typeface="+mj-lt"/>
              </a:rPr>
              <a:t> up to 450 m from </a:t>
            </a:r>
            <a:r>
              <a:rPr lang="en-GB" sz="2000" dirty="0" smtClean="0">
                <a:latin typeface="+mj-lt"/>
              </a:rPr>
              <a:t>IP</a:t>
            </a:r>
            <a:endParaRPr lang="en-GB" sz="2000" dirty="0">
              <a:latin typeface="+mj-lt"/>
            </a:endParaRPr>
          </a:p>
          <a:p>
            <a:pPr marL="228600" indent="-228600">
              <a:buSzPct val="100000"/>
              <a:buChar char="•"/>
              <a:defRPr sz="22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lang="en-GB" sz="2000" dirty="0">
                <a:latin typeface="+mj-lt"/>
              </a:rPr>
              <a:t>Dynamic aperture </a:t>
            </a:r>
            <a:r>
              <a:rPr lang="en-GB" sz="2000" dirty="0" smtClean="0">
                <a:latin typeface="+mj-lt"/>
              </a:rPr>
              <a:t>&amp; </a:t>
            </a:r>
            <a:r>
              <a:rPr lang="en-GB" sz="2000" dirty="0">
                <a:latin typeface="+mj-lt"/>
              </a:rPr>
              <a:t>momentum acceptance requirements </a:t>
            </a:r>
            <a:r>
              <a:rPr lang="en-GB" sz="2000" dirty="0" smtClean="0">
                <a:latin typeface="+mj-lt"/>
              </a:rPr>
              <a:t>fulfilled at all WPs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84490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kern="0" dirty="0" smtClean="0"/>
              <a:t>              </a:t>
            </a:r>
            <a:r>
              <a:rPr lang="en-US" dirty="0" smtClean="0"/>
              <a:t>FCC-</a:t>
            </a:r>
            <a:r>
              <a:rPr lang="en-US" dirty="0" err="1" smtClean="0"/>
              <a:t>ee</a:t>
            </a:r>
            <a:r>
              <a:rPr lang="en-US" dirty="0" smtClean="0"/>
              <a:t> MDI </a:t>
            </a:r>
            <a:r>
              <a:rPr lang="en-US" dirty="0" err="1" smtClean="0"/>
              <a:t>optimisation</a:t>
            </a:r>
            <a:endParaRPr lang="en-US" kern="0" dirty="0"/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5496" y="1273984"/>
            <a:ext cx="4896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 smtClean="0"/>
              <a:t>MDI work focused on optimization of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 </a:t>
            </a:r>
            <a:r>
              <a:rPr lang="en-GB" sz="2000" b="1" i="1" dirty="0" smtClean="0"/>
              <a:t>l</a:t>
            </a:r>
            <a:r>
              <a:rPr lang="en-GB" sz="2000" b="1" dirty="0" smtClean="0"/>
              <a:t>*, IR quadrupole design</a:t>
            </a:r>
            <a:r>
              <a:rPr lang="en-GB" sz="2000" dirty="0" smtClean="0"/>
              <a:t>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Detector, compensation solenoid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 smtClean="0"/>
              <a:t>SR </a:t>
            </a:r>
            <a:r>
              <a:rPr lang="en-GB" sz="2000" b="1" dirty="0"/>
              <a:t>masking </a:t>
            </a:r>
            <a:r>
              <a:rPr lang="en-GB" sz="2000" b="1" dirty="0" smtClean="0"/>
              <a:t>and chamber </a:t>
            </a:r>
            <a:r>
              <a:rPr lang="en-GB" sz="2000" b="1" dirty="0"/>
              <a:t>layout</a:t>
            </a:r>
          </a:p>
          <a:p>
            <a:endParaRPr lang="en-GB" sz="20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" t="3057" r="1526" b="3621"/>
          <a:stretch/>
        </p:blipFill>
        <p:spPr>
          <a:xfrm>
            <a:off x="19167" y="3438452"/>
            <a:ext cx="4057814" cy="272685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980" y="4529313"/>
            <a:ext cx="2150151" cy="16359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67944" y="4552691"/>
            <a:ext cx="2168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CERN model of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CCT IR quadrupole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3826" y="4519878"/>
            <a:ext cx="2940174" cy="164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301229" y="4529313"/>
            <a:ext cx="2745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BINP prototype IR </a:t>
            </a:r>
            <a:r>
              <a:rPr lang="en-GB" dirty="0" err="1" smtClean="0">
                <a:solidFill>
                  <a:schemeClr val="bg1"/>
                </a:solidFill>
              </a:rPr>
              <a:t>quadr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7146" y="5824714"/>
            <a:ext cx="20392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2 cm aperture, 100 T/m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997532"/>
            <a:ext cx="4596660" cy="352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00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200" kern="0" dirty="0" smtClean="0"/>
              <a:t>                  Efficient 2-in-1 </a:t>
            </a:r>
            <a:r>
              <a:rPr lang="en-US" sz="3200" dirty="0"/>
              <a:t>FCC-ee arc magnets</a:t>
            </a:r>
            <a:endParaRPr lang="en-US" sz="3200" kern="0" dirty="0"/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4" y="1025032"/>
            <a:ext cx="5225226" cy="254219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9952" y="2780928"/>
            <a:ext cx="5616624" cy="3509003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292080" y="1124744"/>
            <a:ext cx="27655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Dipole: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 twin </a:t>
            </a:r>
            <a:r>
              <a:rPr lang="en-GB" sz="2000" dirty="0">
                <a:solidFill>
                  <a:srgbClr val="0C377B"/>
                </a:solidFill>
              </a:rPr>
              <a:t>aperture yoke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single </a:t>
            </a:r>
            <a:r>
              <a:rPr lang="en-GB" sz="2000" dirty="0" err="1">
                <a:solidFill>
                  <a:srgbClr val="0C377B"/>
                </a:solidFill>
              </a:rPr>
              <a:t>busbars</a:t>
            </a:r>
            <a:r>
              <a:rPr lang="en-GB" sz="2000" dirty="0">
                <a:solidFill>
                  <a:srgbClr val="0C377B"/>
                </a:solidFill>
              </a:rPr>
              <a:t> as coils</a:t>
            </a:r>
          </a:p>
        </p:txBody>
      </p:sp>
      <p:sp>
        <p:nvSpPr>
          <p:cNvPr id="36" name="Rectangle 35"/>
          <p:cNvSpPr/>
          <p:nvPr/>
        </p:nvSpPr>
        <p:spPr>
          <a:xfrm>
            <a:off x="64592" y="4221088"/>
            <a:ext cx="4291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C377B"/>
                </a:solidFill>
              </a:rPr>
              <a:t>N</a:t>
            </a:r>
            <a:r>
              <a:rPr lang="en-GB" b="1" dirty="0" smtClean="0">
                <a:solidFill>
                  <a:srgbClr val="0C377B"/>
                </a:solidFill>
              </a:rPr>
              <a:t>ovel </a:t>
            </a:r>
            <a:r>
              <a:rPr lang="en-GB" b="1" dirty="0">
                <a:solidFill>
                  <a:srgbClr val="0C377B"/>
                </a:solidFill>
              </a:rPr>
              <a:t>arrangements </a:t>
            </a:r>
            <a:r>
              <a:rPr lang="en-GB" b="1" dirty="0" smtClean="0">
                <a:solidFill>
                  <a:srgbClr val="0C377B"/>
                </a:solidFill>
              </a:rPr>
              <a:t>allow </a:t>
            </a:r>
            <a:r>
              <a:rPr lang="en-GB" b="1" dirty="0">
                <a:solidFill>
                  <a:srgbClr val="0C377B"/>
                </a:solidFill>
              </a:rPr>
              <a:t>for considerable  savings in Ampere-turns and power </a:t>
            </a:r>
            <a:r>
              <a:rPr lang="en-GB" b="1" dirty="0" smtClean="0">
                <a:solidFill>
                  <a:srgbClr val="0C377B"/>
                </a:solidFill>
              </a:rPr>
              <a:t>consumption</a:t>
            </a:r>
            <a:endParaRPr lang="en-GB" b="1" dirty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 dirty="0" smtClean="0">
              <a:solidFill>
                <a:srgbClr val="0C377B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C377B"/>
                </a:solidFill>
              </a:rPr>
              <a:t>L</a:t>
            </a:r>
            <a:r>
              <a:rPr lang="en-GB" b="1" dirty="0" smtClean="0">
                <a:solidFill>
                  <a:srgbClr val="0C377B"/>
                </a:solidFill>
              </a:rPr>
              <a:t>ess </a:t>
            </a:r>
            <a:r>
              <a:rPr lang="en-GB" b="1" dirty="0">
                <a:solidFill>
                  <a:srgbClr val="0C377B"/>
                </a:solidFill>
              </a:rPr>
              <a:t>units to manufacture, transport, install, align, remove,…</a:t>
            </a:r>
          </a:p>
          <a:p>
            <a:endParaRPr lang="en-GB" dirty="0">
              <a:solidFill>
                <a:srgbClr val="0C377B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481624" y="2204864"/>
            <a:ext cx="21948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C377B"/>
                </a:solidFill>
              </a:rPr>
              <a:t>Quadrupole:</a:t>
            </a:r>
            <a:r>
              <a:rPr lang="en-GB" sz="2000" dirty="0" smtClean="0">
                <a:solidFill>
                  <a:srgbClr val="0C377B"/>
                </a:solidFill>
              </a:rPr>
              <a:t> </a:t>
            </a:r>
          </a:p>
          <a:p>
            <a:r>
              <a:rPr lang="en-GB" sz="2000" dirty="0" smtClean="0">
                <a:solidFill>
                  <a:srgbClr val="0C377B"/>
                </a:solidFill>
              </a:rPr>
              <a:t>twin </a:t>
            </a:r>
            <a:r>
              <a:rPr lang="en-GB" sz="2000" dirty="0">
                <a:solidFill>
                  <a:srgbClr val="0C377B"/>
                </a:solidFill>
              </a:rPr>
              <a:t>2-in-1 </a:t>
            </a:r>
            <a:r>
              <a:rPr lang="en-GB" sz="2000" dirty="0" smtClean="0">
                <a:solidFill>
                  <a:srgbClr val="0C377B"/>
                </a:solidFill>
              </a:rPr>
              <a:t>design</a:t>
            </a:r>
            <a:endParaRPr lang="en-GB" sz="2000" dirty="0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1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lang="en-US" sz="3200" noProof="0" dirty="0" smtClean="0"/>
              <a:t>RF </a:t>
            </a:r>
            <a:r>
              <a:rPr lang="en-US" sz="3200" dirty="0" smtClean="0"/>
              <a:t>system requirements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174598" y="1867972"/>
            <a:ext cx="4037362" cy="3073196"/>
            <a:chOff x="174598" y="1856622"/>
            <a:chExt cx="4037362" cy="3073196"/>
          </a:xfrm>
        </p:grpSpPr>
        <p:graphicFrame>
          <p:nvGraphicFramePr>
            <p:cNvPr id="49" name="Table 124"/>
            <p:cNvGraphicFramePr/>
            <p:nvPr>
              <p:extLst>
                <p:ext uri="{D42A27DB-BD31-4B8C-83A1-F6EECF244321}">
                  <p14:modId xmlns:p14="http://schemas.microsoft.com/office/powerpoint/2010/main" val="3869570436"/>
                </p:ext>
              </p:extLst>
            </p:nvPr>
          </p:nvGraphicFramePr>
          <p:xfrm>
            <a:off x="174598" y="2309923"/>
            <a:ext cx="4037362" cy="2135508"/>
          </p:xfrm>
          <a:graphic>
            <a:graphicData uri="http://schemas.openxmlformats.org/drawingml/2006/table">
              <a:tbl>
                <a:tblPr firstRow="1" firstCol="1"/>
                <a:tblGrid>
                  <a:gridCol w="591592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709507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  <a:gridCol w="1027601">
                    <a:extLst>
                      <a:ext uri="{9D8B030D-6E8A-4147-A177-3AD203B41FA5}">
                        <a16:colId xmlns:a16="http://schemas.microsoft.com/office/drawing/2014/main" val="20002"/>
                      </a:ext>
                    </a:extLst>
                  </a:gridCol>
                  <a:gridCol w="570383">
                    <a:extLst>
                      <a:ext uri="{9D8B030D-6E8A-4147-A177-3AD203B41FA5}">
                        <a16:colId xmlns:a16="http://schemas.microsoft.com/office/drawing/2014/main" val="20003"/>
                      </a:ext>
                    </a:extLst>
                  </a:gridCol>
                  <a:gridCol w="1138279">
                    <a:extLst>
                      <a:ext uri="{9D8B030D-6E8A-4147-A177-3AD203B41FA5}">
                        <a16:colId xmlns:a16="http://schemas.microsoft.com/office/drawing/2014/main" val="20005"/>
                      </a:ext>
                    </a:extLst>
                  </a:gridCol>
                </a:tblGrid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sz="1504">
                            <a:sym typeface="Helvetica"/>
                          </a:defRPr>
                        </a:pPr>
                        <a:endParaRPr sz="1600" dirty="0"/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 smtClean="0">
                            <a:sym typeface="Helvetica"/>
                          </a:rPr>
                          <a:t>V</a:t>
                        </a:r>
                        <a:r>
                          <a:rPr lang="de-AT" sz="1600" b="1" baseline="-25000" dirty="0" smtClean="0">
                            <a:sym typeface="Helvetica"/>
                          </a:rPr>
                          <a:t>total</a:t>
                        </a:r>
                      </a:p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de-AT" sz="1600" b="1" dirty="0" smtClean="0">
                            <a:sym typeface="Helvetica"/>
                          </a:rPr>
                          <a:t>GV</a:t>
                        </a: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 err="1" smtClean="0">
                            <a:sym typeface="Helvetica"/>
                          </a:rPr>
                          <a:t>n</a:t>
                        </a:r>
                        <a:r>
                          <a:rPr sz="1600" b="1" baseline="-25000" dirty="0" err="1" smtClean="0">
                            <a:sym typeface="Helvetica"/>
                          </a:rPr>
                          <a:t>bunch</a:t>
                        </a:r>
                        <a:r>
                          <a:rPr lang="de-AT" sz="1600" b="1" baseline="-25000" dirty="0" smtClean="0">
                            <a:sym typeface="Helvetica"/>
                          </a:rPr>
                          <a:t>es</a:t>
                        </a:r>
                      </a:p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 err="1" smtClean="0">
                            <a:sym typeface="Helvetica"/>
                          </a:rPr>
                          <a:t>I</a:t>
                        </a:r>
                        <a:r>
                          <a:rPr sz="1600" b="1" baseline="-25000" dirty="0" err="1" smtClean="0">
                            <a:sym typeface="Helvetica"/>
                          </a:rPr>
                          <a:t>beam</a:t>
                        </a:r>
                        <a:r>
                          <a:rPr lang="de-AT" sz="1600" b="1" baseline="-25000" dirty="0" smtClean="0">
                            <a:sym typeface="Helvetica"/>
                          </a:rPr>
                          <a:t> </a:t>
                        </a:r>
                        <a:r>
                          <a:rPr lang="de-AT" sz="1600" b="1" baseline="0" dirty="0" smtClean="0">
                            <a:sym typeface="Helvetica"/>
                          </a:rPr>
                          <a:t>mA</a:t>
                        </a:r>
                        <a:endParaRPr sz="1600" b="1" baseline="0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de-AT" sz="1600" b="1" dirty="0" smtClean="0">
                            <a:latin typeface="Symbol" panose="05050102010706020507" pitchFamily="18" charset="2"/>
                            <a:sym typeface="Helvetica"/>
                          </a:rPr>
                          <a:t>D</a:t>
                        </a:r>
                        <a:r>
                          <a:rPr sz="1600" b="1" dirty="0" smtClean="0">
                            <a:sym typeface="Helvetica"/>
                          </a:rPr>
                          <a:t>E</a:t>
                        </a:r>
                        <a:r>
                          <a:rPr lang="de-AT" sz="1600" b="1" dirty="0" smtClean="0">
                            <a:sym typeface="Helvetica"/>
                          </a:rPr>
                          <a:t>/turn</a:t>
                        </a:r>
                      </a:p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de-AT" sz="1600" b="1" dirty="0" smtClean="0">
                            <a:sym typeface="Helvetica"/>
                          </a:rPr>
                          <a:t>GeV</a:t>
                        </a: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271927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en-GB" sz="1600" b="1" dirty="0" err="1" smtClean="0">
                            <a:sym typeface="Helvetica"/>
                          </a:rPr>
                          <a:t>hh</a:t>
                        </a:r>
                        <a:endParaRPr sz="1600" b="1" dirty="0">
                          <a:sym typeface="Helvetica"/>
                        </a:endParaRP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CBD23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dirty="0" smtClean="0"/>
                          <a:t>0.032</a:t>
                        </a:r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b="1" dirty="0" smtClean="0"/>
                          <a:t>500</a:t>
                        </a:r>
                        <a:endParaRPr sz="1600" b="1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232618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marL="0" marR="0" indent="0" algn="ctr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>
                            <a:tab pos="1181100" algn="l"/>
                          </a:tabLst>
                          <a:defRPr b="0"/>
                        </a:pPr>
                        <a:r>
                          <a:rPr lang="en-GB" sz="1600" b="1" dirty="0" smtClean="0">
                            <a:sym typeface="Helvetica"/>
                          </a:rPr>
                          <a:t>Z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DCBD23">
                          <a:satOff val="18648"/>
                          <a:lumOff val="5971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dirty="0" smtClean="0"/>
                          <a:t>0.4/0.2</a:t>
                        </a:r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200" dirty="0" smtClean="0"/>
                          <a:t>30000/90000</a:t>
                        </a:r>
                        <a:endParaRPr sz="1200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b="1" dirty="0" smtClean="0"/>
                          <a:t>1450</a:t>
                        </a:r>
                        <a:endParaRPr sz="1600" b="1" dirty="0"/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lang="en-GB" sz="1600" dirty="0" smtClean="0"/>
                          <a:t>0.034</a:t>
                        </a:r>
                        <a:endParaRPr sz="1600" dirty="0"/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>
                            <a:sym typeface="Helvetica"/>
                          </a:rPr>
                          <a:t>W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C82506">
                          <a:hueOff val="-444211"/>
                          <a:satOff val="-14915"/>
                          <a:lumOff val="22857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0.8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/>
                          <a:t>5162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152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0.33</a:t>
                        </a: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 dirty="0">
                            <a:sym typeface="Helvetica"/>
                          </a:rPr>
                          <a:t>H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0882B">
                          <a:hueOff val="-2473793"/>
                          <a:satOff val="-50209"/>
                          <a:lumOff val="23543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b="1" dirty="0"/>
                          <a:t>5.5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770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30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12700" cmpd="sng">
                        <a:solidFill>
                          <a:prstClr val="black"/>
                        </a:solidFill>
                        <a:prstDash val="soli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1.67</a:t>
                        </a: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294796"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>
                          <a:tabLst>
                            <a:tab pos="1181100" algn="l"/>
                          </a:tabLst>
                          <a:defRPr b="0"/>
                        </a:pPr>
                        <a:r>
                          <a:rPr sz="1600" b="1">
                            <a:sym typeface="Helvetica"/>
                          </a:rPr>
                          <a:t>t</a:t>
                        </a:r>
                      </a:p>
                    </a:txBody>
                    <a:tcPr marL="35719" marR="35719" marT="35719" marB="35719" anchor="ctr" horzOverflow="overflow">
                      <a:lnL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0365C0">
                          <a:satOff val="-3355"/>
                          <a:lumOff val="26614"/>
                        </a:srgbClr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b="1" dirty="0"/>
                          <a:t>10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78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6.6</a:t>
                        </a:r>
                      </a:p>
                    </a:txBody>
                    <a:tcPr marL="35719" marR="35719" marT="35719" marB="35719" anchor="ctr" horzOverflow="overflow">
                      <a:lnL w="12700" cmpd="sng">
                        <a:solidFill>
                          <a:prstClr val="black"/>
                        </a:solidFill>
                        <a:prstDash val="solid"/>
                      </a:lnL>
                      <a:lnR w="12700" cmpd="sng">
                        <a:solidFill>
                          <a:prstClr val="black"/>
                        </a:solidFill>
                        <a:prstDash val="solid"/>
                      </a:lnR>
                      <a:lnT w="12700" cmpd="sng">
                        <a:solidFill>
                          <a:prstClr val="black"/>
                        </a:solidFill>
                        <a:prstDash val="soli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>
                        <a:lvl1pPr marL="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1pPr>
                        <a:lvl2pPr marL="457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2pPr>
                        <a:lvl3pPr marL="914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3pPr>
                        <a:lvl4pPr marL="1371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4pPr>
                        <a:lvl5pPr marL="18288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5pPr>
                        <a:lvl6pPr marL="22860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6pPr>
                        <a:lvl7pPr marL="27432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7pPr>
                        <a:lvl8pPr marL="32004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8pPr>
                        <a:lvl9pPr marL="3657600" algn="l" rtl="0" eaLnBrk="1" latinLnBrk="0" hangingPunct="1">
                          <a:defRPr kumimoji="0" kern="1200">
                            <a:solidFill>
                              <a:schemeClr val="tx1"/>
                            </a:solidFill>
                            <a:latin typeface="Helvetica Light"/>
                            <a:ea typeface="Helvetica Light"/>
                            <a:cs typeface="Helvetica Light"/>
                          </a:defRPr>
                        </a:lvl9pPr>
                      </a:lstStyle>
                      <a:p>
                        <a:pPr algn="ctr" defTabSz="914400"/>
                        <a:r>
                          <a:rPr sz="1600" dirty="0"/>
                          <a:t>7.55</a:t>
                        </a:r>
                      </a:p>
                    </a:txBody>
                    <a:tcPr marL="35719" marR="35719" marT="35719" marB="35719" anchor="ctr" horzOverflow="overflow">
                      <a:lnL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 cap="flat" cmpd="sng" algn="ctr">
                        <a:solidFill>
                          <a:prstClr val="black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T>
                      <a:lnB w="28575" cap="flat" cmpd="sng" algn="ctr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  <a:lnTlToBr w="12700" cmpd="sng">
                        <a:noFill/>
                        <a:prstDash val="solid"/>
                      </a:lnTlToBr>
                      <a:lnBlToTr w="12700" cmpd="sng">
                        <a:noFill/>
                        <a:prstDash val="solid"/>
                      </a:lnBlToTr>
                      <a:solidFill>
                        <a:srgbClr val="FFFFFF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</a:tbl>
            </a:graphicData>
          </a:graphic>
        </p:graphicFrame>
        <p:sp>
          <p:nvSpPr>
            <p:cNvPr id="51" name="Oval 50"/>
            <p:cNvSpPr/>
            <p:nvPr/>
          </p:nvSpPr>
          <p:spPr>
            <a:xfrm>
              <a:off x="2463128" y="2869294"/>
              <a:ext cx="674562" cy="631713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87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786242" y="3808875"/>
              <a:ext cx="676846" cy="636556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sp3d/>
          </p:spPr>
          <p:txBody>
            <a:bodyPr rot="0" spcFirstLastPara="1" vertOverflow="overflow" horzOverflow="overflow" vert="horz" wrap="square" lIns="35719" tIns="35719" rIns="35719" bIns="35719" numCol="1" spcCol="38100" rtlCol="0" anchor="ctr">
              <a:sp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87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53" name="Shape 414"/>
            <p:cNvSpPr/>
            <p:nvPr/>
          </p:nvSpPr>
          <p:spPr>
            <a:xfrm>
              <a:off x="2322006" y="2194868"/>
              <a:ext cx="298588" cy="674426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400"/>
              </a:pPr>
              <a:endParaRPr sz="1687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54" name="Shape 414"/>
            <p:cNvSpPr/>
            <p:nvPr/>
          </p:nvSpPr>
          <p:spPr>
            <a:xfrm flipH="1" flipV="1">
              <a:off x="1385902" y="4313702"/>
              <a:ext cx="1008112" cy="267425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400000"/>
              <a:tailEnd type="triangle" w="med" len="med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2400"/>
              </a:pPr>
              <a:endParaRPr sz="1687" kern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59923" y="1856622"/>
              <a:ext cx="305724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10751" hangingPunct="0"/>
              <a:r>
                <a:rPr lang="en-US" b="1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Helvetica Light"/>
                  <a:sym typeface="Helvetica Light"/>
                </a:rPr>
                <a:t>“Ampere-class” machines</a:t>
              </a:r>
              <a:endParaRPr lang="en-GB" b="1" kern="0" dirty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72516" y="4560486"/>
              <a:ext cx="307007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10751" hangingPunct="0"/>
              <a:r>
                <a:rPr lang="en-US" b="1" kern="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Helvetica Light"/>
                  <a:sym typeface="Helvetica Light"/>
                </a:rPr>
                <a:t>“high gradient” machines </a:t>
              </a:r>
              <a:endParaRPr lang="en-GB" b="1" kern="0" dirty="0">
                <a:solidFill>
                  <a:srgbClr val="000000"/>
                </a:solidFill>
                <a:latin typeface="Helvetica Light"/>
                <a:sym typeface="Helvetica Light"/>
              </a:endParaRPr>
            </a:p>
          </p:txBody>
        </p:sp>
      </p:grp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4290458" y="1867972"/>
            <a:ext cx="4853542" cy="2999266"/>
            <a:chOff x="4541422" y="2013910"/>
            <a:chExt cx="4602578" cy="2844182"/>
          </a:xfrm>
        </p:grpSpPr>
        <p:pic>
          <p:nvPicPr>
            <p:cNvPr id="88" name="Picture 8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41422" y="2013910"/>
              <a:ext cx="4602578" cy="2844182"/>
            </a:xfrm>
            <a:prstGeom prst="rect">
              <a:avLst/>
            </a:prstGeom>
          </p:spPr>
        </p:pic>
        <p:grpSp>
          <p:nvGrpSpPr>
            <p:cNvPr id="89" name="Group 88"/>
            <p:cNvGrpSpPr/>
            <p:nvPr/>
          </p:nvGrpSpPr>
          <p:grpSpPr>
            <a:xfrm>
              <a:off x="5353214" y="3230128"/>
              <a:ext cx="875925" cy="439851"/>
              <a:chOff x="5089928" y="4518012"/>
              <a:chExt cx="1895071" cy="810245"/>
            </a:xfrm>
          </p:grpSpPr>
          <p:sp>
            <p:nvSpPr>
              <p:cNvPr id="90" name="TextBox 89"/>
              <p:cNvSpPr txBox="1"/>
              <p:nvPr/>
            </p:nvSpPr>
            <p:spPr>
              <a:xfrm>
                <a:off x="6121259" y="4584056"/>
                <a:ext cx="591984" cy="5561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35719" tIns="35719" rIns="35719" bIns="35719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en-GB" sz="1600" kern="0" dirty="0" smtClean="0">
                    <a:solidFill>
                      <a:srgbClr val="00B050"/>
                    </a:solidFill>
                    <a:latin typeface="Helvetica Light"/>
                    <a:sym typeface="Helvetica Light"/>
                  </a:rPr>
                  <a:t>x6</a:t>
                </a:r>
                <a:endParaRPr lang="en-GB" sz="1600" kern="0" dirty="0">
                  <a:solidFill>
                    <a:srgbClr val="00B050"/>
                  </a:solidFill>
                  <a:latin typeface="Helvetica Light"/>
                  <a:sym typeface="Helvetica Light"/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 flipH="1" flipV="1">
                <a:off x="5089928" y="4518012"/>
                <a:ext cx="1895071" cy="810245"/>
                <a:chOff x="2037757" y="8432715"/>
                <a:chExt cx="787400" cy="889001"/>
              </a:xfrm>
            </p:grpSpPr>
            <p:sp>
              <p:nvSpPr>
                <p:cNvPr id="92" name="Arc 91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93" name="Arc 92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</p:grpSp>
        <p:grpSp>
          <p:nvGrpSpPr>
            <p:cNvPr id="94" name="Group 93"/>
            <p:cNvGrpSpPr/>
            <p:nvPr/>
          </p:nvGrpSpPr>
          <p:grpSpPr>
            <a:xfrm>
              <a:off x="5365126" y="2839455"/>
              <a:ext cx="3552468" cy="651278"/>
              <a:chOff x="5139525" y="3971544"/>
              <a:chExt cx="5212220" cy="1199714"/>
            </a:xfrm>
          </p:grpSpPr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8914242" y="3971544"/>
                <a:ext cx="190130" cy="214541"/>
              </a:xfrm>
              <a:prstGeom prst="rect">
                <a:avLst/>
              </a:prstGeom>
            </p:spPr>
          </p:pic>
          <p:grpSp>
            <p:nvGrpSpPr>
              <p:cNvPr id="96" name="Group 95"/>
              <p:cNvGrpSpPr/>
              <p:nvPr/>
            </p:nvGrpSpPr>
            <p:grpSpPr>
              <a:xfrm flipH="1" flipV="1">
                <a:off x="5139525" y="3971984"/>
                <a:ext cx="5212220" cy="1199274"/>
                <a:chOff x="2037757" y="8432715"/>
                <a:chExt cx="787400" cy="889001"/>
              </a:xfrm>
            </p:grpSpPr>
            <p:sp>
              <p:nvSpPr>
                <p:cNvPr id="97" name="Arc 96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98" name="Arc 97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</p:grpSp>
        <p:grpSp>
          <p:nvGrpSpPr>
            <p:cNvPr id="99" name="Group 98"/>
            <p:cNvGrpSpPr/>
            <p:nvPr/>
          </p:nvGrpSpPr>
          <p:grpSpPr>
            <a:xfrm>
              <a:off x="5344093" y="2988515"/>
              <a:ext cx="2592866" cy="651039"/>
              <a:chOff x="5086830" y="4205713"/>
              <a:chExt cx="3420254" cy="1199274"/>
            </a:xfrm>
          </p:grpSpPr>
          <p:grpSp>
            <p:nvGrpSpPr>
              <p:cNvPr id="100" name="Group 99"/>
              <p:cNvGrpSpPr/>
              <p:nvPr/>
            </p:nvGrpSpPr>
            <p:grpSpPr>
              <a:xfrm flipH="1" flipV="1">
                <a:off x="5086830" y="4205713"/>
                <a:ext cx="3420254" cy="1199274"/>
                <a:chOff x="2037757" y="8432715"/>
                <a:chExt cx="787400" cy="889001"/>
              </a:xfrm>
            </p:grpSpPr>
            <p:sp>
              <p:nvSpPr>
                <p:cNvPr id="102" name="Arc 101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103" name="Arc 102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FF000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6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  <p:pic>
            <p:nvPicPr>
              <p:cNvPr id="101" name="Picture 10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7587545" y="4306736"/>
                <a:ext cx="187235" cy="211275"/>
              </a:xfrm>
              <a:prstGeom prst="rect">
                <a:avLst/>
              </a:prstGeom>
            </p:spPr>
          </p:pic>
        </p:grpSp>
        <p:grpSp>
          <p:nvGrpSpPr>
            <p:cNvPr id="105" name="Group 104"/>
            <p:cNvGrpSpPr/>
            <p:nvPr/>
          </p:nvGrpSpPr>
          <p:grpSpPr>
            <a:xfrm>
              <a:off x="5067462" y="3374689"/>
              <a:ext cx="620404" cy="634279"/>
              <a:chOff x="4650144" y="4978400"/>
              <a:chExt cx="895896" cy="1168400"/>
            </a:xfrm>
          </p:grpSpPr>
          <p:grpSp>
            <p:nvGrpSpPr>
              <p:cNvPr id="107" name="Group 395"/>
              <p:cNvGrpSpPr/>
              <p:nvPr/>
            </p:nvGrpSpPr>
            <p:grpSpPr>
              <a:xfrm>
                <a:off x="4843760" y="5365625"/>
                <a:ext cx="584864" cy="455735"/>
                <a:chOff x="41" y="84130"/>
                <a:chExt cx="586347" cy="455731"/>
              </a:xfrm>
            </p:grpSpPr>
            <p:grpSp>
              <p:nvGrpSpPr>
                <p:cNvPr id="109" name="Group 393"/>
                <p:cNvGrpSpPr/>
                <p:nvPr/>
              </p:nvGrpSpPr>
              <p:grpSpPr>
                <a:xfrm>
                  <a:off x="41" y="85640"/>
                  <a:ext cx="330501" cy="454223"/>
                  <a:chOff x="41" y="63499"/>
                  <a:chExt cx="330499" cy="454221"/>
                </a:xfrm>
              </p:grpSpPr>
              <p:pic>
                <p:nvPicPr>
                  <p:cNvPr id="111" name="Screen shot 2011-12-07 at 10.36.44 PM.png"/>
                  <p:cNvPicPr>
                    <a:picLocks noChangeAspect="1"/>
                  </p:cNvPicPr>
                  <p:nvPr/>
                </p:nvPicPr>
                <p:blipFill>
                  <a:blip r:embed="rId6">
                    <a:extLst/>
                  </a:blip>
                  <a:srcRect l="54106" t="22768" r="33840" b="8902"/>
                  <a:stretch>
                    <a:fillRect/>
                  </a:stretch>
                </p:blipFill>
                <p:spPr>
                  <a:xfrm>
                    <a:off x="137660" y="63499"/>
                    <a:ext cx="192882" cy="454223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170" extrusionOk="0">
                        <a:moveTo>
                          <a:pt x="16356" y="0"/>
                        </a:moveTo>
                        <a:cubicBezTo>
                          <a:pt x="14698" y="1"/>
                          <a:pt x="13029" y="127"/>
                          <a:pt x="11733" y="389"/>
                        </a:cubicBezTo>
                        <a:cubicBezTo>
                          <a:pt x="8591" y="1025"/>
                          <a:pt x="6778" y="1816"/>
                          <a:pt x="4933" y="3349"/>
                        </a:cubicBezTo>
                        <a:cubicBezTo>
                          <a:pt x="4175" y="3979"/>
                          <a:pt x="3293" y="4892"/>
                          <a:pt x="3244" y="5087"/>
                        </a:cubicBezTo>
                        <a:cubicBezTo>
                          <a:pt x="3182" y="5338"/>
                          <a:pt x="2389" y="6254"/>
                          <a:pt x="2178" y="6327"/>
                        </a:cubicBezTo>
                        <a:cubicBezTo>
                          <a:pt x="1771" y="6467"/>
                          <a:pt x="1633" y="6256"/>
                          <a:pt x="1511" y="5439"/>
                        </a:cubicBezTo>
                        <a:cubicBezTo>
                          <a:pt x="1447" y="5007"/>
                          <a:pt x="1296" y="4482"/>
                          <a:pt x="1200" y="4273"/>
                        </a:cubicBezTo>
                        <a:cubicBezTo>
                          <a:pt x="1104" y="4065"/>
                          <a:pt x="1019" y="3767"/>
                          <a:pt x="978" y="3607"/>
                        </a:cubicBezTo>
                        <a:cubicBezTo>
                          <a:pt x="937" y="3447"/>
                          <a:pt x="736" y="3108"/>
                          <a:pt x="533" y="2868"/>
                        </a:cubicBezTo>
                        <a:cubicBezTo>
                          <a:pt x="331" y="2628"/>
                          <a:pt x="77" y="2340"/>
                          <a:pt x="0" y="2220"/>
                        </a:cubicBezTo>
                        <a:lnTo>
                          <a:pt x="0" y="13596"/>
                        </a:lnTo>
                        <a:cubicBezTo>
                          <a:pt x="36" y="13665"/>
                          <a:pt x="120" y="13638"/>
                          <a:pt x="133" y="13781"/>
                        </a:cubicBezTo>
                        <a:cubicBezTo>
                          <a:pt x="215" y="14628"/>
                          <a:pt x="529" y="15895"/>
                          <a:pt x="800" y="16389"/>
                        </a:cubicBezTo>
                        <a:cubicBezTo>
                          <a:pt x="951" y="16665"/>
                          <a:pt x="1088" y="16987"/>
                          <a:pt x="1111" y="17092"/>
                        </a:cubicBezTo>
                        <a:cubicBezTo>
                          <a:pt x="1177" y="17396"/>
                          <a:pt x="2241" y="18389"/>
                          <a:pt x="3022" y="18905"/>
                        </a:cubicBezTo>
                        <a:cubicBezTo>
                          <a:pt x="5821" y="20752"/>
                          <a:pt x="11061" y="21600"/>
                          <a:pt x="15867" y="20958"/>
                        </a:cubicBezTo>
                        <a:cubicBezTo>
                          <a:pt x="17650" y="20720"/>
                          <a:pt x="19438" y="20267"/>
                          <a:pt x="20578" y="19774"/>
                        </a:cubicBezTo>
                        <a:cubicBezTo>
                          <a:pt x="20855" y="19654"/>
                          <a:pt x="21150" y="19405"/>
                          <a:pt x="21600" y="19127"/>
                        </a:cubicBezTo>
                        <a:lnTo>
                          <a:pt x="21600" y="555"/>
                        </a:lnTo>
                        <a:cubicBezTo>
                          <a:pt x="21353" y="500"/>
                          <a:pt x="21214" y="446"/>
                          <a:pt x="20933" y="389"/>
                        </a:cubicBezTo>
                        <a:cubicBezTo>
                          <a:pt x="19642" y="128"/>
                          <a:pt x="18013" y="0"/>
                          <a:pt x="16356" y="0"/>
                        </a:cubicBezTo>
                        <a:close/>
                      </a:path>
                    </a:pathLst>
                  </a:cu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112" name="Screen shot 2011-12-07 at 10.36.44 PM.png"/>
                  <p:cNvPicPr>
                    <a:picLocks noChangeAspect="1"/>
                  </p:cNvPicPr>
                  <p:nvPr/>
                </p:nvPicPr>
                <p:blipFill>
                  <a:blip r:embed="rId6">
                    <a:alphaModFix amt="93454"/>
                    <a:extLst/>
                  </a:blip>
                  <a:srcRect l="1859" t="20559" r="87776" b="36514"/>
                  <a:stretch>
                    <a:fillRect/>
                  </a:stretch>
                </p:blipFill>
                <p:spPr>
                  <a:xfrm>
                    <a:off x="41" y="131636"/>
                    <a:ext cx="165853" cy="285358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106" h="21589" extrusionOk="0">
                        <a:moveTo>
                          <a:pt x="13126" y="0"/>
                        </a:moveTo>
                        <a:cubicBezTo>
                          <a:pt x="11573" y="7"/>
                          <a:pt x="10886" y="63"/>
                          <a:pt x="9389" y="360"/>
                        </a:cubicBezTo>
                        <a:cubicBezTo>
                          <a:pt x="8387" y="559"/>
                          <a:pt x="7326" y="835"/>
                          <a:pt x="7015" y="961"/>
                        </a:cubicBezTo>
                        <a:cubicBezTo>
                          <a:pt x="6704" y="1087"/>
                          <a:pt x="6062" y="1351"/>
                          <a:pt x="5601" y="1531"/>
                        </a:cubicBezTo>
                        <a:cubicBezTo>
                          <a:pt x="4578" y="1930"/>
                          <a:pt x="3581" y="2825"/>
                          <a:pt x="3581" y="3333"/>
                        </a:cubicBezTo>
                        <a:cubicBezTo>
                          <a:pt x="3581" y="3656"/>
                          <a:pt x="4154" y="4527"/>
                          <a:pt x="5096" y="5615"/>
                        </a:cubicBezTo>
                        <a:cubicBezTo>
                          <a:pt x="5488" y="6068"/>
                          <a:pt x="5299" y="6185"/>
                          <a:pt x="4086" y="6185"/>
                        </a:cubicBezTo>
                        <a:cubicBezTo>
                          <a:pt x="3322" y="6185"/>
                          <a:pt x="2854" y="6262"/>
                          <a:pt x="2369" y="6456"/>
                        </a:cubicBezTo>
                        <a:cubicBezTo>
                          <a:pt x="496" y="7205"/>
                          <a:pt x="-494" y="9127"/>
                          <a:pt x="247" y="10569"/>
                        </a:cubicBezTo>
                        <a:cubicBezTo>
                          <a:pt x="590" y="11237"/>
                          <a:pt x="1952" y="12101"/>
                          <a:pt x="2672" y="12101"/>
                        </a:cubicBezTo>
                        <a:cubicBezTo>
                          <a:pt x="3336" y="12101"/>
                          <a:pt x="4053" y="12536"/>
                          <a:pt x="4742" y="13332"/>
                        </a:cubicBezTo>
                        <a:cubicBezTo>
                          <a:pt x="5330" y="14010"/>
                          <a:pt x="6313" y="14505"/>
                          <a:pt x="7520" y="14743"/>
                        </a:cubicBezTo>
                        <a:cubicBezTo>
                          <a:pt x="8656" y="14966"/>
                          <a:pt x="14138" y="15523"/>
                          <a:pt x="15247" y="15524"/>
                        </a:cubicBezTo>
                        <a:cubicBezTo>
                          <a:pt x="16794" y="15525"/>
                          <a:pt x="16879" y="15582"/>
                          <a:pt x="18177" y="17175"/>
                        </a:cubicBezTo>
                        <a:cubicBezTo>
                          <a:pt x="18309" y="17337"/>
                          <a:pt x="18637" y="17942"/>
                          <a:pt x="18884" y="18526"/>
                        </a:cubicBezTo>
                        <a:cubicBezTo>
                          <a:pt x="19130" y="19111"/>
                          <a:pt x="19573" y="19861"/>
                          <a:pt x="19843" y="20178"/>
                        </a:cubicBezTo>
                        <a:cubicBezTo>
                          <a:pt x="20113" y="20495"/>
                          <a:pt x="20359" y="20836"/>
                          <a:pt x="20399" y="20958"/>
                        </a:cubicBezTo>
                        <a:cubicBezTo>
                          <a:pt x="20420" y="21023"/>
                          <a:pt x="20927" y="21401"/>
                          <a:pt x="21106" y="21589"/>
                        </a:cubicBezTo>
                        <a:lnTo>
                          <a:pt x="21106" y="3723"/>
                        </a:lnTo>
                        <a:cubicBezTo>
                          <a:pt x="20631" y="4284"/>
                          <a:pt x="20147" y="4797"/>
                          <a:pt x="20045" y="4834"/>
                        </a:cubicBezTo>
                        <a:cubicBezTo>
                          <a:pt x="19858" y="4903"/>
                          <a:pt x="18950" y="3848"/>
                          <a:pt x="19035" y="3663"/>
                        </a:cubicBezTo>
                        <a:cubicBezTo>
                          <a:pt x="19058" y="3614"/>
                          <a:pt x="18757" y="3208"/>
                          <a:pt x="18379" y="2762"/>
                        </a:cubicBezTo>
                        <a:cubicBezTo>
                          <a:pt x="18001" y="2317"/>
                          <a:pt x="17732" y="1946"/>
                          <a:pt x="17773" y="1922"/>
                        </a:cubicBezTo>
                        <a:cubicBezTo>
                          <a:pt x="17813" y="1898"/>
                          <a:pt x="17610" y="1587"/>
                          <a:pt x="17318" y="1231"/>
                        </a:cubicBezTo>
                        <a:cubicBezTo>
                          <a:pt x="16527" y="264"/>
                          <a:pt x="15614" y="-11"/>
                          <a:pt x="13126" y="0"/>
                        </a:cubicBezTo>
                        <a:close/>
                      </a:path>
                    </a:pathLst>
                  </a:custGeom>
                  <a:ln w="12700" cap="flat">
                    <a:noFill/>
                    <a:miter lim="400000"/>
                  </a:ln>
                  <a:effectLst/>
                </p:spPr>
              </p:pic>
              <p:sp>
                <p:nvSpPr>
                  <p:cNvPr id="113" name="Shape 392"/>
                  <p:cNvSpPr/>
                  <p:nvPr/>
                </p:nvSpPr>
                <p:spPr>
                  <a:xfrm>
                    <a:off x="123867" y="111365"/>
                    <a:ext cx="35340" cy="830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21600" y="21600"/>
                        </a:moveTo>
                        <a:lnTo>
                          <a:pt x="2160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35719" tIns="35719" rIns="35719" bIns="35719" numCol="1" anchor="ctr">
                    <a:noAutofit/>
                  </a:bodyPr>
                  <a:lstStyle/>
                  <a:p>
                    <a:pPr algn="ctr" defTabSz="410751" hangingPunct="0">
                      <a:defRPr sz="2400">
                        <a:solidFill>
                          <a:srgbClr val="FFFFFF"/>
                        </a:solidFill>
                      </a:defRPr>
                    </a:pPr>
                    <a:endParaRPr sz="1687" kern="0">
                      <a:solidFill>
                        <a:srgbClr val="FFFFFF"/>
                      </a:solidFill>
                      <a:latin typeface="Helvetica Light"/>
                      <a:sym typeface="Helvetica Light"/>
                    </a:endParaRPr>
                  </a:p>
                </p:txBody>
              </p:sp>
            </p:grpSp>
            <p:pic>
              <p:nvPicPr>
                <p:cNvPr id="110" name="Screen shot 2011-12-07 at 10.36.44 PM.png"/>
                <p:cNvPicPr>
                  <a:picLocks noChangeAspect="1"/>
                </p:cNvPicPr>
                <p:nvPr/>
              </p:nvPicPr>
              <p:blipFill>
                <a:blip r:embed="rId6">
                  <a:extLst/>
                </a:blip>
                <a:srcRect l="78223" t="26402" r="1076" b="2682"/>
                <a:stretch>
                  <a:fillRect/>
                </a:stretch>
              </p:blipFill>
              <p:spPr>
                <a:xfrm>
                  <a:off x="268465" y="84130"/>
                  <a:ext cx="317925" cy="45244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03" h="21591" extrusionOk="0">
                      <a:moveTo>
                        <a:pt x="1530" y="0"/>
                      </a:moveTo>
                      <a:cubicBezTo>
                        <a:pt x="1001" y="4"/>
                        <a:pt x="520" y="195"/>
                        <a:pt x="0" y="284"/>
                      </a:cubicBezTo>
                      <a:lnTo>
                        <a:pt x="0" y="21591"/>
                      </a:lnTo>
                      <a:cubicBezTo>
                        <a:pt x="1748" y="21432"/>
                        <a:pt x="3290" y="20766"/>
                        <a:pt x="4295" y="19659"/>
                      </a:cubicBezTo>
                      <a:cubicBezTo>
                        <a:pt x="4485" y="19450"/>
                        <a:pt x="4838" y="18987"/>
                        <a:pt x="5073" y="18617"/>
                      </a:cubicBezTo>
                      <a:cubicBezTo>
                        <a:pt x="5309" y="18248"/>
                        <a:pt x="5612" y="17772"/>
                        <a:pt x="5744" y="17576"/>
                      </a:cubicBezTo>
                      <a:cubicBezTo>
                        <a:pt x="5877" y="17379"/>
                        <a:pt x="5986" y="17208"/>
                        <a:pt x="5986" y="17178"/>
                      </a:cubicBezTo>
                      <a:cubicBezTo>
                        <a:pt x="5986" y="17148"/>
                        <a:pt x="6130" y="16912"/>
                        <a:pt x="6308" y="16667"/>
                      </a:cubicBezTo>
                      <a:cubicBezTo>
                        <a:pt x="6487" y="16421"/>
                        <a:pt x="6645" y="16186"/>
                        <a:pt x="6657" y="16136"/>
                      </a:cubicBezTo>
                      <a:cubicBezTo>
                        <a:pt x="6686" y="16022"/>
                        <a:pt x="7173" y="15604"/>
                        <a:pt x="7436" y="15474"/>
                      </a:cubicBezTo>
                      <a:cubicBezTo>
                        <a:pt x="7829" y="15279"/>
                        <a:pt x="10550" y="15409"/>
                        <a:pt x="11006" y="15644"/>
                      </a:cubicBezTo>
                      <a:cubicBezTo>
                        <a:pt x="11173" y="15730"/>
                        <a:pt x="11198" y="15807"/>
                        <a:pt x="11086" y="16629"/>
                      </a:cubicBezTo>
                      <a:cubicBezTo>
                        <a:pt x="10882" y="18129"/>
                        <a:pt x="10880" y="18127"/>
                        <a:pt x="11167" y="18277"/>
                      </a:cubicBezTo>
                      <a:cubicBezTo>
                        <a:pt x="11332" y="18363"/>
                        <a:pt x="11786" y="18433"/>
                        <a:pt x="12509" y="18504"/>
                      </a:cubicBezTo>
                      <a:cubicBezTo>
                        <a:pt x="13856" y="18636"/>
                        <a:pt x="14549" y="18642"/>
                        <a:pt x="14683" y="18523"/>
                      </a:cubicBezTo>
                      <a:cubicBezTo>
                        <a:pt x="14739" y="18474"/>
                        <a:pt x="14855" y="17975"/>
                        <a:pt x="14952" y="17405"/>
                      </a:cubicBezTo>
                      <a:cubicBezTo>
                        <a:pt x="15128" y="16363"/>
                        <a:pt x="15290" y="16042"/>
                        <a:pt x="15596" y="16042"/>
                      </a:cubicBezTo>
                      <a:cubicBezTo>
                        <a:pt x="15687" y="16042"/>
                        <a:pt x="16041" y="15924"/>
                        <a:pt x="16401" y="15777"/>
                      </a:cubicBezTo>
                      <a:cubicBezTo>
                        <a:pt x="17313" y="15404"/>
                        <a:pt x="17356" y="15391"/>
                        <a:pt x="17717" y="15208"/>
                      </a:cubicBezTo>
                      <a:cubicBezTo>
                        <a:pt x="18215" y="14956"/>
                        <a:pt x="18754" y="14846"/>
                        <a:pt x="19273" y="14905"/>
                      </a:cubicBezTo>
                      <a:cubicBezTo>
                        <a:pt x="19525" y="14934"/>
                        <a:pt x="19929" y="14959"/>
                        <a:pt x="20186" y="14962"/>
                      </a:cubicBezTo>
                      <a:lnTo>
                        <a:pt x="20669" y="14981"/>
                      </a:lnTo>
                      <a:lnTo>
                        <a:pt x="20965" y="14072"/>
                      </a:lnTo>
                      <a:cubicBezTo>
                        <a:pt x="21293" y="13107"/>
                        <a:pt x="21600" y="11058"/>
                        <a:pt x="21475" y="10587"/>
                      </a:cubicBezTo>
                      <a:cubicBezTo>
                        <a:pt x="21413" y="10358"/>
                        <a:pt x="21374" y="10345"/>
                        <a:pt x="20938" y="10303"/>
                      </a:cubicBezTo>
                      <a:cubicBezTo>
                        <a:pt x="20680" y="10278"/>
                        <a:pt x="20276" y="10265"/>
                        <a:pt x="20052" y="10265"/>
                      </a:cubicBezTo>
                      <a:cubicBezTo>
                        <a:pt x="19666" y="10265"/>
                        <a:pt x="19568" y="10211"/>
                        <a:pt x="18361" y="9375"/>
                      </a:cubicBezTo>
                      <a:lnTo>
                        <a:pt x="17099" y="8485"/>
                      </a:lnTo>
                      <a:lnTo>
                        <a:pt x="16186" y="8447"/>
                      </a:lnTo>
                      <a:cubicBezTo>
                        <a:pt x="15692" y="8422"/>
                        <a:pt x="15242" y="8374"/>
                        <a:pt x="15193" y="8352"/>
                      </a:cubicBezTo>
                      <a:cubicBezTo>
                        <a:pt x="15144" y="8331"/>
                        <a:pt x="15157" y="8003"/>
                        <a:pt x="15193" y="7614"/>
                      </a:cubicBezTo>
                      <a:lnTo>
                        <a:pt x="15247" y="6894"/>
                      </a:lnTo>
                      <a:lnTo>
                        <a:pt x="14979" y="6837"/>
                      </a:lnTo>
                      <a:cubicBezTo>
                        <a:pt x="14656" y="6751"/>
                        <a:pt x="14290" y="6742"/>
                        <a:pt x="14120" y="6818"/>
                      </a:cubicBezTo>
                      <a:cubicBezTo>
                        <a:pt x="14053" y="6848"/>
                        <a:pt x="13959" y="7115"/>
                        <a:pt x="13905" y="7424"/>
                      </a:cubicBezTo>
                      <a:cubicBezTo>
                        <a:pt x="13850" y="7733"/>
                        <a:pt x="13743" y="8031"/>
                        <a:pt x="13663" y="8087"/>
                      </a:cubicBezTo>
                      <a:cubicBezTo>
                        <a:pt x="13542" y="8173"/>
                        <a:pt x="13358" y="8172"/>
                        <a:pt x="12428" y="8106"/>
                      </a:cubicBezTo>
                      <a:cubicBezTo>
                        <a:pt x="9609" y="7905"/>
                        <a:pt x="9163" y="7836"/>
                        <a:pt x="8751" y="7424"/>
                      </a:cubicBezTo>
                      <a:cubicBezTo>
                        <a:pt x="8453" y="7127"/>
                        <a:pt x="8139" y="6144"/>
                        <a:pt x="7811" y="4432"/>
                      </a:cubicBezTo>
                      <a:cubicBezTo>
                        <a:pt x="7459" y="2589"/>
                        <a:pt x="6356" y="1238"/>
                        <a:pt x="4617" y="530"/>
                      </a:cubicBezTo>
                      <a:cubicBezTo>
                        <a:pt x="3725" y="167"/>
                        <a:pt x="2634" y="-9"/>
                        <a:pt x="1530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108" name="Shape 397"/>
              <p:cNvSpPr/>
              <p:nvPr/>
            </p:nvSpPr>
            <p:spPr>
              <a:xfrm>
                <a:off x="4650144" y="4978400"/>
                <a:ext cx="895896" cy="1168400"/>
              </a:xfrm>
              <a:prstGeom prst="roundRect">
                <a:avLst>
                  <a:gd name="adj" fmla="val 30011"/>
                </a:avLst>
              </a:prstGeom>
              <a:ln w="38100">
                <a:solidFill>
                  <a:srgbClr val="00B050"/>
                </a:solidFill>
                <a:miter lim="400000"/>
              </a:ln>
            </p:spPr>
            <p:txBody>
              <a:bodyPr lIns="35719" tIns="35719" rIns="35719" bIns="35719" anchor="ctr"/>
              <a:lstStyle/>
              <a:p>
                <a:pPr algn="ctr" defTabSz="410751" hangingPunct="0">
                  <a:defRPr sz="2400">
                    <a:solidFill>
                      <a:srgbClr val="FFFFFF"/>
                    </a:solidFill>
                  </a:defRPr>
                </a:pPr>
                <a:endParaRPr sz="1687" kern="0">
                  <a:solidFill>
                    <a:srgbClr val="FFFFFF"/>
                  </a:solidFill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106" name="Rectangle 105"/>
            <p:cNvSpPr/>
            <p:nvPr/>
          </p:nvSpPr>
          <p:spPr>
            <a:xfrm>
              <a:off x="4972027" y="4026122"/>
              <a:ext cx="1184200" cy="49616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 defTabSz="437539" hangingPunct="0"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i="1" kern="0" dirty="0">
                  <a:solidFill>
                    <a:srgbClr val="00B050"/>
                  </a:solidFill>
                  <a:latin typeface="Helvetica Light"/>
                  <a:sym typeface="Helvetica Light"/>
                </a:rPr>
                <a:t>≈ </a:t>
              </a:r>
              <a:r>
                <a:rPr lang="en-GB" sz="1400" i="1" kern="0" dirty="0" smtClean="0">
                  <a:solidFill>
                    <a:srgbClr val="00B050"/>
                  </a:solidFill>
                  <a:latin typeface="Helvetica Light"/>
                  <a:sym typeface="Helvetica Light"/>
                </a:rPr>
                <a:t>16 </a:t>
              </a:r>
              <a:r>
                <a:rPr lang="en-GB" sz="1400" i="1" kern="0" dirty="0">
                  <a:solidFill>
                    <a:srgbClr val="00B050"/>
                  </a:solidFill>
                  <a:latin typeface="Helvetica Light"/>
                  <a:sym typeface="Helvetica Light"/>
                </a:rPr>
                <a:t>x </a:t>
              </a:r>
              <a:r>
                <a:rPr lang="en-GB" sz="1400" i="1" kern="0" dirty="0" smtClean="0">
                  <a:solidFill>
                    <a:srgbClr val="00B050"/>
                  </a:solidFill>
                  <a:latin typeface="Helvetica Light"/>
                  <a:sym typeface="Helvetica Light"/>
                </a:rPr>
                <a:t>1 cell 400MHz</a:t>
              </a:r>
              <a:r>
                <a:rPr lang="en-GB" sz="1400" i="1" kern="0" dirty="0">
                  <a:solidFill>
                    <a:srgbClr val="00B050"/>
                  </a:solidFill>
                  <a:latin typeface="Helvetica Light"/>
                  <a:sym typeface="Helvetica Light"/>
                </a:rPr>
                <a:t>, </a:t>
              </a:r>
              <a:endParaRPr lang="en-GB" sz="1400" i="1" kern="0" dirty="0" smtClean="0">
                <a:solidFill>
                  <a:srgbClr val="00B050"/>
                </a:solidFill>
                <a:latin typeface="Helvetica Light"/>
                <a:sym typeface="Helvetica Light"/>
              </a:endParaRPr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353011" y="3127219"/>
              <a:ext cx="1729959" cy="439851"/>
              <a:chOff x="5089928" y="4518012"/>
              <a:chExt cx="1895071" cy="810245"/>
            </a:xfrm>
          </p:grpSpPr>
          <p:sp>
            <p:nvSpPr>
              <p:cNvPr id="115" name="TextBox 114"/>
              <p:cNvSpPr txBox="1"/>
              <p:nvPr/>
            </p:nvSpPr>
            <p:spPr>
              <a:xfrm>
                <a:off x="6208269" y="4584056"/>
                <a:ext cx="417965" cy="55611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35719" tIns="35719" rIns="35719" bIns="35719" numCol="1" spcCol="38100" rtlCol="0" anchor="ctr">
                <a:spAutoFit/>
              </a:bodyPr>
              <a:lstStyle/>
              <a:p>
                <a:pPr algn="ctr" defTabSz="410751" hangingPunct="0"/>
                <a:r>
                  <a:rPr lang="en-GB" sz="1600" kern="0" dirty="0" smtClean="0">
                    <a:solidFill>
                      <a:srgbClr val="00B050"/>
                    </a:solidFill>
                    <a:latin typeface="Helvetica Light"/>
                    <a:sym typeface="Helvetica Light"/>
                  </a:rPr>
                  <a:t>x12</a:t>
                </a:r>
                <a:endParaRPr lang="en-GB" sz="1600" kern="0" dirty="0">
                  <a:solidFill>
                    <a:srgbClr val="00B050"/>
                  </a:solidFill>
                  <a:latin typeface="Helvetica Light"/>
                  <a:sym typeface="Helvetica Light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 flipH="1" flipV="1">
                <a:off x="5089928" y="4518012"/>
                <a:ext cx="1895071" cy="810245"/>
                <a:chOff x="2037757" y="8432715"/>
                <a:chExt cx="787400" cy="889001"/>
              </a:xfrm>
            </p:grpSpPr>
            <p:sp>
              <p:nvSpPr>
                <p:cNvPr id="117" name="Arc 116"/>
                <p:cNvSpPr/>
                <p:nvPr/>
              </p:nvSpPr>
              <p:spPr>
                <a:xfrm rot="5400000">
                  <a:off x="1986957" y="8483515"/>
                  <a:ext cx="889000" cy="787400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  <p:sp>
              <p:nvSpPr>
                <p:cNvPr id="118" name="Arc 117"/>
                <p:cNvSpPr/>
                <p:nvPr/>
              </p:nvSpPr>
              <p:spPr>
                <a:xfrm rot="5400000" flipV="1">
                  <a:off x="2013678" y="8530844"/>
                  <a:ext cx="889000" cy="692743"/>
                </a:xfrm>
                <a:prstGeom prst="arc">
                  <a:avLst/>
                </a:prstGeom>
                <a:noFill/>
                <a:ln w="25400" cap="flat">
                  <a:solidFill>
                    <a:srgbClr val="00B050"/>
                  </a:solidFill>
                  <a:prstDash val="dash"/>
                  <a:miter lim="400000"/>
                  <a:headEnd type="triangle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64293" tIns="32146" rIns="64293" bIns="32146" numCol="1" spcCol="38100" rtlCol="0" anchor="t">
                  <a:noAutofit/>
                </a:bodyPr>
                <a:lstStyle/>
                <a:p>
                  <a:pPr defTabSz="642915" latinLnBrk="1" hangingPunct="0"/>
                  <a:endParaRPr lang="en-GB" sz="1400" kern="0">
                    <a:solidFill>
                      <a:srgbClr val="000000"/>
                    </a:solidFill>
                    <a:latin typeface="Helvetica Light"/>
                    <a:sym typeface="Helvetica Light"/>
                  </a:endParaRPr>
                </a:p>
              </p:txBody>
            </p:sp>
          </p:grpSp>
        </p:grpSp>
        <p:sp>
          <p:nvSpPr>
            <p:cNvPr id="119" name="Shape 335"/>
            <p:cNvSpPr txBox="1">
              <a:spLocks/>
            </p:cNvSpPr>
            <p:nvPr/>
          </p:nvSpPr>
          <p:spPr>
            <a:xfrm>
              <a:off x="4989725" y="2109566"/>
              <a:ext cx="3686731" cy="37574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35719" tIns="35719" rIns="35719" bIns="35719" anchor="t">
              <a:normAutofit/>
            </a:bodyPr>
            <a:lstStyle>
              <a:lvl1pPr marL="0" marR="0" indent="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1pPr>
              <a:lvl2pPr marL="0" marR="0" indent="2286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2pPr>
              <a:lvl3pPr marL="0" marR="0" indent="4572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3pPr>
              <a:lvl4pPr marL="0" marR="0" indent="6858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4pPr>
              <a:lvl5pPr marL="0" marR="0" indent="914400" algn="ctr" defTabSz="584200" rtl="0" latinLnBrk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5pPr>
              <a:lvl6pPr marL="26670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6pPr>
              <a:lvl7pPr marL="31115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7pPr>
              <a:lvl8pPr marL="35560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8pPr>
              <a:lvl9pPr marL="4000500" marR="0" indent="-444500" algn="l" defTabSz="584200" rtl="0" latinLnBrk="0">
                <a:lnSpc>
                  <a:spcPct val="100000"/>
                </a:lnSpc>
                <a:spcBef>
                  <a:spcPts val="4200"/>
                </a:spcBef>
                <a:spcAft>
                  <a:spcPts val="0"/>
                </a:spcAft>
                <a:buClrTx/>
                <a:buSzPct val="75000"/>
                <a:buFontTx/>
                <a:buChar char="•"/>
                <a:tabLst/>
                <a:defRPr sz="3600" b="0" i="0" u="none" strike="noStrike" cap="none" spc="0" baseline="0">
                  <a:ln>
                    <a:noFill/>
                  </a:ln>
                  <a:solidFill>
                    <a:srgbClr val="000000"/>
                  </a:solidFill>
                  <a:uFillTx/>
                  <a:latin typeface="+mn-lt"/>
                  <a:ea typeface="+mn-ea"/>
                  <a:cs typeface="+mn-cs"/>
                  <a:sym typeface="Helvetica Light"/>
                </a:defRPr>
              </a:lvl9pPr>
            </a:lstStyle>
            <a:p>
              <a:pPr defTabSz="410751">
                <a:defRPr b="1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lang="en-GB" sz="1800" b="1" kern="0" dirty="0" smtClean="0">
                  <a:latin typeface="Helvetica"/>
                  <a:ea typeface="Helvetica"/>
                  <a:cs typeface="Helvetica"/>
                  <a:sym typeface="Helvetica"/>
                </a:rPr>
                <a:t>Naive scale up from an </a:t>
              </a:r>
              <a:r>
                <a:rPr lang="en-GB" sz="1800" b="1" kern="0" dirty="0" err="1" smtClean="0">
                  <a:latin typeface="Helvetica"/>
                  <a:ea typeface="Helvetica"/>
                  <a:cs typeface="Helvetica"/>
                  <a:sym typeface="Helvetica"/>
                </a:rPr>
                <a:t>hh</a:t>
              </a:r>
              <a:r>
                <a:rPr lang="en-GB" sz="1800" b="1" kern="0" dirty="0" smtClean="0">
                  <a:latin typeface="Helvetica"/>
                  <a:ea typeface="Helvetica"/>
                  <a:cs typeface="Helvetica"/>
                  <a:sym typeface="Helvetica"/>
                </a:rPr>
                <a:t> system</a:t>
              </a:r>
              <a:endParaRPr lang="en-GB" sz="1800" b="1" kern="0" dirty="0">
                <a:latin typeface="Helvetica"/>
                <a:ea typeface="Helvetica"/>
                <a:cs typeface="Helvetica"/>
                <a:sym typeface="Helvetica"/>
              </a:endParaRPr>
            </a:p>
          </p:txBody>
        </p:sp>
      </p:grpSp>
      <p:sp>
        <p:nvSpPr>
          <p:cNvPr id="123" name="Content Placeholder 2"/>
          <p:cNvSpPr>
            <a:spLocks noGrp="1"/>
          </p:cNvSpPr>
          <p:nvPr>
            <p:ph idx="1"/>
          </p:nvPr>
        </p:nvSpPr>
        <p:spPr>
          <a:xfrm>
            <a:off x="1547664" y="1095783"/>
            <a:ext cx="6701658" cy="596939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de-AT" b="1" dirty="0" smtClean="0">
                <a:solidFill>
                  <a:srgbClr val="002060"/>
                </a:solidFill>
              </a:rPr>
              <a:t>Very large range of operation parameters</a:t>
            </a:r>
            <a:endParaRPr lang="en-GB" b="1" dirty="0">
              <a:solidFill>
                <a:srgbClr val="002060"/>
              </a:solidFill>
            </a:endParaRPr>
          </a:p>
        </p:txBody>
      </p:sp>
      <p:sp>
        <p:nvSpPr>
          <p:cNvPr id="124" name="Content Placeholder 2"/>
          <p:cNvSpPr txBox="1">
            <a:spLocks/>
          </p:cNvSpPr>
          <p:nvPr/>
        </p:nvSpPr>
        <p:spPr>
          <a:xfrm>
            <a:off x="35496" y="5229200"/>
            <a:ext cx="9073008" cy="93610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002060"/>
                </a:solidFill>
              </a:rPr>
              <a:t>Voltage and beam current ranges span more than factor &gt; 10</a:t>
            </a:r>
            <a:r>
              <a:rPr lang="de-AT" sz="2000" b="1" baseline="30000" dirty="0" smtClean="0">
                <a:solidFill>
                  <a:srgbClr val="002060"/>
                </a:solidFill>
              </a:rPr>
              <a:t>2 </a:t>
            </a:r>
            <a:r>
              <a:rPr lang="de-AT" sz="20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C00000"/>
                </a:solidFill>
              </a:rPr>
              <a:t>No well-adapted single RF system solution satisfying requirements 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33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lang="en-US" sz="3200" noProof="0" dirty="0" smtClean="0"/>
              <a:t>RF system </a:t>
            </a:r>
            <a:r>
              <a:rPr lang="en-US" sz="3200" dirty="0" smtClean="0"/>
              <a:t>R&amp;D lines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98915" y="1915095"/>
            <a:ext cx="8751190" cy="1570235"/>
            <a:chOff x="198915" y="1915095"/>
            <a:chExt cx="8751190" cy="1570235"/>
          </a:xfrm>
        </p:grpSpPr>
        <p:grpSp>
          <p:nvGrpSpPr>
            <p:cNvPr id="217" name="Group 408"/>
            <p:cNvGrpSpPr/>
            <p:nvPr/>
          </p:nvGrpSpPr>
          <p:grpSpPr>
            <a:xfrm>
              <a:off x="466021" y="1915095"/>
              <a:ext cx="1591004" cy="1345254"/>
              <a:chOff x="-90" y="379778"/>
              <a:chExt cx="2647340" cy="2057111"/>
            </a:xfrm>
          </p:grpSpPr>
          <p:grpSp>
            <p:nvGrpSpPr>
              <p:cNvPr id="230" name="Group 406"/>
              <p:cNvGrpSpPr/>
              <p:nvPr/>
            </p:nvGrpSpPr>
            <p:grpSpPr>
              <a:xfrm>
                <a:off x="-91" y="386512"/>
                <a:ext cx="1492383" cy="2050379"/>
                <a:chOff x="-90" y="286543"/>
                <a:chExt cx="1492381" cy="2050378"/>
              </a:xfrm>
            </p:grpSpPr>
            <p:pic>
              <p:nvPicPr>
                <p:cNvPr id="232" name="Screen shot 2011-12-07 at 10.36.44 PM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54106" t="22763" r="33842" b="8923"/>
                <a:stretch>
                  <a:fillRect/>
                </a:stretch>
              </p:blipFill>
              <p:spPr>
                <a:xfrm>
                  <a:off x="621547" y="286543"/>
                  <a:ext cx="870745" cy="205037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172" extrusionOk="0">
                      <a:moveTo>
                        <a:pt x="16353" y="0"/>
                      </a:moveTo>
                      <a:cubicBezTo>
                        <a:pt x="14695" y="1"/>
                        <a:pt x="13041" y="132"/>
                        <a:pt x="11745" y="394"/>
                      </a:cubicBezTo>
                      <a:cubicBezTo>
                        <a:pt x="8602" y="1030"/>
                        <a:pt x="6787" y="1819"/>
                        <a:pt x="4942" y="3353"/>
                      </a:cubicBezTo>
                      <a:cubicBezTo>
                        <a:pt x="4184" y="3983"/>
                        <a:pt x="3278" y="4899"/>
                        <a:pt x="3229" y="5094"/>
                      </a:cubicBezTo>
                      <a:cubicBezTo>
                        <a:pt x="3166" y="5346"/>
                        <a:pt x="2406" y="6255"/>
                        <a:pt x="2195" y="6328"/>
                      </a:cubicBezTo>
                      <a:cubicBezTo>
                        <a:pt x="1788" y="6468"/>
                        <a:pt x="1618" y="6256"/>
                        <a:pt x="1496" y="5439"/>
                      </a:cubicBezTo>
                      <a:cubicBezTo>
                        <a:pt x="1432" y="5007"/>
                        <a:pt x="1297" y="4483"/>
                        <a:pt x="1201" y="4275"/>
                      </a:cubicBezTo>
                      <a:cubicBezTo>
                        <a:pt x="1105" y="4066"/>
                        <a:pt x="996" y="3763"/>
                        <a:pt x="955" y="3603"/>
                      </a:cubicBezTo>
                      <a:cubicBezTo>
                        <a:pt x="914" y="3443"/>
                        <a:pt x="714" y="3117"/>
                        <a:pt x="512" y="2877"/>
                      </a:cubicBezTo>
                      <a:cubicBezTo>
                        <a:pt x="310" y="2637"/>
                        <a:pt x="87" y="2342"/>
                        <a:pt x="10" y="2222"/>
                      </a:cubicBezTo>
                      <a:cubicBezTo>
                        <a:pt x="8" y="2219"/>
                        <a:pt x="2" y="2216"/>
                        <a:pt x="0" y="2213"/>
                      </a:cubicBezTo>
                      <a:lnTo>
                        <a:pt x="0" y="13434"/>
                      </a:lnTo>
                      <a:cubicBezTo>
                        <a:pt x="60" y="13498"/>
                        <a:pt x="100" y="13603"/>
                        <a:pt x="118" y="13790"/>
                      </a:cubicBezTo>
                      <a:cubicBezTo>
                        <a:pt x="199" y="14637"/>
                        <a:pt x="537" y="15902"/>
                        <a:pt x="807" y="16397"/>
                      </a:cubicBezTo>
                      <a:cubicBezTo>
                        <a:pt x="958" y="16672"/>
                        <a:pt x="1099" y="16984"/>
                        <a:pt x="1122" y="17089"/>
                      </a:cubicBezTo>
                      <a:cubicBezTo>
                        <a:pt x="1189" y="17393"/>
                        <a:pt x="2231" y="18401"/>
                        <a:pt x="3013" y="18917"/>
                      </a:cubicBezTo>
                      <a:cubicBezTo>
                        <a:pt x="5812" y="20765"/>
                        <a:pt x="11083" y="21600"/>
                        <a:pt x="15890" y="20958"/>
                      </a:cubicBezTo>
                      <a:cubicBezTo>
                        <a:pt x="17673" y="20720"/>
                        <a:pt x="19456" y="20275"/>
                        <a:pt x="20596" y="19782"/>
                      </a:cubicBezTo>
                      <a:cubicBezTo>
                        <a:pt x="20825" y="19683"/>
                        <a:pt x="21229" y="19430"/>
                        <a:pt x="21600" y="19208"/>
                      </a:cubicBezTo>
                      <a:lnTo>
                        <a:pt x="21600" y="533"/>
                      </a:lnTo>
                      <a:cubicBezTo>
                        <a:pt x="21384" y="485"/>
                        <a:pt x="21202" y="439"/>
                        <a:pt x="20960" y="390"/>
                      </a:cubicBezTo>
                      <a:cubicBezTo>
                        <a:pt x="19668" y="129"/>
                        <a:pt x="18010" y="0"/>
                        <a:pt x="16353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33" name="Screen shot 2011-12-07 at 10.36.44 PM.png"/>
                <p:cNvPicPr>
                  <a:picLocks noChangeAspect="1"/>
                </p:cNvPicPr>
                <p:nvPr/>
              </p:nvPicPr>
              <p:blipFill>
                <a:blip r:embed="rId4">
                  <a:alphaModFix amt="93454"/>
                  <a:extLst/>
                </a:blip>
                <a:srcRect l="1855" t="20567" r="87783" b="36298"/>
                <a:stretch>
                  <a:fillRect/>
                </a:stretch>
              </p:blipFill>
              <p:spPr>
                <a:xfrm>
                  <a:off x="-91" y="594605"/>
                  <a:ext cx="748598" cy="129462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84" h="21589" extrusionOk="0">
                      <a:moveTo>
                        <a:pt x="13425" y="0"/>
                      </a:moveTo>
                      <a:cubicBezTo>
                        <a:pt x="11836" y="7"/>
                        <a:pt x="11158" y="68"/>
                        <a:pt x="9626" y="364"/>
                      </a:cubicBezTo>
                      <a:cubicBezTo>
                        <a:pt x="8601" y="562"/>
                        <a:pt x="7507" y="828"/>
                        <a:pt x="7189" y="953"/>
                      </a:cubicBezTo>
                      <a:cubicBezTo>
                        <a:pt x="6871" y="1078"/>
                        <a:pt x="6231" y="1330"/>
                        <a:pt x="5758" y="1509"/>
                      </a:cubicBezTo>
                      <a:cubicBezTo>
                        <a:pt x="4712" y="1906"/>
                        <a:pt x="3664" y="2810"/>
                        <a:pt x="3664" y="3316"/>
                      </a:cubicBezTo>
                      <a:cubicBezTo>
                        <a:pt x="3664" y="3637"/>
                        <a:pt x="4269" y="4516"/>
                        <a:pt x="5232" y="5599"/>
                      </a:cubicBezTo>
                      <a:cubicBezTo>
                        <a:pt x="5633" y="6050"/>
                        <a:pt x="5432" y="6155"/>
                        <a:pt x="4191" y="6155"/>
                      </a:cubicBezTo>
                      <a:cubicBezTo>
                        <a:pt x="3409" y="6155"/>
                        <a:pt x="2925" y="6227"/>
                        <a:pt x="2428" y="6420"/>
                      </a:cubicBezTo>
                      <a:cubicBezTo>
                        <a:pt x="991" y="6979"/>
                        <a:pt x="58" y="8199"/>
                        <a:pt x="3" y="9378"/>
                      </a:cubicBezTo>
                      <a:cubicBezTo>
                        <a:pt x="-16" y="9771"/>
                        <a:pt x="65" y="10158"/>
                        <a:pt x="254" y="10517"/>
                      </a:cubicBezTo>
                      <a:cubicBezTo>
                        <a:pt x="605" y="11181"/>
                        <a:pt x="1990" y="12032"/>
                        <a:pt x="2726" y="12032"/>
                      </a:cubicBezTo>
                      <a:cubicBezTo>
                        <a:pt x="3405" y="12032"/>
                        <a:pt x="4172" y="12465"/>
                        <a:pt x="4877" y="13257"/>
                      </a:cubicBezTo>
                      <a:cubicBezTo>
                        <a:pt x="5479" y="13932"/>
                        <a:pt x="6492" y="14436"/>
                        <a:pt x="7727" y="14673"/>
                      </a:cubicBezTo>
                      <a:cubicBezTo>
                        <a:pt x="8888" y="14895"/>
                        <a:pt x="14465" y="15433"/>
                        <a:pt x="15599" y="15434"/>
                      </a:cubicBezTo>
                      <a:cubicBezTo>
                        <a:pt x="17182" y="15435"/>
                        <a:pt x="17293" y="15496"/>
                        <a:pt x="18620" y="17082"/>
                      </a:cubicBezTo>
                      <a:cubicBezTo>
                        <a:pt x="18755" y="17243"/>
                        <a:pt x="19066" y="17850"/>
                        <a:pt x="19318" y="18432"/>
                      </a:cubicBezTo>
                      <a:cubicBezTo>
                        <a:pt x="19570" y="19014"/>
                        <a:pt x="20003" y="19745"/>
                        <a:pt x="20280" y="20060"/>
                      </a:cubicBezTo>
                      <a:cubicBezTo>
                        <a:pt x="20556" y="20375"/>
                        <a:pt x="20823" y="20733"/>
                        <a:pt x="20863" y="20854"/>
                      </a:cubicBezTo>
                      <a:cubicBezTo>
                        <a:pt x="20891" y="20938"/>
                        <a:pt x="21295" y="21308"/>
                        <a:pt x="21584" y="21589"/>
                      </a:cubicBezTo>
                      <a:lnTo>
                        <a:pt x="21584" y="3733"/>
                      </a:lnTo>
                      <a:cubicBezTo>
                        <a:pt x="21109" y="4275"/>
                        <a:pt x="20633" y="4768"/>
                        <a:pt x="20531" y="4805"/>
                      </a:cubicBezTo>
                      <a:cubicBezTo>
                        <a:pt x="20339" y="4873"/>
                        <a:pt x="19402" y="3837"/>
                        <a:pt x="19490" y="3653"/>
                      </a:cubicBezTo>
                      <a:cubicBezTo>
                        <a:pt x="19513" y="3604"/>
                        <a:pt x="19213" y="3203"/>
                        <a:pt x="18826" y="2760"/>
                      </a:cubicBezTo>
                      <a:cubicBezTo>
                        <a:pt x="18439" y="2316"/>
                        <a:pt x="18156" y="1930"/>
                        <a:pt x="18197" y="1906"/>
                      </a:cubicBezTo>
                      <a:cubicBezTo>
                        <a:pt x="18238" y="1882"/>
                        <a:pt x="18037" y="1572"/>
                        <a:pt x="17739" y="1218"/>
                      </a:cubicBezTo>
                      <a:cubicBezTo>
                        <a:pt x="16929" y="255"/>
                        <a:pt x="15970" y="-11"/>
                        <a:pt x="13425" y="0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34" name="Shape 405"/>
                <p:cNvSpPr/>
                <p:nvPr/>
              </p:nvSpPr>
              <p:spPr>
                <a:xfrm>
                  <a:off x="559272" y="502824"/>
                  <a:ext cx="159558" cy="3750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21600"/>
                      </a:move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35719" tIns="35719" rIns="35719" bIns="35719" numCol="1" anchor="ctr">
                  <a:noAutofit/>
                </a:bodyPr>
                <a:lstStyle/>
                <a:p>
                  <a:pPr marL="0" marR="0" lvl="0" indent="0" algn="ctr" defTabSz="410751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 sz="2400">
                      <a:solidFill>
                        <a:srgbClr val="FFFFFF"/>
                      </a:solidFill>
                    </a:defRPr>
                  </a:pPr>
                  <a:endParaRPr kumimoji="0" sz="1687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Helvetica Light"/>
                    <a:sym typeface="Helvetica Light"/>
                  </a:endParaRPr>
                </a:p>
              </p:txBody>
            </p:sp>
          </p:grpSp>
          <p:pic>
            <p:nvPicPr>
              <p:cNvPr id="231" name="Screen shot 2011-12-07 at 10.36.44 PM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78223" t="26400" r="1081" b="2646"/>
              <a:stretch>
                <a:fillRect/>
              </a:stretch>
            </p:blipFill>
            <p:spPr>
              <a:xfrm>
                <a:off x="1212142" y="379778"/>
                <a:ext cx="1435109" cy="2043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04" h="21591" extrusionOk="0">
                    <a:moveTo>
                      <a:pt x="1540" y="0"/>
                    </a:moveTo>
                    <a:cubicBezTo>
                      <a:pt x="1026" y="4"/>
                      <a:pt x="506" y="50"/>
                      <a:pt x="0" y="134"/>
                    </a:cubicBezTo>
                    <a:lnTo>
                      <a:pt x="0" y="21591"/>
                    </a:lnTo>
                    <a:cubicBezTo>
                      <a:pt x="1747" y="21431"/>
                      <a:pt x="3295" y="20760"/>
                      <a:pt x="4300" y="19654"/>
                    </a:cubicBezTo>
                    <a:cubicBezTo>
                      <a:pt x="4490" y="19445"/>
                      <a:pt x="4838" y="18971"/>
                      <a:pt x="5073" y="18602"/>
                    </a:cubicBezTo>
                    <a:cubicBezTo>
                      <a:pt x="5308" y="18233"/>
                      <a:pt x="5612" y="17771"/>
                      <a:pt x="5745" y="17575"/>
                    </a:cubicBezTo>
                    <a:cubicBezTo>
                      <a:pt x="5878" y="17378"/>
                      <a:pt x="5983" y="17193"/>
                      <a:pt x="5983" y="17164"/>
                    </a:cubicBezTo>
                    <a:cubicBezTo>
                      <a:pt x="5982" y="17134"/>
                      <a:pt x="6131" y="16910"/>
                      <a:pt x="6310" y="16665"/>
                    </a:cubicBezTo>
                    <a:cubicBezTo>
                      <a:pt x="6488" y="16420"/>
                      <a:pt x="6642" y="16177"/>
                      <a:pt x="6655" y="16128"/>
                    </a:cubicBezTo>
                    <a:cubicBezTo>
                      <a:pt x="6684" y="16013"/>
                      <a:pt x="7171" y="15604"/>
                      <a:pt x="7434" y="15474"/>
                    </a:cubicBezTo>
                    <a:cubicBezTo>
                      <a:pt x="7827" y="15279"/>
                      <a:pt x="10564" y="15407"/>
                      <a:pt x="11020" y="15642"/>
                    </a:cubicBezTo>
                    <a:cubicBezTo>
                      <a:pt x="11187" y="15728"/>
                      <a:pt x="11191" y="15797"/>
                      <a:pt x="11079" y="16619"/>
                    </a:cubicBezTo>
                    <a:cubicBezTo>
                      <a:pt x="10875" y="18118"/>
                      <a:pt x="10875" y="18113"/>
                      <a:pt x="11162" y="18262"/>
                    </a:cubicBezTo>
                    <a:cubicBezTo>
                      <a:pt x="11328" y="18348"/>
                      <a:pt x="11801" y="18431"/>
                      <a:pt x="12524" y="18501"/>
                    </a:cubicBezTo>
                    <a:cubicBezTo>
                      <a:pt x="13872" y="18633"/>
                      <a:pt x="14554" y="18641"/>
                      <a:pt x="14689" y="18522"/>
                    </a:cubicBezTo>
                    <a:cubicBezTo>
                      <a:pt x="14745" y="18473"/>
                      <a:pt x="14866" y="17964"/>
                      <a:pt x="14963" y="17394"/>
                    </a:cubicBezTo>
                    <a:cubicBezTo>
                      <a:pt x="15139" y="16353"/>
                      <a:pt x="15287" y="16040"/>
                      <a:pt x="15593" y="16040"/>
                    </a:cubicBezTo>
                    <a:cubicBezTo>
                      <a:pt x="15684" y="16040"/>
                      <a:pt x="16053" y="15919"/>
                      <a:pt x="16414" y="15772"/>
                    </a:cubicBezTo>
                    <a:cubicBezTo>
                      <a:pt x="17325" y="15399"/>
                      <a:pt x="17367" y="15380"/>
                      <a:pt x="17728" y="15198"/>
                    </a:cubicBezTo>
                    <a:cubicBezTo>
                      <a:pt x="18226" y="14946"/>
                      <a:pt x="18760" y="14845"/>
                      <a:pt x="19280" y="14904"/>
                    </a:cubicBezTo>
                    <a:cubicBezTo>
                      <a:pt x="19531" y="14933"/>
                      <a:pt x="19945" y="14960"/>
                      <a:pt x="20202" y="14963"/>
                    </a:cubicBezTo>
                    <a:lnTo>
                      <a:pt x="20672" y="14967"/>
                    </a:lnTo>
                    <a:lnTo>
                      <a:pt x="20981" y="14057"/>
                    </a:lnTo>
                    <a:cubicBezTo>
                      <a:pt x="21310" y="13093"/>
                      <a:pt x="21600" y="11061"/>
                      <a:pt x="21475" y="10590"/>
                    </a:cubicBezTo>
                    <a:cubicBezTo>
                      <a:pt x="21413" y="10361"/>
                      <a:pt x="21376" y="10339"/>
                      <a:pt x="20939" y="10297"/>
                    </a:cubicBezTo>
                    <a:cubicBezTo>
                      <a:pt x="20681" y="10272"/>
                      <a:pt x="20284" y="10255"/>
                      <a:pt x="20059" y="10255"/>
                    </a:cubicBezTo>
                    <a:cubicBezTo>
                      <a:pt x="19673" y="10255"/>
                      <a:pt x="19583" y="10206"/>
                      <a:pt x="18376" y="9370"/>
                    </a:cubicBezTo>
                    <a:lnTo>
                      <a:pt x="17098" y="8485"/>
                    </a:lnTo>
                    <a:lnTo>
                      <a:pt x="16200" y="8439"/>
                    </a:lnTo>
                    <a:cubicBezTo>
                      <a:pt x="15705" y="8414"/>
                      <a:pt x="15256" y="8377"/>
                      <a:pt x="15206" y="8355"/>
                    </a:cubicBezTo>
                    <a:cubicBezTo>
                      <a:pt x="15157" y="8334"/>
                      <a:pt x="15146" y="7998"/>
                      <a:pt x="15183" y="7609"/>
                    </a:cubicBezTo>
                    <a:lnTo>
                      <a:pt x="15248" y="6901"/>
                    </a:lnTo>
                    <a:lnTo>
                      <a:pt x="14974" y="6825"/>
                    </a:lnTo>
                    <a:cubicBezTo>
                      <a:pt x="14651" y="6739"/>
                      <a:pt x="14306" y="6732"/>
                      <a:pt x="14136" y="6808"/>
                    </a:cubicBezTo>
                    <a:cubicBezTo>
                      <a:pt x="14069" y="6838"/>
                      <a:pt x="13970" y="7116"/>
                      <a:pt x="13916" y="7425"/>
                    </a:cubicBezTo>
                    <a:cubicBezTo>
                      <a:pt x="13861" y="7733"/>
                      <a:pt x="13752" y="8031"/>
                      <a:pt x="13672" y="8087"/>
                    </a:cubicBezTo>
                    <a:cubicBezTo>
                      <a:pt x="13551" y="8173"/>
                      <a:pt x="13353" y="8178"/>
                      <a:pt x="12423" y="8112"/>
                    </a:cubicBezTo>
                    <a:cubicBezTo>
                      <a:pt x="9603" y="7911"/>
                      <a:pt x="9160" y="7828"/>
                      <a:pt x="8748" y="7416"/>
                    </a:cubicBezTo>
                    <a:cubicBezTo>
                      <a:pt x="8450" y="7119"/>
                      <a:pt x="8148" y="6143"/>
                      <a:pt x="7820" y="4431"/>
                    </a:cubicBezTo>
                    <a:cubicBezTo>
                      <a:pt x="7467" y="2589"/>
                      <a:pt x="6354" y="1236"/>
                      <a:pt x="4615" y="528"/>
                    </a:cubicBezTo>
                    <a:cubicBezTo>
                      <a:pt x="3723" y="165"/>
                      <a:pt x="2644" y="-9"/>
                      <a:pt x="1540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18" name="Shape 410"/>
            <p:cNvSpPr/>
            <p:nvPr/>
          </p:nvSpPr>
          <p:spPr>
            <a:xfrm>
              <a:off x="3009058" y="2270227"/>
              <a:ext cx="501648" cy="503152"/>
            </a:xfrm>
            <a:prstGeom prst="rect">
              <a:avLst/>
            </a:prstGeom>
            <a:solidFill>
              <a:srgbClr val="DCBD23"/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5719" tIns="35719" rIns="35719" bIns="35719" anchor="ctr"/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hh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198915" y="3201178"/>
              <a:ext cx="3767305" cy="28415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87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	</a:t>
              </a:r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2070546" y="2815744"/>
              <a:ext cx="2178791" cy="5255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16 cells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4086770" y="2815744"/>
              <a:ext cx="2453908" cy="61058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100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(+ 100 for booster ring)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6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223" name="Double Bracket 222"/>
            <p:cNvSpPr/>
            <p:nvPr/>
          </p:nvSpPr>
          <p:spPr>
            <a:xfrm>
              <a:off x="6604895" y="2161836"/>
              <a:ext cx="2345210" cy="1264491"/>
            </a:xfrm>
            <a:prstGeom prst="bracketPair">
              <a:avLst/>
            </a:prstGeom>
            <a:noFill/>
            <a:ln w="25400" cap="flat">
              <a:solidFill>
                <a:srgbClr val="DCDEE0">
                  <a:lumMod val="50000"/>
                </a:srgbClr>
              </a:solidFill>
              <a:prstDash val="solid"/>
              <a:miter lim="400000"/>
            </a:ln>
            <a:effectLst/>
            <a:sp3d/>
          </p:spPr>
          <p:txBody>
            <a:bodyPr rot="0" spcFirstLastPara="1" vertOverflow="overflow" horzOverflow="overflow" vert="horz" wrap="square" lIns="64293" tIns="32146" rIns="64293" bIns="32146" numCol="1" spcCol="38100" rtlCol="0" anchor="t">
              <a:noAutofit/>
            </a:bodyPr>
            <a:lstStyle/>
            <a:p>
              <a:pPr marL="0" marR="0" lvl="0" indent="0" defTabSz="642915" eaLnBrk="1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266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grpSp>
          <p:nvGrpSpPr>
            <p:cNvPr id="224" name="Group 223"/>
            <p:cNvGrpSpPr/>
            <p:nvPr/>
          </p:nvGrpSpPr>
          <p:grpSpPr>
            <a:xfrm flipH="1" flipV="1">
              <a:off x="3261181" y="1947037"/>
              <a:ext cx="2453598" cy="580675"/>
              <a:chOff x="2037757" y="8432715"/>
              <a:chExt cx="787400" cy="889001"/>
            </a:xfrm>
          </p:grpSpPr>
          <p:sp>
            <p:nvSpPr>
              <p:cNvPr id="228" name="Arc 227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229" name="Arc 228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grpSp>
          <p:nvGrpSpPr>
            <p:cNvPr id="225" name="Group 224"/>
            <p:cNvGrpSpPr/>
            <p:nvPr/>
          </p:nvGrpSpPr>
          <p:grpSpPr>
            <a:xfrm flipH="1" flipV="1">
              <a:off x="5548251" y="1919660"/>
              <a:ext cx="2646436" cy="580675"/>
              <a:chOff x="2037757" y="8432715"/>
              <a:chExt cx="787400" cy="889001"/>
            </a:xfrm>
          </p:grpSpPr>
          <p:sp>
            <p:nvSpPr>
              <p:cNvPr id="226" name="Arc 225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227" name="Arc 226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235" name="Shape 410"/>
            <p:cNvSpPr/>
            <p:nvPr/>
          </p:nvSpPr>
          <p:spPr>
            <a:xfrm>
              <a:off x="5241306" y="2269574"/>
              <a:ext cx="501648" cy="503152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5719" tIns="35719" rIns="35719" bIns="35719" anchor="ctr"/>
            <a:lstStyle>
              <a:lvl1pPr>
                <a:defRPr sz="2400" b="1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"/>
                  <a:cs typeface="Helvetica"/>
                  <a:sym typeface="Helvetica"/>
                </a:rPr>
                <a:t>Z</a:t>
              </a:r>
              <a:endParaRPr kumimoji="0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"/>
                <a:cs typeface="Helvetica"/>
                <a:sym typeface="Helvetica"/>
              </a:endParaRPr>
            </a:p>
          </p:txBody>
        </p:sp>
        <p:sp>
          <p:nvSpPr>
            <p:cNvPr id="236" name="Shape 410"/>
            <p:cNvSpPr/>
            <p:nvPr/>
          </p:nvSpPr>
          <p:spPr>
            <a:xfrm>
              <a:off x="7689578" y="2270227"/>
              <a:ext cx="501648" cy="503152"/>
            </a:xfrm>
            <a:prstGeom prst="rect">
              <a:avLst/>
            </a:prstGeom>
            <a:solidFill>
              <a:srgbClr val="C82506">
                <a:hueOff val="-444211"/>
                <a:satOff val="-14915"/>
                <a:lumOff val="22857"/>
              </a:srgbClr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5719" tIns="35719" rIns="35719" bIns="35719" anchor="ctr"/>
            <a:lstStyle/>
            <a:p>
              <a:pPr algn="ctr" defTabSz="410751" hangingPunct="0"/>
              <a:r>
                <a:rPr lang="en-GB" sz="1687" b="1" kern="0" dirty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W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6457398" y="2815744"/>
              <a:ext cx="2453908" cy="52550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210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(+ 210 for booster ring)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6" b="0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234309" y="4457057"/>
            <a:ext cx="8837581" cy="1615799"/>
            <a:chOff x="198915" y="4212482"/>
            <a:chExt cx="8837581" cy="1615799"/>
          </a:xfrm>
        </p:grpSpPr>
        <p:grpSp>
          <p:nvGrpSpPr>
            <p:cNvPr id="200" name="Group 432"/>
            <p:cNvGrpSpPr/>
            <p:nvPr/>
          </p:nvGrpSpPr>
          <p:grpSpPr>
            <a:xfrm>
              <a:off x="198915" y="4302646"/>
              <a:ext cx="2140838" cy="1511200"/>
              <a:chOff x="-91" y="479473"/>
              <a:chExt cx="3859423" cy="2243250"/>
            </a:xfrm>
          </p:grpSpPr>
          <p:pic>
            <p:nvPicPr>
              <p:cNvPr id="207" name="Screen shot 2011-12-07 at 10.36.44 PM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54106" t="22763" r="1081" b="2497"/>
              <a:stretch>
                <a:fillRect/>
              </a:stretch>
            </p:blipFill>
            <p:spPr>
              <a:xfrm>
                <a:off x="621548" y="479473"/>
                <a:ext cx="3237784" cy="2243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6" h="21349" extrusionOk="0">
                    <a:moveTo>
                      <a:pt x="4389" y="0"/>
                    </a:moveTo>
                    <a:cubicBezTo>
                      <a:pt x="3944" y="1"/>
                      <a:pt x="3500" y="122"/>
                      <a:pt x="3152" y="363"/>
                    </a:cubicBezTo>
                    <a:cubicBezTo>
                      <a:pt x="2309" y="949"/>
                      <a:pt x="1822" y="1677"/>
                      <a:pt x="1326" y="3090"/>
                    </a:cubicBezTo>
                    <a:cubicBezTo>
                      <a:pt x="1123" y="3671"/>
                      <a:pt x="880" y="4515"/>
                      <a:pt x="867" y="4695"/>
                    </a:cubicBezTo>
                    <a:cubicBezTo>
                      <a:pt x="850" y="4927"/>
                      <a:pt x="646" y="5765"/>
                      <a:pt x="589" y="5832"/>
                    </a:cubicBezTo>
                    <a:cubicBezTo>
                      <a:pt x="480" y="5962"/>
                      <a:pt x="434" y="5766"/>
                      <a:pt x="402" y="5013"/>
                    </a:cubicBezTo>
                    <a:cubicBezTo>
                      <a:pt x="384" y="4615"/>
                      <a:pt x="348" y="4132"/>
                      <a:pt x="322" y="3940"/>
                    </a:cubicBezTo>
                    <a:cubicBezTo>
                      <a:pt x="297" y="3748"/>
                      <a:pt x="267" y="3468"/>
                      <a:pt x="256" y="3321"/>
                    </a:cubicBezTo>
                    <a:cubicBezTo>
                      <a:pt x="245" y="3173"/>
                      <a:pt x="192" y="2873"/>
                      <a:pt x="137" y="2652"/>
                    </a:cubicBezTo>
                    <a:cubicBezTo>
                      <a:pt x="83" y="2431"/>
                      <a:pt x="23" y="2158"/>
                      <a:pt x="3" y="2048"/>
                    </a:cubicBezTo>
                    <a:cubicBezTo>
                      <a:pt x="2" y="2045"/>
                      <a:pt x="0" y="2042"/>
                      <a:pt x="0" y="2040"/>
                    </a:cubicBezTo>
                    <a:lnTo>
                      <a:pt x="0" y="12382"/>
                    </a:lnTo>
                    <a:cubicBezTo>
                      <a:pt x="16" y="12441"/>
                      <a:pt x="27" y="12537"/>
                      <a:pt x="32" y="12710"/>
                    </a:cubicBezTo>
                    <a:cubicBezTo>
                      <a:pt x="54" y="13491"/>
                      <a:pt x="144" y="14656"/>
                      <a:pt x="217" y="15113"/>
                    </a:cubicBezTo>
                    <a:cubicBezTo>
                      <a:pt x="257" y="15366"/>
                      <a:pt x="295" y="15654"/>
                      <a:pt x="301" y="15751"/>
                    </a:cubicBezTo>
                    <a:cubicBezTo>
                      <a:pt x="319" y="16031"/>
                      <a:pt x="599" y="16960"/>
                      <a:pt x="809" y="17435"/>
                    </a:cubicBezTo>
                    <a:cubicBezTo>
                      <a:pt x="1560" y="19139"/>
                      <a:pt x="2975" y="19908"/>
                      <a:pt x="4265" y="19316"/>
                    </a:cubicBezTo>
                    <a:cubicBezTo>
                      <a:pt x="4743" y="19097"/>
                      <a:pt x="5222" y="18687"/>
                      <a:pt x="5527" y="18232"/>
                    </a:cubicBezTo>
                    <a:cubicBezTo>
                      <a:pt x="5712" y="17958"/>
                      <a:pt x="6199" y="16885"/>
                      <a:pt x="6199" y="16752"/>
                    </a:cubicBezTo>
                    <a:cubicBezTo>
                      <a:pt x="6199" y="16719"/>
                      <a:pt x="6241" y="16551"/>
                      <a:pt x="6294" y="16378"/>
                    </a:cubicBezTo>
                    <a:cubicBezTo>
                      <a:pt x="6454" y="15854"/>
                      <a:pt x="6705" y="14849"/>
                      <a:pt x="6748" y="14554"/>
                    </a:cubicBezTo>
                    <a:cubicBezTo>
                      <a:pt x="6785" y="14305"/>
                      <a:pt x="7084" y="13891"/>
                      <a:pt x="7261" y="13843"/>
                    </a:cubicBezTo>
                    <a:cubicBezTo>
                      <a:pt x="7571" y="13760"/>
                      <a:pt x="7809" y="13982"/>
                      <a:pt x="7969" y="14504"/>
                    </a:cubicBezTo>
                    <a:cubicBezTo>
                      <a:pt x="8000" y="14606"/>
                      <a:pt x="8071" y="15404"/>
                      <a:pt x="8127" y="16280"/>
                    </a:cubicBezTo>
                    <a:cubicBezTo>
                      <a:pt x="8224" y="17789"/>
                      <a:pt x="8241" y="17904"/>
                      <a:pt x="8408" y="18516"/>
                    </a:cubicBezTo>
                    <a:cubicBezTo>
                      <a:pt x="8808" y="19985"/>
                      <a:pt x="9611" y="20976"/>
                      <a:pt x="10638" y="21265"/>
                    </a:cubicBezTo>
                    <a:cubicBezTo>
                      <a:pt x="11823" y="21600"/>
                      <a:pt x="12948" y="20923"/>
                      <a:pt x="13592" y="19486"/>
                    </a:cubicBezTo>
                    <a:cubicBezTo>
                      <a:pt x="13679" y="19290"/>
                      <a:pt x="13842" y="18847"/>
                      <a:pt x="13951" y="18501"/>
                    </a:cubicBezTo>
                    <a:cubicBezTo>
                      <a:pt x="14060" y="18154"/>
                      <a:pt x="14199" y="17722"/>
                      <a:pt x="14260" y="17537"/>
                    </a:cubicBezTo>
                    <a:cubicBezTo>
                      <a:pt x="14321" y="17353"/>
                      <a:pt x="14371" y="17180"/>
                      <a:pt x="14371" y="17152"/>
                    </a:cubicBezTo>
                    <a:cubicBezTo>
                      <a:pt x="14371" y="17124"/>
                      <a:pt x="14439" y="16910"/>
                      <a:pt x="14522" y="16680"/>
                    </a:cubicBezTo>
                    <a:cubicBezTo>
                      <a:pt x="14604" y="16450"/>
                      <a:pt x="14677" y="16224"/>
                      <a:pt x="14683" y="16178"/>
                    </a:cubicBezTo>
                    <a:cubicBezTo>
                      <a:pt x="14696" y="16070"/>
                      <a:pt x="14920" y="15688"/>
                      <a:pt x="15042" y="15566"/>
                    </a:cubicBezTo>
                    <a:cubicBezTo>
                      <a:pt x="15224" y="15383"/>
                      <a:pt x="16490" y="15504"/>
                      <a:pt x="16701" y="15724"/>
                    </a:cubicBezTo>
                    <a:cubicBezTo>
                      <a:pt x="16779" y="15805"/>
                      <a:pt x="16782" y="15867"/>
                      <a:pt x="16730" y="16638"/>
                    </a:cubicBezTo>
                    <a:cubicBezTo>
                      <a:pt x="16636" y="18046"/>
                      <a:pt x="16635" y="18043"/>
                      <a:pt x="16767" y="18183"/>
                    </a:cubicBezTo>
                    <a:cubicBezTo>
                      <a:pt x="16844" y="18264"/>
                      <a:pt x="17064" y="18340"/>
                      <a:pt x="17399" y="18406"/>
                    </a:cubicBezTo>
                    <a:cubicBezTo>
                      <a:pt x="18023" y="18530"/>
                      <a:pt x="18338" y="18536"/>
                      <a:pt x="18400" y="18425"/>
                    </a:cubicBezTo>
                    <a:cubicBezTo>
                      <a:pt x="18426" y="18379"/>
                      <a:pt x="18482" y="17902"/>
                      <a:pt x="18527" y="17367"/>
                    </a:cubicBezTo>
                    <a:cubicBezTo>
                      <a:pt x="18609" y="16390"/>
                      <a:pt x="18679" y="16095"/>
                      <a:pt x="18820" y="16095"/>
                    </a:cubicBezTo>
                    <a:cubicBezTo>
                      <a:pt x="18863" y="16095"/>
                      <a:pt x="19032" y="15984"/>
                      <a:pt x="19198" y="15845"/>
                    </a:cubicBezTo>
                    <a:cubicBezTo>
                      <a:pt x="19620" y="15495"/>
                      <a:pt x="19639" y="15476"/>
                      <a:pt x="19806" y="15305"/>
                    </a:cubicBezTo>
                    <a:cubicBezTo>
                      <a:pt x="20037" y="15069"/>
                      <a:pt x="20284" y="14974"/>
                      <a:pt x="20525" y="15029"/>
                    </a:cubicBezTo>
                    <a:cubicBezTo>
                      <a:pt x="20641" y="15056"/>
                      <a:pt x="20834" y="15083"/>
                      <a:pt x="20953" y="15086"/>
                    </a:cubicBezTo>
                    <a:lnTo>
                      <a:pt x="21169" y="15090"/>
                    </a:lnTo>
                    <a:lnTo>
                      <a:pt x="21312" y="14236"/>
                    </a:lnTo>
                    <a:cubicBezTo>
                      <a:pt x="21464" y="13331"/>
                      <a:pt x="21600" y="11422"/>
                      <a:pt x="21542" y="10980"/>
                    </a:cubicBezTo>
                    <a:cubicBezTo>
                      <a:pt x="21514" y="10765"/>
                      <a:pt x="21496" y="10744"/>
                      <a:pt x="21294" y="10705"/>
                    </a:cubicBezTo>
                    <a:cubicBezTo>
                      <a:pt x="21174" y="10681"/>
                      <a:pt x="20991" y="10663"/>
                      <a:pt x="20887" y="10663"/>
                    </a:cubicBezTo>
                    <a:cubicBezTo>
                      <a:pt x="20708" y="10663"/>
                      <a:pt x="20666" y="10620"/>
                      <a:pt x="20107" y="9836"/>
                    </a:cubicBezTo>
                    <a:lnTo>
                      <a:pt x="19515" y="9005"/>
                    </a:lnTo>
                    <a:lnTo>
                      <a:pt x="19098" y="8960"/>
                    </a:lnTo>
                    <a:cubicBezTo>
                      <a:pt x="18869" y="8936"/>
                      <a:pt x="18664" y="8900"/>
                      <a:pt x="18641" y="8880"/>
                    </a:cubicBezTo>
                    <a:cubicBezTo>
                      <a:pt x="18618" y="8860"/>
                      <a:pt x="18613" y="8547"/>
                      <a:pt x="18630" y="8182"/>
                    </a:cubicBezTo>
                    <a:lnTo>
                      <a:pt x="18662" y="7517"/>
                    </a:lnTo>
                    <a:lnTo>
                      <a:pt x="18532" y="7449"/>
                    </a:lnTo>
                    <a:cubicBezTo>
                      <a:pt x="18383" y="7368"/>
                      <a:pt x="18223" y="7358"/>
                      <a:pt x="18144" y="7430"/>
                    </a:cubicBezTo>
                    <a:cubicBezTo>
                      <a:pt x="18113" y="7458"/>
                      <a:pt x="18069" y="7718"/>
                      <a:pt x="18044" y="8008"/>
                    </a:cubicBezTo>
                    <a:cubicBezTo>
                      <a:pt x="18018" y="8298"/>
                      <a:pt x="17967" y="8579"/>
                      <a:pt x="17930" y="8631"/>
                    </a:cubicBezTo>
                    <a:cubicBezTo>
                      <a:pt x="17874" y="8711"/>
                      <a:pt x="17782" y="8716"/>
                      <a:pt x="17351" y="8654"/>
                    </a:cubicBezTo>
                    <a:cubicBezTo>
                      <a:pt x="16046" y="8465"/>
                      <a:pt x="15840" y="8387"/>
                      <a:pt x="15650" y="8000"/>
                    </a:cubicBezTo>
                    <a:cubicBezTo>
                      <a:pt x="15512" y="7721"/>
                      <a:pt x="15371" y="6804"/>
                      <a:pt x="15219" y="5198"/>
                    </a:cubicBezTo>
                    <a:cubicBezTo>
                      <a:pt x="15056" y="3469"/>
                      <a:pt x="14542" y="2198"/>
                      <a:pt x="13737" y="1534"/>
                    </a:cubicBezTo>
                    <a:cubicBezTo>
                      <a:pt x="12911" y="853"/>
                      <a:pt x="11732" y="874"/>
                      <a:pt x="10828" y="1583"/>
                    </a:cubicBezTo>
                    <a:cubicBezTo>
                      <a:pt x="10194" y="2080"/>
                      <a:pt x="9611" y="3083"/>
                      <a:pt x="9348" y="4125"/>
                    </a:cubicBezTo>
                    <a:cubicBezTo>
                      <a:pt x="9302" y="4309"/>
                      <a:pt x="9215" y="4656"/>
                      <a:pt x="9155" y="4896"/>
                    </a:cubicBezTo>
                    <a:cubicBezTo>
                      <a:pt x="9096" y="5135"/>
                      <a:pt x="8988" y="5557"/>
                      <a:pt x="8915" y="5828"/>
                    </a:cubicBezTo>
                    <a:cubicBezTo>
                      <a:pt x="8842" y="6100"/>
                      <a:pt x="8783" y="6360"/>
                      <a:pt x="8783" y="6406"/>
                    </a:cubicBezTo>
                    <a:cubicBezTo>
                      <a:pt x="8783" y="6519"/>
                      <a:pt x="8399" y="7015"/>
                      <a:pt x="8267" y="7075"/>
                    </a:cubicBezTo>
                    <a:cubicBezTo>
                      <a:pt x="8001" y="7196"/>
                      <a:pt x="7686" y="6925"/>
                      <a:pt x="7570" y="6474"/>
                    </a:cubicBezTo>
                    <a:cubicBezTo>
                      <a:pt x="7542" y="6364"/>
                      <a:pt x="7497" y="5908"/>
                      <a:pt x="7470" y="5466"/>
                    </a:cubicBezTo>
                    <a:cubicBezTo>
                      <a:pt x="7333" y="3265"/>
                      <a:pt x="7244" y="2755"/>
                      <a:pt x="6838" y="1847"/>
                    </a:cubicBezTo>
                    <a:cubicBezTo>
                      <a:pt x="6519" y="1134"/>
                      <a:pt x="6234" y="782"/>
                      <a:pt x="5625" y="359"/>
                    </a:cubicBezTo>
                    <a:cubicBezTo>
                      <a:pt x="5279" y="118"/>
                      <a:pt x="4834" y="0"/>
                      <a:pt x="4389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8" name="Screen shot 2011-12-07 at 10.36.44 PM.png"/>
              <p:cNvPicPr>
                <a:picLocks noChangeAspect="1"/>
              </p:cNvPicPr>
              <p:nvPr/>
            </p:nvPicPr>
            <p:blipFill>
              <a:blip r:embed="rId4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787535"/>
                <a:ext cx="748597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sp>
            <p:nvSpPr>
              <p:cNvPr id="209" name="Shape 431"/>
              <p:cNvSpPr/>
              <p:nvPr/>
            </p:nvSpPr>
            <p:spPr>
              <a:xfrm>
                <a:off x="559272" y="502824"/>
                <a:ext cx="159558" cy="375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 marL="0" marR="0" lvl="0" indent="0" algn="ctr" defTabSz="410751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400">
                    <a:solidFill>
                      <a:srgbClr val="FFFFFF"/>
                    </a:solidFill>
                  </a:defRPr>
                </a:pPr>
                <a:endParaRPr kumimoji="0" sz="1687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237" name="Shape 410"/>
            <p:cNvSpPr/>
            <p:nvPr/>
          </p:nvSpPr>
          <p:spPr>
            <a:xfrm>
              <a:off x="3062240" y="4563049"/>
              <a:ext cx="501648" cy="503152"/>
            </a:xfrm>
            <a:prstGeom prst="rect">
              <a:avLst/>
            </a:prstGeom>
            <a:solidFill>
              <a:srgbClr val="C82506">
                <a:hueOff val="-444211"/>
                <a:satOff val="-14915"/>
                <a:lumOff val="22857"/>
              </a:srgbClr>
            </a:solidFill>
            <a:ln w="25400">
              <a:solidFill>
                <a:srgbClr val="000000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lIns="35719" tIns="35719" rIns="35719" bIns="35719" anchor="ctr"/>
            <a:lstStyle/>
            <a:p>
              <a:pPr algn="ctr" defTabSz="410751" hangingPunct="0"/>
              <a:r>
                <a:rPr lang="en-GB" sz="1687" b="1" kern="0" dirty="0" smtClea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W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4278332" y="5108567"/>
              <a:ext cx="2453908" cy="71971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800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(+ 800 for booster)</a:t>
              </a: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444208" y="5108566"/>
              <a:ext cx="2592288" cy="67734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</a:t>
              </a:r>
              <a:r>
                <a:rPr kumimoji="0" lang="en-GB" sz="1600" b="1" i="0" u="none" strike="noStrike" kern="0" cap="none" spc="0" normalizeH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common 2600 cells    for both beams</a:t>
              </a:r>
              <a:endPara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(+ 2600 for booster)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3585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grpSp>
          <p:nvGrpSpPr>
            <p:cNvPr id="241" name="Group 240"/>
            <p:cNvGrpSpPr/>
            <p:nvPr/>
          </p:nvGrpSpPr>
          <p:grpSpPr>
            <a:xfrm flipH="1" flipV="1">
              <a:off x="3314363" y="4239859"/>
              <a:ext cx="2453598" cy="580675"/>
              <a:chOff x="2037757" y="8432715"/>
              <a:chExt cx="787400" cy="889001"/>
            </a:xfrm>
          </p:grpSpPr>
          <p:sp>
            <p:nvSpPr>
              <p:cNvPr id="242" name="Arc 241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243" name="Arc 242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grpSp>
          <p:nvGrpSpPr>
            <p:cNvPr id="244" name="Group 243"/>
            <p:cNvGrpSpPr/>
            <p:nvPr/>
          </p:nvGrpSpPr>
          <p:grpSpPr>
            <a:xfrm flipH="1" flipV="1">
              <a:off x="5601433" y="4212482"/>
              <a:ext cx="2646436" cy="580675"/>
              <a:chOff x="2037757" y="8432715"/>
              <a:chExt cx="787400" cy="889001"/>
            </a:xfrm>
          </p:grpSpPr>
          <p:sp>
            <p:nvSpPr>
              <p:cNvPr id="245" name="Arc 244"/>
              <p:cNvSpPr/>
              <p:nvPr/>
            </p:nvSpPr>
            <p:spPr>
              <a:xfrm rot="5400000">
                <a:off x="1986957" y="8483515"/>
                <a:ext cx="889000" cy="787400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  <p:sp>
            <p:nvSpPr>
              <p:cNvPr id="246" name="Arc 245"/>
              <p:cNvSpPr/>
              <p:nvPr/>
            </p:nvSpPr>
            <p:spPr>
              <a:xfrm rot="5400000" flipV="1">
                <a:off x="2013678" y="8530844"/>
                <a:ext cx="889000" cy="692743"/>
              </a:xfrm>
              <a:prstGeom prst="arc">
                <a:avLst/>
              </a:prstGeom>
              <a:noFill/>
              <a:ln w="25400" cap="flat">
                <a:solidFill>
                  <a:srgbClr val="00B050"/>
                </a:solidFill>
                <a:prstDash val="dash"/>
                <a:miter lim="400000"/>
                <a:headEnd type="triangle"/>
              </a:ln>
              <a:effectLst/>
              <a:sp3d/>
            </p:spPr>
            <p:txBody>
              <a:bodyPr rot="0" spcFirstLastPara="1" vertOverflow="overflow" horzOverflow="overflow" vert="horz" wrap="square" lIns="64293" tIns="32146" rIns="64293" bIns="32146" numCol="1" spcCol="38100" rtlCol="0" anchor="t">
                <a:noAutofit/>
              </a:bodyPr>
              <a:lstStyle/>
              <a:p>
                <a:pPr marL="0" marR="0" lvl="0" indent="0" defTabSz="642915" eaLnBrk="1" fontAlgn="auto" latinLnBrk="1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66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Helvetica Light"/>
                  <a:sym typeface="Helvetica Light"/>
                </a:endParaRPr>
              </a:p>
            </p:txBody>
          </p:sp>
        </p:grpSp>
        <p:sp>
          <p:nvSpPr>
            <p:cNvPr id="247" name="Shape 410"/>
            <p:cNvSpPr/>
            <p:nvPr/>
          </p:nvSpPr>
          <p:spPr>
            <a:xfrm>
              <a:off x="5294488" y="4562396"/>
              <a:ext cx="501648" cy="503152"/>
            </a:xfrm>
            <a:prstGeom prst="rect">
              <a:avLst/>
            </a:prstGeom>
            <a:solidFill>
              <a:srgbClr val="00882B">
                <a:hueOff val="-2473793"/>
                <a:satOff val="-50209"/>
                <a:lumOff val="23543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/>
              <a:r>
                <a:rPr lang="en-GB" sz="1687" b="1" kern="0" dirty="0" smtClea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H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8" name="Shape 410"/>
            <p:cNvSpPr/>
            <p:nvPr/>
          </p:nvSpPr>
          <p:spPr>
            <a:xfrm>
              <a:off x="7742760" y="4563049"/>
              <a:ext cx="501648" cy="503152"/>
            </a:xfrm>
            <a:prstGeom prst="rect">
              <a:avLst/>
            </a:prstGeom>
            <a:solidFill>
              <a:srgbClr val="0365C0">
                <a:satOff val="-3355"/>
                <a:lumOff val="26614"/>
              </a:srgbClr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/>
              <a:r>
                <a:rPr lang="en-GB" sz="1687" b="1" kern="0" dirty="0" smtClean="0">
                  <a:solidFill>
                    <a:srgbClr val="000000"/>
                  </a:solidFill>
                  <a:latin typeface="Helvetica"/>
                  <a:ea typeface="Helvetica"/>
                  <a:cs typeface="Helvetica"/>
                  <a:sym typeface="Helvetica"/>
                </a:rPr>
                <a:t>t</a:t>
              </a:r>
              <a:endParaRPr sz="1687" b="1" kern="0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974076" y="5108566"/>
              <a:ext cx="2453908" cy="677349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133352" tIns="0" rIns="0" bIns="0" numCol="1" spcCol="1270" anchor="t" anchorCtr="0">
              <a:noAutofit/>
            </a:bodyPr>
            <a:lstStyle/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≈ 200 per beam</a:t>
              </a:r>
            </a:p>
            <a:p>
              <a:pPr marL="0" marR="0" lvl="0" indent="0" algn="ctr" defTabSz="437539" eaLnBrk="1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3585F"/>
                  </a:solidFill>
                  <a:effectLst/>
                  <a:uLnTx/>
                  <a:uFillTx/>
                  <a:latin typeface="Helvetica Light"/>
                  <a:sym typeface="Helvetica Light"/>
                </a:rPr>
                <a:t> (+ 200 for booster)</a:t>
              </a:r>
            </a:p>
          </p:txBody>
        </p:sp>
      </p:grpSp>
      <p:sp>
        <p:nvSpPr>
          <p:cNvPr id="253" name="Content Placeholder 2"/>
          <p:cNvSpPr>
            <a:spLocks noGrp="1"/>
          </p:cNvSpPr>
          <p:nvPr>
            <p:ph idx="1"/>
          </p:nvPr>
        </p:nvSpPr>
        <p:spPr>
          <a:xfrm>
            <a:off x="35497" y="980727"/>
            <a:ext cx="9036394" cy="995128"/>
          </a:xfrm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GB" sz="2600" b="1" dirty="0" smtClean="0">
                <a:solidFill>
                  <a:srgbClr val="C00000"/>
                </a:solidFill>
              </a:rPr>
              <a:t>400 MHz single-cell </a:t>
            </a:r>
            <a:r>
              <a:rPr lang="en-GB" sz="2600" b="1" dirty="0">
                <a:solidFill>
                  <a:srgbClr val="C00000"/>
                </a:solidFill>
              </a:rPr>
              <a:t>cavities preferred for </a:t>
            </a:r>
            <a:r>
              <a:rPr lang="en-GB" sz="2600" b="1" dirty="0" err="1">
                <a:solidFill>
                  <a:srgbClr val="C00000"/>
                </a:solidFill>
              </a:rPr>
              <a:t>hh</a:t>
            </a:r>
            <a:r>
              <a:rPr lang="en-GB" sz="2600" b="1" dirty="0">
                <a:solidFill>
                  <a:srgbClr val="C00000"/>
                </a:solidFill>
              </a:rPr>
              <a:t> and </a:t>
            </a:r>
            <a:r>
              <a:rPr lang="en-GB" sz="2600" b="1" dirty="0" err="1" smtClean="0">
                <a:solidFill>
                  <a:srgbClr val="C00000"/>
                </a:solidFill>
              </a:rPr>
              <a:t>ee</a:t>
            </a:r>
            <a:r>
              <a:rPr lang="en-GB" sz="2600" b="1" dirty="0" smtClean="0">
                <a:solidFill>
                  <a:srgbClr val="C00000"/>
                </a:solidFill>
              </a:rPr>
              <a:t>-Z (few MeV/m)</a:t>
            </a:r>
            <a:endParaRPr lang="en-GB" sz="2600" b="1" dirty="0">
              <a:solidFill>
                <a:srgbClr val="C00000"/>
              </a:solidFill>
            </a:endParaRPr>
          </a:p>
          <a:p>
            <a:pPr>
              <a:buClr>
                <a:srgbClr val="0C377B"/>
              </a:buClr>
            </a:pPr>
            <a:r>
              <a:rPr lang="de-AT" sz="2300" b="1" dirty="0">
                <a:solidFill>
                  <a:srgbClr val="002060"/>
                </a:solidFill>
              </a:rPr>
              <a:t>Baseline </a:t>
            </a:r>
            <a:r>
              <a:rPr lang="de-AT" sz="2300" b="1" dirty="0" smtClean="0">
                <a:solidFill>
                  <a:srgbClr val="002060"/>
                </a:solidFill>
              </a:rPr>
              <a:t>Nb/Cu </a:t>
            </a:r>
            <a:r>
              <a:rPr lang="de-AT" b="1" dirty="0" smtClean="0">
                <a:solidFill>
                  <a:srgbClr val="002060"/>
                </a:solidFill>
              </a:rPr>
              <a:t>@</a:t>
            </a:r>
            <a:r>
              <a:rPr lang="de-AT" sz="2300" b="1" dirty="0" smtClean="0">
                <a:solidFill>
                  <a:srgbClr val="002060"/>
                </a:solidFill>
              </a:rPr>
              <a:t>4.5 K, development with </a:t>
            </a:r>
            <a:r>
              <a:rPr lang="de-AT" sz="2300" b="1" dirty="0">
                <a:solidFill>
                  <a:srgbClr val="002060"/>
                </a:solidFill>
              </a:rPr>
              <a:t>synergies to HL-LHC, </a:t>
            </a:r>
            <a:r>
              <a:rPr lang="de-AT" sz="2300" b="1" dirty="0" smtClean="0">
                <a:solidFill>
                  <a:srgbClr val="002060"/>
                </a:solidFill>
              </a:rPr>
              <a:t>HE-LHC</a:t>
            </a:r>
          </a:p>
          <a:p>
            <a:pPr>
              <a:buClr>
                <a:srgbClr val="0C377B"/>
              </a:buClr>
            </a:pPr>
            <a:r>
              <a:rPr lang="de-AT" sz="2300" b="1" dirty="0" smtClean="0">
                <a:solidFill>
                  <a:srgbClr val="002060"/>
                </a:solidFill>
              </a:rPr>
              <a:t>R&amp;D: power coupling 1 MW/cell, HOM power handling (damper, cryomodule)</a:t>
            </a:r>
            <a:endParaRPr lang="en-GB" sz="2300" b="1" dirty="0">
              <a:solidFill>
                <a:srgbClr val="002060"/>
              </a:solidFill>
            </a:endParaRPr>
          </a:p>
        </p:txBody>
      </p:sp>
      <p:sp>
        <p:nvSpPr>
          <p:cNvPr id="255" name="Content Placeholder 2"/>
          <p:cNvSpPr txBox="1">
            <a:spLocks/>
          </p:cNvSpPr>
          <p:nvPr/>
        </p:nvSpPr>
        <p:spPr>
          <a:xfrm>
            <a:off x="35496" y="3539109"/>
            <a:ext cx="9036394" cy="1008819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b="1" dirty="0" smtClean="0">
                <a:solidFill>
                  <a:srgbClr val="C00000"/>
                </a:solidFill>
              </a:rPr>
              <a:t>400 or 800 MHz multi-cell cavities preferred for </a:t>
            </a:r>
            <a:r>
              <a:rPr lang="en-GB" b="1" dirty="0" err="1" smtClean="0">
                <a:solidFill>
                  <a:srgbClr val="C00000"/>
                </a:solidFill>
              </a:rPr>
              <a:t>ee</a:t>
            </a:r>
            <a:r>
              <a:rPr lang="en-GB" b="1" dirty="0" smtClean="0">
                <a:solidFill>
                  <a:srgbClr val="C00000"/>
                </a:solidFill>
              </a:rPr>
              <a:t>-ZH, </a:t>
            </a:r>
            <a:r>
              <a:rPr lang="en-GB" b="1" dirty="0" err="1" smtClean="0">
                <a:solidFill>
                  <a:srgbClr val="C00000"/>
                </a:solidFill>
              </a:rPr>
              <a:t>ee-tt</a:t>
            </a:r>
            <a:r>
              <a:rPr lang="en-GB" b="1" dirty="0" smtClean="0">
                <a:solidFill>
                  <a:srgbClr val="C00000"/>
                </a:solidFill>
              </a:rPr>
              <a:t> and </a:t>
            </a:r>
            <a:r>
              <a:rPr lang="en-GB" b="1" dirty="0" err="1" smtClean="0">
                <a:solidFill>
                  <a:srgbClr val="C00000"/>
                </a:solidFill>
              </a:rPr>
              <a:t>ee</a:t>
            </a:r>
            <a:r>
              <a:rPr lang="en-GB" b="1" dirty="0" smtClean="0">
                <a:solidFill>
                  <a:srgbClr val="C00000"/>
                </a:solidFill>
              </a:rPr>
              <a:t>-WW</a:t>
            </a:r>
          </a:p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002060"/>
                </a:solidFill>
              </a:rPr>
              <a:t>Baseline options 400 MHz Nb/Cu @4.5 K</a:t>
            </a:r>
            <a:r>
              <a:rPr lang="de-AT" sz="2000" b="1" dirty="0">
                <a:solidFill>
                  <a:srgbClr val="002060"/>
                </a:solidFill>
              </a:rPr>
              <a:t>, </a:t>
            </a:r>
            <a:r>
              <a:rPr lang="de-AT" sz="2000" b="1" dirty="0" smtClean="0">
                <a:solidFill>
                  <a:srgbClr val="002060"/>
                </a:solidFill>
              </a:rPr>
              <a:t>◄▬► 800 MHz </a:t>
            </a:r>
            <a:r>
              <a:rPr lang="de-AT" sz="2000" b="1" dirty="0">
                <a:solidFill>
                  <a:srgbClr val="002060"/>
                </a:solidFill>
              </a:rPr>
              <a:t>bulk Nb system @2K</a:t>
            </a:r>
            <a:endParaRPr lang="de-AT" sz="2000" b="1" dirty="0" smtClean="0">
              <a:solidFill>
                <a:srgbClr val="002060"/>
              </a:solidFill>
            </a:endParaRPr>
          </a:p>
          <a:p>
            <a:pPr>
              <a:buClr>
                <a:srgbClr val="0C377B"/>
              </a:buClr>
            </a:pPr>
            <a:r>
              <a:rPr lang="de-AT" sz="2000" b="1" dirty="0" smtClean="0">
                <a:solidFill>
                  <a:srgbClr val="002060"/>
                </a:solidFill>
              </a:rPr>
              <a:t>R&amp;D</a:t>
            </a:r>
            <a:r>
              <a:rPr lang="de-AT" sz="2000" b="1" dirty="0">
                <a:solidFill>
                  <a:srgbClr val="002060"/>
                </a:solidFill>
              </a:rPr>
              <a:t>: </a:t>
            </a:r>
            <a:r>
              <a:rPr lang="de-AT" sz="2000" b="1" dirty="0" smtClean="0">
                <a:solidFill>
                  <a:srgbClr val="002060"/>
                </a:solidFill>
              </a:rPr>
              <a:t>High Q</a:t>
            </a:r>
            <a:r>
              <a:rPr lang="de-AT" sz="2000" b="1" baseline="-25000" dirty="0" smtClean="0">
                <a:solidFill>
                  <a:srgbClr val="002060"/>
                </a:solidFill>
              </a:rPr>
              <a:t>0</a:t>
            </a:r>
            <a:r>
              <a:rPr lang="de-AT" sz="2000" b="1" dirty="0" smtClean="0">
                <a:solidFill>
                  <a:srgbClr val="002060"/>
                </a:solidFill>
              </a:rPr>
              <a:t> cavities, coating, long-term: Nb</a:t>
            </a:r>
            <a:r>
              <a:rPr lang="de-AT" sz="2000" b="1" baseline="-25000" dirty="0" smtClean="0">
                <a:solidFill>
                  <a:srgbClr val="002060"/>
                </a:solidFill>
              </a:rPr>
              <a:t>3</a:t>
            </a:r>
            <a:r>
              <a:rPr lang="de-AT" sz="2000" b="1" dirty="0" smtClean="0">
                <a:solidFill>
                  <a:srgbClr val="002060"/>
                </a:solidFill>
              </a:rPr>
              <a:t>Sn </a:t>
            </a:r>
            <a:r>
              <a:rPr lang="de-AT" sz="2000" b="1" dirty="0">
                <a:solidFill>
                  <a:srgbClr val="002060"/>
                </a:solidFill>
              </a:rPr>
              <a:t>like components </a:t>
            </a:r>
            <a:endParaRPr lang="en-GB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33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496" y="980728"/>
            <a:ext cx="9108504" cy="5112568"/>
          </a:xfrm>
        </p:spPr>
        <p:txBody>
          <a:bodyPr>
            <a:noAutofit/>
          </a:bodyPr>
          <a:lstStyle/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The HL-LHC upgrade project is in full swing and progressing towards first major installations in LS2.</a:t>
            </a:r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The FCC study is advancing well towards the Design Report for end 2018</a:t>
            </a:r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Clearly HL-LHC is a necessary first step in the development of technologies for future HE accelerators, in particular the FCC.</a:t>
            </a:r>
            <a:endParaRPr lang="en-GB" sz="2000" dirty="0"/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Superconductivity </a:t>
            </a:r>
            <a:r>
              <a:rPr lang="en-GB" sz="2000" dirty="0"/>
              <a:t>is the key enabling technology for </a:t>
            </a:r>
            <a:r>
              <a:rPr lang="en-GB" sz="2000" dirty="0" smtClean="0"/>
              <a:t>LHC, HL-LHC, HE LHC and FCC.</a:t>
            </a:r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The Nb3Sn </a:t>
            </a:r>
            <a:r>
              <a:rPr lang="en-GB" sz="2000" dirty="0"/>
              <a:t>program </a:t>
            </a:r>
            <a:r>
              <a:rPr lang="en-GB" sz="2000" dirty="0" smtClean="0"/>
              <a:t>for HL-LHC triplets and 11 T dipoles is of prime importance towards development </a:t>
            </a:r>
            <a:r>
              <a:rPr lang="en-GB" sz="2000" dirty="0" err="1" smtClean="0"/>
              <a:t>fo</a:t>
            </a:r>
            <a:r>
              <a:rPr lang="en-GB" sz="2000" dirty="0" smtClean="0"/>
              <a:t> 16 </a:t>
            </a:r>
            <a:r>
              <a:rPr lang="en-GB" sz="2000" dirty="0"/>
              <a:t>T model </a:t>
            </a:r>
            <a:r>
              <a:rPr lang="en-GB" sz="2000" dirty="0" smtClean="0"/>
              <a:t>magnets.</a:t>
            </a:r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 smtClean="0"/>
              <a:t>SC crab cavities are a major ingredient for HL-LHC and the development of high efficiency SRF systems is critical for FCC-ee.</a:t>
            </a:r>
            <a:endParaRPr lang="de-AT" dirty="0"/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de-AT" sz="2000" dirty="0" smtClean="0"/>
              <a:t>Both HL-LHC project and FCC study show the importance of  international </a:t>
            </a:r>
            <a:r>
              <a:rPr lang="de-AT" sz="2000" dirty="0"/>
              <a:t>collaboration </a:t>
            </a:r>
            <a:r>
              <a:rPr lang="de-AT" sz="2000" dirty="0" smtClean="0"/>
              <a:t>in our field, to </a:t>
            </a:r>
            <a:r>
              <a:rPr lang="de-AT" sz="2000" dirty="0"/>
              <a:t>advance </a:t>
            </a:r>
            <a:r>
              <a:rPr lang="de-AT" sz="2000" dirty="0" smtClean="0"/>
              <a:t>on </a:t>
            </a:r>
            <a:r>
              <a:rPr lang="de-AT" sz="2000" dirty="0"/>
              <a:t>all </a:t>
            </a:r>
            <a:r>
              <a:rPr lang="de-AT" sz="2000" dirty="0" smtClean="0"/>
              <a:t>challenging </a:t>
            </a:r>
            <a:r>
              <a:rPr lang="de-AT" sz="2000" dirty="0"/>
              <a:t>subjects </a:t>
            </a:r>
            <a:r>
              <a:rPr lang="en-GB" sz="2000" dirty="0"/>
              <a:t>and </a:t>
            </a:r>
            <a:r>
              <a:rPr lang="en-GB" sz="2000" dirty="0" smtClean="0"/>
              <a:t>to assure a long-term future!</a:t>
            </a:r>
          </a:p>
          <a:p>
            <a:pPr>
              <a:buClr>
                <a:srgbClr val="0C377B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b="1" dirty="0" smtClean="0"/>
              <a:t>In this sense we fully rely on your future contributions!</a:t>
            </a:r>
            <a:endParaRPr lang="en-GB" sz="18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Summary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5059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FFFF00"/>
                </a:solidFill>
              </a:rPr>
              <a:t>LHC </a:t>
            </a:r>
            <a:r>
              <a:rPr lang="en-GB" sz="3200" b="1" dirty="0" smtClean="0">
                <a:solidFill>
                  <a:srgbClr val="FFFF00"/>
                </a:solidFill>
              </a:rPr>
              <a:t>upgrade goals</a:t>
            </a:r>
            <a:r>
              <a:rPr lang="en-GB" sz="3200" b="1" dirty="0">
                <a:solidFill>
                  <a:srgbClr val="FFFF00"/>
                </a:solidFill>
              </a:rPr>
              <a:t>: </a:t>
            </a:r>
            <a:r>
              <a:rPr lang="en-GB" sz="3200" b="1" dirty="0" smtClean="0">
                <a:solidFill>
                  <a:srgbClr val="FFFF00"/>
                </a:solidFill>
              </a:rPr>
              <a:t>performance </a:t>
            </a:r>
            <a:r>
              <a:rPr lang="en-GB" sz="3200" b="1" dirty="0">
                <a:solidFill>
                  <a:srgbClr val="FFFF00"/>
                </a:solidFill>
              </a:rPr>
              <a:t>optimization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598488" y="952500"/>
            <a:ext cx="5274057" cy="415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69" tIns="45685" rIns="91369" bIns="45685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 algn="l" eaLnBrk="1" hangingPunct="1"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3333CC"/>
                </a:solidFill>
              </a:rPr>
              <a:t>Luminosity </a:t>
            </a:r>
            <a:r>
              <a:rPr lang="en-US" sz="2600" dirty="0" smtClean="0">
                <a:solidFill>
                  <a:srgbClr val="3333CC"/>
                </a:solidFill>
              </a:rPr>
              <a:t>recipe (</a:t>
            </a:r>
            <a:r>
              <a:rPr lang="en-US" sz="2600" dirty="0">
                <a:solidFill>
                  <a:srgbClr val="3333CC"/>
                </a:solidFill>
              </a:rPr>
              <a:t>round beams): </a:t>
            </a:r>
          </a:p>
          <a:p>
            <a:pPr algn="l" eaLnBrk="1" hangingPunct="1"/>
            <a:endParaRPr lang="en-US" sz="2600" dirty="0">
              <a:solidFill>
                <a:srgbClr val="3333CC"/>
              </a:solidFill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dirty="0">
              <a:solidFill>
                <a:srgbClr val="800000"/>
              </a:solidFill>
              <a:sym typeface="Wingdings" charset="0"/>
            </a:endParaRPr>
          </a:p>
          <a:p>
            <a:pPr marL="0" lvl="1" indent="0">
              <a:spcAft>
                <a:spcPts val="1200"/>
              </a:spcAft>
              <a:buFont typeface="Wingdings" charset="0"/>
              <a:buChar char="è"/>
            </a:pP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 maximize </a:t>
            </a:r>
            <a:r>
              <a:rPr lang="en-US" sz="2000" dirty="0">
                <a:solidFill>
                  <a:srgbClr val="002060"/>
                </a:solidFill>
                <a:sym typeface="Wingdings" charset="0"/>
              </a:rPr>
              <a:t>bunch 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intensities (1.1 </a:t>
            </a:r>
            <a:r>
              <a:rPr lang="en-US" sz="2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rgbClr val="002060"/>
                </a:solidFill>
              </a:rPr>
              <a:t>2.2x10</a:t>
            </a:r>
            <a:r>
              <a:rPr lang="en-US" sz="2000" baseline="30000" dirty="0" smtClean="0">
                <a:solidFill>
                  <a:srgbClr val="002060"/>
                </a:solidFill>
              </a:rPr>
              <a:t>11</a:t>
            </a:r>
            <a:r>
              <a:rPr lang="en-US" sz="2000" dirty="0" smtClean="0">
                <a:solidFill>
                  <a:srgbClr val="002060"/>
                </a:solidFill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)</a:t>
            </a:r>
          </a:p>
          <a:p>
            <a:pPr marL="0" lvl="1" indent="0">
              <a:spcAft>
                <a:spcPts val="1200"/>
              </a:spcAft>
              <a:buFont typeface="Wingdings" charset="0"/>
              <a:buChar char="è"/>
            </a:pP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 minimize the beam emittance (3.75</a:t>
            </a:r>
            <a:r>
              <a:rPr lang="en-US" sz="2000" dirty="0" smtClean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rgbClr val="002060"/>
                </a:solidFill>
              </a:rPr>
              <a:t>2.5 </a:t>
            </a:r>
            <a:r>
              <a:rPr lang="el-GR" sz="2000" dirty="0">
                <a:solidFill>
                  <a:srgbClr val="002060"/>
                </a:solidFill>
              </a:rPr>
              <a:t>μ</a:t>
            </a:r>
            <a:r>
              <a:rPr lang="en-US" sz="2000" dirty="0">
                <a:solidFill>
                  <a:srgbClr val="002060"/>
                </a:solidFill>
              </a:rPr>
              <a:t>m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)</a:t>
            </a:r>
            <a:endParaRPr lang="en-US" sz="2000" dirty="0">
              <a:solidFill>
                <a:srgbClr val="002060"/>
              </a:solidFill>
              <a:sym typeface="Wingdings" charset="0"/>
            </a:endParaRPr>
          </a:p>
          <a:p>
            <a:pPr>
              <a:spcAft>
                <a:spcPts val="1200"/>
              </a:spcAft>
              <a:buFont typeface="Wingdings" charset="0"/>
              <a:buChar char="è"/>
            </a:pPr>
            <a:r>
              <a:rPr lang="en-US" sz="2000" dirty="0">
                <a:solidFill>
                  <a:srgbClr val="002060"/>
                </a:solidFill>
                <a:sym typeface="Wingdings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minimize </a:t>
            </a:r>
            <a:r>
              <a:rPr lang="en-US" sz="2000" dirty="0">
                <a:solidFill>
                  <a:srgbClr val="002060"/>
                </a:solidFill>
                <a:sym typeface="Wingdings" charset="0"/>
              </a:rPr>
              <a:t>beam size 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(</a:t>
            </a:r>
            <a:r>
              <a:rPr lang="en-US" sz="2000" dirty="0" smtClean="0">
                <a:solidFill>
                  <a:srgbClr val="002060"/>
                </a:solidFill>
                <a:latin typeface="Symbol" panose="05050102010706020507" pitchFamily="18" charset="2"/>
                <a:sym typeface="Wingdings" charset="0"/>
              </a:rPr>
              <a:t>b*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 0.55 </a:t>
            </a:r>
            <a:r>
              <a:rPr lang="en-US" sz="2000" dirty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0.15 m); </a:t>
            </a:r>
          </a:p>
          <a:p>
            <a:pPr algn="l" eaLnBrk="1" hangingPunct="1">
              <a:spcAft>
                <a:spcPts val="1200"/>
              </a:spcAft>
              <a:buFont typeface="Wingdings" charset="0"/>
              <a:buChar char="è"/>
            </a:pP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compensate </a:t>
            </a:r>
            <a:r>
              <a:rPr lang="en-US" sz="2000" dirty="0">
                <a:solidFill>
                  <a:srgbClr val="002060"/>
                </a:solidFill>
                <a:sym typeface="Wingdings" charset="0"/>
              </a:rPr>
              <a:t>for </a:t>
            </a:r>
            <a:r>
              <a:rPr lang="ja-JP" altLang="en-US" sz="2000" dirty="0" smtClean="0">
                <a:solidFill>
                  <a:srgbClr val="002060"/>
                </a:solidFill>
                <a:sym typeface="Wingdings" charset="0"/>
              </a:rPr>
              <a:t>‘</a:t>
            </a:r>
            <a:r>
              <a:rPr lang="en-US" altLang="ja-JP" sz="2000" dirty="0">
                <a:solidFill>
                  <a:srgbClr val="002060"/>
                </a:solidFill>
                <a:sym typeface="Wingdings" charset="0"/>
              </a:rPr>
              <a:t>F</a:t>
            </a:r>
            <a:r>
              <a:rPr lang="en-US" altLang="ja-JP" sz="2000" dirty="0" smtClean="0">
                <a:solidFill>
                  <a:srgbClr val="002060"/>
                </a:solidFill>
                <a:sym typeface="Wingdings" charset="0"/>
              </a:rPr>
              <a:t>’ geometry crossing; </a:t>
            </a:r>
          </a:p>
          <a:p>
            <a:pPr algn="l" eaLnBrk="1" hangingPunct="1">
              <a:spcAft>
                <a:spcPts val="1200"/>
              </a:spcAft>
              <a:buFont typeface="Wingdings" charset="0"/>
              <a:buChar char="è"/>
            </a:pPr>
            <a:r>
              <a:rPr lang="en-US" sz="2000" dirty="0">
                <a:solidFill>
                  <a:srgbClr val="002060"/>
                </a:solidFill>
                <a:sym typeface="Wingdings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sym typeface="Wingdings" charset="0"/>
              </a:rPr>
              <a:t>improve machine ‘Efficiency’</a:t>
            </a:r>
            <a:endParaRPr lang="en-US" sz="2000" dirty="0">
              <a:solidFill>
                <a:srgbClr val="002060"/>
              </a:solidFill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6819734"/>
              </p:ext>
            </p:extLst>
          </p:nvPr>
        </p:nvGraphicFramePr>
        <p:xfrm>
          <a:off x="2403475" y="1671638"/>
          <a:ext cx="4754563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3" imgW="2235200" imgH="431800" progId="Equation.3">
                  <p:embed/>
                </p:oleObj>
              </mc:Choice>
              <mc:Fallback>
                <p:oleObj name="Equation" r:id="rId3" imgW="2235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03475" y="1671638"/>
                        <a:ext cx="4754563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5652120" y="1203323"/>
            <a:ext cx="3213100" cy="421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9" tIns="45685" rIns="91369" bIns="45685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dirty="0" smtClean="0">
              <a:solidFill>
                <a:srgbClr val="3333CC"/>
              </a:solidFill>
            </a:endParaRPr>
          </a:p>
          <a:p>
            <a:pPr algn="l" eaLnBrk="1" hangingPunct="1"/>
            <a:endParaRPr lang="en-US" dirty="0">
              <a:solidFill>
                <a:srgbClr val="3333CC"/>
              </a:solidFill>
            </a:endParaRPr>
          </a:p>
          <a:p>
            <a:pPr algn="l" eaLnBrk="1" hangingPunct="1"/>
            <a:endParaRPr lang="en-US" sz="2000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sz="2000" dirty="0">
              <a:solidFill>
                <a:srgbClr val="800000"/>
              </a:solidFill>
              <a:sym typeface="Wingdings" charset="0"/>
            </a:endParaRPr>
          </a:p>
          <a:p>
            <a:pPr algn="l" eaLnBrk="1" hangingPunct="1"/>
            <a:endParaRPr lang="en-US" sz="2000" dirty="0">
              <a:solidFill>
                <a:srgbClr val="800000"/>
              </a:solidFill>
              <a:sym typeface="Wingdings" charset="0"/>
            </a:endParaRPr>
          </a:p>
          <a:p>
            <a:pPr marL="342900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000" dirty="0" smtClean="0">
                <a:solidFill>
                  <a:srgbClr val="800000"/>
                </a:solidFill>
                <a:sym typeface="Wingdings" charset="0"/>
              </a:rPr>
              <a:t>Injector complex 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rgbClr val="800000"/>
                </a:solidFill>
                <a:sym typeface="Wingdings" charset="0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sym typeface="Wingdings" charset="0"/>
              </a:rPr>
              <a:t>     Upgrade LIU</a:t>
            </a:r>
          </a:p>
          <a:p>
            <a:pPr marL="342900" indent="-342900">
              <a:spcAft>
                <a:spcPts val="1200"/>
              </a:spcAft>
              <a:buFont typeface="Wingdings" charset="0"/>
              <a:buChar char="è"/>
            </a:pPr>
            <a:r>
              <a:rPr lang="en-US" sz="2000" dirty="0" smtClean="0">
                <a:solidFill>
                  <a:srgbClr val="008000"/>
                </a:solidFill>
                <a:sym typeface="Wingdings" charset="0"/>
              </a:rPr>
              <a:t>New triplets</a:t>
            </a:r>
            <a:endParaRPr lang="en-US" sz="2000" dirty="0">
              <a:solidFill>
                <a:srgbClr val="008000"/>
              </a:solidFill>
              <a:sym typeface="Wingdings" charset="0"/>
            </a:endParaRPr>
          </a:p>
          <a:p>
            <a:pPr marL="342900" indent="-342900" algn="l" eaLnBrk="1" hangingPunct="1">
              <a:spcAft>
                <a:spcPts val="1200"/>
              </a:spcAft>
              <a:buFont typeface="Wingdings" charset="0"/>
              <a:buChar char="è"/>
            </a:pPr>
            <a:r>
              <a:rPr lang="en-US" altLang="ja-JP" sz="2000" dirty="0" smtClean="0">
                <a:solidFill>
                  <a:srgbClr val="008000"/>
                </a:solidFill>
                <a:sym typeface="Wingdings" charset="0"/>
              </a:rPr>
              <a:t>Crab Cavities</a:t>
            </a:r>
          </a:p>
          <a:p>
            <a:pPr marL="342900" indent="-342900" algn="l" eaLnBrk="1" hangingPunct="1">
              <a:buFont typeface="Wingdings" charset="0"/>
              <a:buChar char="è"/>
            </a:pPr>
            <a:r>
              <a:rPr lang="en-US" sz="2000" dirty="0" smtClean="0">
                <a:solidFill>
                  <a:srgbClr val="008000"/>
                </a:solidFill>
                <a:sym typeface="Wingdings"/>
              </a:rPr>
              <a:t>minimize number of unscheduled beam aborts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31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1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FFFF00"/>
                </a:solidFill>
              </a:rPr>
              <a:t>LHC Limitations and HL-LHC </a:t>
            </a:r>
            <a:r>
              <a:rPr lang="en-US" sz="3600" b="1" dirty="0" smtClean="0">
                <a:solidFill>
                  <a:srgbClr val="FFFF00"/>
                </a:solidFill>
              </a:rPr>
              <a:t>challenges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66700" y="900636"/>
            <a:ext cx="8877300" cy="556091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C377B"/>
              </a:buClr>
            </a:pPr>
            <a:r>
              <a:rPr lang="fr-CH" sz="2000" b="1" dirty="0" smtClean="0"/>
              <a:t>Insertion </a:t>
            </a:r>
            <a:r>
              <a:rPr lang="fr-CH" sz="2000" b="1" dirty="0" err="1" smtClean="0"/>
              <a:t>quadrupole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magnets</a:t>
            </a:r>
            <a:r>
              <a:rPr lang="fr-CH" sz="2000" b="1" dirty="0" smtClean="0"/>
              <a:t> </a:t>
            </a:r>
            <a:r>
              <a:rPr lang="fr-CH" sz="2000" b="1" dirty="0" err="1" smtClean="0"/>
              <a:t>lifetime</a:t>
            </a:r>
            <a:r>
              <a:rPr lang="fr-CH" sz="2000" b="1" dirty="0" smtClean="0"/>
              <a:t> and aperture:</a:t>
            </a:r>
          </a:p>
          <a:p>
            <a:pPr marL="0" indent="0">
              <a:spcAft>
                <a:spcPts val="600"/>
              </a:spcAft>
              <a:buFont typeface="Arial"/>
              <a:buNone/>
            </a:pPr>
            <a:r>
              <a:rPr lang="fr-CH" sz="2000" dirty="0" smtClean="0"/>
              <a:t>	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 New insertion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magnets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and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low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-</a:t>
            </a:r>
            <a:r>
              <a:rPr lang="fr-CH" sz="2000" dirty="0" smtClean="0">
                <a:solidFill>
                  <a:srgbClr val="008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with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increased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aperture</a:t>
            </a:r>
            <a:endParaRPr lang="fr-CH" sz="2000" dirty="0" smtClean="0">
              <a:solidFill>
                <a:srgbClr val="008000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</a:pPr>
            <a:r>
              <a:rPr lang="fr-CH" sz="2000" b="1" dirty="0" err="1"/>
              <a:t>Geometric</a:t>
            </a:r>
            <a:r>
              <a:rPr lang="fr-CH" sz="2000" b="1" dirty="0"/>
              <a:t> </a:t>
            </a:r>
            <a:r>
              <a:rPr lang="fr-CH" sz="2000" b="1" dirty="0" err="1"/>
              <a:t>Reduction</a:t>
            </a:r>
            <a:r>
              <a:rPr lang="fr-CH" sz="2000" b="1" dirty="0"/>
              <a:t> Factor: 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 SC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Crab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Cavities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</a:t>
            </a:r>
            <a:endParaRPr lang="fr-CH" sz="2000" dirty="0" smtClean="0"/>
          </a:p>
          <a:p>
            <a:pPr marL="228600" lvl="1" indent="0">
              <a:spcAft>
                <a:spcPts val="600"/>
              </a:spcAft>
              <a:buFont typeface="Arial"/>
              <a:buNone/>
            </a:pPr>
            <a:r>
              <a:rPr lang="fr-CH" sz="1800" dirty="0" smtClean="0">
                <a:sym typeface="Wingdings"/>
              </a:rPr>
              <a:t>	</a:t>
            </a:r>
            <a:r>
              <a:rPr lang="fr-CH" dirty="0" smtClean="0">
                <a:solidFill>
                  <a:srgbClr val="800000"/>
                </a:solidFill>
                <a:sym typeface="Wingdings"/>
              </a:rPr>
              <a:t> New </a:t>
            </a:r>
            <a:r>
              <a:rPr lang="fr-CH" dirty="0" err="1" smtClean="0">
                <a:solidFill>
                  <a:srgbClr val="800000"/>
                </a:solidFill>
                <a:sym typeface="Wingdings"/>
              </a:rPr>
              <a:t>technology</a:t>
            </a:r>
            <a:r>
              <a:rPr lang="fr-CH" dirty="0" smtClean="0">
                <a:solidFill>
                  <a:srgbClr val="800000"/>
                </a:solidFill>
                <a:sym typeface="Wingdings"/>
              </a:rPr>
              <a:t> and </a:t>
            </a:r>
            <a:r>
              <a:rPr lang="fr-CH" dirty="0" smtClean="0">
                <a:solidFill>
                  <a:srgbClr val="800000"/>
                </a:solidFill>
                <a:sym typeface="Wingdings"/>
              </a:rPr>
              <a:t>first time for </a:t>
            </a:r>
            <a:r>
              <a:rPr lang="fr-CH" dirty="0" smtClean="0">
                <a:solidFill>
                  <a:srgbClr val="800000"/>
                </a:solidFill>
                <a:sym typeface="Wingdings"/>
              </a:rPr>
              <a:t>a hadron </a:t>
            </a:r>
            <a:r>
              <a:rPr lang="fr-CH" dirty="0" err="1" smtClean="0">
                <a:solidFill>
                  <a:srgbClr val="800000"/>
                </a:solidFill>
                <a:sym typeface="Wingdings"/>
              </a:rPr>
              <a:t>storage</a:t>
            </a:r>
            <a:r>
              <a:rPr lang="fr-CH" dirty="0" smtClean="0">
                <a:solidFill>
                  <a:srgbClr val="800000"/>
                </a:solidFill>
                <a:sym typeface="Wingdings"/>
              </a:rPr>
              <a:t> ring!</a:t>
            </a:r>
            <a:endParaRPr lang="fr-CH" sz="1800" dirty="0" smtClean="0">
              <a:solidFill>
                <a:srgbClr val="800000"/>
              </a:solidFill>
            </a:endParaRPr>
          </a:p>
          <a:p>
            <a:pPr>
              <a:spcBef>
                <a:spcPts val="1200"/>
              </a:spcBef>
              <a:buClr>
                <a:srgbClr val="0C377B"/>
              </a:buClr>
            </a:pPr>
            <a:r>
              <a:rPr lang="fr-CH" sz="2000" b="1" dirty="0"/>
              <a:t>Performance </a:t>
            </a:r>
            <a:r>
              <a:rPr lang="fr-CH" sz="2000" b="1" dirty="0" err="1"/>
              <a:t>Optimization</a:t>
            </a:r>
            <a:r>
              <a:rPr lang="fr-CH" sz="2000" b="1" dirty="0"/>
              <a:t>: </a:t>
            </a:r>
            <a:r>
              <a:rPr lang="fr-CH" sz="2000" b="1" dirty="0" err="1"/>
              <a:t>Pileup</a:t>
            </a:r>
            <a:r>
              <a:rPr lang="fr-CH" sz="2000" b="1" dirty="0"/>
              <a:t> </a:t>
            </a:r>
            <a:r>
              <a:rPr lang="fr-CH" sz="2000" b="1" dirty="0" err="1"/>
              <a:t>density</a:t>
            </a:r>
            <a:r>
              <a:rPr lang="fr-CH" sz="2000" b="1" dirty="0"/>
              <a:t> 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Lumi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levelling</a:t>
            </a:r>
            <a:endParaRPr lang="fr-CH" sz="2000" dirty="0" smtClean="0"/>
          </a:p>
          <a:p>
            <a:pPr marL="228600" lvl="1" indent="0">
              <a:spcAft>
                <a:spcPts val="600"/>
              </a:spcAft>
              <a:buFont typeface="Arial"/>
              <a:buNone/>
            </a:pPr>
            <a:r>
              <a:rPr lang="fr-CH" sz="1800" dirty="0" smtClean="0">
                <a:sym typeface="Wingdings"/>
              </a:rPr>
              <a:t>	</a:t>
            </a:r>
            <a:r>
              <a:rPr lang="fr-CH" dirty="0" smtClean="0">
                <a:solidFill>
                  <a:srgbClr val="3861AA"/>
                </a:solidFill>
                <a:sym typeface="Wingdings"/>
              </a:rPr>
              <a:t> </a:t>
            </a:r>
            <a:r>
              <a:rPr lang="fr-CH" dirty="0" err="1" smtClean="0">
                <a:solidFill>
                  <a:srgbClr val="3861AA"/>
                </a:solidFill>
                <a:sym typeface="Wingdings"/>
              </a:rPr>
              <a:t>requires</a:t>
            </a:r>
            <a:r>
              <a:rPr lang="fr-CH" dirty="0" smtClean="0">
                <a:solidFill>
                  <a:srgbClr val="3861AA"/>
                </a:solidFill>
                <a:sym typeface="Wingdings"/>
              </a:rPr>
              <a:t> </a:t>
            </a:r>
            <a:r>
              <a:rPr lang="fr-CH" dirty="0" err="1" smtClean="0">
                <a:solidFill>
                  <a:srgbClr val="3861AA"/>
                </a:solidFill>
                <a:sym typeface="Wingdings"/>
              </a:rPr>
              <a:t>virtual</a:t>
            </a:r>
            <a:r>
              <a:rPr lang="fr-CH" dirty="0" smtClean="0">
                <a:solidFill>
                  <a:srgbClr val="3861AA"/>
                </a:solidFill>
                <a:sym typeface="Wingdings"/>
              </a:rPr>
              <a:t> </a:t>
            </a:r>
            <a:r>
              <a:rPr lang="fr-CH" dirty="0" err="1" smtClean="0">
                <a:solidFill>
                  <a:srgbClr val="3861AA"/>
                </a:solidFill>
                <a:sym typeface="Wingdings"/>
              </a:rPr>
              <a:t>luminosity</a:t>
            </a:r>
            <a:r>
              <a:rPr lang="fr-CH" dirty="0" smtClean="0">
                <a:solidFill>
                  <a:srgbClr val="3861AA"/>
                </a:solidFill>
                <a:sym typeface="Wingdings"/>
              </a:rPr>
              <a:t> &gt;&gt; </a:t>
            </a:r>
            <a:r>
              <a:rPr lang="fr-CH" dirty="0" err="1" smtClean="0">
                <a:solidFill>
                  <a:srgbClr val="3861AA"/>
                </a:solidFill>
                <a:sym typeface="Wingdings"/>
              </a:rPr>
              <a:t>target</a:t>
            </a:r>
            <a:r>
              <a:rPr lang="fr-CH" dirty="0" smtClean="0">
                <a:solidFill>
                  <a:srgbClr val="3861AA"/>
                </a:solidFill>
                <a:sym typeface="Wingdings"/>
              </a:rPr>
              <a:t> </a:t>
            </a:r>
            <a:r>
              <a:rPr lang="fr-CH" dirty="0" err="1" smtClean="0">
                <a:solidFill>
                  <a:srgbClr val="3861AA"/>
                </a:solidFill>
                <a:sym typeface="Wingdings"/>
              </a:rPr>
              <a:t>levelled</a:t>
            </a:r>
            <a:r>
              <a:rPr lang="fr-CH" dirty="0" smtClean="0">
                <a:solidFill>
                  <a:srgbClr val="3861AA"/>
                </a:solidFill>
                <a:sym typeface="Wingdings"/>
              </a:rPr>
              <a:t> </a:t>
            </a:r>
            <a:r>
              <a:rPr lang="fr-CH" dirty="0" err="1" smtClean="0">
                <a:solidFill>
                  <a:srgbClr val="3861AA"/>
                </a:solidFill>
                <a:sym typeface="Wingdings"/>
              </a:rPr>
              <a:t>luminosity</a:t>
            </a:r>
            <a:endParaRPr lang="fr-CH" sz="1800" dirty="0" smtClean="0">
              <a:solidFill>
                <a:srgbClr val="3861AA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Clr>
                <a:srgbClr val="0C377B"/>
              </a:buClr>
            </a:pPr>
            <a:r>
              <a:rPr lang="fr-CH" sz="2000" b="1" dirty="0" err="1"/>
              <a:t>Beam</a:t>
            </a:r>
            <a:r>
              <a:rPr lang="fr-CH" sz="2000" b="1" dirty="0"/>
              <a:t> power &amp; </a:t>
            </a:r>
            <a:r>
              <a:rPr lang="fr-CH" sz="2000" b="1" dirty="0" err="1"/>
              <a:t>losses</a:t>
            </a:r>
            <a:r>
              <a:rPr lang="fr-CH" sz="2000" b="1" dirty="0"/>
              <a:t> 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addt’l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collimators</a:t>
            </a:r>
            <a:r>
              <a:rPr lang="fr-CH" sz="2000" dirty="0" smtClean="0">
                <a:solidFill>
                  <a:srgbClr val="008000"/>
                </a:solidFill>
                <a:sym typeface="Wingdings"/>
              </a:rPr>
              <a:t> in dispersion </a:t>
            </a:r>
            <a:r>
              <a:rPr lang="fr-CH" sz="2000" dirty="0" err="1" smtClean="0">
                <a:solidFill>
                  <a:srgbClr val="008000"/>
                </a:solidFill>
                <a:sym typeface="Wingdings"/>
              </a:rPr>
              <a:t>suppressors</a:t>
            </a:r>
            <a:endParaRPr lang="fr-CH" sz="2000" dirty="0" smtClean="0">
              <a:solidFill>
                <a:srgbClr val="008000"/>
              </a:solidFill>
            </a:endParaRPr>
          </a:p>
          <a:p>
            <a:pPr>
              <a:buClr>
                <a:srgbClr val="0C377B"/>
              </a:buClr>
            </a:pPr>
            <a:r>
              <a:rPr lang="fr-CH" sz="2000" b="1" dirty="0"/>
              <a:t>Machine </a:t>
            </a:r>
            <a:r>
              <a:rPr lang="fr-CH" sz="2000" b="1" dirty="0" err="1"/>
              <a:t>effciency</a:t>
            </a:r>
            <a:r>
              <a:rPr lang="fr-CH" sz="2000" b="1" dirty="0"/>
              <a:t> and </a:t>
            </a:r>
            <a:r>
              <a:rPr lang="fr-CH" sz="2000" b="1" dirty="0" err="1"/>
              <a:t>availability</a:t>
            </a:r>
            <a:r>
              <a:rPr lang="fr-CH" sz="2000" b="1" dirty="0"/>
              <a:t>:</a:t>
            </a:r>
          </a:p>
          <a:p>
            <a:pPr marL="228600" lvl="1" indent="0">
              <a:buFont typeface="Arial"/>
              <a:buNone/>
            </a:pPr>
            <a:r>
              <a:rPr lang="fr-CH" sz="1800" dirty="0" smtClean="0"/>
              <a:t>	</a:t>
            </a:r>
            <a:r>
              <a:rPr lang="fr-CH" sz="1800" dirty="0" smtClean="0">
                <a:sym typeface="Wingdings"/>
              </a:rPr>
              <a:t># R2E </a:t>
            </a:r>
            <a:r>
              <a:rPr lang="fr-CH" sz="1800" dirty="0" smtClean="0">
                <a:solidFill>
                  <a:srgbClr val="008000"/>
                </a:solidFill>
                <a:sym typeface="Wingdings"/>
              </a:rPr>
              <a:t> </a:t>
            </a:r>
            <a:r>
              <a:rPr lang="fr-CH" sz="1800" dirty="0" err="1" smtClean="0">
                <a:solidFill>
                  <a:srgbClr val="008000"/>
                </a:solidFill>
                <a:sym typeface="Wingdings"/>
              </a:rPr>
              <a:t>removal</a:t>
            </a:r>
            <a:r>
              <a:rPr lang="fr-CH" sz="1800" dirty="0" smtClean="0">
                <a:solidFill>
                  <a:srgbClr val="008000"/>
                </a:solidFill>
                <a:sym typeface="Wingdings"/>
              </a:rPr>
              <a:t> of all </a:t>
            </a:r>
            <a:r>
              <a:rPr lang="fr-CH" sz="1800" dirty="0" err="1" smtClean="0">
                <a:solidFill>
                  <a:srgbClr val="008000"/>
                </a:solidFill>
                <a:sym typeface="Wingdings"/>
              </a:rPr>
              <a:t>electronics</a:t>
            </a:r>
            <a:r>
              <a:rPr lang="fr-CH" sz="1800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fr-CH" sz="1800" dirty="0" err="1" smtClean="0">
                <a:solidFill>
                  <a:srgbClr val="008000"/>
                </a:solidFill>
                <a:sym typeface="Wingdings"/>
              </a:rPr>
              <a:t>from</a:t>
            </a:r>
            <a:r>
              <a:rPr lang="fr-CH" sz="1800" dirty="0" smtClean="0">
                <a:solidFill>
                  <a:srgbClr val="008000"/>
                </a:solidFill>
                <a:sym typeface="Wingdings"/>
              </a:rPr>
              <a:t> tunnel </a:t>
            </a:r>
            <a:r>
              <a:rPr lang="fr-CH" sz="1800" dirty="0" err="1" smtClean="0">
                <a:solidFill>
                  <a:srgbClr val="008000"/>
                </a:solidFill>
                <a:sym typeface="Wingdings"/>
              </a:rPr>
              <a:t>region</a:t>
            </a:r>
            <a:endParaRPr lang="fr-CH" sz="1800" dirty="0" smtClean="0">
              <a:solidFill>
                <a:srgbClr val="008000"/>
              </a:solidFill>
              <a:sym typeface="Wingdings"/>
            </a:endParaRPr>
          </a:p>
          <a:p>
            <a:pPr marL="228600" lvl="1" indent="0">
              <a:buFont typeface="Arial"/>
              <a:buNone/>
            </a:pPr>
            <a:r>
              <a:rPr lang="fr-CH" sz="1800" dirty="0" smtClean="0">
                <a:solidFill>
                  <a:srgbClr val="008000"/>
                </a:solidFill>
                <a:sym typeface="Wingdings"/>
              </a:rPr>
              <a:t>	</a:t>
            </a:r>
            <a:r>
              <a:rPr lang="fr-CH" sz="1800" dirty="0" smtClean="0">
                <a:sym typeface="Wingdings"/>
              </a:rPr>
              <a:t># e-cloud  </a:t>
            </a:r>
            <a:r>
              <a:rPr lang="fr-CH" sz="1800" dirty="0" err="1" smtClean="0">
                <a:sym typeface="Wingdings"/>
              </a:rPr>
              <a:t>beam</a:t>
            </a:r>
            <a:r>
              <a:rPr lang="fr-CH" sz="1800" dirty="0" smtClean="0">
                <a:sym typeface="Wingdings"/>
              </a:rPr>
              <a:t> </a:t>
            </a:r>
            <a:r>
              <a:rPr lang="fr-CH" sz="1800" dirty="0" err="1" smtClean="0">
                <a:sym typeface="Wingdings"/>
              </a:rPr>
              <a:t>scrubbing</a:t>
            </a:r>
            <a:r>
              <a:rPr lang="fr-CH" sz="1800" dirty="0" smtClean="0">
                <a:sym typeface="Wingdings"/>
              </a:rPr>
              <a:t> (</a:t>
            </a:r>
            <a:r>
              <a:rPr lang="fr-CH" sz="1800" dirty="0" err="1" smtClean="0">
                <a:sym typeface="Wingdings"/>
              </a:rPr>
              <a:t>conditioning</a:t>
            </a:r>
            <a:r>
              <a:rPr lang="fr-CH" sz="1800" dirty="0" smtClean="0">
                <a:sym typeface="Wingdings"/>
              </a:rPr>
              <a:t> of surface), </a:t>
            </a:r>
            <a:r>
              <a:rPr lang="fr-CH" sz="1800" dirty="0" err="1" smtClean="0">
                <a:sym typeface="Wingdings"/>
              </a:rPr>
              <a:t>etc</a:t>
            </a:r>
            <a:endParaRPr lang="fr-CH" sz="1800" dirty="0" smtClean="0">
              <a:sym typeface="Wingdings"/>
            </a:endParaRPr>
          </a:p>
          <a:p>
            <a:pPr>
              <a:spcBef>
                <a:spcPts val="1200"/>
              </a:spcBef>
              <a:buClr>
                <a:srgbClr val="0C377B"/>
              </a:buClr>
            </a:pPr>
            <a:r>
              <a:rPr lang="fr-CH" sz="2000" b="1" dirty="0" err="1"/>
              <a:t>Technical</a:t>
            </a:r>
            <a:r>
              <a:rPr lang="fr-CH" sz="2000" b="1" dirty="0"/>
              <a:t> </a:t>
            </a:r>
            <a:r>
              <a:rPr lang="fr-CH" sz="2000" b="1" dirty="0" err="1"/>
              <a:t>bottle</a:t>
            </a:r>
            <a:r>
              <a:rPr lang="fr-CH" sz="2000" b="1" dirty="0"/>
              <a:t> necks (</a:t>
            </a:r>
            <a:r>
              <a:rPr lang="fr-CH" sz="2000" b="1" dirty="0" err="1"/>
              <a:t>e.g</a:t>
            </a:r>
            <a:r>
              <a:rPr lang="fr-CH" sz="2000" b="1" dirty="0"/>
              <a:t>. </a:t>
            </a:r>
            <a:r>
              <a:rPr lang="fr-CH" sz="2000" b="1" dirty="0" err="1"/>
              <a:t>cryogenics</a:t>
            </a:r>
            <a:r>
              <a:rPr lang="fr-CH" sz="2000" b="1" dirty="0"/>
              <a:t>)</a:t>
            </a:r>
          </a:p>
          <a:p>
            <a:pPr>
              <a:spcBef>
                <a:spcPts val="1200"/>
              </a:spcBef>
              <a:buClr>
                <a:srgbClr val="0C377B"/>
              </a:buClr>
            </a:pPr>
            <a:r>
              <a:rPr lang="fr-CH" sz="2000" b="1" dirty="0"/>
              <a:t>Civil Engineering (underground) </a:t>
            </a:r>
            <a:r>
              <a:rPr lang="fr-CH" sz="2000" b="1" dirty="0">
                <a:sym typeface="Wingdings"/>
              </a:rPr>
              <a:t>	</a:t>
            </a:r>
            <a:endParaRPr lang="fr-CH" sz="2000" b="1" dirty="0"/>
          </a:p>
        </p:txBody>
      </p:sp>
    </p:spTree>
    <p:extLst>
      <p:ext uri="{BB962C8B-B14F-4D97-AF65-F5344CB8AC3E}">
        <p14:creationId xmlns:p14="http://schemas.microsoft.com/office/powerpoint/2010/main" val="31380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rgbClr val="FFFF00"/>
                </a:solidFill>
              </a:rPr>
              <a:t>LHC </a:t>
            </a:r>
            <a:r>
              <a:rPr lang="en-GB" sz="2800" b="1" dirty="0">
                <a:solidFill>
                  <a:srgbClr val="FFFF00"/>
                </a:solidFill>
              </a:rPr>
              <a:t>technical bottleneck:</a:t>
            </a:r>
            <a:br>
              <a:rPr lang="en-GB" sz="2800" b="1" dirty="0">
                <a:solidFill>
                  <a:srgbClr val="FFFF00"/>
                </a:solidFill>
              </a:rPr>
            </a:br>
            <a:r>
              <a:rPr lang="en-GB" sz="2800" b="1" dirty="0">
                <a:solidFill>
                  <a:srgbClr val="FFFF00"/>
                </a:solidFill>
              </a:rPr>
              <a:t>Radiation damage to triplet magnets at 300 fb-1</a:t>
            </a:r>
            <a:endParaRPr lang="en-US" sz="3600" b="1" dirty="0">
              <a:solidFill>
                <a:srgbClr val="FFFF00"/>
              </a:solidFill>
            </a:endParaRPr>
          </a:p>
        </p:txBody>
      </p:sp>
      <p:pic>
        <p:nvPicPr>
          <p:cNvPr id="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7344816" cy="5141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ight Arrow Callout 4"/>
          <p:cNvSpPr/>
          <p:nvPr/>
        </p:nvSpPr>
        <p:spPr>
          <a:xfrm>
            <a:off x="1828800" y="1215003"/>
            <a:ext cx="1578536" cy="914400"/>
          </a:xfrm>
          <a:prstGeom prst="rightArrowCallout">
            <a:avLst>
              <a:gd name="adj1" fmla="val 25000"/>
              <a:gd name="adj2" fmla="val 30000"/>
              <a:gd name="adj3" fmla="val 25000"/>
              <a:gd name="adj4" fmla="val 64977"/>
            </a:avLst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Q2</a:t>
            </a:r>
          </a:p>
          <a:p>
            <a:pPr algn="ctr"/>
            <a:r>
              <a:rPr lang="fr-CH" b="1" dirty="0" smtClean="0"/>
              <a:t>27 </a:t>
            </a:r>
            <a:r>
              <a:rPr lang="fr-CH" b="1" dirty="0" err="1" smtClean="0"/>
              <a:t>MGy</a:t>
            </a:r>
            <a:endParaRPr lang="en-GB" b="1" dirty="0"/>
          </a:p>
        </p:txBody>
      </p:sp>
      <p:sp>
        <p:nvSpPr>
          <p:cNvPr id="6" name="Left Arrow Callout 5"/>
          <p:cNvSpPr/>
          <p:nvPr/>
        </p:nvSpPr>
        <p:spPr>
          <a:xfrm>
            <a:off x="7067126" y="2447523"/>
            <a:ext cx="1581574" cy="914400"/>
          </a:xfrm>
          <a:prstGeom prst="leftArrowCallou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MCBX3 20 </a:t>
            </a:r>
            <a:r>
              <a:rPr lang="fr-CH" b="1" dirty="0" err="1" smtClean="0"/>
              <a:t>MGy</a:t>
            </a:r>
            <a:endParaRPr lang="en-GB" b="1" dirty="0"/>
          </a:p>
        </p:txBody>
      </p:sp>
      <p:sp>
        <p:nvSpPr>
          <p:cNvPr id="7" name="Round Diagonal Corner Rectangle 6"/>
          <p:cNvSpPr/>
          <p:nvPr/>
        </p:nvSpPr>
        <p:spPr>
          <a:xfrm>
            <a:off x="7211140" y="908720"/>
            <a:ext cx="1609332" cy="914400"/>
          </a:xfrm>
          <a:prstGeom prst="round2Diag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Cold bore insulation</a:t>
            </a:r>
          </a:p>
          <a:p>
            <a:pPr algn="ctr"/>
            <a:r>
              <a:rPr lang="en-GB" b="1" dirty="0"/>
              <a:t>≈ 35 </a:t>
            </a:r>
            <a:r>
              <a:rPr lang="en-GB" b="1" dirty="0" err="1"/>
              <a:t>MGy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7770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>
                <a:solidFill>
                  <a:srgbClr val="FFFF00"/>
                </a:solidFill>
              </a:rPr>
              <a:t>HL-LHC technical bottleneck:</a:t>
            </a:r>
            <a:br>
              <a:rPr lang="en-GB" sz="2800" b="1" dirty="0">
                <a:solidFill>
                  <a:srgbClr val="FFFF00"/>
                </a:solidFill>
              </a:rPr>
            </a:br>
            <a:r>
              <a:rPr lang="en-GB" sz="2800" b="1" dirty="0">
                <a:solidFill>
                  <a:srgbClr val="FFFF00"/>
                </a:solidFill>
              </a:rPr>
              <a:t>Radiation damage to triplet magnets</a:t>
            </a:r>
            <a:endParaRPr lang="en-US" sz="3600" b="1" dirty="0">
              <a:solidFill>
                <a:srgbClr val="FFFF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4821" y="3997489"/>
            <a:ext cx="8914879" cy="20004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10" tIns="45705" rIns="91410" bIns="45705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457200" indent="-457200" algn="l">
              <a:spcAft>
                <a:spcPts val="1200"/>
              </a:spcAft>
              <a:buClr>
                <a:srgbClr val="000000"/>
              </a:buClr>
              <a:buSzPct val="65000"/>
              <a:buFont typeface="Wingdings" charset="0"/>
              <a:buChar char="è"/>
            </a:pPr>
            <a:r>
              <a:rPr lang="en-US" sz="2800" dirty="0" smtClean="0">
                <a:solidFill>
                  <a:srgbClr val="008000"/>
                </a:solidFill>
                <a:latin typeface="Arial" charset="0"/>
                <a:sym typeface="Wingdings"/>
              </a:rPr>
              <a:t>Requires larger aperture!</a:t>
            </a:r>
          </a:p>
          <a:p>
            <a:pPr marL="457200" indent="-457200" algn="l">
              <a:buClr>
                <a:srgbClr val="000000"/>
              </a:buClr>
              <a:buSzPct val="65000"/>
              <a:buFont typeface="Wingdings" charset="0"/>
              <a:buChar char="è"/>
            </a:pPr>
            <a:r>
              <a:rPr lang="en-US" sz="2800" dirty="0" smtClean="0">
                <a:solidFill>
                  <a:srgbClr val="008000"/>
                </a:solidFill>
                <a:latin typeface="Arial" charset="0"/>
                <a:sym typeface="Wingdings"/>
              </a:rPr>
              <a:t>New magnet technology</a:t>
            </a:r>
          </a:p>
          <a:p>
            <a:pPr marL="457200" indent="-457200" algn="l">
              <a:spcBef>
                <a:spcPct val="20000"/>
              </a:spcBef>
              <a:buClr>
                <a:srgbClr val="000000"/>
              </a:buClr>
              <a:buSzPct val="65000"/>
              <a:buFont typeface="Wingdings" charset="0"/>
              <a:buChar char="è"/>
            </a:pPr>
            <a:r>
              <a:rPr lang="en-US" dirty="0" smtClean="0">
                <a:solidFill>
                  <a:srgbClr val="800000"/>
                </a:solidFill>
                <a:latin typeface="Arial" charset="0"/>
                <a:sym typeface="Wingdings"/>
              </a:rPr>
              <a:t>LHC: 70mm at 210 T/m HL@ 150mm diameter 140 T/m</a:t>
            </a:r>
          </a:p>
          <a:p>
            <a:pPr marL="457200" indent="-457200" algn="l">
              <a:spcBef>
                <a:spcPct val="20000"/>
              </a:spcBef>
              <a:buClr>
                <a:srgbClr val="000000"/>
              </a:buClr>
              <a:buSzPct val="65000"/>
              <a:buFont typeface="Wingdings" charset="0"/>
              <a:buChar char="è"/>
            </a:pPr>
            <a:r>
              <a:rPr lang="en-US" dirty="0" smtClean="0">
                <a:solidFill>
                  <a:srgbClr val="800000"/>
                </a:solidFill>
                <a:latin typeface="Arial" charset="0"/>
                <a:sym typeface="Wingdings"/>
              </a:rPr>
              <a:t>LHC: 8T peak field at coils  HL&gt; 12T field at coils (Nb</a:t>
            </a:r>
            <a:r>
              <a:rPr lang="en-US" baseline="-25000" dirty="0" smtClean="0">
                <a:solidFill>
                  <a:srgbClr val="800000"/>
                </a:solidFill>
                <a:latin typeface="Arial" charset="0"/>
                <a:sym typeface="Wingdings"/>
              </a:rPr>
              <a:t>3</a:t>
            </a:r>
            <a:r>
              <a:rPr lang="en-US" dirty="0" smtClean="0">
                <a:solidFill>
                  <a:srgbClr val="800000"/>
                </a:solidFill>
                <a:latin typeface="Arial" charset="0"/>
                <a:sym typeface="Wingdings"/>
              </a:rPr>
              <a:t>Sn)!</a:t>
            </a:r>
            <a:endParaRPr lang="en-US" sz="32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07504" y="1052736"/>
            <a:ext cx="6210300" cy="282549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lIns="91410" tIns="45705" rIns="91410" bIns="45705"/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r>
              <a:rPr lang="en-US" sz="2800" dirty="0" smtClean="0">
                <a:solidFill>
                  <a:schemeClr val="tx1"/>
                </a:solidFill>
                <a:latin typeface="Arial" charset="0"/>
              </a:rPr>
              <a:t>Need to replace existing triplet magnets with </a:t>
            </a:r>
            <a:r>
              <a:rPr lang="en-US" sz="2800" dirty="0" smtClean="0">
                <a:solidFill>
                  <a:srgbClr val="000090"/>
                </a:solidFill>
                <a:latin typeface="Arial" charset="0"/>
                <a:sym typeface="Wingdings" charset="0"/>
              </a:rPr>
              <a:t>radiation hard system (shielding!) such that the new magnet coils receive a similar radiation dose </a:t>
            </a:r>
            <a:r>
              <a:rPr lang="en-US" sz="2800" dirty="0">
                <a:solidFill>
                  <a:srgbClr val="000090"/>
                </a:solidFill>
                <a:latin typeface="Arial" charset="0"/>
                <a:sym typeface="Wingdings" charset="0"/>
              </a:rPr>
              <a:t>@</a:t>
            </a:r>
            <a:r>
              <a:rPr lang="en-US" sz="2800" dirty="0" smtClean="0">
                <a:solidFill>
                  <a:srgbClr val="000090"/>
                </a:solidFill>
                <a:latin typeface="Arial" charset="0"/>
                <a:sym typeface="Wingdings" charset="0"/>
              </a:rPr>
              <a:t> 10 times higher integrated luminosity 3000 fb</a:t>
            </a:r>
            <a:r>
              <a:rPr lang="en-US" sz="2800" baseline="30000" dirty="0" smtClean="0">
                <a:solidFill>
                  <a:srgbClr val="000090"/>
                </a:solidFill>
                <a:latin typeface="Arial" charset="0"/>
                <a:sym typeface="Wingdings" charset="0"/>
              </a:rPr>
              <a:t>-1</a:t>
            </a:r>
            <a:r>
              <a:rPr lang="en-US" sz="2800" dirty="0" smtClean="0">
                <a:solidFill>
                  <a:srgbClr val="000090"/>
                </a:solidFill>
                <a:latin typeface="Arial" charset="0"/>
                <a:sym typeface="Wingdings" charset="0"/>
              </a:rPr>
              <a:t>! </a:t>
            </a:r>
            <a:r>
              <a:rPr lang="en-US" sz="2800" dirty="0" smtClean="0">
                <a:solidFill>
                  <a:srgbClr val="800000"/>
                </a:solidFill>
                <a:latin typeface="Arial" charset="0"/>
                <a:sym typeface="Wingdings"/>
              </a:rPr>
              <a:t> Shielding!</a:t>
            </a:r>
            <a:endParaRPr lang="en-US" sz="2800" baseline="30000" dirty="0">
              <a:solidFill>
                <a:srgbClr val="800000"/>
              </a:solidFill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 baseline="30000" dirty="0">
              <a:solidFill>
                <a:srgbClr val="000090"/>
              </a:solidFill>
              <a:latin typeface="Arial" charset="0"/>
            </a:endParaRPr>
          </a:p>
          <a:p>
            <a:pPr algn="l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 baseline="30000" dirty="0">
              <a:solidFill>
                <a:srgbClr val="000090"/>
              </a:solidFill>
              <a:latin typeface="Arial" charset="0"/>
            </a:endParaRPr>
          </a:p>
          <a:p>
            <a:pPr algn="l">
              <a:spcBef>
                <a:spcPct val="20000"/>
              </a:spcBef>
              <a:spcAft>
                <a:spcPts val="1200"/>
              </a:spcAft>
              <a:buClr>
                <a:schemeClr val="accent1"/>
              </a:buClr>
              <a:buSzPct val="65000"/>
              <a:buFont typeface="Wingdings" charset="0"/>
              <a:buNone/>
            </a:pPr>
            <a:endParaRPr lang="en-US" sz="32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400" y="1358900"/>
            <a:ext cx="2908300" cy="290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215208" y="3829536"/>
            <a:ext cx="183759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US-LARP MQXF magnet design</a:t>
            </a: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Based </a:t>
            </a:r>
            <a:r>
              <a:rPr lang="en-US" sz="18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on Nb</a:t>
            </a:r>
            <a:r>
              <a:rPr lang="en-US" sz="1800" b="1" baseline="-25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Sn</a:t>
            </a:r>
            <a:endParaRPr lang="en-US" sz="1800" b="1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b="1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technology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765800" y="871296"/>
            <a:ext cx="3237520" cy="4112848"/>
            <a:chOff x="6227112" y="736663"/>
            <a:chExt cx="2831120" cy="3965230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7112" y="1254381"/>
              <a:ext cx="2831120" cy="3183213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>
            <a:xfrm flipH="1">
              <a:off x="7886700" y="962025"/>
              <a:ext cx="276225" cy="108585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7820025" y="962025"/>
              <a:ext cx="342900" cy="246974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8162925" y="962025"/>
              <a:ext cx="438150" cy="17811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7439026" y="736663"/>
              <a:ext cx="1292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Tungsten blocks</a:t>
              </a:r>
              <a:endParaRPr lang="en-GB" sz="12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72376" y="4424894"/>
              <a:ext cx="12926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Capillaries</a:t>
              </a:r>
              <a:endParaRPr lang="en-GB" sz="12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7035066" y="2521207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7191375" y="962025"/>
              <a:ext cx="971550" cy="17811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 flipH="1">
              <a:off x="8454401" y="2521207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Freeform 17"/>
            <p:cNvSpPr/>
            <p:nvPr/>
          </p:nvSpPr>
          <p:spPr>
            <a:xfrm rot="5400000" flipH="1">
              <a:off x="7736777" y="3238669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 18"/>
            <p:cNvSpPr/>
            <p:nvPr/>
          </p:nvSpPr>
          <p:spPr>
            <a:xfrm rot="16200000" flipH="1" flipV="1">
              <a:off x="7746302" y="1809919"/>
              <a:ext cx="190280" cy="480985"/>
            </a:xfrm>
            <a:custGeom>
              <a:avLst/>
              <a:gdLst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  <a:gd name="connsiteX0" fmla="*/ 190280 w 190280"/>
                <a:gd name="connsiteY0" fmla="*/ 0 h 480985"/>
                <a:gd name="connsiteX1" fmla="*/ 190280 w 190280"/>
                <a:gd name="connsiteY1" fmla="*/ 480985 h 480985"/>
                <a:gd name="connsiteX2" fmla="*/ 36999 w 190280"/>
                <a:gd name="connsiteY2" fmla="*/ 475699 h 480985"/>
                <a:gd name="connsiteX3" fmla="*/ 0 w 190280"/>
                <a:gd name="connsiteY3" fmla="*/ 243135 h 480985"/>
                <a:gd name="connsiteX4" fmla="*/ 36999 w 190280"/>
                <a:gd name="connsiteY4" fmla="*/ 0 h 480985"/>
                <a:gd name="connsiteX5" fmla="*/ 190280 w 190280"/>
                <a:gd name="connsiteY5" fmla="*/ 0 h 48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0280" h="480985">
                  <a:moveTo>
                    <a:pt x="190280" y="0"/>
                  </a:moveTo>
                  <a:lnTo>
                    <a:pt x="190280" y="480985"/>
                  </a:lnTo>
                  <a:lnTo>
                    <a:pt x="36999" y="475699"/>
                  </a:lnTo>
                  <a:cubicBezTo>
                    <a:pt x="24666" y="398178"/>
                    <a:pt x="5190" y="392093"/>
                    <a:pt x="0" y="243135"/>
                  </a:cubicBezTo>
                  <a:cubicBezTo>
                    <a:pt x="426" y="85890"/>
                    <a:pt x="24666" y="81045"/>
                    <a:pt x="36999" y="0"/>
                  </a:cubicBezTo>
                  <a:lnTo>
                    <a:pt x="190280" y="0"/>
                  </a:lnTo>
                  <a:close/>
                </a:path>
              </a:pathLst>
            </a:custGeom>
            <a:solidFill>
              <a:srgbClr val="FF0000">
                <a:alpha val="41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7225346" y="3164681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8232115" y="3164681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Oval 21"/>
            <p:cNvSpPr/>
            <p:nvPr/>
          </p:nvSpPr>
          <p:spPr>
            <a:xfrm>
              <a:off x="7242015" y="2169318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/>
            <p:cNvSpPr/>
            <p:nvPr/>
          </p:nvSpPr>
          <p:spPr>
            <a:xfrm>
              <a:off x="8234496" y="2166937"/>
              <a:ext cx="197011" cy="190766"/>
            </a:xfrm>
            <a:prstGeom prst="ellipse">
              <a:avLst/>
            </a:prstGeom>
            <a:solidFill>
              <a:srgbClr val="00B0F0">
                <a:alpha val="54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4" name="Straight Arrow Connector 23"/>
            <p:cNvCxnSpPr>
              <a:stCxn id="14" idx="0"/>
            </p:cNvCxnSpPr>
            <p:nvPr/>
          </p:nvCxnSpPr>
          <p:spPr>
            <a:xfrm flipH="1" flipV="1">
              <a:off x="7391400" y="3305175"/>
              <a:ext cx="827302" cy="1119719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4" idx="0"/>
            </p:cNvCxnSpPr>
            <p:nvPr/>
          </p:nvCxnSpPr>
          <p:spPr>
            <a:xfrm flipV="1">
              <a:off x="8218702" y="3305175"/>
              <a:ext cx="152400" cy="1119719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7305676" y="2196895"/>
              <a:ext cx="913026" cy="2227999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8218702" y="2286001"/>
              <a:ext cx="152400" cy="2138893"/>
            </a:xfrm>
            <a:prstGeom prst="straightConnector1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0037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64000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b="1" dirty="0">
                <a:solidFill>
                  <a:srgbClr val="FFFF00"/>
                </a:solidFill>
              </a:rPr>
              <a:t>HL-LHC Challenges: Crossing </a:t>
            </a:r>
            <a:r>
              <a:rPr lang="en-GB" sz="3200" b="1" dirty="0" smtClean="0">
                <a:solidFill>
                  <a:srgbClr val="FFFF00"/>
                </a:solidFill>
              </a:rPr>
              <a:t>Angle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07504" y="3041650"/>
            <a:ext cx="5134596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marL="457200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600" b="1" dirty="0" smtClean="0">
                <a:solidFill>
                  <a:srgbClr val="3333CC"/>
                </a:solidFill>
              </a:rPr>
              <a:t>Parasitic bunch encounters:</a:t>
            </a:r>
            <a:endParaRPr lang="en-US" sz="2600" b="1" dirty="0">
              <a:solidFill>
                <a:srgbClr val="3333CC"/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-36512" y="5085184"/>
            <a:ext cx="9302403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marL="457200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600" b="1" dirty="0" smtClean="0">
                <a:solidFill>
                  <a:srgbClr val="3333CC"/>
                </a:solidFill>
              </a:rPr>
              <a:t>Perturbations from long-range </a:t>
            </a:r>
            <a:r>
              <a:rPr lang="en-US" sz="2600" b="1" dirty="0">
                <a:solidFill>
                  <a:srgbClr val="3333CC"/>
                </a:solidFill>
              </a:rPr>
              <a:t>beam-</a:t>
            </a:r>
            <a:r>
              <a:rPr lang="en-US" sz="2600" b="1" dirty="0" smtClean="0">
                <a:solidFill>
                  <a:srgbClr val="3333CC"/>
                </a:solidFill>
              </a:rPr>
              <a:t>beam interaction:</a:t>
            </a:r>
            <a:endParaRPr lang="en-US" sz="2600" b="1" dirty="0">
              <a:solidFill>
                <a:srgbClr val="3333CC"/>
              </a:solidFill>
            </a:endParaRPr>
          </a:p>
        </p:txBody>
      </p:sp>
      <p:pic>
        <p:nvPicPr>
          <p:cNvPr id="8" name="Picture 1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06"/>
          <a:stretch/>
        </p:blipFill>
        <p:spPr bwMode="auto">
          <a:xfrm>
            <a:off x="5422900" y="2996952"/>
            <a:ext cx="3657600" cy="2160000"/>
          </a:xfrm>
          <a:prstGeom prst="rect">
            <a:avLst/>
          </a:prstGeom>
          <a:noFill/>
          <a:ln w="12700" cap="sq">
            <a:solidFill>
              <a:schemeClr val="bg2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46112" y="4427092"/>
            <a:ext cx="5334000" cy="646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dirty="0" smtClean="0">
                <a:solidFill>
                  <a:srgbClr val="008000"/>
                </a:solidFill>
                <a:cs typeface="+mn-cs"/>
                <a:sym typeface="Wingdings" charset="0"/>
              </a:rPr>
              <a:t>Operation </a:t>
            </a:r>
            <a:r>
              <a:rPr lang="en-US" dirty="0">
                <a:solidFill>
                  <a:srgbClr val="008000"/>
                </a:solidFill>
                <a:cs typeface="+mn-cs"/>
                <a:sym typeface="Wingdings" charset="0"/>
              </a:rPr>
              <a:t>requires crossing </a:t>
            </a:r>
            <a:r>
              <a:rPr lang="en-US" dirty="0" smtClean="0">
                <a:solidFill>
                  <a:srgbClr val="008000"/>
                </a:solidFill>
                <a:cs typeface="+mn-cs"/>
                <a:sym typeface="Wingdings" charset="0"/>
              </a:rPr>
              <a:t>angle prop. 1/√</a:t>
            </a:r>
            <a:r>
              <a:rPr lang="en-US" dirty="0" smtClean="0">
                <a:solidFill>
                  <a:srgbClr val="008000"/>
                </a:solidFill>
                <a:latin typeface="Symbol" panose="05050102010706020507" pitchFamily="18" charset="2"/>
                <a:sym typeface="Wingdings" charset="0"/>
              </a:rPr>
              <a:t>b</a:t>
            </a:r>
            <a:r>
              <a:rPr lang="en-US" dirty="0" smtClean="0">
                <a:solidFill>
                  <a:srgbClr val="008000"/>
                </a:solidFill>
                <a:cs typeface="+mn-cs"/>
                <a:sym typeface="Wingdings" charset="0"/>
              </a:rPr>
              <a:t>*. </a:t>
            </a:r>
          </a:p>
          <a:p>
            <a:pPr marL="285750" indent="-285750" algn="l" eaLnBrk="1" hangingPunct="1">
              <a:buFont typeface="Wingdings" panose="05000000000000000000" pitchFamily="2" charset="2"/>
              <a:buChar char="è"/>
              <a:defRPr/>
            </a:pPr>
            <a:r>
              <a:rPr lang="en-US" dirty="0" smtClean="0">
                <a:solidFill>
                  <a:srgbClr val="008000"/>
                </a:solidFill>
                <a:cs typeface="+mn-cs"/>
                <a:sym typeface="Wingdings" charset="0"/>
              </a:rPr>
              <a:t>Factor 2 increase, 2 x 150 to 2 x 300 </a:t>
            </a:r>
            <a:r>
              <a:rPr lang="en-US" dirty="0" err="1" smtClean="0">
                <a:solidFill>
                  <a:srgbClr val="008000"/>
                </a:solidFill>
                <a:latin typeface="Symbol" panose="05050102010706020507" pitchFamily="18" charset="2"/>
                <a:sym typeface="Wingdings" charset="0"/>
              </a:rPr>
              <a:t>m</a:t>
            </a:r>
            <a:r>
              <a:rPr lang="en-US" dirty="0" err="1" smtClean="0">
                <a:solidFill>
                  <a:srgbClr val="008000"/>
                </a:solidFill>
                <a:cs typeface="+mn-cs"/>
                <a:sym typeface="Wingdings" charset="0"/>
              </a:rPr>
              <a:t>rad</a:t>
            </a:r>
            <a:r>
              <a:rPr lang="en-US" dirty="0" smtClean="0">
                <a:solidFill>
                  <a:srgbClr val="008000"/>
                </a:solidFill>
                <a:cs typeface="+mn-cs"/>
                <a:sym typeface="Wingdings" charset="0"/>
              </a:rPr>
              <a:t>)</a:t>
            </a:r>
            <a:endParaRPr lang="en-US" dirty="0">
              <a:solidFill>
                <a:srgbClr val="008000"/>
              </a:solidFill>
              <a:cs typeface="+mn-cs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179512" y="5445224"/>
            <a:ext cx="8972996" cy="7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defRPr/>
            </a:pPr>
            <a:r>
              <a:rPr lang="en-US" sz="2000" dirty="0">
                <a:solidFill>
                  <a:schemeClr val="tx1"/>
                </a:solidFill>
              </a:rPr>
              <a:t>efficient operation requires large beam separation at </a:t>
            </a:r>
            <a:r>
              <a:rPr lang="en-US" sz="2000" dirty="0" smtClean="0">
                <a:solidFill>
                  <a:schemeClr val="tx1"/>
                </a:solidFill>
              </a:rPr>
              <a:t>unwanted </a:t>
            </a:r>
            <a:r>
              <a:rPr lang="en-US" sz="2000" dirty="0">
                <a:solidFill>
                  <a:schemeClr val="tx1"/>
                </a:solidFill>
              </a:rPr>
              <a:t>collision points </a:t>
            </a:r>
            <a:r>
              <a:rPr lang="en-US" sz="2000" dirty="0"/>
              <a:t> </a:t>
            </a:r>
            <a:r>
              <a:rPr lang="en-US" sz="20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US" dirty="0" smtClean="0">
                <a:solidFill>
                  <a:srgbClr val="FF0000"/>
                </a:solidFill>
                <a:sym typeface="Wingdings" charset="0"/>
              </a:rPr>
              <a:t>Separation </a:t>
            </a:r>
            <a:r>
              <a:rPr lang="en-US" dirty="0">
                <a:solidFill>
                  <a:srgbClr val="FF0000"/>
                </a:solidFill>
                <a:sym typeface="Wingdings" charset="0"/>
              </a:rPr>
              <a:t>of 10 </a:t>
            </a:r>
            <a:r>
              <a:rPr lang="en-US" dirty="0" smtClean="0">
                <a:solidFill>
                  <a:srgbClr val="FF0000"/>
                </a:solidFill>
                <a:sym typeface="Wingdings" charset="0"/>
              </a:rPr>
              <a:t>-12 </a:t>
            </a:r>
            <a:r>
              <a:rPr lang="en-US" dirty="0" smtClean="0">
                <a:solidFill>
                  <a:srgbClr val="FF0000"/>
                </a:solidFill>
                <a:latin typeface="Symbol" charset="0"/>
                <a:sym typeface="Wingdings" charset="0"/>
              </a:rPr>
              <a:t>s</a:t>
            </a:r>
            <a:r>
              <a:rPr lang="en-US" dirty="0" smtClean="0">
                <a:solidFill>
                  <a:srgbClr val="FF0000"/>
                </a:solidFill>
                <a:sym typeface="Wingdings" charset="0"/>
              </a:rPr>
              <a:t>   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   </a:t>
            </a:r>
            <a:r>
              <a:rPr lang="en-US" b="1" dirty="0" smtClean="0">
                <a:solidFill>
                  <a:srgbClr val="008000"/>
                </a:solidFill>
                <a:sym typeface="Wingdings" charset="0"/>
              </a:rPr>
              <a:t>larger </a:t>
            </a:r>
            <a:r>
              <a:rPr lang="en-US" b="1" dirty="0">
                <a:solidFill>
                  <a:srgbClr val="008000"/>
                </a:solidFill>
                <a:sym typeface="Wingdings" charset="0"/>
              </a:rPr>
              <a:t>triplet </a:t>
            </a:r>
            <a:r>
              <a:rPr lang="en-US" b="1" dirty="0" smtClean="0">
                <a:solidFill>
                  <a:srgbClr val="008000"/>
                </a:solidFill>
                <a:sym typeface="Wingdings" charset="0"/>
              </a:rPr>
              <a:t>apertures for HL-LHC!</a:t>
            </a:r>
            <a:endParaRPr lang="en-US" b="1" dirty="0">
              <a:solidFill>
                <a:srgbClr val="008000"/>
              </a:solidFill>
              <a:sym typeface="Wingdings" charset="0"/>
            </a:endParaRPr>
          </a:p>
        </p:txBody>
      </p:sp>
      <p:pic>
        <p:nvPicPr>
          <p:cNvPr id="11" name="Picture 13" descr="Screen Shot 2013-07-22 at 4.24.49 PM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2817"/>
            <a:ext cx="91440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1520" y="828087"/>
            <a:ext cx="3334424" cy="49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1369" tIns="45685" rIns="91369" bIns="45685">
            <a:spAutoFit/>
          </a:bodyPr>
          <a:lstStyle/>
          <a:p>
            <a:pPr marL="457200" indent="-457200" algn="l" eaLnBrk="1" hangingPunct="1">
              <a:buFont typeface="Arial" panose="020B0604020202020204" pitchFamily="34" charset="0"/>
              <a:buChar char="•"/>
              <a:defRPr/>
            </a:pPr>
            <a:r>
              <a:rPr lang="en-US" sz="2600" b="1" dirty="0" smtClean="0">
                <a:solidFill>
                  <a:srgbClr val="3333CC"/>
                </a:solidFill>
              </a:rPr>
              <a:t>Insertion Layout</a:t>
            </a:r>
            <a:r>
              <a:rPr lang="en-US" sz="2600" dirty="0" smtClean="0">
                <a:solidFill>
                  <a:srgbClr val="3333CC"/>
                </a:solidFill>
                <a:cs typeface="+mn-cs"/>
              </a:rPr>
              <a:t>:</a:t>
            </a:r>
            <a:endParaRPr lang="en-US" sz="2600" dirty="0">
              <a:solidFill>
                <a:srgbClr val="3333CC"/>
              </a:solidFill>
              <a:cs typeface="+mn-cs"/>
            </a:endParaRPr>
          </a:p>
        </p:txBody>
      </p:sp>
      <p:sp>
        <p:nvSpPr>
          <p:cNvPr id="14" name="Right Brace 13"/>
          <p:cNvSpPr/>
          <p:nvPr/>
        </p:nvSpPr>
        <p:spPr bwMode="auto">
          <a:xfrm rot="5400000">
            <a:off x="4320381" y="1512424"/>
            <a:ext cx="574675" cy="2087562"/>
          </a:xfrm>
          <a:prstGeom prst="rightBrace">
            <a:avLst>
              <a:gd name="adj1" fmla="val 8333"/>
              <a:gd name="adj2" fmla="val 49391"/>
            </a:avLst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3800" y="870280"/>
            <a:ext cx="24193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2060"/>
                </a:solidFill>
              </a:rPr>
              <a:t>ca.</a:t>
            </a:r>
            <a:r>
              <a:rPr lang="en-US" dirty="0" smtClean="0">
                <a:solidFill>
                  <a:srgbClr val="002060"/>
                </a:solidFill>
              </a:rPr>
              <a:t>130m </a:t>
            </a:r>
            <a:r>
              <a:rPr lang="en-US" dirty="0" smtClean="0">
                <a:solidFill>
                  <a:srgbClr val="002060"/>
                </a:solidFill>
                <a:sym typeface="Wingdings"/>
              </a:rPr>
              <a:t> 150m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643438" y="2526042"/>
            <a:ext cx="1082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rgbClr val="002060"/>
                </a:solidFill>
              </a:rPr>
              <a:t>ca.50m</a:t>
            </a:r>
          </a:p>
        </p:txBody>
      </p:sp>
      <p:sp>
        <p:nvSpPr>
          <p:cNvPr id="17" name="Right Brace 16"/>
          <p:cNvSpPr/>
          <p:nvPr/>
        </p:nvSpPr>
        <p:spPr bwMode="auto">
          <a:xfrm rot="16200000">
            <a:off x="4356100" y="-396545"/>
            <a:ext cx="431800" cy="3600450"/>
          </a:xfrm>
          <a:prstGeom prst="rightBrace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anchor="ctr"/>
          <a:lstStyle/>
          <a:p>
            <a:pPr>
              <a:defRPr/>
            </a:pPr>
            <a:endParaRPr lang="en-US" sz="2000">
              <a:solidFill>
                <a:srgbClr val="27551F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64908" y="3501008"/>
            <a:ext cx="5245100" cy="923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1369" tIns="45685" rIns="91369" bIns="45685">
            <a:spAutoFit/>
          </a:bodyPr>
          <a:lstStyle/>
          <a:p>
            <a:pPr algn="l" eaLnBrk="1" hangingPunct="1">
              <a:buFont typeface="Wingdings" charset="0"/>
              <a:buNone/>
              <a:defRPr/>
            </a:pPr>
            <a:r>
              <a:rPr lang="en-US" dirty="0">
                <a:solidFill>
                  <a:schemeClr val="tx1"/>
                </a:solidFill>
                <a:cs typeface="+mn-cs"/>
              </a:rPr>
              <a:t>Operation with ca. 2800 bunches 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@ 25ns spacing </a:t>
            </a:r>
            <a:r>
              <a:rPr lang="en-US" dirty="0" smtClean="0">
                <a:solidFill>
                  <a:schemeClr val="tx1"/>
                </a:solidFill>
                <a:cs typeface="+mn-cs"/>
                <a:sym typeface="Wingdings"/>
              </a:rPr>
              <a:t>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cs typeface="+mn-cs"/>
              </a:rPr>
              <a:t>approximately 30 unwanted </a:t>
            </a:r>
            <a:r>
              <a:rPr lang="en-US" dirty="0" smtClean="0">
                <a:solidFill>
                  <a:schemeClr val="tx1"/>
                </a:solidFill>
                <a:cs typeface="+mn-cs"/>
              </a:rPr>
              <a:t>collisions </a:t>
            </a:r>
            <a:r>
              <a:rPr lang="en-US" dirty="0">
                <a:solidFill>
                  <a:schemeClr val="tx1"/>
                </a:solidFill>
                <a:cs typeface="+mn-cs"/>
              </a:rPr>
              <a:t>per </a:t>
            </a:r>
            <a:endParaRPr lang="en-US" dirty="0" smtClean="0">
              <a:solidFill>
                <a:schemeClr val="tx1"/>
              </a:solidFill>
              <a:cs typeface="+mn-cs"/>
            </a:endParaRPr>
          </a:p>
          <a:p>
            <a:pPr algn="l" eaLnBrk="1" hangingPunct="1">
              <a:buFont typeface="Wingdings" charset="0"/>
              <a:buNone/>
              <a:defRPr/>
            </a:pPr>
            <a:r>
              <a:rPr lang="en-US" dirty="0" smtClean="0">
                <a:solidFill>
                  <a:schemeClr val="tx1"/>
                </a:solidFill>
                <a:cs typeface="+mn-cs"/>
              </a:rPr>
              <a:t>Interaction </a:t>
            </a:r>
            <a:r>
              <a:rPr lang="en-US" dirty="0">
                <a:solidFill>
                  <a:schemeClr val="tx1"/>
                </a:solidFill>
                <a:cs typeface="+mn-cs"/>
              </a:rPr>
              <a:t>Region (IR).</a:t>
            </a:r>
            <a:endParaRPr lang="en-US" dirty="0">
              <a:solidFill>
                <a:srgbClr val="008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9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0" grpId="0"/>
      <p:bldP spid="17" grpId="0" animBg="1"/>
      <p:bldP spid="18" grpId="0"/>
    </p:bld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27469</TotalTime>
  <Words>3211</Words>
  <Application>Microsoft Office PowerPoint</Application>
  <PresentationFormat>On-screen Show (4:3)</PresentationFormat>
  <Paragraphs>770</Paragraphs>
  <Slides>46</Slides>
  <Notes>24</Notes>
  <HiddenSlides>1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64" baseType="lpstr">
      <vt:lpstr>Calibri</vt:lpstr>
      <vt:lpstr>ヒラギノ角ゴ ProN W3</vt:lpstr>
      <vt:lpstr>Helvetica Neue</vt:lpstr>
      <vt:lpstr>Wingdings</vt:lpstr>
      <vt:lpstr>Helvetica</vt:lpstr>
      <vt:lpstr>MS PGothic</vt:lpstr>
      <vt:lpstr>黑体</vt:lpstr>
      <vt:lpstr>Palatino</vt:lpstr>
      <vt:lpstr>Helvetica Light</vt:lpstr>
      <vt:lpstr>Cambria Math</vt:lpstr>
      <vt:lpstr>Unicode MS</vt:lpstr>
      <vt:lpstr>Symbol</vt:lpstr>
      <vt:lpstr>Times New Roman</vt:lpstr>
      <vt:lpstr>华文新魏</vt:lpstr>
      <vt:lpstr>MS PGothic</vt:lpstr>
      <vt:lpstr>Arial</vt:lpstr>
      <vt:lpstr>FC5643-CERN3027 - Scale of contributions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Michael Benedikt</cp:lastModifiedBy>
  <cp:revision>1208</cp:revision>
  <cp:lastPrinted>2016-10-19T03:31:31Z</cp:lastPrinted>
  <dcterms:created xsi:type="dcterms:W3CDTF">2012-06-07T06:34:51Z</dcterms:created>
  <dcterms:modified xsi:type="dcterms:W3CDTF">2018-06-29T13:38:38Z</dcterms:modified>
</cp:coreProperties>
</file>