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50" r:id="rId5"/>
  </p:sldMasterIdLst>
  <p:notesMasterIdLst>
    <p:notesMasterId r:id="rId21"/>
  </p:notesMasterIdLst>
  <p:handoutMasterIdLst>
    <p:handoutMasterId r:id="rId22"/>
  </p:handoutMasterIdLst>
  <p:sldIdLst>
    <p:sldId id="429" r:id="rId6"/>
    <p:sldId id="431" r:id="rId7"/>
    <p:sldId id="447" r:id="rId8"/>
    <p:sldId id="448" r:id="rId9"/>
    <p:sldId id="449" r:id="rId10"/>
    <p:sldId id="450" r:id="rId11"/>
    <p:sldId id="424" r:id="rId12"/>
    <p:sldId id="444" r:id="rId13"/>
    <p:sldId id="441" r:id="rId14"/>
    <p:sldId id="451" r:id="rId15"/>
    <p:sldId id="452" r:id="rId16"/>
    <p:sldId id="430" r:id="rId17"/>
    <p:sldId id="453" r:id="rId18"/>
    <p:sldId id="454" r:id="rId19"/>
    <p:sldId id="368" r:id="rId20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DA9"/>
    <a:srgbClr val="00FF00"/>
    <a:srgbClr val="011B35"/>
    <a:srgbClr val="012545"/>
    <a:srgbClr val="EFC951"/>
    <a:srgbClr val="FFC8B4"/>
    <a:srgbClr val="1A72C0"/>
    <a:srgbClr val="235D81"/>
    <a:srgbClr val="7AA5BF"/>
    <a:srgbClr val="58B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43"/>
    <p:restoredTop sz="94656"/>
  </p:normalViewPr>
  <p:slideViewPr>
    <p:cSldViewPr>
      <p:cViewPr varScale="1">
        <p:scale>
          <a:sx n="89" d="100"/>
          <a:sy n="89" d="100"/>
        </p:scale>
        <p:origin x="117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4" Type="http://schemas.openxmlformats.org/officeDocument/2006/relationships/package" Target="../embeddings/Microsoft_Excel_Worksheet1.xlsx"/><Relationship Id="rId1" Type="http://schemas.microsoft.com/office/2011/relationships/chartStyle" Target="style1.xml"/><Relationship Id="rId2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RS MoP (primary nationality)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3B-441C-826B-AF43DB4CAF9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3B-441C-826B-AF43DB4CAF9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3B-441C-826B-AF43DB4CAF9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3B-441C-826B-AF43DB4CAF9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3B-441C-826B-AF43DB4CAF9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3B-441C-826B-AF43DB4CAF98}"/>
              </c:ext>
            </c:extLst>
          </c:dPt>
          <c:dLbls>
            <c:spPr>
              <a:solidFill>
                <a:srgbClr val="FF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'PersonnelSummary (14)'!$F$8:$F$13</c:f>
              <c:strCache>
                <c:ptCount val="6"/>
                <c:pt idx="0">
                  <c:v>Corresponding Associate</c:v>
                </c:pt>
                <c:pt idx="1">
                  <c:v>Fellow</c:v>
                </c:pt>
                <c:pt idx="2">
                  <c:v>Staff</c:v>
                </c:pt>
                <c:pt idx="3">
                  <c:v>Technical students</c:v>
                </c:pt>
                <c:pt idx="4">
                  <c:v>Visiting scientists</c:v>
                </c:pt>
                <c:pt idx="5">
                  <c:v>Users </c:v>
                </c:pt>
              </c:strCache>
            </c:strRef>
          </c:cat>
          <c:val>
            <c:numRef>
              <c:f>'PersonnelSummary (14)'!$G$8:$G$13</c:f>
              <c:numCache>
                <c:formatCode>General</c:formatCode>
                <c:ptCount val="6"/>
                <c:pt idx="0">
                  <c:v>3.0</c:v>
                </c:pt>
                <c:pt idx="1">
                  <c:v>1.0</c:v>
                </c:pt>
                <c:pt idx="2">
                  <c:v>3.0</c:v>
                </c:pt>
                <c:pt idx="3">
                  <c:v>3.0</c:v>
                </c:pt>
                <c:pt idx="4">
                  <c:v>3.0</c:v>
                </c:pt>
                <c:pt idx="5">
                  <c:v>50.0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893B-441C-826B-AF43DB4CAF9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>
          <a:solidFill>
            <a:schemeClr val="accent1"/>
          </a:solidFill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11/25/17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09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776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297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5292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639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094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15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15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0935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11/25/17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63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268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059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83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024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83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151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545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165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3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56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77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 smtClean="0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farm1.static.flickr.com/166/418896819_9d6c104218.jpg?v=0&amp;imgrefurl=http://flickr.com/photos/66435023@N00/418896819&amp;usg=__epMGkZ7eMXzI424Ktfxit0zhZyQ=&amp;h=333&amp;w=500&amp;sz=101&amp;hl=en&amp;start=1&amp;um=1&amp;tbnid=R1BGOdGJd6OmUM:&amp;tbnh=87&amp;tbnw=130&amp;prev=/images?q=cern+flag&amp;um=1&amp;hl=en&amp;rls=com.microsoft:*&amp;rlz=1I7GGLD_en-GB" TargetMode="Externa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jpg"/><Relationship Id="rId3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jpe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0.png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g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90656" cy="1470025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Report on </a:t>
            </a:r>
            <a:b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</a:b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Personnel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and</a:t>
            </a:r>
            <a:b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</a:b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Industrial Procurement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/>
            </a:r>
            <a:br>
              <a:rPr lang="en-US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3886200"/>
            <a:ext cx="6912768" cy="1752600"/>
          </a:xfrm>
        </p:spPr>
        <p:txBody>
          <a:bodyPr/>
          <a:lstStyle/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Emmanuel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Tsesmelis</a:t>
            </a:r>
          </a:p>
          <a:p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Head of Associate Member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&amp; Non-Member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State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Relations</a:t>
            </a:r>
          </a:p>
          <a:p>
            <a:endParaRPr lang="en-US" sz="2000" dirty="0"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Joint CERN-Serbia Committee</a:t>
            </a:r>
          </a:p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Belgrade</a:t>
            </a:r>
          </a:p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27 November 2017</a:t>
            </a:r>
            <a:endParaRPr lang="en-US" sz="2000" dirty="0"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3"/>
            <a:ext cx="1296144" cy="648072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://tbn2.google.com/images?q=tbn:R1BGOdGJd6OmUM:http://farm1.static.flickr.com/166/418896819_9d6c104218.jpg%3Fv%3D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r="17633" b="7692"/>
          <a:stretch>
            <a:fillRect/>
          </a:stretch>
        </p:blipFill>
        <p:spPr bwMode="auto">
          <a:xfrm>
            <a:off x="7720752" y="75965"/>
            <a:ext cx="1403230" cy="914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187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CERN – </a:t>
            </a:r>
            <a:r>
              <a:rPr lang="en-US" dirty="0" smtClean="0"/>
              <a:t>Serbia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7504" y="188640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FF00"/>
                </a:solidFill>
              </a:rPr>
              <a:t>Next </a:t>
            </a:r>
            <a:r>
              <a:rPr lang="en-GB" smtClean="0">
                <a:solidFill>
                  <a:srgbClr val="FFFF00"/>
                </a:solidFill>
              </a:rPr>
              <a:t>Application </a:t>
            </a:r>
            <a:r>
              <a:rPr lang="en-GB" dirty="0" smtClean="0">
                <a:solidFill>
                  <a:srgbClr val="FFFF00"/>
                </a:solidFill>
              </a:rPr>
              <a:t>D</a:t>
            </a:r>
            <a:r>
              <a:rPr lang="en-GB" smtClean="0">
                <a:solidFill>
                  <a:srgbClr val="FFFF00"/>
                </a:solidFill>
              </a:rPr>
              <a:t>eadlines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"/>
            <a:ext cx="1835696" cy="12171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2400" y="1294359"/>
            <a:ext cx="788877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FFC000"/>
                </a:solidFill>
              </a:rPr>
              <a:t>ASSOCIATES </a:t>
            </a:r>
            <a:r>
              <a:rPr lang="en-GB" sz="2200" dirty="0">
                <a:solidFill>
                  <a:srgbClr val="FFC000"/>
                </a:solidFill>
              </a:rPr>
              <a:t>AND FELLOWS COMMITTEE (AFC)</a:t>
            </a:r>
          </a:p>
          <a:p>
            <a:r>
              <a:rPr lang="en-GB" sz="2200" dirty="0">
                <a:solidFill>
                  <a:schemeClr val="accent1"/>
                </a:solidFill>
              </a:rPr>
              <a:t>22 May 2018	</a:t>
            </a:r>
            <a:endParaRPr lang="en-GB" sz="2200" dirty="0" smtClean="0">
              <a:solidFill>
                <a:schemeClr val="accent1"/>
              </a:solidFill>
            </a:endParaRPr>
          </a:p>
          <a:p>
            <a:r>
              <a:rPr lang="en-GB" sz="2200" dirty="0" smtClean="0">
                <a:solidFill>
                  <a:schemeClr val="accent1"/>
                </a:solidFill>
              </a:rPr>
              <a:t>- </a:t>
            </a:r>
            <a:r>
              <a:rPr lang="en-GB" sz="2200" dirty="0">
                <a:solidFill>
                  <a:schemeClr val="accent1"/>
                </a:solidFill>
              </a:rPr>
              <a:t>deadline for applications - Fellows,	5 March 2018</a:t>
            </a:r>
          </a:p>
          <a:p>
            <a:r>
              <a:rPr lang="en-GB" sz="2200" dirty="0" smtClean="0">
                <a:solidFill>
                  <a:schemeClr val="accent1"/>
                </a:solidFill>
              </a:rPr>
              <a:t>- </a:t>
            </a:r>
            <a:r>
              <a:rPr lang="en-GB" sz="2200" dirty="0">
                <a:solidFill>
                  <a:schemeClr val="accent1"/>
                </a:solidFill>
              </a:rPr>
              <a:t>deadline for applications - </a:t>
            </a:r>
            <a:r>
              <a:rPr lang="en-GB" sz="2200" dirty="0" smtClean="0">
                <a:solidFill>
                  <a:schemeClr val="accent1"/>
                </a:solidFill>
              </a:rPr>
              <a:t>Associates, 16 </a:t>
            </a:r>
            <a:r>
              <a:rPr lang="en-GB" sz="2200" dirty="0">
                <a:solidFill>
                  <a:schemeClr val="accent1"/>
                </a:solidFill>
              </a:rPr>
              <a:t>March 2018</a:t>
            </a:r>
          </a:p>
          <a:p>
            <a:endParaRPr lang="en-GB" sz="2200" dirty="0" smtClean="0">
              <a:solidFill>
                <a:schemeClr val="accent1"/>
              </a:solidFill>
            </a:endParaRPr>
          </a:p>
          <a:p>
            <a:r>
              <a:rPr lang="en-GB" sz="2200" dirty="0" smtClean="0">
                <a:solidFill>
                  <a:srgbClr val="FFC000"/>
                </a:solidFill>
              </a:rPr>
              <a:t>TECHNICAL </a:t>
            </a:r>
            <a:r>
              <a:rPr lang="en-GB" sz="2200" dirty="0">
                <a:solidFill>
                  <a:srgbClr val="FFC000"/>
                </a:solidFill>
              </a:rPr>
              <a:t>STUDENTS COMMITTEE (TSC)</a:t>
            </a:r>
          </a:p>
          <a:p>
            <a:r>
              <a:rPr lang="en-GB" sz="2200" dirty="0">
                <a:solidFill>
                  <a:schemeClr val="accent1"/>
                </a:solidFill>
              </a:rPr>
              <a:t>5 June 2018	</a:t>
            </a:r>
            <a:endParaRPr lang="en-GB" sz="2200" dirty="0" smtClean="0">
              <a:solidFill>
                <a:schemeClr val="accent1"/>
              </a:solidFill>
            </a:endParaRPr>
          </a:p>
          <a:p>
            <a:r>
              <a:rPr lang="en-GB" sz="2200" dirty="0" smtClean="0">
                <a:solidFill>
                  <a:schemeClr val="accent1"/>
                </a:solidFill>
              </a:rPr>
              <a:t>- </a:t>
            </a:r>
            <a:r>
              <a:rPr lang="en-GB" sz="2200" dirty="0">
                <a:solidFill>
                  <a:schemeClr val="accent1"/>
                </a:solidFill>
              </a:rPr>
              <a:t>deadline for </a:t>
            </a:r>
            <a:r>
              <a:rPr lang="en-GB" sz="2200" dirty="0" smtClean="0">
                <a:solidFill>
                  <a:schemeClr val="accent1"/>
                </a:solidFill>
              </a:rPr>
              <a:t>applications, 16 </a:t>
            </a:r>
            <a:r>
              <a:rPr lang="en-GB" sz="2200" dirty="0">
                <a:solidFill>
                  <a:schemeClr val="accent1"/>
                </a:solidFill>
              </a:rPr>
              <a:t>April 2018</a:t>
            </a:r>
          </a:p>
          <a:p>
            <a:endParaRPr lang="en-GB" sz="2200" dirty="0" smtClean="0">
              <a:solidFill>
                <a:schemeClr val="accent1"/>
              </a:solidFill>
            </a:endParaRPr>
          </a:p>
          <a:p>
            <a:r>
              <a:rPr lang="en-GB" sz="2200" dirty="0" smtClean="0">
                <a:solidFill>
                  <a:srgbClr val="FFC000"/>
                </a:solidFill>
              </a:rPr>
              <a:t>SUMMER </a:t>
            </a:r>
            <a:r>
              <a:rPr lang="en-GB" sz="2200" dirty="0">
                <a:solidFill>
                  <a:srgbClr val="FFC000"/>
                </a:solidFill>
              </a:rPr>
              <a:t>STUDENTS</a:t>
            </a:r>
          </a:p>
          <a:p>
            <a:r>
              <a:rPr lang="en-GB" sz="2200" dirty="0" smtClean="0">
                <a:solidFill>
                  <a:schemeClr val="accent1"/>
                </a:solidFill>
              </a:rPr>
              <a:t>Selection in March </a:t>
            </a:r>
            <a:r>
              <a:rPr lang="en-GB" sz="2200" dirty="0">
                <a:solidFill>
                  <a:schemeClr val="accent1"/>
                </a:solidFill>
              </a:rPr>
              <a:t>2018	</a:t>
            </a:r>
            <a:endParaRPr lang="en-GB" sz="2200" dirty="0" smtClean="0">
              <a:solidFill>
                <a:schemeClr val="accent1"/>
              </a:solidFill>
            </a:endParaRPr>
          </a:p>
          <a:p>
            <a:r>
              <a:rPr lang="en-GB" sz="2200" dirty="0">
                <a:solidFill>
                  <a:schemeClr val="accent1"/>
                </a:solidFill>
              </a:rPr>
              <a:t>D</a:t>
            </a:r>
            <a:r>
              <a:rPr lang="en-GB" sz="2200" dirty="0" smtClean="0">
                <a:solidFill>
                  <a:schemeClr val="accent1"/>
                </a:solidFill>
              </a:rPr>
              <a:t>eadline </a:t>
            </a:r>
            <a:r>
              <a:rPr lang="en-GB" sz="2200" dirty="0">
                <a:solidFill>
                  <a:schemeClr val="accent1"/>
                </a:solidFill>
              </a:rPr>
              <a:t>for </a:t>
            </a:r>
            <a:r>
              <a:rPr lang="en-GB" sz="2200" dirty="0" smtClean="0">
                <a:solidFill>
                  <a:schemeClr val="accent1"/>
                </a:solidFill>
              </a:rPr>
              <a:t>applications, 28 </a:t>
            </a:r>
            <a:r>
              <a:rPr lang="en-GB" sz="2200" dirty="0">
                <a:solidFill>
                  <a:schemeClr val="accent1"/>
                </a:solidFill>
              </a:rPr>
              <a:t>January 2018</a:t>
            </a:r>
          </a:p>
          <a:p>
            <a:endParaRPr lang="en-GB" sz="2200" dirty="0">
              <a:solidFill>
                <a:schemeClr val="accent1"/>
              </a:solidFill>
            </a:endParaRPr>
          </a:p>
          <a:p>
            <a:r>
              <a:rPr lang="en-GB" sz="2200" dirty="0" smtClean="0">
                <a:solidFill>
                  <a:srgbClr val="FFC000"/>
                </a:solidFill>
              </a:rPr>
              <a:t>TECHNICIAN </a:t>
            </a:r>
            <a:r>
              <a:rPr lang="en-GB" sz="2200" dirty="0">
                <a:solidFill>
                  <a:srgbClr val="FFC000"/>
                </a:solidFill>
              </a:rPr>
              <a:t>TRAINING EXPERIENCE (TTE)</a:t>
            </a:r>
          </a:p>
          <a:p>
            <a:r>
              <a:rPr lang="en-GB" sz="2200" dirty="0">
                <a:solidFill>
                  <a:schemeClr val="accent1"/>
                </a:solidFill>
              </a:rPr>
              <a:t>15 February 2018  </a:t>
            </a:r>
            <a:endParaRPr lang="en-GB" sz="2200" dirty="0" smtClean="0">
              <a:solidFill>
                <a:schemeClr val="accent1"/>
              </a:solidFill>
            </a:endParaRPr>
          </a:p>
          <a:p>
            <a:r>
              <a:rPr lang="en-GB" sz="2200" dirty="0">
                <a:solidFill>
                  <a:schemeClr val="accent1"/>
                </a:solidFill>
              </a:rPr>
              <a:t>D</a:t>
            </a:r>
            <a:r>
              <a:rPr lang="en-GB" sz="2200" dirty="0" smtClean="0">
                <a:solidFill>
                  <a:schemeClr val="accent1"/>
                </a:solidFill>
              </a:rPr>
              <a:t>eadline </a:t>
            </a:r>
            <a:r>
              <a:rPr lang="en-GB" sz="2200" dirty="0">
                <a:solidFill>
                  <a:schemeClr val="accent1"/>
                </a:solidFill>
              </a:rPr>
              <a:t>for applications</a:t>
            </a:r>
            <a:r>
              <a:rPr lang="en-GB" sz="2200" dirty="0" smtClean="0">
                <a:solidFill>
                  <a:schemeClr val="accent1"/>
                </a:solidFill>
              </a:rPr>
              <a:t>, 2 </a:t>
            </a:r>
            <a:r>
              <a:rPr lang="en-GB" sz="2200" dirty="0">
                <a:solidFill>
                  <a:schemeClr val="accent1"/>
                </a:solidFill>
              </a:rPr>
              <a:t>February </a:t>
            </a:r>
            <a:r>
              <a:rPr lang="en-GB" sz="2200" dirty="0" smtClean="0">
                <a:solidFill>
                  <a:schemeClr val="accent1"/>
                </a:solidFill>
              </a:rPr>
              <a:t>2018</a:t>
            </a:r>
            <a:endParaRPr lang="en-GB" sz="2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Find out more…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GB" dirty="0" smtClean="0">
                <a:solidFill>
                  <a:schemeClr val="accent1"/>
                </a:solidFill>
              </a:rPr>
              <a:t>Facebook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Create engagement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Attracting through referrals</a:t>
            </a:r>
          </a:p>
          <a:p>
            <a:pPr marL="448056" lvl="1" indent="0">
              <a:buNone/>
            </a:pPr>
            <a:endParaRPr lang="en-GB" dirty="0" smtClean="0">
              <a:solidFill>
                <a:schemeClr val="accent1"/>
              </a:solidFill>
            </a:endParaRPr>
          </a:p>
          <a:p>
            <a:pPr marL="36576" indent="0">
              <a:buNone/>
            </a:pPr>
            <a:r>
              <a:rPr lang="en-GB" dirty="0" err="1" smtClean="0">
                <a:solidFill>
                  <a:schemeClr val="accent1"/>
                </a:solidFill>
              </a:rPr>
              <a:t>Youtube</a:t>
            </a:r>
            <a:endParaRPr lang="en-GB" dirty="0" smtClean="0">
              <a:solidFill>
                <a:schemeClr val="accent1"/>
              </a:solidFill>
            </a:endParaRP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Showcase CERN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Explain jobs that are hard to understand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Help on recruitment process</a:t>
            </a:r>
          </a:p>
          <a:p>
            <a:pPr marL="448056" lvl="1" indent="0">
              <a:buNone/>
            </a:pPr>
            <a:endParaRPr lang="en-GB" dirty="0" smtClean="0">
              <a:solidFill>
                <a:schemeClr val="accent1"/>
              </a:solidFill>
            </a:endParaRPr>
          </a:p>
          <a:p>
            <a:pPr marL="36576" indent="0">
              <a:buNone/>
            </a:pPr>
            <a:r>
              <a:rPr lang="en-GB" dirty="0" smtClean="0">
                <a:solidFill>
                  <a:schemeClr val="accent1"/>
                </a:solidFill>
              </a:rPr>
              <a:t>LinkedIn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Engage with professional community</a:t>
            </a:r>
          </a:p>
          <a:p>
            <a:pPr marL="448056" lvl="1" indent="0">
              <a:buNone/>
            </a:pPr>
            <a:endParaRPr lang="en-GB" dirty="0" smtClean="0">
              <a:solidFill>
                <a:schemeClr val="accent1"/>
              </a:solidFill>
            </a:endParaRPr>
          </a:p>
          <a:p>
            <a:pPr marL="36576" indent="0">
              <a:buNone/>
            </a:pPr>
            <a:r>
              <a:rPr lang="en-GB" dirty="0" smtClean="0">
                <a:solidFill>
                  <a:schemeClr val="accent1"/>
                </a:solidFill>
              </a:rPr>
              <a:t>Twitter</a:t>
            </a:r>
            <a:endParaRPr lang="en-GB" dirty="0">
              <a:solidFill>
                <a:schemeClr val="accent1"/>
              </a:solidFill>
            </a:endParaRPr>
          </a:p>
          <a:p>
            <a:pPr lvl="1"/>
            <a:r>
              <a:rPr lang="en-GB" dirty="0">
                <a:solidFill>
                  <a:schemeClr val="accent1"/>
                </a:solidFill>
              </a:rPr>
              <a:t>Increase </a:t>
            </a:r>
            <a:r>
              <a:rPr lang="en-GB" dirty="0" smtClean="0">
                <a:solidFill>
                  <a:schemeClr val="accent1"/>
                </a:solidFill>
              </a:rPr>
              <a:t>CERN’s presence</a:t>
            </a:r>
            <a:endParaRPr lang="en-GB" dirty="0">
              <a:solidFill>
                <a:schemeClr val="accent1"/>
              </a:solidFill>
            </a:endParaRPr>
          </a:p>
          <a:p>
            <a:pPr lvl="1"/>
            <a:endParaRPr lang="en-GB" dirty="0"/>
          </a:p>
        </p:txBody>
      </p:sp>
      <p:pic>
        <p:nvPicPr>
          <p:cNvPr id="4" name="Picture 2" descr="http://www.admissiblesicn.com/uploaded/facebook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6208" y="1229352"/>
            <a:ext cx="451792" cy="451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ttp://www.lesitedelevenementiel.com/wp-content/uploads/twitter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2092" y="5093019"/>
            <a:ext cx="416032" cy="416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 descr="http://www.jelia.fr/linkedin-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2674" y="4104477"/>
            <a:ext cx="401593" cy="401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8" descr="http://img.over-blog.com/512x512/3/75/88/58/youtube-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2889" y="2484703"/>
            <a:ext cx="430471" cy="430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5274" y="1759056"/>
            <a:ext cx="3424883" cy="1323664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247362" y="3395120"/>
            <a:ext cx="1800200" cy="432792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i="1" u="none" dirty="0" smtClean="0">
                <a:solidFill>
                  <a:srgbClr val="3861AA"/>
                </a:solidFill>
                <a:latin typeface="Calibri" pitchFamily="34" charset="0"/>
                <a:cs typeface="Calibri" pitchFamily="34" charset="0"/>
              </a:rPr>
              <a:t>cern.ch/jobs</a:t>
            </a:r>
            <a:endParaRPr lang="en-US" sz="1400" i="1" u="none" dirty="0">
              <a:solidFill>
                <a:srgbClr val="3861AA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55274" y="1331476"/>
            <a:ext cx="177163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00" dirty="0" smtClean="0">
                <a:solidFill>
                  <a:schemeClr val="accent1"/>
                </a:solidFill>
              </a:rPr>
              <a:t>Careers site</a:t>
            </a:r>
            <a:endParaRPr lang="en-GB" sz="2300" dirty="0">
              <a:solidFill>
                <a:schemeClr val="accent1"/>
              </a:solidFill>
            </a:endParaRPr>
          </a:p>
        </p:txBody>
      </p:sp>
      <p:pic>
        <p:nvPicPr>
          <p:cNvPr id="6146" name="Picture 2" descr="http://felthamwoolshop.co.uk/www-logo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689" y="1030337"/>
            <a:ext cx="1195369" cy="74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7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7772400" cy="1362075"/>
          </a:xfrm>
        </p:spPr>
        <p:txBody>
          <a:bodyPr/>
          <a:lstStyle/>
          <a:p>
            <a:pPr algn="ctr"/>
            <a:r>
              <a:rPr lang="fr-CH" sz="2800" dirty="0" err="1" smtClean="0">
                <a:solidFill>
                  <a:srgbClr val="FFFF00"/>
                </a:solidFill>
              </a:rPr>
              <a:t>Industrial</a:t>
            </a:r>
            <a:r>
              <a:rPr lang="fr-CH" sz="2800" dirty="0" smtClean="0">
                <a:solidFill>
                  <a:srgbClr val="FFFF00"/>
                </a:solidFill>
              </a:rPr>
              <a:t> </a:t>
            </a:r>
            <a:r>
              <a:rPr lang="fr-CH" sz="2800" dirty="0" err="1" smtClean="0">
                <a:solidFill>
                  <a:srgbClr val="FFFF00"/>
                </a:solidFill>
              </a:rPr>
              <a:t>Procurement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30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9172575" cy="6753225"/>
          <a:chOff x="95250" y="95250"/>
          <a:chExt cx="9172575" cy="6753225"/>
        </a:xfrm>
      </p:grpSpPr>
      <p:pic>
        <p:nvPicPr>
          <p:cNvPr id="10" name="Banner logo" descr="Banner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809625"/>
            <a:ext cx="2495550" cy="26193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6550" y="809625"/>
            <a:ext cx="1933575" cy="26193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6325" y="809625"/>
            <a:ext cx="1933575" cy="2619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5625" y="809625"/>
            <a:ext cx="1933575" cy="2619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900" y="3381375"/>
            <a:ext cx="4038600" cy="2619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33925" y="3381375"/>
            <a:ext cx="4038600" cy="26193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250" y="95250"/>
            <a:ext cx="8858250" cy="630942"/>
          </a:xfrm>
          <a:prstGeom prst="rect">
            <a:avLst/>
          </a:prstGeom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/>
            <a:r>
              <a:rPr sz="3500" b="1" i="0" u="none" strike="noStrike" dirty="0">
                <a:solidFill>
                  <a:srgbClr val="FFFF00"/>
                </a:solidFill>
                <a:latin typeface="Calibri"/>
              </a:rPr>
              <a:t>Industrial Returns (2012 to 2017)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4325" y="3019425"/>
            <a:ext cx="8858250" cy="952500"/>
          </a:xfrm>
          <a:prstGeom prst="rect">
            <a:avLst/>
          </a:prstGeom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/>
            <a:r>
              <a:rPr sz="800" b="1" i="0" u="none" strike="noStrike">
                <a:solidFill>
                  <a:srgbClr val="000000"/>
                </a:solidFill>
                <a:latin typeface="Calibri"/>
              </a:rPr>
              <a:t>* Provisional figures for the year</a:t>
            </a:r>
          </a:p>
        </p:txBody>
      </p:sp>
    </p:spTree>
    <p:extLst>
      <p:ext uri="{BB962C8B-B14F-4D97-AF65-F5344CB8AC3E}">
        <p14:creationId xmlns:p14="http://schemas.microsoft.com/office/powerpoint/2010/main" val="168339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9048750" cy="6753225"/>
          <a:chOff x="95250" y="95250"/>
          <a:chExt cx="9048750" cy="6753225"/>
        </a:xfrm>
      </p:grpSpPr>
      <p:pic>
        <p:nvPicPr>
          <p:cNvPr id="4" name="Banner logo" descr="Banner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375" y="2132856"/>
            <a:ext cx="6953250" cy="1962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250" y="95250"/>
            <a:ext cx="8858250" cy="1200329"/>
          </a:xfrm>
          <a:prstGeom prst="rect">
            <a:avLst/>
          </a:prstGeom>
        </p:spPr>
        <p:txBody>
          <a:bodyPr lIns="91440" tIns="45720" rIns="91440" bIns="45720" rtlCol="0">
            <a:spAutoFit/>
          </a:bodyPr>
          <a:lstStyle/>
          <a:p>
            <a:pPr marL="0" marR="0" lvl="0" indent="0" algn="ctr" fontAlgn="base"/>
            <a:r>
              <a:rPr sz="3600" b="1" i="0" u="none" strike="noStrike" dirty="0">
                <a:solidFill>
                  <a:srgbClr val="FFFF00"/>
                </a:solidFill>
                <a:latin typeface="Calibri"/>
              </a:rPr>
              <a:t>Suppliers with the highest turnover in </a:t>
            </a:r>
            <a:r>
              <a:rPr sz="3600" b="1" i="0" u="none" strike="noStrike" dirty="0" smtClean="0">
                <a:solidFill>
                  <a:srgbClr val="FFFF00"/>
                </a:solidFill>
                <a:latin typeface="Calibri"/>
              </a:rPr>
              <a:t>2017</a:t>
            </a:r>
            <a:endParaRPr lang="fr-CH" sz="3600" b="1" i="0" u="none" strike="noStrike" dirty="0" smtClean="0">
              <a:solidFill>
                <a:srgbClr val="FFFF00"/>
              </a:solidFill>
              <a:latin typeface="Calibri"/>
            </a:endParaRPr>
          </a:p>
          <a:p>
            <a:pPr marL="0" marR="0" lvl="0" indent="0" algn="ctr" fontAlgn="base"/>
            <a:r>
              <a:rPr sz="3600" b="1" i="0" u="none" strike="noStrike" dirty="0" smtClean="0">
                <a:solidFill>
                  <a:srgbClr val="FFFF00"/>
                </a:solidFill>
                <a:latin typeface="Calibri"/>
              </a:rPr>
              <a:t>(</a:t>
            </a:r>
            <a:r>
              <a:rPr sz="3600" b="1" i="0" u="none" strike="noStrike" dirty="0">
                <a:solidFill>
                  <a:srgbClr val="FFFF00"/>
                </a:solidFill>
                <a:latin typeface="Calibri"/>
              </a:rPr>
              <a:t>RS as the country of origin)</a:t>
            </a:r>
          </a:p>
        </p:txBody>
      </p:sp>
    </p:spTree>
    <p:extLst>
      <p:ext uri="{BB962C8B-B14F-4D97-AF65-F5344CB8AC3E}">
        <p14:creationId xmlns:p14="http://schemas.microsoft.com/office/powerpoint/2010/main" val="193404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76200"/>
            <a:ext cx="9347200" cy="701040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Accelerating Science and Innovation</a:t>
            </a:r>
            <a:endParaRPr lang="en-GB" sz="28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0" y="3453968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Thank </a:t>
            </a:r>
            <a:r>
              <a:rPr lang="en-GB" sz="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You!</a:t>
            </a: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/>
            </a:r>
            <a:b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endParaRPr lang="en-GB" sz="5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79" y="5608265"/>
            <a:ext cx="1043597" cy="104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9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7772400" cy="1362075"/>
          </a:xfrm>
        </p:spPr>
        <p:txBody>
          <a:bodyPr/>
          <a:lstStyle/>
          <a:p>
            <a:pPr algn="ctr"/>
            <a:r>
              <a:rPr lang="fr-CH" sz="2800" dirty="0" smtClean="0">
                <a:solidFill>
                  <a:srgbClr val="FFFF00"/>
                </a:solidFill>
              </a:rPr>
              <a:t>Personnel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987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525" y="4762"/>
            <a:ext cx="5314950" cy="68484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19993" y="4713317"/>
            <a:ext cx="5087389" cy="1828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7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CERN – Serbia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51520" y="53752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FF00"/>
                </a:solidFill>
              </a:rPr>
              <a:t>Serbia </a:t>
            </a:r>
            <a:r>
              <a:rPr lang="fr-CH" dirty="0" smtClean="0">
                <a:solidFill>
                  <a:srgbClr val="FFFF00"/>
                </a:solidFill>
              </a:rPr>
              <a:t>@</a:t>
            </a:r>
            <a:r>
              <a:rPr lang="en-GB" dirty="0" smtClean="0">
                <a:solidFill>
                  <a:srgbClr val="FFFF00"/>
                </a:solidFill>
              </a:rPr>
              <a:t> CERN – </a:t>
            </a:r>
            <a:r>
              <a:rPr lang="en-GB" dirty="0" smtClean="0">
                <a:solidFill>
                  <a:srgbClr val="FFFF00"/>
                </a:solidFill>
              </a:rPr>
              <a:t>Closer </a:t>
            </a:r>
            <a:r>
              <a:rPr lang="en-GB" dirty="0">
                <a:solidFill>
                  <a:srgbClr val="FFFF00"/>
                </a:solidFill>
              </a:rPr>
              <a:t>L</a:t>
            </a:r>
            <a:r>
              <a:rPr lang="en-GB" dirty="0" smtClean="0">
                <a:solidFill>
                  <a:srgbClr val="FFFF00"/>
                </a:solidFill>
              </a:rPr>
              <a:t>ook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336" y="53752"/>
            <a:ext cx="1589066" cy="79453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676247" y="5890478"/>
            <a:ext cx="2372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3 staff, 1F, </a:t>
            </a:r>
            <a:r>
              <a:rPr lang="en-US" sz="1600" dirty="0" smtClean="0">
                <a:solidFill>
                  <a:srgbClr val="FFC000"/>
                </a:solidFill>
              </a:rPr>
              <a:t>2M </a:t>
            </a:r>
            <a:r>
              <a:rPr lang="en-US" sz="1600" dirty="0" smtClean="0">
                <a:solidFill>
                  <a:srgbClr val="FFC000"/>
                </a:solidFill>
              </a:rPr>
              <a:t>in </a:t>
            </a:r>
            <a:endParaRPr lang="en-US" sz="1600" dirty="0" smtClean="0">
              <a:solidFill>
                <a:srgbClr val="FFC000"/>
              </a:solidFill>
            </a:endParaRPr>
          </a:p>
          <a:p>
            <a:r>
              <a:rPr lang="en-US" sz="1600" dirty="0" smtClean="0">
                <a:solidFill>
                  <a:srgbClr val="FFC000"/>
                </a:solidFill>
              </a:rPr>
              <a:t>Grade </a:t>
            </a:r>
            <a:r>
              <a:rPr lang="en-US" sz="1600" dirty="0" smtClean="0">
                <a:solidFill>
                  <a:srgbClr val="FFC000"/>
                </a:solidFill>
              </a:rPr>
              <a:t>6, Limited Duration contracts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0231" y="4559783"/>
            <a:ext cx="25674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Primary and second nationality</a:t>
            </a:r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7067641"/>
              </p:ext>
            </p:extLst>
          </p:nvPr>
        </p:nvGraphicFramePr>
        <p:xfrm>
          <a:off x="66502" y="1560697"/>
          <a:ext cx="6373724" cy="3842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526592"/>
              </p:ext>
            </p:extLst>
          </p:nvPr>
        </p:nvGraphicFramePr>
        <p:xfrm>
          <a:off x="7240761" y="1612839"/>
          <a:ext cx="1362916" cy="2946944"/>
        </p:xfrm>
        <a:graphic>
          <a:graphicData uri="http://schemas.openxmlformats.org/drawingml/2006/table">
            <a:tbl>
              <a:tblPr/>
              <a:tblGrid>
                <a:gridCol w="878323">
                  <a:extLst>
                    <a:ext uri="{9D8B030D-6E8A-4147-A177-3AD203B41FA5}">
                      <a16:colId xmlns:a16="http://schemas.microsoft.com/office/drawing/2014/main" xmlns="" val="3018698772"/>
                    </a:ext>
                  </a:extLst>
                </a:gridCol>
                <a:gridCol w="257440">
                  <a:extLst>
                    <a:ext uri="{9D8B030D-6E8A-4147-A177-3AD203B41FA5}">
                      <a16:colId xmlns:a16="http://schemas.microsoft.com/office/drawing/2014/main" xmlns="" val="3462024062"/>
                    </a:ext>
                  </a:extLst>
                </a:gridCol>
                <a:gridCol w="227153">
                  <a:extLst>
                    <a:ext uri="{9D8B030D-6E8A-4147-A177-3AD203B41FA5}">
                      <a16:colId xmlns:a16="http://schemas.microsoft.com/office/drawing/2014/main" xmlns="" val="3699920507"/>
                    </a:ext>
                  </a:extLst>
                </a:gridCol>
              </a:tblGrid>
              <a:tr h="210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COAS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93700547"/>
                  </a:ext>
                </a:extLst>
              </a:tr>
              <a:tr h="21049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ENTC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94233316"/>
                  </a:ext>
                </a:extLst>
              </a:tr>
              <a:tr h="2104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84964034"/>
                  </a:ext>
                </a:extLst>
              </a:tr>
              <a:tr h="210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FELL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78829957"/>
                  </a:ext>
                </a:extLst>
              </a:tr>
              <a:tr h="210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PJAS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15763489"/>
                  </a:ext>
                </a:extLst>
              </a:tr>
              <a:tr h="21049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69368099"/>
                  </a:ext>
                </a:extLst>
              </a:tr>
              <a:tr h="2104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22905925"/>
                  </a:ext>
                </a:extLst>
              </a:tr>
              <a:tr h="210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2463348"/>
                  </a:ext>
                </a:extLst>
              </a:tr>
              <a:tr h="210496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76932"/>
                  </a:ext>
                </a:extLst>
              </a:tr>
              <a:tr h="2104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5517197"/>
                  </a:ext>
                </a:extLst>
              </a:tr>
              <a:tr h="2104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7673357"/>
                  </a:ext>
                </a:extLst>
              </a:tr>
              <a:tr h="2104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21651819"/>
                  </a:ext>
                </a:extLst>
              </a:tr>
              <a:tr h="210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VISC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326963"/>
                  </a:ext>
                </a:extLst>
              </a:tr>
              <a:tr h="2104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Total: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8901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253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884" y="1476618"/>
            <a:ext cx="8270903" cy="3124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Fellow &amp; Student Programmes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62377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CERN – </a:t>
            </a:r>
            <a:r>
              <a:rPr lang="en-US" dirty="0" smtClean="0"/>
              <a:t>Serbia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1" y="3390965"/>
            <a:ext cx="8229600" cy="9879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06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" y="1467536"/>
            <a:ext cx="7677150" cy="3276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Staff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CERN – </a:t>
            </a:r>
            <a:r>
              <a:rPr lang="en-US" dirty="0" smtClean="0"/>
              <a:t>Serbia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09600" y="474413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1331640" y="2658395"/>
            <a:ext cx="6639099" cy="34174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1302069" y="4101367"/>
            <a:ext cx="6698240" cy="34174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48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48"/>
          <p:cNvCxnSpPr>
            <a:cxnSpLocks noChangeShapeType="1"/>
          </p:cNvCxnSpPr>
          <p:nvPr/>
        </p:nvCxnSpPr>
        <p:spPr bwMode="auto">
          <a:xfrm flipH="1">
            <a:off x="2836001" y="5654675"/>
            <a:ext cx="3143307" cy="535014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2685045"/>
            <a:ext cx="1684288" cy="2383427"/>
          </a:xfrm>
          <a:prstGeom prst="rect">
            <a:avLst/>
          </a:prstGeom>
        </p:spPr>
      </p:pic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004899" y="136525"/>
            <a:ext cx="71417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 Education </a:t>
            </a:r>
            <a:r>
              <a:rPr lang="en-US" sz="4000" dirty="0" err="1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Programmes</a:t>
            </a:r>
            <a:endParaRPr lang="en-US" sz="40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>
            <a:off x="1619250" y="1842236"/>
            <a:ext cx="2304678" cy="1237731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2301" y="1196752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flipH="1">
            <a:off x="2538304" y="3926294"/>
            <a:ext cx="1880620" cy="102950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3282156" y="2810668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flipH="1" flipV="1">
            <a:off x="2617508" y="5181600"/>
            <a:ext cx="3250276" cy="3932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222301" y="4421169"/>
            <a:ext cx="2395207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Undergraduates</a:t>
            </a:r>
            <a:endParaRPr lang="en-US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301" y="2852936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5148" y="4797152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76256" y="3645024"/>
            <a:ext cx="2160240" cy="507831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School of Physics </a:t>
            </a:r>
            <a:br>
              <a:rPr lang="en-US" sz="135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Norway, June 2016</a:t>
            </a:r>
          </a:p>
        </p:txBody>
      </p:sp>
      <p:sp>
        <p:nvSpPr>
          <p:cNvPr id="28" name="TextBox 28"/>
          <p:cNvSpPr txBox="1">
            <a:spLocks noChangeArrowheads="1"/>
          </p:cNvSpPr>
          <p:nvPr/>
        </p:nvSpPr>
        <p:spPr bwMode="auto">
          <a:xfrm>
            <a:off x="755576" y="5780758"/>
            <a:ext cx="2238113" cy="707886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Public visitors</a:t>
            </a:r>
            <a:endParaRPr lang="en-US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US" sz="1600" dirty="0" smtClean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120 thousand per year</a:t>
            </a:r>
            <a:endParaRPr lang="en-US" sz="1600" dirty="0">
              <a:solidFill>
                <a:srgbClr val="F3F3F3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grpSp>
        <p:nvGrpSpPr>
          <p:cNvPr id="24" name="Grouper 18"/>
          <p:cNvGrpSpPr/>
          <p:nvPr/>
        </p:nvGrpSpPr>
        <p:grpSpPr>
          <a:xfrm>
            <a:off x="3995936" y="1052736"/>
            <a:ext cx="4752528" cy="1508105"/>
            <a:chOff x="3995936" y="1052736"/>
            <a:chExt cx="4752528" cy="1508105"/>
          </a:xfrm>
        </p:grpSpPr>
        <p:grpSp>
          <p:nvGrpSpPr>
            <p:cNvPr id="25" name="Grouper 22"/>
            <p:cNvGrpSpPr/>
            <p:nvPr/>
          </p:nvGrpSpPr>
          <p:grpSpPr>
            <a:xfrm>
              <a:off x="6239498" y="1056089"/>
              <a:ext cx="2508966" cy="1449600"/>
              <a:chOff x="6239498" y="1056089"/>
              <a:chExt cx="2508966" cy="1449600"/>
            </a:xfrm>
          </p:grpSpPr>
          <p:pic>
            <p:nvPicPr>
              <p:cNvPr id="34" name="Picture 20" descr="Screen shot 2011-06-01 at 00.05.34.png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39498" y="1056089"/>
                <a:ext cx="2508966" cy="1449600"/>
              </a:xfrm>
              <a:prstGeom prst="rect">
                <a:avLst/>
              </a:prstGeom>
              <a:effectLst>
                <a:outerShdw sx="1000" sy="1000">
                  <a:srgbClr val="000000"/>
                </a:outerShdw>
              </a:effectLst>
            </p:spPr>
          </p:pic>
          <p:sp>
            <p:nvSpPr>
              <p:cNvPr id="35" name="TextBox 21"/>
              <p:cNvSpPr txBox="1"/>
              <p:nvPr/>
            </p:nvSpPr>
            <p:spPr>
              <a:xfrm>
                <a:off x="6284997" y="1073313"/>
                <a:ext cx="2463467" cy="1432376"/>
              </a:xfrm>
              <a:prstGeom prst="rect">
                <a:avLst/>
              </a:prstGeom>
              <a:noFill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r" eaLnBrk="1" hangingPunct="1">
                  <a:defRPr/>
                </a:pPr>
                <a:r>
                  <a:rPr lang="en-US" sz="1400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Latin American </a:t>
                </a:r>
                <a:r>
                  <a:rPr lang="en-US" sz="1400" dirty="0" smtClean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School of High-Energy Physics</a:t>
                </a:r>
              </a:p>
              <a:p>
                <a:pPr algn="r" eaLnBrk="1" hangingPunct="1">
                  <a:defRPr/>
                </a:pPr>
                <a:endPara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algn="r" eaLnBrk="1" hangingPunct="1">
                  <a:defRPr/>
                </a:pPr>
                <a:endPara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algn="r" eaLnBrk="1" hangingPunct="1">
                  <a:defRPr/>
                </a:pPr>
                <a:r>
                  <a:rPr lang="en-US" sz="1200" dirty="0" smtClean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Arequipa, </a:t>
                </a: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P</a:t>
                </a:r>
                <a:r>
                  <a:rPr lang="en-US" sz="1200" dirty="0" smtClean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eru, 2013</a:t>
                </a:r>
              </a:p>
              <a:p>
                <a:pPr algn="r" eaLnBrk="1" hangingPunct="1">
                  <a:defRPr/>
                </a:pPr>
                <a:r>
                  <a:rPr lang="en-US" sz="1200" dirty="0" smtClean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Ibarra, Ecuador, 2015</a:t>
                </a:r>
              </a:p>
              <a:p>
                <a:pPr algn="r">
                  <a:defRPr/>
                </a:pPr>
                <a:r>
                  <a:rPr lang="en-US" sz="1200" dirty="0" smtClean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accent4"/>
                      </a:outerShdw>
                    </a:effectLst>
                  </a:rPr>
                  <a:t>San </a:t>
                </a: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accent4"/>
                      </a:outerShdw>
                    </a:effectLst>
                  </a:rPr>
                  <a:t>Juan del Rio, </a:t>
                </a:r>
                <a:r>
                  <a:rPr lang="en-US" sz="1200" dirty="0" smtClean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accent4"/>
                      </a:outerShdw>
                    </a:effectLst>
                  </a:rPr>
                  <a:t>Mexico, 2017</a:t>
                </a:r>
                <a:endParaRPr lang="en-US" sz="1200" dirty="0">
                  <a:solidFill>
                    <a:schemeClr val="accent1"/>
                  </a:solidFill>
                  <a:effectLst>
                    <a:outerShdw blurRad="50800" dist="50800" dir="5400000" algn="ctr" rotWithShape="0">
                      <a:schemeClr val="accent4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</p:grpSp>
        <p:grpSp>
          <p:nvGrpSpPr>
            <p:cNvPr id="26" name="Grouper 23"/>
            <p:cNvGrpSpPr/>
            <p:nvPr/>
          </p:nvGrpSpPr>
          <p:grpSpPr>
            <a:xfrm>
              <a:off x="3995936" y="1052736"/>
              <a:ext cx="2164431" cy="1508105"/>
              <a:chOff x="4139952" y="1056799"/>
              <a:chExt cx="2164431" cy="1508105"/>
            </a:xfrm>
          </p:grpSpPr>
          <p:pic>
            <p:nvPicPr>
              <p:cNvPr id="29" name="Picture 26" descr="kashii.jp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1066799"/>
                <a:ext cx="2164431" cy="1442953"/>
              </a:xfrm>
              <a:prstGeom prst="rect">
                <a:avLst/>
              </a:prstGeom>
            </p:spPr>
          </p:pic>
          <p:sp>
            <p:nvSpPr>
              <p:cNvPr id="32" name="TextBox 29"/>
              <p:cNvSpPr txBox="1"/>
              <p:nvPr/>
            </p:nvSpPr>
            <p:spPr>
              <a:xfrm>
                <a:off x="4139952" y="1056799"/>
                <a:ext cx="2088232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/>
                <a:r>
                  <a:rPr lang="en-US" sz="1400" dirty="0" smtClean="0">
                    <a:solidFill>
                      <a:srgbClr val="FFFF0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Asia-Europe-Pacific School of High-Energy Physics </a:t>
                </a:r>
              </a:p>
              <a:p>
                <a:pPr eaLnBrk="1" hangingPunct="1"/>
                <a:endParaRPr lang="en-US" sz="1400" dirty="0" smtClean="0">
                  <a:solidFill>
                    <a:srgbClr val="FFFF00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  <a:p>
                <a:pPr eaLnBrk="1" hangingPunct="1"/>
                <a:r>
                  <a:rPr lang="en-US" sz="1200" dirty="0" smtClean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Fukuoka, Japan, 2012</a:t>
                </a:r>
              </a:p>
              <a:p>
                <a:pPr eaLnBrk="1" hangingPunct="1"/>
                <a:r>
                  <a:rPr lang="en-US" sz="1200" dirty="0" err="1" smtClean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Puri</a:t>
                </a:r>
                <a:r>
                  <a:rPr lang="en-US" sz="1200" dirty="0" smtClean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, India, 2014</a:t>
                </a:r>
                <a:endPara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eaLnBrk="1" hangingPunct="1"/>
                <a:r>
                  <a:rPr lang="en-US" sz="1200" dirty="0" smtClean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China, 2016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619672" y="76200"/>
            <a:ext cx="556280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Teacher Schools</a:t>
            </a:r>
            <a:endParaRPr lang="en-US" sz="4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00" y="1125919"/>
            <a:ext cx="8384400" cy="5759465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45839" y="1584000"/>
            <a:ext cx="16941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14" name="Picture 8" descr="Teachers_graphic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626" y="1584000"/>
            <a:ext cx="3943350" cy="31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63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8507288" cy="762000"/>
          </a:xfrm>
        </p:spPr>
        <p:txBody>
          <a:bodyPr/>
          <a:lstStyle/>
          <a:p>
            <a:r>
              <a:rPr lang="fr-CH" dirty="0" smtClean="0">
                <a:solidFill>
                  <a:srgbClr val="FFFF00"/>
                </a:solidFill>
              </a:rPr>
              <a:t>CERN </a:t>
            </a:r>
            <a:r>
              <a:rPr lang="fr-CH" dirty="0" err="1" smtClean="0">
                <a:solidFill>
                  <a:srgbClr val="FFFF00"/>
                </a:solidFill>
              </a:rPr>
              <a:t>Summer</a:t>
            </a:r>
            <a:r>
              <a:rPr lang="fr-CH" dirty="0" smtClean="0">
                <a:solidFill>
                  <a:srgbClr val="FFFF00"/>
                </a:solidFill>
              </a:rPr>
              <a:t> </a:t>
            </a:r>
            <a:r>
              <a:rPr lang="fr-CH" dirty="0" err="1" smtClean="0">
                <a:solidFill>
                  <a:srgbClr val="FFFF00"/>
                </a:solidFill>
              </a:rPr>
              <a:t>Student</a:t>
            </a:r>
            <a:r>
              <a:rPr lang="fr-CH" dirty="0" smtClean="0">
                <a:solidFill>
                  <a:srgbClr val="FFFF00"/>
                </a:solidFill>
              </a:rPr>
              <a:t> Programme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Image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58394"/>
            <a:ext cx="7416824" cy="50877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3374" y="929943"/>
            <a:ext cx="2696784" cy="134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0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02099A-FEB1-446F-85F6-FDE16BA75F4B}">
  <ds:schemaRefs>
    <ds:schemaRef ds:uri="http://schemas.microsoft.com/sharepoint/v3/field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sharepoint/v3"/>
    <ds:schemaRef ds:uri="http://schemas.microsoft.com/office/2006/metadata/properties"/>
    <ds:schemaRef ds:uri="http://schemas.openxmlformats.org/package/2006/metadata/core-properties"/>
    <ds:schemaRef ds:uri="9d6bd219-ebbf-484d-aa26-3d98f6a666b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6884</TotalTime>
  <Words>299</Words>
  <Application>Microsoft Macintosh PowerPoint</Application>
  <PresentationFormat>On-screen Show (4:3)</PresentationFormat>
  <Paragraphs>139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Helvetica</vt:lpstr>
      <vt:lpstr>ＭＳ Ｐゴシック</vt:lpstr>
      <vt:lpstr>Wingdings</vt:lpstr>
      <vt:lpstr>Arial</vt:lpstr>
      <vt:lpstr>Bold Stripes</vt:lpstr>
      <vt:lpstr>1_Bold Stripes</vt:lpstr>
      <vt:lpstr>Report on  Personnel and Industrial Procurement </vt:lpstr>
      <vt:lpstr>Personnel </vt:lpstr>
      <vt:lpstr>PowerPoint Presentation</vt:lpstr>
      <vt:lpstr>PowerPoint Presentation</vt:lpstr>
      <vt:lpstr>Fellow &amp; Student Programmes</vt:lpstr>
      <vt:lpstr>Staff </vt:lpstr>
      <vt:lpstr>PowerPoint Presentation</vt:lpstr>
      <vt:lpstr>PowerPoint Presentation</vt:lpstr>
      <vt:lpstr>CERN Summer Student Programme</vt:lpstr>
      <vt:lpstr>PowerPoint Presentation</vt:lpstr>
      <vt:lpstr>Find out more…</vt:lpstr>
      <vt:lpstr>Industrial Procurement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Emmanuel Tsesmelis</cp:lastModifiedBy>
  <cp:revision>404</cp:revision>
  <cp:lastPrinted>2016-02-09T09:53:58Z</cp:lastPrinted>
  <dcterms:created xsi:type="dcterms:W3CDTF">2012-01-25T12:11:40Z</dcterms:created>
  <dcterms:modified xsi:type="dcterms:W3CDTF">2017-11-26T20:35:12Z</dcterms:modified>
</cp:coreProperties>
</file>