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2803763" cy="30275213"/>
  <p:notesSz cx="14357350" cy="9928225"/>
  <p:defaultTextStyle>
    <a:defPPr>
      <a:defRPr lang="en-US"/>
    </a:defPPr>
    <a:lvl1pPr marL="0" algn="l" defTabSz="4114251" rtl="0" eaLnBrk="1" latinLnBrk="0" hangingPunct="1">
      <a:defRPr sz="8100" kern="1200">
        <a:solidFill>
          <a:schemeClr val="tx1"/>
        </a:solidFill>
        <a:latin typeface="+mn-lt"/>
        <a:ea typeface="+mn-ea"/>
        <a:cs typeface="+mn-cs"/>
      </a:defRPr>
    </a:lvl1pPr>
    <a:lvl2pPr marL="2057126" algn="l" defTabSz="4114251" rtl="0" eaLnBrk="1" latinLnBrk="0" hangingPunct="1">
      <a:defRPr sz="8100" kern="1200">
        <a:solidFill>
          <a:schemeClr val="tx1"/>
        </a:solidFill>
        <a:latin typeface="+mn-lt"/>
        <a:ea typeface="+mn-ea"/>
        <a:cs typeface="+mn-cs"/>
      </a:defRPr>
    </a:lvl2pPr>
    <a:lvl3pPr marL="4114251" algn="l" defTabSz="4114251" rtl="0" eaLnBrk="1" latinLnBrk="0" hangingPunct="1">
      <a:defRPr sz="8100" kern="1200">
        <a:solidFill>
          <a:schemeClr val="tx1"/>
        </a:solidFill>
        <a:latin typeface="+mn-lt"/>
        <a:ea typeface="+mn-ea"/>
        <a:cs typeface="+mn-cs"/>
      </a:defRPr>
    </a:lvl3pPr>
    <a:lvl4pPr marL="6171377" algn="l" defTabSz="4114251" rtl="0" eaLnBrk="1" latinLnBrk="0" hangingPunct="1">
      <a:defRPr sz="8100" kern="1200">
        <a:solidFill>
          <a:schemeClr val="tx1"/>
        </a:solidFill>
        <a:latin typeface="+mn-lt"/>
        <a:ea typeface="+mn-ea"/>
        <a:cs typeface="+mn-cs"/>
      </a:defRPr>
    </a:lvl4pPr>
    <a:lvl5pPr marL="8228503" algn="l" defTabSz="4114251" rtl="0" eaLnBrk="1" latinLnBrk="0" hangingPunct="1">
      <a:defRPr sz="8100" kern="1200">
        <a:solidFill>
          <a:schemeClr val="tx1"/>
        </a:solidFill>
        <a:latin typeface="+mn-lt"/>
        <a:ea typeface="+mn-ea"/>
        <a:cs typeface="+mn-cs"/>
      </a:defRPr>
    </a:lvl5pPr>
    <a:lvl6pPr marL="10285628" algn="l" defTabSz="4114251" rtl="0" eaLnBrk="1" latinLnBrk="0" hangingPunct="1">
      <a:defRPr sz="8100" kern="1200">
        <a:solidFill>
          <a:schemeClr val="tx1"/>
        </a:solidFill>
        <a:latin typeface="+mn-lt"/>
        <a:ea typeface="+mn-ea"/>
        <a:cs typeface="+mn-cs"/>
      </a:defRPr>
    </a:lvl6pPr>
    <a:lvl7pPr marL="12342754" algn="l" defTabSz="4114251" rtl="0" eaLnBrk="1" latinLnBrk="0" hangingPunct="1">
      <a:defRPr sz="8100" kern="1200">
        <a:solidFill>
          <a:schemeClr val="tx1"/>
        </a:solidFill>
        <a:latin typeface="+mn-lt"/>
        <a:ea typeface="+mn-ea"/>
        <a:cs typeface="+mn-cs"/>
      </a:defRPr>
    </a:lvl7pPr>
    <a:lvl8pPr marL="14399880" algn="l" defTabSz="4114251" rtl="0" eaLnBrk="1" latinLnBrk="0" hangingPunct="1">
      <a:defRPr sz="8100" kern="1200">
        <a:solidFill>
          <a:schemeClr val="tx1"/>
        </a:solidFill>
        <a:latin typeface="+mn-lt"/>
        <a:ea typeface="+mn-ea"/>
        <a:cs typeface="+mn-cs"/>
      </a:defRPr>
    </a:lvl8pPr>
    <a:lvl9pPr marL="16457005" algn="l" defTabSz="4114251" rtl="0" eaLnBrk="1" latinLnBrk="0" hangingPunct="1">
      <a:defRPr sz="8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71" autoAdjust="0"/>
  </p:normalViewPr>
  <p:slideViewPr>
    <p:cSldViewPr>
      <p:cViewPr>
        <p:scale>
          <a:sx n="40" d="100"/>
          <a:sy n="40" d="100"/>
        </p:scale>
        <p:origin x="5730" y="4692"/>
      </p:cViewPr>
      <p:guideLst>
        <p:guide orient="horz" pos="9536"/>
        <p:guide pos="13482"/>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9404941"/>
            <a:ext cx="36383199" cy="6489548"/>
          </a:xfrm>
        </p:spPr>
        <p:txBody>
          <a:bodyPr/>
          <a:lstStyle/>
          <a:p>
            <a:r>
              <a:rPr lang="en-US" smtClean="0"/>
              <a:t>Click to edit Master title style</a:t>
            </a:r>
            <a:endParaRPr lang="en-US"/>
          </a:p>
        </p:txBody>
      </p:sp>
      <p:sp>
        <p:nvSpPr>
          <p:cNvPr id="3" name="Subtitle 2"/>
          <p:cNvSpPr>
            <a:spLocks noGrp="1"/>
          </p:cNvSpPr>
          <p:nvPr>
            <p:ph type="subTitle" idx="1"/>
          </p:nvPr>
        </p:nvSpPr>
        <p:spPr>
          <a:xfrm>
            <a:off x="6420564" y="17155954"/>
            <a:ext cx="29962635" cy="7736999"/>
          </a:xfrm>
        </p:spPr>
        <p:txBody>
          <a:bodyPr/>
          <a:lstStyle>
            <a:lvl1pPr marL="0" indent="0" algn="ctr">
              <a:buNone/>
              <a:defRPr>
                <a:solidFill>
                  <a:schemeClr val="tx1">
                    <a:tint val="75000"/>
                  </a:schemeClr>
                </a:solidFill>
              </a:defRPr>
            </a:lvl1pPr>
            <a:lvl2pPr marL="2057126" indent="0" algn="ctr">
              <a:buNone/>
              <a:defRPr>
                <a:solidFill>
                  <a:schemeClr val="tx1">
                    <a:tint val="75000"/>
                  </a:schemeClr>
                </a:solidFill>
              </a:defRPr>
            </a:lvl2pPr>
            <a:lvl3pPr marL="4114251" indent="0" algn="ctr">
              <a:buNone/>
              <a:defRPr>
                <a:solidFill>
                  <a:schemeClr val="tx1">
                    <a:tint val="75000"/>
                  </a:schemeClr>
                </a:solidFill>
              </a:defRPr>
            </a:lvl3pPr>
            <a:lvl4pPr marL="6171377" indent="0" algn="ctr">
              <a:buNone/>
              <a:defRPr>
                <a:solidFill>
                  <a:schemeClr val="tx1">
                    <a:tint val="75000"/>
                  </a:schemeClr>
                </a:solidFill>
              </a:defRPr>
            </a:lvl4pPr>
            <a:lvl5pPr marL="8228503" indent="0" algn="ctr">
              <a:buNone/>
              <a:defRPr>
                <a:solidFill>
                  <a:schemeClr val="tx1">
                    <a:tint val="75000"/>
                  </a:schemeClr>
                </a:solidFill>
              </a:defRPr>
            </a:lvl5pPr>
            <a:lvl6pPr marL="10285628" indent="0" algn="ctr">
              <a:buNone/>
              <a:defRPr>
                <a:solidFill>
                  <a:schemeClr val="tx1">
                    <a:tint val="75000"/>
                  </a:schemeClr>
                </a:solidFill>
              </a:defRPr>
            </a:lvl6pPr>
            <a:lvl7pPr marL="12342754" indent="0" algn="ctr">
              <a:buNone/>
              <a:defRPr>
                <a:solidFill>
                  <a:schemeClr val="tx1">
                    <a:tint val="75000"/>
                  </a:schemeClr>
                </a:solidFill>
              </a:defRPr>
            </a:lvl7pPr>
            <a:lvl8pPr marL="14399880" indent="0" algn="ctr">
              <a:buNone/>
              <a:defRPr>
                <a:solidFill>
                  <a:schemeClr val="tx1">
                    <a:tint val="75000"/>
                  </a:schemeClr>
                </a:solidFill>
              </a:defRPr>
            </a:lvl8pPr>
            <a:lvl9pPr marL="164570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BA5A2A-EAB3-47A8-B43A-489E799835A0}"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A5A2A-EAB3-47A8-B43A-489E799835A0}"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032728" y="1212415"/>
            <a:ext cx="9630847" cy="2583204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40188" y="1212415"/>
            <a:ext cx="28179144" cy="2583204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A5A2A-EAB3-47A8-B43A-489E799835A0}"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A5A2A-EAB3-47A8-B43A-489E799835A0}"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81202" y="19454630"/>
            <a:ext cx="36383199" cy="6012994"/>
          </a:xfrm>
        </p:spPr>
        <p:txBody>
          <a:bodyPr anchor="t"/>
          <a:lstStyle>
            <a:lvl1pPr algn="l">
              <a:defRPr sz="18000" b="1" cap="all"/>
            </a:lvl1pPr>
          </a:lstStyle>
          <a:p>
            <a:r>
              <a:rPr lang="en-US" smtClean="0"/>
              <a:t>Click to edit Master title style</a:t>
            </a:r>
            <a:endParaRPr lang="en-US"/>
          </a:p>
        </p:txBody>
      </p:sp>
      <p:sp>
        <p:nvSpPr>
          <p:cNvPr id="3" name="Text Placeholder 2"/>
          <p:cNvSpPr>
            <a:spLocks noGrp="1"/>
          </p:cNvSpPr>
          <p:nvPr>
            <p:ph type="body" idx="1"/>
          </p:nvPr>
        </p:nvSpPr>
        <p:spPr>
          <a:xfrm>
            <a:off x="3381202" y="12831930"/>
            <a:ext cx="36383199" cy="6622700"/>
          </a:xfrm>
        </p:spPr>
        <p:txBody>
          <a:bodyPr anchor="b"/>
          <a:lstStyle>
            <a:lvl1pPr marL="0" indent="0">
              <a:buNone/>
              <a:defRPr sz="9000">
                <a:solidFill>
                  <a:schemeClr val="tx1">
                    <a:tint val="75000"/>
                  </a:schemeClr>
                </a:solidFill>
              </a:defRPr>
            </a:lvl1pPr>
            <a:lvl2pPr marL="2057126" indent="0">
              <a:buNone/>
              <a:defRPr sz="8100">
                <a:solidFill>
                  <a:schemeClr val="tx1">
                    <a:tint val="75000"/>
                  </a:schemeClr>
                </a:solidFill>
              </a:defRPr>
            </a:lvl2pPr>
            <a:lvl3pPr marL="4114251" indent="0">
              <a:buNone/>
              <a:defRPr sz="7200">
                <a:solidFill>
                  <a:schemeClr val="tx1">
                    <a:tint val="75000"/>
                  </a:schemeClr>
                </a:solidFill>
              </a:defRPr>
            </a:lvl3pPr>
            <a:lvl4pPr marL="6171377" indent="0">
              <a:buNone/>
              <a:defRPr sz="6300">
                <a:solidFill>
                  <a:schemeClr val="tx1">
                    <a:tint val="75000"/>
                  </a:schemeClr>
                </a:solidFill>
              </a:defRPr>
            </a:lvl4pPr>
            <a:lvl5pPr marL="8228503" indent="0">
              <a:buNone/>
              <a:defRPr sz="6300">
                <a:solidFill>
                  <a:schemeClr val="tx1">
                    <a:tint val="75000"/>
                  </a:schemeClr>
                </a:solidFill>
              </a:defRPr>
            </a:lvl5pPr>
            <a:lvl6pPr marL="10285628" indent="0">
              <a:buNone/>
              <a:defRPr sz="6300">
                <a:solidFill>
                  <a:schemeClr val="tx1">
                    <a:tint val="75000"/>
                  </a:schemeClr>
                </a:solidFill>
              </a:defRPr>
            </a:lvl6pPr>
            <a:lvl7pPr marL="12342754" indent="0">
              <a:buNone/>
              <a:defRPr sz="6300">
                <a:solidFill>
                  <a:schemeClr val="tx1">
                    <a:tint val="75000"/>
                  </a:schemeClr>
                </a:solidFill>
              </a:defRPr>
            </a:lvl7pPr>
            <a:lvl8pPr marL="14399880" indent="0">
              <a:buNone/>
              <a:defRPr sz="6300">
                <a:solidFill>
                  <a:schemeClr val="tx1">
                    <a:tint val="75000"/>
                  </a:schemeClr>
                </a:solidFill>
              </a:defRPr>
            </a:lvl8pPr>
            <a:lvl9pPr marL="16457005" indent="0">
              <a:buNone/>
              <a:defRPr sz="6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BA5A2A-EAB3-47A8-B43A-489E799835A0}"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40188" y="7064219"/>
            <a:ext cx="18904995" cy="19980242"/>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758580" y="7064219"/>
            <a:ext cx="18904995" cy="19980242"/>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BA5A2A-EAB3-47A8-B43A-489E799835A0}"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40188" y="6776885"/>
            <a:ext cx="18912429" cy="2824282"/>
          </a:xfrm>
        </p:spPr>
        <p:txBody>
          <a:bodyPr anchor="b"/>
          <a:lstStyle>
            <a:lvl1pPr marL="0" indent="0">
              <a:buNone/>
              <a:defRPr sz="10800" b="1"/>
            </a:lvl1pPr>
            <a:lvl2pPr marL="2057126" indent="0">
              <a:buNone/>
              <a:defRPr sz="9000" b="1"/>
            </a:lvl2pPr>
            <a:lvl3pPr marL="4114251" indent="0">
              <a:buNone/>
              <a:defRPr sz="8100" b="1"/>
            </a:lvl3pPr>
            <a:lvl4pPr marL="6171377" indent="0">
              <a:buNone/>
              <a:defRPr sz="7200" b="1"/>
            </a:lvl4pPr>
            <a:lvl5pPr marL="8228503" indent="0">
              <a:buNone/>
              <a:defRPr sz="7200" b="1"/>
            </a:lvl5pPr>
            <a:lvl6pPr marL="10285628" indent="0">
              <a:buNone/>
              <a:defRPr sz="7200" b="1"/>
            </a:lvl6pPr>
            <a:lvl7pPr marL="12342754" indent="0">
              <a:buNone/>
              <a:defRPr sz="7200" b="1"/>
            </a:lvl7pPr>
            <a:lvl8pPr marL="14399880" indent="0">
              <a:buNone/>
              <a:defRPr sz="7200" b="1"/>
            </a:lvl8pPr>
            <a:lvl9pPr marL="16457005" indent="0">
              <a:buNone/>
              <a:defRPr sz="7200" b="1"/>
            </a:lvl9pPr>
          </a:lstStyle>
          <a:p>
            <a:pPr lvl="0"/>
            <a:r>
              <a:rPr lang="en-US" smtClean="0"/>
              <a:t>Click to edit Master text styles</a:t>
            </a:r>
          </a:p>
        </p:txBody>
      </p:sp>
      <p:sp>
        <p:nvSpPr>
          <p:cNvPr id="4" name="Content Placeholder 3"/>
          <p:cNvSpPr>
            <a:spLocks noGrp="1"/>
          </p:cNvSpPr>
          <p:nvPr>
            <p:ph sz="half" idx="2"/>
          </p:nvPr>
        </p:nvSpPr>
        <p:spPr>
          <a:xfrm>
            <a:off x="2140188" y="9601167"/>
            <a:ext cx="18912429" cy="17443291"/>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743720" y="6776885"/>
            <a:ext cx="18919858" cy="2824282"/>
          </a:xfrm>
        </p:spPr>
        <p:txBody>
          <a:bodyPr anchor="b"/>
          <a:lstStyle>
            <a:lvl1pPr marL="0" indent="0">
              <a:buNone/>
              <a:defRPr sz="10800" b="1"/>
            </a:lvl1pPr>
            <a:lvl2pPr marL="2057126" indent="0">
              <a:buNone/>
              <a:defRPr sz="9000" b="1"/>
            </a:lvl2pPr>
            <a:lvl3pPr marL="4114251" indent="0">
              <a:buNone/>
              <a:defRPr sz="8100" b="1"/>
            </a:lvl3pPr>
            <a:lvl4pPr marL="6171377" indent="0">
              <a:buNone/>
              <a:defRPr sz="7200" b="1"/>
            </a:lvl4pPr>
            <a:lvl5pPr marL="8228503" indent="0">
              <a:buNone/>
              <a:defRPr sz="7200" b="1"/>
            </a:lvl5pPr>
            <a:lvl6pPr marL="10285628" indent="0">
              <a:buNone/>
              <a:defRPr sz="7200" b="1"/>
            </a:lvl6pPr>
            <a:lvl7pPr marL="12342754" indent="0">
              <a:buNone/>
              <a:defRPr sz="7200" b="1"/>
            </a:lvl7pPr>
            <a:lvl8pPr marL="14399880" indent="0">
              <a:buNone/>
              <a:defRPr sz="7200" b="1"/>
            </a:lvl8pPr>
            <a:lvl9pPr marL="16457005" indent="0">
              <a:buNone/>
              <a:defRPr sz="7200" b="1"/>
            </a:lvl9pPr>
          </a:lstStyle>
          <a:p>
            <a:pPr lvl="0"/>
            <a:r>
              <a:rPr lang="en-US" smtClean="0"/>
              <a:t>Click to edit Master text styles</a:t>
            </a:r>
          </a:p>
        </p:txBody>
      </p:sp>
      <p:sp>
        <p:nvSpPr>
          <p:cNvPr id="6" name="Content Placeholder 5"/>
          <p:cNvSpPr>
            <a:spLocks noGrp="1"/>
          </p:cNvSpPr>
          <p:nvPr>
            <p:ph sz="quarter" idx="4"/>
          </p:nvPr>
        </p:nvSpPr>
        <p:spPr>
          <a:xfrm>
            <a:off x="21743720" y="9601167"/>
            <a:ext cx="18919858" cy="17443291"/>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BA5A2A-EAB3-47A8-B43A-489E799835A0}" type="datetimeFigureOut">
              <a:rPr lang="en-US" smtClean="0"/>
              <a:pPr/>
              <a:t>9/9/2011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BA5A2A-EAB3-47A8-B43A-489E799835A0}" type="datetimeFigureOut">
              <a:rPr lang="en-US" smtClean="0"/>
              <a:pPr/>
              <a:t>9/9/2011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5A2A-EAB3-47A8-B43A-489E799835A0}" type="datetimeFigureOut">
              <a:rPr lang="en-US" smtClean="0"/>
              <a:pPr/>
              <a:t>9/9/2011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0191" y="1205402"/>
            <a:ext cx="14082143" cy="5129967"/>
          </a:xfrm>
        </p:spPr>
        <p:txBody>
          <a:bodyPr anchor="b"/>
          <a:lstStyle>
            <a:lvl1pPr algn="l">
              <a:defRPr sz="9000" b="1"/>
            </a:lvl1pPr>
          </a:lstStyle>
          <a:p>
            <a:r>
              <a:rPr lang="en-US" smtClean="0"/>
              <a:t>Click to edit Master title style</a:t>
            </a:r>
            <a:endParaRPr lang="en-US"/>
          </a:p>
        </p:txBody>
      </p:sp>
      <p:sp>
        <p:nvSpPr>
          <p:cNvPr id="3" name="Content Placeholder 2"/>
          <p:cNvSpPr>
            <a:spLocks noGrp="1"/>
          </p:cNvSpPr>
          <p:nvPr>
            <p:ph idx="1"/>
          </p:nvPr>
        </p:nvSpPr>
        <p:spPr>
          <a:xfrm>
            <a:off x="16735082" y="1205405"/>
            <a:ext cx="23928493" cy="25839056"/>
          </a:xfrm>
        </p:spPr>
        <p:txBody>
          <a:bodyPr/>
          <a:lstStyle>
            <a:lvl1pPr>
              <a:defRPr sz="14400"/>
            </a:lvl1pPr>
            <a:lvl2pPr>
              <a:defRPr sz="12600"/>
            </a:lvl2pPr>
            <a:lvl3pPr>
              <a:defRPr sz="108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40191" y="6335371"/>
            <a:ext cx="14082143" cy="20709089"/>
          </a:xfrm>
        </p:spPr>
        <p:txBody>
          <a:bodyPr/>
          <a:lstStyle>
            <a:lvl1pPr marL="0" indent="0">
              <a:buNone/>
              <a:defRPr sz="6300"/>
            </a:lvl1pPr>
            <a:lvl2pPr marL="2057126" indent="0">
              <a:buNone/>
              <a:defRPr sz="5400"/>
            </a:lvl2pPr>
            <a:lvl3pPr marL="4114251" indent="0">
              <a:buNone/>
              <a:defRPr sz="4500"/>
            </a:lvl3pPr>
            <a:lvl4pPr marL="6171377" indent="0">
              <a:buNone/>
              <a:defRPr sz="4000"/>
            </a:lvl4pPr>
            <a:lvl5pPr marL="8228503" indent="0">
              <a:buNone/>
              <a:defRPr sz="4000"/>
            </a:lvl5pPr>
            <a:lvl6pPr marL="10285628" indent="0">
              <a:buNone/>
              <a:defRPr sz="4000"/>
            </a:lvl6pPr>
            <a:lvl7pPr marL="12342754" indent="0">
              <a:buNone/>
              <a:defRPr sz="4000"/>
            </a:lvl7pPr>
            <a:lvl8pPr marL="14399880" indent="0">
              <a:buNone/>
              <a:defRPr sz="4000"/>
            </a:lvl8pPr>
            <a:lvl9pPr marL="16457005"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A5A2A-EAB3-47A8-B43A-489E799835A0}"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9838" y="21192649"/>
            <a:ext cx="25682258" cy="2501913"/>
          </a:xfrm>
        </p:spPr>
        <p:txBody>
          <a:bodyPr anchor="b"/>
          <a:lstStyle>
            <a:lvl1pPr algn="l">
              <a:defRPr sz="9000" b="1"/>
            </a:lvl1pPr>
          </a:lstStyle>
          <a:p>
            <a:r>
              <a:rPr lang="en-US" smtClean="0"/>
              <a:t>Click to edit Master title style</a:t>
            </a:r>
            <a:endParaRPr lang="en-US"/>
          </a:p>
        </p:txBody>
      </p:sp>
      <p:sp>
        <p:nvSpPr>
          <p:cNvPr id="3" name="Picture Placeholder 2"/>
          <p:cNvSpPr>
            <a:spLocks noGrp="1"/>
          </p:cNvSpPr>
          <p:nvPr>
            <p:ph type="pic" idx="1"/>
          </p:nvPr>
        </p:nvSpPr>
        <p:spPr>
          <a:xfrm>
            <a:off x="8389838" y="2705146"/>
            <a:ext cx="25682258" cy="18165128"/>
          </a:xfrm>
        </p:spPr>
        <p:txBody>
          <a:bodyPr/>
          <a:lstStyle>
            <a:lvl1pPr marL="0" indent="0">
              <a:buNone/>
              <a:defRPr sz="14400"/>
            </a:lvl1pPr>
            <a:lvl2pPr marL="2057126" indent="0">
              <a:buNone/>
              <a:defRPr sz="12600"/>
            </a:lvl2pPr>
            <a:lvl3pPr marL="4114251" indent="0">
              <a:buNone/>
              <a:defRPr sz="10800"/>
            </a:lvl3pPr>
            <a:lvl4pPr marL="6171377" indent="0">
              <a:buNone/>
              <a:defRPr sz="9000"/>
            </a:lvl4pPr>
            <a:lvl5pPr marL="8228503" indent="0">
              <a:buNone/>
              <a:defRPr sz="9000"/>
            </a:lvl5pPr>
            <a:lvl6pPr marL="10285628" indent="0">
              <a:buNone/>
              <a:defRPr sz="9000"/>
            </a:lvl6pPr>
            <a:lvl7pPr marL="12342754" indent="0">
              <a:buNone/>
              <a:defRPr sz="9000"/>
            </a:lvl7pPr>
            <a:lvl8pPr marL="14399880" indent="0">
              <a:buNone/>
              <a:defRPr sz="9000"/>
            </a:lvl8pPr>
            <a:lvl9pPr marL="16457005" indent="0">
              <a:buNone/>
              <a:defRPr sz="9000"/>
            </a:lvl9pPr>
          </a:lstStyle>
          <a:p>
            <a:endParaRPr lang="en-US"/>
          </a:p>
        </p:txBody>
      </p:sp>
      <p:sp>
        <p:nvSpPr>
          <p:cNvPr id="4" name="Text Placeholder 3"/>
          <p:cNvSpPr>
            <a:spLocks noGrp="1"/>
          </p:cNvSpPr>
          <p:nvPr>
            <p:ph type="body" sz="half" idx="2"/>
          </p:nvPr>
        </p:nvSpPr>
        <p:spPr>
          <a:xfrm>
            <a:off x="8389838" y="23694562"/>
            <a:ext cx="25682258" cy="3553130"/>
          </a:xfrm>
        </p:spPr>
        <p:txBody>
          <a:bodyPr/>
          <a:lstStyle>
            <a:lvl1pPr marL="0" indent="0">
              <a:buNone/>
              <a:defRPr sz="6300"/>
            </a:lvl1pPr>
            <a:lvl2pPr marL="2057126" indent="0">
              <a:buNone/>
              <a:defRPr sz="5400"/>
            </a:lvl2pPr>
            <a:lvl3pPr marL="4114251" indent="0">
              <a:buNone/>
              <a:defRPr sz="4500"/>
            </a:lvl3pPr>
            <a:lvl4pPr marL="6171377" indent="0">
              <a:buNone/>
              <a:defRPr sz="4000"/>
            </a:lvl4pPr>
            <a:lvl5pPr marL="8228503" indent="0">
              <a:buNone/>
              <a:defRPr sz="4000"/>
            </a:lvl5pPr>
            <a:lvl6pPr marL="10285628" indent="0">
              <a:buNone/>
              <a:defRPr sz="4000"/>
            </a:lvl6pPr>
            <a:lvl7pPr marL="12342754" indent="0">
              <a:buNone/>
              <a:defRPr sz="4000"/>
            </a:lvl7pPr>
            <a:lvl8pPr marL="14399880" indent="0">
              <a:buNone/>
              <a:defRPr sz="4000"/>
            </a:lvl8pPr>
            <a:lvl9pPr marL="16457005"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A5A2A-EAB3-47A8-B43A-489E799835A0}"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FE4168-C195-4F86-88DD-4035BA7EE8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0188" y="1212413"/>
            <a:ext cx="38523387" cy="5045869"/>
          </a:xfrm>
          <a:prstGeom prst="rect">
            <a:avLst/>
          </a:prstGeom>
        </p:spPr>
        <p:txBody>
          <a:bodyPr vert="horz" lIns="411425" tIns="205713" rIns="411425" bIns="205713"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40188" y="7064219"/>
            <a:ext cx="38523387" cy="19980242"/>
          </a:xfrm>
          <a:prstGeom prst="rect">
            <a:avLst/>
          </a:prstGeom>
        </p:spPr>
        <p:txBody>
          <a:bodyPr vert="horz" lIns="411425" tIns="205713" rIns="411425" bIns="20571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40188" y="28060640"/>
            <a:ext cx="9987545" cy="1611875"/>
          </a:xfrm>
          <a:prstGeom prst="rect">
            <a:avLst/>
          </a:prstGeom>
        </p:spPr>
        <p:txBody>
          <a:bodyPr vert="horz" lIns="411425" tIns="205713" rIns="411425" bIns="205713" rtlCol="0" anchor="ctr"/>
          <a:lstStyle>
            <a:lvl1pPr algn="l">
              <a:defRPr sz="5400">
                <a:solidFill>
                  <a:schemeClr val="tx1">
                    <a:tint val="75000"/>
                  </a:schemeClr>
                </a:solidFill>
              </a:defRPr>
            </a:lvl1pPr>
          </a:lstStyle>
          <a:p>
            <a:fld id="{94BA5A2A-EAB3-47A8-B43A-489E799835A0}" type="datetimeFigureOut">
              <a:rPr lang="en-US" smtClean="0"/>
              <a:pPr/>
              <a:t>9/9/2011</a:t>
            </a:fld>
            <a:endParaRPr lang="en-US"/>
          </a:p>
        </p:txBody>
      </p:sp>
      <p:sp>
        <p:nvSpPr>
          <p:cNvPr id="5" name="Footer Placeholder 4"/>
          <p:cNvSpPr>
            <a:spLocks noGrp="1"/>
          </p:cNvSpPr>
          <p:nvPr>
            <p:ph type="ftr" sz="quarter" idx="3"/>
          </p:nvPr>
        </p:nvSpPr>
        <p:spPr>
          <a:xfrm>
            <a:off x="14624619" y="28060640"/>
            <a:ext cx="13554525" cy="1611875"/>
          </a:xfrm>
          <a:prstGeom prst="rect">
            <a:avLst/>
          </a:prstGeom>
        </p:spPr>
        <p:txBody>
          <a:bodyPr vert="horz" lIns="411425" tIns="205713" rIns="411425" bIns="205713" rtlCol="0" anchor="ctr"/>
          <a:lstStyle>
            <a:lvl1pPr algn="ctr">
              <a:defRPr sz="5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676030" y="28060640"/>
            <a:ext cx="9987545" cy="1611875"/>
          </a:xfrm>
          <a:prstGeom prst="rect">
            <a:avLst/>
          </a:prstGeom>
        </p:spPr>
        <p:txBody>
          <a:bodyPr vert="horz" lIns="411425" tIns="205713" rIns="411425" bIns="205713" rtlCol="0" anchor="ctr"/>
          <a:lstStyle>
            <a:lvl1pPr algn="r">
              <a:defRPr sz="5400">
                <a:solidFill>
                  <a:schemeClr val="tx1">
                    <a:tint val="75000"/>
                  </a:schemeClr>
                </a:solidFill>
              </a:defRPr>
            </a:lvl1pPr>
          </a:lstStyle>
          <a:p>
            <a:fld id="{20FE4168-C195-4F86-88DD-4035BA7EE8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14251" rtl="0" eaLnBrk="1" latinLnBrk="0" hangingPunct="1">
        <a:spcBef>
          <a:spcPct val="0"/>
        </a:spcBef>
        <a:buNone/>
        <a:defRPr sz="19800" kern="1200">
          <a:solidFill>
            <a:schemeClr val="tx1"/>
          </a:solidFill>
          <a:latin typeface="+mj-lt"/>
          <a:ea typeface="+mj-ea"/>
          <a:cs typeface="+mj-cs"/>
        </a:defRPr>
      </a:lvl1pPr>
    </p:titleStyle>
    <p:bodyStyle>
      <a:lvl1pPr marL="1542844" indent="-1542844" algn="l" defTabSz="4114251" rtl="0" eaLnBrk="1" latinLnBrk="0" hangingPunct="1">
        <a:spcBef>
          <a:spcPct val="20000"/>
        </a:spcBef>
        <a:buFont typeface="Arial" pitchFamily="34" charset="0"/>
        <a:buChar char="•"/>
        <a:defRPr sz="14400" kern="1200">
          <a:solidFill>
            <a:schemeClr val="tx1"/>
          </a:solidFill>
          <a:latin typeface="+mn-lt"/>
          <a:ea typeface="+mn-ea"/>
          <a:cs typeface="+mn-cs"/>
        </a:defRPr>
      </a:lvl1pPr>
      <a:lvl2pPr marL="3342829" indent="-1285704" algn="l" defTabSz="4114251" rtl="0" eaLnBrk="1" latinLnBrk="0" hangingPunct="1">
        <a:spcBef>
          <a:spcPct val="20000"/>
        </a:spcBef>
        <a:buFont typeface="Arial" pitchFamily="34" charset="0"/>
        <a:buChar char="–"/>
        <a:defRPr sz="12600" kern="1200">
          <a:solidFill>
            <a:schemeClr val="tx1"/>
          </a:solidFill>
          <a:latin typeface="+mn-lt"/>
          <a:ea typeface="+mn-ea"/>
          <a:cs typeface="+mn-cs"/>
        </a:defRPr>
      </a:lvl2pPr>
      <a:lvl3pPr marL="5142814" indent="-1028563" algn="l" defTabSz="4114251" rtl="0" eaLnBrk="1" latinLnBrk="0" hangingPunct="1">
        <a:spcBef>
          <a:spcPct val="20000"/>
        </a:spcBef>
        <a:buFont typeface="Arial" pitchFamily="34" charset="0"/>
        <a:buChar char="•"/>
        <a:defRPr sz="10800" kern="1200">
          <a:solidFill>
            <a:schemeClr val="tx1"/>
          </a:solidFill>
          <a:latin typeface="+mn-lt"/>
          <a:ea typeface="+mn-ea"/>
          <a:cs typeface="+mn-cs"/>
        </a:defRPr>
      </a:lvl3pPr>
      <a:lvl4pPr marL="7199940"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4pPr>
      <a:lvl5pPr marL="9257066"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5pPr>
      <a:lvl6pPr marL="11314191"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6pPr>
      <a:lvl7pPr marL="13371317"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7pPr>
      <a:lvl8pPr marL="15428443"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8pPr>
      <a:lvl9pPr marL="17485568" indent="-1028563" algn="l" defTabSz="4114251" rtl="0" eaLnBrk="1" latinLnBrk="0" hangingPunct="1">
        <a:spcBef>
          <a:spcPct val="20000"/>
        </a:spcBef>
        <a:buFont typeface="Arial" pitchFamily="34" charset="0"/>
        <a:buChar char="•"/>
        <a:defRPr sz="9000" kern="1200">
          <a:solidFill>
            <a:schemeClr val="tx1"/>
          </a:solidFill>
          <a:latin typeface="+mn-lt"/>
          <a:ea typeface="+mn-ea"/>
          <a:cs typeface="+mn-cs"/>
        </a:defRPr>
      </a:lvl9pPr>
    </p:bodyStyle>
    <p:otherStyle>
      <a:defPPr>
        <a:defRPr lang="en-US"/>
      </a:defPPr>
      <a:lvl1pPr marL="0" algn="l" defTabSz="4114251" rtl="0" eaLnBrk="1" latinLnBrk="0" hangingPunct="1">
        <a:defRPr sz="8100" kern="1200">
          <a:solidFill>
            <a:schemeClr val="tx1"/>
          </a:solidFill>
          <a:latin typeface="+mn-lt"/>
          <a:ea typeface="+mn-ea"/>
          <a:cs typeface="+mn-cs"/>
        </a:defRPr>
      </a:lvl1pPr>
      <a:lvl2pPr marL="2057126" algn="l" defTabSz="4114251" rtl="0" eaLnBrk="1" latinLnBrk="0" hangingPunct="1">
        <a:defRPr sz="8100" kern="1200">
          <a:solidFill>
            <a:schemeClr val="tx1"/>
          </a:solidFill>
          <a:latin typeface="+mn-lt"/>
          <a:ea typeface="+mn-ea"/>
          <a:cs typeface="+mn-cs"/>
        </a:defRPr>
      </a:lvl2pPr>
      <a:lvl3pPr marL="4114251" algn="l" defTabSz="4114251" rtl="0" eaLnBrk="1" latinLnBrk="0" hangingPunct="1">
        <a:defRPr sz="8100" kern="1200">
          <a:solidFill>
            <a:schemeClr val="tx1"/>
          </a:solidFill>
          <a:latin typeface="+mn-lt"/>
          <a:ea typeface="+mn-ea"/>
          <a:cs typeface="+mn-cs"/>
        </a:defRPr>
      </a:lvl3pPr>
      <a:lvl4pPr marL="6171377" algn="l" defTabSz="4114251" rtl="0" eaLnBrk="1" latinLnBrk="0" hangingPunct="1">
        <a:defRPr sz="8100" kern="1200">
          <a:solidFill>
            <a:schemeClr val="tx1"/>
          </a:solidFill>
          <a:latin typeface="+mn-lt"/>
          <a:ea typeface="+mn-ea"/>
          <a:cs typeface="+mn-cs"/>
        </a:defRPr>
      </a:lvl4pPr>
      <a:lvl5pPr marL="8228503" algn="l" defTabSz="4114251" rtl="0" eaLnBrk="1" latinLnBrk="0" hangingPunct="1">
        <a:defRPr sz="8100" kern="1200">
          <a:solidFill>
            <a:schemeClr val="tx1"/>
          </a:solidFill>
          <a:latin typeface="+mn-lt"/>
          <a:ea typeface="+mn-ea"/>
          <a:cs typeface="+mn-cs"/>
        </a:defRPr>
      </a:lvl5pPr>
      <a:lvl6pPr marL="10285628" algn="l" defTabSz="4114251" rtl="0" eaLnBrk="1" latinLnBrk="0" hangingPunct="1">
        <a:defRPr sz="8100" kern="1200">
          <a:solidFill>
            <a:schemeClr val="tx1"/>
          </a:solidFill>
          <a:latin typeface="+mn-lt"/>
          <a:ea typeface="+mn-ea"/>
          <a:cs typeface="+mn-cs"/>
        </a:defRPr>
      </a:lvl6pPr>
      <a:lvl7pPr marL="12342754" algn="l" defTabSz="4114251" rtl="0" eaLnBrk="1" latinLnBrk="0" hangingPunct="1">
        <a:defRPr sz="8100" kern="1200">
          <a:solidFill>
            <a:schemeClr val="tx1"/>
          </a:solidFill>
          <a:latin typeface="+mn-lt"/>
          <a:ea typeface="+mn-ea"/>
          <a:cs typeface="+mn-cs"/>
        </a:defRPr>
      </a:lvl7pPr>
      <a:lvl8pPr marL="14399880" algn="l" defTabSz="4114251" rtl="0" eaLnBrk="1" latinLnBrk="0" hangingPunct="1">
        <a:defRPr sz="8100" kern="1200">
          <a:solidFill>
            <a:schemeClr val="tx1"/>
          </a:solidFill>
          <a:latin typeface="+mn-lt"/>
          <a:ea typeface="+mn-ea"/>
          <a:cs typeface="+mn-cs"/>
        </a:defRPr>
      </a:lvl8pPr>
      <a:lvl9pPr marL="16457005" algn="l" defTabSz="4114251" rtl="0" eaLnBrk="1" latinLnBrk="0" hangingPunct="1">
        <a:defRPr sz="8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emf"/><Relationship Id="rId3" Type="http://schemas.openxmlformats.org/officeDocument/2006/relationships/image" Target="../media/image1.jpeg"/><Relationship Id="rId7" Type="http://schemas.openxmlformats.org/officeDocument/2006/relationships/hyperlink" Target="http://www.cea.fr/" TargetMode="External"/><Relationship Id="rId12" Type="http://schemas.openxmlformats.org/officeDocument/2006/relationships/image" Target="../media/image9.wmf"/><Relationship Id="rId2" Type="http://schemas.openxmlformats.org/officeDocument/2006/relationships/hyperlink" Target="https://eucard.web.cern.ch/EuCARD/index.html" TargetMode="External"/><Relationship Id="rId16"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8.wmf"/><Relationship Id="rId5" Type="http://schemas.openxmlformats.org/officeDocument/2006/relationships/image" Target="../media/image3.png"/><Relationship Id="rId15" Type="http://schemas.openxmlformats.org/officeDocument/2006/relationships/image" Target="../media/image12.jpeg"/><Relationship Id="rId10" Type="http://schemas.openxmlformats.org/officeDocument/2006/relationships/image" Target="../media/image7.wmf"/><Relationship Id="rId4" Type="http://schemas.openxmlformats.org/officeDocument/2006/relationships/image" Target="../media/image2.png"/><Relationship Id="rId9" Type="http://schemas.openxmlformats.org/officeDocument/2006/relationships/image" Target="../media/image6.jpe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EuCARD logo">
            <a:hlinkClick r:id="rId2"/>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6328786" y="1535081"/>
            <a:ext cx="3048000" cy="1447800"/>
          </a:xfrm>
          <a:prstGeom prst="rect">
            <a:avLst/>
          </a:prstGeom>
          <a:noFill/>
          <a:ln w="9525">
            <a:noFill/>
            <a:miter lim="800000"/>
            <a:headEnd/>
            <a:tailEnd/>
          </a:ln>
        </p:spPr>
      </p:pic>
      <p:pic>
        <p:nvPicPr>
          <p:cNvPr id="4" name="Picture 3" descr="logo_MT22.png"/>
          <p:cNvPicPr>
            <a:picLocks noChangeAspect="1"/>
          </p:cNvPicPr>
          <p:nvPr/>
        </p:nvPicPr>
        <p:blipFill>
          <a:blip r:embed="rId4" cstate="print">
            <a:clrChange>
              <a:clrFrom>
                <a:srgbClr val="FDFDFD"/>
              </a:clrFrom>
              <a:clrTo>
                <a:srgbClr val="FDFDFD">
                  <a:alpha val="0"/>
                </a:srgbClr>
              </a:clrTo>
            </a:clrChange>
          </a:blip>
          <a:stretch>
            <a:fillRect/>
          </a:stretch>
        </p:blipFill>
        <p:spPr>
          <a:xfrm>
            <a:off x="1154287" y="962757"/>
            <a:ext cx="3026394" cy="2592449"/>
          </a:xfrm>
          <a:prstGeom prst="rect">
            <a:avLst/>
          </a:prstGeom>
        </p:spPr>
      </p:pic>
      <p:sp>
        <p:nvSpPr>
          <p:cNvPr id="8" name="TextBox 7"/>
          <p:cNvSpPr txBox="1"/>
          <p:nvPr/>
        </p:nvSpPr>
        <p:spPr>
          <a:xfrm>
            <a:off x="3875881" y="659606"/>
            <a:ext cx="30480000" cy="3200876"/>
          </a:xfrm>
          <a:prstGeom prst="rect">
            <a:avLst/>
          </a:prstGeom>
          <a:noFill/>
        </p:spPr>
        <p:txBody>
          <a:bodyPr wrap="square" rtlCol="0">
            <a:spAutoFit/>
          </a:bodyPr>
          <a:lstStyle/>
          <a:p>
            <a:pPr algn="ctr"/>
            <a:r>
              <a:rPr lang="en-US" sz="8800" dirty="0" smtClean="0"/>
              <a:t>Design of the </a:t>
            </a:r>
            <a:r>
              <a:rPr lang="en-US" sz="8800" dirty="0" err="1" smtClean="0"/>
              <a:t>EuCARD</a:t>
            </a:r>
            <a:r>
              <a:rPr lang="en-US" sz="8800" dirty="0" smtClean="0"/>
              <a:t> high field model dipole magnet FRESCA2</a:t>
            </a:r>
          </a:p>
          <a:p>
            <a:pPr marL="914400" indent="-914400" algn="ctr"/>
            <a:r>
              <a:rPr lang="fr-FR" sz="5400" dirty="0" smtClean="0"/>
              <a:t>A. Milanese</a:t>
            </a:r>
            <a:r>
              <a:rPr lang="fr-FR" sz="5400" baseline="30000" dirty="0" smtClean="0"/>
              <a:t>1</a:t>
            </a:r>
            <a:r>
              <a:rPr lang="fr-FR" sz="5400" dirty="0" smtClean="0"/>
              <a:t>, M. Devaux</a:t>
            </a:r>
            <a:r>
              <a:rPr lang="fr-FR" sz="5400" baseline="30000" dirty="0" smtClean="0"/>
              <a:t>2</a:t>
            </a:r>
            <a:r>
              <a:rPr lang="fr-FR" sz="5400" dirty="0" smtClean="0"/>
              <a:t>, M. Durante</a:t>
            </a:r>
            <a:r>
              <a:rPr lang="fr-FR" sz="5400" baseline="30000" dirty="0" smtClean="0"/>
              <a:t>2</a:t>
            </a:r>
            <a:r>
              <a:rPr lang="fr-FR" sz="5400" dirty="0" smtClean="0"/>
              <a:t>, P. Manil</a:t>
            </a:r>
            <a:r>
              <a:rPr lang="fr-FR" sz="5400" baseline="30000" dirty="0" smtClean="0"/>
              <a:t>2</a:t>
            </a:r>
            <a:r>
              <a:rPr lang="fr-FR" sz="5400" dirty="0" smtClean="0"/>
              <a:t>, J. C. Perez</a:t>
            </a:r>
            <a:r>
              <a:rPr lang="fr-FR" sz="5400" baseline="30000" dirty="0" smtClean="0"/>
              <a:t>1</a:t>
            </a:r>
            <a:r>
              <a:rPr lang="fr-FR" sz="5400" dirty="0" smtClean="0"/>
              <a:t>, J. M. Rifflet</a:t>
            </a:r>
            <a:r>
              <a:rPr lang="fr-FR" sz="5400" baseline="30000" dirty="0" smtClean="0"/>
              <a:t>2</a:t>
            </a:r>
            <a:r>
              <a:rPr lang="fr-FR" sz="5400" dirty="0" smtClean="0"/>
              <a:t>, G. de Rijk</a:t>
            </a:r>
            <a:r>
              <a:rPr lang="fr-FR" sz="5400" baseline="30000" dirty="0" smtClean="0"/>
              <a:t>1</a:t>
            </a:r>
            <a:r>
              <a:rPr lang="fr-FR" sz="5400" dirty="0" smtClean="0"/>
              <a:t> and F. Rondeaux</a:t>
            </a:r>
            <a:r>
              <a:rPr lang="fr-FR" sz="5400" baseline="30000" dirty="0" smtClean="0"/>
              <a:t>2</a:t>
            </a:r>
          </a:p>
          <a:p>
            <a:pPr marL="914400" indent="-914400" algn="ctr"/>
            <a:r>
              <a:rPr lang="fr-FR" sz="5400" baseline="30000" dirty="0" smtClean="0"/>
              <a:t>1</a:t>
            </a:r>
            <a:r>
              <a:rPr lang="fr-FR" sz="5400" dirty="0" smtClean="0"/>
              <a:t> </a:t>
            </a:r>
            <a:r>
              <a:rPr lang="fr-FR" sz="5400" dirty="0" smtClean="0"/>
              <a:t>CERN, Geneva, </a:t>
            </a:r>
            <a:r>
              <a:rPr lang="en-US" sz="5400" dirty="0" smtClean="0"/>
              <a:t>Switzerland</a:t>
            </a:r>
            <a:r>
              <a:rPr lang="fr-FR" sz="5400" dirty="0" smtClean="0"/>
              <a:t>    </a:t>
            </a:r>
            <a:r>
              <a:rPr lang="fr-FR" sz="5400" dirty="0" smtClean="0">
                <a:latin typeface="Calibri"/>
              </a:rPr>
              <a:t>−    </a:t>
            </a:r>
            <a:r>
              <a:rPr lang="fr-FR" sz="5400" baseline="30000" dirty="0" smtClean="0">
                <a:latin typeface="Calibri"/>
              </a:rPr>
              <a:t>2</a:t>
            </a:r>
            <a:r>
              <a:rPr lang="fr-FR" sz="5400" dirty="0" smtClean="0">
                <a:latin typeface="Calibri"/>
              </a:rPr>
              <a:t> CEA Saclay, Gif-sur-Yvette, France</a:t>
            </a:r>
            <a:endParaRPr lang="en-US" sz="5400" dirty="0"/>
          </a:p>
        </p:txBody>
      </p:sp>
      <p:pic>
        <p:nvPicPr>
          <p:cNvPr id="10" name="Picture 13"/>
          <p:cNvPicPr>
            <a:picLocks noChangeAspect="1" noChangeArrowheads="1"/>
          </p:cNvPicPr>
          <p:nvPr/>
        </p:nvPicPr>
        <p:blipFill>
          <a:blip r:embed="rId5" cstate="print"/>
          <a:srcRect r="1060" b="1387"/>
          <a:stretch>
            <a:fillRect/>
          </a:stretch>
        </p:blipFill>
        <p:spPr bwMode="auto">
          <a:xfrm>
            <a:off x="34127281" y="1321157"/>
            <a:ext cx="1845630" cy="1875649"/>
          </a:xfrm>
          <a:prstGeom prst="rect">
            <a:avLst/>
          </a:prstGeom>
          <a:noFill/>
          <a:ln w="9525">
            <a:noFill/>
            <a:miter lim="800000"/>
            <a:headEnd/>
            <a:tailEnd/>
          </a:ln>
          <a:effectLst/>
        </p:spPr>
      </p:pic>
      <p:sp>
        <p:nvSpPr>
          <p:cNvPr id="12" name="Rounded Rectangle 11"/>
          <p:cNvSpPr/>
          <p:nvPr/>
        </p:nvSpPr>
        <p:spPr>
          <a:xfrm>
            <a:off x="413941" y="444103"/>
            <a:ext cx="41975881" cy="29387006"/>
          </a:xfrm>
          <a:prstGeom prst="roundRect">
            <a:avLst>
              <a:gd name="adj" fmla="val 3752"/>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827881" y="4241007"/>
            <a:ext cx="20335081" cy="1904999"/>
          </a:xfrm>
          <a:prstGeom prst="roundRect">
            <a:avLst>
              <a:gd name="adj" fmla="val 3752"/>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69962" y="4429661"/>
            <a:ext cx="20025360" cy="1692771"/>
          </a:xfrm>
          <a:prstGeom prst="rect">
            <a:avLst/>
          </a:prstGeom>
          <a:noFill/>
        </p:spPr>
        <p:txBody>
          <a:bodyPr wrap="square" rtlCol="0">
            <a:spAutoFit/>
          </a:bodyPr>
          <a:lstStyle/>
          <a:p>
            <a:pPr algn="just"/>
            <a:r>
              <a:rPr lang="en-US" sz="2600" dirty="0" smtClean="0"/>
              <a:t>This </a:t>
            </a:r>
            <a:r>
              <a:rPr lang="en-US" sz="2600" dirty="0" smtClean="0"/>
              <a:t>poster </a:t>
            </a:r>
            <a:r>
              <a:rPr lang="en-US" sz="2600" dirty="0" smtClean="0"/>
              <a:t>reports on the design of FRESCA2, a dipole magnet model wound with Nb</a:t>
            </a:r>
            <a:r>
              <a:rPr lang="en-US" sz="2600" baseline="-25000" dirty="0" smtClean="0"/>
              <a:t>3</a:t>
            </a:r>
            <a:r>
              <a:rPr lang="en-US" sz="2600" dirty="0" smtClean="0"/>
              <a:t>Sn Rutherford cable. This magnet is one of the deliverables of the High Field Magnets work package of the European FP7-EuCARD project. The nominal magnetic flux density of 13 Tesla in a 100 mm bore will make it suitable for upgrading the FRESCA cable test facility at CERN. The magnetic layout is based on a block coil, with four layers per pole. The mechanical structure is designed to provide adequate </a:t>
            </a:r>
            <a:r>
              <a:rPr lang="en-US" sz="2600" dirty="0" smtClean="0"/>
              <a:t>pre-stress</a:t>
            </a:r>
            <a:r>
              <a:rPr lang="en-US" sz="2600" dirty="0" smtClean="0"/>
              <a:t>, through the used of bladders, keys and an aluminum alloy shrinking cylinder.</a:t>
            </a:r>
            <a:endParaRPr lang="en-US" sz="2600" dirty="0"/>
          </a:p>
        </p:txBody>
      </p:sp>
      <p:sp>
        <p:nvSpPr>
          <p:cNvPr id="16" name="TextBox 15"/>
          <p:cNvSpPr txBox="1"/>
          <p:nvPr/>
        </p:nvSpPr>
        <p:spPr>
          <a:xfrm>
            <a:off x="1046162" y="3860006"/>
            <a:ext cx="2057400" cy="584775"/>
          </a:xfrm>
          <a:prstGeom prst="rect">
            <a:avLst/>
          </a:prstGeom>
          <a:solidFill>
            <a:schemeClr val="bg1"/>
          </a:solidFill>
        </p:spPr>
        <p:txBody>
          <a:bodyPr wrap="square" rtlCol="0">
            <a:spAutoFit/>
          </a:bodyPr>
          <a:lstStyle/>
          <a:p>
            <a:pPr algn="ctr"/>
            <a:r>
              <a:rPr lang="en-US" sz="3200" dirty="0" smtClean="0">
                <a:solidFill>
                  <a:schemeClr val="tx2"/>
                </a:solidFill>
              </a:rPr>
              <a:t>ABSTRACT</a:t>
            </a:r>
            <a:endParaRPr lang="en-US" sz="3200" dirty="0">
              <a:solidFill>
                <a:schemeClr val="tx2"/>
              </a:solidFill>
            </a:endParaRPr>
          </a:p>
        </p:txBody>
      </p:sp>
      <p:sp>
        <p:nvSpPr>
          <p:cNvPr id="17" name="Rounded Rectangle 16"/>
          <p:cNvSpPr/>
          <p:nvPr/>
        </p:nvSpPr>
        <p:spPr>
          <a:xfrm>
            <a:off x="21640800" y="27710607"/>
            <a:ext cx="20335081" cy="1523999"/>
          </a:xfrm>
          <a:prstGeom prst="roundRect">
            <a:avLst>
              <a:gd name="adj" fmla="val 3752"/>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1848762" y="27865744"/>
            <a:ext cx="20025360" cy="1292662"/>
          </a:xfrm>
          <a:prstGeom prst="rect">
            <a:avLst/>
          </a:prstGeom>
          <a:noFill/>
        </p:spPr>
        <p:txBody>
          <a:bodyPr wrap="square" rtlCol="0">
            <a:spAutoFit/>
          </a:bodyPr>
          <a:lstStyle/>
          <a:p>
            <a:pPr algn="just"/>
            <a:r>
              <a:rPr lang="en-US" sz="2600" dirty="0" smtClean="0"/>
              <a:t>The research leading to these results has received funding from the </a:t>
            </a:r>
            <a:r>
              <a:rPr lang="en-US" sz="2600" dirty="0" smtClean="0"/>
              <a:t>EC under </a:t>
            </a:r>
            <a:r>
              <a:rPr lang="en-US" sz="2600" dirty="0" smtClean="0"/>
              <a:t>the FP7 Research Infrastructures project </a:t>
            </a:r>
            <a:r>
              <a:rPr lang="en-US" sz="2600" dirty="0" err="1" smtClean="0"/>
              <a:t>EuCARD</a:t>
            </a:r>
            <a:r>
              <a:rPr lang="en-US" sz="2600" dirty="0" smtClean="0"/>
              <a:t>, grant agreement </a:t>
            </a:r>
            <a:r>
              <a:rPr lang="en-US" sz="2600" dirty="0" smtClean="0"/>
              <a:t> no</a:t>
            </a:r>
            <a:r>
              <a:rPr lang="en-US" sz="2600" dirty="0" smtClean="0"/>
              <a:t>. </a:t>
            </a:r>
            <a:r>
              <a:rPr lang="en-US" sz="2600" dirty="0" smtClean="0"/>
              <a:t>227579. We </a:t>
            </a:r>
            <a:r>
              <a:rPr lang="en-US" sz="2600" dirty="0" smtClean="0"/>
              <a:t>thank all the colleagues with whom we discussed the design of FRESCA2, </a:t>
            </a:r>
            <a:r>
              <a:rPr lang="en-US" sz="2600" smtClean="0"/>
              <a:t>in </a:t>
            </a:r>
            <a:r>
              <a:rPr lang="en-US" sz="2600" smtClean="0"/>
              <a:t>particular: </a:t>
            </a:r>
            <a:r>
              <a:rPr lang="en-US" sz="2600" dirty="0" smtClean="0"/>
              <a:t>G. </a:t>
            </a:r>
            <a:r>
              <a:rPr lang="en-US" sz="2600" dirty="0" err="1" smtClean="0"/>
              <a:t>Ambrosio</a:t>
            </a:r>
            <a:r>
              <a:rPr lang="en-US" sz="2600" dirty="0" smtClean="0"/>
              <a:t>, M. Bajko, B. Bordini, L. Bottura, S. Caspi, </a:t>
            </a:r>
            <a:r>
              <a:rPr lang="en-US" sz="2600" dirty="0" smtClean="0"/>
              <a:t>P</a:t>
            </a:r>
            <a:r>
              <a:rPr lang="en-US" sz="2600" dirty="0" smtClean="0"/>
              <a:t>. </a:t>
            </a:r>
            <a:r>
              <a:rPr lang="en-US" sz="2600" dirty="0" err="1" smtClean="0"/>
              <a:t>Fabbricatore</a:t>
            </a:r>
            <a:r>
              <a:rPr lang="en-US" sz="2600" dirty="0" smtClean="0"/>
              <a:t>, P. Ferracin, G. Kirby, F. Kircher, Y. </a:t>
            </a:r>
            <a:r>
              <a:rPr lang="en-US" sz="2600" dirty="0" err="1" smtClean="0"/>
              <a:t>Iwasa</a:t>
            </a:r>
            <a:r>
              <a:rPr lang="en-US" sz="2600" dirty="0" smtClean="0"/>
              <a:t>, P. </a:t>
            </a:r>
            <a:r>
              <a:rPr lang="en-US" sz="2600" dirty="0" err="1" smtClean="0"/>
              <a:t>Labrune</a:t>
            </a:r>
            <a:r>
              <a:rPr lang="en-US" sz="2600" dirty="0" smtClean="0"/>
              <a:t>, J.-F. </a:t>
            </a:r>
            <a:r>
              <a:rPr lang="en-US" sz="2600" dirty="0" err="1" smtClean="0"/>
              <a:t>Millot</a:t>
            </a:r>
            <a:r>
              <a:rPr lang="en-US" sz="2600" dirty="0" smtClean="0"/>
              <a:t>, T. </a:t>
            </a:r>
            <a:r>
              <a:rPr lang="en-US" sz="2600" dirty="0" err="1" smtClean="0"/>
              <a:t>Nakamoto</a:t>
            </a:r>
            <a:r>
              <a:rPr lang="en-US" sz="2600" dirty="0" smtClean="0"/>
              <a:t>, L. Oberli, A. </a:t>
            </a:r>
            <a:r>
              <a:rPr lang="en-US" sz="2600" dirty="0" err="1" smtClean="0"/>
              <a:t>Przybylski</a:t>
            </a:r>
            <a:r>
              <a:rPr lang="en-US" sz="2600" dirty="0" smtClean="0"/>
              <a:t>, L. Rossi and E. Todesco.</a:t>
            </a:r>
            <a:endParaRPr lang="en-US" sz="2600" dirty="0"/>
          </a:p>
        </p:txBody>
      </p:sp>
      <p:sp>
        <p:nvSpPr>
          <p:cNvPr id="19" name="TextBox 18"/>
          <p:cNvSpPr txBox="1"/>
          <p:nvPr/>
        </p:nvSpPr>
        <p:spPr>
          <a:xfrm>
            <a:off x="21924961" y="27329606"/>
            <a:ext cx="3744120" cy="584775"/>
          </a:xfrm>
          <a:prstGeom prst="rect">
            <a:avLst/>
          </a:prstGeom>
          <a:solidFill>
            <a:schemeClr val="bg1"/>
          </a:solidFill>
        </p:spPr>
        <p:txBody>
          <a:bodyPr wrap="square" rtlCol="0">
            <a:spAutoFit/>
          </a:bodyPr>
          <a:lstStyle/>
          <a:p>
            <a:pPr algn="ctr"/>
            <a:r>
              <a:rPr lang="en-US" sz="3200" dirty="0" smtClean="0">
                <a:solidFill>
                  <a:schemeClr val="tx2"/>
                </a:solidFill>
              </a:rPr>
              <a:t>ACKNOWLEDGMENT</a:t>
            </a:r>
            <a:endParaRPr lang="en-US" sz="3200" dirty="0">
              <a:solidFill>
                <a:schemeClr val="tx2"/>
              </a:solidFill>
            </a:endParaRPr>
          </a:p>
        </p:txBody>
      </p:sp>
      <p:sp>
        <p:nvSpPr>
          <p:cNvPr id="14" name="Rounded Rectangle 13"/>
          <p:cNvSpPr/>
          <p:nvPr/>
        </p:nvSpPr>
        <p:spPr>
          <a:xfrm>
            <a:off x="827881" y="6603206"/>
            <a:ext cx="20335081" cy="22631400"/>
          </a:xfrm>
          <a:prstGeom prst="roundRect">
            <a:avLst>
              <a:gd name="adj" fmla="val 3752"/>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69961" y="7002363"/>
            <a:ext cx="10906919" cy="6001643"/>
          </a:xfrm>
          <a:prstGeom prst="rect">
            <a:avLst/>
          </a:prstGeom>
          <a:noFill/>
        </p:spPr>
        <p:txBody>
          <a:bodyPr wrap="square" rtlCol="0">
            <a:spAutoFit/>
          </a:bodyPr>
          <a:lstStyle/>
          <a:p>
            <a:r>
              <a:rPr lang="en-US" sz="2600" dirty="0" smtClean="0"/>
              <a:t>The </a:t>
            </a:r>
            <a:r>
              <a:rPr lang="en-US" sz="2600" dirty="0" smtClean="0"/>
              <a:t>coil design is based on a block </a:t>
            </a:r>
            <a:r>
              <a:rPr lang="en-US" sz="2600" dirty="0" smtClean="0"/>
              <a:t>layout. </a:t>
            </a:r>
            <a:r>
              <a:rPr lang="en-US" sz="2600" dirty="0" smtClean="0"/>
              <a:t>Each pole is made of four layers, wound as two double pancakes. The total number of turns per pole is 156, with 36 spires in </a:t>
            </a:r>
            <a:r>
              <a:rPr lang="en-US" sz="2600" dirty="0" smtClean="0"/>
              <a:t>each of the two layers closer to the midplane, </a:t>
            </a:r>
            <a:r>
              <a:rPr lang="en-US" sz="2600" dirty="0" smtClean="0"/>
              <a:t>and 42 </a:t>
            </a:r>
            <a:r>
              <a:rPr lang="en-US" sz="2600" dirty="0" smtClean="0"/>
              <a:t>in each of the other two layers. Each double pancake is wound with a continuous length of cable, then individually reacted, instrumented and impregnated </a:t>
            </a:r>
            <a:r>
              <a:rPr lang="en-US" sz="2600" dirty="0" smtClean="0"/>
              <a:t>with the respective central posts and horizontal </a:t>
            </a:r>
            <a:r>
              <a:rPr lang="en-US" sz="2600" dirty="0" smtClean="0"/>
              <a:t>rails. The aperture </a:t>
            </a:r>
            <a:r>
              <a:rPr lang="en-US" sz="2600" dirty="0" smtClean="0"/>
              <a:t>is given by the assembly of the two inner central posts, without any additional component.</a:t>
            </a:r>
          </a:p>
          <a:p>
            <a:endParaRPr lang="en-US" sz="1000" dirty="0" smtClean="0"/>
          </a:p>
          <a:p>
            <a:r>
              <a:rPr lang="en-US" sz="2600" dirty="0" smtClean="0"/>
              <a:t>The </a:t>
            </a:r>
            <a:r>
              <a:rPr lang="en-US" sz="2600" dirty="0" smtClean="0"/>
              <a:t>choice of this 2D layout for the coil, with no spacers in the cross-section and rectangular-like aligned double </a:t>
            </a:r>
            <a:r>
              <a:rPr lang="en-US" sz="2600" dirty="0" smtClean="0"/>
              <a:t>pancakes</a:t>
            </a:r>
            <a:r>
              <a:rPr lang="en-US" sz="2600" dirty="0" smtClean="0"/>
              <a:t>, has been favored mostly because it results in a minimum number of discontinuities of geometry and materials around the Nb</a:t>
            </a:r>
            <a:r>
              <a:rPr lang="en-US" sz="2600" baseline="-25000" dirty="0" smtClean="0"/>
              <a:t>3</a:t>
            </a:r>
            <a:r>
              <a:rPr lang="en-US" sz="2600" dirty="0" smtClean="0"/>
              <a:t>Sn coil. A secondary effect is the expected ease of manufacturing and shimming</a:t>
            </a:r>
            <a:r>
              <a:rPr lang="en-US" sz="2600" dirty="0" smtClean="0"/>
              <a:t>.</a:t>
            </a:r>
          </a:p>
          <a:p>
            <a:endParaRPr lang="en-US" sz="1000" dirty="0" smtClean="0"/>
          </a:p>
          <a:p>
            <a:r>
              <a:rPr lang="en-US" sz="2600" dirty="0" smtClean="0"/>
              <a:t>Several ferromagnetic components  are present: the central post for one double pancake, part of the vertical pad and the yoke.</a:t>
            </a:r>
            <a:endParaRPr lang="en-US" sz="2600" dirty="0"/>
          </a:p>
        </p:txBody>
      </p:sp>
      <p:sp>
        <p:nvSpPr>
          <p:cNvPr id="21" name="TextBox 20"/>
          <p:cNvSpPr txBox="1"/>
          <p:nvPr/>
        </p:nvSpPr>
        <p:spPr>
          <a:xfrm>
            <a:off x="1046162" y="6222205"/>
            <a:ext cx="3383280" cy="584775"/>
          </a:xfrm>
          <a:prstGeom prst="rect">
            <a:avLst/>
          </a:prstGeom>
          <a:solidFill>
            <a:schemeClr val="bg1"/>
          </a:solidFill>
        </p:spPr>
        <p:txBody>
          <a:bodyPr wrap="square" rtlCol="0">
            <a:spAutoFit/>
          </a:bodyPr>
          <a:lstStyle/>
          <a:p>
            <a:pPr algn="ctr"/>
            <a:r>
              <a:rPr lang="en-US" sz="3200" dirty="0" smtClean="0">
                <a:solidFill>
                  <a:schemeClr val="tx2"/>
                </a:solidFill>
              </a:rPr>
              <a:t>MAGNETIC DESIGN</a:t>
            </a:r>
            <a:endParaRPr lang="en-US" sz="3200" dirty="0">
              <a:solidFill>
                <a:schemeClr val="tx2"/>
              </a:solidFill>
            </a:endParaRPr>
          </a:p>
        </p:txBody>
      </p:sp>
      <p:graphicFrame>
        <p:nvGraphicFramePr>
          <p:cNvPr id="23" name="Tableau 19"/>
          <p:cNvGraphicFramePr>
            <a:graphicFrameLocks noGrp="1"/>
          </p:cNvGraphicFramePr>
          <p:nvPr>
            <p:extLst>
              <p:ext uri="{D42A27DB-BD31-4B8C-83A1-F6EECF244321}">
                <p14:modId xmlns:p14="http://schemas.microsoft.com/office/powerpoint/2010/main" xmlns="" val="1356773987"/>
              </p:ext>
            </p:extLst>
          </p:nvPr>
        </p:nvGraphicFramePr>
        <p:xfrm>
          <a:off x="12479379" y="7289006"/>
          <a:ext cx="8312902" cy="5532120"/>
        </p:xfrm>
        <a:graphic>
          <a:graphicData uri="http://schemas.openxmlformats.org/drawingml/2006/table">
            <a:tbl>
              <a:tblPr firstRow="1" firstCol="1" bandRow="1"/>
              <a:tblGrid>
                <a:gridCol w="4937760"/>
                <a:gridCol w="1463040"/>
                <a:gridCol w="1737360"/>
                <a:gridCol w="174742"/>
              </a:tblGrid>
              <a:tr h="502920">
                <a:tc gridSpan="3">
                  <a:txBody>
                    <a:bodyPr/>
                    <a:lstStyle/>
                    <a:p>
                      <a:pPr marL="0" indent="0" algn="ctr">
                        <a:spcBef>
                          <a:spcPts val="300"/>
                        </a:spcBef>
                        <a:spcAft>
                          <a:spcPts val="300"/>
                        </a:spcAft>
                      </a:pPr>
                      <a:r>
                        <a:rPr lang="en-US" sz="2600" noProof="0" dirty="0" smtClean="0">
                          <a:solidFill>
                            <a:schemeClr val="bg1"/>
                          </a:solidFill>
                          <a:effectLst/>
                          <a:latin typeface="+mj-lt"/>
                          <a:ea typeface="Times New Roman"/>
                          <a:cs typeface="Arial"/>
                        </a:rPr>
                        <a:t>Main conductor</a:t>
                      </a:r>
                      <a:r>
                        <a:rPr lang="en-US" sz="2600" baseline="0" noProof="0" dirty="0" smtClean="0">
                          <a:solidFill>
                            <a:schemeClr val="bg1"/>
                          </a:solidFill>
                          <a:effectLst/>
                          <a:latin typeface="+mj-lt"/>
                          <a:ea typeface="Times New Roman"/>
                          <a:cs typeface="Arial"/>
                        </a:rPr>
                        <a:t> parameters</a:t>
                      </a:r>
                      <a:endParaRPr lang="en-US" sz="2600" noProof="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solidFill>
                  </a:tcPr>
                </a:tc>
                <a:tc hMerge="1">
                  <a:txBody>
                    <a:bodyPr/>
                    <a:lstStyle/>
                    <a:p>
                      <a:pPr marL="0" indent="0" algn="ctr">
                        <a:spcBef>
                          <a:spcPts val="300"/>
                        </a:spcBef>
                        <a:spcAft>
                          <a:spcPts val="300"/>
                        </a:spcAft>
                      </a:pP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hMerge="1">
                  <a:txBody>
                    <a:bodyPr/>
                    <a:lstStyle/>
                    <a:p>
                      <a:pPr marL="0" indent="0" algn="ctr">
                        <a:spcBef>
                          <a:spcPts val="300"/>
                        </a:spcBef>
                        <a:spcAft>
                          <a:spcPts val="300"/>
                        </a:spcAft>
                      </a:pPr>
                      <a:endParaRPr lang="fr-FR" sz="260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502920">
                <a:tc>
                  <a:txBody>
                    <a:bodyPr/>
                    <a:lstStyle/>
                    <a:p>
                      <a:pPr marL="0" indent="0" algn="l">
                        <a:spcBef>
                          <a:spcPts val="300"/>
                        </a:spcBef>
                        <a:spcAft>
                          <a:spcPts val="300"/>
                        </a:spcAft>
                      </a:pPr>
                      <a:r>
                        <a:rPr lang="en-US" sz="2600" dirty="0" smtClean="0">
                          <a:solidFill>
                            <a:srgbClr val="FFFFFF"/>
                          </a:solidFill>
                          <a:effectLst/>
                          <a:latin typeface="+mj-lt"/>
                          <a:ea typeface="Times New Roman"/>
                          <a:cs typeface="Arial"/>
                        </a:rPr>
                        <a:t>Parameter</a:t>
                      </a: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marL="0" indent="0" algn="ctr">
                        <a:spcBef>
                          <a:spcPts val="300"/>
                        </a:spcBef>
                        <a:spcAft>
                          <a:spcPts val="300"/>
                        </a:spcAft>
                      </a:pPr>
                      <a:r>
                        <a:rPr lang="en-US" sz="2600" dirty="0" smtClean="0">
                          <a:solidFill>
                            <a:srgbClr val="FFFFFF"/>
                          </a:solidFill>
                          <a:effectLst/>
                          <a:latin typeface="+mj-lt"/>
                          <a:ea typeface="Times New Roman"/>
                          <a:cs typeface="Arial"/>
                        </a:rPr>
                        <a:t>Unit</a:t>
                      </a: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marL="0" indent="0" algn="ctr">
                        <a:spcBef>
                          <a:spcPts val="300"/>
                        </a:spcBef>
                        <a:spcAft>
                          <a:spcPts val="300"/>
                        </a:spcAft>
                      </a:pPr>
                      <a:r>
                        <a:rPr lang="fr-FR" sz="2600" dirty="0" smtClean="0">
                          <a:solidFill>
                            <a:schemeClr val="bg1"/>
                          </a:solidFill>
                          <a:effectLst/>
                          <a:latin typeface="+mj-lt"/>
                          <a:ea typeface="Times New Roman"/>
                          <a:cs typeface="Arial"/>
                        </a:rPr>
                        <a:t>Value</a:t>
                      </a:r>
                      <a:endParaRPr lang="fr-FR" sz="260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502920">
                <a:tc>
                  <a:txBody>
                    <a:bodyPr/>
                    <a:lstStyle/>
                    <a:p>
                      <a:pPr marL="0" indent="0">
                        <a:spcBef>
                          <a:spcPts val="200"/>
                        </a:spcBef>
                        <a:spcAft>
                          <a:spcPts val="200"/>
                        </a:spcAft>
                      </a:pPr>
                      <a:r>
                        <a:rPr lang="en-US" sz="2600" b="0" noProof="0" dirty="0" smtClean="0">
                          <a:effectLst/>
                          <a:latin typeface="+mj-lt"/>
                          <a:ea typeface="Times New Roman"/>
                          <a:cs typeface="Arial"/>
                        </a:rPr>
                        <a:t>Critical current density (12 T, 4.2</a:t>
                      </a:r>
                      <a:r>
                        <a:rPr lang="en-US" sz="2600" b="0" baseline="0" noProof="0" dirty="0" smtClean="0">
                          <a:effectLst/>
                          <a:latin typeface="+mj-lt"/>
                          <a:ea typeface="Times New Roman"/>
                          <a:cs typeface="Arial"/>
                        </a:rPr>
                        <a:t> K)</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A/mm²</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2500</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tcPr>
                </a:tc>
              </a:tr>
              <a:tr h="502920">
                <a:tc>
                  <a:txBody>
                    <a:bodyPr/>
                    <a:lstStyle/>
                    <a:p>
                      <a:pPr marL="0" marR="0" indent="0" algn="l" defTabSz="4114251" rtl="0" eaLnBrk="1" fontAlgn="auto" latinLnBrk="0" hangingPunct="1">
                        <a:lnSpc>
                          <a:spcPct val="100000"/>
                        </a:lnSpc>
                        <a:spcBef>
                          <a:spcPts val="200"/>
                        </a:spcBef>
                        <a:spcAft>
                          <a:spcPts val="200"/>
                        </a:spcAft>
                        <a:buClrTx/>
                        <a:buSzTx/>
                        <a:buFontTx/>
                        <a:buNone/>
                        <a:tabLst/>
                        <a:defRPr/>
                      </a:pPr>
                      <a:r>
                        <a:rPr lang="en-US" sz="2600" b="0" kern="1200" noProof="0" dirty="0" smtClean="0">
                          <a:solidFill>
                            <a:schemeClr val="tx1"/>
                          </a:solidFill>
                          <a:effectLst/>
                          <a:latin typeface="+mj-lt"/>
                          <a:ea typeface="Times New Roman"/>
                          <a:cs typeface="Arial"/>
                        </a:rPr>
                        <a:t>Critical current density (15 T, 4.2</a:t>
                      </a:r>
                      <a:r>
                        <a:rPr lang="en-US" sz="2600" b="0" kern="1200" baseline="0" noProof="0" dirty="0" smtClean="0">
                          <a:solidFill>
                            <a:schemeClr val="tx1"/>
                          </a:solidFill>
                          <a:effectLst/>
                          <a:latin typeface="+mj-lt"/>
                          <a:ea typeface="Times New Roman"/>
                          <a:cs typeface="Arial"/>
                        </a:rPr>
                        <a:t> K)</a:t>
                      </a:r>
                      <a:endParaRPr lang="en-US" sz="2600" b="0" kern="1200" noProof="0" dirty="0" smtClean="0">
                        <a:solidFill>
                          <a:schemeClr val="tx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A/mm²</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1250</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indent="0">
                        <a:spcBef>
                          <a:spcPts val="200"/>
                        </a:spcBef>
                        <a:spcAft>
                          <a:spcPts val="200"/>
                        </a:spcAft>
                      </a:pPr>
                      <a:r>
                        <a:rPr lang="en-US" sz="2600" b="0" noProof="0" dirty="0" smtClean="0">
                          <a:effectLst/>
                          <a:latin typeface="+mj-lt"/>
                          <a:ea typeface="Times New Roman"/>
                          <a:cs typeface="Arial"/>
                        </a:rPr>
                        <a:t>Assumed cabling degradation</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10</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2600" b="0" i="0" u="none" strike="noStrike" kern="1200" cap="none" spc="0" normalizeH="0" baseline="0" noProof="0" dirty="0" smtClean="0">
                          <a:ln>
                            <a:noFill/>
                          </a:ln>
                          <a:solidFill>
                            <a:srgbClr val="000000"/>
                          </a:solidFill>
                          <a:effectLst/>
                          <a:uLnTx/>
                          <a:uFillTx/>
                          <a:latin typeface="+mj-lt"/>
                          <a:ea typeface="Times New Roman"/>
                          <a:cs typeface="Arial"/>
                        </a:rPr>
                        <a:t>Copper to non-copper volume ratio</a:t>
                      </a:r>
                      <a:endParaRPr kumimoji="0" lang="en-US" sz="2600" b="0" i="0" u="none" strike="noStrike" kern="1200" cap="none" spc="0" normalizeH="0" baseline="0" noProof="0" dirty="0" smtClean="0">
                        <a:ln>
                          <a:noFill/>
                        </a:ln>
                        <a:solidFill>
                          <a:srgbClr val="000000"/>
                        </a:solidFill>
                        <a:effectLst/>
                        <a:uLnTx/>
                        <a:uFillTx/>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1.25</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indent="0">
                        <a:spcBef>
                          <a:spcPts val="200"/>
                        </a:spcBef>
                        <a:spcAft>
                          <a:spcPts val="200"/>
                        </a:spcAft>
                      </a:pPr>
                      <a:r>
                        <a:rPr lang="en-US" sz="2600" b="0" noProof="0" dirty="0" smtClean="0">
                          <a:effectLst/>
                          <a:latin typeface="+mj-lt"/>
                          <a:ea typeface="Times New Roman"/>
                          <a:cs typeface="Arial"/>
                        </a:rPr>
                        <a:t>Strand diameter</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mm</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1</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indent="0">
                        <a:spcBef>
                          <a:spcPts val="200"/>
                        </a:spcBef>
                        <a:spcAft>
                          <a:spcPts val="200"/>
                        </a:spcAft>
                      </a:pPr>
                      <a:r>
                        <a:rPr lang="en-US" sz="2600" b="0" noProof="0" smtClean="0">
                          <a:effectLst/>
                          <a:latin typeface="+mj-lt"/>
                          <a:ea typeface="Times New Roman"/>
                          <a:cs typeface="Arial"/>
                        </a:rPr>
                        <a:t>Number of strands</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smtClean="0">
                          <a:effectLst/>
                          <a:latin typeface="+mj-lt"/>
                          <a:ea typeface="Times New Roman"/>
                          <a:cs typeface="Arial"/>
                        </a:rPr>
                        <a:t>40</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indent="0">
                        <a:spcBef>
                          <a:spcPts val="200"/>
                        </a:spcBef>
                        <a:spcAft>
                          <a:spcPts val="200"/>
                        </a:spcAft>
                      </a:pPr>
                      <a:r>
                        <a:rPr lang="en-US" sz="2600" b="0" noProof="0" smtClean="0">
                          <a:effectLst/>
                          <a:latin typeface="+mj-lt"/>
                          <a:ea typeface="Times New Roman"/>
                          <a:cs typeface="Arial"/>
                        </a:rPr>
                        <a:t>Cable width (bare)</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mm</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21.4</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2600" b="0" i="0" u="none" strike="noStrike" kern="1200" cap="none" spc="0" normalizeH="0" baseline="0" noProof="0" smtClean="0">
                          <a:ln>
                            <a:noFill/>
                          </a:ln>
                          <a:solidFill>
                            <a:srgbClr val="000000"/>
                          </a:solidFill>
                          <a:effectLst/>
                          <a:uLnTx/>
                          <a:uFillTx/>
                          <a:latin typeface="+mj-lt"/>
                          <a:ea typeface="Times New Roman"/>
                          <a:cs typeface="Arial"/>
                        </a:rPr>
                        <a:t>Cable thickness at 50 MPa (bare)</a:t>
                      </a:r>
                      <a:endParaRPr kumimoji="0" lang="en-US" sz="2600" b="0" i="0" u="none" strike="noStrike" kern="1200" cap="none" spc="0" normalizeH="0" baseline="0" noProof="0" smtClean="0">
                        <a:ln>
                          <a:noFill/>
                        </a:ln>
                        <a:solidFill>
                          <a:srgbClr val="000000"/>
                        </a:solidFill>
                        <a:effectLst/>
                        <a:uLnTx/>
                        <a:uFillTx/>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kern="1200" noProof="0" smtClean="0">
                          <a:solidFill>
                            <a:schemeClr val="tx1"/>
                          </a:solidFill>
                          <a:effectLst/>
                          <a:latin typeface="+mj-lt"/>
                          <a:ea typeface="Times New Roman"/>
                          <a:cs typeface="Arial"/>
                        </a:rPr>
                        <a:t>mm</a:t>
                      </a:r>
                      <a:endParaRPr lang="en-US" sz="2600" b="0" noProof="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1.82</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2600" b="0" i="0" u="none" strike="noStrike" kern="1200" cap="none" spc="0" normalizeH="0" baseline="0" noProof="0" dirty="0" smtClean="0">
                          <a:ln>
                            <a:noFill/>
                          </a:ln>
                          <a:solidFill>
                            <a:srgbClr val="000000"/>
                          </a:solidFill>
                          <a:effectLst/>
                          <a:uLnTx/>
                          <a:uFillTx/>
                          <a:latin typeface="+mj-lt"/>
                          <a:ea typeface="Times New Roman"/>
                          <a:cs typeface="Arial"/>
                        </a:rPr>
                        <a:t>Insulation thickness (per face)</a:t>
                      </a:r>
                      <a:endParaRPr kumimoji="0" lang="en-US" sz="2600" b="0" i="0" u="none" strike="noStrike" kern="1200" cap="none" spc="0" normalizeH="0" baseline="0" noProof="0" dirty="0" smtClean="0">
                        <a:ln>
                          <a:noFill/>
                        </a:ln>
                        <a:solidFill>
                          <a:srgbClr val="000000"/>
                        </a:solidFill>
                        <a:effectLst/>
                        <a:uLnTx/>
                        <a:uFillTx/>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kern="1200" noProof="0" dirty="0" smtClean="0">
                          <a:solidFill>
                            <a:schemeClr val="tx1"/>
                          </a:solidFill>
                          <a:effectLst/>
                          <a:latin typeface="Symbol" pitchFamily="18" charset="2"/>
                          <a:ea typeface="Times New Roman"/>
                          <a:cs typeface="Arial"/>
                        </a:rPr>
                        <a:t>m</a:t>
                      </a:r>
                      <a:r>
                        <a:rPr lang="en-US" sz="2600" b="0" kern="1200" noProof="0" dirty="0" smtClean="0">
                          <a:solidFill>
                            <a:schemeClr val="tx1"/>
                          </a:solidFill>
                          <a:effectLst/>
                          <a:latin typeface="+mj-lt"/>
                          <a:ea typeface="Times New Roman"/>
                          <a:cs typeface="Arial"/>
                        </a:rPr>
                        <a:t>m</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indent="0" algn="ctr">
                        <a:spcBef>
                          <a:spcPts val="200"/>
                        </a:spcBef>
                        <a:spcAft>
                          <a:spcPts val="200"/>
                        </a:spcAft>
                      </a:pPr>
                      <a:r>
                        <a:rPr lang="en-US" sz="2600" b="0" noProof="0" dirty="0" smtClean="0">
                          <a:effectLst/>
                          <a:latin typeface="+mj-lt"/>
                          <a:ea typeface="Times New Roman"/>
                          <a:cs typeface="Arial"/>
                        </a:rPr>
                        <a:t>200</a:t>
                      </a:r>
                      <a:endParaRPr lang="en-US" sz="2600" b="0" noProof="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bl>
          </a:graphicData>
        </a:graphic>
      </p:graphicFrame>
      <p:graphicFrame>
        <p:nvGraphicFramePr>
          <p:cNvPr id="24" name="Tableau 19"/>
          <p:cNvGraphicFramePr>
            <a:graphicFrameLocks noGrp="1"/>
          </p:cNvGraphicFramePr>
          <p:nvPr>
            <p:extLst>
              <p:ext uri="{D42A27DB-BD31-4B8C-83A1-F6EECF244321}">
                <p14:modId xmlns:p14="http://schemas.microsoft.com/office/powerpoint/2010/main" xmlns="" val="1356773987"/>
              </p:ext>
            </p:extLst>
          </p:nvPr>
        </p:nvGraphicFramePr>
        <p:xfrm>
          <a:off x="1208881" y="13202126"/>
          <a:ext cx="10324582" cy="7040880"/>
        </p:xfrm>
        <a:graphic>
          <a:graphicData uri="http://schemas.openxmlformats.org/drawingml/2006/table">
            <a:tbl>
              <a:tblPr firstRow="1" firstCol="1" bandRow="1"/>
              <a:tblGrid>
                <a:gridCol w="6949440"/>
                <a:gridCol w="1005840"/>
                <a:gridCol w="2194560"/>
                <a:gridCol w="174742"/>
              </a:tblGrid>
              <a:tr h="502920">
                <a:tc gridSpan="3">
                  <a:txBody>
                    <a:bodyPr/>
                    <a:lstStyle/>
                    <a:p>
                      <a:pPr marL="0" indent="0" algn="ctr">
                        <a:spcBef>
                          <a:spcPts val="300"/>
                        </a:spcBef>
                        <a:spcAft>
                          <a:spcPts val="300"/>
                        </a:spcAft>
                      </a:pPr>
                      <a:r>
                        <a:rPr lang="en-US" sz="2600" noProof="0" dirty="0" smtClean="0">
                          <a:solidFill>
                            <a:schemeClr val="bg1"/>
                          </a:solidFill>
                          <a:effectLst/>
                          <a:latin typeface="+mj-lt"/>
                          <a:ea typeface="Times New Roman"/>
                          <a:cs typeface="Arial"/>
                        </a:rPr>
                        <a:t>Main cross-section parameters</a:t>
                      </a:r>
                      <a:endParaRPr lang="en-US" sz="2600" noProof="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solidFill>
                  </a:tcPr>
                </a:tc>
                <a:tc hMerge="1">
                  <a:txBody>
                    <a:bodyPr/>
                    <a:lstStyle/>
                    <a:p>
                      <a:pPr marL="0" indent="0" algn="ctr">
                        <a:spcBef>
                          <a:spcPts val="300"/>
                        </a:spcBef>
                        <a:spcAft>
                          <a:spcPts val="300"/>
                        </a:spcAft>
                      </a:pP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hMerge="1">
                  <a:txBody>
                    <a:bodyPr/>
                    <a:lstStyle/>
                    <a:p>
                      <a:pPr marL="0" indent="0" algn="ctr">
                        <a:spcBef>
                          <a:spcPts val="300"/>
                        </a:spcBef>
                        <a:spcAft>
                          <a:spcPts val="300"/>
                        </a:spcAft>
                      </a:pPr>
                      <a:endParaRPr lang="fr-FR" sz="260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502920">
                <a:tc>
                  <a:txBody>
                    <a:bodyPr/>
                    <a:lstStyle/>
                    <a:p>
                      <a:pPr marL="0" indent="0" algn="l">
                        <a:spcBef>
                          <a:spcPts val="300"/>
                        </a:spcBef>
                        <a:spcAft>
                          <a:spcPts val="300"/>
                        </a:spcAft>
                      </a:pPr>
                      <a:r>
                        <a:rPr lang="en-US" sz="2600" dirty="0" smtClean="0">
                          <a:solidFill>
                            <a:srgbClr val="FFFFFF"/>
                          </a:solidFill>
                          <a:effectLst/>
                          <a:latin typeface="+mj-lt"/>
                          <a:ea typeface="Times New Roman"/>
                          <a:cs typeface="Arial"/>
                        </a:rPr>
                        <a:t>Parameter</a:t>
                      </a: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marL="0" indent="0" algn="ctr">
                        <a:spcBef>
                          <a:spcPts val="300"/>
                        </a:spcBef>
                        <a:spcAft>
                          <a:spcPts val="300"/>
                        </a:spcAft>
                      </a:pPr>
                      <a:r>
                        <a:rPr lang="en-US" sz="2600" dirty="0" smtClean="0">
                          <a:solidFill>
                            <a:srgbClr val="FFFFFF"/>
                          </a:solidFill>
                          <a:effectLst/>
                          <a:latin typeface="+mj-lt"/>
                          <a:ea typeface="Times New Roman"/>
                          <a:cs typeface="Arial"/>
                        </a:rPr>
                        <a:t>Unit</a:t>
                      </a:r>
                      <a:endParaRPr lang="fr-FR" sz="2600" dirty="0">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marL="0" indent="0" algn="ctr">
                        <a:spcBef>
                          <a:spcPts val="300"/>
                        </a:spcBef>
                        <a:spcAft>
                          <a:spcPts val="300"/>
                        </a:spcAft>
                      </a:pPr>
                      <a:r>
                        <a:rPr lang="fr-FR" sz="2600" dirty="0" smtClean="0">
                          <a:solidFill>
                            <a:schemeClr val="bg1"/>
                          </a:solidFill>
                          <a:effectLst/>
                          <a:latin typeface="+mj-lt"/>
                          <a:ea typeface="Times New Roman"/>
                          <a:cs typeface="Arial"/>
                        </a:rPr>
                        <a:t>Value</a:t>
                      </a:r>
                      <a:endParaRPr lang="fr-FR" sz="2600" dirty="0">
                        <a:solidFill>
                          <a:schemeClr val="bg1"/>
                        </a:solidFill>
                        <a:effectLst/>
                        <a:latin typeface="+mj-lt"/>
                        <a:ea typeface="Times New Roman"/>
                        <a:cs typeface="Arial"/>
                      </a:endParaRPr>
                    </a:p>
                  </a:txBody>
                  <a:tcPr marL="36206" marR="36206"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502920">
                <a:tc>
                  <a:txBody>
                    <a:bodyPr/>
                    <a:lstStyle/>
                    <a:p>
                      <a:pPr marL="0" marR="0">
                        <a:spcBef>
                          <a:spcPts val="0"/>
                        </a:spcBef>
                        <a:spcAft>
                          <a:spcPts val="0"/>
                        </a:spcAft>
                      </a:pPr>
                      <a:r>
                        <a:rPr lang="en-US" sz="2600" dirty="0">
                          <a:latin typeface="+mj-lt"/>
                          <a:ea typeface="Times New Roman"/>
                          <a:cs typeface="Times New Roman"/>
                        </a:rPr>
                        <a:t>Aperture (diameter)</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marR="0" algn="ctr">
                        <a:spcBef>
                          <a:spcPts val="0"/>
                        </a:spcBef>
                        <a:spcAft>
                          <a:spcPts val="0"/>
                        </a:spcAft>
                      </a:pPr>
                      <a:r>
                        <a:rPr lang="en-US" sz="2600">
                          <a:latin typeface="+mj-lt"/>
                          <a:ea typeface="Times New Roman"/>
                          <a:cs typeface="Times New Roman"/>
                        </a:rPr>
                        <a:t>mm</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marL="0" marR="0" algn="ctr">
                        <a:spcBef>
                          <a:spcPts val="0"/>
                        </a:spcBef>
                        <a:spcAft>
                          <a:spcPts val="0"/>
                        </a:spcAft>
                      </a:pPr>
                      <a:r>
                        <a:rPr lang="en-US" sz="2600">
                          <a:latin typeface="+mj-lt"/>
                          <a:ea typeface="Times New Roman"/>
                          <a:cs typeface="Times New Roman"/>
                        </a:rPr>
                        <a:t>100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CF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tcPr>
                </a:tc>
              </a:tr>
              <a:tr h="502920">
                <a:tc>
                  <a:txBody>
                    <a:bodyPr/>
                    <a:lstStyle/>
                    <a:p>
                      <a:pPr marL="0" marR="0">
                        <a:spcBef>
                          <a:spcPts val="0"/>
                        </a:spcBef>
                        <a:spcAft>
                          <a:spcPts val="0"/>
                        </a:spcAft>
                      </a:pPr>
                      <a:r>
                        <a:rPr lang="en-US" sz="2600" dirty="0" smtClean="0">
                          <a:latin typeface="+mj-lt"/>
                          <a:ea typeface="Times New Roman"/>
                          <a:cs typeface="Times New Roman"/>
                        </a:rPr>
                        <a:t>Total number </a:t>
                      </a:r>
                      <a:r>
                        <a:rPr lang="en-US" sz="2600" dirty="0">
                          <a:latin typeface="+mj-lt"/>
                          <a:ea typeface="Times New Roman"/>
                          <a:cs typeface="Times New Roman"/>
                        </a:rPr>
                        <a:t>of turns </a:t>
                      </a:r>
                      <a:r>
                        <a:rPr lang="en-US" sz="2600" dirty="0" smtClean="0">
                          <a:latin typeface="+mj-lt"/>
                          <a:ea typeface="Times New Roman"/>
                          <a:cs typeface="Times New Roman"/>
                        </a:rPr>
                        <a:t>per pole</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smtClean="0">
                          <a:latin typeface="+mj-lt"/>
                          <a:ea typeface="Times New Roman"/>
                          <a:cs typeface="Times New Roman"/>
                        </a:rPr>
                        <a:t>156</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r>
                        <a:rPr lang="fr-FR" sz="1200" dirty="0">
                          <a:effectLst/>
                          <a:latin typeface="Times New Roman"/>
                          <a:ea typeface="Times New Roman"/>
                        </a:rPr>
                        <a:t> </a:t>
                      </a: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Nominal magnetic flux density</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T</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13.0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Nominal current </a:t>
                      </a:r>
                      <a:r>
                        <a:rPr lang="en-US" sz="2600" i="1" dirty="0" err="1">
                          <a:latin typeface="+mj-lt"/>
                          <a:ea typeface="Times New Roman"/>
                          <a:cs typeface="Times New Roman"/>
                        </a:rPr>
                        <a:t>I</a:t>
                      </a:r>
                      <a:r>
                        <a:rPr lang="en-US" sz="2600" i="1" baseline="-25000" dirty="0" err="1">
                          <a:latin typeface="+mj-lt"/>
                          <a:ea typeface="Times New Roman"/>
                          <a:cs typeface="Times New Roman"/>
                        </a:rPr>
                        <a:t>nom</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kA</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10.8</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Peak flux density on the coil at </a:t>
                      </a:r>
                      <a:r>
                        <a:rPr lang="en-US" sz="2600" i="1" dirty="0" err="1">
                          <a:latin typeface="+mj-lt"/>
                          <a:ea typeface="Times New Roman"/>
                          <a:cs typeface="Times New Roman"/>
                        </a:rPr>
                        <a:t>I</a:t>
                      </a:r>
                      <a:r>
                        <a:rPr lang="en-US" sz="2600" i="1" baseline="-25000" dirty="0" err="1">
                          <a:latin typeface="+mj-lt"/>
                          <a:ea typeface="Times New Roman"/>
                          <a:cs typeface="Times New Roman"/>
                        </a:rPr>
                        <a:t>nom</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T</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13.2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smtClean="0">
                          <a:latin typeface="+mj-lt"/>
                          <a:ea typeface="Times New Roman"/>
                          <a:cs typeface="Times New Roman"/>
                        </a:rPr>
                        <a:t>Total stored energy at </a:t>
                      </a:r>
                      <a:r>
                        <a:rPr lang="en-US" sz="2600" i="1" dirty="0" err="1">
                          <a:latin typeface="+mj-lt"/>
                          <a:ea typeface="Times New Roman"/>
                          <a:cs typeface="Times New Roman"/>
                        </a:rPr>
                        <a:t>I</a:t>
                      </a:r>
                      <a:r>
                        <a:rPr lang="en-US" sz="2600" i="1" baseline="-25000" dirty="0" err="1">
                          <a:latin typeface="+mj-lt"/>
                          <a:ea typeface="Times New Roman"/>
                          <a:cs typeface="Times New Roman"/>
                        </a:rPr>
                        <a:t>nom</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smtClean="0">
                          <a:latin typeface="+mj-lt"/>
                          <a:ea typeface="Times New Roman"/>
                          <a:cs typeface="Times New Roman"/>
                        </a:rPr>
                        <a:t>MJ</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smtClean="0">
                          <a:latin typeface="+mj-lt"/>
                          <a:ea typeface="Times New Roman"/>
                          <a:cs typeface="Times New Roman"/>
                        </a:rPr>
                        <a:t>3.6</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Central flux density at short sample, 4.2 K / 1.9 K</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T</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15.5 / 16.7</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Short sample current, 4.2 K / 1.9 K</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kA</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13.2 / 14.4</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Load line margin, 4.2 K / 1.9 K</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18 / 25</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a:latin typeface="+mj-lt"/>
                          <a:ea typeface="Times New Roman"/>
                          <a:cs typeface="Times New Roman"/>
                        </a:rPr>
                        <a:t>Temperature margin at </a:t>
                      </a:r>
                      <a:r>
                        <a:rPr lang="en-US" sz="2600" i="1">
                          <a:latin typeface="+mj-lt"/>
                          <a:ea typeface="Times New Roman"/>
                          <a:cs typeface="Times New Roman"/>
                        </a:rPr>
                        <a:t>I</a:t>
                      </a:r>
                      <a:r>
                        <a:rPr lang="en-US" sz="2600" i="1" baseline="-25000">
                          <a:latin typeface="+mj-lt"/>
                          <a:ea typeface="Times New Roman"/>
                          <a:cs typeface="Times New Roman"/>
                        </a:rPr>
                        <a:t>nom</a:t>
                      </a:r>
                      <a:r>
                        <a:rPr lang="en-US" sz="2600">
                          <a:latin typeface="+mj-lt"/>
                          <a:ea typeface="Times New Roman"/>
                          <a:cs typeface="Times New Roman"/>
                        </a:rPr>
                        <a:t>, 4.2 K / 1.9 K</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K</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3.0 / 5.3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a:latin typeface="+mj-lt"/>
                          <a:ea typeface="Times New Roman"/>
                          <a:cs typeface="Times New Roman"/>
                        </a:rPr>
                        <a:t>Radius for </a:t>
                      </a:r>
                      <a:r>
                        <a:rPr lang="en-US" sz="2600" i="1" dirty="0">
                          <a:latin typeface="Symbol" pitchFamily="18" charset="2"/>
                          <a:ea typeface="Times New Roman"/>
                          <a:cs typeface="Times New Roman"/>
                        </a:rPr>
                        <a:t>D</a:t>
                      </a:r>
                      <a:r>
                        <a:rPr lang="en-US" sz="2600" i="1" dirty="0">
                          <a:latin typeface="+mj-lt"/>
                          <a:ea typeface="Times New Roman"/>
                          <a:cs typeface="Times New Roman"/>
                        </a:rPr>
                        <a:t>B</a:t>
                      </a:r>
                      <a:r>
                        <a:rPr lang="en-US" sz="2600" dirty="0">
                          <a:latin typeface="+mj-lt"/>
                          <a:ea typeface="Times New Roman"/>
                          <a:cs typeface="Times New Roman"/>
                        </a:rPr>
                        <a:t>/</a:t>
                      </a:r>
                      <a:r>
                        <a:rPr lang="en-US" sz="2600" i="1" dirty="0">
                          <a:latin typeface="+mj-lt"/>
                          <a:ea typeface="Times New Roman"/>
                          <a:cs typeface="Times New Roman"/>
                        </a:rPr>
                        <a:t>B</a:t>
                      </a:r>
                      <a:r>
                        <a:rPr lang="en-US" sz="2600" dirty="0">
                          <a:latin typeface="+mj-lt"/>
                          <a:ea typeface="Times New Roman"/>
                          <a:cs typeface="Times New Roman"/>
                        </a:rPr>
                        <a:t> ≤ 1% / 2%, at </a:t>
                      </a:r>
                      <a:r>
                        <a:rPr lang="en-US" sz="2600" i="1" dirty="0" err="1">
                          <a:latin typeface="+mj-lt"/>
                          <a:ea typeface="Times New Roman"/>
                          <a:cs typeface="Times New Roman"/>
                        </a:rPr>
                        <a:t>I</a:t>
                      </a:r>
                      <a:r>
                        <a:rPr lang="en-US" sz="2600" i="1" baseline="-25000" dirty="0" err="1">
                          <a:latin typeface="+mj-lt"/>
                          <a:ea typeface="Times New Roman"/>
                          <a:cs typeface="Times New Roman"/>
                        </a:rPr>
                        <a:t>nom</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a:latin typeface="+mj-lt"/>
                          <a:ea typeface="Times New Roman"/>
                          <a:cs typeface="Times New Roman"/>
                        </a:rPr>
                        <a:t>mm</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a:latin typeface="+mj-lt"/>
                          <a:ea typeface="Times New Roman"/>
                          <a:cs typeface="Times New Roman"/>
                        </a:rPr>
                        <a:t>32 / 42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r h="502920">
                <a:tc>
                  <a:txBody>
                    <a:bodyPr/>
                    <a:lstStyle/>
                    <a:p>
                      <a:pPr marL="0" marR="0">
                        <a:spcBef>
                          <a:spcPts val="0"/>
                        </a:spcBef>
                        <a:spcAft>
                          <a:spcPts val="0"/>
                        </a:spcAft>
                      </a:pPr>
                      <a:r>
                        <a:rPr lang="en-US" sz="2600" dirty="0" smtClean="0">
                          <a:latin typeface="+mj-lt"/>
                          <a:ea typeface="Times New Roman"/>
                          <a:cs typeface="Times New Roman"/>
                        </a:rPr>
                        <a:t>Lorentz forces at </a:t>
                      </a:r>
                      <a:r>
                        <a:rPr lang="en-US" sz="2600" i="1" dirty="0" err="1" smtClean="0">
                          <a:latin typeface="+mj-lt"/>
                          <a:ea typeface="Times New Roman"/>
                          <a:cs typeface="Times New Roman"/>
                        </a:rPr>
                        <a:t>I</a:t>
                      </a:r>
                      <a:r>
                        <a:rPr lang="en-US" sz="2600" i="1" baseline="-25000" dirty="0" err="1" smtClean="0">
                          <a:latin typeface="+mj-lt"/>
                          <a:ea typeface="Times New Roman"/>
                          <a:cs typeface="Times New Roman"/>
                        </a:rPr>
                        <a:t>nom</a:t>
                      </a:r>
                      <a:r>
                        <a:rPr lang="en-US" sz="2600" i="0" baseline="0" dirty="0" smtClean="0">
                          <a:latin typeface="+mj-lt"/>
                          <a:ea typeface="Times New Roman"/>
                          <a:cs typeface="Times New Roman"/>
                        </a:rPr>
                        <a:t>: </a:t>
                      </a:r>
                      <a:r>
                        <a:rPr lang="en-US" sz="2600" i="1" baseline="0" dirty="0" smtClean="0">
                          <a:latin typeface="+mj-lt"/>
                          <a:ea typeface="Times New Roman"/>
                          <a:cs typeface="Times New Roman"/>
                        </a:rPr>
                        <a:t>F</a:t>
                      </a:r>
                      <a:r>
                        <a:rPr lang="en-US" sz="2600" i="1" baseline="-25000" dirty="0" smtClean="0">
                          <a:latin typeface="+mj-lt"/>
                          <a:ea typeface="Times New Roman"/>
                          <a:cs typeface="Times New Roman"/>
                        </a:rPr>
                        <a:t>lat.</a:t>
                      </a:r>
                      <a:r>
                        <a:rPr lang="en-US" sz="2600" i="0" baseline="0" dirty="0" smtClean="0">
                          <a:latin typeface="+mj-lt"/>
                          <a:ea typeface="Times New Roman"/>
                          <a:cs typeface="Times New Roman"/>
                        </a:rPr>
                        <a:t> / </a:t>
                      </a:r>
                      <a:r>
                        <a:rPr lang="en-US" sz="2600" i="1" baseline="0" dirty="0" err="1" smtClean="0">
                          <a:latin typeface="+mj-lt"/>
                          <a:ea typeface="Times New Roman"/>
                          <a:cs typeface="Times New Roman"/>
                        </a:rPr>
                        <a:t>F</a:t>
                      </a:r>
                      <a:r>
                        <a:rPr lang="en-US" sz="2600" i="1" baseline="-25000" dirty="0" err="1" smtClean="0">
                          <a:latin typeface="+mj-lt"/>
                          <a:ea typeface="Times New Roman"/>
                          <a:cs typeface="Times New Roman"/>
                        </a:rPr>
                        <a:t>vert</a:t>
                      </a:r>
                      <a:r>
                        <a:rPr lang="en-US" sz="2600" i="1" baseline="-25000" dirty="0" smtClean="0">
                          <a:latin typeface="+mj-lt"/>
                          <a:ea typeface="Times New Roman"/>
                          <a:cs typeface="Times New Roman"/>
                        </a:rPr>
                        <a:t>.</a:t>
                      </a:r>
                      <a:r>
                        <a:rPr lang="en-US" sz="2600" i="1" baseline="0" dirty="0" smtClean="0">
                          <a:latin typeface="+mj-lt"/>
                          <a:ea typeface="Times New Roman"/>
                          <a:cs typeface="Times New Roman"/>
                        </a:rPr>
                        <a:t> </a:t>
                      </a:r>
                      <a:r>
                        <a:rPr lang="en-US" sz="2600" i="0" baseline="0" dirty="0" smtClean="0">
                          <a:latin typeface="+mj-lt"/>
                          <a:ea typeface="Times New Roman"/>
                          <a:cs typeface="Times New Roman"/>
                        </a:rPr>
                        <a:t>/ </a:t>
                      </a:r>
                      <a:r>
                        <a:rPr lang="en-US" sz="2600" i="1" baseline="0" dirty="0" err="1" smtClean="0">
                          <a:latin typeface="+mj-lt"/>
                          <a:ea typeface="Times New Roman"/>
                          <a:cs typeface="Times New Roman"/>
                        </a:rPr>
                        <a:t>F</a:t>
                      </a:r>
                      <a:r>
                        <a:rPr lang="en-US" sz="2600" i="1" baseline="-25000" dirty="0" err="1" smtClean="0">
                          <a:latin typeface="+mj-lt"/>
                          <a:ea typeface="Times New Roman"/>
                          <a:cs typeface="Times New Roman"/>
                        </a:rPr>
                        <a:t>long</a:t>
                      </a:r>
                      <a:r>
                        <a:rPr lang="en-US" sz="2600" i="1" baseline="-25000" dirty="0" smtClean="0">
                          <a:latin typeface="+mj-lt"/>
                          <a:ea typeface="Times New Roman"/>
                          <a:cs typeface="Times New Roman"/>
                        </a:rPr>
                        <a:t>.</a:t>
                      </a:r>
                      <a:r>
                        <a:rPr lang="en-US" sz="2600" i="1" baseline="0" dirty="0" smtClean="0">
                          <a:latin typeface="+mj-lt"/>
                          <a:ea typeface="Times New Roman"/>
                          <a:cs typeface="Times New Roman"/>
                        </a:rPr>
                        <a:t> </a:t>
                      </a:r>
                      <a:r>
                        <a:rPr lang="en-US" sz="2600" i="0" baseline="0" dirty="0" smtClean="0">
                          <a:latin typeface="+mj-lt"/>
                          <a:ea typeface="Times New Roman"/>
                          <a:cs typeface="Times New Roman"/>
                        </a:rPr>
                        <a:t>(per octant)</a:t>
                      </a:r>
                      <a:endParaRPr lang="en-US" sz="2600" i="0" baseline="-250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smtClean="0">
                          <a:latin typeface="+mj-lt"/>
                          <a:ea typeface="Times New Roman"/>
                          <a:cs typeface="Times New Roman"/>
                        </a:rPr>
                        <a:t>MN</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marL="0" marR="0" algn="ctr">
                        <a:spcBef>
                          <a:spcPts val="0"/>
                        </a:spcBef>
                        <a:spcAft>
                          <a:spcPts val="0"/>
                        </a:spcAft>
                      </a:pPr>
                      <a:r>
                        <a:rPr lang="en-US" sz="2600" dirty="0" smtClean="0">
                          <a:latin typeface="+mj-lt"/>
                          <a:ea typeface="Times New Roman"/>
                          <a:cs typeface="Times New Roman"/>
                        </a:rPr>
                        <a:t>5.1 / </a:t>
                      </a:r>
                      <a:r>
                        <a:rPr lang="en-US" sz="2600" dirty="0" smtClean="0">
                          <a:latin typeface="Calibri"/>
                          <a:ea typeface="Times New Roman"/>
                          <a:cs typeface="Times New Roman"/>
                        </a:rPr>
                        <a:t>−2.1 / 0.7</a:t>
                      </a:r>
                      <a:endParaRPr lang="en-US" sz="2600" dirty="0">
                        <a:latin typeface="+mj-lt"/>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5D7E0"/>
                    </a:solidFill>
                  </a:tcPr>
                </a:tc>
                <a:tc>
                  <a:txBody>
                    <a:bodyPr/>
                    <a:lstStyle/>
                    <a:p>
                      <a:pPr>
                        <a:spcAft>
                          <a:spcPts val="0"/>
                        </a:spcAft>
                      </a:pPr>
                      <a:endParaRPr lang="fr-FR" sz="1200" dirty="0">
                        <a:effectLst/>
                        <a:latin typeface="Times New Roman"/>
                        <a:ea typeface="Times New Roman"/>
                      </a:endParaRP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r>
            </a:tbl>
          </a:graphicData>
        </a:graphic>
      </p:graphicFrame>
      <p:grpSp>
        <p:nvGrpSpPr>
          <p:cNvPr id="168" name="Group 167"/>
          <p:cNvGrpSpPr/>
          <p:nvPr/>
        </p:nvGrpSpPr>
        <p:grpSpPr>
          <a:xfrm>
            <a:off x="28356297" y="4833541"/>
            <a:ext cx="13695784" cy="9389665"/>
            <a:chOff x="28564681" y="4469606"/>
            <a:chExt cx="13695784" cy="9389665"/>
          </a:xfrm>
        </p:grpSpPr>
        <p:pic>
          <p:nvPicPr>
            <p:cNvPr id="25" name="Picture 24" descr="Face Cut 4_simplified_pad_epure.JPG"/>
            <p:cNvPicPr>
              <a:picLocks noChangeAspect="1"/>
            </p:cNvPicPr>
            <p:nvPr/>
          </p:nvPicPr>
          <p:blipFill>
            <a:blip r:embed="rId6" cstate="print">
              <a:clrChange>
                <a:clrFrom>
                  <a:srgbClr val="FFFFFF"/>
                </a:clrFrom>
                <a:clrTo>
                  <a:srgbClr val="FFFFFF">
                    <a:alpha val="0"/>
                  </a:srgbClr>
                </a:clrTo>
              </a:clrChange>
            </a:blip>
            <a:srcRect l="22438" r="20863"/>
            <a:stretch>
              <a:fillRect/>
            </a:stretch>
          </p:blipFill>
          <p:spPr>
            <a:xfrm>
              <a:off x="30393481" y="4469606"/>
              <a:ext cx="9601200" cy="9389665"/>
            </a:xfrm>
            <a:prstGeom prst="rect">
              <a:avLst/>
            </a:prstGeom>
          </p:spPr>
        </p:pic>
        <p:cxnSp>
          <p:nvCxnSpPr>
            <p:cNvPr id="26" name="Connecteur droit 4"/>
            <p:cNvCxnSpPr>
              <a:endCxn id="32" idx="1"/>
            </p:cNvCxnSpPr>
            <p:nvPr/>
          </p:nvCxnSpPr>
          <p:spPr>
            <a:xfrm>
              <a:off x="37708681" y="11480007"/>
              <a:ext cx="1219200" cy="11606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7" name="Connecteur droit 8"/>
            <p:cNvCxnSpPr>
              <a:endCxn id="41" idx="1"/>
            </p:cNvCxnSpPr>
            <p:nvPr/>
          </p:nvCxnSpPr>
          <p:spPr>
            <a:xfrm>
              <a:off x="37175281" y="9727407"/>
              <a:ext cx="2971800" cy="1700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8" name="Connecteur droit 15"/>
            <p:cNvCxnSpPr>
              <a:endCxn id="34" idx="1"/>
            </p:cNvCxnSpPr>
            <p:nvPr/>
          </p:nvCxnSpPr>
          <p:spPr>
            <a:xfrm flipV="1">
              <a:off x="35651281" y="5096829"/>
              <a:ext cx="3200400" cy="28017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Connecteur droit 18"/>
            <p:cNvCxnSpPr>
              <a:endCxn id="33" idx="1"/>
            </p:cNvCxnSpPr>
            <p:nvPr/>
          </p:nvCxnSpPr>
          <p:spPr>
            <a:xfrm flipV="1">
              <a:off x="36870481" y="6697029"/>
              <a:ext cx="2514600" cy="24207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0" name="Connecteur droit 21"/>
            <p:cNvCxnSpPr>
              <a:endCxn id="35" idx="3"/>
            </p:cNvCxnSpPr>
            <p:nvPr/>
          </p:nvCxnSpPr>
          <p:spPr>
            <a:xfrm rot="5400000">
              <a:off x="30628686" y="11732834"/>
              <a:ext cx="1389222" cy="73116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1" name="Connecteur droit 27"/>
            <p:cNvCxnSpPr>
              <a:endCxn id="38" idx="3"/>
            </p:cNvCxnSpPr>
            <p:nvPr/>
          </p:nvCxnSpPr>
          <p:spPr>
            <a:xfrm rot="10800000">
              <a:off x="30902473" y="6011229"/>
              <a:ext cx="4215408" cy="24969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2" name="ZoneTexte 28"/>
            <p:cNvSpPr txBox="1"/>
            <p:nvPr/>
          </p:nvSpPr>
          <p:spPr>
            <a:xfrm>
              <a:off x="38927881" y="12394407"/>
              <a:ext cx="1905000" cy="492443"/>
            </a:xfrm>
            <a:prstGeom prst="rect">
              <a:avLst/>
            </a:prstGeom>
            <a:noFill/>
          </p:spPr>
          <p:txBody>
            <a:bodyPr wrap="square" rtlCol="0">
              <a:spAutoFit/>
            </a:bodyPr>
            <a:lstStyle/>
            <a:p>
              <a:r>
                <a:rPr lang="en-US" sz="2600" dirty="0" smtClean="0">
                  <a:latin typeface="+mj-lt"/>
                  <a:cs typeface="Times New Roman" pitchFamily="18" charset="0"/>
                </a:rPr>
                <a:t>split Fe yoke</a:t>
              </a:r>
              <a:endParaRPr lang="en-US" sz="2600" dirty="0">
                <a:latin typeface="+mj-lt"/>
                <a:cs typeface="Times New Roman" pitchFamily="18" charset="0"/>
              </a:endParaRPr>
            </a:p>
          </p:txBody>
        </p:sp>
        <p:sp>
          <p:nvSpPr>
            <p:cNvPr id="33" name="ZoneTexte 39"/>
            <p:cNvSpPr txBox="1"/>
            <p:nvPr/>
          </p:nvSpPr>
          <p:spPr>
            <a:xfrm>
              <a:off x="39385081" y="6450807"/>
              <a:ext cx="2312664" cy="492443"/>
            </a:xfrm>
            <a:prstGeom prst="rect">
              <a:avLst/>
            </a:prstGeom>
            <a:noFill/>
          </p:spPr>
          <p:txBody>
            <a:bodyPr wrap="square" rtlCol="0">
              <a:spAutoFit/>
            </a:bodyPr>
            <a:lstStyle/>
            <a:p>
              <a:r>
                <a:rPr lang="fr-FR" sz="2600" dirty="0" smtClean="0">
                  <a:latin typeface="+mj-lt"/>
                  <a:cs typeface="Times New Roman" pitchFamily="18" charset="0"/>
                </a:rPr>
                <a:t>horizontal pad</a:t>
              </a:r>
              <a:endParaRPr lang="fr-FR" sz="2600" dirty="0">
                <a:latin typeface="+mj-lt"/>
                <a:cs typeface="Times New Roman" pitchFamily="18" charset="0"/>
              </a:endParaRPr>
            </a:p>
          </p:txBody>
        </p:sp>
        <p:sp>
          <p:nvSpPr>
            <p:cNvPr id="34" name="ZoneTexte 40"/>
            <p:cNvSpPr txBox="1"/>
            <p:nvPr/>
          </p:nvSpPr>
          <p:spPr>
            <a:xfrm>
              <a:off x="38851681" y="4850607"/>
              <a:ext cx="2176264" cy="492443"/>
            </a:xfrm>
            <a:prstGeom prst="rect">
              <a:avLst/>
            </a:prstGeom>
            <a:noFill/>
          </p:spPr>
          <p:txBody>
            <a:bodyPr wrap="square" rtlCol="0">
              <a:spAutoFit/>
            </a:bodyPr>
            <a:lstStyle/>
            <a:p>
              <a:r>
                <a:rPr lang="fr-FR" sz="2600" dirty="0" smtClean="0">
                  <a:latin typeface="+mj-lt"/>
                  <a:cs typeface="Times New Roman" pitchFamily="18" charset="0"/>
                </a:rPr>
                <a:t>vertical pad</a:t>
              </a:r>
              <a:endParaRPr lang="fr-FR" sz="2600" dirty="0">
                <a:latin typeface="+mj-lt"/>
                <a:cs typeface="Times New Roman" pitchFamily="18" charset="0"/>
              </a:endParaRPr>
            </a:p>
          </p:txBody>
        </p:sp>
        <p:sp>
          <p:nvSpPr>
            <p:cNvPr id="35" name="ZoneTexte 41"/>
            <p:cNvSpPr txBox="1"/>
            <p:nvPr/>
          </p:nvSpPr>
          <p:spPr>
            <a:xfrm>
              <a:off x="29402881" y="12546807"/>
              <a:ext cx="1554832" cy="492443"/>
            </a:xfrm>
            <a:prstGeom prst="rect">
              <a:avLst/>
            </a:prstGeom>
            <a:noFill/>
          </p:spPr>
          <p:txBody>
            <a:bodyPr wrap="square" rtlCol="0">
              <a:spAutoFit/>
            </a:bodyPr>
            <a:lstStyle/>
            <a:p>
              <a:pPr algn="r"/>
              <a:r>
                <a:rPr lang="en-US" sz="2600" dirty="0" smtClean="0">
                  <a:latin typeface="+mj-lt"/>
                  <a:cs typeface="Times New Roman" pitchFamily="18" charset="0"/>
                </a:rPr>
                <a:t>Al shell</a:t>
              </a:r>
              <a:endParaRPr lang="en-US" sz="2600" dirty="0">
                <a:latin typeface="+mj-lt"/>
                <a:cs typeface="Times New Roman" pitchFamily="18" charset="0"/>
              </a:endParaRPr>
            </a:p>
          </p:txBody>
        </p:sp>
        <p:cxnSp>
          <p:nvCxnSpPr>
            <p:cNvPr id="36" name="Connecteur droit 46"/>
            <p:cNvCxnSpPr>
              <a:endCxn id="39" idx="3"/>
            </p:cNvCxnSpPr>
            <p:nvPr/>
          </p:nvCxnSpPr>
          <p:spPr>
            <a:xfrm rot="10800000">
              <a:off x="30406609" y="7687629"/>
              <a:ext cx="4101672" cy="9729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7" name="Connecteur droit 48"/>
            <p:cNvCxnSpPr>
              <a:endCxn id="40" idx="3"/>
            </p:cNvCxnSpPr>
            <p:nvPr/>
          </p:nvCxnSpPr>
          <p:spPr>
            <a:xfrm rot="10800000" flipV="1">
              <a:off x="30687113" y="9498807"/>
              <a:ext cx="4125968" cy="13892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8" name="ZoneTexte 50"/>
            <p:cNvSpPr txBox="1"/>
            <p:nvPr/>
          </p:nvSpPr>
          <p:spPr>
            <a:xfrm>
              <a:off x="29174281" y="5765007"/>
              <a:ext cx="1728192" cy="492443"/>
            </a:xfrm>
            <a:prstGeom prst="rect">
              <a:avLst/>
            </a:prstGeom>
            <a:noFill/>
          </p:spPr>
          <p:txBody>
            <a:bodyPr wrap="square" rtlCol="0">
              <a:spAutoFit/>
            </a:bodyPr>
            <a:lstStyle/>
            <a:p>
              <a:pPr algn="r"/>
              <a:r>
                <a:rPr lang="fr-FR" sz="2600" dirty="0" smtClean="0">
                  <a:latin typeface="+mj-lt"/>
                  <a:cs typeface="Times New Roman" pitchFamily="18" charset="0"/>
                </a:rPr>
                <a:t>Fe post</a:t>
              </a:r>
              <a:endParaRPr lang="fr-FR" sz="2600" dirty="0">
                <a:latin typeface="+mj-lt"/>
                <a:cs typeface="Times New Roman" pitchFamily="18" charset="0"/>
              </a:endParaRPr>
            </a:p>
          </p:txBody>
        </p:sp>
        <p:sp>
          <p:nvSpPr>
            <p:cNvPr id="39" name="ZoneTexte 51"/>
            <p:cNvSpPr txBox="1"/>
            <p:nvPr/>
          </p:nvSpPr>
          <p:spPr>
            <a:xfrm>
              <a:off x="28564681" y="7441407"/>
              <a:ext cx="1841928" cy="492443"/>
            </a:xfrm>
            <a:prstGeom prst="rect">
              <a:avLst/>
            </a:prstGeom>
            <a:noFill/>
          </p:spPr>
          <p:txBody>
            <a:bodyPr wrap="square" rtlCol="0">
              <a:spAutoFit/>
            </a:bodyPr>
            <a:lstStyle/>
            <a:p>
              <a:pPr algn="r"/>
              <a:r>
                <a:rPr lang="en-US" sz="2600" dirty="0" smtClean="0">
                  <a:latin typeface="+mj-lt"/>
                  <a:cs typeface="Times New Roman" pitchFamily="18" charset="0"/>
                </a:rPr>
                <a:t>coil</a:t>
              </a:r>
              <a:endParaRPr lang="en-US" sz="2600" dirty="0">
                <a:latin typeface="+mj-lt"/>
                <a:cs typeface="Times New Roman" pitchFamily="18" charset="0"/>
              </a:endParaRPr>
            </a:p>
          </p:txBody>
        </p:sp>
        <p:sp>
          <p:nvSpPr>
            <p:cNvPr id="40" name="ZoneTexte 55"/>
            <p:cNvSpPr txBox="1"/>
            <p:nvPr/>
          </p:nvSpPr>
          <p:spPr>
            <a:xfrm>
              <a:off x="29250481" y="10641807"/>
              <a:ext cx="1436632" cy="492443"/>
            </a:xfrm>
            <a:prstGeom prst="rect">
              <a:avLst/>
            </a:prstGeom>
            <a:noFill/>
          </p:spPr>
          <p:txBody>
            <a:bodyPr wrap="square" rtlCol="0">
              <a:spAutoFit/>
            </a:bodyPr>
            <a:lstStyle/>
            <a:p>
              <a:pPr algn="r"/>
              <a:r>
                <a:rPr lang="fr-FR" sz="2600" dirty="0" smtClean="0">
                  <a:latin typeface="+mj-lt"/>
                  <a:cs typeface="Times New Roman" pitchFamily="18" charset="0"/>
                </a:rPr>
                <a:t>Ti post</a:t>
              </a:r>
              <a:endParaRPr lang="fr-FR" sz="2600" dirty="0">
                <a:latin typeface="+mj-lt"/>
                <a:cs typeface="Times New Roman" pitchFamily="18" charset="0"/>
              </a:endParaRPr>
            </a:p>
          </p:txBody>
        </p:sp>
        <p:sp>
          <p:nvSpPr>
            <p:cNvPr id="41" name="ZoneTexte 28"/>
            <p:cNvSpPr txBox="1"/>
            <p:nvPr/>
          </p:nvSpPr>
          <p:spPr>
            <a:xfrm>
              <a:off x="40147081" y="9651207"/>
              <a:ext cx="1656184" cy="492443"/>
            </a:xfrm>
            <a:prstGeom prst="rect">
              <a:avLst/>
            </a:prstGeom>
            <a:noFill/>
          </p:spPr>
          <p:txBody>
            <a:bodyPr wrap="square" rtlCol="0">
              <a:spAutoFit/>
            </a:bodyPr>
            <a:lstStyle/>
            <a:p>
              <a:r>
                <a:rPr lang="en-US" sz="2600" dirty="0" smtClean="0">
                  <a:latin typeface="+mj-lt"/>
                  <a:cs typeface="Times New Roman" pitchFamily="18" charset="0"/>
                </a:rPr>
                <a:t>key</a:t>
              </a:r>
              <a:endParaRPr lang="en-US" sz="2600" dirty="0">
                <a:latin typeface="+mj-lt"/>
                <a:cs typeface="Times New Roman" pitchFamily="18" charset="0"/>
              </a:endParaRPr>
            </a:p>
          </p:txBody>
        </p:sp>
        <p:cxnSp>
          <p:nvCxnSpPr>
            <p:cNvPr id="61" name="Connecteur droit 8"/>
            <p:cNvCxnSpPr>
              <a:endCxn id="62" idx="1"/>
            </p:cNvCxnSpPr>
            <p:nvPr/>
          </p:nvCxnSpPr>
          <p:spPr>
            <a:xfrm>
              <a:off x="37195497" y="10337007"/>
              <a:ext cx="2667000" cy="1436876"/>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62" name="ZoneTexte 28"/>
            <p:cNvSpPr txBox="1"/>
            <p:nvPr/>
          </p:nvSpPr>
          <p:spPr>
            <a:xfrm>
              <a:off x="39862497" y="11327607"/>
              <a:ext cx="1656184" cy="892552"/>
            </a:xfrm>
            <a:prstGeom prst="rect">
              <a:avLst/>
            </a:prstGeom>
            <a:noFill/>
          </p:spPr>
          <p:txBody>
            <a:bodyPr wrap="square" rtlCol="0">
              <a:spAutoFit/>
            </a:bodyPr>
            <a:lstStyle/>
            <a:p>
              <a:r>
                <a:rPr lang="en-US" sz="2600" dirty="0" smtClean="0">
                  <a:latin typeface="+mj-lt"/>
                  <a:cs typeface="Times New Roman" pitchFamily="18" charset="0"/>
                </a:rPr>
                <a:t>bladder location</a:t>
              </a:r>
              <a:endParaRPr lang="en-US" sz="2600" dirty="0">
                <a:latin typeface="+mj-lt"/>
                <a:cs typeface="Times New Roman" pitchFamily="18" charset="0"/>
              </a:endParaRPr>
            </a:p>
          </p:txBody>
        </p:sp>
        <p:cxnSp>
          <p:nvCxnSpPr>
            <p:cNvPr id="68" name="Straight Arrow Connector 67"/>
            <p:cNvCxnSpPr>
              <a:stCxn id="72" idx="1"/>
            </p:cNvCxnSpPr>
            <p:nvPr/>
          </p:nvCxnSpPr>
          <p:spPr>
            <a:xfrm rot="10800000" flipV="1">
              <a:off x="39080281" y="7840029"/>
              <a:ext cx="1066800" cy="363378"/>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72" name="ZoneTexte 28"/>
            <p:cNvSpPr txBox="1"/>
            <p:nvPr/>
          </p:nvSpPr>
          <p:spPr>
            <a:xfrm>
              <a:off x="40147081" y="7593807"/>
              <a:ext cx="1981200" cy="492443"/>
            </a:xfrm>
            <a:prstGeom prst="rect">
              <a:avLst/>
            </a:prstGeom>
            <a:noFill/>
          </p:spPr>
          <p:txBody>
            <a:bodyPr wrap="square" rtlCol="0">
              <a:spAutoFit/>
            </a:bodyPr>
            <a:lstStyle/>
            <a:p>
              <a:r>
                <a:rPr lang="fr-FR" sz="2600" dirty="0" smtClean="0">
                  <a:latin typeface="+mj-lt"/>
                  <a:cs typeface="Times New Roman" pitchFamily="18" charset="0"/>
                </a:rPr>
                <a:t>R = 450 mm</a:t>
              </a:r>
              <a:endParaRPr lang="fr-FR" sz="2600" dirty="0">
                <a:latin typeface="+mj-lt"/>
                <a:cs typeface="Times New Roman" pitchFamily="18" charset="0"/>
              </a:endParaRPr>
            </a:p>
          </p:txBody>
        </p:sp>
        <p:cxnSp>
          <p:nvCxnSpPr>
            <p:cNvPr id="76" name="Straight Arrow Connector 75"/>
            <p:cNvCxnSpPr/>
            <p:nvPr/>
          </p:nvCxnSpPr>
          <p:spPr>
            <a:xfrm rot="10800000" flipV="1">
              <a:off x="39766081" y="8660607"/>
              <a:ext cx="838200" cy="15240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38699281" y="8889207"/>
              <a:ext cx="457200" cy="7620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84" name="ZoneTexte 28"/>
            <p:cNvSpPr txBox="1"/>
            <p:nvPr/>
          </p:nvSpPr>
          <p:spPr>
            <a:xfrm>
              <a:off x="40604281" y="8355807"/>
              <a:ext cx="1656184" cy="492443"/>
            </a:xfrm>
            <a:prstGeom prst="rect">
              <a:avLst/>
            </a:prstGeom>
            <a:noFill/>
          </p:spPr>
          <p:txBody>
            <a:bodyPr wrap="square" rtlCol="0">
              <a:spAutoFit/>
            </a:bodyPr>
            <a:lstStyle/>
            <a:p>
              <a:r>
                <a:rPr lang="fr-FR" sz="2600" dirty="0" smtClean="0">
                  <a:latin typeface="+mj-lt"/>
                  <a:cs typeface="Times New Roman" pitchFamily="18" charset="0"/>
                </a:rPr>
                <a:t>65 mm</a:t>
              </a:r>
              <a:endParaRPr lang="fr-FR" sz="2600" dirty="0">
                <a:latin typeface="+mj-lt"/>
                <a:cs typeface="Times New Roman" pitchFamily="18" charset="0"/>
              </a:endParaRPr>
            </a:p>
          </p:txBody>
        </p:sp>
      </p:grpSp>
      <p:sp>
        <p:nvSpPr>
          <p:cNvPr id="106" name="Rounded Rectangle 105"/>
          <p:cNvSpPr/>
          <p:nvPr/>
        </p:nvSpPr>
        <p:spPr>
          <a:xfrm>
            <a:off x="21640800" y="4241006"/>
            <a:ext cx="20335081" cy="23012400"/>
          </a:xfrm>
          <a:prstGeom prst="roundRect">
            <a:avLst>
              <a:gd name="adj" fmla="val 3752"/>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p:cNvSpPr txBox="1"/>
          <p:nvPr/>
        </p:nvSpPr>
        <p:spPr>
          <a:xfrm>
            <a:off x="21848761" y="4429661"/>
            <a:ext cx="7173119" cy="11910953"/>
          </a:xfrm>
          <a:prstGeom prst="rect">
            <a:avLst/>
          </a:prstGeom>
          <a:noFill/>
        </p:spPr>
        <p:txBody>
          <a:bodyPr wrap="square" rtlCol="0">
            <a:spAutoFit/>
          </a:bodyPr>
          <a:lstStyle/>
          <a:p>
            <a:r>
              <a:rPr lang="en-US" sz="2600" dirty="0" smtClean="0"/>
              <a:t>The mechanical structure is based on the so-called bladder and key concept. This approach was developed at LBNL and it has been successfully used in several model magnets.</a:t>
            </a:r>
          </a:p>
          <a:p>
            <a:endParaRPr lang="en-US" sz="1000" dirty="0" smtClean="0"/>
          </a:p>
          <a:p>
            <a:r>
              <a:rPr lang="en-US" sz="2600" dirty="0" smtClean="0"/>
              <a:t>The </a:t>
            </a:r>
            <a:r>
              <a:rPr lang="en-US" sz="2600" dirty="0" smtClean="0"/>
              <a:t>coil is surrounded by pads in the horizontal and vertical directions. These pads transfer forces to the outside split iron yoke through </a:t>
            </a:r>
            <a:r>
              <a:rPr lang="en-US" sz="2600" dirty="0" smtClean="0"/>
              <a:t>keys. </a:t>
            </a:r>
            <a:r>
              <a:rPr lang="en-US" sz="2600" dirty="0" smtClean="0"/>
              <a:t>These forces </a:t>
            </a:r>
            <a:r>
              <a:rPr lang="en-US" sz="2600" dirty="0" smtClean="0"/>
              <a:t>are </a:t>
            </a:r>
            <a:r>
              <a:rPr lang="en-US" sz="2600" dirty="0" smtClean="0"/>
              <a:t>finally contained </a:t>
            </a:r>
            <a:r>
              <a:rPr lang="en-US" sz="2600" dirty="0" smtClean="0"/>
              <a:t>by an aluminum </a:t>
            </a:r>
            <a:r>
              <a:rPr lang="en-US" sz="2600" dirty="0" smtClean="0"/>
              <a:t>alloy </a:t>
            </a:r>
            <a:r>
              <a:rPr lang="en-US" sz="2600" dirty="0" smtClean="0"/>
              <a:t>cylinder.</a:t>
            </a:r>
          </a:p>
          <a:p>
            <a:endParaRPr lang="en-US" sz="1000" dirty="0" smtClean="0"/>
          </a:p>
          <a:p>
            <a:r>
              <a:rPr lang="en-US" sz="2600" dirty="0" smtClean="0"/>
              <a:t>During </a:t>
            </a:r>
            <a:r>
              <a:rPr lang="en-US" sz="2600" dirty="0" smtClean="0"/>
              <a:t>assembly, bladders </a:t>
            </a:r>
            <a:r>
              <a:rPr lang="en-US" sz="2600" dirty="0" smtClean="0"/>
              <a:t>are inserted </a:t>
            </a:r>
            <a:r>
              <a:rPr lang="en-US" sz="2600" dirty="0" smtClean="0"/>
              <a:t>next to the keys and </a:t>
            </a:r>
            <a:r>
              <a:rPr lang="en-US" sz="2600" dirty="0" smtClean="0"/>
              <a:t>pressurized </a:t>
            </a:r>
            <a:r>
              <a:rPr lang="en-US" sz="2600" dirty="0" smtClean="0"/>
              <a:t>in order to create a </a:t>
            </a:r>
            <a:r>
              <a:rPr lang="en-US" sz="2600" dirty="0" smtClean="0"/>
              <a:t>clearance, which is used to shim the keys. During </a:t>
            </a:r>
            <a:r>
              <a:rPr lang="en-US" sz="2600" dirty="0" smtClean="0"/>
              <a:t>cool-down, the </a:t>
            </a:r>
            <a:r>
              <a:rPr lang="en-US" sz="2600" dirty="0" smtClean="0"/>
              <a:t>outer Al alloy cylinder provides </a:t>
            </a:r>
            <a:r>
              <a:rPr lang="en-US" sz="2600" dirty="0" smtClean="0"/>
              <a:t>an additional pre-stress to the coil. During powering, the Lorentz forces tend to separate the coils from the central islands, so that these interfaces are gradually unloaded as the current in the magnet rises</a:t>
            </a:r>
            <a:r>
              <a:rPr lang="en-US" sz="2600" dirty="0" smtClean="0"/>
              <a:t>.</a:t>
            </a:r>
          </a:p>
          <a:p>
            <a:endParaRPr lang="en-US" sz="1000" dirty="0" smtClean="0"/>
          </a:p>
          <a:p>
            <a:r>
              <a:rPr lang="en-US" sz="2600" dirty="0" smtClean="0"/>
              <a:t>The design aims at providing adequate pre-stress to the coil </a:t>
            </a:r>
            <a:r>
              <a:rPr lang="en-US" sz="2600" dirty="0" smtClean="0"/>
              <a:t>up to nominal field, limiting </a:t>
            </a:r>
            <a:r>
              <a:rPr lang="en-US" sz="2600" dirty="0" smtClean="0"/>
              <a:t>peak stresses at cryogenic temperatures and maintaining the cable supported along the central posts at the nominal </a:t>
            </a:r>
            <a:r>
              <a:rPr lang="en-US" sz="2600" dirty="0" smtClean="0"/>
              <a:t>current. </a:t>
            </a:r>
            <a:r>
              <a:rPr lang="en-US" sz="2600" dirty="0" smtClean="0">
                <a:cs typeface="Times New Roman" pitchFamily="18" charset="0"/>
              </a:rPr>
              <a:t>About </a:t>
            </a:r>
            <a:r>
              <a:rPr lang="en-US" sz="2600" dirty="0" smtClean="0">
                <a:cs typeface="Times New Roman" pitchFamily="18" charset="0"/>
              </a:rPr>
              <a:t>half the pre-stress is provided at room temperature and half is obtained during cool-down</a:t>
            </a:r>
            <a:r>
              <a:rPr lang="en-US" sz="2600" dirty="0" smtClean="0">
                <a:cs typeface="Times New Roman" pitchFamily="18" charset="0"/>
              </a:rPr>
              <a:t>.</a:t>
            </a:r>
          </a:p>
          <a:p>
            <a:endParaRPr lang="en-US" sz="1000" dirty="0" smtClean="0">
              <a:cs typeface="Times New Roman" pitchFamily="18" charset="0"/>
            </a:endParaRPr>
          </a:p>
          <a:p>
            <a:r>
              <a:rPr lang="en-US" sz="2600" dirty="0" smtClean="0">
                <a:cs typeface="Times New Roman" pitchFamily="18" charset="0"/>
              </a:rPr>
              <a:t>The </a:t>
            </a:r>
            <a:r>
              <a:rPr lang="en-US" sz="2600" dirty="0" smtClean="0">
                <a:cs typeface="Times New Roman" pitchFamily="18" charset="0"/>
              </a:rPr>
              <a:t>peak horizontal stress in the coil after cool-down is </a:t>
            </a:r>
            <a:r>
              <a:rPr lang="en-US" sz="2600" dirty="0" smtClean="0">
                <a:cs typeface="Times New Roman" pitchFamily="18" charset="0"/>
              </a:rPr>
              <a:t>estimated to be 135 </a:t>
            </a:r>
            <a:r>
              <a:rPr lang="en-US" sz="2600" dirty="0" smtClean="0">
                <a:cs typeface="Times New Roman" pitchFamily="18" charset="0"/>
              </a:rPr>
              <a:t>MPa. At </a:t>
            </a:r>
            <a:r>
              <a:rPr lang="en-US" sz="2600" dirty="0" smtClean="0">
                <a:cs typeface="Times New Roman" pitchFamily="18" charset="0"/>
              </a:rPr>
              <a:t>nominal </a:t>
            </a:r>
            <a:r>
              <a:rPr lang="en-US" sz="2600" dirty="0" smtClean="0">
                <a:cs typeface="Times New Roman" pitchFamily="18" charset="0"/>
              </a:rPr>
              <a:t>current, the peak stress </a:t>
            </a:r>
            <a:r>
              <a:rPr lang="en-US" sz="2600" dirty="0" smtClean="0">
                <a:cs typeface="Times New Roman" pitchFamily="18" charset="0"/>
              </a:rPr>
              <a:t>reaches 150 MPa</a:t>
            </a:r>
            <a:r>
              <a:rPr lang="en-US" sz="2600" dirty="0" smtClean="0">
                <a:cs typeface="Times New Roman" pitchFamily="18" charset="0"/>
              </a:rPr>
              <a:t>. </a:t>
            </a:r>
            <a:r>
              <a:rPr lang="en-US" sz="2600" dirty="0" smtClean="0">
                <a:cs typeface="Times New Roman" pitchFamily="18" charset="0"/>
              </a:rPr>
              <a:t>However, the peak field and the peak stress locations are not overlapped.</a:t>
            </a:r>
            <a:endParaRPr lang="en-US" sz="2600" dirty="0"/>
          </a:p>
        </p:txBody>
      </p:sp>
      <p:sp>
        <p:nvSpPr>
          <p:cNvPr id="108" name="TextBox 107"/>
          <p:cNvSpPr txBox="1"/>
          <p:nvPr/>
        </p:nvSpPr>
        <p:spPr>
          <a:xfrm>
            <a:off x="21859081" y="3860005"/>
            <a:ext cx="3840480" cy="584775"/>
          </a:xfrm>
          <a:prstGeom prst="rect">
            <a:avLst/>
          </a:prstGeom>
          <a:solidFill>
            <a:schemeClr val="bg1"/>
          </a:solidFill>
        </p:spPr>
        <p:txBody>
          <a:bodyPr wrap="square" rtlCol="0">
            <a:spAutoFit/>
          </a:bodyPr>
          <a:lstStyle/>
          <a:p>
            <a:pPr algn="ctr"/>
            <a:r>
              <a:rPr lang="en-US" sz="3200" dirty="0" smtClean="0">
                <a:solidFill>
                  <a:schemeClr val="tx2"/>
                </a:solidFill>
              </a:rPr>
              <a:t>MECHANICAL DESIGN</a:t>
            </a:r>
            <a:endParaRPr lang="en-US" sz="3200" dirty="0">
              <a:solidFill>
                <a:schemeClr val="tx2"/>
              </a:solidFill>
            </a:endParaRPr>
          </a:p>
        </p:txBody>
      </p:sp>
      <p:pic>
        <p:nvPicPr>
          <p:cNvPr id="9" name="Picture 20" descr="CEA ">
            <a:hlinkClick r:id="rId7"/>
          </p:cNvPr>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9732661" y="1078000"/>
            <a:ext cx="2471820" cy="2361962"/>
          </a:xfrm>
          <a:prstGeom prst="rect">
            <a:avLst/>
          </a:prstGeom>
          <a:noFill/>
        </p:spPr>
      </p:pic>
      <p:grpSp>
        <p:nvGrpSpPr>
          <p:cNvPr id="181" name="Group 180"/>
          <p:cNvGrpSpPr/>
          <p:nvPr/>
        </p:nvGrpSpPr>
        <p:grpSpPr>
          <a:xfrm>
            <a:off x="21173281" y="19243530"/>
            <a:ext cx="13013728" cy="7705076"/>
            <a:chOff x="21097081" y="17957006"/>
            <a:chExt cx="13013728" cy="7705076"/>
          </a:xfrm>
        </p:grpSpPr>
        <p:pic>
          <p:nvPicPr>
            <p:cNvPr id="126" name="Picture 2" descr="\\Sispcz162\e$\PROJETS\EuCARD HFM\Magnet Design\CAD for MT22\HFM - 3D Longi Cut.jpg"/>
            <p:cNvPicPr>
              <a:picLocks noChangeAspect="1" noChangeArrowheads="1"/>
            </p:cNvPicPr>
            <p:nvPr/>
          </p:nvPicPr>
          <p:blipFill rotWithShape="1">
            <a:blip r:embed="rId9" cstate="print">
              <a:extLst>
                <a:ext uri="{28A0092B-C50C-407E-A947-70E740481C1C}">
                  <a14:useLocalDpi xmlns="" xmlns:a14="http://schemas.microsoft.com/office/drawing/2010/main" val="0"/>
                </a:ext>
              </a:extLst>
            </a:blip>
            <a:srcRect l="12200" r="18900"/>
            <a:stretch/>
          </p:blipFill>
          <p:spPr bwMode="auto">
            <a:xfrm>
              <a:off x="23471909" y="17957006"/>
              <a:ext cx="9969572" cy="7705076"/>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27" name="Connecteur droit 4"/>
            <p:cNvCxnSpPr>
              <a:endCxn id="131" idx="3"/>
            </p:cNvCxnSpPr>
            <p:nvPr/>
          </p:nvCxnSpPr>
          <p:spPr>
            <a:xfrm rot="16200000" flipV="1">
              <a:off x="26836937" y="18462957"/>
              <a:ext cx="1279909" cy="1065251"/>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8" name="Connecteur droit 7"/>
            <p:cNvCxnSpPr>
              <a:endCxn id="133" idx="3"/>
            </p:cNvCxnSpPr>
            <p:nvPr/>
          </p:nvCxnSpPr>
          <p:spPr>
            <a:xfrm rot="10800000">
              <a:off x="23764081" y="18548986"/>
              <a:ext cx="3048000" cy="2760821"/>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9" name="Connecteur droit 8"/>
            <p:cNvCxnSpPr>
              <a:endCxn id="132" idx="1"/>
            </p:cNvCxnSpPr>
            <p:nvPr/>
          </p:nvCxnSpPr>
          <p:spPr>
            <a:xfrm>
              <a:off x="31079281" y="24205406"/>
              <a:ext cx="1066800" cy="7034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0" name="Connecteur droit 9"/>
            <p:cNvCxnSpPr>
              <a:endCxn id="134" idx="1"/>
            </p:cNvCxnSpPr>
            <p:nvPr/>
          </p:nvCxnSpPr>
          <p:spPr>
            <a:xfrm flipV="1">
              <a:off x="30774481" y="19955828"/>
              <a:ext cx="1219200" cy="8967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31" name="ZoneTexte 11"/>
            <p:cNvSpPr txBox="1"/>
            <p:nvPr/>
          </p:nvSpPr>
          <p:spPr>
            <a:xfrm>
              <a:off x="25288081" y="18109406"/>
              <a:ext cx="1656184" cy="492443"/>
            </a:xfrm>
            <a:prstGeom prst="rect">
              <a:avLst/>
            </a:prstGeom>
            <a:noFill/>
          </p:spPr>
          <p:txBody>
            <a:bodyPr wrap="square" rtlCol="0">
              <a:spAutoFit/>
            </a:bodyPr>
            <a:lstStyle/>
            <a:p>
              <a:pPr algn="r"/>
              <a:r>
                <a:rPr lang="en-US" sz="2600" dirty="0" smtClean="0">
                  <a:latin typeface="+mj-lt"/>
                  <a:cs typeface="Times New Roman" pitchFamily="18" charset="0"/>
                </a:rPr>
                <a:t>Fe yoke </a:t>
              </a:r>
              <a:endParaRPr lang="en-US" sz="2600" dirty="0">
                <a:latin typeface="+mj-lt"/>
                <a:cs typeface="Times New Roman" pitchFamily="18" charset="0"/>
              </a:endParaRPr>
            </a:p>
          </p:txBody>
        </p:sp>
        <p:sp>
          <p:nvSpPr>
            <p:cNvPr id="132" name="ZoneTexte 14"/>
            <p:cNvSpPr txBox="1"/>
            <p:nvPr/>
          </p:nvSpPr>
          <p:spPr>
            <a:xfrm>
              <a:off x="32146081" y="24662606"/>
              <a:ext cx="1964728" cy="492443"/>
            </a:xfrm>
            <a:prstGeom prst="rect">
              <a:avLst/>
            </a:prstGeom>
            <a:noFill/>
          </p:spPr>
          <p:txBody>
            <a:bodyPr wrap="square" rtlCol="0">
              <a:spAutoFit/>
            </a:bodyPr>
            <a:lstStyle/>
            <a:p>
              <a:r>
                <a:rPr lang="en-US" sz="2600" dirty="0" smtClean="0">
                  <a:latin typeface="+mj-lt"/>
                  <a:cs typeface="Times New Roman" pitchFamily="18" charset="0"/>
                </a:rPr>
                <a:t>Al shell</a:t>
              </a:r>
              <a:endParaRPr lang="en-US" sz="2600" dirty="0">
                <a:latin typeface="+mj-lt"/>
                <a:cs typeface="Times New Roman" pitchFamily="18" charset="0"/>
              </a:endParaRPr>
            </a:p>
          </p:txBody>
        </p:sp>
        <p:sp>
          <p:nvSpPr>
            <p:cNvPr id="133" name="ZoneTexte 15"/>
            <p:cNvSpPr txBox="1"/>
            <p:nvPr/>
          </p:nvSpPr>
          <p:spPr>
            <a:xfrm>
              <a:off x="21325681" y="18302763"/>
              <a:ext cx="2438400" cy="492443"/>
            </a:xfrm>
            <a:prstGeom prst="rect">
              <a:avLst/>
            </a:prstGeom>
            <a:noFill/>
          </p:spPr>
          <p:txBody>
            <a:bodyPr wrap="square" rtlCol="0">
              <a:spAutoFit/>
            </a:bodyPr>
            <a:lstStyle/>
            <a:p>
              <a:pPr algn="r"/>
              <a:r>
                <a:rPr lang="fr-FR" sz="2600" dirty="0" smtClean="0">
                  <a:latin typeface="+mj-lt"/>
                  <a:cs typeface="Times New Roman" pitchFamily="18" charset="0"/>
                </a:rPr>
                <a:t>vertical pad</a:t>
              </a:r>
              <a:endParaRPr lang="fr-FR" sz="2600" dirty="0">
                <a:latin typeface="+mj-lt"/>
                <a:cs typeface="Times New Roman" pitchFamily="18" charset="0"/>
              </a:endParaRPr>
            </a:p>
          </p:txBody>
        </p:sp>
        <p:sp>
          <p:nvSpPr>
            <p:cNvPr id="134" name="ZoneTexte 16"/>
            <p:cNvSpPr txBox="1"/>
            <p:nvPr/>
          </p:nvSpPr>
          <p:spPr>
            <a:xfrm>
              <a:off x="31993681" y="19709606"/>
              <a:ext cx="2088232" cy="492443"/>
            </a:xfrm>
            <a:prstGeom prst="rect">
              <a:avLst/>
            </a:prstGeom>
            <a:noFill/>
          </p:spPr>
          <p:txBody>
            <a:bodyPr wrap="square" rtlCol="0">
              <a:spAutoFit/>
            </a:bodyPr>
            <a:lstStyle/>
            <a:p>
              <a:r>
                <a:rPr lang="fr-FR" sz="2600" dirty="0" smtClean="0">
                  <a:latin typeface="+mj-lt"/>
                  <a:cs typeface="Times New Roman" pitchFamily="18" charset="0"/>
                </a:rPr>
                <a:t>end plate</a:t>
              </a:r>
              <a:endParaRPr lang="fr-FR" sz="2600" dirty="0">
                <a:latin typeface="+mj-lt"/>
                <a:cs typeface="Times New Roman" pitchFamily="18" charset="0"/>
              </a:endParaRPr>
            </a:p>
          </p:txBody>
        </p:sp>
        <p:cxnSp>
          <p:nvCxnSpPr>
            <p:cNvPr id="135" name="Connecteur droit 18"/>
            <p:cNvCxnSpPr>
              <a:endCxn id="136" idx="3"/>
            </p:cNvCxnSpPr>
            <p:nvPr/>
          </p:nvCxnSpPr>
          <p:spPr>
            <a:xfrm rot="10800000" flipV="1">
              <a:off x="22533713" y="23291006"/>
              <a:ext cx="2449568" cy="14654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36" name="ZoneTexte 21"/>
            <p:cNvSpPr txBox="1"/>
            <p:nvPr/>
          </p:nvSpPr>
          <p:spPr>
            <a:xfrm>
              <a:off x="21097081" y="24510206"/>
              <a:ext cx="1436632" cy="492443"/>
            </a:xfrm>
            <a:prstGeom prst="rect">
              <a:avLst/>
            </a:prstGeom>
            <a:noFill/>
          </p:spPr>
          <p:txBody>
            <a:bodyPr wrap="square" rtlCol="0">
              <a:spAutoFit/>
            </a:bodyPr>
            <a:lstStyle/>
            <a:p>
              <a:pPr algn="r"/>
              <a:r>
                <a:rPr lang="en-US" sz="2600" dirty="0" smtClean="0">
                  <a:latin typeface="+mj-lt"/>
                  <a:cs typeface="Times New Roman" pitchFamily="18" charset="0"/>
                </a:rPr>
                <a:t>coil</a:t>
              </a:r>
              <a:endParaRPr lang="en-US" sz="2600" dirty="0">
                <a:latin typeface="+mj-lt"/>
                <a:cs typeface="Times New Roman" pitchFamily="18" charset="0"/>
              </a:endParaRPr>
            </a:p>
          </p:txBody>
        </p:sp>
        <p:cxnSp>
          <p:nvCxnSpPr>
            <p:cNvPr id="137" name="Connecteur droit 22"/>
            <p:cNvCxnSpPr>
              <a:endCxn id="138" idx="1"/>
            </p:cNvCxnSpPr>
            <p:nvPr/>
          </p:nvCxnSpPr>
          <p:spPr>
            <a:xfrm>
              <a:off x="27116881" y="23824406"/>
              <a:ext cx="1828800" cy="1465422"/>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38" name="ZoneTexte 23"/>
            <p:cNvSpPr txBox="1"/>
            <p:nvPr/>
          </p:nvSpPr>
          <p:spPr>
            <a:xfrm>
              <a:off x="28945681" y="25043606"/>
              <a:ext cx="1964728" cy="492443"/>
            </a:xfrm>
            <a:prstGeom prst="rect">
              <a:avLst/>
            </a:prstGeom>
            <a:noFill/>
          </p:spPr>
          <p:txBody>
            <a:bodyPr wrap="square" rtlCol="0">
              <a:spAutoFit/>
            </a:bodyPr>
            <a:lstStyle/>
            <a:p>
              <a:r>
                <a:rPr lang="en-US" sz="2600" dirty="0" smtClean="0">
                  <a:latin typeface="+mj-lt"/>
                  <a:cs typeface="Times New Roman" pitchFamily="18" charset="0"/>
                </a:rPr>
                <a:t>Al axial rod</a:t>
              </a:r>
              <a:endParaRPr lang="en-US" sz="2600" dirty="0">
                <a:latin typeface="+mj-lt"/>
                <a:cs typeface="Times New Roman" pitchFamily="18" charset="0"/>
              </a:endParaRPr>
            </a:p>
          </p:txBody>
        </p:sp>
        <p:cxnSp>
          <p:nvCxnSpPr>
            <p:cNvPr id="139" name="Connecteur droit 26"/>
            <p:cNvCxnSpPr>
              <a:endCxn id="133" idx="3"/>
            </p:cNvCxnSpPr>
            <p:nvPr/>
          </p:nvCxnSpPr>
          <p:spPr>
            <a:xfrm rot="16200000" flipV="1">
              <a:off x="22650371" y="19662696"/>
              <a:ext cx="3446621" cy="1219200"/>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40" name="Connecteur droit 29"/>
            <p:cNvCxnSpPr>
              <a:endCxn id="133" idx="3"/>
            </p:cNvCxnSpPr>
            <p:nvPr/>
          </p:nvCxnSpPr>
          <p:spPr>
            <a:xfrm rot="10800000">
              <a:off x="23764081" y="18548986"/>
              <a:ext cx="5029200" cy="2075021"/>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41" name="Connecteur droit 37"/>
            <p:cNvCxnSpPr>
              <a:endCxn id="142" idx="3"/>
            </p:cNvCxnSpPr>
            <p:nvPr/>
          </p:nvCxnSpPr>
          <p:spPr>
            <a:xfrm rot="10800000">
              <a:off x="22990913" y="22470428"/>
              <a:ext cx="1611368" cy="3633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42" name="ZoneTexte 38"/>
            <p:cNvSpPr txBox="1"/>
            <p:nvPr/>
          </p:nvSpPr>
          <p:spPr>
            <a:xfrm>
              <a:off x="21554281" y="22224206"/>
              <a:ext cx="1436632" cy="492443"/>
            </a:xfrm>
            <a:prstGeom prst="rect">
              <a:avLst/>
            </a:prstGeom>
            <a:noFill/>
          </p:spPr>
          <p:txBody>
            <a:bodyPr wrap="square" rtlCol="0">
              <a:spAutoFit/>
            </a:bodyPr>
            <a:lstStyle/>
            <a:p>
              <a:pPr algn="r"/>
              <a:r>
                <a:rPr lang="en-US" sz="2600" dirty="0" smtClean="0">
                  <a:latin typeface="+mj-lt"/>
                  <a:cs typeface="Times New Roman" pitchFamily="18" charset="0"/>
                </a:rPr>
                <a:t>wedge</a:t>
              </a:r>
              <a:endParaRPr lang="en-US" sz="2600" dirty="0">
                <a:latin typeface="+mj-lt"/>
                <a:cs typeface="Times New Roman" pitchFamily="18" charset="0"/>
              </a:endParaRPr>
            </a:p>
          </p:txBody>
        </p:sp>
      </p:grpSp>
      <p:sp>
        <p:nvSpPr>
          <p:cNvPr id="145" name="TextBox 144"/>
          <p:cNvSpPr txBox="1"/>
          <p:nvPr/>
        </p:nvSpPr>
        <p:spPr>
          <a:xfrm>
            <a:off x="34279681" y="20184963"/>
            <a:ext cx="7239000" cy="6001643"/>
          </a:xfrm>
          <a:prstGeom prst="rect">
            <a:avLst/>
          </a:prstGeom>
          <a:noFill/>
        </p:spPr>
        <p:txBody>
          <a:bodyPr wrap="square" rtlCol="0">
            <a:spAutoFit/>
          </a:bodyPr>
          <a:lstStyle/>
          <a:p>
            <a:r>
              <a:rPr lang="en-US" sz="2600" dirty="0" smtClean="0"/>
              <a:t>Looking at the 3D </a:t>
            </a:r>
            <a:r>
              <a:rPr lang="en-US" sz="2600" dirty="0" smtClean="0"/>
              <a:t>structure, </a:t>
            </a:r>
            <a:r>
              <a:rPr lang="en-US" sz="2600" dirty="0" smtClean="0"/>
              <a:t>the flared coils are supported by two steel wedges on the midplane, while the vertical pads follow the flared shape, getting progressively thinner. The coil blocks are completed with lateral rails and stainless </a:t>
            </a:r>
            <a:r>
              <a:rPr lang="en-US" sz="2600" dirty="0" smtClean="0"/>
              <a:t>end shoe </a:t>
            </a:r>
            <a:r>
              <a:rPr lang="en-US" sz="2600" dirty="0" smtClean="0"/>
              <a:t>pieces (reacted and impregnated with the conductor</a:t>
            </a:r>
            <a:r>
              <a:rPr lang="en-US" sz="2600" dirty="0" smtClean="0"/>
              <a:t>). The axial length of the shell is 1.6</a:t>
            </a:r>
            <a:r>
              <a:rPr lang="en-US" sz="2600" dirty="0" smtClean="0"/>
              <a:t> </a:t>
            </a:r>
            <a:r>
              <a:rPr lang="en-US" sz="2600" dirty="0" smtClean="0"/>
              <a:t>m.</a:t>
            </a:r>
          </a:p>
          <a:p>
            <a:endParaRPr lang="en-US" sz="1000" dirty="0" smtClean="0"/>
          </a:p>
          <a:p>
            <a:r>
              <a:rPr lang="en-US" sz="2600" dirty="0" smtClean="0"/>
              <a:t>A longitudinal pre-compression </a:t>
            </a:r>
            <a:r>
              <a:rPr lang="en-US" sz="2600" dirty="0" smtClean="0"/>
              <a:t>system is in place: the four </a:t>
            </a:r>
            <a:r>
              <a:rPr lang="en-US" sz="2600" dirty="0" smtClean="0"/>
              <a:t>aluminum alloy rods are pre-tensioned and convey their load to the wedges / </a:t>
            </a:r>
            <a:r>
              <a:rPr lang="en-US" sz="2600" dirty="0" smtClean="0"/>
              <a:t>end shoes </a:t>
            </a:r>
            <a:r>
              <a:rPr lang="en-US" sz="2600" dirty="0" smtClean="0"/>
              <a:t>by means of a high resistance steel end </a:t>
            </a:r>
            <a:r>
              <a:rPr lang="en-US" sz="2600" dirty="0" smtClean="0"/>
              <a:t>plate. This last component is heavily loaded in bending.</a:t>
            </a:r>
            <a:endParaRPr lang="en-US" sz="2600" dirty="0" smtClean="0"/>
          </a:p>
          <a:p>
            <a:endParaRPr lang="en-US" sz="1000" dirty="0" smtClean="0"/>
          </a:p>
          <a:p>
            <a:r>
              <a:rPr lang="en-US" sz="2600" dirty="0" smtClean="0"/>
              <a:t>The </a:t>
            </a:r>
            <a:r>
              <a:rPr lang="en-US" sz="2600" dirty="0" smtClean="0"/>
              <a:t>mass of the magnet is around 10 t; the yoke contributes with more than 5 t</a:t>
            </a:r>
            <a:r>
              <a:rPr lang="en-US" sz="2600" dirty="0" smtClean="0"/>
              <a:t>.</a:t>
            </a:r>
            <a:endParaRPr lang="en-US" sz="2600" dirty="0"/>
          </a:p>
        </p:txBody>
      </p:sp>
      <p:grpSp>
        <p:nvGrpSpPr>
          <p:cNvPr id="246" name="Group 245"/>
          <p:cNvGrpSpPr/>
          <p:nvPr/>
        </p:nvGrpSpPr>
        <p:grpSpPr>
          <a:xfrm>
            <a:off x="29250481" y="14832806"/>
            <a:ext cx="12268200" cy="4038600"/>
            <a:chOff x="29326681" y="14528006"/>
            <a:chExt cx="12268200" cy="4038600"/>
          </a:xfrm>
        </p:grpSpPr>
        <p:grpSp>
          <p:nvGrpSpPr>
            <p:cNvPr id="244" name="Group 243"/>
            <p:cNvGrpSpPr/>
            <p:nvPr/>
          </p:nvGrpSpPr>
          <p:grpSpPr>
            <a:xfrm>
              <a:off x="29326681" y="14869404"/>
              <a:ext cx="11049000" cy="3427645"/>
              <a:chOff x="29326681" y="14869404"/>
              <a:chExt cx="11049000" cy="3427645"/>
            </a:xfrm>
          </p:grpSpPr>
          <p:pic>
            <p:nvPicPr>
              <p:cNvPr id="91" name="Picture 90" descr="sx_coil_2.wmf"/>
              <p:cNvPicPr>
                <a:picLocks noChangeAspect="1"/>
              </p:cNvPicPr>
              <p:nvPr/>
            </p:nvPicPr>
            <p:blipFill>
              <a:blip r:embed="rId10" cstate="print"/>
              <a:srcRect l="12821" t="9470" r="14245" b="9470"/>
              <a:stretch>
                <a:fillRect/>
              </a:stretch>
            </p:blipFill>
            <p:spPr>
              <a:xfrm>
                <a:off x="32984281" y="14869404"/>
                <a:ext cx="3511274" cy="2935202"/>
              </a:xfrm>
              <a:prstGeom prst="rect">
                <a:avLst/>
              </a:prstGeom>
            </p:spPr>
          </p:pic>
          <p:pic>
            <p:nvPicPr>
              <p:cNvPr id="92" name="Picture 91" descr="sx_coil_1.wmf"/>
              <p:cNvPicPr>
                <a:picLocks noChangeAspect="1"/>
              </p:cNvPicPr>
              <p:nvPr/>
            </p:nvPicPr>
            <p:blipFill>
              <a:blip r:embed="rId11" cstate="print"/>
              <a:srcRect l="12821" t="9470" r="14245" b="9470"/>
              <a:stretch>
                <a:fillRect/>
              </a:stretch>
            </p:blipFill>
            <p:spPr>
              <a:xfrm>
                <a:off x="29326681" y="14869404"/>
                <a:ext cx="3511274" cy="2935202"/>
              </a:xfrm>
              <a:prstGeom prst="rect">
                <a:avLst/>
              </a:prstGeom>
            </p:spPr>
          </p:pic>
          <p:pic>
            <p:nvPicPr>
              <p:cNvPr id="93" name="Picture 92" descr="sx_coil_3.wmf"/>
              <p:cNvPicPr>
                <a:picLocks noChangeAspect="1"/>
              </p:cNvPicPr>
              <p:nvPr/>
            </p:nvPicPr>
            <p:blipFill>
              <a:blip r:embed="rId12" cstate="print"/>
              <a:srcRect l="12821" t="9470" r="14245" b="9470"/>
              <a:stretch>
                <a:fillRect/>
              </a:stretch>
            </p:blipFill>
            <p:spPr>
              <a:xfrm>
                <a:off x="36641881" y="14869404"/>
                <a:ext cx="3511274" cy="2935202"/>
              </a:xfrm>
              <a:prstGeom prst="rect">
                <a:avLst/>
              </a:prstGeom>
            </p:spPr>
          </p:pic>
          <p:sp>
            <p:nvSpPr>
              <p:cNvPr id="94" name="ZoneTexte 39"/>
              <p:cNvSpPr txBox="1"/>
              <p:nvPr/>
            </p:nvSpPr>
            <p:spPr>
              <a:xfrm>
                <a:off x="29402881" y="17804606"/>
                <a:ext cx="3657600" cy="492443"/>
              </a:xfrm>
              <a:prstGeom prst="rect">
                <a:avLst/>
              </a:prstGeom>
              <a:noFill/>
            </p:spPr>
            <p:txBody>
              <a:bodyPr wrap="square" rtlCol="0">
                <a:spAutoFit/>
              </a:bodyPr>
              <a:lstStyle/>
              <a:p>
                <a:pPr algn="ctr"/>
                <a:r>
                  <a:rPr lang="en-US" sz="2600" dirty="0" smtClean="0">
                    <a:latin typeface="+mj-lt"/>
                    <a:cs typeface="Times New Roman" pitchFamily="18" charset="0"/>
                  </a:rPr>
                  <a:t>room temperature      </a:t>
                </a:r>
                <a:endParaRPr lang="en-US" sz="2600" dirty="0">
                  <a:latin typeface="+mj-lt"/>
                  <a:cs typeface="Times New Roman" pitchFamily="18" charset="0"/>
                </a:endParaRPr>
              </a:p>
            </p:txBody>
          </p:sp>
          <p:sp>
            <p:nvSpPr>
              <p:cNvPr id="95" name="ZoneTexte 39"/>
              <p:cNvSpPr txBox="1"/>
              <p:nvPr/>
            </p:nvSpPr>
            <p:spPr>
              <a:xfrm>
                <a:off x="33060481" y="17804606"/>
                <a:ext cx="3657600" cy="492443"/>
              </a:xfrm>
              <a:prstGeom prst="rect">
                <a:avLst/>
              </a:prstGeom>
              <a:noFill/>
            </p:spPr>
            <p:txBody>
              <a:bodyPr wrap="square" rtlCol="0">
                <a:spAutoFit/>
              </a:bodyPr>
              <a:lstStyle/>
              <a:p>
                <a:pPr algn="ctr"/>
                <a:r>
                  <a:rPr lang="en-US" sz="2600" dirty="0" smtClean="0">
                    <a:latin typeface="+mj-lt"/>
                    <a:cs typeface="Times New Roman" pitchFamily="18" charset="0"/>
                  </a:rPr>
                  <a:t>cryogenic temperature</a:t>
                </a:r>
                <a:endParaRPr lang="en-US" sz="2600" dirty="0">
                  <a:latin typeface="+mj-lt"/>
                  <a:cs typeface="Times New Roman" pitchFamily="18" charset="0"/>
                </a:endParaRPr>
              </a:p>
            </p:txBody>
          </p:sp>
          <p:sp>
            <p:nvSpPr>
              <p:cNvPr id="96" name="ZoneTexte 39"/>
              <p:cNvSpPr txBox="1"/>
              <p:nvPr/>
            </p:nvSpPr>
            <p:spPr>
              <a:xfrm>
                <a:off x="36718081" y="17804606"/>
                <a:ext cx="3657600" cy="492443"/>
              </a:xfrm>
              <a:prstGeom prst="rect">
                <a:avLst/>
              </a:prstGeom>
              <a:noFill/>
            </p:spPr>
            <p:txBody>
              <a:bodyPr wrap="square" rtlCol="0">
                <a:spAutoFit/>
              </a:bodyPr>
              <a:lstStyle/>
              <a:p>
                <a:pPr algn="ctr"/>
                <a:r>
                  <a:rPr lang="en-US" sz="2600" dirty="0" smtClean="0">
                    <a:latin typeface="+mj-lt"/>
                    <a:cs typeface="Times New Roman" pitchFamily="18" charset="0"/>
                  </a:rPr>
                  <a:t>nominal field 13 T</a:t>
                </a:r>
                <a:endParaRPr lang="en-US" sz="2600" dirty="0">
                  <a:latin typeface="+mj-lt"/>
                  <a:cs typeface="Times New Roman" pitchFamily="18" charset="0"/>
                </a:endParaRPr>
              </a:p>
            </p:txBody>
          </p:sp>
        </p:grpSp>
        <p:grpSp>
          <p:nvGrpSpPr>
            <p:cNvPr id="245" name="Group 244"/>
            <p:cNvGrpSpPr/>
            <p:nvPr/>
          </p:nvGrpSpPr>
          <p:grpSpPr>
            <a:xfrm>
              <a:off x="39608957" y="14528006"/>
              <a:ext cx="1985924" cy="4038600"/>
              <a:chOff x="39613681" y="14528006"/>
              <a:chExt cx="1985924" cy="4038600"/>
            </a:xfrm>
          </p:grpSpPr>
          <p:grpSp>
            <p:nvGrpSpPr>
              <p:cNvPr id="125" name="Group 124"/>
              <p:cNvGrpSpPr/>
              <p:nvPr/>
            </p:nvGrpSpPr>
            <p:grpSpPr>
              <a:xfrm>
                <a:off x="39613681" y="14528006"/>
                <a:ext cx="1985924" cy="3616643"/>
                <a:chOff x="39766081" y="14832806"/>
                <a:chExt cx="1985924" cy="3616643"/>
              </a:xfrm>
            </p:grpSpPr>
            <p:pic>
              <p:nvPicPr>
                <p:cNvPr id="98" name="Picture 97" descr="legend.emf"/>
                <p:cNvPicPr>
                  <a:picLocks noChangeAspect="1"/>
                </p:cNvPicPr>
                <p:nvPr/>
              </p:nvPicPr>
              <p:blipFill>
                <a:blip r:embed="rId13" cstate="print"/>
                <a:srcRect l="89442" t="20295" r="7515" b="20295"/>
                <a:stretch>
                  <a:fillRect/>
                </a:stretch>
              </p:blipFill>
              <p:spPr>
                <a:xfrm>
                  <a:off x="41518681" y="14985206"/>
                  <a:ext cx="233324" cy="3314660"/>
                </a:xfrm>
                <a:prstGeom prst="rect">
                  <a:avLst/>
                </a:prstGeom>
              </p:spPr>
            </p:pic>
            <p:sp>
              <p:nvSpPr>
                <p:cNvPr id="99" name="ZoneTexte 39"/>
                <p:cNvSpPr txBox="1"/>
                <p:nvPr/>
              </p:nvSpPr>
              <p:spPr>
                <a:xfrm>
                  <a:off x="39766081" y="14832806"/>
                  <a:ext cx="1752600" cy="492443"/>
                </a:xfrm>
                <a:prstGeom prst="rect">
                  <a:avLst/>
                </a:prstGeom>
                <a:noFill/>
              </p:spPr>
              <p:txBody>
                <a:bodyPr wrap="square" rtlCol="0">
                  <a:spAutoFit/>
                </a:bodyPr>
                <a:lstStyle/>
                <a:p>
                  <a:pPr algn="r"/>
                  <a:r>
                    <a:rPr lang="fr-FR" sz="2600" dirty="0" smtClean="0">
                      <a:latin typeface="+mj-lt"/>
                      <a:cs typeface="Times New Roman" pitchFamily="18" charset="0"/>
                    </a:rPr>
                    <a:t>150 </a:t>
                  </a:r>
                  <a:endParaRPr lang="fr-FR" sz="2600" dirty="0">
                    <a:latin typeface="+mj-lt"/>
                    <a:cs typeface="Times New Roman" pitchFamily="18" charset="0"/>
                  </a:endParaRPr>
                </a:p>
              </p:txBody>
            </p:sp>
            <p:sp>
              <p:nvSpPr>
                <p:cNvPr id="100" name="ZoneTexte 39"/>
                <p:cNvSpPr txBox="1"/>
                <p:nvPr/>
              </p:nvSpPr>
              <p:spPr>
                <a:xfrm>
                  <a:off x="39766081" y="15874206"/>
                  <a:ext cx="1752600" cy="492443"/>
                </a:xfrm>
                <a:prstGeom prst="rect">
                  <a:avLst/>
                </a:prstGeom>
                <a:noFill/>
              </p:spPr>
              <p:txBody>
                <a:bodyPr wrap="square" rtlCol="0">
                  <a:spAutoFit/>
                </a:bodyPr>
                <a:lstStyle/>
                <a:p>
                  <a:pPr algn="r"/>
                  <a:r>
                    <a:rPr lang="fr-FR" sz="2600" dirty="0" smtClean="0">
                      <a:latin typeface="+mj-lt"/>
                      <a:cs typeface="Times New Roman" pitchFamily="18" charset="0"/>
                    </a:rPr>
                    <a:t>100 </a:t>
                  </a:r>
                  <a:endParaRPr lang="fr-FR" sz="2600" dirty="0">
                    <a:latin typeface="+mj-lt"/>
                    <a:cs typeface="Times New Roman" pitchFamily="18" charset="0"/>
                  </a:endParaRPr>
                </a:p>
              </p:txBody>
            </p:sp>
            <p:sp>
              <p:nvSpPr>
                <p:cNvPr id="101" name="ZoneTexte 39"/>
                <p:cNvSpPr txBox="1"/>
                <p:nvPr/>
              </p:nvSpPr>
              <p:spPr>
                <a:xfrm>
                  <a:off x="39766081" y="16915606"/>
                  <a:ext cx="1752600" cy="492443"/>
                </a:xfrm>
                <a:prstGeom prst="rect">
                  <a:avLst/>
                </a:prstGeom>
                <a:noFill/>
              </p:spPr>
              <p:txBody>
                <a:bodyPr wrap="square" rtlCol="0">
                  <a:spAutoFit/>
                </a:bodyPr>
                <a:lstStyle/>
                <a:p>
                  <a:pPr algn="r"/>
                  <a:r>
                    <a:rPr lang="fr-FR" sz="2600" dirty="0" smtClean="0">
                      <a:latin typeface="+mj-lt"/>
                      <a:cs typeface="Times New Roman" pitchFamily="18" charset="0"/>
                    </a:rPr>
                    <a:t>50 </a:t>
                  </a:r>
                  <a:endParaRPr lang="fr-FR" sz="2600" dirty="0">
                    <a:latin typeface="+mj-lt"/>
                    <a:cs typeface="Times New Roman" pitchFamily="18" charset="0"/>
                  </a:endParaRPr>
                </a:p>
              </p:txBody>
            </p:sp>
            <p:sp>
              <p:nvSpPr>
                <p:cNvPr id="102" name="ZoneTexte 39"/>
                <p:cNvSpPr txBox="1"/>
                <p:nvPr/>
              </p:nvSpPr>
              <p:spPr>
                <a:xfrm>
                  <a:off x="39766081" y="17957006"/>
                  <a:ext cx="1752600" cy="492443"/>
                </a:xfrm>
                <a:prstGeom prst="rect">
                  <a:avLst/>
                </a:prstGeom>
                <a:noFill/>
              </p:spPr>
              <p:txBody>
                <a:bodyPr wrap="square" rtlCol="0">
                  <a:spAutoFit/>
                </a:bodyPr>
                <a:lstStyle/>
                <a:p>
                  <a:pPr algn="r"/>
                  <a:r>
                    <a:rPr lang="fr-FR" sz="2600" dirty="0" smtClean="0">
                      <a:latin typeface="+mj-lt"/>
                      <a:cs typeface="Times New Roman" pitchFamily="18" charset="0"/>
                    </a:rPr>
                    <a:t>0</a:t>
                  </a:r>
                  <a:endParaRPr lang="fr-FR" sz="2600" dirty="0">
                    <a:latin typeface="+mj-lt"/>
                    <a:cs typeface="Times New Roman" pitchFamily="18" charset="0"/>
                  </a:endParaRPr>
                </a:p>
              </p:txBody>
            </p:sp>
          </p:grpSp>
          <p:sp>
            <p:nvSpPr>
              <p:cNvPr id="182" name="TextBox 181"/>
              <p:cNvSpPr txBox="1"/>
              <p:nvPr/>
            </p:nvSpPr>
            <p:spPr>
              <a:xfrm>
                <a:off x="39994681" y="18074163"/>
                <a:ext cx="1447800" cy="492443"/>
              </a:xfrm>
              <a:prstGeom prst="rect">
                <a:avLst/>
              </a:prstGeom>
              <a:noFill/>
            </p:spPr>
            <p:txBody>
              <a:bodyPr wrap="square" rtlCol="0">
                <a:spAutoFit/>
              </a:bodyPr>
              <a:lstStyle/>
              <a:p>
                <a:r>
                  <a:rPr lang="en-US" sz="2600" dirty="0" err="1" smtClean="0">
                    <a:latin typeface="Symbol" pitchFamily="18" charset="2"/>
                  </a:rPr>
                  <a:t>s</a:t>
                </a:r>
                <a:r>
                  <a:rPr lang="en-US" sz="2600" baseline="-25000" dirty="0" err="1" smtClean="0"/>
                  <a:t>x</a:t>
                </a:r>
                <a:r>
                  <a:rPr lang="en-US" sz="2600" dirty="0" smtClean="0"/>
                  <a:t> [MPa]</a:t>
                </a:r>
                <a:endParaRPr lang="en-US" sz="2600" dirty="0"/>
              </a:p>
            </p:txBody>
          </p:sp>
        </p:grpSp>
      </p:grpSp>
      <p:grpSp>
        <p:nvGrpSpPr>
          <p:cNvPr id="201" name="Group 200"/>
          <p:cNvGrpSpPr/>
          <p:nvPr/>
        </p:nvGrpSpPr>
        <p:grpSpPr>
          <a:xfrm>
            <a:off x="9895681" y="13649385"/>
            <a:ext cx="10972800" cy="7660421"/>
            <a:chOff x="-1000919" y="14639985"/>
            <a:chExt cx="10972800" cy="7660421"/>
          </a:xfrm>
        </p:grpSpPr>
        <p:grpSp>
          <p:nvGrpSpPr>
            <p:cNvPr id="199" name="Group 198"/>
            <p:cNvGrpSpPr/>
            <p:nvPr/>
          </p:nvGrpSpPr>
          <p:grpSpPr>
            <a:xfrm>
              <a:off x="675481" y="14639985"/>
              <a:ext cx="9296400" cy="5755421"/>
              <a:chOff x="675481" y="14568963"/>
              <a:chExt cx="9296400" cy="5755421"/>
            </a:xfrm>
          </p:grpSpPr>
          <p:pic>
            <p:nvPicPr>
              <p:cNvPr id="1027" name="Picture 3"/>
              <p:cNvPicPr>
                <a:picLocks noChangeAspect="1" noChangeArrowheads="1"/>
              </p:cNvPicPr>
              <p:nvPr/>
            </p:nvPicPr>
            <p:blipFill>
              <a:blip r:embed="rId14" cstate="print">
                <a:clrChange>
                  <a:clrFrom>
                    <a:srgbClr val="FFFFFF"/>
                  </a:clrFrom>
                  <a:clrTo>
                    <a:srgbClr val="FFFFFF">
                      <a:alpha val="0"/>
                    </a:srgbClr>
                  </a:clrTo>
                </a:clrChange>
              </a:blip>
              <a:srcRect l="16952" t="37592" r="8790" b="28405"/>
              <a:stretch>
                <a:fillRect/>
              </a:stretch>
            </p:blipFill>
            <p:spPr bwMode="auto">
              <a:xfrm>
                <a:off x="675481" y="14832806"/>
                <a:ext cx="8435490" cy="5464285"/>
              </a:xfrm>
              <a:prstGeom prst="rect">
                <a:avLst/>
              </a:prstGeom>
              <a:noFill/>
              <a:ln w="9525">
                <a:noFill/>
                <a:miter lim="800000"/>
                <a:headEnd/>
                <a:tailEnd/>
              </a:ln>
            </p:spPr>
          </p:pic>
          <p:grpSp>
            <p:nvGrpSpPr>
              <p:cNvPr id="198" name="Group 197"/>
              <p:cNvGrpSpPr/>
              <p:nvPr/>
            </p:nvGrpSpPr>
            <p:grpSpPr>
              <a:xfrm>
                <a:off x="8477192" y="14985206"/>
                <a:ext cx="1494689" cy="5339178"/>
                <a:chOff x="8553392" y="14862871"/>
                <a:chExt cx="1494689" cy="5339178"/>
              </a:xfrm>
            </p:grpSpPr>
            <p:pic>
              <p:nvPicPr>
                <p:cNvPr id="186" name="Picture 3"/>
                <p:cNvPicPr>
                  <a:picLocks noChangeAspect="1" noChangeArrowheads="1"/>
                </p:cNvPicPr>
                <p:nvPr/>
              </p:nvPicPr>
              <p:blipFill>
                <a:blip r:embed="rId14" cstate="print"/>
                <a:srcRect l="4395" t="29768" r="89456" b="37701"/>
                <a:stretch>
                  <a:fillRect/>
                </a:stretch>
              </p:blipFill>
              <p:spPr bwMode="auto">
                <a:xfrm>
                  <a:off x="8553392" y="14862871"/>
                  <a:ext cx="698505" cy="5227735"/>
                </a:xfrm>
                <a:prstGeom prst="rect">
                  <a:avLst/>
                </a:prstGeom>
                <a:noFill/>
                <a:ln w="9525">
                  <a:noFill/>
                  <a:miter lim="800000"/>
                  <a:headEnd/>
                  <a:tailEnd/>
                </a:ln>
              </p:spPr>
            </p:pic>
            <p:sp>
              <p:nvSpPr>
                <p:cNvPr id="187" name="TextBox 186"/>
                <p:cNvSpPr txBox="1"/>
                <p:nvPr/>
              </p:nvSpPr>
              <p:spPr>
                <a:xfrm>
                  <a:off x="9133681" y="14985206"/>
                  <a:ext cx="914400" cy="492443"/>
                </a:xfrm>
                <a:prstGeom prst="rect">
                  <a:avLst/>
                </a:prstGeom>
                <a:noFill/>
              </p:spPr>
              <p:txBody>
                <a:bodyPr wrap="square" rtlCol="0">
                  <a:spAutoFit/>
                </a:bodyPr>
                <a:lstStyle/>
                <a:p>
                  <a:r>
                    <a:rPr lang="en-US" sz="2600" dirty="0" smtClean="0"/>
                    <a:t>13.5</a:t>
                  </a:r>
                  <a:endParaRPr lang="en-US" sz="2600" dirty="0"/>
                </a:p>
              </p:txBody>
            </p:sp>
            <p:sp>
              <p:nvSpPr>
                <p:cNvPr id="188" name="TextBox 187"/>
                <p:cNvSpPr txBox="1"/>
                <p:nvPr/>
              </p:nvSpPr>
              <p:spPr>
                <a:xfrm>
                  <a:off x="9133681" y="15510139"/>
                  <a:ext cx="914400" cy="492443"/>
                </a:xfrm>
                <a:prstGeom prst="rect">
                  <a:avLst/>
                </a:prstGeom>
                <a:noFill/>
              </p:spPr>
              <p:txBody>
                <a:bodyPr wrap="square" rtlCol="0">
                  <a:spAutoFit/>
                </a:bodyPr>
                <a:lstStyle/>
                <a:p>
                  <a:r>
                    <a:rPr lang="en-US" sz="2600" dirty="0" smtClean="0"/>
                    <a:t>12.0</a:t>
                  </a:r>
                  <a:endParaRPr lang="en-US" sz="2600" dirty="0"/>
                </a:p>
              </p:txBody>
            </p:sp>
            <p:sp>
              <p:nvSpPr>
                <p:cNvPr id="189" name="TextBox 188"/>
                <p:cNvSpPr txBox="1"/>
                <p:nvPr/>
              </p:nvSpPr>
              <p:spPr>
                <a:xfrm>
                  <a:off x="9133681" y="16035072"/>
                  <a:ext cx="914400" cy="492443"/>
                </a:xfrm>
                <a:prstGeom prst="rect">
                  <a:avLst/>
                </a:prstGeom>
                <a:noFill/>
              </p:spPr>
              <p:txBody>
                <a:bodyPr wrap="square" rtlCol="0">
                  <a:spAutoFit/>
                </a:bodyPr>
                <a:lstStyle/>
                <a:p>
                  <a:r>
                    <a:rPr lang="en-US" sz="2600" dirty="0" smtClean="0"/>
                    <a:t>10.5</a:t>
                  </a:r>
                  <a:endParaRPr lang="en-US" sz="2600" dirty="0"/>
                </a:p>
              </p:txBody>
            </p:sp>
            <p:sp>
              <p:nvSpPr>
                <p:cNvPr id="190" name="TextBox 189"/>
                <p:cNvSpPr txBox="1"/>
                <p:nvPr/>
              </p:nvSpPr>
              <p:spPr>
                <a:xfrm>
                  <a:off x="9133681" y="16560005"/>
                  <a:ext cx="914400" cy="492443"/>
                </a:xfrm>
                <a:prstGeom prst="rect">
                  <a:avLst/>
                </a:prstGeom>
                <a:noFill/>
              </p:spPr>
              <p:txBody>
                <a:bodyPr wrap="square" rtlCol="0">
                  <a:spAutoFit/>
                </a:bodyPr>
                <a:lstStyle/>
                <a:p>
                  <a:r>
                    <a:rPr lang="en-US" sz="2600" dirty="0" smtClean="0"/>
                    <a:t>9.0</a:t>
                  </a:r>
                  <a:endParaRPr lang="en-US" sz="2600" dirty="0"/>
                </a:p>
              </p:txBody>
            </p:sp>
            <p:sp>
              <p:nvSpPr>
                <p:cNvPr id="191" name="TextBox 190"/>
                <p:cNvSpPr txBox="1"/>
                <p:nvPr/>
              </p:nvSpPr>
              <p:spPr>
                <a:xfrm>
                  <a:off x="9133681" y="17084938"/>
                  <a:ext cx="914400" cy="492443"/>
                </a:xfrm>
                <a:prstGeom prst="rect">
                  <a:avLst/>
                </a:prstGeom>
                <a:noFill/>
              </p:spPr>
              <p:txBody>
                <a:bodyPr wrap="square" rtlCol="0">
                  <a:spAutoFit/>
                </a:bodyPr>
                <a:lstStyle/>
                <a:p>
                  <a:r>
                    <a:rPr lang="en-US" sz="2600" dirty="0" smtClean="0"/>
                    <a:t>7.5</a:t>
                  </a:r>
                  <a:endParaRPr lang="en-US" sz="2600" dirty="0"/>
                </a:p>
              </p:txBody>
            </p:sp>
            <p:sp>
              <p:nvSpPr>
                <p:cNvPr id="192" name="TextBox 191"/>
                <p:cNvSpPr txBox="1"/>
                <p:nvPr/>
              </p:nvSpPr>
              <p:spPr>
                <a:xfrm>
                  <a:off x="9133681" y="17609871"/>
                  <a:ext cx="914400" cy="492443"/>
                </a:xfrm>
                <a:prstGeom prst="rect">
                  <a:avLst/>
                </a:prstGeom>
                <a:noFill/>
              </p:spPr>
              <p:txBody>
                <a:bodyPr wrap="square" rtlCol="0">
                  <a:spAutoFit/>
                </a:bodyPr>
                <a:lstStyle/>
                <a:p>
                  <a:r>
                    <a:rPr lang="en-US" sz="2600" dirty="0" smtClean="0"/>
                    <a:t>6.0</a:t>
                  </a:r>
                  <a:endParaRPr lang="en-US" sz="2600" dirty="0"/>
                </a:p>
              </p:txBody>
            </p:sp>
            <p:sp>
              <p:nvSpPr>
                <p:cNvPr id="193" name="TextBox 192"/>
                <p:cNvSpPr txBox="1"/>
                <p:nvPr/>
              </p:nvSpPr>
              <p:spPr>
                <a:xfrm>
                  <a:off x="9133681" y="18134804"/>
                  <a:ext cx="914400" cy="492443"/>
                </a:xfrm>
                <a:prstGeom prst="rect">
                  <a:avLst/>
                </a:prstGeom>
                <a:noFill/>
              </p:spPr>
              <p:txBody>
                <a:bodyPr wrap="square" rtlCol="0">
                  <a:spAutoFit/>
                </a:bodyPr>
                <a:lstStyle/>
                <a:p>
                  <a:r>
                    <a:rPr lang="en-US" sz="2600" dirty="0" smtClean="0"/>
                    <a:t>4</a:t>
                  </a:r>
                  <a:r>
                    <a:rPr lang="en-US" sz="2600" dirty="0" smtClean="0"/>
                    <a:t>.5</a:t>
                  </a:r>
                  <a:endParaRPr lang="en-US" sz="2600" dirty="0"/>
                </a:p>
              </p:txBody>
            </p:sp>
            <p:sp>
              <p:nvSpPr>
                <p:cNvPr id="194" name="TextBox 193"/>
                <p:cNvSpPr txBox="1"/>
                <p:nvPr/>
              </p:nvSpPr>
              <p:spPr>
                <a:xfrm>
                  <a:off x="9133681" y="18659737"/>
                  <a:ext cx="914400" cy="492443"/>
                </a:xfrm>
                <a:prstGeom prst="rect">
                  <a:avLst/>
                </a:prstGeom>
                <a:noFill/>
              </p:spPr>
              <p:txBody>
                <a:bodyPr wrap="square" rtlCol="0">
                  <a:spAutoFit/>
                </a:bodyPr>
                <a:lstStyle/>
                <a:p>
                  <a:r>
                    <a:rPr lang="en-US" sz="2600" dirty="0" smtClean="0"/>
                    <a:t>3.0</a:t>
                  </a:r>
                  <a:endParaRPr lang="en-US" sz="2600" dirty="0"/>
                </a:p>
              </p:txBody>
            </p:sp>
            <p:sp>
              <p:nvSpPr>
                <p:cNvPr id="195" name="TextBox 194"/>
                <p:cNvSpPr txBox="1"/>
                <p:nvPr/>
              </p:nvSpPr>
              <p:spPr>
                <a:xfrm>
                  <a:off x="9133681" y="19184670"/>
                  <a:ext cx="914400" cy="492443"/>
                </a:xfrm>
                <a:prstGeom prst="rect">
                  <a:avLst/>
                </a:prstGeom>
                <a:noFill/>
              </p:spPr>
              <p:txBody>
                <a:bodyPr wrap="square" rtlCol="0">
                  <a:spAutoFit/>
                </a:bodyPr>
                <a:lstStyle/>
                <a:p>
                  <a:r>
                    <a:rPr lang="en-US" sz="2600" dirty="0" smtClean="0"/>
                    <a:t>1.5</a:t>
                  </a:r>
                  <a:endParaRPr lang="en-US" sz="2600" dirty="0"/>
                </a:p>
              </p:txBody>
            </p:sp>
            <p:sp>
              <p:nvSpPr>
                <p:cNvPr id="196" name="TextBox 195"/>
                <p:cNvSpPr txBox="1"/>
                <p:nvPr/>
              </p:nvSpPr>
              <p:spPr>
                <a:xfrm>
                  <a:off x="9133681" y="19709606"/>
                  <a:ext cx="914400" cy="492443"/>
                </a:xfrm>
                <a:prstGeom prst="rect">
                  <a:avLst/>
                </a:prstGeom>
                <a:noFill/>
              </p:spPr>
              <p:txBody>
                <a:bodyPr wrap="square" rtlCol="0">
                  <a:spAutoFit/>
                </a:bodyPr>
                <a:lstStyle/>
                <a:p>
                  <a:r>
                    <a:rPr lang="en-US" sz="2600" dirty="0" smtClean="0"/>
                    <a:t>0</a:t>
                  </a:r>
                  <a:r>
                    <a:rPr lang="en-US" sz="2600" dirty="0" smtClean="0"/>
                    <a:t>.0</a:t>
                  </a:r>
                  <a:endParaRPr lang="en-US" sz="2600" dirty="0"/>
                </a:p>
              </p:txBody>
            </p:sp>
          </p:grpSp>
          <p:sp>
            <p:nvSpPr>
              <p:cNvPr id="197" name="TextBox 196"/>
              <p:cNvSpPr txBox="1"/>
              <p:nvPr/>
            </p:nvSpPr>
            <p:spPr>
              <a:xfrm>
                <a:off x="8219281" y="14568963"/>
                <a:ext cx="1295400" cy="492443"/>
              </a:xfrm>
              <a:prstGeom prst="rect">
                <a:avLst/>
              </a:prstGeom>
              <a:solidFill>
                <a:schemeClr val="bg1"/>
              </a:solidFill>
            </p:spPr>
            <p:txBody>
              <a:bodyPr wrap="square" rtlCol="0">
                <a:spAutoFit/>
              </a:bodyPr>
              <a:lstStyle/>
              <a:p>
                <a:r>
                  <a:rPr lang="en-US" sz="2600" dirty="0" smtClean="0"/>
                  <a:t>|B| (T)</a:t>
                </a:r>
                <a:endParaRPr lang="en-US" sz="2600" dirty="0"/>
              </a:p>
            </p:txBody>
          </p:sp>
        </p:grpSp>
        <p:sp>
          <p:nvSpPr>
            <p:cNvPr id="200" name="Arc 199"/>
            <p:cNvSpPr/>
            <p:nvPr/>
          </p:nvSpPr>
          <p:spPr>
            <a:xfrm>
              <a:off x="-1000919" y="17728406"/>
              <a:ext cx="4572000" cy="4572000"/>
            </a:xfrm>
            <a:prstGeom prst="arc">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2" name="TextBox 201"/>
          <p:cNvSpPr txBox="1"/>
          <p:nvPr/>
        </p:nvSpPr>
        <p:spPr>
          <a:xfrm>
            <a:off x="12029281" y="19557206"/>
            <a:ext cx="8839200" cy="892552"/>
          </a:xfrm>
          <a:prstGeom prst="rect">
            <a:avLst/>
          </a:prstGeom>
          <a:noFill/>
        </p:spPr>
        <p:txBody>
          <a:bodyPr wrap="square" rtlCol="0">
            <a:spAutoFit/>
          </a:bodyPr>
          <a:lstStyle/>
          <a:p>
            <a:r>
              <a:rPr lang="en-US" sz="2600" dirty="0" smtClean="0"/>
              <a:t>Magnetic flux density in the coil (one quarter shown). The value in the center is 13.0 T, whereas the coil sees a peak of 13.2 T.</a:t>
            </a:r>
            <a:endParaRPr lang="en-US" sz="2800" dirty="0"/>
          </a:p>
        </p:txBody>
      </p:sp>
      <p:grpSp>
        <p:nvGrpSpPr>
          <p:cNvPr id="242" name="Group 241"/>
          <p:cNvGrpSpPr/>
          <p:nvPr/>
        </p:nvGrpSpPr>
        <p:grpSpPr>
          <a:xfrm>
            <a:off x="12257881" y="23900606"/>
            <a:ext cx="7772399" cy="2981226"/>
            <a:chOff x="12715081" y="24043580"/>
            <a:chExt cx="7772399" cy="2981226"/>
          </a:xfrm>
        </p:grpSpPr>
        <p:pic>
          <p:nvPicPr>
            <p:cNvPr id="203" name="Picture 202" descr="HFM - Layer Jump v2.JPG"/>
            <p:cNvPicPr>
              <a:picLocks noChangeAspect="1"/>
            </p:cNvPicPr>
            <p:nvPr/>
          </p:nvPicPr>
          <p:blipFill>
            <a:blip r:embed="rId15" cstate="print"/>
            <a:srcRect r="19167" b="13928"/>
            <a:stretch>
              <a:fillRect/>
            </a:stretch>
          </p:blipFill>
          <p:spPr>
            <a:xfrm>
              <a:off x="15229681" y="24043580"/>
              <a:ext cx="5257799" cy="2981226"/>
            </a:xfrm>
            <a:prstGeom prst="rect">
              <a:avLst/>
            </a:prstGeom>
          </p:spPr>
        </p:pic>
        <p:cxnSp>
          <p:nvCxnSpPr>
            <p:cNvPr id="204" name="Connecteur droit 4"/>
            <p:cNvCxnSpPr>
              <a:endCxn id="205" idx="3"/>
            </p:cNvCxnSpPr>
            <p:nvPr/>
          </p:nvCxnSpPr>
          <p:spPr>
            <a:xfrm rot="10800000">
              <a:off x="14447465" y="26051828"/>
              <a:ext cx="1315616" cy="363378"/>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05" name="ZoneTexte 5"/>
            <p:cNvSpPr txBox="1"/>
            <p:nvPr/>
          </p:nvSpPr>
          <p:spPr>
            <a:xfrm>
              <a:off x="12791281" y="25805606"/>
              <a:ext cx="1656184" cy="492443"/>
            </a:xfrm>
            <a:prstGeom prst="rect">
              <a:avLst/>
            </a:prstGeom>
            <a:noFill/>
          </p:spPr>
          <p:txBody>
            <a:bodyPr wrap="square" rtlCol="0">
              <a:spAutoFit/>
            </a:bodyPr>
            <a:lstStyle/>
            <a:p>
              <a:r>
                <a:rPr lang="fr-FR" sz="2600" dirty="0" smtClean="0">
                  <a:latin typeface="+mj-lt"/>
                  <a:cs typeface="Times New Roman" pitchFamily="18" charset="0"/>
                </a:rPr>
                <a:t>1</a:t>
              </a:r>
              <a:r>
                <a:rPr lang="fr-FR" sz="2600" baseline="30000" dirty="0" smtClean="0">
                  <a:latin typeface="+mj-lt"/>
                  <a:cs typeface="Times New Roman" pitchFamily="18" charset="0"/>
                </a:rPr>
                <a:t>st</a:t>
              </a:r>
              <a:r>
                <a:rPr lang="fr-FR" sz="2600" dirty="0" smtClean="0">
                  <a:latin typeface="+mj-lt"/>
                  <a:cs typeface="Times New Roman" pitchFamily="18" charset="0"/>
                </a:rPr>
                <a:t> chicane</a:t>
              </a:r>
            </a:p>
          </p:txBody>
        </p:sp>
        <p:sp>
          <p:nvSpPr>
            <p:cNvPr id="206" name="ZoneTexte 7"/>
            <p:cNvSpPr txBox="1"/>
            <p:nvPr/>
          </p:nvSpPr>
          <p:spPr>
            <a:xfrm>
              <a:off x="15416833" y="24322563"/>
              <a:ext cx="1717848" cy="492443"/>
            </a:xfrm>
            <a:prstGeom prst="rect">
              <a:avLst/>
            </a:prstGeom>
            <a:noFill/>
          </p:spPr>
          <p:txBody>
            <a:bodyPr wrap="square" rtlCol="0">
              <a:spAutoFit/>
            </a:bodyPr>
            <a:lstStyle/>
            <a:p>
              <a:pPr algn="r"/>
              <a:r>
                <a:rPr lang="fr-FR" sz="2600" dirty="0" smtClean="0">
                  <a:latin typeface="+mj-lt"/>
                  <a:cs typeface="Times New Roman" pitchFamily="18" charset="0"/>
                </a:rPr>
                <a:t>2</a:t>
              </a:r>
              <a:r>
                <a:rPr lang="fr-FR" sz="2600" baseline="30000" dirty="0" smtClean="0">
                  <a:latin typeface="+mj-lt"/>
                  <a:cs typeface="Times New Roman" pitchFamily="18" charset="0"/>
                </a:rPr>
                <a:t>nd</a:t>
              </a:r>
              <a:r>
                <a:rPr lang="fr-FR" sz="2600" dirty="0" smtClean="0">
                  <a:latin typeface="+mj-lt"/>
                  <a:cs typeface="Times New Roman" pitchFamily="18" charset="0"/>
                </a:rPr>
                <a:t> chicane</a:t>
              </a:r>
              <a:endParaRPr lang="fr-FR" sz="2600" dirty="0">
                <a:latin typeface="+mj-lt"/>
                <a:cs typeface="Times New Roman" pitchFamily="18" charset="0"/>
              </a:endParaRPr>
            </a:p>
          </p:txBody>
        </p:sp>
        <p:cxnSp>
          <p:nvCxnSpPr>
            <p:cNvPr id="207" name="Connecteur droit 8"/>
            <p:cNvCxnSpPr>
              <a:endCxn id="206" idx="3"/>
            </p:cNvCxnSpPr>
            <p:nvPr/>
          </p:nvCxnSpPr>
          <p:spPr>
            <a:xfrm rot="16200000" flipV="1">
              <a:off x="17049670" y="24653797"/>
              <a:ext cx="1160623" cy="990600"/>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08" name="ZoneTexte 10"/>
            <p:cNvSpPr txBox="1"/>
            <p:nvPr/>
          </p:nvSpPr>
          <p:spPr>
            <a:xfrm>
              <a:off x="12715081" y="24815006"/>
              <a:ext cx="2495990" cy="492443"/>
            </a:xfrm>
            <a:prstGeom prst="rect">
              <a:avLst/>
            </a:prstGeom>
            <a:noFill/>
          </p:spPr>
          <p:txBody>
            <a:bodyPr wrap="square" rtlCol="0">
              <a:spAutoFit/>
            </a:bodyPr>
            <a:lstStyle/>
            <a:p>
              <a:pPr algn="r"/>
              <a:r>
                <a:rPr lang="en-US" sz="2600" dirty="0" smtClean="0">
                  <a:latin typeface="+mj-lt"/>
                  <a:cs typeface="Times New Roman" pitchFamily="18" charset="0"/>
                </a:rPr>
                <a:t>connection bend</a:t>
              </a:r>
              <a:endParaRPr lang="en-US" sz="2600" dirty="0">
                <a:latin typeface="+mj-lt"/>
                <a:cs typeface="Times New Roman" pitchFamily="18" charset="0"/>
              </a:endParaRPr>
            </a:p>
          </p:txBody>
        </p:sp>
        <p:cxnSp>
          <p:nvCxnSpPr>
            <p:cNvPr id="209" name="Connecteur droit 11"/>
            <p:cNvCxnSpPr/>
            <p:nvPr/>
          </p:nvCxnSpPr>
          <p:spPr>
            <a:xfrm rot="10800000">
              <a:off x="15229681" y="25119806"/>
              <a:ext cx="1905002" cy="990600"/>
            </a:xfrm>
            <a:prstGeom prst="line">
              <a:avLst/>
            </a:prstGeom>
            <a:ln w="127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11" name="Rectangle 210"/>
            <p:cNvSpPr/>
            <p:nvPr/>
          </p:nvSpPr>
          <p:spPr>
            <a:xfrm>
              <a:off x="19192081" y="24195980"/>
              <a:ext cx="762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1" name="TextBox 230"/>
          <p:cNvSpPr txBox="1"/>
          <p:nvPr/>
        </p:nvSpPr>
        <p:spPr>
          <a:xfrm>
            <a:off x="1056481" y="26683037"/>
            <a:ext cx="9753600" cy="2246769"/>
          </a:xfrm>
          <a:prstGeom prst="rect">
            <a:avLst/>
          </a:prstGeom>
          <a:noFill/>
        </p:spPr>
        <p:txBody>
          <a:bodyPr wrap="square" rtlCol="0">
            <a:spAutoFit/>
          </a:bodyPr>
          <a:lstStyle/>
          <a:p>
            <a:r>
              <a:rPr lang="en-US" sz="2600" dirty="0" smtClean="0"/>
              <a:t>Simulations show that the flux </a:t>
            </a:r>
            <a:r>
              <a:rPr lang="en-US" sz="2600" dirty="0" smtClean="0"/>
              <a:t>density concentrations in the ends can be controlled by tuning the geometry of the iron and that no spacers are needed in the coil. </a:t>
            </a:r>
          </a:p>
          <a:p>
            <a:endParaRPr lang="en-US" sz="1000" dirty="0" smtClean="0"/>
          </a:p>
          <a:p>
            <a:r>
              <a:rPr lang="en-US" sz="2600" dirty="0" smtClean="0"/>
              <a:t>At </a:t>
            </a:r>
            <a:r>
              <a:rPr lang="en-US" sz="2600" dirty="0" smtClean="0"/>
              <a:t>nominal </a:t>
            </a:r>
            <a:r>
              <a:rPr lang="en-US" sz="2600" dirty="0" smtClean="0"/>
              <a:t>current, the </a:t>
            </a:r>
            <a:r>
              <a:rPr lang="en-US" sz="2600" dirty="0" smtClean="0"/>
              <a:t>peak flux density in the coil ends is reduced by 1.0 T with respect to the straight </a:t>
            </a:r>
            <a:r>
              <a:rPr lang="en-US" sz="2600" dirty="0" smtClean="0"/>
              <a:t>section.</a:t>
            </a:r>
            <a:endParaRPr lang="en-US" sz="2800" dirty="0"/>
          </a:p>
        </p:txBody>
      </p:sp>
      <p:sp>
        <p:nvSpPr>
          <p:cNvPr id="232" name="TextBox 231"/>
          <p:cNvSpPr txBox="1"/>
          <p:nvPr/>
        </p:nvSpPr>
        <p:spPr>
          <a:xfrm>
            <a:off x="11343481" y="27237035"/>
            <a:ext cx="9829800" cy="1692771"/>
          </a:xfrm>
          <a:prstGeom prst="rect">
            <a:avLst/>
          </a:prstGeom>
          <a:noFill/>
        </p:spPr>
        <p:txBody>
          <a:bodyPr wrap="square" rtlCol="0">
            <a:spAutoFit/>
          </a:bodyPr>
          <a:lstStyle/>
          <a:p>
            <a:r>
              <a:rPr lang="en-US" sz="2600" dirty="0" smtClean="0"/>
              <a:t>The ends </a:t>
            </a:r>
            <a:r>
              <a:rPr lang="en-US" sz="2600" dirty="0" smtClean="0"/>
              <a:t>accommodate </a:t>
            </a:r>
            <a:r>
              <a:rPr lang="en-US" sz="2600" dirty="0" smtClean="0"/>
              <a:t>the layer jumps within the two double pancakes. Each layer jump comprises two chicanes, where the cable bends out towards the central post before connecting to the next turn in the other layer, around a smooth connection curve along the </a:t>
            </a:r>
            <a:r>
              <a:rPr lang="en-US" sz="2600" dirty="0" smtClean="0"/>
              <a:t>ramp.</a:t>
            </a:r>
            <a:endParaRPr lang="en-US" sz="2600" dirty="0" smtClean="0"/>
          </a:p>
        </p:txBody>
      </p:sp>
      <p:sp>
        <p:nvSpPr>
          <p:cNvPr id="233" name="TextBox 232"/>
          <p:cNvSpPr txBox="1"/>
          <p:nvPr/>
        </p:nvSpPr>
        <p:spPr>
          <a:xfrm>
            <a:off x="11343481" y="21045725"/>
            <a:ext cx="9601200" cy="3477875"/>
          </a:xfrm>
          <a:prstGeom prst="rect">
            <a:avLst/>
          </a:prstGeom>
          <a:noFill/>
        </p:spPr>
        <p:txBody>
          <a:bodyPr wrap="square" rtlCol="0">
            <a:spAutoFit/>
          </a:bodyPr>
          <a:lstStyle/>
          <a:p>
            <a:r>
              <a:rPr lang="en-US" sz="2600" dirty="0" smtClean="0"/>
              <a:t>The design uses flared coil ends to clear the aperture. From the straight section, the blocks are bent up in the plane of the cable, until an angle of 17 deg is reached; the minimum bending radius is 700 </a:t>
            </a:r>
            <a:r>
              <a:rPr lang="en-US" sz="2600" dirty="0" smtClean="0"/>
              <a:t>mm. Winding </a:t>
            </a:r>
            <a:r>
              <a:rPr lang="en-US" sz="2600" dirty="0" smtClean="0"/>
              <a:t>tests with Cu cable have guided the choice of the parameters for the ends geometry. </a:t>
            </a:r>
            <a:endParaRPr lang="en-US" sz="2600" dirty="0" smtClean="0"/>
          </a:p>
          <a:p>
            <a:endParaRPr lang="en-US" sz="1000" dirty="0" smtClean="0"/>
          </a:p>
          <a:p>
            <a:r>
              <a:rPr lang="en-US" sz="2600" dirty="0" smtClean="0"/>
              <a:t>The overall coil end-to-end length is 1500 mm, whereas the straight section is 730 mm.</a:t>
            </a:r>
          </a:p>
          <a:p>
            <a:endParaRPr lang="en-US" sz="2800" dirty="0"/>
          </a:p>
        </p:txBody>
      </p:sp>
      <p:grpSp>
        <p:nvGrpSpPr>
          <p:cNvPr id="248" name="Group 247"/>
          <p:cNvGrpSpPr/>
          <p:nvPr/>
        </p:nvGrpSpPr>
        <p:grpSpPr>
          <a:xfrm>
            <a:off x="1361281" y="20893563"/>
            <a:ext cx="9662741" cy="5597843"/>
            <a:chOff x="1361281" y="20893563"/>
            <a:chExt cx="9662741" cy="5597843"/>
          </a:xfrm>
        </p:grpSpPr>
        <p:grpSp>
          <p:nvGrpSpPr>
            <p:cNvPr id="243" name="Group 242"/>
            <p:cNvGrpSpPr/>
            <p:nvPr/>
          </p:nvGrpSpPr>
          <p:grpSpPr>
            <a:xfrm>
              <a:off x="1361281" y="20893563"/>
              <a:ext cx="9662741" cy="5597843"/>
              <a:chOff x="1361281" y="20893563"/>
              <a:chExt cx="9662741" cy="5597843"/>
            </a:xfrm>
          </p:grpSpPr>
          <p:pic>
            <p:nvPicPr>
              <p:cNvPr id="1028" name="Picture 4"/>
              <p:cNvPicPr>
                <a:picLocks noChangeAspect="1" noChangeArrowheads="1"/>
              </p:cNvPicPr>
              <p:nvPr/>
            </p:nvPicPr>
            <p:blipFill>
              <a:blip r:embed="rId16" cstate="print"/>
              <a:srcRect l="20319" t="15772" r="10446"/>
              <a:stretch>
                <a:fillRect/>
              </a:stretch>
            </p:blipFill>
            <p:spPr bwMode="auto">
              <a:xfrm>
                <a:off x="2199481" y="21243131"/>
                <a:ext cx="8824541" cy="5172075"/>
              </a:xfrm>
              <a:prstGeom prst="rect">
                <a:avLst/>
              </a:prstGeom>
              <a:noFill/>
              <a:ln w="9525">
                <a:noFill/>
                <a:miter lim="800000"/>
                <a:headEnd/>
                <a:tailEnd/>
              </a:ln>
            </p:spPr>
          </p:pic>
          <p:grpSp>
            <p:nvGrpSpPr>
              <p:cNvPr id="222" name="Group 221"/>
              <p:cNvGrpSpPr/>
              <p:nvPr/>
            </p:nvGrpSpPr>
            <p:grpSpPr>
              <a:xfrm>
                <a:off x="1361281" y="21391720"/>
                <a:ext cx="1295400" cy="5099686"/>
                <a:chOff x="2961481" y="22874763"/>
                <a:chExt cx="1295400" cy="5099686"/>
              </a:xfrm>
            </p:grpSpPr>
            <p:pic>
              <p:nvPicPr>
                <p:cNvPr id="212" name="Picture 4"/>
                <p:cNvPicPr>
                  <a:picLocks noChangeAspect="1" noChangeArrowheads="1"/>
                </p:cNvPicPr>
                <p:nvPr/>
              </p:nvPicPr>
              <p:blipFill>
                <a:blip r:embed="rId16" cstate="print"/>
                <a:srcRect t="9224" r="97460" b="6425"/>
                <a:stretch>
                  <a:fillRect/>
                </a:stretch>
              </p:blipFill>
              <p:spPr bwMode="auto">
                <a:xfrm>
                  <a:off x="2961481" y="23062406"/>
                  <a:ext cx="304800" cy="4876800"/>
                </a:xfrm>
                <a:prstGeom prst="rect">
                  <a:avLst/>
                </a:prstGeom>
                <a:noFill/>
                <a:ln w="9525">
                  <a:noFill/>
                  <a:miter lim="800000"/>
                  <a:headEnd/>
                  <a:tailEnd/>
                </a:ln>
              </p:spPr>
            </p:pic>
            <p:sp>
              <p:nvSpPr>
                <p:cNvPr id="213" name="ZoneTexte 5"/>
                <p:cNvSpPr txBox="1"/>
                <p:nvPr/>
              </p:nvSpPr>
              <p:spPr>
                <a:xfrm>
                  <a:off x="3190081" y="22874763"/>
                  <a:ext cx="1066800" cy="492443"/>
                </a:xfrm>
                <a:prstGeom prst="rect">
                  <a:avLst/>
                </a:prstGeom>
                <a:noFill/>
              </p:spPr>
              <p:txBody>
                <a:bodyPr wrap="square" rtlCol="0">
                  <a:spAutoFit/>
                </a:bodyPr>
                <a:lstStyle/>
                <a:p>
                  <a:r>
                    <a:rPr lang="fr-FR" sz="2600" dirty="0" smtClean="0">
                      <a:latin typeface="+mj-lt"/>
                      <a:cs typeface="Times New Roman" pitchFamily="18" charset="0"/>
                    </a:rPr>
                    <a:t>13.2</a:t>
                  </a:r>
                  <a:endParaRPr lang="fr-FR" sz="2600" dirty="0" smtClean="0">
                    <a:latin typeface="+mj-lt"/>
                    <a:cs typeface="Times New Roman" pitchFamily="18" charset="0"/>
                  </a:endParaRPr>
                </a:p>
              </p:txBody>
            </p:sp>
            <p:sp>
              <p:nvSpPr>
                <p:cNvPr id="214" name="ZoneTexte 5"/>
                <p:cNvSpPr txBox="1"/>
                <p:nvPr/>
              </p:nvSpPr>
              <p:spPr>
                <a:xfrm>
                  <a:off x="3190081" y="23291006"/>
                  <a:ext cx="1066800" cy="492443"/>
                </a:xfrm>
                <a:prstGeom prst="rect">
                  <a:avLst/>
                </a:prstGeom>
                <a:noFill/>
              </p:spPr>
              <p:txBody>
                <a:bodyPr wrap="square" rtlCol="0">
                  <a:spAutoFit/>
                </a:bodyPr>
                <a:lstStyle/>
                <a:p>
                  <a:r>
                    <a:rPr lang="fr-FR" sz="2600" dirty="0" smtClean="0">
                      <a:latin typeface="+mj-lt"/>
                      <a:cs typeface="Times New Roman" pitchFamily="18" charset="0"/>
                    </a:rPr>
                    <a:t>12.0</a:t>
                  </a:r>
                  <a:endParaRPr lang="fr-FR" sz="2600" dirty="0" smtClean="0">
                    <a:latin typeface="+mj-lt"/>
                    <a:cs typeface="Times New Roman" pitchFamily="18" charset="0"/>
                  </a:endParaRPr>
                </a:p>
              </p:txBody>
            </p:sp>
            <p:sp>
              <p:nvSpPr>
                <p:cNvPr id="215" name="ZoneTexte 5"/>
                <p:cNvSpPr txBox="1"/>
                <p:nvPr/>
              </p:nvSpPr>
              <p:spPr>
                <a:xfrm>
                  <a:off x="3190081" y="23989506"/>
                  <a:ext cx="1066800" cy="492443"/>
                </a:xfrm>
                <a:prstGeom prst="rect">
                  <a:avLst/>
                </a:prstGeom>
                <a:noFill/>
              </p:spPr>
              <p:txBody>
                <a:bodyPr wrap="square" rtlCol="0">
                  <a:spAutoFit/>
                </a:bodyPr>
                <a:lstStyle/>
                <a:p>
                  <a:r>
                    <a:rPr lang="fr-FR" sz="2600" dirty="0" smtClean="0">
                      <a:latin typeface="+mj-lt"/>
                      <a:cs typeface="Times New Roman" pitchFamily="18" charset="0"/>
                    </a:rPr>
                    <a:t>10.0</a:t>
                  </a:r>
                  <a:endParaRPr lang="fr-FR" sz="2600" dirty="0" smtClean="0">
                    <a:latin typeface="+mj-lt"/>
                    <a:cs typeface="Times New Roman" pitchFamily="18" charset="0"/>
                  </a:endParaRPr>
                </a:p>
              </p:txBody>
            </p:sp>
            <p:sp>
              <p:nvSpPr>
                <p:cNvPr id="216" name="ZoneTexte 5"/>
                <p:cNvSpPr txBox="1"/>
                <p:nvPr/>
              </p:nvSpPr>
              <p:spPr>
                <a:xfrm>
                  <a:off x="3190081" y="24688006"/>
                  <a:ext cx="1066800" cy="492443"/>
                </a:xfrm>
                <a:prstGeom prst="rect">
                  <a:avLst/>
                </a:prstGeom>
                <a:noFill/>
              </p:spPr>
              <p:txBody>
                <a:bodyPr wrap="square" rtlCol="0">
                  <a:spAutoFit/>
                </a:bodyPr>
                <a:lstStyle/>
                <a:p>
                  <a:r>
                    <a:rPr lang="fr-FR" sz="2600" dirty="0" smtClean="0">
                      <a:latin typeface="+mj-lt"/>
                      <a:cs typeface="Times New Roman" pitchFamily="18" charset="0"/>
                    </a:rPr>
                    <a:t>8.0</a:t>
                  </a:r>
                  <a:endParaRPr lang="fr-FR" sz="2600" dirty="0" smtClean="0">
                    <a:latin typeface="+mj-lt"/>
                    <a:cs typeface="Times New Roman" pitchFamily="18" charset="0"/>
                  </a:endParaRPr>
                </a:p>
              </p:txBody>
            </p:sp>
            <p:sp>
              <p:nvSpPr>
                <p:cNvPr id="217" name="ZoneTexte 5"/>
                <p:cNvSpPr txBox="1"/>
                <p:nvPr/>
              </p:nvSpPr>
              <p:spPr>
                <a:xfrm>
                  <a:off x="3190081" y="26085006"/>
                  <a:ext cx="1066800" cy="492443"/>
                </a:xfrm>
                <a:prstGeom prst="rect">
                  <a:avLst/>
                </a:prstGeom>
                <a:noFill/>
              </p:spPr>
              <p:txBody>
                <a:bodyPr wrap="square" rtlCol="0">
                  <a:spAutoFit/>
                </a:bodyPr>
                <a:lstStyle/>
                <a:p>
                  <a:r>
                    <a:rPr lang="fr-FR" sz="2600" dirty="0" smtClean="0">
                      <a:latin typeface="+mj-lt"/>
                      <a:cs typeface="Times New Roman" pitchFamily="18" charset="0"/>
                    </a:rPr>
                    <a:t>4</a:t>
                  </a:r>
                  <a:r>
                    <a:rPr lang="fr-FR" sz="2600" dirty="0" smtClean="0">
                      <a:latin typeface="+mj-lt"/>
                      <a:cs typeface="Times New Roman" pitchFamily="18" charset="0"/>
                    </a:rPr>
                    <a:t>.0</a:t>
                  </a:r>
                  <a:endParaRPr lang="fr-FR" sz="2600" dirty="0" smtClean="0">
                    <a:latin typeface="+mj-lt"/>
                    <a:cs typeface="Times New Roman" pitchFamily="18" charset="0"/>
                  </a:endParaRPr>
                </a:p>
              </p:txBody>
            </p:sp>
            <p:sp>
              <p:nvSpPr>
                <p:cNvPr id="218" name="ZoneTexte 5"/>
                <p:cNvSpPr txBox="1"/>
                <p:nvPr/>
              </p:nvSpPr>
              <p:spPr>
                <a:xfrm>
                  <a:off x="3190081" y="25386506"/>
                  <a:ext cx="1066800" cy="492443"/>
                </a:xfrm>
                <a:prstGeom prst="rect">
                  <a:avLst/>
                </a:prstGeom>
                <a:noFill/>
              </p:spPr>
              <p:txBody>
                <a:bodyPr wrap="square" rtlCol="0">
                  <a:spAutoFit/>
                </a:bodyPr>
                <a:lstStyle/>
                <a:p>
                  <a:r>
                    <a:rPr lang="fr-FR" sz="2600" dirty="0" smtClean="0">
                      <a:latin typeface="+mj-lt"/>
                      <a:cs typeface="Times New Roman" pitchFamily="18" charset="0"/>
                    </a:rPr>
                    <a:t>6.0</a:t>
                  </a:r>
                  <a:endParaRPr lang="fr-FR" sz="2600" dirty="0" smtClean="0">
                    <a:latin typeface="+mj-lt"/>
                    <a:cs typeface="Times New Roman" pitchFamily="18" charset="0"/>
                  </a:endParaRPr>
                </a:p>
              </p:txBody>
            </p:sp>
            <p:sp>
              <p:nvSpPr>
                <p:cNvPr id="219" name="ZoneTexte 5"/>
                <p:cNvSpPr txBox="1"/>
                <p:nvPr/>
              </p:nvSpPr>
              <p:spPr>
                <a:xfrm>
                  <a:off x="3190081" y="26783506"/>
                  <a:ext cx="1066800" cy="492443"/>
                </a:xfrm>
                <a:prstGeom prst="rect">
                  <a:avLst/>
                </a:prstGeom>
                <a:noFill/>
              </p:spPr>
              <p:txBody>
                <a:bodyPr wrap="square" rtlCol="0">
                  <a:spAutoFit/>
                </a:bodyPr>
                <a:lstStyle/>
                <a:p>
                  <a:r>
                    <a:rPr lang="fr-FR" sz="2600" dirty="0" smtClean="0">
                      <a:latin typeface="+mj-lt"/>
                      <a:cs typeface="Times New Roman" pitchFamily="18" charset="0"/>
                    </a:rPr>
                    <a:t>2.0</a:t>
                  </a:r>
                  <a:endParaRPr lang="fr-FR" sz="2600" dirty="0" smtClean="0">
                    <a:latin typeface="+mj-lt"/>
                    <a:cs typeface="Times New Roman" pitchFamily="18" charset="0"/>
                  </a:endParaRPr>
                </a:p>
              </p:txBody>
            </p:sp>
            <p:sp>
              <p:nvSpPr>
                <p:cNvPr id="220" name="ZoneTexte 5"/>
                <p:cNvSpPr txBox="1"/>
                <p:nvPr/>
              </p:nvSpPr>
              <p:spPr>
                <a:xfrm>
                  <a:off x="3190081" y="27482006"/>
                  <a:ext cx="1066800" cy="492443"/>
                </a:xfrm>
                <a:prstGeom prst="rect">
                  <a:avLst/>
                </a:prstGeom>
                <a:noFill/>
              </p:spPr>
              <p:txBody>
                <a:bodyPr wrap="square" rtlCol="0">
                  <a:spAutoFit/>
                </a:bodyPr>
                <a:lstStyle/>
                <a:p>
                  <a:r>
                    <a:rPr lang="fr-FR" sz="2600" dirty="0" smtClean="0">
                      <a:latin typeface="+mj-lt"/>
                      <a:cs typeface="Times New Roman" pitchFamily="18" charset="0"/>
                    </a:rPr>
                    <a:t>0</a:t>
                  </a:r>
                  <a:r>
                    <a:rPr lang="fr-FR" sz="2600" dirty="0" smtClean="0">
                      <a:latin typeface="+mj-lt"/>
                      <a:cs typeface="Times New Roman" pitchFamily="18" charset="0"/>
                    </a:rPr>
                    <a:t>.0</a:t>
                  </a:r>
                  <a:endParaRPr lang="fr-FR" sz="2600" dirty="0" smtClean="0">
                    <a:latin typeface="+mj-lt"/>
                    <a:cs typeface="Times New Roman" pitchFamily="18" charset="0"/>
                  </a:endParaRPr>
                </a:p>
              </p:txBody>
            </p:sp>
          </p:grpSp>
          <p:sp>
            <p:nvSpPr>
              <p:cNvPr id="221" name="ZoneTexte 5"/>
              <p:cNvSpPr txBox="1"/>
              <p:nvPr/>
            </p:nvSpPr>
            <p:spPr>
              <a:xfrm>
                <a:off x="1818481" y="20893563"/>
                <a:ext cx="1752600" cy="492443"/>
              </a:xfrm>
              <a:prstGeom prst="rect">
                <a:avLst/>
              </a:prstGeom>
              <a:noFill/>
            </p:spPr>
            <p:txBody>
              <a:bodyPr wrap="square" rtlCol="0">
                <a:spAutoFit/>
              </a:bodyPr>
              <a:lstStyle/>
              <a:p>
                <a:r>
                  <a:rPr lang="fr-FR" sz="2600" dirty="0" smtClean="0">
                    <a:latin typeface="+mj-lt"/>
                    <a:cs typeface="Times New Roman" pitchFamily="18" charset="0"/>
                  </a:rPr>
                  <a:t>|B| (T)</a:t>
                </a:r>
                <a:endParaRPr lang="fr-FR" sz="2600" dirty="0" smtClean="0">
                  <a:latin typeface="+mj-lt"/>
                  <a:cs typeface="Times New Roman" pitchFamily="18" charset="0"/>
                </a:endParaRPr>
              </a:p>
            </p:txBody>
          </p:sp>
        </p:grpSp>
        <p:sp>
          <p:nvSpPr>
            <p:cNvPr id="247" name="ZoneTexte 10"/>
            <p:cNvSpPr txBox="1"/>
            <p:nvPr/>
          </p:nvSpPr>
          <p:spPr>
            <a:xfrm>
              <a:off x="3952081" y="21233606"/>
              <a:ext cx="2495990" cy="892552"/>
            </a:xfrm>
            <a:prstGeom prst="rect">
              <a:avLst/>
            </a:prstGeom>
            <a:noFill/>
          </p:spPr>
          <p:txBody>
            <a:bodyPr wrap="square" rtlCol="0">
              <a:spAutoFit/>
            </a:bodyPr>
            <a:lstStyle/>
            <a:p>
              <a:pPr algn="ctr"/>
              <a:r>
                <a:rPr lang="en-US" sz="2600" dirty="0" smtClean="0">
                  <a:latin typeface="+mj-lt"/>
                  <a:cs typeface="Times New Roman" pitchFamily="18" charset="0"/>
                </a:rPr>
                <a:t>3D fiel</a:t>
              </a:r>
              <a:r>
                <a:rPr lang="en-US" sz="2600" dirty="0" smtClean="0">
                  <a:latin typeface="+mj-lt"/>
                  <a:cs typeface="Times New Roman" pitchFamily="18" charset="0"/>
                </a:rPr>
                <a:t>d in the return end</a:t>
              </a:r>
              <a:endParaRPr lang="en-US" sz="2600" dirty="0">
                <a:latin typeface="+mj-lt"/>
                <a:cs typeface="Times New Roman" pitchFamily="18" charset="0"/>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1287</Words>
  <Application>Microsoft Office PowerPoint</Application>
  <PresentationFormat>Custom</PresentationFormat>
  <Paragraphs>164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Attilio Milanese</dc:creator>
  <cp:lastModifiedBy>Attilio Milanese</cp:lastModifiedBy>
  <cp:revision>110</cp:revision>
  <dcterms:created xsi:type="dcterms:W3CDTF">2011-08-30T13:45:50Z</dcterms:created>
  <dcterms:modified xsi:type="dcterms:W3CDTF">2011-09-09T12:19:52Z</dcterms:modified>
</cp:coreProperties>
</file>